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61"/>
  </p:notesMasterIdLst>
  <p:sldIdLst>
    <p:sldId id="564" r:id="rId2"/>
    <p:sldId id="554" r:id="rId3"/>
    <p:sldId id="555" r:id="rId4"/>
    <p:sldId id="536" r:id="rId5"/>
    <p:sldId id="558" r:id="rId6"/>
    <p:sldId id="556" r:id="rId7"/>
    <p:sldId id="557" r:id="rId8"/>
    <p:sldId id="541" r:id="rId9"/>
    <p:sldId id="559" r:id="rId10"/>
    <p:sldId id="560" r:id="rId11"/>
    <p:sldId id="561" r:id="rId12"/>
    <p:sldId id="562" r:id="rId13"/>
    <p:sldId id="563"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2" r:id="rId42"/>
    <p:sldId id="593" r:id="rId43"/>
    <p:sldId id="594" r:id="rId44"/>
    <p:sldId id="595" r:id="rId45"/>
    <p:sldId id="596" r:id="rId46"/>
    <p:sldId id="597" r:id="rId47"/>
    <p:sldId id="598" r:id="rId48"/>
    <p:sldId id="599" r:id="rId49"/>
    <p:sldId id="600" r:id="rId50"/>
    <p:sldId id="613" r:id="rId51"/>
    <p:sldId id="601" r:id="rId52"/>
    <p:sldId id="602" r:id="rId53"/>
    <p:sldId id="603" r:id="rId54"/>
    <p:sldId id="604" r:id="rId55"/>
    <p:sldId id="605" r:id="rId56"/>
    <p:sldId id="606" r:id="rId57"/>
    <p:sldId id="607" r:id="rId58"/>
    <p:sldId id="608" r:id="rId59"/>
    <p:sldId id="612" r:id="rId6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497"/>
    <a:srgbClr val="993300"/>
    <a:srgbClr val="95B3D7"/>
    <a:srgbClr val="7F8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74877" autoAdjust="0"/>
  </p:normalViewPr>
  <p:slideViewPr>
    <p:cSldViewPr>
      <p:cViewPr varScale="1">
        <p:scale>
          <a:sx n="105" d="100"/>
          <a:sy n="105" d="100"/>
        </p:scale>
        <p:origin x="127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pitchFamily="2" charset="-122"/>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宋体" pitchFamily="2" charset="-122"/>
              </a:defRPr>
            </a:lvl1pPr>
          </a:lstStyle>
          <a:p>
            <a:pPr>
              <a:defRPr/>
            </a:pPr>
            <a:fld id="{43353D82-A344-45A8-BC59-8ED605A4347C}" type="datetimeFigureOut">
              <a:rPr lang="zh-CN" altLang="en-US"/>
              <a:pPr>
                <a:defRPr/>
              </a:pPr>
              <a:t>2024/11/18</a:t>
            </a:fld>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pitchFamily="2" charset="-122"/>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4E0BF72-3DCC-4A33-A34F-7CB9DBD24BD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317958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13865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8294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1CA8F79-970A-4E95-B883-FCE4B6AEFC0E}" type="slidenum">
              <a:rPr lang="zh-CN" altLang="en-US" sz="1200"/>
              <a:pPr algn="r"/>
              <a:t>25</a:t>
            </a:fld>
            <a:endParaRPr lang="en-US" altLang="zh-CN" sz="1200"/>
          </a:p>
        </p:txBody>
      </p:sp>
    </p:spTree>
    <p:extLst>
      <p:ext uri="{BB962C8B-B14F-4D97-AF65-F5344CB8AC3E}">
        <p14:creationId xmlns:p14="http://schemas.microsoft.com/office/powerpoint/2010/main" val="58590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8397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827903F-5C4A-4D93-8F6F-1CF500D60074}" type="slidenum">
              <a:rPr lang="zh-CN" altLang="en-US" sz="1200"/>
              <a:pPr algn="r"/>
              <a:t>26</a:t>
            </a:fld>
            <a:endParaRPr lang="en-US" altLang="zh-CN" sz="1200"/>
          </a:p>
        </p:txBody>
      </p:sp>
    </p:spTree>
    <p:extLst>
      <p:ext uri="{BB962C8B-B14F-4D97-AF65-F5344CB8AC3E}">
        <p14:creationId xmlns:p14="http://schemas.microsoft.com/office/powerpoint/2010/main" val="282949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BD79A3-2AE7-4108-AC67-81C0215E70CC}" type="slidenum">
              <a:rPr lang="zh-CN" altLang="en-US"/>
              <a:pPr/>
              <a:t>27</a:t>
            </a:fld>
            <a:endParaRPr lang="en-US" altLang="zh-CN"/>
          </a:p>
        </p:txBody>
      </p:sp>
    </p:spTree>
    <p:extLst>
      <p:ext uri="{BB962C8B-B14F-4D97-AF65-F5344CB8AC3E}">
        <p14:creationId xmlns:p14="http://schemas.microsoft.com/office/powerpoint/2010/main" val="2483404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29</a:t>
            </a:fld>
            <a:endParaRPr lang="en-US" altLang="zh-CN"/>
          </a:p>
        </p:txBody>
      </p:sp>
    </p:spTree>
    <p:extLst>
      <p:ext uri="{BB962C8B-B14F-4D97-AF65-F5344CB8AC3E}">
        <p14:creationId xmlns:p14="http://schemas.microsoft.com/office/powerpoint/2010/main" val="1418001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33</a:t>
            </a:fld>
            <a:endParaRPr lang="en-US" altLang="zh-CN"/>
          </a:p>
        </p:txBody>
      </p:sp>
    </p:spTree>
    <p:extLst>
      <p:ext uri="{BB962C8B-B14F-4D97-AF65-F5344CB8AC3E}">
        <p14:creationId xmlns:p14="http://schemas.microsoft.com/office/powerpoint/2010/main" val="1055421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与定义</a:t>
            </a:r>
            <a:r>
              <a:rPr lang="en-US" altLang="zh-CN" dirty="0"/>
              <a:t>1.11</a:t>
            </a:r>
            <a:r>
              <a:rPr lang="zh-CN" altLang="en-US" dirty="0"/>
              <a:t>相似</a:t>
            </a:r>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34</a:t>
            </a:fld>
            <a:endParaRPr lang="en-US" altLang="zh-CN"/>
          </a:p>
        </p:txBody>
      </p:sp>
    </p:spTree>
    <p:extLst>
      <p:ext uri="{BB962C8B-B14F-4D97-AF65-F5344CB8AC3E}">
        <p14:creationId xmlns:p14="http://schemas.microsoft.com/office/powerpoint/2010/main" val="173046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203131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solidFill>
                  <a:schemeClr val="bg1"/>
                </a:solidFill>
              </a:rPr>
              <a:t>注意</a:t>
            </a:r>
            <a:r>
              <a:rPr lang="en-US" altLang="zh-CN" dirty="0">
                <a:solidFill>
                  <a:schemeClr val="bg1"/>
                </a:solidFill>
              </a:rPr>
              <a:t>: </a:t>
            </a:r>
            <a:r>
              <a:rPr lang="zh-CN" altLang="en-US" dirty="0">
                <a:solidFill>
                  <a:schemeClr val="bg1"/>
                </a:solidFill>
              </a:rPr>
              <a:t>对有限的个体域</a:t>
            </a:r>
            <a:r>
              <a:rPr lang="en-US" altLang="zh-CN" dirty="0">
                <a:solidFill>
                  <a:schemeClr val="bg1"/>
                </a:solidFill>
              </a:rPr>
              <a:t>, </a:t>
            </a:r>
            <a:r>
              <a:rPr lang="zh-CN" altLang="en-US" dirty="0">
                <a:solidFill>
                  <a:schemeClr val="bg1"/>
                </a:solidFill>
              </a:rPr>
              <a:t>上述各公式的验证是容易的</a:t>
            </a:r>
            <a:r>
              <a:rPr lang="en-US" altLang="zh-CN" dirty="0">
                <a:solidFill>
                  <a:schemeClr val="bg1"/>
                </a:solidFill>
              </a:rPr>
              <a:t>.</a:t>
            </a:r>
          </a:p>
          <a:p>
            <a:pPr eaLnBrk="1" hangingPunct="1"/>
            <a:endParaRPr lang="zh-CN" altLang="en-US" dirty="0"/>
          </a:p>
        </p:txBody>
      </p:sp>
    </p:spTree>
    <p:extLst>
      <p:ext uri="{BB962C8B-B14F-4D97-AF65-F5344CB8AC3E}">
        <p14:creationId xmlns:p14="http://schemas.microsoft.com/office/powerpoint/2010/main" val="3232275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38</a:t>
            </a:fld>
            <a:endParaRPr lang="en-US" altLang="zh-CN"/>
          </a:p>
        </p:txBody>
      </p:sp>
    </p:spTree>
    <p:extLst>
      <p:ext uri="{BB962C8B-B14F-4D97-AF65-F5344CB8AC3E}">
        <p14:creationId xmlns:p14="http://schemas.microsoft.com/office/powerpoint/2010/main" val="338057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4588" y="685800"/>
            <a:ext cx="4572000" cy="3429000"/>
          </a:xfrm>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06655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72CD5C-8B8C-42CF-8CC3-42D0D4C27CB3}" type="slidenum">
              <a:rPr lang="zh-CN" altLang="en-US" smtClean="0"/>
              <a:pPr/>
              <a:t>40</a:t>
            </a:fld>
            <a:endParaRPr lang="en-US" altLang="zh-CN"/>
          </a:p>
        </p:txBody>
      </p:sp>
    </p:spTree>
    <p:extLst>
      <p:ext uri="{BB962C8B-B14F-4D97-AF65-F5344CB8AC3E}">
        <p14:creationId xmlns:p14="http://schemas.microsoft.com/office/powerpoint/2010/main" val="3935568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41</a:t>
            </a:fld>
            <a:endParaRPr lang="en-US" altLang="zh-CN"/>
          </a:p>
        </p:txBody>
      </p:sp>
    </p:spTree>
    <p:extLst>
      <p:ext uri="{BB962C8B-B14F-4D97-AF65-F5344CB8AC3E}">
        <p14:creationId xmlns:p14="http://schemas.microsoft.com/office/powerpoint/2010/main" val="3234111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42</a:t>
            </a:fld>
            <a:endParaRPr lang="en-US" altLang="zh-CN"/>
          </a:p>
        </p:txBody>
      </p:sp>
    </p:spTree>
    <p:extLst>
      <p:ext uri="{BB962C8B-B14F-4D97-AF65-F5344CB8AC3E}">
        <p14:creationId xmlns:p14="http://schemas.microsoft.com/office/powerpoint/2010/main" val="1704732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43</a:t>
            </a:fld>
            <a:endParaRPr lang="en-US" altLang="zh-CN"/>
          </a:p>
        </p:txBody>
      </p:sp>
    </p:spTree>
    <p:extLst>
      <p:ext uri="{BB962C8B-B14F-4D97-AF65-F5344CB8AC3E}">
        <p14:creationId xmlns:p14="http://schemas.microsoft.com/office/powerpoint/2010/main" val="1936975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44</a:t>
            </a:fld>
            <a:endParaRPr lang="en-US" altLang="zh-CN"/>
          </a:p>
        </p:txBody>
      </p:sp>
    </p:spTree>
    <p:extLst>
      <p:ext uri="{BB962C8B-B14F-4D97-AF65-F5344CB8AC3E}">
        <p14:creationId xmlns:p14="http://schemas.microsoft.com/office/powerpoint/2010/main" val="2284010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45</a:t>
            </a:fld>
            <a:endParaRPr lang="en-US" altLang="zh-CN"/>
          </a:p>
        </p:txBody>
      </p:sp>
    </p:spTree>
    <p:extLst>
      <p:ext uri="{BB962C8B-B14F-4D97-AF65-F5344CB8AC3E}">
        <p14:creationId xmlns:p14="http://schemas.microsoft.com/office/powerpoint/2010/main" val="2618814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4588" y="685800"/>
            <a:ext cx="4572000" cy="3429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P</a:t>
            </a:r>
            <a:r>
              <a:rPr lang="en-US" altLang="zh-CN">
                <a:sym typeface="Symbol" panose="05050102010706020507" pitchFamily="18" charset="2"/>
              </a:rPr>
              <a:t>Q=(PQ) (P  Q)</a:t>
            </a:r>
          </a:p>
          <a:p>
            <a:pPr eaLnBrk="1" hangingPunct="1"/>
            <a:r>
              <a:rPr lang="zh-CN" altLang="en-US">
                <a:sym typeface="Symbol" panose="05050102010706020507" pitchFamily="18" charset="2"/>
              </a:rPr>
              <a:t>或 </a:t>
            </a:r>
            <a:r>
              <a:rPr lang="en-US" altLang="zh-CN"/>
              <a:t>P</a:t>
            </a:r>
            <a:r>
              <a:rPr lang="en-US" altLang="zh-CN">
                <a:sym typeface="Symbol" panose="05050102010706020507" pitchFamily="18" charset="2"/>
              </a:rPr>
              <a:t>Q=(P  Q)  ( P   Q)</a:t>
            </a:r>
          </a:p>
          <a:p>
            <a:pPr eaLnBrk="1" hangingPunct="1"/>
            <a:endParaRPr lang="zh-CN" altLang="en-US">
              <a:sym typeface="Symbol" panose="05050102010706020507" pitchFamily="18" charset="2"/>
            </a:endParaRPr>
          </a:p>
        </p:txBody>
      </p:sp>
    </p:spTree>
    <p:extLst>
      <p:ext uri="{BB962C8B-B14F-4D97-AF65-F5344CB8AC3E}">
        <p14:creationId xmlns:p14="http://schemas.microsoft.com/office/powerpoint/2010/main" val="2004437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4588" y="685800"/>
            <a:ext cx="4572000" cy="3429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P</a:t>
            </a:r>
            <a:r>
              <a:rPr lang="en-US" altLang="zh-CN" dirty="0">
                <a:sym typeface="Symbol" panose="05050102010706020507" pitchFamily="18" charset="2"/>
              </a:rPr>
              <a:t>Q=(PQ) (P  Q)</a:t>
            </a:r>
          </a:p>
          <a:p>
            <a:pPr eaLnBrk="1" hangingPunct="1"/>
            <a:r>
              <a:rPr lang="zh-CN" altLang="en-US" dirty="0">
                <a:sym typeface="Symbol" panose="05050102010706020507" pitchFamily="18" charset="2"/>
              </a:rPr>
              <a:t>或 </a:t>
            </a:r>
            <a:r>
              <a:rPr lang="en-US" altLang="zh-CN" dirty="0"/>
              <a:t>P</a:t>
            </a:r>
            <a:r>
              <a:rPr lang="en-US" altLang="zh-CN" dirty="0">
                <a:sym typeface="Symbol" panose="05050102010706020507" pitchFamily="18" charset="2"/>
              </a:rPr>
              <a:t>Q=(P  Q)  ( P   Q)</a:t>
            </a:r>
          </a:p>
          <a:p>
            <a:pPr eaLnBrk="1" hangingPunct="1"/>
            <a:endParaRPr lang="zh-CN" altLang="en-US" dirty="0">
              <a:sym typeface="Symbol" panose="05050102010706020507" pitchFamily="18" charset="2"/>
            </a:endParaRPr>
          </a:p>
        </p:txBody>
      </p:sp>
    </p:spTree>
    <p:extLst>
      <p:ext uri="{BB962C8B-B14F-4D97-AF65-F5344CB8AC3E}">
        <p14:creationId xmlns:p14="http://schemas.microsoft.com/office/powerpoint/2010/main" val="218274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4588" y="685800"/>
            <a:ext cx="4572000" cy="3429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P</a:t>
            </a:r>
            <a:r>
              <a:rPr lang="en-US" altLang="zh-CN" dirty="0">
                <a:sym typeface="Symbol" panose="05050102010706020507" pitchFamily="18" charset="2"/>
              </a:rPr>
              <a:t>Q=(PQ) (P  Q)</a:t>
            </a:r>
          </a:p>
          <a:p>
            <a:pPr eaLnBrk="1" hangingPunct="1"/>
            <a:r>
              <a:rPr lang="zh-CN" altLang="en-US" dirty="0">
                <a:sym typeface="Symbol" panose="05050102010706020507" pitchFamily="18" charset="2"/>
              </a:rPr>
              <a:t>或 </a:t>
            </a:r>
            <a:r>
              <a:rPr lang="en-US" altLang="zh-CN" dirty="0"/>
              <a:t>P</a:t>
            </a:r>
            <a:r>
              <a:rPr lang="en-US" altLang="zh-CN" dirty="0">
                <a:sym typeface="Symbol" panose="05050102010706020507" pitchFamily="18" charset="2"/>
              </a:rPr>
              <a:t>Q=(P  Q)  ( P   Q)</a:t>
            </a:r>
          </a:p>
          <a:p>
            <a:pPr eaLnBrk="1" hangingPunct="1"/>
            <a:endParaRPr lang="zh-CN" altLang="en-US" dirty="0">
              <a:sym typeface="Symbol" panose="05050102010706020507" pitchFamily="18" charset="2"/>
            </a:endParaRPr>
          </a:p>
        </p:txBody>
      </p:sp>
    </p:spTree>
    <p:extLst>
      <p:ext uri="{BB962C8B-B14F-4D97-AF65-F5344CB8AC3E}">
        <p14:creationId xmlns:p14="http://schemas.microsoft.com/office/powerpoint/2010/main" val="2314847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72CD5C-8B8C-42CF-8CC3-42D0D4C27CB3}" type="slidenum">
              <a:rPr lang="zh-CN" altLang="en-US" smtClean="0"/>
              <a:pPr/>
              <a:t>50</a:t>
            </a:fld>
            <a:endParaRPr lang="en-US" altLang="zh-CN"/>
          </a:p>
        </p:txBody>
      </p:sp>
    </p:spTree>
    <p:extLst>
      <p:ext uri="{BB962C8B-B14F-4D97-AF65-F5344CB8AC3E}">
        <p14:creationId xmlns:p14="http://schemas.microsoft.com/office/powerpoint/2010/main" val="323851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4588" y="685800"/>
            <a:ext cx="4572000" cy="3429000"/>
          </a:xfrm>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R</a:t>
            </a:r>
            <a:r>
              <a:rPr lang="zh-CN" altLang="en-US" dirty="0"/>
              <a:t>预留着表示任意一个谓词</a:t>
            </a:r>
          </a:p>
        </p:txBody>
      </p:sp>
    </p:spTree>
    <p:extLst>
      <p:ext uri="{BB962C8B-B14F-4D97-AF65-F5344CB8AC3E}">
        <p14:creationId xmlns:p14="http://schemas.microsoft.com/office/powerpoint/2010/main" val="2820603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72CD5C-8B8C-42CF-8CC3-42D0D4C27CB3}" type="slidenum">
              <a:rPr lang="zh-CN" altLang="en-US" smtClean="0"/>
              <a:pPr/>
              <a:t>51</a:t>
            </a:fld>
            <a:endParaRPr lang="en-US" altLang="zh-CN"/>
          </a:p>
        </p:txBody>
      </p:sp>
    </p:spTree>
    <p:extLst>
      <p:ext uri="{BB962C8B-B14F-4D97-AF65-F5344CB8AC3E}">
        <p14:creationId xmlns:p14="http://schemas.microsoft.com/office/powerpoint/2010/main" val="618780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44588" y="685800"/>
            <a:ext cx="4572000" cy="3429000"/>
          </a:xfrm>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i="1">
                <a:solidFill>
                  <a:srgbClr val="CC0000"/>
                </a:solidFill>
              </a:rPr>
              <a:t>n</a:t>
            </a:r>
            <a:r>
              <a:rPr lang="zh-CN" altLang="en-US" b="1">
                <a:solidFill>
                  <a:srgbClr val="CC0000"/>
                </a:solidFill>
              </a:rPr>
              <a:t>元与</a:t>
            </a:r>
            <a:r>
              <a:rPr lang="zh-CN" altLang="en-US" b="1"/>
              <a:t>全称量词有关</a:t>
            </a:r>
          </a:p>
        </p:txBody>
      </p:sp>
    </p:spTree>
    <p:extLst>
      <p:ext uri="{BB962C8B-B14F-4D97-AF65-F5344CB8AC3E}">
        <p14:creationId xmlns:p14="http://schemas.microsoft.com/office/powerpoint/2010/main" val="2864053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4588" y="685800"/>
            <a:ext cx="4572000" cy="3429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P</a:t>
            </a:r>
            <a:r>
              <a:rPr lang="en-US" altLang="zh-CN" dirty="0">
                <a:sym typeface="Symbol" panose="05050102010706020507" pitchFamily="18" charset="2"/>
              </a:rPr>
              <a:t>Q=(PQ) (P  Q)</a:t>
            </a:r>
          </a:p>
          <a:p>
            <a:pPr eaLnBrk="1" hangingPunct="1"/>
            <a:r>
              <a:rPr lang="zh-CN" altLang="en-US" dirty="0">
                <a:sym typeface="Symbol" panose="05050102010706020507" pitchFamily="18" charset="2"/>
              </a:rPr>
              <a:t>或 </a:t>
            </a:r>
            <a:r>
              <a:rPr lang="en-US" altLang="zh-CN" dirty="0"/>
              <a:t>P</a:t>
            </a:r>
            <a:r>
              <a:rPr lang="en-US" altLang="zh-CN" dirty="0">
                <a:sym typeface="Symbol" panose="05050102010706020507" pitchFamily="18" charset="2"/>
              </a:rPr>
              <a:t>Q=(P  Q)  ( P   Q)</a:t>
            </a:r>
          </a:p>
          <a:p>
            <a:pPr eaLnBrk="1" hangingPunct="1"/>
            <a:endParaRPr lang="zh-CN" altLang="en-US" dirty="0">
              <a:sym typeface="Symbol" panose="05050102010706020507" pitchFamily="18" charset="2"/>
            </a:endParaRPr>
          </a:p>
        </p:txBody>
      </p:sp>
    </p:spTree>
    <p:extLst>
      <p:ext uri="{BB962C8B-B14F-4D97-AF65-F5344CB8AC3E}">
        <p14:creationId xmlns:p14="http://schemas.microsoft.com/office/powerpoint/2010/main" val="2606091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4588" y="685800"/>
            <a:ext cx="4572000" cy="3429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P</a:t>
            </a:r>
            <a:r>
              <a:rPr lang="en-US" altLang="zh-CN" dirty="0">
                <a:sym typeface="Symbol" panose="05050102010706020507" pitchFamily="18" charset="2"/>
              </a:rPr>
              <a:t>Q=(PQ) (P  Q)</a:t>
            </a:r>
          </a:p>
          <a:p>
            <a:pPr eaLnBrk="1" hangingPunct="1"/>
            <a:r>
              <a:rPr lang="zh-CN" altLang="en-US" dirty="0">
                <a:sym typeface="Symbol" panose="05050102010706020507" pitchFamily="18" charset="2"/>
              </a:rPr>
              <a:t>或 </a:t>
            </a:r>
            <a:r>
              <a:rPr lang="en-US" altLang="zh-CN" dirty="0"/>
              <a:t>P</a:t>
            </a:r>
            <a:r>
              <a:rPr lang="en-US" altLang="zh-CN" dirty="0">
                <a:sym typeface="Symbol" panose="05050102010706020507" pitchFamily="18" charset="2"/>
              </a:rPr>
              <a:t>Q=(P  Q)  ( P   Q)</a:t>
            </a:r>
          </a:p>
          <a:p>
            <a:pPr eaLnBrk="1" hangingPunct="1"/>
            <a:endParaRPr lang="zh-CN" altLang="en-US" dirty="0">
              <a:sym typeface="Symbol" panose="05050102010706020507" pitchFamily="18" charset="2"/>
            </a:endParaRPr>
          </a:p>
        </p:txBody>
      </p:sp>
    </p:spTree>
    <p:extLst>
      <p:ext uri="{BB962C8B-B14F-4D97-AF65-F5344CB8AC3E}">
        <p14:creationId xmlns:p14="http://schemas.microsoft.com/office/powerpoint/2010/main" val="2813429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ym typeface="Symbol" panose="05050102010706020507" pitchFamily="18" charset="2"/>
              </a:rPr>
              <a:t>由</a:t>
            </a:r>
            <a:r>
              <a:rPr lang="en-US" altLang="zh-CN" i="1"/>
              <a:t>x</a:t>
            </a:r>
            <a:r>
              <a:rPr lang="en-US" altLang="zh-CN">
                <a:sym typeface="Symbol" panose="05050102010706020507" pitchFamily="18" charset="2"/>
              </a:rPr>
              <a:t></a:t>
            </a:r>
            <a:r>
              <a:rPr lang="en-US" altLang="zh-CN" i="1"/>
              <a:t>y</a:t>
            </a:r>
            <a:r>
              <a:rPr lang="en-US" altLang="zh-CN">
                <a:sym typeface="Symbol" panose="05050102010706020507" pitchFamily="18" charset="2"/>
              </a:rPr>
              <a:t></a:t>
            </a:r>
            <a:r>
              <a:rPr lang="en-US" altLang="zh-CN" i="1"/>
              <a:t>u</a:t>
            </a:r>
            <a:r>
              <a:rPr lang="zh-CN" altLang="en-US" i="1"/>
              <a:t>可以看到， 在</a:t>
            </a:r>
            <a:r>
              <a:rPr lang="zh-CN" altLang="en-US">
                <a:sym typeface="Symbol" panose="05050102010706020507" pitchFamily="18" charset="2"/>
              </a:rPr>
              <a:t></a:t>
            </a:r>
            <a:r>
              <a:rPr lang="en-US" altLang="zh-CN" i="1"/>
              <a:t>x</a:t>
            </a:r>
            <a:r>
              <a:rPr lang="zh-CN" altLang="en-US">
                <a:sym typeface="Symbol" panose="05050102010706020507" pitchFamily="18" charset="2"/>
              </a:rPr>
              <a:t>前没有全称量词，</a:t>
            </a:r>
            <a:r>
              <a:rPr lang="zh-CN" altLang="en-US" sz="1000" b="1"/>
              <a:t>引入</a:t>
            </a:r>
            <a:r>
              <a:rPr lang="en-US" altLang="zh-CN" sz="1000" b="1"/>
              <a:t>SKOLEM</a:t>
            </a:r>
            <a:r>
              <a:rPr lang="zh-CN" altLang="en-US" sz="1000" b="1"/>
              <a:t>常量</a:t>
            </a:r>
            <a:r>
              <a:rPr lang="en-US" altLang="zh-CN" sz="1000" b="1" i="1"/>
              <a:t>a</a:t>
            </a:r>
            <a:endParaRPr lang="en-US" altLang="zh-CN">
              <a:sym typeface="Symbol" panose="05050102010706020507" pitchFamily="18" charset="2"/>
            </a:endParaRPr>
          </a:p>
          <a:p>
            <a:pPr eaLnBrk="1" hangingPunct="1"/>
            <a:endParaRPr lang="en-US" altLang="zh-CN">
              <a:sym typeface="Symbol" panose="05050102010706020507" pitchFamily="18" charset="2"/>
            </a:endParaRPr>
          </a:p>
          <a:p>
            <a:pPr eaLnBrk="1" hangingPunct="1"/>
            <a:r>
              <a:rPr lang="zh-CN" altLang="en-US">
                <a:sym typeface="Symbol" panose="05050102010706020507" pitchFamily="18" charset="2"/>
              </a:rPr>
              <a:t>由</a:t>
            </a:r>
            <a:r>
              <a:rPr lang="en-US" altLang="zh-CN" i="1"/>
              <a:t>y</a:t>
            </a:r>
            <a:r>
              <a:rPr lang="en-US" altLang="zh-CN">
                <a:sym typeface="Symbol" panose="05050102010706020507" pitchFamily="18" charset="2"/>
              </a:rPr>
              <a:t></a:t>
            </a:r>
            <a:r>
              <a:rPr lang="en-US" altLang="zh-CN" i="1"/>
              <a:t>u</a:t>
            </a:r>
            <a:r>
              <a:rPr lang="zh-CN" altLang="en-US" i="1"/>
              <a:t>可以看到，在</a:t>
            </a:r>
            <a:r>
              <a:rPr lang="zh-CN" altLang="en-US">
                <a:sym typeface="Symbol" panose="05050102010706020507" pitchFamily="18" charset="2"/>
              </a:rPr>
              <a:t></a:t>
            </a:r>
            <a:r>
              <a:rPr lang="en-US" altLang="zh-CN" i="1"/>
              <a:t>u</a:t>
            </a:r>
            <a:r>
              <a:rPr lang="zh-CN" altLang="en-US" i="1"/>
              <a:t>前有全称量词，</a:t>
            </a:r>
            <a:r>
              <a:rPr lang="zh-CN" altLang="en-US" sz="1000" b="1"/>
              <a:t>引入</a:t>
            </a:r>
            <a:r>
              <a:rPr lang="en-US" altLang="zh-CN" sz="1000" b="1"/>
              <a:t>SKOLEM</a:t>
            </a:r>
            <a:r>
              <a:rPr lang="zh-CN" altLang="en-US" sz="1000" b="1"/>
              <a:t>函数 </a:t>
            </a:r>
            <a:r>
              <a:rPr lang="en-US" altLang="zh-CN" sz="1000" b="1"/>
              <a:t>f(y)</a:t>
            </a:r>
            <a:endParaRPr lang="en-US" altLang="zh-CN">
              <a:sym typeface="Symbol" panose="05050102010706020507" pitchFamily="18" charset="2"/>
            </a:endParaRPr>
          </a:p>
          <a:p>
            <a:pPr eaLnBrk="1" hangingPunct="1"/>
            <a:endParaRPr lang="zh-CN" altLang="en-US" i="1"/>
          </a:p>
        </p:txBody>
      </p:sp>
    </p:spTree>
    <p:extLst>
      <p:ext uri="{BB962C8B-B14F-4D97-AF65-F5344CB8AC3E}">
        <p14:creationId xmlns:p14="http://schemas.microsoft.com/office/powerpoint/2010/main" val="2506842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57</a:t>
            </a:fld>
            <a:endParaRPr lang="en-US" altLang="zh-CN"/>
          </a:p>
        </p:txBody>
      </p:sp>
    </p:spTree>
    <p:extLst>
      <p:ext uri="{BB962C8B-B14F-4D97-AF65-F5344CB8AC3E}">
        <p14:creationId xmlns:p14="http://schemas.microsoft.com/office/powerpoint/2010/main" val="1152092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4E0BF72-3DCC-4A33-A34F-7CB9DBD24BD1}" type="slidenum">
              <a:rPr lang="zh-CN" altLang="en-US" smtClean="0"/>
              <a:pPr>
                <a:defRPr/>
              </a:pPr>
              <a:t>59</a:t>
            </a:fld>
            <a:endParaRPr lang="en-US" altLang="zh-CN"/>
          </a:p>
        </p:txBody>
      </p:sp>
    </p:spTree>
    <p:extLst>
      <p:ext uri="{BB962C8B-B14F-4D97-AF65-F5344CB8AC3E}">
        <p14:creationId xmlns:p14="http://schemas.microsoft.com/office/powerpoint/2010/main" val="380025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4588" y="685800"/>
            <a:ext cx="4572000" cy="3429000"/>
          </a:xfrm>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956573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7</a:t>
            </a:fld>
            <a:endParaRPr lang="en-US" altLang="zh-CN"/>
          </a:p>
        </p:txBody>
      </p:sp>
    </p:spTree>
    <p:extLst>
      <p:ext uri="{BB962C8B-B14F-4D97-AF65-F5344CB8AC3E}">
        <p14:creationId xmlns:p14="http://schemas.microsoft.com/office/powerpoint/2010/main" val="2896799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solidFill>
                  <a:srgbClr val="333300"/>
                </a:solidFill>
              </a:rPr>
              <a:t>注意  自由出现的变元可以在量词的作用域中出现，但不受相应量词的约束，所以有时我们把它看作是公式中的参数。</a:t>
            </a:r>
          </a:p>
          <a:p>
            <a:pPr eaLnBrk="1" hangingPunct="1"/>
            <a:r>
              <a:rPr lang="zh-CN" altLang="en-US" b="1"/>
              <a:t>         </a:t>
            </a:r>
            <a:r>
              <a:rPr lang="zh-CN" altLang="en-US" b="1">
                <a:solidFill>
                  <a:schemeClr val="hlink"/>
                </a:solidFill>
              </a:rPr>
              <a:t>特例，若公式中无自由变元，公式即为命题。</a:t>
            </a:r>
          </a:p>
          <a:p>
            <a:pPr eaLnBrk="1" hangingPunct="1"/>
            <a:endParaRPr lang="zh-CN" altLang="en-US"/>
          </a:p>
        </p:txBody>
      </p:sp>
    </p:spTree>
    <p:extLst>
      <p:ext uri="{BB962C8B-B14F-4D97-AF65-F5344CB8AC3E}">
        <p14:creationId xmlns:p14="http://schemas.microsoft.com/office/powerpoint/2010/main" val="103885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solidFill>
                  <a:srgbClr val="333300"/>
                </a:solidFill>
              </a:rPr>
              <a:t>注意  自由出现的变元可以在量词的作用域中出现，但不受相应量词的约束，所以有时我们把它看作是公式中的参数。</a:t>
            </a:r>
          </a:p>
          <a:p>
            <a:pPr eaLnBrk="1" hangingPunct="1"/>
            <a:r>
              <a:rPr lang="zh-CN" altLang="en-US" b="1" dirty="0"/>
              <a:t>         </a:t>
            </a:r>
            <a:r>
              <a:rPr lang="zh-CN" altLang="en-US" b="1" dirty="0">
                <a:solidFill>
                  <a:schemeClr val="hlink"/>
                </a:solidFill>
              </a:rPr>
              <a:t>特例，若公式中无自由变元，公式即为命题。</a:t>
            </a:r>
          </a:p>
          <a:p>
            <a:pPr eaLnBrk="1" hangingPunct="1"/>
            <a:endParaRPr lang="zh-CN" altLang="en-US" dirty="0"/>
          </a:p>
        </p:txBody>
      </p:sp>
    </p:spTree>
    <p:extLst>
      <p:ext uri="{BB962C8B-B14F-4D97-AF65-F5344CB8AC3E}">
        <p14:creationId xmlns:p14="http://schemas.microsoft.com/office/powerpoint/2010/main" val="1288335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solidFill>
                  <a:srgbClr val="333300"/>
                </a:solidFill>
              </a:rPr>
              <a:t>注意  自由出现的变元可以在量词的作用域中出现，但不受相应量词的约束，所以有时我们把它看作是公式中的参数。</a:t>
            </a:r>
          </a:p>
          <a:p>
            <a:pPr eaLnBrk="1" hangingPunct="1"/>
            <a:r>
              <a:rPr lang="zh-CN" altLang="en-US" b="1"/>
              <a:t>         </a:t>
            </a:r>
            <a:r>
              <a:rPr lang="zh-CN" altLang="en-US" b="1">
                <a:solidFill>
                  <a:schemeClr val="hlink"/>
                </a:solidFill>
              </a:rPr>
              <a:t>特例，若公式中无自由变元，公式即为命题。</a:t>
            </a:r>
          </a:p>
          <a:p>
            <a:pPr eaLnBrk="1" hangingPunct="1"/>
            <a:endParaRPr lang="zh-CN" altLang="en-US"/>
          </a:p>
        </p:txBody>
      </p:sp>
    </p:spTree>
    <p:extLst>
      <p:ext uri="{BB962C8B-B14F-4D97-AF65-F5344CB8AC3E}">
        <p14:creationId xmlns:p14="http://schemas.microsoft.com/office/powerpoint/2010/main" val="367994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20</a:t>
            </a:fld>
            <a:endParaRPr lang="en-US" altLang="zh-CN"/>
          </a:p>
        </p:txBody>
      </p:sp>
    </p:spTree>
    <p:extLst>
      <p:ext uri="{BB962C8B-B14F-4D97-AF65-F5344CB8AC3E}">
        <p14:creationId xmlns:p14="http://schemas.microsoft.com/office/powerpoint/2010/main" val="2785527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836566DC-DEFB-4827-AB47-38A3C8B8C2AC}" type="slidenum">
              <a:rPr lang="zh-CN" altLang="en-US" smtClean="0"/>
              <a:pPr>
                <a:defRPr/>
              </a:pPr>
              <a:t>‹#›</a:t>
            </a:fld>
            <a:r>
              <a:rPr lang="en-US" altLang="zh-CN" dirty="0"/>
              <a:t>/56</a:t>
            </a:r>
          </a:p>
        </p:txBody>
      </p:sp>
    </p:spTree>
    <p:extLst>
      <p:ext uri="{BB962C8B-B14F-4D97-AF65-F5344CB8AC3E}">
        <p14:creationId xmlns:p14="http://schemas.microsoft.com/office/powerpoint/2010/main" val="2310459680"/>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sldNum" sz="quarter" idx="4"/>
          </p:nvPr>
        </p:nvSpPr>
        <p:spPr bwMode="auto">
          <a:xfrm>
            <a:off x="6975475"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tx2"/>
                </a:solidFill>
                <a:latin typeface="Times New Roman" panose="02020603050405020304" pitchFamily="18" charset="0"/>
              </a:defRPr>
            </a:lvl1pPr>
          </a:lstStyle>
          <a:p>
            <a:pPr>
              <a:defRPr/>
            </a:pPr>
            <a:fld id="{92E62C00-5961-4FF4-BCBA-0E7CB9E3963E}" type="slidenum">
              <a:rPr lang="zh-CN" altLang="en-US" smtClean="0"/>
              <a:pPr>
                <a:defRPr/>
              </a:pPr>
              <a:t>‹#›</a:t>
            </a:fld>
            <a:r>
              <a:rPr lang="en-US" altLang="zh-CN" dirty="0"/>
              <a:t>/56</a:t>
            </a:r>
          </a:p>
        </p:txBody>
      </p:sp>
    </p:spTree>
  </p:cSld>
  <p:clrMap bg1="lt1" tx1="dk1" bg2="lt2" tx2="dk2" accent1="accent1" accent2="accent2" accent3="accent3" accent4="accent4" accent5="accent5" accent6="accent6" hlink="hlink" folHlink="folHlink"/>
  <p:sldLayoutIdLst>
    <p:sldLayoutId id="2147483710" r:id="rId1"/>
  </p:sldLayoutIdLst>
  <p:transition/>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971600" y="1217713"/>
            <a:ext cx="748883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6000" b="1" dirty="0">
                <a:solidFill>
                  <a:srgbClr val="993300"/>
                </a:solidFill>
              </a:rPr>
              <a:t>谓词公式的真假性与范式</a:t>
            </a: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252105375"/>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F2A2C7-8761-4D32-BB78-9E4EEA1F7548}" type="slidenum">
              <a:rPr lang="zh-CN" altLang="en-US" smtClean="0">
                <a:solidFill>
                  <a:schemeClr val="accent1"/>
                </a:solidFill>
              </a:rPr>
              <a:pPr/>
              <a:t>10</a:t>
            </a:fld>
            <a:r>
              <a:rPr lang="en-US" altLang="zh-CN" dirty="0">
                <a:solidFill>
                  <a:schemeClr val="accent1"/>
                </a:solidFill>
              </a:rPr>
              <a:t>/56</a:t>
            </a:r>
          </a:p>
        </p:txBody>
      </p:sp>
      <p:sp>
        <p:nvSpPr>
          <p:cNvPr id="22531" name="Rectangle 2"/>
          <p:cNvSpPr>
            <a:spLocks noGrp="1"/>
          </p:cNvSpPr>
          <p:nvPr>
            <p:ph type="title" idx="4294967295"/>
          </p:nvPr>
        </p:nvSpPr>
        <p:spPr>
          <a:xfrm>
            <a:off x="179388" y="-26988"/>
            <a:ext cx="8569325" cy="642938"/>
          </a:xfrm>
        </p:spPr>
        <p:txBody>
          <a:bodyPr/>
          <a:lstStyle/>
          <a:p>
            <a:pPr algn="l"/>
            <a:r>
              <a:rPr lang="zh-CN" altLang="en-US" sz="3600" b="1" dirty="0">
                <a:ea typeface="宋体" panose="02010600030101010101" pitchFamily="2" charset="-122"/>
              </a:rPr>
              <a:t>例 </a:t>
            </a:r>
            <a:r>
              <a:rPr lang="en-US" altLang="zh-CN" sz="3600" b="1" dirty="0">
                <a:ea typeface="宋体" panose="02010600030101010101" pitchFamily="2" charset="-122"/>
              </a:rPr>
              <a:t>  </a:t>
            </a:r>
            <a:r>
              <a:rPr lang="zh-CN" altLang="en-US" sz="3600" b="1" dirty="0">
                <a:ea typeface="宋体" panose="02010600030101010101" pitchFamily="2" charset="-122"/>
                <a:sym typeface="Symbol" panose="05050102010706020507" pitchFamily="18" charset="2"/>
              </a:rPr>
              <a:t></a:t>
            </a:r>
            <a:r>
              <a:rPr lang="en-US" altLang="zh-CN" sz="3600" b="1" i="1" dirty="0">
                <a:ea typeface="宋体" panose="02010600030101010101" pitchFamily="2" charset="-122"/>
              </a:rPr>
              <a:t>x</a:t>
            </a:r>
            <a:r>
              <a:rPr lang="en-US" altLang="zh-CN" sz="3600" b="1" dirty="0">
                <a:solidFill>
                  <a:srgbClr val="993300"/>
                </a:solidFill>
                <a:ea typeface="宋体" panose="02010600030101010101" pitchFamily="2" charset="-122"/>
              </a:rPr>
              <a:t>(</a:t>
            </a:r>
            <a:r>
              <a:rPr lang="en-US" altLang="zh-CN" sz="3600" b="1" i="1" dirty="0">
                <a:ea typeface="宋体" panose="02010600030101010101" pitchFamily="2" charset="-122"/>
              </a:rPr>
              <a:t>A</a:t>
            </a:r>
            <a:r>
              <a:rPr lang="en-US" altLang="zh-CN" sz="3600" b="1" dirty="0">
                <a:ea typeface="宋体" panose="02010600030101010101" pitchFamily="2" charset="-122"/>
              </a:rPr>
              <a:t>(</a:t>
            </a:r>
            <a:r>
              <a:rPr lang="en-US" altLang="zh-CN" sz="3600" b="1" i="1" dirty="0">
                <a:ea typeface="宋体" panose="02010600030101010101" pitchFamily="2" charset="-122"/>
              </a:rPr>
              <a:t>x</a:t>
            </a:r>
            <a:r>
              <a:rPr lang="zh-CN" altLang="en-US" sz="3600" b="1" dirty="0">
                <a:ea typeface="宋体" panose="02010600030101010101" pitchFamily="2" charset="-122"/>
              </a:rPr>
              <a:t>，</a:t>
            </a:r>
            <a:r>
              <a:rPr lang="en-US" altLang="zh-CN" sz="3600" b="1" i="1" dirty="0">
                <a:ea typeface="宋体" panose="02010600030101010101" pitchFamily="2" charset="-122"/>
              </a:rPr>
              <a:t>y</a:t>
            </a:r>
            <a:r>
              <a:rPr lang="en-US" altLang="zh-CN" sz="3600" b="1" dirty="0">
                <a:ea typeface="宋体" panose="02010600030101010101" pitchFamily="2" charset="-122"/>
              </a:rPr>
              <a:t>)</a:t>
            </a:r>
            <a:r>
              <a:rPr lang="en-US" altLang="zh-CN" sz="3600" b="1" dirty="0">
                <a:ea typeface="宋体" panose="02010600030101010101" pitchFamily="2" charset="-122"/>
                <a:sym typeface="Symbol" panose="05050102010706020507" pitchFamily="18" charset="2"/>
              </a:rPr>
              <a:t></a:t>
            </a:r>
            <a:r>
              <a:rPr lang="en-US" altLang="zh-CN" sz="3600" b="1" i="1" dirty="0">
                <a:ea typeface="宋体" panose="02010600030101010101" pitchFamily="2" charset="-122"/>
              </a:rPr>
              <a:t>y</a:t>
            </a:r>
            <a:r>
              <a:rPr lang="en-US" altLang="zh-CN" sz="3600" b="1" dirty="0">
                <a:ea typeface="宋体" panose="02010600030101010101" pitchFamily="2" charset="-122"/>
              </a:rPr>
              <a:t>(</a:t>
            </a:r>
            <a:r>
              <a:rPr lang="en-US" altLang="zh-CN" sz="3600" b="1" i="1" dirty="0">
                <a:ea typeface="宋体" panose="02010600030101010101" pitchFamily="2" charset="-122"/>
              </a:rPr>
              <a:t>B</a:t>
            </a:r>
            <a:r>
              <a:rPr lang="en-US" altLang="zh-CN" sz="3600" b="1" dirty="0">
                <a:ea typeface="宋体" panose="02010600030101010101" pitchFamily="2" charset="-122"/>
              </a:rPr>
              <a:t>(</a:t>
            </a:r>
            <a:r>
              <a:rPr lang="en-US" altLang="zh-CN" sz="3600" b="1" i="1" dirty="0">
                <a:ea typeface="宋体" panose="02010600030101010101" pitchFamily="2" charset="-122"/>
              </a:rPr>
              <a:t>x</a:t>
            </a:r>
            <a:r>
              <a:rPr lang="zh-CN" altLang="en-US" sz="3600" b="1" dirty="0">
                <a:ea typeface="宋体" panose="02010600030101010101" pitchFamily="2" charset="-122"/>
              </a:rPr>
              <a:t>，</a:t>
            </a:r>
            <a:r>
              <a:rPr lang="en-US" altLang="zh-CN" sz="3600" b="1" i="1" dirty="0">
                <a:ea typeface="宋体" panose="02010600030101010101" pitchFamily="2" charset="-122"/>
              </a:rPr>
              <a:t>y</a:t>
            </a:r>
            <a:r>
              <a:rPr lang="en-US" altLang="zh-CN" sz="3600" b="1" dirty="0">
                <a:ea typeface="宋体" panose="02010600030101010101" pitchFamily="2" charset="-122"/>
              </a:rPr>
              <a:t>)</a:t>
            </a:r>
            <a:r>
              <a:rPr lang="en-US" altLang="zh-CN" sz="3600" b="1" dirty="0">
                <a:ea typeface="宋体" panose="02010600030101010101" pitchFamily="2" charset="-122"/>
                <a:sym typeface="Symbol" panose="05050102010706020507" pitchFamily="18" charset="2"/>
              </a:rPr>
              <a:t></a:t>
            </a:r>
            <a:r>
              <a:rPr lang="en-US" altLang="zh-CN" sz="3600" b="1" i="1" dirty="0">
                <a:ea typeface="宋体" panose="02010600030101010101" pitchFamily="2" charset="-122"/>
              </a:rPr>
              <a:t>C</a:t>
            </a:r>
            <a:r>
              <a:rPr lang="en-US" altLang="zh-CN" sz="3600" b="1" dirty="0">
                <a:ea typeface="宋体" panose="02010600030101010101" pitchFamily="2" charset="-122"/>
              </a:rPr>
              <a:t>(</a:t>
            </a:r>
            <a:r>
              <a:rPr lang="en-US" altLang="zh-CN" sz="3600" b="1" i="1" dirty="0">
                <a:ea typeface="宋体" panose="02010600030101010101" pitchFamily="2" charset="-122"/>
              </a:rPr>
              <a:t>z</a:t>
            </a:r>
            <a:r>
              <a:rPr lang="en-US" altLang="zh-CN" sz="3600" b="1" dirty="0">
                <a:ea typeface="宋体" panose="02010600030101010101" pitchFamily="2" charset="-122"/>
              </a:rPr>
              <a:t>))</a:t>
            </a:r>
            <a:r>
              <a:rPr lang="en-US" altLang="zh-CN" sz="3600" b="1" dirty="0">
                <a:solidFill>
                  <a:srgbClr val="993300"/>
                </a:solidFill>
                <a:ea typeface="宋体" panose="02010600030101010101" pitchFamily="2" charset="-122"/>
              </a:rPr>
              <a:t>)</a:t>
            </a:r>
          </a:p>
        </p:txBody>
      </p:sp>
      <p:sp>
        <p:nvSpPr>
          <p:cNvPr id="22532" name="Rectangle 3"/>
          <p:cNvSpPr>
            <a:spLocks noGrp="1"/>
          </p:cNvSpPr>
          <p:nvPr>
            <p:ph type="body" idx="4294967295"/>
          </p:nvPr>
        </p:nvSpPr>
        <p:spPr>
          <a:xfrm>
            <a:off x="466725" y="908050"/>
            <a:ext cx="8569325" cy="647700"/>
          </a:xfrm>
        </p:spPr>
        <p:txBody>
          <a:bodyPr/>
          <a:lstStyle/>
          <a:p>
            <a:pPr>
              <a:buFont typeface="Arial" panose="020B0604020202020204" pitchFamily="34" charset="0"/>
              <a:buNone/>
            </a:pPr>
            <a:r>
              <a:rPr lang="zh-CN" altLang="en-US" sz="2800" b="1">
                <a:solidFill>
                  <a:schemeClr val="hlink"/>
                </a:solidFill>
                <a:ea typeface="宋体" panose="02010600030101010101" pitchFamily="2" charset="-122"/>
              </a:rPr>
              <a:t>指出上述公式的作用域、约束出现和自由出现。</a:t>
            </a:r>
          </a:p>
        </p:txBody>
      </p:sp>
      <p:sp>
        <p:nvSpPr>
          <p:cNvPr id="346116" name="Rectangle 4"/>
          <p:cNvSpPr>
            <a:spLocks noChangeArrowheads="1"/>
          </p:cNvSpPr>
          <p:nvPr/>
        </p:nvSpPr>
        <p:spPr bwMode="auto">
          <a:xfrm>
            <a:off x="252413" y="1658157"/>
            <a:ext cx="7488237"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892175" indent="-6254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3200" b="1" dirty="0">
                <a:solidFill>
                  <a:srgbClr val="333300"/>
                </a:solidFill>
              </a:rPr>
              <a:t>解：</a:t>
            </a:r>
            <a:r>
              <a:rPr lang="zh-CN" altLang="en-US" sz="3200" b="1" dirty="0">
                <a:solidFill>
                  <a:srgbClr val="333300"/>
                </a:solidFill>
                <a:sym typeface="Symbol" panose="05050102010706020507" pitchFamily="18" charset="2"/>
              </a:rPr>
              <a:t></a:t>
            </a:r>
            <a:r>
              <a:rPr lang="en-US" altLang="zh-CN" sz="3200" b="1" i="1" dirty="0">
                <a:solidFill>
                  <a:srgbClr val="333300"/>
                </a:solidFill>
              </a:rPr>
              <a:t>x</a:t>
            </a:r>
            <a:r>
              <a:rPr lang="zh-CN" altLang="en-US" sz="3200" b="1" dirty="0">
                <a:solidFill>
                  <a:srgbClr val="333300"/>
                </a:solidFill>
                <a:sym typeface="Symbol" panose="05050102010706020507" pitchFamily="18" charset="2"/>
              </a:rPr>
              <a:t>的作用域为：</a:t>
            </a:r>
          </a:p>
          <a:p>
            <a:pPr eaLnBrk="1" hangingPunct="1">
              <a:lnSpc>
                <a:spcPct val="130000"/>
              </a:lnSpc>
            </a:pPr>
            <a:r>
              <a:rPr lang="zh-CN" altLang="en-US" sz="3200" b="1" dirty="0">
                <a:solidFill>
                  <a:srgbClr val="333300"/>
                </a:solidFill>
                <a:sym typeface="Symbol" panose="05050102010706020507" pitchFamily="18" charset="2"/>
              </a:rPr>
              <a:t>              </a:t>
            </a:r>
            <a:r>
              <a:rPr lang="en-US" altLang="zh-CN" sz="3200" b="1" i="1" dirty="0">
                <a:solidFill>
                  <a:srgbClr val="333300"/>
                </a:solidFill>
                <a:sym typeface="Symbol" panose="05050102010706020507" pitchFamily="18" charset="2"/>
              </a:rPr>
              <a:t>A</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x</a:t>
            </a:r>
            <a:r>
              <a:rPr lang="zh-CN" altLang="en-US"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y</a:t>
            </a:r>
            <a:r>
              <a:rPr lang="en-US" altLang="zh-CN" sz="3200" b="1" dirty="0">
                <a:solidFill>
                  <a:srgbClr val="333300"/>
                </a:solidFill>
                <a:sym typeface="Symbol" panose="05050102010706020507" pitchFamily="18" charset="2"/>
              </a:rPr>
              <a:t>)</a:t>
            </a:r>
            <a:r>
              <a:rPr lang="en-US" altLang="zh-CN" sz="3200" b="1" i="1" dirty="0">
                <a:solidFill>
                  <a:srgbClr val="333300"/>
                </a:solidFill>
              </a:rPr>
              <a:t>y</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B</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x</a:t>
            </a:r>
            <a:r>
              <a:rPr lang="zh-CN" altLang="en-US"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y</a:t>
            </a:r>
            <a:r>
              <a:rPr lang="en-US" altLang="zh-CN" sz="3200" b="1" dirty="0">
                <a:solidFill>
                  <a:srgbClr val="333300"/>
                </a:solidFill>
                <a:sym typeface="Symbol" panose="05050102010706020507" pitchFamily="18" charset="2"/>
              </a:rPr>
              <a:t>)</a:t>
            </a:r>
            <a:r>
              <a:rPr lang="en-US" altLang="zh-CN" sz="3200" b="1" i="1" dirty="0">
                <a:solidFill>
                  <a:srgbClr val="333300"/>
                </a:solidFill>
              </a:rPr>
              <a:t>C</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z</a:t>
            </a:r>
            <a:r>
              <a:rPr lang="en-US" altLang="zh-CN" sz="3200" b="1" dirty="0">
                <a:solidFill>
                  <a:srgbClr val="333300"/>
                </a:solidFill>
                <a:sym typeface="Symbol" panose="05050102010706020507" pitchFamily="18" charset="2"/>
              </a:rPr>
              <a:t>))</a:t>
            </a:r>
            <a:r>
              <a:rPr lang="zh-CN" altLang="en-US" sz="3200" b="1" dirty="0">
                <a:solidFill>
                  <a:srgbClr val="333300"/>
                </a:solidFill>
                <a:sym typeface="Symbol" panose="05050102010706020507" pitchFamily="18" charset="2"/>
              </a:rPr>
              <a:t>；</a:t>
            </a:r>
          </a:p>
          <a:p>
            <a:pPr eaLnBrk="1" hangingPunct="1">
              <a:lnSpc>
                <a:spcPct val="130000"/>
              </a:lnSpc>
            </a:pPr>
            <a:r>
              <a:rPr lang="zh-CN" altLang="en-US" sz="3200" b="1" dirty="0">
                <a:solidFill>
                  <a:srgbClr val="333300"/>
                </a:solidFill>
                <a:sym typeface="Symbol" panose="05050102010706020507" pitchFamily="18" charset="2"/>
              </a:rPr>
              <a:t>       </a:t>
            </a:r>
            <a:r>
              <a:rPr lang="en-US" altLang="zh-CN" sz="3200" b="1" i="1" dirty="0">
                <a:solidFill>
                  <a:srgbClr val="333300"/>
                </a:solidFill>
              </a:rPr>
              <a:t>y</a:t>
            </a:r>
            <a:r>
              <a:rPr lang="zh-CN" altLang="en-US" sz="3200" b="1" dirty="0">
                <a:solidFill>
                  <a:srgbClr val="333300"/>
                </a:solidFill>
                <a:sym typeface="Symbol" panose="05050102010706020507" pitchFamily="18" charset="2"/>
              </a:rPr>
              <a:t>的作用域为：</a:t>
            </a:r>
          </a:p>
          <a:p>
            <a:pPr eaLnBrk="1" hangingPunct="1">
              <a:lnSpc>
                <a:spcPct val="130000"/>
              </a:lnSpc>
            </a:pPr>
            <a:r>
              <a:rPr lang="zh-CN" altLang="en-US" sz="3200" b="1" dirty="0">
                <a:solidFill>
                  <a:srgbClr val="333300"/>
                </a:solidFill>
                <a:sym typeface="Symbol" panose="05050102010706020507" pitchFamily="18" charset="2"/>
              </a:rPr>
              <a:t>              </a:t>
            </a:r>
            <a:r>
              <a:rPr lang="en-US" altLang="zh-CN" sz="3200" b="1" i="1" dirty="0">
                <a:solidFill>
                  <a:srgbClr val="333300"/>
                </a:solidFill>
                <a:sym typeface="Symbol" panose="05050102010706020507" pitchFamily="18" charset="2"/>
              </a:rPr>
              <a:t>B</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x</a:t>
            </a:r>
            <a:r>
              <a:rPr lang="zh-CN" altLang="en-US"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y</a:t>
            </a:r>
            <a:r>
              <a:rPr lang="en-US" altLang="zh-CN" sz="3200" b="1" dirty="0">
                <a:solidFill>
                  <a:srgbClr val="333300"/>
                </a:solidFill>
                <a:sym typeface="Symbol" panose="05050102010706020507" pitchFamily="18" charset="2"/>
              </a:rPr>
              <a:t>)</a:t>
            </a:r>
            <a:r>
              <a:rPr lang="en-US" altLang="zh-CN" sz="3200" b="1" i="1" dirty="0">
                <a:solidFill>
                  <a:srgbClr val="333300"/>
                </a:solidFill>
              </a:rPr>
              <a:t>C</a:t>
            </a:r>
            <a:r>
              <a:rPr lang="en-US" altLang="zh-CN" sz="3200" b="1" dirty="0">
                <a:solidFill>
                  <a:srgbClr val="333300"/>
                </a:solidFill>
                <a:sym typeface="Symbol" panose="05050102010706020507" pitchFamily="18" charset="2"/>
              </a:rPr>
              <a:t>(</a:t>
            </a:r>
            <a:r>
              <a:rPr lang="en-US" altLang="zh-CN" sz="3200" b="1" i="1" dirty="0">
                <a:solidFill>
                  <a:srgbClr val="333300"/>
                </a:solidFill>
                <a:sym typeface="Symbol" panose="05050102010706020507" pitchFamily="18" charset="2"/>
              </a:rPr>
              <a:t>z</a:t>
            </a:r>
            <a:r>
              <a:rPr lang="en-US" altLang="zh-CN" sz="3200" b="1" dirty="0">
                <a:solidFill>
                  <a:srgbClr val="333300"/>
                </a:solidFill>
                <a:sym typeface="Symbol" panose="05050102010706020507" pitchFamily="18" charset="2"/>
              </a:rPr>
              <a:t>)</a:t>
            </a:r>
            <a:r>
              <a:rPr lang="zh-CN" altLang="en-US" sz="3200" b="1" dirty="0">
                <a:solidFill>
                  <a:srgbClr val="333300"/>
                </a:solidFill>
                <a:sym typeface="Symbol" panose="05050102010706020507" pitchFamily="18" charset="2"/>
              </a:rPr>
              <a:t>；</a:t>
            </a:r>
          </a:p>
          <a:p>
            <a:pPr eaLnBrk="1" hangingPunct="1">
              <a:lnSpc>
                <a:spcPct val="130000"/>
              </a:lnSpc>
            </a:pPr>
            <a:r>
              <a:rPr lang="zh-CN" altLang="en-US" sz="3200" b="1" dirty="0">
                <a:solidFill>
                  <a:srgbClr val="333300"/>
                </a:solidFill>
                <a:sym typeface="Symbol" panose="05050102010706020507" pitchFamily="18" charset="2"/>
              </a:rPr>
              <a:t>       </a:t>
            </a:r>
            <a:r>
              <a:rPr lang="zh-CN" altLang="en-US" sz="3200" b="1" dirty="0">
                <a:solidFill>
                  <a:srgbClr val="993300"/>
                </a:solidFill>
                <a:sym typeface="Symbol" panose="05050102010706020507" pitchFamily="18" charset="2"/>
              </a:rPr>
              <a:t>公式中的</a:t>
            </a:r>
            <a:r>
              <a:rPr lang="en-US" altLang="zh-CN" sz="3200" b="1" i="1" dirty="0">
                <a:solidFill>
                  <a:srgbClr val="993300"/>
                </a:solidFill>
                <a:sym typeface="Symbol" panose="05050102010706020507" pitchFamily="18" charset="2"/>
              </a:rPr>
              <a:t>x</a:t>
            </a:r>
            <a:r>
              <a:rPr lang="zh-CN" altLang="en-US" sz="3200" b="1" dirty="0">
                <a:solidFill>
                  <a:srgbClr val="993300"/>
                </a:solidFill>
                <a:sym typeface="Symbol" panose="05050102010706020507" pitchFamily="18" charset="2"/>
              </a:rPr>
              <a:t>为约束出现，</a:t>
            </a:r>
          </a:p>
          <a:p>
            <a:pPr eaLnBrk="1" hangingPunct="1">
              <a:lnSpc>
                <a:spcPct val="130000"/>
              </a:lnSpc>
            </a:pPr>
            <a:r>
              <a:rPr lang="zh-CN" altLang="en-US" sz="3200" b="1" dirty="0">
                <a:solidFill>
                  <a:srgbClr val="993300"/>
                </a:solidFill>
                <a:sym typeface="Symbol" panose="05050102010706020507" pitchFamily="18" charset="2"/>
              </a:rPr>
              <a:t>	  第一个</a:t>
            </a:r>
            <a:r>
              <a:rPr lang="en-US" altLang="zh-CN" sz="3200" b="1" i="1" dirty="0">
                <a:solidFill>
                  <a:srgbClr val="993300"/>
                </a:solidFill>
                <a:sym typeface="Symbol" panose="05050102010706020507" pitchFamily="18" charset="2"/>
              </a:rPr>
              <a:t>y</a:t>
            </a:r>
            <a:r>
              <a:rPr lang="zh-CN" altLang="en-US" sz="3200" b="1" dirty="0">
                <a:solidFill>
                  <a:srgbClr val="993300"/>
                </a:solidFill>
                <a:sym typeface="Symbol" panose="05050102010706020507" pitchFamily="18" charset="2"/>
              </a:rPr>
              <a:t>和</a:t>
            </a:r>
            <a:r>
              <a:rPr lang="en-US" altLang="zh-CN" sz="3200" b="1" i="1" dirty="0">
                <a:solidFill>
                  <a:srgbClr val="993300"/>
                </a:solidFill>
                <a:sym typeface="Symbol" panose="05050102010706020507" pitchFamily="18" charset="2"/>
              </a:rPr>
              <a:t>z</a:t>
            </a:r>
            <a:r>
              <a:rPr lang="zh-CN" altLang="en-US" sz="3200" b="1" dirty="0">
                <a:solidFill>
                  <a:srgbClr val="993300"/>
                </a:solidFill>
                <a:sym typeface="Symbol" panose="05050102010706020507" pitchFamily="18" charset="2"/>
              </a:rPr>
              <a:t>是自由出现，</a:t>
            </a:r>
          </a:p>
          <a:p>
            <a:pPr eaLnBrk="1" hangingPunct="1">
              <a:lnSpc>
                <a:spcPct val="130000"/>
              </a:lnSpc>
            </a:pPr>
            <a:r>
              <a:rPr lang="zh-CN" altLang="en-US" sz="3200" b="1" dirty="0">
                <a:solidFill>
                  <a:srgbClr val="993300"/>
                </a:solidFill>
                <a:sym typeface="Symbol" panose="05050102010706020507" pitchFamily="18" charset="2"/>
              </a:rPr>
              <a:t>	  </a:t>
            </a:r>
            <a:r>
              <a:rPr lang="en-US" altLang="zh-CN" sz="3200" b="1" i="1" dirty="0">
                <a:solidFill>
                  <a:srgbClr val="993300"/>
                </a:solidFill>
                <a:sym typeface="Symbol" panose="05050102010706020507" pitchFamily="18" charset="2"/>
              </a:rPr>
              <a:t>B</a:t>
            </a:r>
            <a:r>
              <a:rPr lang="en-US" altLang="zh-CN" sz="3200" b="1" dirty="0">
                <a:solidFill>
                  <a:srgbClr val="993300"/>
                </a:solidFill>
                <a:sym typeface="Symbol" panose="05050102010706020507" pitchFamily="18" charset="2"/>
              </a:rPr>
              <a:t>(</a:t>
            </a:r>
            <a:r>
              <a:rPr lang="en-US" altLang="zh-CN" sz="3200" b="1" i="1" dirty="0">
                <a:solidFill>
                  <a:srgbClr val="993300"/>
                </a:solidFill>
                <a:sym typeface="Symbol" panose="05050102010706020507" pitchFamily="18" charset="2"/>
              </a:rPr>
              <a:t>x</a:t>
            </a:r>
            <a:r>
              <a:rPr lang="zh-CN" altLang="en-US" sz="3200" b="1" dirty="0">
                <a:solidFill>
                  <a:srgbClr val="993300"/>
                </a:solidFill>
                <a:sym typeface="Symbol" panose="05050102010706020507" pitchFamily="18" charset="2"/>
              </a:rPr>
              <a:t>，</a:t>
            </a:r>
            <a:r>
              <a:rPr lang="en-US" altLang="zh-CN" sz="3200" b="1" i="1" dirty="0">
                <a:solidFill>
                  <a:srgbClr val="993300"/>
                </a:solidFill>
                <a:sym typeface="Symbol" panose="05050102010706020507" pitchFamily="18" charset="2"/>
              </a:rPr>
              <a:t>y</a:t>
            </a:r>
            <a:r>
              <a:rPr lang="en-US" altLang="zh-CN" sz="3200" b="1" dirty="0">
                <a:solidFill>
                  <a:srgbClr val="993300"/>
                </a:solidFill>
                <a:sym typeface="Symbol" panose="05050102010706020507" pitchFamily="18" charset="2"/>
              </a:rPr>
              <a:t>)</a:t>
            </a:r>
            <a:r>
              <a:rPr lang="en-US" altLang="zh-CN" sz="3200" b="1" i="1" dirty="0">
                <a:solidFill>
                  <a:srgbClr val="993300"/>
                </a:solidFill>
              </a:rPr>
              <a:t>C</a:t>
            </a:r>
            <a:r>
              <a:rPr lang="en-US" altLang="zh-CN" sz="3200" b="1" dirty="0">
                <a:solidFill>
                  <a:srgbClr val="993300"/>
                </a:solidFill>
                <a:sym typeface="Symbol" panose="05050102010706020507" pitchFamily="18" charset="2"/>
              </a:rPr>
              <a:t>(</a:t>
            </a:r>
            <a:r>
              <a:rPr lang="en-US" altLang="zh-CN" sz="3200" b="1" i="1" dirty="0">
                <a:solidFill>
                  <a:srgbClr val="993300"/>
                </a:solidFill>
                <a:sym typeface="Symbol" panose="05050102010706020507" pitchFamily="18" charset="2"/>
              </a:rPr>
              <a:t>z</a:t>
            </a:r>
            <a:r>
              <a:rPr lang="en-US" altLang="zh-CN" sz="3200" b="1" dirty="0">
                <a:solidFill>
                  <a:srgbClr val="993300"/>
                </a:solidFill>
                <a:sym typeface="Symbol" panose="05050102010706020507" pitchFamily="18" charset="2"/>
              </a:rPr>
              <a:t>)</a:t>
            </a:r>
            <a:r>
              <a:rPr lang="zh-CN" altLang="en-US" sz="3200" b="1" dirty="0">
                <a:solidFill>
                  <a:srgbClr val="993300"/>
                </a:solidFill>
                <a:sym typeface="Symbol" panose="05050102010706020507" pitchFamily="18" charset="2"/>
              </a:rPr>
              <a:t>中的</a:t>
            </a:r>
            <a:r>
              <a:rPr lang="en-US" altLang="zh-CN" sz="3200" b="1" i="1" dirty="0">
                <a:solidFill>
                  <a:srgbClr val="993300"/>
                </a:solidFill>
                <a:sym typeface="Symbol" panose="05050102010706020507" pitchFamily="18" charset="2"/>
              </a:rPr>
              <a:t>y</a:t>
            </a:r>
            <a:r>
              <a:rPr lang="zh-CN" altLang="en-US" sz="3200" b="1" dirty="0">
                <a:solidFill>
                  <a:srgbClr val="993300"/>
                </a:solidFill>
                <a:sym typeface="Symbol" panose="05050102010706020507" pitchFamily="18" charset="2"/>
              </a:rPr>
              <a:t>为约束出现。</a:t>
            </a:r>
          </a:p>
        </p:txBody>
      </p:sp>
    </p:spTree>
    <p:extLst>
      <p:ext uri="{BB962C8B-B14F-4D97-AF65-F5344CB8AC3E}">
        <p14:creationId xmlns:p14="http://schemas.microsoft.com/office/powerpoint/2010/main" val="2754153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6116">
                                            <p:txEl>
                                              <p:pRg st="0" end="0"/>
                                            </p:txEl>
                                          </p:spTgt>
                                        </p:tgtEl>
                                        <p:attrNameLst>
                                          <p:attrName>style.visibility</p:attrName>
                                        </p:attrNameLst>
                                      </p:cBhvr>
                                      <p:to>
                                        <p:strVal val="visible"/>
                                      </p:to>
                                    </p:set>
                                    <p:animEffect transition="in" filter="blinds(horizontal)">
                                      <p:cBhvr>
                                        <p:cTn id="7" dur="500"/>
                                        <p:tgtEl>
                                          <p:spTgt spid="3461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6116">
                                            <p:txEl>
                                              <p:pRg st="1" end="1"/>
                                            </p:txEl>
                                          </p:spTgt>
                                        </p:tgtEl>
                                        <p:attrNameLst>
                                          <p:attrName>style.visibility</p:attrName>
                                        </p:attrNameLst>
                                      </p:cBhvr>
                                      <p:to>
                                        <p:strVal val="visible"/>
                                      </p:to>
                                    </p:set>
                                    <p:animEffect transition="in" filter="blinds(horizontal)">
                                      <p:cBhvr>
                                        <p:cTn id="12" dur="500"/>
                                        <p:tgtEl>
                                          <p:spTgt spid="3461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6116">
                                            <p:txEl>
                                              <p:pRg st="2" end="2"/>
                                            </p:txEl>
                                          </p:spTgt>
                                        </p:tgtEl>
                                        <p:attrNameLst>
                                          <p:attrName>style.visibility</p:attrName>
                                        </p:attrNameLst>
                                      </p:cBhvr>
                                      <p:to>
                                        <p:strVal val="visible"/>
                                      </p:to>
                                    </p:set>
                                    <p:animEffect transition="in" filter="blinds(horizontal)">
                                      <p:cBhvr>
                                        <p:cTn id="17" dur="500"/>
                                        <p:tgtEl>
                                          <p:spTgt spid="3461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6116">
                                            <p:txEl>
                                              <p:pRg st="3" end="3"/>
                                            </p:txEl>
                                          </p:spTgt>
                                        </p:tgtEl>
                                        <p:attrNameLst>
                                          <p:attrName>style.visibility</p:attrName>
                                        </p:attrNameLst>
                                      </p:cBhvr>
                                      <p:to>
                                        <p:strVal val="visible"/>
                                      </p:to>
                                    </p:set>
                                    <p:animEffect transition="in" filter="blinds(horizontal)">
                                      <p:cBhvr>
                                        <p:cTn id="22" dur="500"/>
                                        <p:tgtEl>
                                          <p:spTgt spid="3461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6116">
                                            <p:txEl>
                                              <p:pRg st="4" end="4"/>
                                            </p:txEl>
                                          </p:spTgt>
                                        </p:tgtEl>
                                        <p:attrNameLst>
                                          <p:attrName>style.visibility</p:attrName>
                                        </p:attrNameLst>
                                      </p:cBhvr>
                                      <p:to>
                                        <p:strVal val="visible"/>
                                      </p:to>
                                    </p:set>
                                    <p:animEffect transition="in" filter="blinds(horizontal)">
                                      <p:cBhvr>
                                        <p:cTn id="27" dur="500"/>
                                        <p:tgtEl>
                                          <p:spTgt spid="346116">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46116">
                                            <p:txEl>
                                              <p:pRg st="5" end="5"/>
                                            </p:txEl>
                                          </p:spTgt>
                                        </p:tgtEl>
                                        <p:attrNameLst>
                                          <p:attrName>style.visibility</p:attrName>
                                        </p:attrNameLst>
                                      </p:cBhvr>
                                      <p:to>
                                        <p:strVal val="visible"/>
                                      </p:to>
                                    </p:set>
                                    <p:animEffect transition="in" filter="blinds(horizontal)">
                                      <p:cBhvr>
                                        <p:cTn id="30" dur="500"/>
                                        <p:tgtEl>
                                          <p:spTgt spid="346116">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46116">
                                            <p:txEl>
                                              <p:pRg st="6" end="6"/>
                                            </p:txEl>
                                          </p:spTgt>
                                        </p:tgtEl>
                                        <p:attrNameLst>
                                          <p:attrName>style.visibility</p:attrName>
                                        </p:attrNameLst>
                                      </p:cBhvr>
                                      <p:to>
                                        <p:strVal val="visible"/>
                                      </p:to>
                                    </p:set>
                                    <p:animEffect transition="in" filter="blinds(horizontal)">
                                      <p:cBhvr>
                                        <p:cTn id="33" dur="500"/>
                                        <p:tgtEl>
                                          <p:spTgt spid="3461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9A979A-36CD-4559-982B-E63CDD7D6A20}" type="slidenum">
              <a:rPr lang="zh-CN" altLang="en-US" smtClean="0">
                <a:solidFill>
                  <a:schemeClr val="accent1"/>
                </a:solidFill>
              </a:rPr>
              <a:pPr/>
              <a:t>11</a:t>
            </a:fld>
            <a:r>
              <a:rPr lang="en-US" altLang="zh-CN" dirty="0">
                <a:solidFill>
                  <a:schemeClr val="accent1"/>
                </a:solidFill>
              </a:rPr>
              <a:t>/56</a:t>
            </a:r>
          </a:p>
        </p:txBody>
      </p:sp>
      <p:sp>
        <p:nvSpPr>
          <p:cNvPr id="23555" name="Rectangle 2"/>
          <p:cNvSpPr>
            <a:spLocks noGrp="1"/>
          </p:cNvSpPr>
          <p:nvPr>
            <p:ph type="title" idx="4294967295"/>
          </p:nvPr>
        </p:nvSpPr>
        <p:spPr/>
        <p:txBody>
          <a:bodyPr/>
          <a:lstStyle/>
          <a:p>
            <a:r>
              <a:rPr lang="zh-CN" altLang="en-US" b="1" dirty="0">
                <a:ea typeface="宋体" panose="02010600030101010101" pitchFamily="2" charset="-122"/>
              </a:rPr>
              <a:t>自由变元和约束变元</a:t>
            </a:r>
            <a:r>
              <a:rPr lang="zh-CN" altLang="en-US" dirty="0">
                <a:ea typeface="宋体" panose="02010600030101010101" pitchFamily="2" charset="-122"/>
              </a:rPr>
              <a:t> </a:t>
            </a:r>
          </a:p>
        </p:txBody>
      </p:sp>
      <p:sp>
        <p:nvSpPr>
          <p:cNvPr id="23556" name="Rectangle 3"/>
          <p:cNvSpPr>
            <a:spLocks noGrp="1"/>
          </p:cNvSpPr>
          <p:nvPr>
            <p:ph type="body" idx="4294967295"/>
          </p:nvPr>
        </p:nvSpPr>
        <p:spPr>
          <a:xfrm>
            <a:off x="323850" y="1052513"/>
            <a:ext cx="8496300" cy="1800225"/>
          </a:xfrm>
        </p:spPr>
        <p:txBody>
          <a:bodyPr/>
          <a:lstStyle/>
          <a:p>
            <a:pPr marL="1081088" indent="-1081088">
              <a:buFont typeface="Arial" panose="020B0604020202020204" pitchFamily="34" charset="0"/>
              <a:buNone/>
            </a:pPr>
            <a:r>
              <a:rPr lang="zh-CN" altLang="en-US" b="1" dirty="0">
                <a:solidFill>
                  <a:srgbClr val="FF0000"/>
                </a:solidFill>
                <a:ea typeface="宋体" panose="02010600030101010101" pitchFamily="2" charset="-122"/>
              </a:rPr>
              <a:t>定义</a:t>
            </a:r>
            <a:r>
              <a:rPr lang="en-US" altLang="zh-CN" b="1" dirty="0">
                <a:ea typeface="宋体" panose="02010600030101010101" pitchFamily="2" charset="-122"/>
              </a:rPr>
              <a:t>  </a:t>
            </a:r>
            <a:r>
              <a:rPr lang="zh-CN" altLang="en-US" b="1" dirty="0">
                <a:ea typeface="宋体" panose="02010600030101010101" pitchFamily="2" charset="-122"/>
              </a:rPr>
              <a:t>一个变元</a:t>
            </a:r>
            <a:r>
              <a:rPr lang="en-US" altLang="zh-CN" b="1" i="1" dirty="0">
                <a:ea typeface="宋体" panose="02010600030101010101" pitchFamily="2" charset="-122"/>
              </a:rPr>
              <a:t>x </a:t>
            </a:r>
            <a:r>
              <a:rPr lang="zh-CN" altLang="en-US" b="1" dirty="0">
                <a:ea typeface="宋体" panose="02010600030101010101" pitchFamily="2" charset="-122"/>
              </a:rPr>
              <a:t>若在公式中有自由出现，则称此变元为</a:t>
            </a:r>
            <a:r>
              <a:rPr lang="zh-CN" altLang="en-US" b="1" dirty="0">
                <a:solidFill>
                  <a:srgbClr val="CC0000"/>
                </a:solidFill>
                <a:ea typeface="宋体" panose="02010600030101010101" pitchFamily="2" charset="-122"/>
              </a:rPr>
              <a:t>自由变元</a:t>
            </a:r>
            <a:r>
              <a:rPr lang="zh-CN" altLang="en-US" b="1" dirty="0">
                <a:ea typeface="宋体" panose="02010600030101010101" pitchFamily="2" charset="-122"/>
              </a:rPr>
              <a:t>；</a:t>
            </a:r>
          </a:p>
          <a:p>
            <a:pPr marL="1081088" indent="-1081088">
              <a:buFont typeface="Arial" panose="020B0604020202020204" pitchFamily="34" charset="0"/>
              <a:buNone/>
            </a:pPr>
            <a:r>
              <a:rPr lang="zh-CN" altLang="en-US" b="1" dirty="0">
                <a:ea typeface="宋体" panose="02010600030101010101" pitchFamily="2" charset="-122"/>
              </a:rPr>
              <a:t>         若有约束出现，则称为</a:t>
            </a:r>
            <a:r>
              <a:rPr lang="zh-CN" altLang="en-US" b="1" dirty="0">
                <a:solidFill>
                  <a:srgbClr val="CC0000"/>
                </a:solidFill>
                <a:ea typeface="宋体" panose="02010600030101010101" pitchFamily="2" charset="-122"/>
              </a:rPr>
              <a:t>约束变元</a:t>
            </a:r>
            <a:r>
              <a:rPr lang="zh-CN" altLang="en-US" b="1" dirty="0">
                <a:ea typeface="宋体" panose="02010600030101010101" pitchFamily="2" charset="-122"/>
              </a:rPr>
              <a:t>。</a:t>
            </a:r>
          </a:p>
          <a:p>
            <a:pPr marL="1081088" indent="-1081088">
              <a:buFont typeface="Arial" panose="020B0604020202020204" pitchFamily="34" charset="0"/>
              <a:buNone/>
            </a:pPr>
            <a:endParaRPr lang="zh-CN" altLang="en-US" b="1" dirty="0">
              <a:ea typeface="宋体" panose="02010600030101010101" pitchFamily="2" charset="-122"/>
            </a:endParaRPr>
          </a:p>
        </p:txBody>
      </p:sp>
      <p:sp>
        <p:nvSpPr>
          <p:cNvPr id="9" name="Rectangle 2"/>
          <p:cNvSpPr txBox="1">
            <a:spLocks/>
          </p:cNvSpPr>
          <p:nvPr/>
        </p:nvSpPr>
        <p:spPr bwMode="auto">
          <a:xfrm>
            <a:off x="395163" y="3501008"/>
            <a:ext cx="85693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sz="3200" b="1" dirty="0">
                <a:solidFill>
                  <a:schemeClr val="tx1"/>
                </a:solidFill>
                <a:ea typeface="宋体" panose="02010600030101010101" pitchFamily="2" charset="-122"/>
              </a:rPr>
              <a:t>例 </a:t>
            </a:r>
            <a:r>
              <a:rPr lang="en-US" altLang="zh-CN" sz="3200" b="1" dirty="0">
                <a:solidFill>
                  <a:schemeClr val="tx1"/>
                </a:solidFill>
                <a:ea typeface="宋体" panose="02010600030101010101" pitchFamily="2" charset="-122"/>
              </a:rPr>
              <a:t>  </a:t>
            </a:r>
            <a:r>
              <a:rPr lang="zh-CN" altLang="en-US" sz="3200" b="1" dirty="0">
                <a:solidFill>
                  <a:schemeClr val="tx1"/>
                </a:solidFill>
                <a:ea typeface="宋体" panose="02010600030101010101" pitchFamily="2" charset="-122"/>
                <a:sym typeface="Symbol" panose="05050102010706020507" pitchFamily="18" charset="2"/>
              </a:rPr>
              <a:t></a:t>
            </a:r>
            <a:r>
              <a:rPr lang="en-US" altLang="zh-CN" sz="3200" b="1" dirty="0">
                <a:solidFill>
                  <a:schemeClr val="tx1"/>
                </a:solidFill>
                <a:ea typeface="宋体" panose="02010600030101010101" pitchFamily="2" charset="-122"/>
              </a:rPr>
              <a:t>x(A(x</a:t>
            </a:r>
            <a:r>
              <a:rPr lang="zh-CN" altLang="en-US" sz="3200" b="1" dirty="0">
                <a:solidFill>
                  <a:schemeClr val="tx1"/>
                </a:solidFill>
                <a:ea typeface="宋体" panose="02010600030101010101" pitchFamily="2" charset="-122"/>
              </a:rPr>
              <a:t>，</a:t>
            </a:r>
            <a:r>
              <a:rPr lang="en-US" altLang="zh-CN" sz="3200" b="1" dirty="0">
                <a:solidFill>
                  <a:schemeClr val="tx1"/>
                </a:solidFill>
                <a:ea typeface="宋体" panose="02010600030101010101" pitchFamily="2" charset="-122"/>
              </a:rPr>
              <a:t>y)</a:t>
            </a:r>
            <a:r>
              <a:rPr lang="en-US" altLang="zh-CN" sz="3200" b="1" dirty="0">
                <a:solidFill>
                  <a:schemeClr val="tx1"/>
                </a:solidFill>
                <a:ea typeface="宋体" panose="02010600030101010101" pitchFamily="2" charset="-122"/>
                <a:sym typeface="Symbol" panose="05050102010706020507" pitchFamily="18" charset="2"/>
              </a:rPr>
              <a:t></a:t>
            </a:r>
            <a:r>
              <a:rPr lang="en-US" altLang="zh-CN" sz="3200" b="1" dirty="0">
                <a:solidFill>
                  <a:schemeClr val="tx1"/>
                </a:solidFill>
                <a:ea typeface="宋体" panose="02010600030101010101" pitchFamily="2" charset="-122"/>
              </a:rPr>
              <a:t>y(B(x</a:t>
            </a:r>
            <a:r>
              <a:rPr lang="zh-CN" altLang="en-US" sz="3200" b="1" dirty="0">
                <a:solidFill>
                  <a:schemeClr val="tx1"/>
                </a:solidFill>
                <a:ea typeface="宋体" panose="02010600030101010101" pitchFamily="2" charset="-122"/>
              </a:rPr>
              <a:t>，</a:t>
            </a:r>
            <a:r>
              <a:rPr lang="en-US" altLang="zh-CN" sz="3200" b="1" dirty="0">
                <a:solidFill>
                  <a:schemeClr val="tx1"/>
                </a:solidFill>
                <a:ea typeface="宋体" panose="02010600030101010101" pitchFamily="2" charset="-122"/>
              </a:rPr>
              <a:t>y)</a:t>
            </a:r>
            <a:r>
              <a:rPr lang="en-US" altLang="zh-CN" sz="3200" b="1" dirty="0">
                <a:solidFill>
                  <a:schemeClr val="tx1"/>
                </a:solidFill>
                <a:ea typeface="宋体" panose="02010600030101010101" pitchFamily="2" charset="-122"/>
                <a:sym typeface="Symbol" panose="05050102010706020507" pitchFamily="18" charset="2"/>
              </a:rPr>
              <a:t></a:t>
            </a:r>
            <a:r>
              <a:rPr lang="en-US" altLang="zh-CN" sz="3200" b="1" dirty="0">
                <a:solidFill>
                  <a:schemeClr val="tx1"/>
                </a:solidFill>
                <a:ea typeface="宋体" panose="02010600030101010101" pitchFamily="2" charset="-122"/>
              </a:rPr>
              <a:t>C(z)))</a:t>
            </a:r>
          </a:p>
        </p:txBody>
      </p:sp>
      <p:cxnSp>
        <p:nvCxnSpPr>
          <p:cNvPr id="3" name="直接箭头连接符 2"/>
          <p:cNvCxnSpPr/>
          <p:nvPr/>
        </p:nvCxnSpPr>
        <p:spPr>
          <a:xfrm flipH="1" flipV="1">
            <a:off x="2483768" y="4143946"/>
            <a:ext cx="1440160" cy="100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275856" y="5147702"/>
            <a:ext cx="1826141" cy="584775"/>
          </a:xfrm>
          <a:prstGeom prst="rect">
            <a:avLst/>
          </a:prstGeom>
          <a:solidFill>
            <a:srgbClr val="FFFF00"/>
          </a:solidFill>
        </p:spPr>
        <p:txBody>
          <a:bodyPr wrap="none" rtlCol="0">
            <a:spAutoFit/>
          </a:bodyPr>
          <a:lstStyle/>
          <a:p>
            <a:r>
              <a:rPr lang="zh-CN" altLang="en-US" sz="3200" dirty="0"/>
              <a:t>约束出现</a:t>
            </a:r>
          </a:p>
        </p:txBody>
      </p:sp>
      <p:cxnSp>
        <p:nvCxnSpPr>
          <p:cNvPr id="6" name="直接箭头连接符 5"/>
          <p:cNvCxnSpPr/>
          <p:nvPr/>
        </p:nvCxnSpPr>
        <p:spPr>
          <a:xfrm flipV="1">
            <a:off x="4032499" y="4143946"/>
            <a:ext cx="827533" cy="91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572000" y="4143946"/>
            <a:ext cx="864096" cy="91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8069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9A979A-36CD-4559-982B-E63CDD7D6A20}" type="slidenum">
              <a:rPr lang="zh-CN" altLang="en-US" smtClean="0">
                <a:solidFill>
                  <a:schemeClr val="accent1"/>
                </a:solidFill>
              </a:rPr>
              <a:pPr/>
              <a:t>12</a:t>
            </a:fld>
            <a:r>
              <a:rPr lang="en-US" altLang="zh-CN" dirty="0">
                <a:solidFill>
                  <a:schemeClr val="accent1"/>
                </a:solidFill>
              </a:rPr>
              <a:t>/56</a:t>
            </a:r>
          </a:p>
        </p:txBody>
      </p:sp>
      <p:sp>
        <p:nvSpPr>
          <p:cNvPr id="23555" name="Rectangle 2"/>
          <p:cNvSpPr>
            <a:spLocks noGrp="1"/>
          </p:cNvSpPr>
          <p:nvPr>
            <p:ph type="title" idx="4294967295"/>
          </p:nvPr>
        </p:nvSpPr>
        <p:spPr/>
        <p:txBody>
          <a:bodyPr/>
          <a:lstStyle/>
          <a:p>
            <a:r>
              <a:rPr lang="zh-CN" altLang="en-US" b="1" dirty="0">
                <a:ea typeface="宋体" panose="02010600030101010101" pitchFamily="2" charset="-122"/>
              </a:rPr>
              <a:t>约束变元的换名</a:t>
            </a:r>
            <a:r>
              <a:rPr lang="zh-CN" altLang="en-US" dirty="0">
                <a:ea typeface="宋体" panose="02010600030101010101" pitchFamily="2" charset="-122"/>
              </a:rPr>
              <a:t> </a:t>
            </a:r>
          </a:p>
        </p:txBody>
      </p:sp>
      <p:sp>
        <p:nvSpPr>
          <p:cNvPr id="6" name="Rectangle 3"/>
          <p:cNvSpPr txBox="1">
            <a:spLocks/>
          </p:cNvSpPr>
          <p:nvPr/>
        </p:nvSpPr>
        <p:spPr bwMode="auto">
          <a:xfrm>
            <a:off x="251520" y="836712"/>
            <a:ext cx="8713788"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41338" indent="-541338">
              <a:buNone/>
            </a:pPr>
            <a:r>
              <a:rPr lang="zh-CN" altLang="en-US" b="1" dirty="0">
                <a:solidFill>
                  <a:srgbClr val="FF0000"/>
                </a:solidFill>
                <a:ea typeface="宋体" panose="02010600030101010101" pitchFamily="2" charset="-122"/>
              </a:rPr>
              <a:t>换名规则</a:t>
            </a:r>
            <a:r>
              <a:rPr lang="zh-CN" altLang="en-US" b="1" dirty="0">
                <a:ea typeface="宋体" panose="02010600030101010101" pitchFamily="2" charset="-122"/>
              </a:rPr>
              <a:t>：</a:t>
            </a:r>
            <a:endParaRPr lang="en-US" altLang="zh-CN" b="1" dirty="0">
              <a:ea typeface="宋体" panose="02010600030101010101" pitchFamily="2" charset="-122"/>
            </a:endParaRPr>
          </a:p>
          <a:p>
            <a:pPr marL="541338" indent="-541338">
              <a:buNone/>
            </a:pPr>
            <a:r>
              <a:rPr lang="en-US" altLang="zh-CN" b="1" dirty="0">
                <a:ea typeface="宋体" panose="02010600030101010101" pitchFamily="2" charset="-122"/>
              </a:rPr>
              <a:t>(1) </a:t>
            </a:r>
            <a:r>
              <a:rPr lang="zh-CN" altLang="en-US" b="1" dirty="0">
                <a:ea typeface="宋体" panose="02010600030101010101" pitchFamily="2" charset="-122"/>
              </a:rPr>
              <a:t>换名是对约束变元而言，自由变元不能换名，换名时应对量词的指导变元及其作用域中所出现的约束变元处处进行；</a:t>
            </a:r>
          </a:p>
          <a:p>
            <a:pPr marL="541338" indent="-541338">
              <a:buNone/>
            </a:pPr>
            <a:r>
              <a:rPr lang="en-US" altLang="zh-CN" b="1" dirty="0">
                <a:ea typeface="宋体" panose="02010600030101010101" pitchFamily="2" charset="-122"/>
              </a:rPr>
              <a:t>(2) </a:t>
            </a:r>
            <a:r>
              <a:rPr lang="zh-CN" altLang="en-US" b="1" dirty="0">
                <a:ea typeface="宋体" panose="02010600030101010101" pitchFamily="2" charset="-122"/>
              </a:rPr>
              <a:t>换名前后不能改变变元的约束关系；</a:t>
            </a:r>
          </a:p>
          <a:p>
            <a:pPr marL="541338" indent="-541338">
              <a:buNone/>
            </a:pPr>
            <a:r>
              <a:rPr lang="en-US" altLang="zh-CN" b="1" dirty="0">
                <a:ea typeface="宋体" panose="02010600030101010101" pitchFamily="2" charset="-122"/>
              </a:rPr>
              <a:t>(3) </a:t>
            </a:r>
            <a:r>
              <a:rPr lang="zh-CN" altLang="en-US" b="1" dirty="0">
                <a:ea typeface="宋体" panose="02010600030101010101" pitchFamily="2" charset="-122"/>
              </a:rPr>
              <a:t>换名用的新名应是该作用域中没有使用过的变元名称。</a:t>
            </a:r>
          </a:p>
        </p:txBody>
      </p:sp>
      <p:sp>
        <p:nvSpPr>
          <p:cNvPr id="7" name="Rectangle 2"/>
          <p:cNvSpPr txBox="1">
            <a:spLocks/>
          </p:cNvSpPr>
          <p:nvPr/>
        </p:nvSpPr>
        <p:spPr bwMode="auto">
          <a:xfrm>
            <a:off x="179388" y="4797152"/>
            <a:ext cx="8743962" cy="1507034"/>
          </a:xfrm>
          <a:prstGeom prst="rect">
            <a:avLst/>
          </a:prstGeom>
          <a:solidFill>
            <a:srgbClr val="FFFF00"/>
          </a:solid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sz="3600" b="1" dirty="0">
                <a:solidFill>
                  <a:schemeClr val="tx1"/>
                </a:solidFill>
                <a:ea typeface="宋体" panose="02010600030101010101" pitchFamily="2" charset="-122"/>
              </a:rPr>
              <a:t>例 </a:t>
            </a:r>
            <a:r>
              <a:rPr lang="en-US" altLang="zh-CN" sz="3600" b="1" dirty="0">
                <a:solidFill>
                  <a:schemeClr val="tx1"/>
                </a:solidFill>
                <a:ea typeface="宋体" panose="02010600030101010101" pitchFamily="2" charset="-122"/>
              </a:rPr>
              <a:t>  </a:t>
            </a:r>
            <a:r>
              <a:rPr lang="zh-CN" altLang="en-US"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x</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A</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x</a:t>
            </a:r>
            <a:r>
              <a:rPr lang="zh-CN" altLang="en-US"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y</a:t>
            </a:r>
            <a:r>
              <a:rPr lang="en-US" altLang="zh-CN" sz="3600" b="1" dirty="0">
                <a:solidFill>
                  <a:schemeClr val="tx1"/>
                </a:solidFill>
                <a:ea typeface="宋体" panose="02010600030101010101" pitchFamily="2" charset="-122"/>
              </a:rPr>
              <a:t>)</a:t>
            </a:r>
            <a:r>
              <a:rPr lang="en-US" altLang="zh-CN"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y</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B</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x</a:t>
            </a:r>
            <a:r>
              <a:rPr lang="zh-CN" altLang="en-US"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y</a:t>
            </a:r>
            <a:r>
              <a:rPr lang="en-US" altLang="zh-CN" sz="3600" b="1" dirty="0">
                <a:solidFill>
                  <a:schemeClr val="tx1"/>
                </a:solidFill>
                <a:ea typeface="宋体" panose="02010600030101010101" pitchFamily="2" charset="-122"/>
              </a:rPr>
              <a:t>)</a:t>
            </a:r>
            <a:r>
              <a:rPr lang="en-US" altLang="zh-CN"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C</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z</a:t>
            </a:r>
            <a:r>
              <a:rPr lang="en-US" altLang="zh-CN" sz="3600" b="1" dirty="0">
                <a:solidFill>
                  <a:schemeClr val="tx1"/>
                </a:solidFill>
                <a:ea typeface="宋体" panose="02010600030101010101" pitchFamily="2" charset="-122"/>
              </a:rPr>
              <a:t>)))</a:t>
            </a:r>
          </a:p>
          <a:p>
            <a:pPr algn="l"/>
            <a:r>
              <a:rPr lang="en-US" altLang="zh-CN" sz="3600" b="1" dirty="0">
                <a:solidFill>
                  <a:schemeClr val="tx1"/>
                </a:solidFill>
                <a:ea typeface="宋体" panose="02010600030101010101" pitchFamily="2" charset="-122"/>
              </a:rPr>
              <a:t>       </a:t>
            </a:r>
            <a:r>
              <a:rPr lang="en-US" altLang="zh-CN" sz="3600" b="1" dirty="0">
                <a:solidFill>
                  <a:schemeClr val="tx1"/>
                </a:solidFill>
                <a:latin typeface="Times New Roman" panose="02020603050405020304" pitchFamily="18" charset="0"/>
                <a:sym typeface="Symbol" panose="05050102010706020507" pitchFamily="18" charset="2"/>
              </a:rPr>
              <a:t>  </a:t>
            </a:r>
            <a:r>
              <a:rPr lang="zh-CN" altLang="en-US"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x</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A</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x</a:t>
            </a:r>
            <a:r>
              <a:rPr lang="zh-CN" altLang="en-US"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y</a:t>
            </a:r>
            <a:r>
              <a:rPr lang="en-US" altLang="zh-CN" sz="3600" b="1" dirty="0">
                <a:solidFill>
                  <a:schemeClr val="tx1"/>
                </a:solidFill>
                <a:ea typeface="宋体" panose="02010600030101010101" pitchFamily="2" charset="-122"/>
              </a:rPr>
              <a:t>)</a:t>
            </a:r>
            <a:r>
              <a:rPr lang="en-US" altLang="zh-CN" sz="3600" b="1" dirty="0">
                <a:solidFill>
                  <a:schemeClr val="tx1"/>
                </a:solidFill>
                <a:ea typeface="宋体" panose="02010600030101010101" pitchFamily="2" charset="-122"/>
                <a:sym typeface="Symbol" panose="05050102010706020507" pitchFamily="18" charset="2"/>
              </a:rPr>
              <a:t></a:t>
            </a:r>
            <a:r>
              <a:rPr lang="en-US" altLang="zh-CN" sz="3600" b="1" i="1" dirty="0">
                <a:solidFill>
                  <a:srgbClr val="FF0000"/>
                </a:solidFill>
                <a:ea typeface="宋体" panose="02010600030101010101" pitchFamily="2" charset="-122"/>
                <a:sym typeface="Symbol" panose="05050102010706020507" pitchFamily="18" charset="2"/>
              </a:rPr>
              <a:t>w</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B</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x</a:t>
            </a:r>
            <a:r>
              <a:rPr lang="zh-CN" altLang="en-US" sz="3600" b="1" dirty="0">
                <a:solidFill>
                  <a:schemeClr val="tx1"/>
                </a:solidFill>
                <a:ea typeface="宋体" panose="02010600030101010101" pitchFamily="2" charset="-122"/>
              </a:rPr>
              <a:t>，</a:t>
            </a:r>
            <a:r>
              <a:rPr lang="en-US" altLang="zh-CN" sz="3600" b="1" i="1" dirty="0">
                <a:solidFill>
                  <a:srgbClr val="FF0000"/>
                </a:solidFill>
                <a:ea typeface="宋体" panose="02010600030101010101" pitchFamily="2" charset="-122"/>
              </a:rPr>
              <a:t>w</a:t>
            </a:r>
            <a:r>
              <a:rPr lang="en-US" altLang="zh-CN" sz="3600" b="1" dirty="0">
                <a:solidFill>
                  <a:schemeClr val="tx1"/>
                </a:solidFill>
                <a:ea typeface="宋体" panose="02010600030101010101" pitchFamily="2" charset="-122"/>
              </a:rPr>
              <a:t>)</a:t>
            </a:r>
            <a:r>
              <a:rPr lang="en-US" altLang="zh-CN"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C</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z</a:t>
            </a:r>
            <a:r>
              <a:rPr lang="en-US" altLang="zh-CN" sz="3600" b="1" dirty="0">
                <a:solidFill>
                  <a:schemeClr val="tx1"/>
                </a:solidFill>
                <a:ea typeface="宋体" panose="02010600030101010101" pitchFamily="2" charset="-122"/>
              </a:rPr>
              <a:t>)))</a:t>
            </a:r>
          </a:p>
        </p:txBody>
      </p:sp>
    </p:spTree>
    <p:extLst>
      <p:ext uri="{BB962C8B-B14F-4D97-AF65-F5344CB8AC3E}">
        <p14:creationId xmlns:p14="http://schemas.microsoft.com/office/powerpoint/2010/main" val="418452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9A979A-36CD-4559-982B-E63CDD7D6A20}" type="slidenum">
              <a:rPr lang="zh-CN" altLang="en-US" smtClean="0">
                <a:solidFill>
                  <a:schemeClr val="accent1"/>
                </a:solidFill>
              </a:rPr>
              <a:pPr/>
              <a:t>13</a:t>
            </a:fld>
            <a:r>
              <a:rPr lang="en-US" altLang="zh-CN" dirty="0">
                <a:solidFill>
                  <a:schemeClr val="accent1"/>
                </a:solidFill>
              </a:rPr>
              <a:t>/56</a:t>
            </a:r>
          </a:p>
        </p:txBody>
      </p:sp>
      <p:sp>
        <p:nvSpPr>
          <p:cNvPr id="23555" name="Rectangle 2"/>
          <p:cNvSpPr>
            <a:spLocks noGrp="1"/>
          </p:cNvSpPr>
          <p:nvPr>
            <p:ph type="title" idx="4294967295"/>
          </p:nvPr>
        </p:nvSpPr>
        <p:spPr/>
        <p:txBody>
          <a:bodyPr/>
          <a:lstStyle/>
          <a:p>
            <a:pPr algn="l"/>
            <a:r>
              <a:rPr lang="zh-CN" altLang="en-US" b="1" dirty="0">
                <a:ea typeface="宋体" panose="02010600030101010101" pitchFamily="2" charset="-122"/>
              </a:rPr>
              <a:t>定义</a:t>
            </a:r>
            <a:r>
              <a:rPr lang="en-US" altLang="zh-CN" b="1" dirty="0">
                <a:ea typeface="宋体" panose="02010600030101010101" pitchFamily="2" charset="-122"/>
              </a:rPr>
              <a:t>2.6  </a:t>
            </a:r>
            <a:r>
              <a:rPr lang="zh-CN" altLang="en-US" b="1" dirty="0">
                <a:latin typeface="Times New Roman" panose="02020603050405020304" pitchFamily="18" charset="0"/>
              </a:rPr>
              <a:t>闭式是指</a:t>
            </a:r>
            <a:endParaRPr lang="zh-CN" altLang="en-US" dirty="0">
              <a:ea typeface="宋体" panose="02010600030101010101" pitchFamily="2" charset="-122"/>
            </a:endParaRPr>
          </a:p>
        </p:txBody>
      </p:sp>
      <p:sp>
        <p:nvSpPr>
          <p:cNvPr id="23556" name="Rectangle 3"/>
          <p:cNvSpPr>
            <a:spLocks noGrp="1"/>
          </p:cNvSpPr>
          <p:nvPr>
            <p:ph type="body" idx="4294967295"/>
          </p:nvPr>
        </p:nvSpPr>
        <p:spPr>
          <a:xfrm>
            <a:off x="323850" y="1052513"/>
            <a:ext cx="8496300" cy="864319"/>
          </a:xfrm>
        </p:spPr>
        <p:txBody>
          <a:bodyPr/>
          <a:lstStyle/>
          <a:p>
            <a:pPr algn="just" eaLnBrk="1" hangingPunct="1">
              <a:buFont typeface="Wingdings" panose="05000000000000000000" pitchFamily="2" charset="2"/>
              <a:buNone/>
            </a:pPr>
            <a:r>
              <a:rPr lang="zh-CN" altLang="en-US" b="1" dirty="0">
                <a:latin typeface="Times New Roman" panose="02020603050405020304" pitchFamily="18" charset="0"/>
              </a:rPr>
              <a:t>不含自由出现的个体变项的公式</a:t>
            </a:r>
            <a:r>
              <a:rPr lang="en-US" altLang="zh-CN" b="1" dirty="0">
                <a:latin typeface="Times New Roman" panose="02020603050405020304" pitchFamily="18" charset="0"/>
              </a:rPr>
              <a:t>.</a:t>
            </a:r>
          </a:p>
        </p:txBody>
      </p:sp>
      <p:sp>
        <p:nvSpPr>
          <p:cNvPr id="6" name="Rectangle 2"/>
          <p:cNvSpPr txBox="1">
            <a:spLocks/>
          </p:cNvSpPr>
          <p:nvPr/>
        </p:nvSpPr>
        <p:spPr bwMode="auto">
          <a:xfrm>
            <a:off x="179388" y="1849456"/>
            <a:ext cx="8743962" cy="2088232"/>
          </a:xfrm>
          <a:prstGeom prst="rect">
            <a:avLst/>
          </a:prstGeom>
          <a:solidFill>
            <a:srgbClr val="FFFF00"/>
          </a:solid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lnSpc>
                <a:spcPct val="120000"/>
              </a:lnSpc>
            </a:pPr>
            <a:r>
              <a:rPr lang="zh-CN" altLang="en-US" sz="3600" b="1" dirty="0">
                <a:solidFill>
                  <a:schemeClr val="tx1"/>
                </a:solidFill>
                <a:ea typeface="宋体" panose="02010600030101010101" pitchFamily="2" charset="-122"/>
              </a:rPr>
              <a:t>例 </a:t>
            </a:r>
            <a:r>
              <a:rPr lang="en-US" altLang="zh-CN" sz="3600" b="1" dirty="0">
                <a:solidFill>
                  <a:schemeClr val="tx1"/>
                </a:solidFill>
                <a:ea typeface="宋体" panose="02010600030101010101" pitchFamily="2" charset="-122"/>
              </a:rPr>
              <a:t>  </a:t>
            </a:r>
            <a:r>
              <a:rPr lang="zh-CN" altLang="en-US"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x</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A</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x</a:t>
            </a:r>
            <a:r>
              <a:rPr lang="zh-CN" altLang="en-US"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y</a:t>
            </a:r>
            <a:r>
              <a:rPr lang="en-US" altLang="zh-CN" sz="3600" b="1" dirty="0">
                <a:solidFill>
                  <a:schemeClr val="tx1"/>
                </a:solidFill>
                <a:ea typeface="宋体" panose="02010600030101010101" pitchFamily="2" charset="-122"/>
              </a:rPr>
              <a:t>)</a:t>
            </a:r>
            <a:r>
              <a:rPr lang="en-US" altLang="zh-CN"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y</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B</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x</a:t>
            </a:r>
            <a:r>
              <a:rPr lang="zh-CN" altLang="en-US"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y</a:t>
            </a:r>
            <a:r>
              <a:rPr lang="en-US" altLang="zh-CN" sz="3600" b="1" dirty="0">
                <a:solidFill>
                  <a:schemeClr val="tx1"/>
                </a:solidFill>
                <a:ea typeface="宋体" panose="02010600030101010101" pitchFamily="2" charset="-122"/>
              </a:rPr>
              <a:t>)</a:t>
            </a:r>
            <a:r>
              <a:rPr lang="en-US" altLang="zh-CN"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C</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z</a:t>
            </a:r>
            <a:r>
              <a:rPr lang="en-US" altLang="zh-CN" sz="3600" b="1" dirty="0">
                <a:solidFill>
                  <a:schemeClr val="tx1"/>
                </a:solidFill>
                <a:ea typeface="宋体" panose="02010600030101010101" pitchFamily="2" charset="-122"/>
              </a:rPr>
              <a:t>)))</a:t>
            </a:r>
          </a:p>
          <a:p>
            <a:pPr algn="l">
              <a:lnSpc>
                <a:spcPct val="120000"/>
              </a:lnSpc>
            </a:pPr>
            <a:r>
              <a:rPr lang="en-US" altLang="zh-CN" sz="3600" b="1" dirty="0">
                <a:solidFill>
                  <a:schemeClr val="tx1"/>
                </a:solidFill>
                <a:ea typeface="宋体" panose="02010600030101010101" pitchFamily="2" charset="-122"/>
              </a:rPr>
              <a:t>       </a:t>
            </a:r>
            <a:r>
              <a:rPr lang="en-US" altLang="zh-CN" sz="3600" b="1" dirty="0">
                <a:solidFill>
                  <a:schemeClr val="tx1"/>
                </a:solidFill>
                <a:latin typeface="Times New Roman" panose="02020603050405020304" pitchFamily="18" charset="0"/>
                <a:sym typeface="Symbol" panose="05050102010706020507" pitchFamily="18" charset="2"/>
              </a:rPr>
              <a:t>  </a:t>
            </a:r>
            <a:r>
              <a:rPr lang="zh-CN" altLang="en-US"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x</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A</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x</a:t>
            </a:r>
            <a:r>
              <a:rPr lang="zh-CN" altLang="en-US" sz="3600" b="1" dirty="0">
                <a:solidFill>
                  <a:schemeClr val="tx1"/>
                </a:solidFill>
                <a:ea typeface="宋体" panose="02010600030101010101" pitchFamily="2" charset="-122"/>
              </a:rPr>
              <a:t>，</a:t>
            </a:r>
            <a:r>
              <a:rPr lang="en-US" altLang="zh-CN" sz="3600" b="1" i="1" dirty="0">
                <a:solidFill>
                  <a:srgbClr val="00B050"/>
                </a:solidFill>
                <a:ea typeface="宋体" panose="02010600030101010101" pitchFamily="2" charset="-122"/>
              </a:rPr>
              <a:t>y</a:t>
            </a:r>
            <a:r>
              <a:rPr lang="en-US" altLang="zh-CN" sz="3600" b="1" dirty="0">
                <a:solidFill>
                  <a:schemeClr val="tx1"/>
                </a:solidFill>
                <a:ea typeface="宋体" panose="02010600030101010101" pitchFamily="2" charset="-122"/>
              </a:rPr>
              <a:t>)</a:t>
            </a:r>
            <a:r>
              <a:rPr lang="en-US" altLang="zh-CN" sz="3600" b="1" dirty="0">
                <a:solidFill>
                  <a:schemeClr val="tx1"/>
                </a:solidFill>
                <a:ea typeface="宋体" panose="02010600030101010101" pitchFamily="2" charset="-122"/>
                <a:sym typeface="Symbol" panose="05050102010706020507" pitchFamily="18" charset="2"/>
              </a:rPr>
              <a:t></a:t>
            </a:r>
            <a:r>
              <a:rPr lang="en-US" altLang="zh-CN" sz="3600" b="1" i="1" dirty="0">
                <a:solidFill>
                  <a:srgbClr val="FF0000"/>
                </a:solidFill>
                <a:ea typeface="宋体" panose="02010600030101010101" pitchFamily="2" charset="-122"/>
                <a:sym typeface="Symbol" panose="05050102010706020507" pitchFamily="18" charset="2"/>
              </a:rPr>
              <a:t>w</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B</a:t>
            </a:r>
            <a:r>
              <a:rPr lang="en-US" altLang="zh-CN" sz="3600" b="1" dirty="0">
                <a:solidFill>
                  <a:schemeClr val="tx1"/>
                </a:solidFill>
                <a:ea typeface="宋体" panose="02010600030101010101" pitchFamily="2" charset="-122"/>
              </a:rPr>
              <a:t>(</a:t>
            </a:r>
            <a:r>
              <a:rPr lang="en-US" altLang="zh-CN" sz="3600" b="1" i="1" dirty="0">
                <a:solidFill>
                  <a:schemeClr val="tx1"/>
                </a:solidFill>
                <a:ea typeface="宋体" panose="02010600030101010101" pitchFamily="2" charset="-122"/>
              </a:rPr>
              <a:t>x</a:t>
            </a:r>
            <a:r>
              <a:rPr lang="zh-CN" altLang="en-US" sz="3600" b="1" dirty="0">
                <a:solidFill>
                  <a:schemeClr val="tx1"/>
                </a:solidFill>
                <a:ea typeface="宋体" panose="02010600030101010101" pitchFamily="2" charset="-122"/>
              </a:rPr>
              <a:t>，</a:t>
            </a:r>
            <a:r>
              <a:rPr lang="en-US" altLang="zh-CN" sz="3600" b="1" i="1" dirty="0">
                <a:solidFill>
                  <a:srgbClr val="FF0000"/>
                </a:solidFill>
                <a:ea typeface="宋体" panose="02010600030101010101" pitchFamily="2" charset="-122"/>
              </a:rPr>
              <a:t>w</a:t>
            </a:r>
            <a:r>
              <a:rPr lang="en-US" altLang="zh-CN" sz="3600" b="1" dirty="0">
                <a:solidFill>
                  <a:schemeClr val="tx1"/>
                </a:solidFill>
                <a:ea typeface="宋体" panose="02010600030101010101" pitchFamily="2" charset="-122"/>
              </a:rPr>
              <a:t>)</a:t>
            </a:r>
            <a:r>
              <a:rPr lang="en-US" altLang="zh-CN" sz="3600" b="1" dirty="0">
                <a:solidFill>
                  <a:schemeClr val="tx1"/>
                </a:solidFill>
                <a:ea typeface="宋体" panose="02010600030101010101" pitchFamily="2" charset="-122"/>
                <a:sym typeface="Symbol" panose="05050102010706020507" pitchFamily="18" charset="2"/>
              </a:rPr>
              <a:t></a:t>
            </a:r>
            <a:r>
              <a:rPr lang="en-US" altLang="zh-CN" sz="3600" b="1" i="1" dirty="0">
                <a:solidFill>
                  <a:schemeClr val="tx1"/>
                </a:solidFill>
                <a:ea typeface="宋体" panose="02010600030101010101" pitchFamily="2" charset="-122"/>
              </a:rPr>
              <a:t>C</a:t>
            </a:r>
            <a:r>
              <a:rPr lang="en-US" altLang="zh-CN" sz="3600" b="1" dirty="0">
                <a:solidFill>
                  <a:schemeClr val="tx1"/>
                </a:solidFill>
                <a:ea typeface="宋体" panose="02010600030101010101" pitchFamily="2" charset="-122"/>
              </a:rPr>
              <a:t>(</a:t>
            </a:r>
            <a:r>
              <a:rPr lang="en-US" altLang="zh-CN" sz="3600" b="1" i="1" dirty="0">
                <a:solidFill>
                  <a:srgbClr val="00B050"/>
                </a:solidFill>
                <a:ea typeface="宋体" panose="02010600030101010101" pitchFamily="2" charset="-122"/>
              </a:rPr>
              <a:t>z</a:t>
            </a:r>
            <a:r>
              <a:rPr lang="en-US" altLang="zh-CN" sz="3600" b="1" dirty="0">
                <a:solidFill>
                  <a:schemeClr val="tx1"/>
                </a:solidFill>
                <a:ea typeface="宋体" panose="02010600030101010101" pitchFamily="2" charset="-122"/>
              </a:rPr>
              <a:t>)))</a:t>
            </a:r>
          </a:p>
          <a:p>
            <a:pPr algn="l">
              <a:lnSpc>
                <a:spcPct val="120000"/>
              </a:lnSpc>
            </a:pPr>
            <a:r>
              <a:rPr lang="en-US" altLang="zh-CN" sz="3600" b="1" dirty="0">
                <a:solidFill>
                  <a:schemeClr val="tx1"/>
                </a:solidFill>
                <a:ea typeface="宋体" panose="02010600030101010101" pitchFamily="2" charset="-122"/>
              </a:rPr>
              <a:t>      </a:t>
            </a:r>
            <a:r>
              <a:rPr lang="zh-CN" altLang="en-US" sz="3600" b="1" dirty="0">
                <a:solidFill>
                  <a:schemeClr val="tx1"/>
                </a:solidFill>
                <a:ea typeface="宋体" panose="02010600030101010101" pitchFamily="2" charset="-122"/>
              </a:rPr>
              <a:t>有哪些自由变项？</a:t>
            </a:r>
            <a:endParaRPr lang="en-US" altLang="zh-CN" sz="3600" b="1" dirty="0">
              <a:solidFill>
                <a:schemeClr val="tx1"/>
              </a:solidFill>
              <a:ea typeface="宋体" panose="02010600030101010101" pitchFamily="2" charset="-122"/>
            </a:endParaRPr>
          </a:p>
        </p:txBody>
      </p:sp>
      <p:sp>
        <p:nvSpPr>
          <p:cNvPr id="3" name="矩形 2"/>
          <p:cNvSpPr/>
          <p:nvPr/>
        </p:nvSpPr>
        <p:spPr>
          <a:xfrm>
            <a:off x="763053" y="4754190"/>
            <a:ext cx="7207422" cy="584775"/>
          </a:xfrm>
          <a:prstGeom prst="rect">
            <a:avLst/>
          </a:prstGeom>
        </p:spPr>
        <p:txBody>
          <a:bodyPr wrap="none">
            <a:spAutoFit/>
          </a:bodyPr>
          <a:lstStyle/>
          <a:p>
            <a:r>
              <a:rPr lang="zh-CN" altLang="en-US" sz="3200" b="1" dirty="0">
                <a:solidFill>
                  <a:srgbClr val="FF0000"/>
                </a:solidFill>
                <a:sym typeface="Symbol" panose="05050102010706020507" pitchFamily="18" charset="2"/>
              </a:rPr>
              <a:t></a:t>
            </a:r>
            <a:r>
              <a:rPr lang="en-US" altLang="zh-CN" sz="3200" b="1" i="1" dirty="0">
                <a:solidFill>
                  <a:srgbClr val="FF0000"/>
                </a:solidFill>
                <a:sym typeface="Symbol" panose="05050102010706020507" pitchFamily="18" charset="2"/>
              </a:rPr>
              <a:t>y</a:t>
            </a:r>
            <a:r>
              <a:rPr lang="zh-CN" altLang="en-US" sz="3200" b="1" dirty="0">
                <a:solidFill>
                  <a:srgbClr val="FF0000"/>
                </a:solidFill>
                <a:sym typeface="Symbol" panose="05050102010706020507" pitchFamily="18" charset="2"/>
              </a:rPr>
              <a:t></a:t>
            </a:r>
            <a:r>
              <a:rPr lang="en-US" altLang="zh-CN" sz="3200" b="1" i="1" dirty="0">
                <a:solidFill>
                  <a:srgbClr val="FF0000"/>
                </a:solidFill>
                <a:sym typeface="Symbol" panose="05050102010706020507" pitchFamily="18" charset="2"/>
              </a:rPr>
              <a:t>z</a:t>
            </a:r>
            <a:r>
              <a:rPr lang="zh-CN" altLang="en-US" sz="3200" b="1" dirty="0">
                <a:sym typeface="Symbol" panose="05050102010706020507" pitchFamily="18" charset="2"/>
              </a:rPr>
              <a:t></a:t>
            </a:r>
            <a:r>
              <a:rPr lang="en-US" altLang="zh-CN" sz="3200" b="1" i="1" dirty="0"/>
              <a:t>x</a:t>
            </a:r>
            <a:r>
              <a:rPr lang="en-US" altLang="zh-CN" sz="3200" b="1" dirty="0"/>
              <a:t>(</a:t>
            </a:r>
            <a:r>
              <a:rPr lang="en-US" altLang="zh-CN" sz="3200" b="1" i="1" dirty="0"/>
              <a:t>A</a:t>
            </a:r>
            <a:r>
              <a:rPr lang="en-US" altLang="zh-CN" sz="3200" b="1" dirty="0"/>
              <a:t>(</a:t>
            </a:r>
            <a:r>
              <a:rPr lang="en-US" altLang="zh-CN" sz="3200" b="1" i="1" dirty="0"/>
              <a:t>x</a:t>
            </a:r>
            <a:r>
              <a:rPr lang="zh-CN" altLang="en-US" sz="3200" b="1" dirty="0"/>
              <a:t>，</a:t>
            </a:r>
            <a:r>
              <a:rPr lang="en-US" altLang="zh-CN" sz="3200" b="1" i="1" dirty="0"/>
              <a:t>y</a:t>
            </a:r>
            <a:r>
              <a:rPr lang="en-US" altLang="zh-CN" sz="3200" b="1" dirty="0"/>
              <a:t>)</a:t>
            </a:r>
            <a:r>
              <a:rPr lang="en-US" altLang="zh-CN" sz="3200" b="1" dirty="0">
                <a:sym typeface="Symbol" panose="05050102010706020507" pitchFamily="18" charset="2"/>
              </a:rPr>
              <a:t></a:t>
            </a:r>
            <a:r>
              <a:rPr lang="en-US" altLang="zh-CN" sz="3200" b="1" i="1" dirty="0">
                <a:sym typeface="Symbol" panose="05050102010706020507" pitchFamily="18" charset="2"/>
              </a:rPr>
              <a:t>w</a:t>
            </a:r>
            <a:r>
              <a:rPr lang="en-US" altLang="zh-CN" sz="3200" b="1" dirty="0"/>
              <a:t>(</a:t>
            </a:r>
            <a:r>
              <a:rPr lang="en-US" altLang="zh-CN" sz="3200" b="1" i="1" dirty="0"/>
              <a:t>B</a:t>
            </a:r>
            <a:r>
              <a:rPr lang="en-US" altLang="zh-CN" sz="3200" b="1" dirty="0"/>
              <a:t>(</a:t>
            </a:r>
            <a:r>
              <a:rPr lang="en-US" altLang="zh-CN" sz="3200" b="1" i="1" dirty="0"/>
              <a:t>x</a:t>
            </a:r>
            <a:r>
              <a:rPr lang="zh-CN" altLang="en-US" sz="3200" b="1" dirty="0"/>
              <a:t>，</a:t>
            </a:r>
            <a:r>
              <a:rPr lang="en-US" altLang="zh-CN" sz="3200" b="1" i="1" dirty="0"/>
              <a:t>w</a:t>
            </a:r>
            <a:r>
              <a:rPr lang="en-US" altLang="zh-CN" sz="3200" b="1" dirty="0"/>
              <a:t>)</a:t>
            </a:r>
            <a:r>
              <a:rPr lang="en-US" altLang="zh-CN" sz="3200" b="1" dirty="0">
                <a:sym typeface="Symbol" panose="05050102010706020507" pitchFamily="18" charset="2"/>
              </a:rPr>
              <a:t></a:t>
            </a:r>
            <a:r>
              <a:rPr lang="en-US" altLang="zh-CN" sz="3200" b="1" i="1" dirty="0"/>
              <a:t>C</a:t>
            </a:r>
            <a:r>
              <a:rPr lang="en-US" altLang="zh-CN" sz="3200" b="1" dirty="0"/>
              <a:t>(</a:t>
            </a:r>
            <a:r>
              <a:rPr lang="en-US" altLang="zh-CN" sz="3200" b="1" i="1" dirty="0"/>
              <a:t>z</a:t>
            </a:r>
            <a:r>
              <a:rPr lang="en-US" altLang="zh-CN" sz="3200" b="1" dirty="0"/>
              <a:t>)))</a:t>
            </a:r>
          </a:p>
        </p:txBody>
      </p:sp>
      <p:sp>
        <p:nvSpPr>
          <p:cNvPr id="8" name="矩形 7"/>
          <p:cNvSpPr/>
          <p:nvPr/>
        </p:nvSpPr>
        <p:spPr>
          <a:xfrm>
            <a:off x="743482" y="5580529"/>
            <a:ext cx="7140096" cy="584775"/>
          </a:xfrm>
          <a:prstGeom prst="rect">
            <a:avLst/>
          </a:prstGeom>
        </p:spPr>
        <p:txBody>
          <a:bodyPr wrap="none">
            <a:spAutoFit/>
          </a:bodyPr>
          <a:lstStyle/>
          <a:p>
            <a:r>
              <a:rPr lang="en-US" altLang="zh-CN" sz="3200" b="1" dirty="0">
                <a:solidFill>
                  <a:srgbClr val="C00000"/>
                </a:solidFill>
                <a:sym typeface="Symbol" panose="05050102010706020507" pitchFamily="18" charset="2"/>
              </a:rPr>
              <a:t></a:t>
            </a:r>
            <a:r>
              <a:rPr lang="en-US" altLang="zh-CN" sz="3200" b="1" i="1" dirty="0">
                <a:solidFill>
                  <a:srgbClr val="C00000"/>
                </a:solidFill>
                <a:sym typeface="Symbol" panose="05050102010706020507" pitchFamily="18" charset="2"/>
              </a:rPr>
              <a:t>y</a:t>
            </a:r>
            <a:r>
              <a:rPr lang="zh-CN" altLang="en-US" sz="3200" b="1" dirty="0">
                <a:solidFill>
                  <a:srgbClr val="C00000"/>
                </a:solidFill>
                <a:sym typeface="Symbol" panose="05050102010706020507" pitchFamily="18" charset="2"/>
              </a:rPr>
              <a:t></a:t>
            </a:r>
            <a:r>
              <a:rPr lang="en-US" altLang="zh-CN" sz="3200" b="1" i="1" dirty="0">
                <a:solidFill>
                  <a:srgbClr val="C00000"/>
                </a:solidFill>
                <a:sym typeface="Symbol" panose="05050102010706020507" pitchFamily="18" charset="2"/>
              </a:rPr>
              <a:t>z</a:t>
            </a:r>
            <a:r>
              <a:rPr lang="zh-CN" altLang="en-US" sz="3200" b="1" dirty="0">
                <a:sym typeface="Symbol" panose="05050102010706020507" pitchFamily="18" charset="2"/>
              </a:rPr>
              <a:t></a:t>
            </a:r>
            <a:r>
              <a:rPr lang="en-US" altLang="zh-CN" sz="3200" b="1" i="1" dirty="0"/>
              <a:t>x</a:t>
            </a:r>
            <a:r>
              <a:rPr lang="en-US" altLang="zh-CN" sz="3200" b="1" dirty="0"/>
              <a:t>(</a:t>
            </a:r>
            <a:r>
              <a:rPr lang="en-US" altLang="zh-CN" sz="3200" b="1" i="1" dirty="0"/>
              <a:t>A</a:t>
            </a:r>
            <a:r>
              <a:rPr lang="en-US" altLang="zh-CN" sz="3200" b="1" dirty="0"/>
              <a:t>(</a:t>
            </a:r>
            <a:r>
              <a:rPr lang="en-US" altLang="zh-CN" sz="3200" b="1" i="1" dirty="0"/>
              <a:t>x</a:t>
            </a:r>
            <a:r>
              <a:rPr lang="zh-CN" altLang="en-US" sz="3200" b="1" dirty="0"/>
              <a:t>，</a:t>
            </a:r>
            <a:r>
              <a:rPr lang="en-US" altLang="zh-CN" sz="3200" b="1" i="1" dirty="0"/>
              <a:t>y</a:t>
            </a:r>
            <a:r>
              <a:rPr lang="en-US" altLang="zh-CN" sz="3200" b="1" dirty="0"/>
              <a:t>)</a:t>
            </a:r>
            <a:r>
              <a:rPr lang="en-US" altLang="zh-CN" sz="3200" b="1" dirty="0">
                <a:sym typeface="Symbol" panose="05050102010706020507" pitchFamily="18" charset="2"/>
              </a:rPr>
              <a:t></a:t>
            </a:r>
            <a:r>
              <a:rPr lang="en-US" altLang="zh-CN" sz="3200" b="1" i="1" dirty="0">
                <a:sym typeface="Symbol" panose="05050102010706020507" pitchFamily="18" charset="2"/>
              </a:rPr>
              <a:t>w</a:t>
            </a:r>
            <a:r>
              <a:rPr lang="en-US" altLang="zh-CN" sz="3200" b="1" dirty="0"/>
              <a:t>(</a:t>
            </a:r>
            <a:r>
              <a:rPr lang="en-US" altLang="zh-CN" sz="3200" b="1" i="1" dirty="0"/>
              <a:t>B</a:t>
            </a:r>
            <a:r>
              <a:rPr lang="en-US" altLang="zh-CN" sz="3200" b="1" dirty="0"/>
              <a:t>(</a:t>
            </a:r>
            <a:r>
              <a:rPr lang="en-US" altLang="zh-CN" sz="3200" b="1" i="1" dirty="0"/>
              <a:t>x</a:t>
            </a:r>
            <a:r>
              <a:rPr lang="zh-CN" altLang="en-US" sz="3200" b="1" dirty="0"/>
              <a:t>，</a:t>
            </a:r>
            <a:r>
              <a:rPr lang="en-US" altLang="zh-CN" sz="3200" b="1" i="1" dirty="0"/>
              <a:t>w</a:t>
            </a:r>
            <a:r>
              <a:rPr lang="en-US" altLang="zh-CN" sz="3200" b="1" dirty="0"/>
              <a:t>)</a:t>
            </a:r>
            <a:r>
              <a:rPr lang="en-US" altLang="zh-CN" sz="3200" b="1" dirty="0">
                <a:sym typeface="Symbol" panose="05050102010706020507" pitchFamily="18" charset="2"/>
              </a:rPr>
              <a:t></a:t>
            </a:r>
            <a:r>
              <a:rPr lang="en-US" altLang="zh-CN" sz="3200" b="1" i="1" dirty="0"/>
              <a:t>C</a:t>
            </a:r>
            <a:r>
              <a:rPr lang="en-US" altLang="zh-CN" sz="3200" b="1" dirty="0"/>
              <a:t>(</a:t>
            </a:r>
            <a:r>
              <a:rPr lang="en-US" altLang="zh-CN" sz="3200" b="1" i="1" dirty="0"/>
              <a:t>z</a:t>
            </a:r>
            <a:r>
              <a:rPr lang="en-US" altLang="zh-CN" sz="3200" b="1" dirty="0"/>
              <a:t>)))</a:t>
            </a:r>
          </a:p>
        </p:txBody>
      </p:sp>
      <p:sp>
        <p:nvSpPr>
          <p:cNvPr id="2" name="文本框 1"/>
          <p:cNvSpPr txBox="1"/>
          <p:nvPr/>
        </p:nvSpPr>
        <p:spPr>
          <a:xfrm>
            <a:off x="-36512" y="4005064"/>
            <a:ext cx="9562233" cy="523220"/>
          </a:xfrm>
          <a:prstGeom prst="rect">
            <a:avLst/>
          </a:prstGeom>
          <a:noFill/>
        </p:spPr>
        <p:txBody>
          <a:bodyPr wrap="none" rtlCol="0">
            <a:spAutoFit/>
          </a:bodyPr>
          <a:lstStyle/>
          <a:p>
            <a:r>
              <a:rPr lang="zh-CN" altLang="en-US" sz="2800" dirty="0"/>
              <a:t>对自由变元进行量词约束，可以形成多个不同意义的闭式：</a:t>
            </a:r>
          </a:p>
        </p:txBody>
      </p:sp>
    </p:spTree>
    <p:extLst>
      <p:ext uri="{BB962C8B-B14F-4D97-AF65-F5344CB8AC3E}">
        <p14:creationId xmlns:p14="http://schemas.microsoft.com/office/powerpoint/2010/main" val="469667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16DCE3-3503-4865-9F65-B81AD0134807}" type="slidenum">
              <a:rPr lang="zh-CN" altLang="en-US" smtClean="0">
                <a:solidFill>
                  <a:schemeClr val="accent1"/>
                </a:solidFill>
              </a:rPr>
              <a:pPr/>
              <a:t>14</a:t>
            </a:fld>
            <a:r>
              <a:rPr lang="en-US" altLang="zh-CN" dirty="0">
                <a:solidFill>
                  <a:schemeClr val="accent1"/>
                </a:solidFill>
              </a:rPr>
              <a:t>/56</a:t>
            </a:r>
          </a:p>
        </p:txBody>
      </p:sp>
      <p:sp>
        <p:nvSpPr>
          <p:cNvPr id="32771" name="Rectangle 2"/>
          <p:cNvSpPr>
            <a:spLocks noGrp="1"/>
          </p:cNvSpPr>
          <p:nvPr>
            <p:ph type="title" idx="4294967295"/>
          </p:nvPr>
        </p:nvSpPr>
        <p:spPr/>
        <p:txBody>
          <a:bodyPr/>
          <a:lstStyle/>
          <a:p>
            <a:r>
              <a:rPr lang="zh-CN" altLang="en-US" sz="4000" b="1" dirty="0">
                <a:ea typeface="宋体" panose="02010600030101010101" pitchFamily="2" charset="-122"/>
              </a:rPr>
              <a:t>谓词公式的真假性</a:t>
            </a:r>
          </a:p>
        </p:txBody>
      </p:sp>
      <p:sp>
        <p:nvSpPr>
          <p:cNvPr id="32772" name="Rectangle 3"/>
          <p:cNvSpPr>
            <a:spLocks noGrp="1"/>
          </p:cNvSpPr>
          <p:nvPr>
            <p:ph type="body" idx="4294967295"/>
          </p:nvPr>
        </p:nvSpPr>
        <p:spPr/>
        <p:txBody>
          <a:bodyPr/>
          <a:lstStyle/>
          <a:p>
            <a:pPr>
              <a:lnSpc>
                <a:spcPct val="130000"/>
              </a:lnSpc>
            </a:pPr>
            <a:r>
              <a:rPr lang="zh-CN" altLang="en-US" b="1" dirty="0">
                <a:solidFill>
                  <a:srgbClr val="C00000"/>
                </a:solidFill>
                <a:ea typeface="宋体" panose="02010600030101010101" pitchFamily="2" charset="-122"/>
              </a:rPr>
              <a:t>解释</a:t>
            </a:r>
            <a:endParaRPr lang="en-US" altLang="zh-CN" b="1" dirty="0">
              <a:solidFill>
                <a:srgbClr val="C00000"/>
              </a:solidFill>
              <a:ea typeface="宋体" panose="02010600030101010101" pitchFamily="2" charset="-122"/>
            </a:endParaRPr>
          </a:p>
          <a:p>
            <a:pPr>
              <a:lnSpc>
                <a:spcPct val="130000"/>
              </a:lnSpc>
            </a:pPr>
            <a:r>
              <a:rPr lang="zh-CN" altLang="en-US" b="1" dirty="0">
                <a:solidFill>
                  <a:srgbClr val="C00000"/>
                </a:solidFill>
                <a:ea typeface="宋体" panose="02010600030101010101" pitchFamily="2" charset="-122"/>
              </a:rPr>
              <a:t>成真解释、成假解释</a:t>
            </a:r>
            <a:endParaRPr lang="en-US" altLang="zh-CN" b="1" dirty="0">
              <a:solidFill>
                <a:srgbClr val="C00000"/>
              </a:solidFill>
              <a:ea typeface="宋体" panose="02010600030101010101" pitchFamily="2" charset="-122"/>
            </a:endParaRPr>
          </a:p>
          <a:p>
            <a:pPr>
              <a:lnSpc>
                <a:spcPct val="130000"/>
              </a:lnSpc>
            </a:pPr>
            <a:r>
              <a:rPr lang="zh-CN" altLang="en-US" b="1" dirty="0">
                <a:solidFill>
                  <a:srgbClr val="C00000"/>
                </a:solidFill>
                <a:ea typeface="宋体" panose="02010600030101010101" pitchFamily="2" charset="-122"/>
              </a:rPr>
              <a:t>公式分类</a:t>
            </a:r>
            <a:endParaRPr lang="en-US" altLang="zh-CN" b="1" dirty="0">
              <a:solidFill>
                <a:srgbClr val="C00000"/>
              </a:solidFill>
              <a:ea typeface="宋体" panose="02010600030101010101" pitchFamily="2" charset="-122"/>
            </a:endParaRPr>
          </a:p>
          <a:p>
            <a:pPr>
              <a:lnSpc>
                <a:spcPct val="130000"/>
              </a:lnSpc>
            </a:pPr>
            <a:r>
              <a:rPr lang="zh-CN" altLang="en-US" b="1" dirty="0">
                <a:solidFill>
                  <a:srgbClr val="C00000"/>
                </a:solidFill>
                <a:ea typeface="宋体" panose="02010600030101010101" pitchFamily="2" charset="-122"/>
              </a:rPr>
              <a:t>代换实例</a:t>
            </a:r>
          </a:p>
        </p:txBody>
      </p:sp>
    </p:spTree>
    <p:extLst>
      <p:ext uri="{BB962C8B-B14F-4D97-AF65-F5344CB8AC3E}">
        <p14:creationId xmlns:p14="http://schemas.microsoft.com/office/powerpoint/2010/main" val="21710355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16DCE3-3503-4865-9F65-B81AD0134807}" type="slidenum">
              <a:rPr lang="zh-CN" altLang="en-US" smtClean="0">
                <a:solidFill>
                  <a:schemeClr val="accent1"/>
                </a:solidFill>
              </a:rPr>
              <a:pPr/>
              <a:t>15</a:t>
            </a:fld>
            <a:r>
              <a:rPr lang="en-US" altLang="zh-CN" dirty="0">
                <a:solidFill>
                  <a:schemeClr val="accent1"/>
                </a:solidFill>
              </a:rPr>
              <a:t>/56</a:t>
            </a:r>
          </a:p>
        </p:txBody>
      </p:sp>
      <p:sp>
        <p:nvSpPr>
          <p:cNvPr id="32771" name="Rectangle 2"/>
          <p:cNvSpPr>
            <a:spLocks noGrp="1"/>
          </p:cNvSpPr>
          <p:nvPr>
            <p:ph type="title" idx="4294967295"/>
          </p:nvPr>
        </p:nvSpPr>
        <p:spPr/>
        <p:txBody>
          <a:bodyPr/>
          <a:lstStyle/>
          <a:p>
            <a:r>
              <a:rPr lang="en-US" altLang="zh-CN" sz="4000" b="1" dirty="0">
                <a:ea typeface="宋体" panose="02010600030101010101" pitchFamily="2" charset="-122"/>
              </a:rPr>
              <a:t> </a:t>
            </a:r>
            <a:r>
              <a:rPr lang="zh-CN" altLang="en-US" sz="4000" b="1" dirty="0">
                <a:ea typeface="宋体" panose="02010600030101010101" pitchFamily="2" charset="-122"/>
              </a:rPr>
              <a:t>真假性</a:t>
            </a:r>
          </a:p>
        </p:txBody>
      </p:sp>
      <p:sp>
        <p:nvSpPr>
          <p:cNvPr id="32772" name="Rectangle 3"/>
          <p:cNvSpPr>
            <a:spLocks noGrp="1"/>
          </p:cNvSpPr>
          <p:nvPr>
            <p:ph type="body" idx="4294967295"/>
          </p:nvPr>
        </p:nvSpPr>
        <p:spPr>
          <a:xfrm>
            <a:off x="323850" y="836712"/>
            <a:ext cx="8229600" cy="4525962"/>
          </a:xfrm>
        </p:spPr>
        <p:txBody>
          <a:bodyPr/>
          <a:lstStyle/>
          <a:p>
            <a:pPr>
              <a:lnSpc>
                <a:spcPct val="130000"/>
              </a:lnSpc>
              <a:buFont typeface="Arial" panose="020B0604020202020204" pitchFamily="34" charset="0"/>
              <a:buNone/>
            </a:pPr>
            <a:r>
              <a:rPr lang="zh-CN" altLang="en-US" b="1" dirty="0">
                <a:solidFill>
                  <a:srgbClr val="FF0000"/>
                </a:solidFill>
                <a:ea typeface="宋体" panose="02010600030101010101" pitchFamily="2" charset="-122"/>
              </a:rPr>
              <a:t>四个因素</a:t>
            </a:r>
          </a:p>
          <a:p>
            <a:pPr>
              <a:lnSpc>
                <a:spcPct val="130000"/>
              </a:lnSpc>
              <a:buFont typeface="Arial" panose="020B0604020202020204" pitchFamily="34" charset="0"/>
              <a:buNone/>
            </a:pPr>
            <a:r>
              <a:rPr lang="en-US" altLang="zh-CN" b="1" dirty="0">
                <a:ea typeface="宋体" panose="02010600030101010101" pitchFamily="2" charset="-122"/>
              </a:rPr>
              <a:t>(1) </a:t>
            </a:r>
            <a:r>
              <a:rPr lang="zh-CN" altLang="en-US" b="1" dirty="0">
                <a:ea typeface="宋体" panose="02010600030101010101" pitchFamily="2" charset="-122"/>
              </a:rPr>
              <a:t>个体域</a:t>
            </a:r>
          </a:p>
          <a:p>
            <a:pPr>
              <a:lnSpc>
                <a:spcPct val="130000"/>
              </a:lnSpc>
              <a:buFont typeface="Arial" panose="020B0604020202020204" pitchFamily="34" charset="0"/>
              <a:buNone/>
            </a:pPr>
            <a:r>
              <a:rPr lang="en-US" altLang="zh-CN" b="1" dirty="0">
                <a:ea typeface="宋体" panose="02010600030101010101" pitchFamily="2" charset="-122"/>
                <a:sym typeface="Symbol" panose="05050102010706020507" pitchFamily="18" charset="2"/>
              </a:rPr>
              <a:t>(2) </a:t>
            </a:r>
            <a:r>
              <a:rPr lang="zh-CN" altLang="en-US" b="1" dirty="0">
                <a:ea typeface="宋体" panose="02010600030101010101" pitchFamily="2" charset="-122"/>
                <a:sym typeface="Symbol" panose="05050102010706020507" pitchFamily="18" charset="2"/>
              </a:rPr>
              <a:t>个体变项</a:t>
            </a:r>
          </a:p>
          <a:p>
            <a:pPr>
              <a:lnSpc>
                <a:spcPct val="130000"/>
              </a:lnSpc>
              <a:buFont typeface="Arial" panose="020B0604020202020204" pitchFamily="34" charset="0"/>
              <a:buNone/>
            </a:pPr>
            <a:r>
              <a:rPr lang="en-US" altLang="zh-CN" b="1" dirty="0">
                <a:ea typeface="宋体" panose="02010600030101010101" pitchFamily="2" charset="-122"/>
              </a:rPr>
              <a:t>(3) </a:t>
            </a:r>
            <a:r>
              <a:rPr lang="zh-CN" altLang="en-US" b="1" dirty="0">
                <a:ea typeface="宋体" panose="02010600030101010101" pitchFamily="2" charset="-122"/>
              </a:rPr>
              <a:t>函数变项</a:t>
            </a:r>
            <a:endParaRPr lang="en-US" altLang="zh-CN" b="1" dirty="0">
              <a:ea typeface="宋体" panose="02010600030101010101" pitchFamily="2" charset="-122"/>
            </a:endParaRPr>
          </a:p>
          <a:p>
            <a:pPr>
              <a:lnSpc>
                <a:spcPct val="130000"/>
              </a:lnSpc>
              <a:buFont typeface="Arial" panose="020B0604020202020204" pitchFamily="34" charset="0"/>
              <a:buNone/>
            </a:pPr>
            <a:r>
              <a:rPr lang="en-US" altLang="zh-CN" b="1" dirty="0">
                <a:ea typeface="宋体" panose="02010600030101010101" pitchFamily="2" charset="-122"/>
              </a:rPr>
              <a:t>(4) </a:t>
            </a:r>
            <a:r>
              <a:rPr lang="zh-CN" altLang="en-US" b="1" dirty="0">
                <a:ea typeface="宋体" panose="02010600030101010101" pitchFamily="2" charset="-122"/>
              </a:rPr>
              <a:t>谓词变项</a:t>
            </a:r>
          </a:p>
          <a:p>
            <a:pPr>
              <a:buFont typeface="Arial" panose="020B0604020202020204" pitchFamily="34" charset="0"/>
              <a:buNone/>
            </a:pPr>
            <a:endParaRPr lang="zh-CN" altLang="en-US" b="1" dirty="0">
              <a:ea typeface="宋体" panose="02010600030101010101" pitchFamily="2" charset="-122"/>
            </a:endParaRPr>
          </a:p>
        </p:txBody>
      </p:sp>
      <p:sp>
        <p:nvSpPr>
          <p:cNvPr id="32773" name="Rectangle 4"/>
          <p:cNvSpPr>
            <a:spLocks noChangeArrowheads="1"/>
          </p:cNvSpPr>
          <p:nvPr/>
        </p:nvSpPr>
        <p:spPr bwMode="auto">
          <a:xfrm>
            <a:off x="5278836" y="1660178"/>
            <a:ext cx="164179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600" b="1" dirty="0">
                <a:solidFill>
                  <a:srgbClr val="FF0000"/>
                </a:solidFill>
                <a:sym typeface="Symbol" panose="05050102010706020507" pitchFamily="18" charset="2"/>
              </a:rPr>
              <a:t></a:t>
            </a:r>
            <a:r>
              <a:rPr lang="en-US" altLang="zh-CN" sz="3600" b="1" dirty="0" err="1">
                <a:solidFill>
                  <a:srgbClr val="FF0000"/>
                </a:solidFill>
              </a:rPr>
              <a:t>xP</a:t>
            </a:r>
            <a:r>
              <a:rPr lang="en-US" altLang="zh-CN" sz="3600" b="1" dirty="0">
                <a:solidFill>
                  <a:srgbClr val="FF0000"/>
                </a:solidFill>
                <a:sym typeface="Symbol" panose="05050102010706020507" pitchFamily="18" charset="2"/>
              </a:rPr>
              <a:t>(x)</a:t>
            </a:r>
          </a:p>
          <a:p>
            <a:pPr eaLnBrk="1" hangingPunct="1">
              <a:lnSpc>
                <a:spcPct val="150000"/>
              </a:lnSpc>
            </a:pPr>
            <a:r>
              <a:rPr lang="en-US" altLang="zh-CN" sz="3600" b="1" dirty="0">
                <a:solidFill>
                  <a:srgbClr val="FF0000"/>
                </a:solidFill>
                <a:sym typeface="Symbol" panose="05050102010706020507" pitchFamily="18" charset="2"/>
              </a:rPr>
              <a:t>P(y)</a:t>
            </a:r>
          </a:p>
          <a:p>
            <a:pPr eaLnBrk="1" hangingPunct="1">
              <a:lnSpc>
                <a:spcPct val="150000"/>
              </a:lnSpc>
            </a:pPr>
            <a:r>
              <a:rPr lang="en-US" altLang="zh-CN" dirty="0">
                <a:sym typeface="Symbol" panose="05050102010706020507" pitchFamily="18" charset="2"/>
              </a:rPr>
              <a:t> </a:t>
            </a:r>
            <a:r>
              <a:rPr lang="en-US" altLang="zh-CN" sz="3600" b="1" dirty="0">
                <a:solidFill>
                  <a:srgbClr val="FF0000"/>
                </a:solidFill>
              </a:rPr>
              <a:t>P</a:t>
            </a:r>
            <a:r>
              <a:rPr lang="en-US" altLang="zh-CN" sz="3600" b="1" dirty="0">
                <a:solidFill>
                  <a:srgbClr val="FF0000"/>
                </a:solidFill>
                <a:sym typeface="Symbol" panose="05050102010706020507" pitchFamily="18" charset="2"/>
              </a:rPr>
              <a:t>(f(a))</a:t>
            </a:r>
          </a:p>
        </p:txBody>
      </p:sp>
    </p:spTree>
    <p:extLst>
      <p:ext uri="{BB962C8B-B14F-4D97-AF65-F5344CB8AC3E}">
        <p14:creationId xmlns:p14="http://schemas.microsoft.com/office/powerpoint/2010/main" val="18013008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B23987-8C5B-4A9C-B21B-1E0B967E7584}" type="slidenum">
              <a:rPr lang="zh-CN" altLang="en-US" smtClean="0">
                <a:solidFill>
                  <a:schemeClr val="accent1"/>
                </a:solidFill>
              </a:rPr>
              <a:pPr/>
              <a:t>16</a:t>
            </a:fld>
            <a:r>
              <a:rPr lang="en-US" altLang="zh-CN" dirty="0">
                <a:solidFill>
                  <a:schemeClr val="accent1"/>
                </a:solidFill>
              </a:rPr>
              <a:t>/56</a:t>
            </a:r>
          </a:p>
        </p:txBody>
      </p:sp>
      <p:sp>
        <p:nvSpPr>
          <p:cNvPr id="33795" name="Rectangle 2"/>
          <p:cNvSpPr>
            <a:spLocks noGrp="1"/>
          </p:cNvSpPr>
          <p:nvPr>
            <p:ph type="title" idx="4294967295"/>
          </p:nvPr>
        </p:nvSpPr>
        <p:spPr/>
        <p:txBody>
          <a:bodyPr/>
          <a:lstStyle/>
          <a:p>
            <a:r>
              <a:rPr lang="en-US" altLang="zh-CN" b="1" dirty="0">
                <a:ea typeface="宋体" panose="02010600030101010101" pitchFamily="2" charset="-122"/>
              </a:rPr>
              <a:t>  </a:t>
            </a:r>
            <a:r>
              <a:rPr lang="zh-CN" altLang="en-US" b="1" dirty="0">
                <a:ea typeface="宋体" panose="02010600030101010101" pitchFamily="2" charset="-122"/>
              </a:rPr>
              <a:t>个体域</a:t>
            </a:r>
          </a:p>
        </p:txBody>
      </p:sp>
      <p:sp>
        <p:nvSpPr>
          <p:cNvPr id="4099" name="Rectangle 5"/>
          <p:cNvSpPr>
            <a:spLocks noChangeArrowheads="1"/>
          </p:cNvSpPr>
          <p:nvPr/>
        </p:nvSpPr>
        <p:spPr bwMode="auto">
          <a:xfrm>
            <a:off x="179388" y="836712"/>
            <a:ext cx="89646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38150" indent="-4381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200" b="1" dirty="0">
                <a:solidFill>
                  <a:srgbClr val="0070C0"/>
                </a:solidFill>
              </a:rPr>
              <a:t>例 设</a:t>
            </a:r>
            <a:r>
              <a:rPr lang="en-US" altLang="zh-CN" sz="3200" b="1" i="1" dirty="0">
                <a:solidFill>
                  <a:srgbClr val="0070C0"/>
                </a:solidFill>
              </a:rPr>
              <a:t>P</a:t>
            </a:r>
            <a:r>
              <a:rPr lang="en-US" altLang="zh-CN" sz="3200" b="1" dirty="0">
                <a:solidFill>
                  <a:srgbClr val="0070C0"/>
                </a:solidFill>
              </a:rPr>
              <a:t>(</a:t>
            </a:r>
            <a:r>
              <a:rPr lang="en-US" altLang="zh-CN" sz="3200" b="1" i="1" dirty="0">
                <a:solidFill>
                  <a:srgbClr val="0070C0"/>
                </a:solidFill>
              </a:rPr>
              <a:t>e</a:t>
            </a:r>
            <a:r>
              <a:rPr lang="en-US" altLang="zh-CN" sz="3200" b="1" dirty="0">
                <a:solidFill>
                  <a:srgbClr val="0070C0"/>
                </a:solidFill>
              </a:rPr>
              <a:t>)</a:t>
            </a:r>
            <a:r>
              <a:rPr lang="zh-CN" altLang="en-US" sz="3200" b="1" dirty="0">
                <a:solidFill>
                  <a:srgbClr val="0070C0"/>
                </a:solidFill>
              </a:rPr>
              <a:t>表示</a:t>
            </a:r>
            <a:r>
              <a:rPr lang="en-US" altLang="zh-CN" sz="3200" b="1" i="1" dirty="0">
                <a:solidFill>
                  <a:srgbClr val="0070C0"/>
                </a:solidFill>
              </a:rPr>
              <a:t>e</a:t>
            </a:r>
            <a:r>
              <a:rPr lang="zh-CN" altLang="en-US" sz="3200" b="1" dirty="0">
                <a:solidFill>
                  <a:srgbClr val="0070C0"/>
                </a:solidFill>
              </a:rPr>
              <a:t>为人，考察 </a:t>
            </a:r>
            <a:endParaRPr lang="en-US" altLang="zh-CN" sz="3200" b="1" dirty="0">
              <a:solidFill>
                <a:srgbClr val="0070C0"/>
              </a:solidFill>
            </a:endParaRPr>
          </a:p>
          <a:p>
            <a:pPr eaLnBrk="1" hangingPunct="1">
              <a:lnSpc>
                <a:spcPct val="150000"/>
              </a:lnSpc>
            </a:pPr>
            <a:r>
              <a:rPr lang="en-US" altLang="zh-CN" sz="3200" b="1" dirty="0">
                <a:solidFill>
                  <a:srgbClr val="FF0000"/>
                </a:solidFill>
              </a:rPr>
              <a:t>                 </a:t>
            </a:r>
            <a:r>
              <a:rPr lang="zh-CN" altLang="en-US" sz="3200" b="1" dirty="0">
                <a:solidFill>
                  <a:srgbClr val="FF0000"/>
                </a:solidFill>
              </a:rPr>
              <a:t>    </a:t>
            </a:r>
            <a:r>
              <a:rPr lang="zh-CN" altLang="en-US" sz="3200" b="1" dirty="0">
                <a:solidFill>
                  <a:srgbClr val="FF0000"/>
                </a:solidFill>
                <a:sym typeface="Symbol" panose="05050102010706020507" pitchFamily="18" charset="2"/>
              </a:rPr>
              <a:t></a:t>
            </a:r>
            <a:r>
              <a:rPr lang="en-US" altLang="zh-CN" sz="3200" b="1" i="1" dirty="0" err="1">
                <a:solidFill>
                  <a:srgbClr val="FF0000"/>
                </a:solidFill>
              </a:rPr>
              <a:t>xP</a:t>
            </a:r>
            <a:r>
              <a:rPr lang="en-US" altLang="zh-CN" sz="3200" b="1" dirty="0">
                <a:solidFill>
                  <a:srgbClr val="FF0000"/>
                </a:solidFill>
                <a:sym typeface="Symbol" panose="05050102010706020507" pitchFamily="18" charset="2"/>
              </a:rPr>
              <a:t>(</a:t>
            </a:r>
            <a:r>
              <a:rPr lang="en-US" altLang="zh-CN" sz="3200" b="1" i="1" dirty="0">
                <a:solidFill>
                  <a:srgbClr val="FF0000"/>
                </a:solidFill>
                <a:sym typeface="Symbol" panose="05050102010706020507" pitchFamily="18" charset="2"/>
              </a:rPr>
              <a:t>x</a:t>
            </a:r>
            <a:r>
              <a:rPr lang="en-US" altLang="zh-CN" sz="3200" b="1" dirty="0">
                <a:solidFill>
                  <a:srgbClr val="FF0000"/>
                </a:solidFill>
                <a:sym typeface="Symbol" panose="05050102010706020507" pitchFamily="18" charset="2"/>
              </a:rPr>
              <a:t>)</a:t>
            </a:r>
            <a:endParaRPr lang="zh-CN" altLang="en-US" sz="3200" dirty="0">
              <a:sym typeface="Symbol" panose="05050102010706020507" pitchFamily="18" charset="2"/>
            </a:endParaRPr>
          </a:p>
        </p:txBody>
      </p:sp>
      <p:sp>
        <p:nvSpPr>
          <p:cNvPr id="4100" name="TextBox 3"/>
          <p:cNvSpPr txBox="1">
            <a:spLocks noChangeArrowheads="1"/>
          </p:cNvSpPr>
          <p:nvPr/>
        </p:nvSpPr>
        <p:spPr bwMode="auto">
          <a:xfrm>
            <a:off x="539552" y="2852936"/>
            <a:ext cx="822693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sz="3200" b="1" dirty="0">
                <a:solidFill>
                  <a:srgbClr val="333300"/>
                </a:solidFill>
                <a:sym typeface="Symbol" panose="05050102010706020507" pitchFamily="18" charset="2"/>
              </a:rPr>
              <a:t> </a:t>
            </a:r>
            <a:r>
              <a:rPr lang="zh-CN" altLang="en-US" sz="3200" b="1" dirty="0">
                <a:solidFill>
                  <a:srgbClr val="333300"/>
                </a:solidFill>
                <a:sym typeface="Symbol" panose="05050102010706020507" pitchFamily="18" charset="2"/>
              </a:rPr>
              <a:t>当个体域</a:t>
            </a:r>
            <a:r>
              <a:rPr lang="en-US" altLang="zh-CN" sz="3200" b="1" i="1" dirty="0">
                <a:solidFill>
                  <a:srgbClr val="333300"/>
                </a:solidFill>
                <a:latin typeface="Times New Roman" panose="02020603050405020304" pitchFamily="18" charset="0"/>
                <a:sym typeface="Symbol" panose="05050102010706020507" pitchFamily="18" charset="2"/>
              </a:rPr>
              <a:t>D=</a:t>
            </a:r>
            <a:r>
              <a:rPr lang="en-US" altLang="zh-CN" sz="3200" b="1" dirty="0">
                <a:solidFill>
                  <a:srgbClr val="333300"/>
                </a:solidFill>
                <a:sym typeface="Symbol" panose="05050102010706020507" pitchFamily="18" charset="2"/>
              </a:rPr>
              <a:t>{</a:t>
            </a:r>
            <a:r>
              <a:rPr lang="zh-CN" altLang="en-US" sz="3200" b="1" dirty="0">
                <a:solidFill>
                  <a:srgbClr val="333300"/>
                </a:solidFill>
                <a:sym typeface="Symbol" panose="05050102010706020507" pitchFamily="18" charset="2"/>
              </a:rPr>
              <a:t>苏格拉底</a:t>
            </a:r>
            <a:r>
              <a:rPr lang="en-US" altLang="zh-CN" sz="3200" b="1" dirty="0">
                <a:solidFill>
                  <a:srgbClr val="333300"/>
                </a:solidFill>
                <a:sym typeface="Symbol" panose="05050102010706020507" pitchFamily="18" charset="2"/>
              </a:rPr>
              <a:t>}</a:t>
            </a:r>
            <a:r>
              <a:rPr lang="zh-CN" altLang="en-US" sz="3200" b="1" dirty="0">
                <a:solidFill>
                  <a:srgbClr val="333300"/>
                </a:solidFill>
                <a:sym typeface="Symbol" panose="05050102010706020507" pitchFamily="18" charset="2"/>
              </a:rPr>
              <a:t>时，公式的值为</a:t>
            </a:r>
            <a:r>
              <a:rPr lang="en-US" altLang="zh-CN" sz="3200" b="1" dirty="0">
                <a:solidFill>
                  <a:srgbClr val="333300"/>
                </a:solidFill>
                <a:sym typeface="Symbol" panose="05050102010706020507" pitchFamily="18" charset="2"/>
              </a:rPr>
              <a:t>1</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 </a:t>
            </a:r>
          </a:p>
          <a:p>
            <a:pPr eaLnBrk="1" hangingPunct="1">
              <a:lnSpc>
                <a:spcPct val="150000"/>
              </a:lnSpc>
              <a:buFont typeface="Arial" panose="020B0604020202020204" pitchFamily="34" charset="0"/>
              <a:buChar char="•"/>
            </a:pPr>
            <a:r>
              <a:rPr lang="en-US" altLang="zh-CN" sz="3200" b="1" dirty="0">
                <a:solidFill>
                  <a:srgbClr val="333300"/>
                </a:solidFill>
                <a:sym typeface="Symbol" panose="05050102010706020507" pitchFamily="18" charset="2"/>
              </a:rPr>
              <a:t> </a:t>
            </a:r>
            <a:r>
              <a:rPr lang="zh-CN" altLang="en-US" sz="3200" b="1" dirty="0">
                <a:solidFill>
                  <a:srgbClr val="333300"/>
                </a:solidFill>
                <a:sym typeface="Symbol" panose="05050102010706020507" pitchFamily="18" charset="2"/>
              </a:rPr>
              <a:t>当个体域</a:t>
            </a:r>
            <a:r>
              <a:rPr lang="en-US" altLang="zh-CN" sz="3200" b="1" i="1" dirty="0">
                <a:solidFill>
                  <a:srgbClr val="333300"/>
                </a:solidFill>
                <a:latin typeface="Times New Roman" panose="02020603050405020304" pitchFamily="18" charset="0"/>
                <a:sym typeface="Symbol" panose="05050102010706020507" pitchFamily="18" charset="2"/>
              </a:rPr>
              <a:t>D</a:t>
            </a:r>
            <a:r>
              <a:rPr lang="en-US" altLang="zh-CN" sz="3200" b="1" dirty="0">
                <a:solidFill>
                  <a:srgbClr val="333300"/>
                </a:solidFill>
                <a:sym typeface="Symbol" panose="05050102010706020507" pitchFamily="18" charset="2"/>
              </a:rPr>
              <a:t>={</a:t>
            </a:r>
            <a:r>
              <a:rPr lang="zh-CN" altLang="en-US" sz="3200" b="1" dirty="0">
                <a:solidFill>
                  <a:srgbClr val="333300"/>
                </a:solidFill>
                <a:sym typeface="Symbol" panose="05050102010706020507" pitchFamily="18" charset="2"/>
              </a:rPr>
              <a:t>孙悟空</a:t>
            </a:r>
            <a:r>
              <a:rPr lang="en-US" altLang="zh-CN" sz="3200" b="1" dirty="0">
                <a:solidFill>
                  <a:srgbClr val="333300"/>
                </a:solidFill>
                <a:sym typeface="Symbol" panose="05050102010706020507" pitchFamily="18" charset="2"/>
              </a:rPr>
              <a:t>}</a:t>
            </a:r>
            <a:r>
              <a:rPr lang="zh-CN" altLang="en-US" sz="3200" b="1" dirty="0">
                <a:solidFill>
                  <a:srgbClr val="333300"/>
                </a:solidFill>
                <a:sym typeface="Symbol" panose="05050102010706020507" pitchFamily="18" charset="2"/>
              </a:rPr>
              <a:t>时，公式的值为</a:t>
            </a:r>
            <a:r>
              <a:rPr lang="en-US" altLang="zh-CN" sz="3200" b="1" dirty="0">
                <a:solidFill>
                  <a:srgbClr val="333300"/>
                </a:solidFill>
                <a:sym typeface="Symbol" panose="05050102010706020507" pitchFamily="18" charset="2"/>
              </a:rPr>
              <a:t>0</a:t>
            </a:r>
            <a:r>
              <a:rPr lang="zh-CN" altLang="en-US" sz="3200" dirty="0">
                <a:sym typeface="Symbol" panose="05050102010706020507" pitchFamily="18" charset="2"/>
              </a:rPr>
              <a:t>。</a:t>
            </a:r>
            <a:endParaRPr lang="zh-CN" altLang="en-US" sz="3200" dirty="0"/>
          </a:p>
        </p:txBody>
      </p:sp>
    </p:spTree>
    <p:extLst>
      <p:ext uri="{BB962C8B-B14F-4D97-AF65-F5344CB8AC3E}">
        <p14:creationId xmlns:p14="http://schemas.microsoft.com/office/powerpoint/2010/main" val="21448675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25FB9B-526B-47E2-B512-8960C492DB61}" type="slidenum">
              <a:rPr lang="zh-CN" altLang="en-US" smtClean="0">
                <a:solidFill>
                  <a:schemeClr val="accent1"/>
                </a:solidFill>
              </a:rPr>
              <a:pPr/>
              <a:t>17</a:t>
            </a:fld>
            <a:r>
              <a:rPr lang="en-US" altLang="zh-CN" dirty="0">
                <a:solidFill>
                  <a:schemeClr val="accent1"/>
                </a:solidFill>
              </a:rPr>
              <a:t>/56</a:t>
            </a:r>
          </a:p>
        </p:txBody>
      </p:sp>
      <p:sp>
        <p:nvSpPr>
          <p:cNvPr id="34819" name="Rectangle 2"/>
          <p:cNvSpPr>
            <a:spLocks noGrp="1"/>
          </p:cNvSpPr>
          <p:nvPr>
            <p:ph type="title" idx="4294967295"/>
          </p:nvPr>
        </p:nvSpPr>
        <p:spPr/>
        <p:txBody>
          <a:bodyPr/>
          <a:lstStyle/>
          <a:p>
            <a:r>
              <a:rPr lang="zh-CN" altLang="en-US" b="1" dirty="0">
                <a:ea typeface="宋体" panose="02010600030101010101" pitchFamily="2" charset="-122"/>
                <a:sym typeface="Symbol" panose="05050102010706020507" pitchFamily="18" charset="2"/>
              </a:rPr>
              <a:t>自由变项</a:t>
            </a:r>
          </a:p>
        </p:txBody>
      </p:sp>
      <p:sp>
        <p:nvSpPr>
          <p:cNvPr id="5123" name="Rectangle 5"/>
          <p:cNvSpPr>
            <a:spLocks noChangeArrowheads="1"/>
          </p:cNvSpPr>
          <p:nvPr/>
        </p:nvSpPr>
        <p:spPr bwMode="auto">
          <a:xfrm>
            <a:off x="179388" y="1124744"/>
            <a:ext cx="896461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38150" indent="-4381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70C0"/>
                </a:solidFill>
              </a:rPr>
              <a:t>例 </a:t>
            </a:r>
            <a:r>
              <a:rPr lang="zh-CN" altLang="en-US" sz="3200" b="1" dirty="0">
                <a:solidFill>
                  <a:srgbClr val="7030A0"/>
                </a:solidFill>
              </a:rPr>
              <a:t>设</a:t>
            </a:r>
            <a:r>
              <a:rPr lang="en-US" altLang="zh-CN" sz="3200" b="1" i="1" dirty="0">
                <a:solidFill>
                  <a:srgbClr val="7030A0"/>
                </a:solidFill>
              </a:rPr>
              <a:t>P</a:t>
            </a:r>
            <a:r>
              <a:rPr lang="en-US" altLang="zh-CN" sz="3200" b="1" dirty="0">
                <a:solidFill>
                  <a:srgbClr val="7030A0"/>
                </a:solidFill>
              </a:rPr>
              <a:t>(</a:t>
            </a:r>
            <a:r>
              <a:rPr lang="en-US" altLang="zh-CN" sz="3200" b="1" i="1" dirty="0">
                <a:solidFill>
                  <a:srgbClr val="7030A0"/>
                </a:solidFill>
              </a:rPr>
              <a:t>e</a:t>
            </a:r>
            <a:r>
              <a:rPr lang="en-US" altLang="zh-CN" sz="3200" b="1" dirty="0">
                <a:solidFill>
                  <a:srgbClr val="7030A0"/>
                </a:solidFill>
              </a:rPr>
              <a:t>)</a:t>
            </a:r>
            <a:r>
              <a:rPr lang="zh-CN" altLang="en-US" sz="3200" b="1" dirty="0">
                <a:solidFill>
                  <a:srgbClr val="7030A0"/>
                </a:solidFill>
              </a:rPr>
              <a:t>表示</a:t>
            </a:r>
            <a:r>
              <a:rPr lang="en-US" altLang="zh-CN" sz="3200" b="1" i="1" dirty="0">
                <a:solidFill>
                  <a:srgbClr val="7030A0"/>
                </a:solidFill>
              </a:rPr>
              <a:t>e</a:t>
            </a:r>
            <a:r>
              <a:rPr lang="zh-CN" altLang="en-US" sz="3200" b="1" dirty="0">
                <a:solidFill>
                  <a:srgbClr val="7030A0"/>
                </a:solidFill>
              </a:rPr>
              <a:t>为人，考察 </a:t>
            </a:r>
            <a:endParaRPr lang="en-US" altLang="zh-CN" sz="3200" b="1" dirty="0">
              <a:solidFill>
                <a:srgbClr val="7030A0"/>
              </a:solidFill>
            </a:endParaRPr>
          </a:p>
          <a:p>
            <a:pPr eaLnBrk="1" hangingPunct="1">
              <a:lnSpc>
                <a:spcPct val="150000"/>
              </a:lnSpc>
            </a:pPr>
            <a:r>
              <a:rPr lang="en-US" altLang="zh-CN" sz="3200" b="1" dirty="0">
                <a:solidFill>
                  <a:srgbClr val="FF0000"/>
                </a:solidFill>
              </a:rPr>
              <a:t>                 </a:t>
            </a:r>
            <a:r>
              <a:rPr lang="zh-CN" altLang="en-US" sz="3200" b="1" dirty="0">
                <a:solidFill>
                  <a:srgbClr val="FF0000"/>
                </a:solidFill>
              </a:rPr>
              <a:t>    </a:t>
            </a:r>
            <a:r>
              <a:rPr lang="en-US" altLang="zh-CN" sz="3200" b="1" i="1" dirty="0">
                <a:solidFill>
                  <a:srgbClr val="FF0000"/>
                </a:solidFill>
              </a:rPr>
              <a:t>P</a:t>
            </a:r>
            <a:r>
              <a:rPr lang="en-US" altLang="zh-CN" sz="3200" b="1" dirty="0">
                <a:solidFill>
                  <a:srgbClr val="FF0000"/>
                </a:solidFill>
                <a:sym typeface="Symbol" panose="05050102010706020507" pitchFamily="18" charset="2"/>
              </a:rPr>
              <a:t>(</a:t>
            </a:r>
            <a:r>
              <a:rPr lang="en-US" altLang="zh-CN" sz="3200" b="1" i="1" dirty="0">
                <a:solidFill>
                  <a:srgbClr val="FF0000"/>
                </a:solidFill>
                <a:sym typeface="Symbol" panose="05050102010706020507" pitchFamily="18" charset="2"/>
              </a:rPr>
              <a:t>y</a:t>
            </a:r>
            <a:r>
              <a:rPr lang="en-US" altLang="zh-CN" sz="3200" b="1" dirty="0">
                <a:solidFill>
                  <a:srgbClr val="FF0000"/>
                </a:solidFill>
                <a:sym typeface="Symbol" panose="05050102010706020507" pitchFamily="18" charset="2"/>
              </a:rPr>
              <a:t>)</a:t>
            </a:r>
          </a:p>
        </p:txBody>
      </p:sp>
      <p:sp>
        <p:nvSpPr>
          <p:cNvPr id="4" name="TextBox 3"/>
          <p:cNvSpPr txBox="1">
            <a:spLocks noChangeArrowheads="1"/>
          </p:cNvSpPr>
          <p:nvPr/>
        </p:nvSpPr>
        <p:spPr bwMode="auto">
          <a:xfrm>
            <a:off x="971600" y="2859216"/>
            <a:ext cx="7200800" cy="14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sz="3200" b="1" dirty="0">
                <a:solidFill>
                  <a:srgbClr val="404040"/>
                </a:solidFill>
                <a:sym typeface="Symbol" panose="05050102010706020507" pitchFamily="18" charset="2"/>
              </a:rPr>
              <a:t> </a:t>
            </a:r>
            <a:r>
              <a:rPr lang="zh-CN" altLang="en-US" sz="3200" b="1" dirty="0">
                <a:solidFill>
                  <a:srgbClr val="404040"/>
                </a:solidFill>
                <a:sym typeface="Symbol" panose="05050102010706020507" pitchFamily="18" charset="2"/>
              </a:rPr>
              <a:t>当</a:t>
            </a:r>
            <a:r>
              <a:rPr lang="en-US" altLang="zh-CN" sz="3200" b="1" dirty="0">
                <a:solidFill>
                  <a:srgbClr val="404040"/>
                </a:solidFill>
                <a:sym typeface="Symbol" panose="05050102010706020507" pitchFamily="18" charset="2"/>
              </a:rPr>
              <a:t>y=</a:t>
            </a:r>
            <a:r>
              <a:rPr lang="zh-CN" altLang="en-US" sz="3200" b="1" dirty="0">
                <a:solidFill>
                  <a:srgbClr val="404040"/>
                </a:solidFill>
                <a:sym typeface="Symbol" panose="05050102010706020507" pitchFamily="18" charset="2"/>
              </a:rPr>
              <a:t>苏格拉底时，其值为</a:t>
            </a:r>
            <a:r>
              <a:rPr lang="en-US" altLang="zh-CN" sz="3200" b="1" dirty="0">
                <a:solidFill>
                  <a:srgbClr val="404040"/>
                </a:solidFill>
                <a:sym typeface="Symbol" panose="05050102010706020507" pitchFamily="18" charset="2"/>
              </a:rPr>
              <a:t>1</a:t>
            </a:r>
            <a:r>
              <a:rPr lang="zh-CN" altLang="en-US" sz="3200" b="1" dirty="0">
                <a:solidFill>
                  <a:srgbClr val="404040"/>
                </a:solidFill>
                <a:sym typeface="Symbol" panose="05050102010706020507" pitchFamily="18" charset="2"/>
              </a:rPr>
              <a:t>；</a:t>
            </a:r>
            <a:endParaRPr lang="en-US" altLang="zh-CN" sz="3200" b="1" dirty="0">
              <a:solidFill>
                <a:srgbClr val="404040"/>
              </a:solidFill>
              <a:sym typeface="Symbol" panose="05050102010706020507" pitchFamily="18" charset="2"/>
            </a:endParaRPr>
          </a:p>
          <a:p>
            <a:pPr eaLnBrk="1" hangingPunct="1">
              <a:lnSpc>
                <a:spcPct val="150000"/>
              </a:lnSpc>
              <a:buFont typeface="Arial" panose="020B0604020202020204" pitchFamily="34" charset="0"/>
              <a:buChar char="•"/>
            </a:pPr>
            <a:r>
              <a:rPr lang="en-US" altLang="zh-CN" sz="3200" b="1" dirty="0">
                <a:solidFill>
                  <a:srgbClr val="404040"/>
                </a:solidFill>
                <a:sym typeface="Symbol" panose="05050102010706020507" pitchFamily="18" charset="2"/>
              </a:rPr>
              <a:t> </a:t>
            </a:r>
            <a:r>
              <a:rPr lang="zh-CN" altLang="en-US" sz="3200" b="1" dirty="0">
                <a:solidFill>
                  <a:srgbClr val="404040"/>
                </a:solidFill>
                <a:sym typeface="Symbol" panose="05050102010706020507" pitchFamily="18" charset="2"/>
              </a:rPr>
              <a:t>当</a:t>
            </a:r>
            <a:r>
              <a:rPr lang="en-US" altLang="zh-CN" sz="3200" b="1" dirty="0">
                <a:solidFill>
                  <a:srgbClr val="404040"/>
                </a:solidFill>
                <a:sym typeface="Symbol" panose="05050102010706020507" pitchFamily="18" charset="2"/>
              </a:rPr>
              <a:t>y=</a:t>
            </a:r>
            <a:r>
              <a:rPr lang="zh-CN" altLang="en-US" sz="3200" b="1" dirty="0">
                <a:solidFill>
                  <a:srgbClr val="404040"/>
                </a:solidFill>
                <a:sym typeface="Symbol" panose="05050102010706020507" pitchFamily="18" charset="2"/>
              </a:rPr>
              <a:t>孙悟空时，其值为</a:t>
            </a:r>
            <a:r>
              <a:rPr lang="en-US" altLang="zh-CN" sz="3200" b="1" dirty="0">
                <a:solidFill>
                  <a:srgbClr val="404040"/>
                </a:solidFill>
                <a:sym typeface="Symbol" panose="05050102010706020507" pitchFamily="18" charset="2"/>
              </a:rPr>
              <a:t>0</a:t>
            </a:r>
            <a:r>
              <a:rPr lang="zh-CN" altLang="en-US" sz="3200" b="1" dirty="0">
                <a:solidFill>
                  <a:srgbClr val="404040"/>
                </a:solidFill>
                <a:sym typeface="Symbol" panose="05050102010706020507" pitchFamily="18" charset="2"/>
              </a:rPr>
              <a:t>。</a:t>
            </a:r>
            <a:endParaRPr lang="zh-CN" altLang="en-US" sz="3200" dirty="0">
              <a:solidFill>
                <a:srgbClr val="404040"/>
              </a:solidFill>
            </a:endParaRPr>
          </a:p>
        </p:txBody>
      </p:sp>
    </p:spTree>
    <p:extLst>
      <p:ext uri="{BB962C8B-B14F-4D97-AF65-F5344CB8AC3E}">
        <p14:creationId xmlns:p14="http://schemas.microsoft.com/office/powerpoint/2010/main" val="29001029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BF1C0C-FE55-48E7-A487-F9ABAD428EAD}" type="slidenum">
              <a:rPr lang="zh-CN" altLang="en-US" smtClean="0">
                <a:solidFill>
                  <a:schemeClr val="accent1"/>
                </a:solidFill>
              </a:rPr>
              <a:pPr/>
              <a:t>18</a:t>
            </a:fld>
            <a:r>
              <a:rPr lang="en-US" altLang="zh-CN" dirty="0">
                <a:solidFill>
                  <a:schemeClr val="accent1"/>
                </a:solidFill>
              </a:rPr>
              <a:t>/56</a:t>
            </a:r>
          </a:p>
        </p:txBody>
      </p:sp>
      <p:sp>
        <p:nvSpPr>
          <p:cNvPr id="36867" name="Rectangle 2"/>
          <p:cNvSpPr>
            <a:spLocks noGrp="1"/>
          </p:cNvSpPr>
          <p:nvPr>
            <p:ph type="title" idx="4294967295"/>
          </p:nvPr>
        </p:nvSpPr>
        <p:spPr/>
        <p:txBody>
          <a:bodyPr/>
          <a:lstStyle/>
          <a:p>
            <a:r>
              <a:rPr lang="en-US" altLang="zh-CN" b="1" dirty="0">
                <a:ea typeface="宋体" panose="02010600030101010101" pitchFamily="2" charset="-122"/>
              </a:rPr>
              <a:t> </a:t>
            </a:r>
            <a:r>
              <a:rPr lang="zh-CN" altLang="en-US" b="1" dirty="0">
                <a:ea typeface="宋体" panose="02010600030101010101" pitchFamily="2" charset="-122"/>
              </a:rPr>
              <a:t>函数变项</a:t>
            </a:r>
          </a:p>
        </p:txBody>
      </p:sp>
      <p:sp>
        <p:nvSpPr>
          <p:cNvPr id="7171" name="Rectangle 3"/>
          <p:cNvSpPr>
            <a:spLocks noGrp="1"/>
          </p:cNvSpPr>
          <p:nvPr>
            <p:ph type="body" idx="4294967295"/>
          </p:nvPr>
        </p:nvSpPr>
        <p:spPr>
          <a:xfrm>
            <a:off x="250825" y="908050"/>
            <a:ext cx="8642350" cy="2806700"/>
          </a:xfrm>
        </p:spPr>
        <p:txBody>
          <a:bodyPr/>
          <a:lstStyle/>
          <a:p>
            <a:pPr marL="901700" indent="-901700">
              <a:lnSpc>
                <a:spcPct val="90000"/>
              </a:lnSpc>
              <a:buFont typeface="Arial" panose="020B0604020202020204" pitchFamily="34" charset="0"/>
              <a:buNone/>
            </a:pPr>
            <a:r>
              <a:rPr lang="zh-CN" altLang="en-US" b="1" dirty="0">
                <a:solidFill>
                  <a:srgbClr val="0070C0"/>
                </a:solidFill>
                <a:ea typeface="宋体" panose="02010600030101010101" pitchFamily="2" charset="-122"/>
              </a:rPr>
              <a:t>例 </a:t>
            </a:r>
            <a:r>
              <a:rPr lang="zh-CN" altLang="en-US" b="1" dirty="0">
                <a:ea typeface="宋体" panose="02010600030101010101" pitchFamily="2" charset="-122"/>
              </a:rPr>
              <a:t>个体域</a:t>
            </a:r>
            <a:r>
              <a:rPr lang="en-US" altLang="zh-CN" b="1" i="1" dirty="0">
                <a:ea typeface="宋体" panose="02010600030101010101" pitchFamily="2" charset="-122"/>
              </a:rPr>
              <a:t>D</a:t>
            </a:r>
            <a:r>
              <a:rPr lang="en-US" altLang="zh-CN" b="1" dirty="0">
                <a:ea typeface="宋体" panose="02010600030101010101" pitchFamily="2" charset="-122"/>
              </a:rPr>
              <a:t>={1</a:t>
            </a:r>
            <a:r>
              <a:rPr lang="zh-CN" altLang="en-US" b="1" dirty="0">
                <a:ea typeface="宋体" panose="02010600030101010101" pitchFamily="2" charset="-122"/>
              </a:rPr>
              <a:t>，</a:t>
            </a:r>
            <a:r>
              <a:rPr lang="en-US" altLang="zh-CN" b="1" dirty="0">
                <a:ea typeface="宋体" panose="02010600030101010101" pitchFamily="2" charset="-122"/>
              </a:rPr>
              <a:t>2}</a:t>
            </a:r>
            <a:r>
              <a:rPr lang="zh-CN" altLang="en-US" b="1" dirty="0">
                <a:ea typeface="宋体" panose="02010600030101010101" pitchFamily="2" charset="-122"/>
              </a:rPr>
              <a:t>，</a:t>
            </a:r>
            <a:endParaRPr lang="en-US" altLang="zh-CN" b="1" dirty="0">
              <a:ea typeface="宋体" panose="02010600030101010101" pitchFamily="2" charset="-122"/>
            </a:endParaRPr>
          </a:p>
          <a:p>
            <a:pPr marL="901700" indent="-901700">
              <a:lnSpc>
                <a:spcPct val="90000"/>
              </a:lnSpc>
              <a:buFont typeface="Arial" panose="020B0604020202020204" pitchFamily="34" charset="0"/>
              <a:buNone/>
            </a:pPr>
            <a:r>
              <a:rPr lang="en-US" altLang="zh-CN" b="1" dirty="0">
                <a:ea typeface="宋体" panose="02010600030101010101" pitchFamily="2" charset="-122"/>
              </a:rPr>
              <a:t>                  a=1</a:t>
            </a:r>
          </a:p>
          <a:p>
            <a:pPr marL="901700" indent="-901700">
              <a:lnSpc>
                <a:spcPct val="90000"/>
              </a:lnSpc>
              <a:buFont typeface="Arial" panose="020B0604020202020204" pitchFamily="34" charset="0"/>
              <a:buNone/>
            </a:pPr>
            <a:r>
              <a:rPr lang="en-US" altLang="zh-CN" b="1" i="1" dirty="0">
                <a:ea typeface="宋体" panose="02010600030101010101" pitchFamily="2" charset="-122"/>
              </a:rPr>
              <a:t>                 P</a:t>
            </a:r>
            <a:r>
              <a:rPr lang="en-US" altLang="zh-CN" b="1" dirty="0">
                <a:ea typeface="宋体" panose="02010600030101010101" pitchFamily="2" charset="-122"/>
              </a:rPr>
              <a:t>(</a:t>
            </a:r>
            <a:r>
              <a:rPr lang="en-US" altLang="zh-CN" b="1" i="1" dirty="0">
                <a:ea typeface="宋体" panose="02010600030101010101" pitchFamily="2" charset="-122"/>
              </a:rPr>
              <a:t>e</a:t>
            </a:r>
            <a:r>
              <a:rPr lang="en-US" altLang="zh-CN" b="1" dirty="0">
                <a:ea typeface="宋体" panose="02010600030101010101" pitchFamily="2" charset="-122"/>
              </a:rPr>
              <a:t>)</a:t>
            </a:r>
            <a:r>
              <a:rPr lang="zh-CN" altLang="en-US" b="1" dirty="0">
                <a:ea typeface="宋体" panose="02010600030101010101" pitchFamily="2" charset="-122"/>
              </a:rPr>
              <a:t>表示</a:t>
            </a:r>
            <a:r>
              <a:rPr lang="en-US" altLang="zh-CN" b="1" i="1" dirty="0">
                <a:ea typeface="宋体" panose="02010600030101010101" pitchFamily="2" charset="-122"/>
              </a:rPr>
              <a:t>e</a:t>
            </a:r>
            <a:r>
              <a:rPr lang="zh-CN" altLang="en-US" b="1" dirty="0">
                <a:ea typeface="宋体" panose="02010600030101010101" pitchFamily="2" charset="-122"/>
              </a:rPr>
              <a:t>为偶数</a:t>
            </a:r>
            <a:r>
              <a:rPr lang="en-US" altLang="zh-CN" b="1" dirty="0">
                <a:ea typeface="宋体" panose="02010600030101010101" pitchFamily="2" charset="-122"/>
              </a:rPr>
              <a:t>.</a:t>
            </a:r>
          </a:p>
          <a:p>
            <a:pPr marL="901700" indent="-901700">
              <a:lnSpc>
                <a:spcPct val="90000"/>
              </a:lnSpc>
              <a:buFont typeface="Arial" panose="020B0604020202020204" pitchFamily="34" charset="0"/>
              <a:buNone/>
            </a:pPr>
            <a:r>
              <a:rPr lang="en-US" altLang="zh-CN" b="1" dirty="0">
                <a:ea typeface="宋体" panose="02010600030101010101" pitchFamily="2" charset="-122"/>
              </a:rPr>
              <a:t>     </a:t>
            </a:r>
            <a:r>
              <a:rPr lang="zh-CN" altLang="en-US" b="1" dirty="0">
                <a:ea typeface="宋体" panose="02010600030101010101" pitchFamily="2" charset="-122"/>
              </a:rPr>
              <a:t>考察</a:t>
            </a:r>
            <a:endParaRPr lang="en-US" altLang="zh-CN" b="1" dirty="0">
              <a:ea typeface="宋体" panose="02010600030101010101" pitchFamily="2" charset="-122"/>
            </a:endParaRPr>
          </a:p>
          <a:p>
            <a:pPr marL="901700" indent="-901700">
              <a:lnSpc>
                <a:spcPct val="90000"/>
              </a:lnSpc>
              <a:buNone/>
            </a:pPr>
            <a:r>
              <a:rPr lang="en-US" altLang="zh-CN" b="1" dirty="0">
                <a:ea typeface="宋体" panose="02010600030101010101" pitchFamily="2" charset="-122"/>
              </a:rPr>
              <a:t>                          </a:t>
            </a:r>
            <a:r>
              <a:rPr lang="zh-CN" altLang="en-US" b="1" dirty="0">
                <a:ea typeface="宋体" panose="02010600030101010101" pitchFamily="2" charset="-122"/>
              </a:rPr>
              <a:t>   </a:t>
            </a:r>
            <a:r>
              <a:rPr lang="en-US" altLang="zh-CN" b="1" dirty="0">
                <a:solidFill>
                  <a:srgbClr val="FF0000"/>
                </a:solidFill>
              </a:rPr>
              <a:t>P</a:t>
            </a:r>
            <a:r>
              <a:rPr lang="en-US" altLang="zh-CN" b="1" dirty="0">
                <a:solidFill>
                  <a:srgbClr val="FF0000"/>
                </a:solidFill>
                <a:sym typeface="Symbol" panose="05050102010706020507" pitchFamily="18" charset="2"/>
              </a:rPr>
              <a:t>(f(a))</a:t>
            </a:r>
            <a:endParaRPr lang="zh-CN" altLang="en-US" b="1" dirty="0">
              <a:solidFill>
                <a:srgbClr val="FF0000"/>
              </a:solidFill>
              <a:ea typeface="宋体" panose="02010600030101010101" pitchFamily="2" charset="-122"/>
            </a:endParaRPr>
          </a:p>
          <a:p>
            <a:pPr marL="901700" indent="-901700">
              <a:lnSpc>
                <a:spcPct val="90000"/>
              </a:lnSpc>
              <a:buFont typeface="Arial" panose="020B0604020202020204" pitchFamily="34" charset="0"/>
              <a:buNone/>
            </a:pPr>
            <a:r>
              <a:rPr lang="zh-CN" altLang="en-US" b="1" dirty="0">
                <a:ea typeface="宋体" panose="02010600030101010101" pitchFamily="2" charset="-122"/>
              </a:rPr>
              <a:t>        </a:t>
            </a:r>
          </a:p>
        </p:txBody>
      </p:sp>
      <p:sp>
        <p:nvSpPr>
          <p:cNvPr id="7172" name="TextBox 3"/>
          <p:cNvSpPr txBox="1">
            <a:spLocks noChangeArrowheads="1"/>
          </p:cNvSpPr>
          <p:nvPr/>
        </p:nvSpPr>
        <p:spPr bwMode="auto">
          <a:xfrm>
            <a:off x="323528" y="3751549"/>
            <a:ext cx="7592463" cy="265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901700" indent="-901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41338" indent="-541338" eaLnBrk="1" hangingPunct="1">
              <a:lnSpc>
                <a:spcPct val="130000"/>
              </a:lnSpc>
              <a:buFont typeface="Arial" panose="020B0604020202020204" pitchFamily="34" charset="0"/>
              <a:buChar char="•"/>
            </a:pPr>
            <a:r>
              <a:rPr lang="zh-CN" altLang="en-US" sz="3200" b="1" dirty="0">
                <a:latin typeface="Calibri" panose="020F0502020204030204" pitchFamily="34" charset="0"/>
              </a:rPr>
              <a:t>当</a:t>
            </a:r>
            <a:r>
              <a:rPr lang="en-US" altLang="zh-CN" sz="3200" b="1" dirty="0">
                <a:latin typeface="Calibri" panose="020F0502020204030204" pitchFamily="34" charset="0"/>
              </a:rPr>
              <a:t>f(x)≡1</a:t>
            </a:r>
            <a:r>
              <a:rPr lang="zh-CN" altLang="en-US" sz="3200" b="1" dirty="0">
                <a:latin typeface="Calibri" panose="020F0502020204030204" pitchFamily="34" charset="0"/>
              </a:rPr>
              <a:t>时，</a:t>
            </a:r>
            <a:r>
              <a:rPr lang="en-US" altLang="zh-CN" sz="3200" b="1" dirty="0">
                <a:latin typeface="Calibri" panose="020F0502020204030204" pitchFamily="34" charset="0"/>
              </a:rPr>
              <a:t>f(a)=1</a:t>
            </a:r>
            <a:r>
              <a:rPr lang="zh-CN" altLang="en-US" sz="3200" b="1" dirty="0">
                <a:latin typeface="Calibri" panose="020F0502020204030204" pitchFamily="34" charset="0"/>
              </a:rPr>
              <a:t>，公式的值为</a:t>
            </a:r>
            <a:r>
              <a:rPr lang="en-US" altLang="zh-CN" sz="3200" b="1" dirty="0">
                <a:latin typeface="Calibri" panose="020F0502020204030204" pitchFamily="34" charset="0"/>
              </a:rPr>
              <a:t>0</a:t>
            </a:r>
            <a:r>
              <a:rPr lang="zh-CN" altLang="en-US" sz="3200" b="1" dirty="0">
                <a:latin typeface="Calibri" panose="020F0502020204030204" pitchFamily="34" charset="0"/>
              </a:rPr>
              <a:t>；</a:t>
            </a:r>
          </a:p>
          <a:p>
            <a:pPr marL="541338" indent="-541338" eaLnBrk="1" hangingPunct="1">
              <a:lnSpc>
                <a:spcPct val="130000"/>
              </a:lnSpc>
              <a:buFont typeface="Arial" panose="020B0604020202020204" pitchFamily="34" charset="0"/>
              <a:buChar char="•"/>
            </a:pPr>
            <a:r>
              <a:rPr lang="zh-CN" altLang="en-US" sz="3200" b="1" dirty="0">
                <a:latin typeface="Calibri" panose="020F0502020204030204" pitchFamily="34" charset="0"/>
              </a:rPr>
              <a:t>当</a:t>
            </a:r>
            <a:r>
              <a:rPr lang="en-US" altLang="zh-CN" sz="3200" b="1" dirty="0">
                <a:latin typeface="Calibri" panose="020F0502020204030204" pitchFamily="34" charset="0"/>
              </a:rPr>
              <a:t>f(x)≡2</a:t>
            </a:r>
            <a:r>
              <a:rPr lang="zh-CN" altLang="en-US" sz="3200" b="1" dirty="0">
                <a:latin typeface="Calibri" panose="020F0502020204030204" pitchFamily="34" charset="0"/>
              </a:rPr>
              <a:t>时，</a:t>
            </a:r>
            <a:r>
              <a:rPr lang="en-US" altLang="zh-CN" sz="3200" b="1" dirty="0">
                <a:latin typeface="Calibri" panose="020F0502020204030204" pitchFamily="34" charset="0"/>
              </a:rPr>
              <a:t>f(a)=2</a:t>
            </a:r>
            <a:r>
              <a:rPr lang="zh-CN" altLang="en-US" sz="3200" b="1" dirty="0">
                <a:latin typeface="Calibri" panose="020F0502020204030204" pitchFamily="34" charset="0"/>
              </a:rPr>
              <a:t>，公式的值为</a:t>
            </a:r>
            <a:r>
              <a:rPr lang="en-US" altLang="zh-CN" sz="3200" b="1" dirty="0">
                <a:latin typeface="Calibri" panose="020F0502020204030204" pitchFamily="34" charset="0"/>
              </a:rPr>
              <a:t>1</a:t>
            </a:r>
            <a:r>
              <a:rPr lang="zh-CN" altLang="en-US" sz="3200" b="1" dirty="0">
                <a:latin typeface="Calibri" panose="020F0502020204030204" pitchFamily="34" charset="0"/>
              </a:rPr>
              <a:t>；</a:t>
            </a:r>
            <a:endParaRPr lang="en-US" altLang="zh-CN" sz="3200" b="1" dirty="0">
              <a:latin typeface="Calibri" panose="020F0502020204030204" pitchFamily="34" charset="0"/>
            </a:endParaRPr>
          </a:p>
          <a:p>
            <a:pPr marL="541338" indent="-541338" eaLnBrk="1" hangingPunct="1">
              <a:lnSpc>
                <a:spcPct val="130000"/>
              </a:lnSpc>
              <a:buFont typeface="Arial" panose="020B0604020202020204" pitchFamily="34" charset="0"/>
              <a:buChar char="•"/>
            </a:pPr>
            <a:r>
              <a:rPr lang="zh-CN" altLang="en-US" sz="3200" b="1" dirty="0">
                <a:latin typeface="Calibri" panose="020F0502020204030204" pitchFamily="34" charset="0"/>
              </a:rPr>
              <a:t>当</a:t>
            </a:r>
            <a:r>
              <a:rPr lang="en-US" altLang="zh-CN" sz="3200" b="1" dirty="0">
                <a:latin typeface="Calibri" panose="020F0502020204030204" pitchFamily="34" charset="0"/>
              </a:rPr>
              <a:t>f(x)=x</a:t>
            </a:r>
            <a:r>
              <a:rPr lang="zh-CN" altLang="en-US" sz="3200" b="1" dirty="0">
                <a:latin typeface="Calibri" panose="020F0502020204030204" pitchFamily="34" charset="0"/>
              </a:rPr>
              <a:t>时，</a:t>
            </a:r>
            <a:r>
              <a:rPr lang="en-US" altLang="zh-CN" sz="3200" b="1" dirty="0">
                <a:latin typeface="Calibri" panose="020F0502020204030204" pitchFamily="34" charset="0"/>
              </a:rPr>
              <a:t>f(a)=1</a:t>
            </a:r>
            <a:r>
              <a:rPr lang="zh-CN" altLang="en-US" sz="3200" b="1" dirty="0">
                <a:latin typeface="Calibri" panose="020F0502020204030204" pitchFamily="34" charset="0"/>
              </a:rPr>
              <a:t>，公式的值为</a:t>
            </a:r>
            <a:r>
              <a:rPr lang="en-US" altLang="zh-CN" sz="3200" b="1" dirty="0">
                <a:latin typeface="Calibri" panose="020F0502020204030204" pitchFamily="34" charset="0"/>
              </a:rPr>
              <a:t>0</a:t>
            </a:r>
            <a:r>
              <a:rPr lang="zh-CN" altLang="en-US" sz="3200" b="1" dirty="0">
                <a:latin typeface="Calibri" panose="020F0502020204030204" pitchFamily="34" charset="0"/>
              </a:rPr>
              <a:t>；</a:t>
            </a:r>
            <a:endParaRPr lang="en-US" altLang="zh-CN" sz="3200" b="1" dirty="0">
              <a:latin typeface="Calibri" panose="020F0502020204030204" pitchFamily="34" charset="0"/>
            </a:endParaRPr>
          </a:p>
          <a:p>
            <a:pPr marL="541338" indent="-541338" eaLnBrk="1" hangingPunct="1">
              <a:lnSpc>
                <a:spcPct val="130000"/>
              </a:lnSpc>
              <a:buFont typeface="Arial" panose="020B0604020202020204" pitchFamily="34" charset="0"/>
              <a:buChar char="•"/>
            </a:pPr>
            <a:r>
              <a:rPr lang="zh-CN" altLang="en-US" sz="3200" b="1" dirty="0">
                <a:latin typeface="Calibri" panose="020F0502020204030204" pitchFamily="34" charset="0"/>
              </a:rPr>
              <a:t>当</a:t>
            </a:r>
            <a:r>
              <a:rPr lang="en-US" altLang="zh-CN" sz="3200" b="1" dirty="0">
                <a:latin typeface="Calibri" panose="020F0502020204030204" pitchFamily="34" charset="0"/>
              </a:rPr>
              <a:t>f(x)=3-x</a:t>
            </a:r>
            <a:r>
              <a:rPr lang="zh-CN" altLang="en-US" sz="3200" b="1" dirty="0">
                <a:latin typeface="Calibri" panose="020F0502020204030204" pitchFamily="34" charset="0"/>
              </a:rPr>
              <a:t>时，</a:t>
            </a:r>
            <a:r>
              <a:rPr lang="en-US" altLang="zh-CN" sz="3200" b="1" dirty="0">
                <a:latin typeface="Calibri" panose="020F0502020204030204" pitchFamily="34" charset="0"/>
              </a:rPr>
              <a:t>f(a)=2</a:t>
            </a:r>
            <a:r>
              <a:rPr lang="zh-CN" altLang="en-US" sz="3200" b="1" dirty="0">
                <a:latin typeface="Calibri" panose="020F0502020204030204" pitchFamily="34" charset="0"/>
              </a:rPr>
              <a:t>，公式的值为</a:t>
            </a:r>
            <a:r>
              <a:rPr lang="en-US" altLang="zh-CN" sz="3200" b="1" dirty="0">
                <a:latin typeface="Calibri" panose="020F0502020204030204" pitchFamily="34" charset="0"/>
              </a:rPr>
              <a:t>1</a:t>
            </a:r>
            <a:r>
              <a:rPr lang="zh-CN" altLang="en-US" sz="3200" b="1" dirty="0">
                <a:latin typeface="Calibri" panose="020F0502020204030204" pitchFamily="34" charset="0"/>
              </a:rPr>
              <a:t>。</a:t>
            </a:r>
            <a:endParaRPr lang="en-US" altLang="zh-CN" sz="3200" b="1" dirty="0">
              <a:latin typeface="Calibri" panose="020F0502020204030204" pitchFamily="34" charset="0"/>
            </a:endParaRPr>
          </a:p>
        </p:txBody>
      </p:sp>
    </p:spTree>
    <p:extLst>
      <p:ext uri="{BB962C8B-B14F-4D97-AF65-F5344CB8AC3E}">
        <p14:creationId xmlns:p14="http://schemas.microsoft.com/office/powerpoint/2010/main" val="161905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69CD94-D7B5-4E74-82AE-EA80DC8CDA32}" type="slidenum">
              <a:rPr lang="zh-CN" altLang="en-US" smtClean="0">
                <a:solidFill>
                  <a:schemeClr val="accent1"/>
                </a:solidFill>
              </a:rPr>
              <a:pPr/>
              <a:t>19</a:t>
            </a:fld>
            <a:r>
              <a:rPr lang="en-US" altLang="zh-CN" dirty="0">
                <a:solidFill>
                  <a:schemeClr val="accent1"/>
                </a:solidFill>
              </a:rPr>
              <a:t>/56</a:t>
            </a:r>
          </a:p>
        </p:txBody>
      </p:sp>
      <p:sp>
        <p:nvSpPr>
          <p:cNvPr id="35843" name="Rectangle 2"/>
          <p:cNvSpPr>
            <a:spLocks noGrp="1"/>
          </p:cNvSpPr>
          <p:nvPr>
            <p:ph type="title" idx="4294967295"/>
          </p:nvPr>
        </p:nvSpPr>
        <p:spPr/>
        <p:txBody>
          <a:bodyPr/>
          <a:lstStyle/>
          <a:p>
            <a:r>
              <a:rPr lang="en-US" altLang="zh-CN" b="1" dirty="0">
                <a:ea typeface="宋体" panose="02010600030101010101" pitchFamily="2" charset="-122"/>
              </a:rPr>
              <a:t> </a:t>
            </a:r>
            <a:r>
              <a:rPr lang="zh-CN" altLang="en-US" b="1" dirty="0">
                <a:ea typeface="宋体" panose="02010600030101010101" pitchFamily="2" charset="-122"/>
              </a:rPr>
              <a:t>谓词变项</a:t>
            </a:r>
          </a:p>
        </p:txBody>
      </p:sp>
      <p:sp>
        <p:nvSpPr>
          <p:cNvPr id="5123" name="Rectangle 3"/>
          <p:cNvSpPr>
            <a:spLocks noGrp="1"/>
          </p:cNvSpPr>
          <p:nvPr>
            <p:ph type="body" idx="4294967295"/>
          </p:nvPr>
        </p:nvSpPr>
        <p:spPr>
          <a:xfrm>
            <a:off x="250825" y="908050"/>
            <a:ext cx="8642350" cy="3021013"/>
          </a:xfrm>
        </p:spPr>
        <p:txBody>
          <a:bodyPr/>
          <a:lstStyle/>
          <a:p>
            <a:pPr marL="901700" indent="-901700">
              <a:lnSpc>
                <a:spcPct val="90000"/>
              </a:lnSpc>
              <a:buFont typeface="Arial" panose="020B0604020202020204" pitchFamily="34" charset="0"/>
              <a:buNone/>
            </a:pPr>
            <a:r>
              <a:rPr lang="zh-CN" altLang="en-US" b="1" dirty="0">
                <a:ea typeface="宋体" panose="02010600030101010101" pitchFamily="2" charset="-122"/>
              </a:rPr>
              <a:t>    </a:t>
            </a:r>
            <a:endParaRPr lang="en-US" altLang="zh-CN" b="1" dirty="0">
              <a:ea typeface="宋体" panose="02010600030101010101" pitchFamily="2" charset="-122"/>
            </a:endParaRPr>
          </a:p>
          <a:p>
            <a:pPr marL="901700" indent="-901700">
              <a:lnSpc>
                <a:spcPct val="150000"/>
              </a:lnSpc>
              <a:buFont typeface="Arial" panose="020B0604020202020204" pitchFamily="34" charset="0"/>
              <a:buNone/>
            </a:pPr>
            <a:r>
              <a:rPr lang="zh-CN" altLang="en-US" b="1" dirty="0">
                <a:solidFill>
                  <a:srgbClr val="0070C0"/>
                </a:solidFill>
                <a:ea typeface="宋体" panose="02010600030101010101" pitchFamily="2" charset="-122"/>
              </a:rPr>
              <a:t>例 </a:t>
            </a:r>
            <a:r>
              <a:rPr lang="zh-CN" altLang="en-US" b="1" dirty="0">
                <a:solidFill>
                  <a:srgbClr val="993300"/>
                </a:solidFill>
                <a:ea typeface="宋体" panose="02010600030101010101" pitchFamily="2" charset="-122"/>
              </a:rPr>
              <a:t>个体域</a:t>
            </a:r>
            <a:r>
              <a:rPr lang="en-US" altLang="zh-CN" b="1" i="1" dirty="0">
                <a:solidFill>
                  <a:srgbClr val="993300"/>
                </a:solidFill>
                <a:ea typeface="宋体" panose="02010600030101010101" pitchFamily="2" charset="-122"/>
              </a:rPr>
              <a:t>D</a:t>
            </a:r>
            <a:r>
              <a:rPr lang="en-US" altLang="zh-CN" b="1" dirty="0">
                <a:solidFill>
                  <a:srgbClr val="993300"/>
                </a:solidFill>
                <a:ea typeface="宋体" panose="02010600030101010101" pitchFamily="2" charset="-122"/>
              </a:rPr>
              <a:t>={</a:t>
            </a:r>
            <a:r>
              <a:rPr lang="zh-CN" altLang="en-US" b="1" dirty="0">
                <a:solidFill>
                  <a:srgbClr val="993300"/>
                </a:solidFill>
                <a:ea typeface="宋体" panose="02010600030101010101" pitchFamily="2" charset="-122"/>
              </a:rPr>
              <a:t>苏格拉底，孔子</a:t>
            </a:r>
            <a:r>
              <a:rPr lang="en-US" altLang="zh-CN" b="1" dirty="0">
                <a:solidFill>
                  <a:srgbClr val="993300"/>
                </a:solidFill>
                <a:ea typeface="宋体" panose="02010600030101010101" pitchFamily="2" charset="-122"/>
              </a:rPr>
              <a:t>}.  </a:t>
            </a:r>
            <a:r>
              <a:rPr lang="zh-CN" altLang="en-US" b="1" dirty="0">
                <a:solidFill>
                  <a:srgbClr val="993300"/>
                </a:solidFill>
                <a:ea typeface="宋体" panose="02010600030101010101" pitchFamily="2" charset="-122"/>
              </a:rPr>
              <a:t>考察 </a:t>
            </a:r>
            <a:endParaRPr lang="en-US" altLang="zh-CN" b="1" dirty="0">
              <a:solidFill>
                <a:srgbClr val="993300"/>
              </a:solidFill>
              <a:ea typeface="宋体" panose="02010600030101010101" pitchFamily="2" charset="-122"/>
            </a:endParaRPr>
          </a:p>
          <a:p>
            <a:pPr marL="901700" indent="-901700">
              <a:lnSpc>
                <a:spcPct val="150000"/>
              </a:lnSpc>
              <a:buFont typeface="Arial" panose="020B0604020202020204" pitchFamily="34" charset="0"/>
              <a:buNone/>
            </a:pPr>
            <a:r>
              <a:rPr lang="en-US" altLang="zh-CN" b="1" dirty="0">
                <a:solidFill>
                  <a:srgbClr val="FF0000"/>
                </a:solidFill>
                <a:ea typeface="宋体" panose="02010600030101010101" pitchFamily="2" charset="-122"/>
              </a:rPr>
              <a:t>                 </a:t>
            </a:r>
            <a:r>
              <a:rPr lang="zh-CN" altLang="en-US" b="1" dirty="0">
                <a:solidFill>
                  <a:srgbClr val="FF0000"/>
                </a:solidFill>
                <a:ea typeface="宋体" panose="02010600030101010101" pitchFamily="2" charset="-122"/>
              </a:rPr>
              <a:t>    </a:t>
            </a:r>
            <a:r>
              <a:rPr lang="zh-CN" altLang="en-US" b="1" dirty="0">
                <a:solidFill>
                  <a:srgbClr val="FF0000"/>
                </a:solidFill>
                <a:ea typeface="宋体" panose="02010600030101010101" pitchFamily="2" charset="-122"/>
                <a:sym typeface="Symbol" panose="05050102010706020507" pitchFamily="18" charset="2"/>
              </a:rPr>
              <a:t></a:t>
            </a:r>
            <a:r>
              <a:rPr lang="en-US" altLang="zh-CN" b="1" i="1" dirty="0" err="1">
                <a:solidFill>
                  <a:srgbClr val="FF0000"/>
                </a:solidFill>
                <a:ea typeface="宋体" panose="02010600030101010101" pitchFamily="2" charset="-122"/>
              </a:rPr>
              <a:t>xP</a:t>
            </a:r>
            <a:r>
              <a:rPr lang="en-US" altLang="zh-CN" b="1" dirty="0">
                <a:solidFill>
                  <a:srgbClr val="FF0000"/>
                </a:solidFill>
                <a:ea typeface="宋体" panose="02010600030101010101" pitchFamily="2" charset="-122"/>
                <a:sym typeface="Symbol" panose="05050102010706020507" pitchFamily="18" charset="2"/>
              </a:rPr>
              <a:t>(</a:t>
            </a:r>
            <a:r>
              <a:rPr lang="en-US" altLang="zh-CN" b="1" i="1" dirty="0">
                <a:solidFill>
                  <a:srgbClr val="FF0000"/>
                </a:solidFill>
                <a:ea typeface="宋体" panose="02010600030101010101" pitchFamily="2" charset="-122"/>
                <a:sym typeface="Symbol" panose="05050102010706020507" pitchFamily="18" charset="2"/>
              </a:rPr>
              <a:t>x</a:t>
            </a:r>
            <a:r>
              <a:rPr lang="en-US" altLang="zh-CN" b="1" dirty="0">
                <a:solidFill>
                  <a:srgbClr val="FF0000"/>
                </a:solidFill>
                <a:ea typeface="宋体" panose="02010600030101010101" pitchFamily="2" charset="-122"/>
                <a:sym typeface="Symbol" panose="05050102010706020507" pitchFamily="18" charset="2"/>
              </a:rPr>
              <a:t>)</a:t>
            </a:r>
          </a:p>
        </p:txBody>
      </p:sp>
      <p:sp>
        <p:nvSpPr>
          <p:cNvPr id="4" name="TextBox 3"/>
          <p:cNvSpPr txBox="1"/>
          <p:nvPr/>
        </p:nvSpPr>
        <p:spPr>
          <a:xfrm>
            <a:off x="755650" y="3644900"/>
            <a:ext cx="7683514" cy="1846659"/>
          </a:xfrm>
          <a:prstGeom prst="rect">
            <a:avLst/>
          </a:prstGeom>
          <a:noFill/>
        </p:spPr>
        <p:txBody>
          <a:bodyPr wrap="none">
            <a:spAutoFit/>
          </a:bodyPr>
          <a:lstStyle/>
          <a:p>
            <a:pPr marL="901700" indent="-901700">
              <a:lnSpc>
                <a:spcPct val="150000"/>
              </a:lnSpc>
              <a:buFont typeface="Arial" pitchFamily="34" charset="0"/>
              <a:buChar char="•"/>
              <a:defRPr/>
            </a:pPr>
            <a:r>
              <a:rPr lang="zh-CN" altLang="en-US" sz="3200" b="1" dirty="0">
                <a:latin typeface="Calibri" pitchFamily="34" charset="0"/>
              </a:rPr>
              <a:t>当</a:t>
            </a:r>
            <a:r>
              <a:rPr lang="en-US" altLang="zh-CN" sz="3200" b="1" i="1" dirty="0">
                <a:latin typeface="Calibri" pitchFamily="34" charset="0"/>
              </a:rPr>
              <a:t>P</a:t>
            </a:r>
            <a:r>
              <a:rPr lang="en-US" altLang="zh-CN" sz="3200" b="1" dirty="0">
                <a:latin typeface="Calibri" pitchFamily="34" charset="0"/>
              </a:rPr>
              <a:t>(</a:t>
            </a:r>
            <a:r>
              <a:rPr lang="en-US" altLang="zh-CN" sz="3200" b="1" i="1" dirty="0">
                <a:latin typeface="Calibri" pitchFamily="34" charset="0"/>
              </a:rPr>
              <a:t>e</a:t>
            </a:r>
            <a:r>
              <a:rPr lang="en-US" altLang="zh-CN" sz="3200" b="1" dirty="0">
                <a:latin typeface="Calibri" pitchFamily="34" charset="0"/>
              </a:rPr>
              <a:t>)</a:t>
            </a:r>
            <a:r>
              <a:rPr lang="zh-CN" altLang="en-US" sz="3200" b="1" dirty="0">
                <a:latin typeface="Calibri" pitchFamily="34" charset="0"/>
              </a:rPr>
              <a:t>表示</a:t>
            </a:r>
            <a:r>
              <a:rPr lang="en-US" altLang="zh-CN" sz="3200" b="1" i="1" dirty="0">
                <a:latin typeface="Calibri" pitchFamily="34" charset="0"/>
              </a:rPr>
              <a:t>e</a:t>
            </a:r>
            <a:r>
              <a:rPr lang="zh-CN" altLang="en-US" sz="3200" b="1" dirty="0">
                <a:latin typeface="Calibri" pitchFamily="34" charset="0"/>
              </a:rPr>
              <a:t>为人时，</a:t>
            </a:r>
            <a:r>
              <a:rPr lang="zh-CN" altLang="en-US" sz="3200" b="1" dirty="0">
                <a:latin typeface="Calibri" pitchFamily="34" charset="0"/>
                <a:sym typeface="Symbol" pitchFamily="18" charset="2"/>
              </a:rPr>
              <a:t></a:t>
            </a:r>
            <a:r>
              <a:rPr lang="en-US" altLang="zh-CN" sz="3200" b="1" i="1" dirty="0" err="1">
                <a:latin typeface="Calibri" pitchFamily="34" charset="0"/>
              </a:rPr>
              <a:t>xP</a:t>
            </a:r>
            <a:r>
              <a:rPr lang="en-US" altLang="zh-CN" sz="3200" b="1" dirty="0">
                <a:latin typeface="Calibri" pitchFamily="34" charset="0"/>
              </a:rPr>
              <a:t>(</a:t>
            </a:r>
            <a:r>
              <a:rPr lang="en-US" altLang="zh-CN" sz="3200" b="1" i="1" dirty="0">
                <a:latin typeface="Calibri" pitchFamily="34" charset="0"/>
              </a:rPr>
              <a:t>x</a:t>
            </a:r>
            <a:r>
              <a:rPr lang="en-US" altLang="zh-CN" sz="3200" b="1" dirty="0">
                <a:latin typeface="Calibri" pitchFamily="34" charset="0"/>
              </a:rPr>
              <a:t>)=1</a:t>
            </a:r>
            <a:r>
              <a:rPr lang="zh-CN" altLang="en-US" sz="3200" b="1" dirty="0">
                <a:latin typeface="Calibri" pitchFamily="34" charset="0"/>
              </a:rPr>
              <a:t>；</a:t>
            </a:r>
            <a:endParaRPr lang="en-US" altLang="zh-CN" sz="3200" b="1" dirty="0">
              <a:latin typeface="Calibri" pitchFamily="34" charset="0"/>
            </a:endParaRPr>
          </a:p>
          <a:p>
            <a:pPr marL="901700" indent="-901700">
              <a:lnSpc>
                <a:spcPct val="150000"/>
              </a:lnSpc>
              <a:buFont typeface="Arial" pitchFamily="34" charset="0"/>
              <a:buChar char="•"/>
              <a:defRPr/>
            </a:pPr>
            <a:r>
              <a:rPr lang="zh-CN" altLang="en-US" sz="3200" b="1" dirty="0">
                <a:latin typeface="Calibri" pitchFamily="34" charset="0"/>
              </a:rPr>
              <a:t>当</a:t>
            </a:r>
            <a:r>
              <a:rPr lang="en-US" altLang="zh-CN" sz="3200" b="1" i="1" dirty="0">
                <a:latin typeface="Calibri" pitchFamily="34" charset="0"/>
              </a:rPr>
              <a:t>P</a:t>
            </a:r>
            <a:r>
              <a:rPr lang="en-US" altLang="zh-CN" sz="3200" b="1" dirty="0">
                <a:latin typeface="Calibri" pitchFamily="34" charset="0"/>
              </a:rPr>
              <a:t>(</a:t>
            </a:r>
            <a:r>
              <a:rPr lang="en-US" altLang="zh-CN" sz="3200" b="1" i="1" dirty="0">
                <a:latin typeface="Calibri" pitchFamily="34" charset="0"/>
              </a:rPr>
              <a:t>e</a:t>
            </a:r>
            <a:r>
              <a:rPr lang="en-US" altLang="zh-CN" sz="3200" b="1" dirty="0">
                <a:latin typeface="Calibri" pitchFamily="34" charset="0"/>
              </a:rPr>
              <a:t>)</a:t>
            </a:r>
            <a:r>
              <a:rPr lang="zh-CN" altLang="en-US" sz="3200" b="1" dirty="0">
                <a:latin typeface="Calibri" pitchFamily="34" charset="0"/>
              </a:rPr>
              <a:t>表示</a:t>
            </a:r>
            <a:r>
              <a:rPr lang="en-US" altLang="zh-CN" sz="3200" b="1" i="1" dirty="0">
                <a:latin typeface="Calibri" pitchFamily="34" charset="0"/>
              </a:rPr>
              <a:t>e</a:t>
            </a:r>
            <a:r>
              <a:rPr lang="zh-CN" altLang="en-US" sz="3200" b="1" dirty="0">
                <a:latin typeface="Calibri" pitchFamily="34" charset="0"/>
              </a:rPr>
              <a:t>为中国人时，</a:t>
            </a:r>
            <a:r>
              <a:rPr lang="zh-CN" altLang="en-US" sz="3200" b="1" dirty="0">
                <a:latin typeface="Calibri" pitchFamily="34" charset="0"/>
                <a:sym typeface="Symbol" pitchFamily="18" charset="2"/>
              </a:rPr>
              <a:t></a:t>
            </a:r>
            <a:r>
              <a:rPr lang="en-US" altLang="zh-CN" sz="3200" b="1" i="1" dirty="0" err="1">
                <a:latin typeface="Calibri" pitchFamily="34" charset="0"/>
              </a:rPr>
              <a:t>xP</a:t>
            </a:r>
            <a:r>
              <a:rPr lang="en-US" altLang="zh-CN" sz="3200" b="1" dirty="0">
                <a:latin typeface="Calibri" pitchFamily="34" charset="0"/>
              </a:rPr>
              <a:t>(</a:t>
            </a:r>
            <a:r>
              <a:rPr lang="en-US" altLang="zh-CN" sz="3200" b="1" i="1" dirty="0">
                <a:latin typeface="Calibri" pitchFamily="34" charset="0"/>
              </a:rPr>
              <a:t>x</a:t>
            </a:r>
            <a:r>
              <a:rPr lang="en-US" altLang="zh-CN" sz="3200" b="1" dirty="0">
                <a:latin typeface="Calibri" pitchFamily="34" charset="0"/>
              </a:rPr>
              <a:t>)=0</a:t>
            </a:r>
            <a:r>
              <a:rPr lang="zh-CN" altLang="en-US" sz="3200" b="1" dirty="0">
                <a:latin typeface="Calibri" pitchFamily="34" charset="0"/>
              </a:rPr>
              <a:t>；</a:t>
            </a:r>
          </a:p>
          <a:p>
            <a:pPr>
              <a:defRPr/>
            </a:pPr>
            <a:endParaRPr lang="zh-CN" altLang="en-US" dirty="0">
              <a:latin typeface="Arial" charset="0"/>
            </a:endParaRPr>
          </a:p>
        </p:txBody>
      </p:sp>
    </p:spTree>
    <p:extLst>
      <p:ext uri="{BB962C8B-B14F-4D97-AF65-F5344CB8AC3E}">
        <p14:creationId xmlns:p14="http://schemas.microsoft.com/office/powerpoint/2010/main" val="29713186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319944-6DB0-44AE-9515-B4AC799379E5}" type="slidenum">
              <a:rPr lang="zh-CN" altLang="en-US" smtClean="0">
                <a:solidFill>
                  <a:schemeClr val="accent1"/>
                </a:solidFill>
              </a:rPr>
              <a:pPr/>
              <a:t>2</a:t>
            </a:fld>
            <a:r>
              <a:rPr lang="en-US" altLang="zh-CN" dirty="0">
                <a:solidFill>
                  <a:schemeClr val="accent1"/>
                </a:solidFill>
              </a:rPr>
              <a:t>/56</a:t>
            </a:r>
          </a:p>
        </p:txBody>
      </p:sp>
      <p:sp>
        <p:nvSpPr>
          <p:cNvPr id="18435" name="Rectangle 2"/>
          <p:cNvSpPr>
            <a:spLocks noGrp="1"/>
          </p:cNvSpPr>
          <p:nvPr>
            <p:ph type="title" idx="4294967295"/>
          </p:nvPr>
        </p:nvSpPr>
        <p:spPr/>
        <p:txBody>
          <a:bodyPr/>
          <a:lstStyle/>
          <a:p>
            <a:r>
              <a:rPr lang="en-US" altLang="zh-CN" sz="3600" b="1" dirty="0">
                <a:ea typeface="宋体" panose="02010600030101010101" pitchFamily="2" charset="-122"/>
              </a:rPr>
              <a:t>2.2 </a:t>
            </a:r>
            <a:r>
              <a:rPr lang="zh-CN" altLang="en-US" sz="3600" b="1" dirty="0">
                <a:ea typeface="宋体" panose="02010600030101010101" pitchFamily="2" charset="-122"/>
              </a:rPr>
              <a:t>一阶逻辑合式公式及解释</a:t>
            </a:r>
          </a:p>
        </p:txBody>
      </p:sp>
      <p:sp>
        <p:nvSpPr>
          <p:cNvPr id="18436" name="Rectangle 3"/>
          <p:cNvSpPr>
            <a:spLocks noChangeArrowheads="1"/>
          </p:cNvSpPr>
          <p:nvPr/>
        </p:nvSpPr>
        <p:spPr bwMode="auto">
          <a:xfrm>
            <a:off x="250825" y="908050"/>
            <a:ext cx="8893175"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0700" indent="-1790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8775" indent="-358775" eaLnBrk="1" hangingPunct="1">
              <a:lnSpc>
                <a:spcPct val="115000"/>
              </a:lnSpc>
              <a:spcBef>
                <a:spcPct val="35000"/>
              </a:spcBef>
              <a:spcAft>
                <a:spcPct val="35000"/>
              </a:spcAft>
              <a:buFont typeface="Arial" panose="020B0604020202020204" pitchFamily="34" charset="0"/>
              <a:buChar char="•"/>
            </a:pPr>
            <a:r>
              <a:rPr lang="zh-CN" altLang="en-US" sz="3200" b="1" dirty="0"/>
              <a:t>合式公式</a:t>
            </a:r>
            <a:endParaRPr lang="en-US" altLang="zh-CN" sz="3200" b="1" dirty="0"/>
          </a:p>
          <a:p>
            <a:pPr marL="358775" indent="-358775" eaLnBrk="1" hangingPunct="1">
              <a:lnSpc>
                <a:spcPct val="115000"/>
              </a:lnSpc>
              <a:spcBef>
                <a:spcPct val="35000"/>
              </a:spcBef>
              <a:spcAft>
                <a:spcPct val="35000"/>
              </a:spcAft>
              <a:buFont typeface="Arial" panose="020B0604020202020204" pitchFamily="34" charset="0"/>
              <a:buChar char="•"/>
            </a:pPr>
            <a:r>
              <a:rPr lang="zh-CN" altLang="en-US" sz="3200" b="1" dirty="0">
                <a:latin typeface="宋体" panose="02010600030101010101" pitchFamily="2" charset="-122"/>
              </a:rPr>
              <a:t>个体变项的自由出现和约束出现</a:t>
            </a:r>
            <a:endParaRPr lang="en-US" altLang="zh-CN" sz="3200" b="1" dirty="0">
              <a:latin typeface="宋体" panose="02010600030101010101" pitchFamily="2" charset="-122"/>
            </a:endParaRPr>
          </a:p>
          <a:p>
            <a:pPr marL="358775" indent="-358775" eaLnBrk="1" hangingPunct="1">
              <a:lnSpc>
                <a:spcPct val="115000"/>
              </a:lnSpc>
              <a:spcBef>
                <a:spcPct val="35000"/>
              </a:spcBef>
              <a:spcAft>
                <a:spcPct val="35000"/>
              </a:spcAft>
              <a:buFont typeface="Arial" panose="020B0604020202020204" pitchFamily="34" charset="0"/>
              <a:buChar char="•"/>
            </a:pPr>
            <a:r>
              <a:rPr lang="zh-CN" altLang="en-US" sz="3200" b="1" dirty="0">
                <a:latin typeface="宋体" panose="02010600030101010101" pitchFamily="2" charset="-122"/>
              </a:rPr>
              <a:t>解释与赋值，</a:t>
            </a:r>
            <a:r>
              <a:rPr lang="zh-CN" altLang="en-US" sz="3200" b="1" dirty="0"/>
              <a:t>真假性（成真解释、成假解释）</a:t>
            </a:r>
            <a:endParaRPr lang="en-US" altLang="zh-CN" sz="3200" b="1" dirty="0"/>
          </a:p>
          <a:p>
            <a:pPr marL="358775" indent="-358775" eaLnBrk="1" hangingPunct="1">
              <a:lnSpc>
                <a:spcPct val="115000"/>
              </a:lnSpc>
              <a:spcBef>
                <a:spcPct val="35000"/>
              </a:spcBef>
              <a:spcAft>
                <a:spcPct val="35000"/>
              </a:spcAft>
              <a:buFont typeface="Arial" panose="020B0604020202020204" pitchFamily="34" charset="0"/>
              <a:buChar char="•"/>
            </a:pPr>
            <a:r>
              <a:rPr lang="zh-CN" altLang="en-US" sz="3200" b="1" dirty="0"/>
              <a:t>分类（永真式、矛盾式、可满足式）</a:t>
            </a:r>
          </a:p>
        </p:txBody>
      </p:sp>
    </p:spTree>
    <p:extLst>
      <p:ext uri="{BB962C8B-B14F-4D97-AF65-F5344CB8AC3E}">
        <p14:creationId xmlns:p14="http://schemas.microsoft.com/office/powerpoint/2010/main" val="10661469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401BE5-D53E-4595-9600-69ED2D71DBFB}" type="slidenum">
              <a:rPr lang="zh-CN" altLang="en-US" smtClean="0">
                <a:solidFill>
                  <a:schemeClr val="accent1"/>
                </a:solidFill>
              </a:rPr>
              <a:pPr/>
              <a:t>20</a:t>
            </a:fld>
            <a:r>
              <a:rPr lang="en-US" altLang="zh-CN" dirty="0">
                <a:solidFill>
                  <a:schemeClr val="accent1"/>
                </a:solidFill>
              </a:rPr>
              <a:t>/56</a:t>
            </a:r>
          </a:p>
        </p:txBody>
      </p:sp>
      <p:sp>
        <p:nvSpPr>
          <p:cNvPr id="37891" name="Rectangle 2"/>
          <p:cNvSpPr>
            <a:spLocks noGrp="1"/>
          </p:cNvSpPr>
          <p:nvPr>
            <p:ph type="title" idx="4294967295"/>
          </p:nvPr>
        </p:nvSpPr>
        <p:spPr/>
        <p:txBody>
          <a:bodyPr/>
          <a:lstStyle/>
          <a:p>
            <a:r>
              <a:rPr lang="zh-CN" altLang="en-US" b="1" dirty="0">
                <a:ea typeface="宋体" panose="02010600030101010101" pitchFamily="2" charset="-122"/>
              </a:rPr>
              <a:t>谓词公式的一般形式</a:t>
            </a:r>
          </a:p>
        </p:txBody>
      </p:sp>
      <p:sp>
        <p:nvSpPr>
          <p:cNvPr id="37892" name="Rectangle 3"/>
          <p:cNvSpPr>
            <a:spLocks noGrp="1"/>
          </p:cNvSpPr>
          <p:nvPr>
            <p:ph type="body" idx="4294967295"/>
          </p:nvPr>
        </p:nvSpPr>
        <p:spPr>
          <a:xfrm>
            <a:off x="179388" y="908050"/>
            <a:ext cx="8713787" cy="3600450"/>
          </a:xfrm>
        </p:spPr>
        <p:txBody>
          <a:bodyPr/>
          <a:lstStyle/>
          <a:p>
            <a:pPr>
              <a:lnSpc>
                <a:spcPct val="105000"/>
              </a:lnSpc>
              <a:spcBef>
                <a:spcPct val="0"/>
              </a:spcBef>
              <a:buFont typeface="Arial" panose="020B0604020202020204" pitchFamily="34" charset="0"/>
              <a:buNone/>
            </a:pPr>
            <a:r>
              <a:rPr lang="zh-CN" altLang="en-US" dirty="0">
                <a:ea typeface="宋体" panose="02010600030101010101" pitchFamily="2" charset="-122"/>
              </a:rPr>
              <a:t>  </a:t>
            </a:r>
            <a:r>
              <a:rPr lang="zh-CN" altLang="en-US" b="1" dirty="0">
                <a:ea typeface="宋体" panose="02010600030101010101" pitchFamily="2" charset="-122"/>
              </a:rPr>
              <a:t>设</a:t>
            </a:r>
            <a:r>
              <a:rPr lang="en-US" altLang="zh-CN" b="1" dirty="0">
                <a:ea typeface="宋体" panose="02010600030101010101" pitchFamily="2" charset="-122"/>
                <a:sym typeface="Symbol" panose="05050102010706020507" pitchFamily="18" charset="2"/>
              </a:rPr>
              <a:t>A</a:t>
            </a:r>
            <a:r>
              <a:rPr lang="zh-CN" altLang="en-US" b="1" dirty="0">
                <a:ea typeface="宋体" panose="02010600030101010101" pitchFamily="2" charset="-122"/>
              </a:rPr>
              <a:t>为任何一个谓词公式，</a:t>
            </a:r>
          </a:p>
          <a:p>
            <a:pPr>
              <a:lnSpc>
                <a:spcPct val="105000"/>
              </a:lnSpc>
              <a:spcBef>
                <a:spcPct val="0"/>
              </a:spcBef>
              <a:buFont typeface="Arial" panose="020B0604020202020204" pitchFamily="34" charset="0"/>
              <a:buNone/>
            </a:pPr>
            <a:r>
              <a:rPr lang="zh-CN" altLang="en-US" b="1" dirty="0">
                <a:ea typeface="宋体" panose="02010600030101010101" pitchFamily="2" charset="-122"/>
              </a:rPr>
              <a:t>	其中自由变项为</a:t>
            </a:r>
            <a:r>
              <a:rPr lang="en-US" altLang="zh-CN" b="1" i="1" dirty="0">
                <a:ea typeface="宋体" panose="02010600030101010101" pitchFamily="2" charset="-122"/>
              </a:rPr>
              <a:t>x</a:t>
            </a:r>
            <a:r>
              <a:rPr lang="en-US" altLang="zh-CN" b="1" baseline="-25000" dirty="0">
                <a:ea typeface="宋体" panose="02010600030101010101" pitchFamily="2" charset="-122"/>
              </a:rPr>
              <a:t>1</a:t>
            </a:r>
            <a:r>
              <a:rPr lang="zh-CN" altLang="en-US" b="1" dirty="0">
                <a:ea typeface="宋体" panose="02010600030101010101" pitchFamily="2" charset="-122"/>
              </a:rPr>
              <a:t>，</a:t>
            </a:r>
            <a:r>
              <a:rPr lang="en-US" altLang="zh-CN" b="1" i="1" dirty="0">
                <a:ea typeface="宋体" panose="02010600030101010101" pitchFamily="2" charset="-122"/>
              </a:rPr>
              <a:t>x</a:t>
            </a:r>
            <a:r>
              <a:rPr lang="en-US" altLang="zh-CN" b="1" baseline="-25000" dirty="0">
                <a:ea typeface="宋体" panose="02010600030101010101" pitchFamily="2" charset="-122"/>
              </a:rPr>
              <a:t>2</a:t>
            </a:r>
            <a:r>
              <a:rPr lang="zh-CN" altLang="en-US" b="1" dirty="0">
                <a:ea typeface="宋体" panose="02010600030101010101" pitchFamily="2" charset="-122"/>
              </a:rPr>
              <a:t>，</a:t>
            </a:r>
            <a:r>
              <a:rPr lang="en-US" altLang="zh-CN" b="1" dirty="0">
                <a:ea typeface="宋体" panose="02010600030101010101" pitchFamily="2" charset="-122"/>
              </a:rPr>
              <a:t>…</a:t>
            </a:r>
            <a:r>
              <a:rPr lang="zh-CN" altLang="en-US" b="1" dirty="0">
                <a:ea typeface="宋体" panose="02010600030101010101" pitchFamily="2" charset="-122"/>
              </a:rPr>
              <a:t>，</a:t>
            </a:r>
            <a:r>
              <a:rPr lang="en-US" altLang="zh-CN" b="1" i="1" dirty="0" err="1">
                <a:ea typeface="宋体" panose="02010600030101010101" pitchFamily="2" charset="-122"/>
              </a:rPr>
              <a:t>x</a:t>
            </a:r>
            <a:r>
              <a:rPr lang="en-US" altLang="zh-CN" b="1" i="1" baseline="-25000" dirty="0" err="1">
                <a:ea typeface="宋体" panose="02010600030101010101" pitchFamily="2" charset="-122"/>
              </a:rPr>
              <a:t>n</a:t>
            </a:r>
            <a:r>
              <a:rPr lang="zh-CN" altLang="en-US" b="1" dirty="0">
                <a:ea typeface="宋体" panose="02010600030101010101" pitchFamily="2" charset="-122"/>
              </a:rPr>
              <a:t>；</a:t>
            </a:r>
          </a:p>
          <a:p>
            <a:pPr>
              <a:lnSpc>
                <a:spcPct val="105000"/>
              </a:lnSpc>
              <a:spcBef>
                <a:spcPct val="0"/>
              </a:spcBef>
              <a:buNone/>
            </a:pPr>
            <a:r>
              <a:rPr lang="zh-CN" altLang="en-US" b="1" dirty="0">
                <a:ea typeface="宋体" panose="02010600030101010101" pitchFamily="2" charset="-122"/>
              </a:rPr>
              <a:t>		  函数变项为</a:t>
            </a:r>
            <a:r>
              <a:rPr lang="en-US" altLang="zh-CN" b="1" i="1" dirty="0">
                <a:ea typeface="宋体" panose="02010600030101010101" pitchFamily="2" charset="-122"/>
              </a:rPr>
              <a:t>f</a:t>
            </a:r>
            <a:r>
              <a:rPr lang="en-US" altLang="zh-CN" b="1" baseline="-25000" dirty="0">
                <a:ea typeface="宋体" panose="02010600030101010101" pitchFamily="2" charset="-122"/>
              </a:rPr>
              <a:t>1</a:t>
            </a:r>
            <a:r>
              <a:rPr lang="zh-CN" altLang="en-US" b="1" dirty="0">
                <a:ea typeface="宋体" panose="02010600030101010101" pitchFamily="2" charset="-122"/>
              </a:rPr>
              <a:t>，</a:t>
            </a:r>
            <a:r>
              <a:rPr lang="en-US" altLang="zh-CN" b="1" i="1" dirty="0">
                <a:ea typeface="宋体" panose="02010600030101010101" pitchFamily="2" charset="-122"/>
              </a:rPr>
              <a:t>f</a:t>
            </a:r>
            <a:r>
              <a:rPr lang="en-US" altLang="zh-CN" b="1" baseline="-25000" dirty="0">
                <a:ea typeface="宋体" panose="02010600030101010101" pitchFamily="2" charset="-122"/>
              </a:rPr>
              <a:t>2</a:t>
            </a:r>
            <a:r>
              <a:rPr lang="zh-CN" altLang="en-US" b="1" dirty="0">
                <a:ea typeface="宋体" panose="02010600030101010101" pitchFamily="2" charset="-122"/>
              </a:rPr>
              <a:t>，</a:t>
            </a:r>
            <a:r>
              <a:rPr lang="en-US" altLang="zh-CN" b="1" dirty="0">
                <a:ea typeface="宋体" panose="02010600030101010101" pitchFamily="2" charset="-122"/>
              </a:rPr>
              <a:t>…</a:t>
            </a:r>
            <a:r>
              <a:rPr lang="zh-CN" altLang="en-US" b="1" dirty="0">
                <a:ea typeface="宋体" panose="02010600030101010101" pitchFamily="2" charset="-122"/>
              </a:rPr>
              <a:t>，</a:t>
            </a:r>
            <a:r>
              <a:rPr lang="en-US" altLang="zh-CN" b="1" i="1" dirty="0" err="1">
                <a:ea typeface="宋体" panose="02010600030101010101" pitchFamily="2" charset="-122"/>
              </a:rPr>
              <a:t>f</a:t>
            </a:r>
            <a:r>
              <a:rPr lang="en-US" altLang="zh-CN" b="1" i="1" baseline="-25000" dirty="0" err="1">
                <a:ea typeface="宋体" panose="02010600030101010101" pitchFamily="2" charset="-122"/>
              </a:rPr>
              <a:t>k</a:t>
            </a:r>
            <a:r>
              <a:rPr lang="zh-CN" altLang="en-US" b="1" dirty="0">
                <a:ea typeface="宋体" panose="02010600030101010101" pitchFamily="2" charset="-122"/>
              </a:rPr>
              <a:t>。</a:t>
            </a:r>
          </a:p>
          <a:p>
            <a:pPr>
              <a:lnSpc>
                <a:spcPct val="105000"/>
              </a:lnSpc>
              <a:spcBef>
                <a:spcPct val="0"/>
              </a:spcBef>
              <a:buFont typeface="Arial" panose="020B0604020202020204" pitchFamily="34" charset="0"/>
              <a:buNone/>
            </a:pPr>
            <a:r>
              <a:rPr lang="zh-CN" altLang="en-US" b="1" dirty="0">
                <a:ea typeface="宋体" panose="02010600030101010101" pitchFamily="2" charset="-122"/>
              </a:rPr>
              <a:t>	  	  谓词变项为</a:t>
            </a:r>
            <a:r>
              <a:rPr lang="en-US" altLang="zh-CN" b="1" i="1" dirty="0">
                <a:ea typeface="宋体" panose="02010600030101010101" pitchFamily="2" charset="-122"/>
              </a:rPr>
              <a:t>P</a:t>
            </a:r>
            <a:r>
              <a:rPr lang="en-US" altLang="zh-CN" b="1" baseline="-25000" dirty="0">
                <a:ea typeface="宋体" panose="02010600030101010101" pitchFamily="2" charset="-122"/>
              </a:rPr>
              <a:t>1</a:t>
            </a:r>
            <a:r>
              <a:rPr lang="zh-CN" altLang="en-US" b="1" dirty="0">
                <a:ea typeface="宋体" panose="02010600030101010101" pitchFamily="2" charset="-122"/>
              </a:rPr>
              <a:t>，</a:t>
            </a:r>
            <a:r>
              <a:rPr lang="en-US" altLang="zh-CN" b="1" i="1" dirty="0">
                <a:ea typeface="宋体" panose="02010600030101010101" pitchFamily="2" charset="-122"/>
              </a:rPr>
              <a:t>P</a:t>
            </a:r>
            <a:r>
              <a:rPr lang="en-US" altLang="zh-CN" b="1" baseline="-25000" dirty="0">
                <a:ea typeface="宋体" panose="02010600030101010101" pitchFamily="2" charset="-122"/>
              </a:rPr>
              <a:t>2</a:t>
            </a:r>
            <a:r>
              <a:rPr lang="zh-CN" altLang="en-US" b="1" dirty="0">
                <a:ea typeface="宋体" panose="02010600030101010101" pitchFamily="2" charset="-122"/>
              </a:rPr>
              <a:t>，</a:t>
            </a:r>
            <a:r>
              <a:rPr lang="en-US" altLang="zh-CN" b="1" dirty="0">
                <a:ea typeface="宋体" panose="02010600030101010101" pitchFamily="2" charset="-122"/>
              </a:rPr>
              <a:t>…</a:t>
            </a:r>
            <a:r>
              <a:rPr lang="zh-CN" altLang="en-US" b="1" dirty="0">
                <a:ea typeface="宋体" panose="02010600030101010101" pitchFamily="2" charset="-122"/>
              </a:rPr>
              <a:t>，</a:t>
            </a:r>
            <a:r>
              <a:rPr lang="en-US" altLang="zh-CN" b="1" i="1" dirty="0">
                <a:ea typeface="宋体" panose="02010600030101010101" pitchFamily="2" charset="-122"/>
              </a:rPr>
              <a:t>P</a:t>
            </a:r>
            <a:r>
              <a:rPr lang="en-US" altLang="zh-CN" b="1" i="1" baseline="-25000" dirty="0">
                <a:ea typeface="宋体" panose="02010600030101010101" pitchFamily="2" charset="-122"/>
              </a:rPr>
              <a:t>m</a:t>
            </a:r>
            <a:r>
              <a:rPr lang="zh-CN" altLang="en-US" b="1" dirty="0">
                <a:ea typeface="宋体" panose="02010600030101010101" pitchFamily="2" charset="-122"/>
              </a:rPr>
              <a:t>；</a:t>
            </a:r>
          </a:p>
          <a:p>
            <a:pPr>
              <a:lnSpc>
                <a:spcPct val="105000"/>
              </a:lnSpc>
              <a:spcBef>
                <a:spcPct val="0"/>
              </a:spcBef>
              <a:buFont typeface="Arial" panose="020B0604020202020204" pitchFamily="34" charset="0"/>
              <a:buNone/>
            </a:pPr>
            <a:r>
              <a:rPr lang="zh-CN" altLang="en-US" b="1" dirty="0">
                <a:ea typeface="宋体" panose="02010600030101010101" pitchFamily="2" charset="-122"/>
              </a:rPr>
              <a:t>此时</a:t>
            </a:r>
            <a:r>
              <a:rPr lang="en-US" altLang="zh-CN" b="1" dirty="0">
                <a:ea typeface="宋体" panose="02010600030101010101" pitchFamily="2" charset="-122"/>
                <a:sym typeface="Symbol" panose="05050102010706020507" pitchFamily="18" charset="2"/>
              </a:rPr>
              <a:t>A</a:t>
            </a:r>
            <a:r>
              <a:rPr lang="zh-CN" altLang="en-US" b="1" dirty="0">
                <a:ea typeface="宋体" panose="02010600030101010101" pitchFamily="2" charset="-122"/>
              </a:rPr>
              <a:t>可表示为：</a:t>
            </a:r>
            <a:endParaRPr lang="zh-CN" altLang="en-US" b="1" dirty="0">
              <a:ea typeface="宋体" panose="02010600030101010101" pitchFamily="2" charset="-122"/>
              <a:sym typeface="Symbol" panose="05050102010706020507" pitchFamily="18" charset="2"/>
            </a:endParaRPr>
          </a:p>
          <a:p>
            <a:pPr>
              <a:lnSpc>
                <a:spcPct val="105000"/>
              </a:lnSpc>
              <a:spcBef>
                <a:spcPct val="0"/>
              </a:spcBef>
              <a:buFont typeface="Arial" panose="020B0604020202020204" pitchFamily="34" charset="0"/>
              <a:buNone/>
            </a:pPr>
            <a:r>
              <a:rPr lang="zh-CN" altLang="en-US" b="1" dirty="0">
                <a:ea typeface="宋体" panose="02010600030101010101" pitchFamily="2" charset="-122"/>
                <a:sym typeface="Symbol" panose="05050102010706020507" pitchFamily="18" charset="2"/>
              </a:rPr>
              <a:t>    </a:t>
            </a:r>
          </a:p>
          <a:p>
            <a:pPr>
              <a:lnSpc>
                <a:spcPct val="105000"/>
              </a:lnSpc>
              <a:spcBef>
                <a:spcPct val="0"/>
              </a:spcBef>
              <a:buFont typeface="Arial" panose="020B0604020202020204" pitchFamily="34" charset="0"/>
              <a:buNone/>
            </a:pPr>
            <a:r>
              <a:rPr lang="zh-CN" altLang="en-US" sz="3600" b="1" dirty="0">
                <a:latin typeface="Times New Roman" panose="02020603050405020304" pitchFamily="18" charset="0"/>
                <a:ea typeface="宋体" panose="02010600030101010101" pitchFamily="2" charset="-122"/>
                <a:sym typeface="Symbol" panose="05050102010706020507" pitchFamily="18" charset="2"/>
              </a:rPr>
              <a:t>  </a:t>
            </a:r>
            <a:r>
              <a:rPr lang="en-US" altLang="zh-CN" sz="3600" b="1" dirty="0">
                <a:latin typeface="Times New Roman" panose="02020603050405020304" pitchFamily="18" charset="0"/>
                <a:ea typeface="宋体" panose="02010600030101010101" pitchFamily="2" charset="-122"/>
                <a:sym typeface="Symbol" panose="05050102010706020507" pitchFamily="18" charset="2"/>
              </a:rPr>
              <a:t>A</a:t>
            </a:r>
            <a:r>
              <a:rPr lang="en-US" altLang="zh-CN" sz="3600" b="1" dirty="0">
                <a:latin typeface="Times New Roman" panose="02020603050405020304" pitchFamily="18" charset="0"/>
                <a:ea typeface="宋体" panose="02010600030101010101" pitchFamily="2" charset="-122"/>
              </a:rPr>
              <a:t>(</a:t>
            </a:r>
            <a:r>
              <a:rPr lang="en-US" altLang="zh-CN" sz="3600" b="1" i="1" dirty="0">
                <a:latin typeface="Times New Roman" panose="02020603050405020304" pitchFamily="18" charset="0"/>
                <a:ea typeface="宋体" panose="02010600030101010101" pitchFamily="2" charset="-122"/>
              </a:rPr>
              <a:t>x</a:t>
            </a:r>
            <a:r>
              <a:rPr lang="en-US" altLang="zh-CN" sz="3600" b="1" baseline="-25000" dirty="0">
                <a:latin typeface="Times New Roman" panose="02020603050405020304" pitchFamily="18" charset="0"/>
                <a:ea typeface="宋体" panose="02010600030101010101" pitchFamily="2" charset="-122"/>
              </a:rPr>
              <a:t>1</a:t>
            </a:r>
            <a:r>
              <a:rPr lang="zh-CN" altLang="en-US" sz="3600" b="1" dirty="0">
                <a:latin typeface="Times New Roman" panose="02020603050405020304" pitchFamily="18" charset="0"/>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a:t>
            </a:r>
            <a:r>
              <a:rPr lang="zh-CN" altLang="en-US" sz="3600" b="1" dirty="0">
                <a:latin typeface="Times New Roman" panose="02020603050405020304" pitchFamily="18" charset="0"/>
                <a:ea typeface="宋体" panose="02010600030101010101" pitchFamily="2" charset="-122"/>
              </a:rPr>
              <a:t>，</a:t>
            </a:r>
            <a:r>
              <a:rPr lang="en-US" altLang="zh-CN" sz="3600" b="1" i="1" dirty="0" err="1">
                <a:latin typeface="Times New Roman" panose="02020603050405020304" pitchFamily="18" charset="0"/>
                <a:ea typeface="宋体" panose="02010600030101010101" pitchFamily="2" charset="-122"/>
              </a:rPr>
              <a:t>x</a:t>
            </a:r>
            <a:r>
              <a:rPr lang="en-US" altLang="zh-CN" sz="3600" b="1" i="1" baseline="-25000" dirty="0" err="1">
                <a:latin typeface="Times New Roman" panose="02020603050405020304" pitchFamily="18" charset="0"/>
                <a:ea typeface="宋体" panose="02010600030101010101" pitchFamily="2" charset="-122"/>
              </a:rPr>
              <a:t>n</a:t>
            </a:r>
            <a:r>
              <a:rPr lang="zh-CN" altLang="en-US" sz="3600" b="1" dirty="0">
                <a:latin typeface="Times New Roman" panose="02020603050405020304" pitchFamily="18" charset="0"/>
                <a:ea typeface="宋体" panose="02010600030101010101" pitchFamily="2" charset="-122"/>
              </a:rPr>
              <a:t>；</a:t>
            </a:r>
            <a:r>
              <a:rPr lang="en-US" altLang="zh-CN" sz="3600" b="1" i="1" dirty="0">
                <a:latin typeface="Times New Roman" panose="02020603050405020304" pitchFamily="18" charset="0"/>
                <a:ea typeface="宋体" panose="02010600030101010101" pitchFamily="2" charset="-122"/>
              </a:rPr>
              <a:t>f</a:t>
            </a:r>
            <a:r>
              <a:rPr lang="en-US" altLang="zh-CN" sz="3600" b="1" baseline="-25000" dirty="0">
                <a:latin typeface="Times New Roman" panose="02020603050405020304" pitchFamily="18" charset="0"/>
                <a:ea typeface="宋体" panose="02010600030101010101" pitchFamily="2" charset="-122"/>
              </a:rPr>
              <a:t>1</a:t>
            </a:r>
            <a:r>
              <a:rPr lang="zh-CN" altLang="en-US" sz="3600" b="1" dirty="0">
                <a:latin typeface="Times New Roman" panose="02020603050405020304" pitchFamily="18" charset="0"/>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a:t>
            </a:r>
            <a:r>
              <a:rPr lang="zh-CN" altLang="en-US" sz="3600" b="1" dirty="0">
                <a:latin typeface="Times New Roman" panose="02020603050405020304" pitchFamily="18" charset="0"/>
                <a:ea typeface="宋体" panose="02010600030101010101" pitchFamily="2" charset="-122"/>
              </a:rPr>
              <a:t>，</a:t>
            </a:r>
            <a:r>
              <a:rPr lang="en-US" altLang="zh-CN" sz="3600" b="1" i="1" dirty="0" err="1">
                <a:latin typeface="Times New Roman" panose="02020603050405020304" pitchFamily="18" charset="0"/>
                <a:ea typeface="宋体" panose="02010600030101010101" pitchFamily="2" charset="-122"/>
              </a:rPr>
              <a:t>f</a:t>
            </a:r>
            <a:r>
              <a:rPr lang="en-US" altLang="zh-CN" sz="3600" b="1" i="1" baseline="-25000" dirty="0" err="1">
                <a:latin typeface="Times New Roman" panose="02020603050405020304" pitchFamily="18" charset="0"/>
                <a:ea typeface="宋体" panose="02010600030101010101" pitchFamily="2" charset="-122"/>
              </a:rPr>
              <a:t>k</a:t>
            </a:r>
            <a:r>
              <a:rPr lang="zh-CN" altLang="en-US" sz="3600" b="1" dirty="0">
                <a:latin typeface="Times New Roman" panose="02020603050405020304" pitchFamily="18" charset="0"/>
                <a:ea typeface="宋体" panose="02010600030101010101" pitchFamily="2" charset="-122"/>
              </a:rPr>
              <a:t>；</a:t>
            </a:r>
            <a:r>
              <a:rPr lang="en-US" altLang="zh-CN" sz="3600" b="1" i="1" dirty="0">
                <a:latin typeface="Times New Roman" panose="02020603050405020304" pitchFamily="18" charset="0"/>
                <a:ea typeface="宋体" panose="02010600030101010101" pitchFamily="2" charset="-122"/>
              </a:rPr>
              <a:t>P</a:t>
            </a:r>
            <a:r>
              <a:rPr lang="en-US" altLang="zh-CN" sz="3600" b="1" baseline="-25000" dirty="0">
                <a:latin typeface="Times New Roman" panose="02020603050405020304" pitchFamily="18" charset="0"/>
                <a:ea typeface="宋体" panose="02010600030101010101" pitchFamily="2" charset="-122"/>
              </a:rPr>
              <a:t>1</a:t>
            </a:r>
            <a:r>
              <a:rPr lang="zh-CN" altLang="en-US" sz="3600" b="1" dirty="0">
                <a:latin typeface="Times New Roman" panose="02020603050405020304" pitchFamily="18" charset="0"/>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a:t>
            </a:r>
            <a:r>
              <a:rPr lang="zh-CN" altLang="en-US" sz="3600" b="1" dirty="0">
                <a:latin typeface="Times New Roman" panose="02020603050405020304" pitchFamily="18" charset="0"/>
                <a:ea typeface="宋体" panose="02010600030101010101" pitchFamily="2" charset="-122"/>
              </a:rPr>
              <a:t>，</a:t>
            </a:r>
            <a:r>
              <a:rPr lang="en-US" altLang="zh-CN" sz="3600" b="1" i="1" dirty="0">
                <a:latin typeface="Times New Roman" panose="02020603050405020304" pitchFamily="18" charset="0"/>
                <a:ea typeface="宋体" panose="02010600030101010101" pitchFamily="2" charset="-122"/>
              </a:rPr>
              <a:t>P</a:t>
            </a:r>
            <a:r>
              <a:rPr lang="en-US" altLang="zh-CN" sz="3600" b="1" i="1" baseline="-25000" dirty="0">
                <a:latin typeface="Times New Roman" panose="02020603050405020304" pitchFamily="18" charset="0"/>
                <a:ea typeface="宋体" panose="02010600030101010101" pitchFamily="2" charset="-122"/>
              </a:rPr>
              <a:t>m</a:t>
            </a:r>
            <a:r>
              <a:rPr lang="en-US" altLang="zh-CN" sz="3600" b="1"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1882650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C30458-1855-4D02-B4C3-36CF786BD0C2}" type="slidenum">
              <a:rPr lang="zh-CN" altLang="en-US" smtClean="0">
                <a:solidFill>
                  <a:schemeClr val="accent1"/>
                </a:solidFill>
              </a:rPr>
              <a:pPr/>
              <a:t>21</a:t>
            </a:fld>
            <a:r>
              <a:rPr lang="en-US" altLang="zh-CN" dirty="0">
                <a:solidFill>
                  <a:schemeClr val="accent1"/>
                </a:solidFill>
              </a:rPr>
              <a:t>/56</a:t>
            </a:r>
          </a:p>
        </p:txBody>
      </p:sp>
      <p:sp>
        <p:nvSpPr>
          <p:cNvPr id="38915" name="Rectangle 2"/>
          <p:cNvSpPr>
            <a:spLocks noGrp="1"/>
          </p:cNvSpPr>
          <p:nvPr>
            <p:ph type="title" idx="4294967295"/>
          </p:nvPr>
        </p:nvSpPr>
        <p:spPr/>
        <p:txBody>
          <a:bodyPr/>
          <a:lstStyle/>
          <a:p>
            <a:r>
              <a:rPr lang="zh-CN" altLang="en-US" dirty="0">
                <a:ea typeface="宋体" panose="02010600030101010101" pitchFamily="2" charset="-122"/>
              </a:rPr>
              <a:t>谓词公式的解释</a:t>
            </a:r>
          </a:p>
        </p:txBody>
      </p:sp>
      <p:sp>
        <p:nvSpPr>
          <p:cNvPr id="38916" name="Rectangle 4"/>
          <p:cNvSpPr>
            <a:spLocks noChangeArrowheads="1"/>
          </p:cNvSpPr>
          <p:nvPr/>
        </p:nvSpPr>
        <p:spPr bwMode="auto">
          <a:xfrm>
            <a:off x="466353" y="1484784"/>
            <a:ext cx="8066087"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 设个体域</a:t>
            </a:r>
            <a:r>
              <a:rPr lang="en-US" altLang="zh-CN" sz="3200" b="1" i="1" dirty="0">
                <a:latin typeface="Times New Roman" panose="02020603050405020304" pitchFamily="18" charset="0"/>
              </a:rPr>
              <a:t>D</a:t>
            </a:r>
            <a:r>
              <a:rPr lang="zh-CN" altLang="en-US" sz="3200" b="1" dirty="0"/>
              <a:t>解释为常个体域</a:t>
            </a:r>
            <a:r>
              <a:rPr lang="en-US" altLang="zh-CN" sz="3200" b="1" i="1" dirty="0">
                <a:solidFill>
                  <a:srgbClr val="FF0000"/>
                </a:solidFill>
                <a:latin typeface="Times New Roman" panose="02020603050405020304" pitchFamily="18" charset="0"/>
              </a:rPr>
              <a:t>D</a:t>
            </a:r>
            <a:r>
              <a:rPr lang="en-US" altLang="zh-CN" sz="3200" b="1" baseline="30000" dirty="0">
                <a:solidFill>
                  <a:srgbClr val="FF0000"/>
                </a:solidFill>
              </a:rPr>
              <a:t>0</a:t>
            </a:r>
            <a:endParaRPr lang="zh-CN" altLang="en-US" sz="3200" b="1" dirty="0">
              <a:solidFill>
                <a:srgbClr val="FF0000"/>
              </a:solidFill>
            </a:endParaRPr>
          </a:p>
          <a:p>
            <a:pPr eaLnBrk="1" hangingPunct="1">
              <a:spcBef>
                <a:spcPct val="50000"/>
              </a:spcBef>
            </a:pPr>
            <a:r>
              <a:rPr lang="zh-CN" altLang="en-US" sz="3200" b="1" dirty="0"/>
              <a:t>◇ 自由变项</a:t>
            </a:r>
            <a:r>
              <a:rPr lang="en-US" altLang="zh-CN" sz="3200" b="1" i="1" dirty="0"/>
              <a:t>x</a:t>
            </a:r>
            <a:r>
              <a:rPr lang="en-US" altLang="zh-CN" sz="3200" b="1" baseline="-25000" dirty="0"/>
              <a:t>1</a:t>
            </a:r>
            <a:r>
              <a:rPr lang="zh-CN" altLang="en-US" sz="3200" b="1" dirty="0"/>
              <a:t>，</a:t>
            </a:r>
            <a:r>
              <a:rPr lang="en-US" altLang="zh-CN" sz="3200" b="1" dirty="0"/>
              <a:t>…</a:t>
            </a:r>
            <a:r>
              <a:rPr lang="zh-CN" altLang="en-US" sz="3200" b="1" dirty="0"/>
              <a:t>，</a:t>
            </a:r>
            <a:r>
              <a:rPr lang="en-US" altLang="zh-CN" sz="3200" b="1" i="1" dirty="0" err="1"/>
              <a:t>x</a:t>
            </a:r>
            <a:r>
              <a:rPr lang="en-US" altLang="zh-CN" sz="3200" b="1" i="1" baseline="-25000" dirty="0" err="1"/>
              <a:t>n</a:t>
            </a:r>
            <a:r>
              <a:rPr lang="zh-CN" altLang="en-US" sz="3200" b="1" dirty="0"/>
              <a:t>解释为：</a:t>
            </a:r>
          </a:p>
          <a:p>
            <a:pPr eaLnBrk="1" hangingPunct="1"/>
            <a:r>
              <a:rPr lang="en-US" altLang="zh-CN" sz="3200" b="1" dirty="0"/>
              <a:t>             </a:t>
            </a:r>
            <a:r>
              <a:rPr lang="en-US" altLang="zh-CN" sz="3200" b="1" i="1" dirty="0">
                <a:latin typeface="Times New Roman" panose="02020603050405020304" pitchFamily="18" charset="0"/>
              </a:rPr>
              <a:t>D</a:t>
            </a:r>
            <a:r>
              <a:rPr lang="en-US" altLang="zh-CN" sz="3200" b="1" baseline="30000" dirty="0"/>
              <a:t>0</a:t>
            </a:r>
            <a:r>
              <a:rPr lang="zh-CN" altLang="en-US" sz="3200" b="1" dirty="0"/>
              <a:t>中的个体</a:t>
            </a:r>
            <a:r>
              <a:rPr lang="en-US" altLang="zh-CN" sz="3200" b="1" i="1" dirty="0">
                <a:solidFill>
                  <a:srgbClr val="FF0000"/>
                </a:solidFill>
              </a:rPr>
              <a:t>a</a:t>
            </a:r>
            <a:r>
              <a:rPr lang="en-US" altLang="zh-CN" sz="3200" b="1" baseline="-25000" dirty="0">
                <a:solidFill>
                  <a:srgbClr val="FF0000"/>
                </a:solidFill>
              </a:rPr>
              <a:t>1</a:t>
            </a:r>
            <a:r>
              <a:rPr lang="zh-CN" altLang="en-US" sz="3200" b="1" dirty="0">
                <a:solidFill>
                  <a:srgbClr val="FF0000"/>
                </a:solidFill>
              </a:rPr>
              <a:t>，</a:t>
            </a:r>
            <a:r>
              <a:rPr lang="en-US" altLang="zh-CN" sz="3200" b="1" dirty="0">
                <a:solidFill>
                  <a:srgbClr val="FF0000"/>
                </a:solidFill>
              </a:rPr>
              <a:t>…</a:t>
            </a:r>
            <a:r>
              <a:rPr lang="zh-CN" altLang="en-US" sz="3200" b="1" dirty="0">
                <a:solidFill>
                  <a:srgbClr val="FF0000"/>
                </a:solidFill>
              </a:rPr>
              <a:t>，</a:t>
            </a:r>
            <a:r>
              <a:rPr lang="en-US" altLang="zh-CN" sz="3200" b="1" i="1" dirty="0">
                <a:solidFill>
                  <a:srgbClr val="FF0000"/>
                </a:solidFill>
              </a:rPr>
              <a:t>a</a:t>
            </a:r>
            <a:r>
              <a:rPr lang="en-US" altLang="zh-CN" sz="3200" b="1" i="1" baseline="-25000" dirty="0">
                <a:solidFill>
                  <a:srgbClr val="FF0000"/>
                </a:solidFill>
              </a:rPr>
              <a:t>n</a:t>
            </a:r>
            <a:endParaRPr lang="zh-CN" altLang="en-US" sz="3200" b="1" dirty="0">
              <a:solidFill>
                <a:srgbClr val="FF0000"/>
              </a:solidFill>
            </a:endParaRPr>
          </a:p>
          <a:p>
            <a:pPr eaLnBrk="1" hangingPunct="1">
              <a:spcBef>
                <a:spcPct val="50000"/>
              </a:spcBef>
            </a:pPr>
            <a:r>
              <a:rPr lang="zh-CN" altLang="en-US" sz="3200" b="1" dirty="0"/>
              <a:t>◇ 函数变项</a:t>
            </a:r>
            <a:r>
              <a:rPr lang="en-US" altLang="zh-CN" sz="3200" b="1" dirty="0"/>
              <a:t>f</a:t>
            </a:r>
            <a:r>
              <a:rPr lang="en-US" altLang="zh-CN" sz="3200" b="1" baseline="-25000" dirty="0"/>
              <a:t>1</a:t>
            </a:r>
            <a:r>
              <a:rPr lang="zh-CN" altLang="en-US" sz="3200" b="1" dirty="0"/>
              <a:t>，</a:t>
            </a:r>
            <a:r>
              <a:rPr lang="en-US" altLang="zh-CN" sz="3200" b="1" dirty="0"/>
              <a:t>…</a:t>
            </a:r>
            <a:r>
              <a:rPr lang="zh-CN" altLang="en-US" sz="3200" b="1" dirty="0"/>
              <a:t>，</a:t>
            </a:r>
            <a:r>
              <a:rPr lang="en-US" altLang="zh-CN" sz="3200" b="1" dirty="0" err="1"/>
              <a:t>f</a:t>
            </a:r>
            <a:r>
              <a:rPr lang="en-US" altLang="zh-CN" sz="3200" b="1" i="1" baseline="-25000" dirty="0" err="1"/>
              <a:t>k</a:t>
            </a:r>
            <a:r>
              <a:rPr lang="zh-CN" altLang="en-US" sz="3200" b="1" dirty="0"/>
              <a:t>解释为：</a:t>
            </a:r>
          </a:p>
          <a:p>
            <a:pPr eaLnBrk="1" hangingPunct="1"/>
            <a:r>
              <a:rPr lang="en-US" altLang="zh-CN" sz="3200" b="1" dirty="0"/>
              <a:t>            </a:t>
            </a:r>
            <a:r>
              <a:rPr lang="en-US" altLang="zh-CN" sz="3200" b="1" i="1" dirty="0">
                <a:latin typeface="Times New Roman" panose="02020603050405020304" pitchFamily="18" charset="0"/>
              </a:rPr>
              <a:t>D</a:t>
            </a:r>
            <a:r>
              <a:rPr lang="en-US" altLang="zh-CN" sz="3200" b="1" baseline="30000" dirty="0"/>
              <a:t>0</a:t>
            </a:r>
            <a:r>
              <a:rPr lang="zh-CN" altLang="en-US" sz="3200" b="1" dirty="0"/>
              <a:t>上的函数</a:t>
            </a:r>
            <a:r>
              <a:rPr lang="en-US" altLang="zh-CN" sz="3200" b="1" i="1" dirty="0">
                <a:solidFill>
                  <a:srgbClr val="FF0000"/>
                </a:solidFill>
              </a:rPr>
              <a:t>f</a:t>
            </a:r>
            <a:r>
              <a:rPr lang="en-US" altLang="zh-CN" sz="3200" b="1" baseline="-25000" dirty="0">
                <a:solidFill>
                  <a:srgbClr val="FF0000"/>
                </a:solidFill>
              </a:rPr>
              <a:t>1</a:t>
            </a:r>
            <a:r>
              <a:rPr lang="en-US" altLang="zh-CN" sz="3200" b="1" baseline="30000" dirty="0">
                <a:solidFill>
                  <a:srgbClr val="FF0000"/>
                </a:solidFill>
              </a:rPr>
              <a:t>0</a:t>
            </a:r>
            <a:r>
              <a:rPr lang="zh-CN" altLang="en-US" sz="3200" b="1" dirty="0">
                <a:solidFill>
                  <a:srgbClr val="FF0000"/>
                </a:solidFill>
              </a:rPr>
              <a:t>，</a:t>
            </a:r>
            <a:r>
              <a:rPr lang="en-US" altLang="zh-CN" sz="3200" b="1" dirty="0">
                <a:solidFill>
                  <a:srgbClr val="FF0000"/>
                </a:solidFill>
              </a:rPr>
              <a:t>…</a:t>
            </a:r>
            <a:r>
              <a:rPr lang="zh-CN" altLang="en-US" sz="3200" b="1" dirty="0">
                <a:solidFill>
                  <a:srgbClr val="FF0000"/>
                </a:solidFill>
              </a:rPr>
              <a:t>，</a:t>
            </a:r>
            <a:r>
              <a:rPr lang="en-US" altLang="zh-CN" sz="3200" b="1" i="1" dirty="0">
                <a:solidFill>
                  <a:srgbClr val="FF0000"/>
                </a:solidFill>
              </a:rPr>
              <a:t>f</a:t>
            </a:r>
            <a:r>
              <a:rPr lang="en-US" altLang="zh-CN" sz="3200" b="1" i="1" baseline="-25000" dirty="0">
                <a:solidFill>
                  <a:srgbClr val="FF0000"/>
                </a:solidFill>
              </a:rPr>
              <a:t>k</a:t>
            </a:r>
            <a:r>
              <a:rPr lang="en-US" altLang="zh-CN" sz="3200" b="1" baseline="30000" dirty="0">
                <a:solidFill>
                  <a:srgbClr val="FF0000"/>
                </a:solidFill>
              </a:rPr>
              <a:t>0 </a:t>
            </a:r>
            <a:endParaRPr lang="zh-CN" altLang="en-US" sz="3200" b="1" dirty="0">
              <a:solidFill>
                <a:srgbClr val="FF0000"/>
              </a:solidFill>
            </a:endParaRPr>
          </a:p>
          <a:p>
            <a:pPr eaLnBrk="1" hangingPunct="1">
              <a:spcBef>
                <a:spcPct val="50000"/>
              </a:spcBef>
            </a:pPr>
            <a:r>
              <a:rPr lang="zh-CN" altLang="en-US" sz="3200" b="1" dirty="0"/>
              <a:t>◇ 谓词变项</a:t>
            </a:r>
            <a:r>
              <a:rPr lang="en-US" altLang="zh-CN" sz="3200" b="1" i="1" dirty="0"/>
              <a:t>P</a:t>
            </a:r>
            <a:r>
              <a:rPr lang="en-US" altLang="zh-CN" sz="3200" b="1" baseline="-25000" dirty="0"/>
              <a:t>1</a:t>
            </a:r>
            <a:r>
              <a:rPr lang="zh-CN" altLang="en-US" sz="3200" b="1" dirty="0"/>
              <a:t>，</a:t>
            </a:r>
            <a:r>
              <a:rPr lang="en-US" altLang="zh-CN" sz="3200" b="1" dirty="0"/>
              <a:t>…</a:t>
            </a:r>
            <a:r>
              <a:rPr lang="zh-CN" altLang="en-US" sz="3200" b="1" dirty="0"/>
              <a:t>，</a:t>
            </a:r>
            <a:r>
              <a:rPr lang="en-US" altLang="zh-CN" sz="3200" b="1" i="1" dirty="0"/>
              <a:t>P</a:t>
            </a:r>
            <a:r>
              <a:rPr lang="en-US" altLang="zh-CN" sz="3200" b="1" i="1" baseline="-25000" dirty="0"/>
              <a:t>m</a:t>
            </a:r>
            <a:r>
              <a:rPr lang="zh-CN" altLang="en-US" sz="3200" b="1" dirty="0"/>
              <a:t>解释为：</a:t>
            </a:r>
          </a:p>
          <a:p>
            <a:pPr eaLnBrk="1" hangingPunct="1"/>
            <a:r>
              <a:rPr lang="en-US" altLang="zh-CN" sz="3200" b="1" dirty="0"/>
              <a:t>           </a:t>
            </a:r>
            <a:r>
              <a:rPr lang="en-US" altLang="zh-CN" sz="3200" b="1" i="1" dirty="0">
                <a:latin typeface="Times New Roman" panose="02020603050405020304" pitchFamily="18" charset="0"/>
              </a:rPr>
              <a:t>D</a:t>
            </a:r>
            <a:r>
              <a:rPr lang="en-US" altLang="zh-CN" sz="3200" b="1" baseline="30000" dirty="0"/>
              <a:t>0</a:t>
            </a:r>
            <a:r>
              <a:rPr lang="zh-CN" altLang="en-US" sz="3200" b="1" dirty="0"/>
              <a:t>上的谓词</a:t>
            </a:r>
            <a:r>
              <a:rPr lang="en-US" altLang="zh-CN" sz="3200" b="1" i="1" dirty="0">
                <a:solidFill>
                  <a:srgbClr val="FF0000"/>
                </a:solidFill>
              </a:rPr>
              <a:t>P</a:t>
            </a:r>
            <a:r>
              <a:rPr lang="en-US" altLang="zh-CN" sz="3200" b="1" baseline="-25000" dirty="0">
                <a:solidFill>
                  <a:srgbClr val="FF0000"/>
                </a:solidFill>
              </a:rPr>
              <a:t>1</a:t>
            </a:r>
            <a:r>
              <a:rPr lang="en-US" altLang="zh-CN" sz="3200" b="1" baseline="30000" dirty="0">
                <a:solidFill>
                  <a:srgbClr val="FF0000"/>
                </a:solidFill>
              </a:rPr>
              <a:t>0</a:t>
            </a:r>
            <a:r>
              <a:rPr lang="zh-CN" altLang="en-US" sz="3200" b="1" dirty="0">
                <a:solidFill>
                  <a:srgbClr val="FF0000"/>
                </a:solidFill>
              </a:rPr>
              <a:t>，</a:t>
            </a:r>
            <a:r>
              <a:rPr lang="en-US" altLang="zh-CN" sz="3200" b="1" dirty="0">
                <a:solidFill>
                  <a:srgbClr val="FF0000"/>
                </a:solidFill>
              </a:rPr>
              <a:t>…</a:t>
            </a:r>
            <a:r>
              <a:rPr lang="zh-CN" altLang="en-US" sz="3200" b="1" dirty="0">
                <a:solidFill>
                  <a:srgbClr val="FF0000"/>
                </a:solidFill>
              </a:rPr>
              <a:t>，</a:t>
            </a:r>
            <a:r>
              <a:rPr lang="en-US" altLang="zh-CN" sz="3200" b="1" i="1" dirty="0">
                <a:solidFill>
                  <a:srgbClr val="FF0000"/>
                </a:solidFill>
              </a:rPr>
              <a:t>P</a:t>
            </a:r>
            <a:r>
              <a:rPr lang="en-US" altLang="zh-CN" sz="3200" b="1" i="1" baseline="-25000" dirty="0">
                <a:solidFill>
                  <a:srgbClr val="FF0000"/>
                </a:solidFill>
              </a:rPr>
              <a:t>m</a:t>
            </a:r>
            <a:r>
              <a:rPr lang="en-US" altLang="zh-CN" sz="3200" b="1" baseline="30000" dirty="0">
                <a:solidFill>
                  <a:srgbClr val="FF0000"/>
                </a:solidFill>
              </a:rPr>
              <a:t>0</a:t>
            </a:r>
            <a:endParaRPr lang="zh-CN" altLang="en-US" sz="3200" b="1" dirty="0">
              <a:solidFill>
                <a:srgbClr val="FF0000"/>
              </a:solidFill>
            </a:endParaRPr>
          </a:p>
        </p:txBody>
      </p:sp>
      <p:sp>
        <p:nvSpPr>
          <p:cNvPr id="2" name="矩形 1"/>
          <p:cNvSpPr/>
          <p:nvPr/>
        </p:nvSpPr>
        <p:spPr>
          <a:xfrm>
            <a:off x="0" y="836712"/>
            <a:ext cx="9144000" cy="584775"/>
          </a:xfrm>
          <a:prstGeom prst="rect">
            <a:avLst/>
          </a:prstGeom>
          <a:solidFill>
            <a:srgbClr val="FFFF00"/>
          </a:solidFill>
        </p:spPr>
        <p:txBody>
          <a:bodyPr wrap="square">
            <a:spAutoFit/>
          </a:bodyPr>
          <a:lstStyle/>
          <a:p>
            <a:pPr algn="ctr"/>
            <a:r>
              <a:rPr lang="zh-CN" altLang="en-US" sz="3200" b="1" dirty="0">
                <a:latin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x</a:t>
            </a:r>
            <a:r>
              <a:rPr lang="en-US" altLang="zh-CN" sz="3200" b="1" baseline="-25000" dirty="0">
                <a:latin typeface="Times New Roman" panose="02020603050405020304" pitchFamily="18" charset="0"/>
              </a:rPr>
              <a:t>1</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i="1" dirty="0" err="1">
                <a:latin typeface="Times New Roman" panose="02020603050405020304" pitchFamily="18" charset="0"/>
              </a:rPr>
              <a:t>x</a:t>
            </a:r>
            <a:r>
              <a:rPr lang="en-US" altLang="zh-CN" sz="3200" b="1" i="1" baseline="-25000" dirty="0" err="1">
                <a:latin typeface="Times New Roman" panose="02020603050405020304" pitchFamily="18" charset="0"/>
              </a:rPr>
              <a:t>n</a:t>
            </a:r>
            <a:r>
              <a:rPr lang="zh-CN" altLang="en-US" sz="3200" b="1" dirty="0">
                <a:latin typeface="Times New Roman" panose="02020603050405020304" pitchFamily="18" charset="0"/>
              </a:rPr>
              <a:t>；</a:t>
            </a:r>
            <a:r>
              <a:rPr lang="en-US" altLang="zh-CN" sz="3200" b="1" i="1" dirty="0">
                <a:latin typeface="Times New Roman" panose="02020603050405020304" pitchFamily="18" charset="0"/>
              </a:rPr>
              <a:t>f</a:t>
            </a:r>
            <a:r>
              <a:rPr lang="en-US" altLang="zh-CN" sz="3200" b="1" baseline="-25000" dirty="0">
                <a:latin typeface="Times New Roman" panose="02020603050405020304" pitchFamily="18" charset="0"/>
              </a:rPr>
              <a:t>1</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i="1" dirty="0" err="1">
                <a:latin typeface="Times New Roman" panose="02020603050405020304" pitchFamily="18" charset="0"/>
              </a:rPr>
              <a:t>f</a:t>
            </a:r>
            <a:r>
              <a:rPr lang="en-US" altLang="zh-CN" sz="3200" b="1" i="1" baseline="-25000" dirty="0" err="1">
                <a:latin typeface="Times New Roman" panose="02020603050405020304" pitchFamily="18" charset="0"/>
              </a:rPr>
              <a:t>k</a:t>
            </a:r>
            <a:r>
              <a:rPr lang="zh-CN" altLang="en-US" sz="3200" b="1" dirty="0">
                <a:latin typeface="Times New Roman" panose="02020603050405020304" pitchFamily="18" charset="0"/>
              </a:rPr>
              <a:t>；</a:t>
            </a:r>
            <a:r>
              <a:rPr lang="en-US" altLang="zh-CN" sz="3200" b="1" i="1" dirty="0">
                <a:latin typeface="Times New Roman" panose="02020603050405020304" pitchFamily="18" charset="0"/>
              </a:rPr>
              <a:t>P</a:t>
            </a:r>
            <a:r>
              <a:rPr lang="en-US" altLang="zh-CN" sz="3200" b="1" baseline="-25000" dirty="0">
                <a:latin typeface="Times New Roman" panose="02020603050405020304" pitchFamily="18" charset="0"/>
              </a:rPr>
              <a:t>1</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i="1" dirty="0">
                <a:latin typeface="Times New Roman" panose="02020603050405020304" pitchFamily="18" charset="0"/>
              </a:rPr>
              <a:t>P</a:t>
            </a:r>
            <a:r>
              <a:rPr lang="en-US" altLang="zh-CN" sz="3200" b="1" i="1" baseline="-25000" dirty="0">
                <a:latin typeface="Times New Roman" panose="02020603050405020304" pitchFamily="18" charset="0"/>
              </a:rPr>
              <a:t>m</a:t>
            </a:r>
            <a:r>
              <a:rPr lang="en-US" altLang="zh-CN" sz="3200" b="1" dirty="0">
                <a:latin typeface="Times New Roman" panose="02020603050405020304" pitchFamily="18" charset="0"/>
              </a:rPr>
              <a:t>)</a:t>
            </a:r>
            <a:endParaRPr lang="zh-CN" altLang="en-US" sz="3200" dirty="0"/>
          </a:p>
        </p:txBody>
      </p:sp>
      <p:sp>
        <p:nvSpPr>
          <p:cNvPr id="6" name="矩形 5"/>
          <p:cNvSpPr/>
          <p:nvPr/>
        </p:nvSpPr>
        <p:spPr>
          <a:xfrm>
            <a:off x="0" y="5868561"/>
            <a:ext cx="9180512" cy="584775"/>
          </a:xfrm>
          <a:prstGeom prst="rect">
            <a:avLst/>
          </a:prstGeom>
          <a:solidFill>
            <a:srgbClr val="0070C0"/>
          </a:solidFill>
        </p:spPr>
        <p:txBody>
          <a:bodyPr wrap="square">
            <a:spAutoFit/>
          </a:bodyPr>
          <a:lstStyle/>
          <a:p>
            <a:pPr algn="ctr"/>
            <a:r>
              <a:rPr lang="zh-CN" altLang="en-US" sz="3200" b="1" dirty="0">
                <a:latin typeface="Times New Roman" panose="02020603050405020304" pitchFamily="18" charset="0"/>
                <a:sym typeface="Symbol" panose="05050102010706020507" pitchFamily="18" charset="2"/>
              </a:rPr>
              <a:t> </a:t>
            </a:r>
            <a:r>
              <a:rPr lang="en-US" altLang="zh-CN" sz="3200" b="1" dirty="0">
                <a:solidFill>
                  <a:schemeClr val="bg1"/>
                </a:solidFill>
                <a:latin typeface="Times New Roman" panose="02020603050405020304" pitchFamily="18" charset="0"/>
                <a:sym typeface="Symbol" panose="05050102010706020507" pitchFamily="18" charset="2"/>
              </a:rPr>
              <a:t>A</a:t>
            </a:r>
            <a:r>
              <a:rPr lang="en-US" altLang="zh-CN" sz="3200" b="1" dirty="0">
                <a:solidFill>
                  <a:schemeClr val="bg1"/>
                </a:solidFill>
                <a:latin typeface="Times New Roman" panose="02020603050405020304" pitchFamily="18" charset="0"/>
              </a:rPr>
              <a:t>(</a:t>
            </a:r>
            <a:r>
              <a:rPr lang="en-US" altLang="zh-CN" sz="3200" b="1" i="1" dirty="0">
                <a:solidFill>
                  <a:schemeClr val="bg1"/>
                </a:solidFill>
              </a:rPr>
              <a:t>a</a:t>
            </a:r>
            <a:r>
              <a:rPr lang="en-US" altLang="zh-CN" sz="3200" b="1" baseline="-25000" dirty="0">
                <a:solidFill>
                  <a:schemeClr val="bg1"/>
                </a:solidFill>
              </a:rPr>
              <a:t>1</a:t>
            </a:r>
            <a:r>
              <a:rPr lang="zh-CN" altLang="en-US" sz="3200" b="1" dirty="0">
                <a:solidFill>
                  <a:schemeClr val="bg1"/>
                </a:solidFill>
              </a:rPr>
              <a:t>，</a:t>
            </a:r>
            <a:r>
              <a:rPr lang="en-US" altLang="zh-CN" sz="3200" b="1" dirty="0">
                <a:solidFill>
                  <a:schemeClr val="bg1"/>
                </a:solidFill>
              </a:rPr>
              <a:t>…</a:t>
            </a:r>
            <a:r>
              <a:rPr lang="zh-CN" altLang="en-US" sz="3200" b="1" dirty="0">
                <a:solidFill>
                  <a:schemeClr val="bg1"/>
                </a:solidFill>
              </a:rPr>
              <a:t>，</a:t>
            </a:r>
            <a:r>
              <a:rPr lang="en-US" altLang="zh-CN" sz="3200" b="1" i="1" dirty="0">
                <a:solidFill>
                  <a:schemeClr val="bg1"/>
                </a:solidFill>
              </a:rPr>
              <a:t>a</a:t>
            </a:r>
            <a:r>
              <a:rPr lang="en-US" altLang="zh-CN" sz="3200" b="1" i="1" baseline="-25000" dirty="0">
                <a:solidFill>
                  <a:schemeClr val="bg1"/>
                </a:solidFill>
              </a:rPr>
              <a:t>n</a:t>
            </a:r>
            <a:r>
              <a:rPr lang="zh-CN" altLang="en-US" sz="3200" b="1" dirty="0">
                <a:solidFill>
                  <a:schemeClr val="bg1"/>
                </a:solidFill>
                <a:latin typeface="Times New Roman" panose="02020603050405020304" pitchFamily="18" charset="0"/>
              </a:rPr>
              <a:t>；</a:t>
            </a:r>
            <a:r>
              <a:rPr lang="en-US" altLang="zh-CN" sz="3200" b="1" i="1" dirty="0">
                <a:solidFill>
                  <a:schemeClr val="bg1"/>
                </a:solidFill>
              </a:rPr>
              <a:t> f</a:t>
            </a:r>
            <a:r>
              <a:rPr lang="en-US" altLang="zh-CN" sz="3200" b="1" baseline="-25000" dirty="0">
                <a:solidFill>
                  <a:schemeClr val="bg1"/>
                </a:solidFill>
              </a:rPr>
              <a:t>1</a:t>
            </a:r>
            <a:r>
              <a:rPr lang="en-US" altLang="zh-CN" sz="3200" b="1" baseline="30000" dirty="0">
                <a:solidFill>
                  <a:schemeClr val="bg1"/>
                </a:solidFill>
              </a:rPr>
              <a:t>0</a:t>
            </a:r>
            <a:r>
              <a:rPr lang="zh-CN" altLang="en-US" sz="3200" b="1" dirty="0">
                <a:solidFill>
                  <a:schemeClr val="bg1"/>
                </a:solidFill>
              </a:rPr>
              <a:t>，</a:t>
            </a:r>
            <a:r>
              <a:rPr lang="en-US" altLang="zh-CN" sz="3200" b="1" dirty="0">
                <a:solidFill>
                  <a:schemeClr val="bg1"/>
                </a:solidFill>
              </a:rPr>
              <a:t>…</a:t>
            </a:r>
            <a:r>
              <a:rPr lang="zh-CN" altLang="en-US" sz="3200" b="1" dirty="0">
                <a:solidFill>
                  <a:schemeClr val="bg1"/>
                </a:solidFill>
              </a:rPr>
              <a:t>，</a:t>
            </a:r>
            <a:r>
              <a:rPr lang="en-US" altLang="zh-CN" sz="3200" b="1" i="1" dirty="0">
                <a:solidFill>
                  <a:schemeClr val="bg1"/>
                </a:solidFill>
              </a:rPr>
              <a:t>f</a:t>
            </a:r>
            <a:r>
              <a:rPr lang="en-US" altLang="zh-CN" sz="3200" b="1" i="1" baseline="-25000" dirty="0">
                <a:solidFill>
                  <a:schemeClr val="bg1"/>
                </a:solidFill>
              </a:rPr>
              <a:t>k</a:t>
            </a:r>
            <a:r>
              <a:rPr lang="en-US" altLang="zh-CN" sz="3200" b="1" baseline="30000" dirty="0">
                <a:solidFill>
                  <a:schemeClr val="bg1"/>
                </a:solidFill>
              </a:rPr>
              <a:t>0 </a:t>
            </a:r>
            <a:r>
              <a:rPr lang="zh-CN" altLang="en-US" sz="3200" b="1" dirty="0">
                <a:solidFill>
                  <a:schemeClr val="bg1"/>
                </a:solidFill>
                <a:latin typeface="Times New Roman" panose="02020603050405020304" pitchFamily="18" charset="0"/>
              </a:rPr>
              <a:t>；</a:t>
            </a:r>
            <a:r>
              <a:rPr lang="en-US" altLang="zh-CN" sz="3200" b="1" i="1" dirty="0">
                <a:solidFill>
                  <a:schemeClr val="bg1"/>
                </a:solidFill>
              </a:rPr>
              <a:t>P</a:t>
            </a:r>
            <a:r>
              <a:rPr lang="en-US" altLang="zh-CN" sz="3200" b="1" baseline="-25000" dirty="0">
                <a:solidFill>
                  <a:schemeClr val="bg1"/>
                </a:solidFill>
              </a:rPr>
              <a:t>1</a:t>
            </a:r>
            <a:r>
              <a:rPr lang="en-US" altLang="zh-CN" sz="3200" b="1" baseline="30000" dirty="0">
                <a:solidFill>
                  <a:schemeClr val="bg1"/>
                </a:solidFill>
              </a:rPr>
              <a:t>0</a:t>
            </a:r>
            <a:r>
              <a:rPr lang="zh-CN" altLang="en-US" sz="3200" b="1" dirty="0">
                <a:solidFill>
                  <a:schemeClr val="bg1"/>
                </a:solidFill>
              </a:rPr>
              <a:t>，</a:t>
            </a:r>
            <a:r>
              <a:rPr lang="en-US" altLang="zh-CN" sz="3200" b="1" dirty="0">
                <a:solidFill>
                  <a:schemeClr val="bg1"/>
                </a:solidFill>
              </a:rPr>
              <a:t>…</a:t>
            </a:r>
            <a:r>
              <a:rPr lang="zh-CN" altLang="en-US" sz="3200" b="1" dirty="0">
                <a:solidFill>
                  <a:schemeClr val="bg1"/>
                </a:solidFill>
              </a:rPr>
              <a:t>，</a:t>
            </a:r>
            <a:r>
              <a:rPr lang="en-US" altLang="zh-CN" sz="3200" b="1" i="1" dirty="0">
                <a:solidFill>
                  <a:schemeClr val="bg1"/>
                </a:solidFill>
              </a:rPr>
              <a:t>P</a:t>
            </a:r>
            <a:r>
              <a:rPr lang="en-US" altLang="zh-CN" sz="3200" b="1" i="1" baseline="-25000" dirty="0">
                <a:solidFill>
                  <a:schemeClr val="bg1"/>
                </a:solidFill>
              </a:rPr>
              <a:t>m</a:t>
            </a:r>
            <a:r>
              <a:rPr lang="en-US" altLang="zh-CN" sz="3200" b="1" baseline="30000" dirty="0">
                <a:solidFill>
                  <a:schemeClr val="bg1"/>
                </a:solidFill>
              </a:rPr>
              <a:t>0</a:t>
            </a:r>
            <a:r>
              <a:rPr lang="en-US" altLang="zh-CN" sz="3200" b="1" dirty="0">
                <a:solidFill>
                  <a:schemeClr val="bg1"/>
                </a:solidFill>
                <a:latin typeface="Times New Roman" panose="02020603050405020304" pitchFamily="18" charset="0"/>
              </a:rPr>
              <a:t>)</a:t>
            </a:r>
            <a:endParaRPr lang="zh-CN" altLang="en-US" sz="3200" dirty="0">
              <a:solidFill>
                <a:schemeClr val="bg1"/>
              </a:solidFill>
            </a:endParaRPr>
          </a:p>
        </p:txBody>
      </p:sp>
    </p:spTree>
    <p:extLst>
      <p:ext uri="{BB962C8B-B14F-4D97-AF65-F5344CB8AC3E}">
        <p14:creationId xmlns:p14="http://schemas.microsoft.com/office/powerpoint/2010/main" val="362792945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p:cNvSpPr>
          <p:nvPr>
            <p:ph type="title" idx="4294967295"/>
          </p:nvPr>
        </p:nvSpPr>
        <p:spPr>
          <a:xfrm>
            <a:off x="179388" y="-26988"/>
            <a:ext cx="9145140" cy="642938"/>
          </a:xfrm>
        </p:spPr>
        <p:txBody>
          <a:bodyPr/>
          <a:lstStyle/>
          <a:p>
            <a:pPr algn="l"/>
            <a:r>
              <a:rPr lang="zh-CN" altLang="en-US" sz="4000" b="1" dirty="0">
                <a:ea typeface="宋体" panose="02010600030101010101" pitchFamily="2" charset="-122"/>
              </a:rPr>
              <a:t>定义</a:t>
            </a:r>
            <a:r>
              <a:rPr lang="en-US" altLang="zh-CN" sz="4000" b="1" dirty="0">
                <a:ea typeface="宋体" panose="02010600030101010101" pitchFamily="2" charset="-122"/>
              </a:rPr>
              <a:t>2.7 </a:t>
            </a:r>
            <a:r>
              <a:rPr lang="zh-CN" altLang="en-US" sz="4000" b="1" dirty="0">
                <a:ea typeface="宋体" panose="02010600030101010101" pitchFamily="2" charset="-122"/>
              </a:rPr>
              <a:t>一个解释 </a:t>
            </a:r>
            <a:r>
              <a:rPr lang="en-US" altLang="zh-CN" sz="4800" b="1" dirty="0">
                <a:ea typeface="宋体" panose="02010600030101010101" pitchFamily="2" charset="-122"/>
              </a:rPr>
              <a:t>I</a:t>
            </a:r>
            <a:r>
              <a:rPr lang="en-US" altLang="zh-CN" sz="4800" b="1" dirty="0">
                <a:solidFill>
                  <a:srgbClr val="FF0000"/>
                </a:solidFill>
                <a:ea typeface="宋体" panose="02010600030101010101" pitchFamily="2" charset="-122"/>
              </a:rPr>
              <a:t> </a:t>
            </a:r>
            <a:r>
              <a:rPr lang="zh-CN" altLang="en-US" sz="4000" b="1" dirty="0">
                <a:ea typeface="宋体" panose="02010600030101010101" pitchFamily="2" charset="-122"/>
              </a:rPr>
              <a:t>由下面</a:t>
            </a:r>
            <a:r>
              <a:rPr lang="en-US" altLang="zh-CN" sz="4000" b="1" dirty="0">
                <a:ea typeface="宋体" panose="02010600030101010101" pitchFamily="2" charset="-122"/>
              </a:rPr>
              <a:t>4</a:t>
            </a:r>
            <a:r>
              <a:rPr lang="zh-CN" altLang="en-US" sz="4000" b="1" dirty="0">
                <a:ea typeface="宋体" panose="02010600030101010101" pitchFamily="2" charset="-122"/>
              </a:rPr>
              <a:t>部分组成</a:t>
            </a:r>
          </a:p>
        </p:txBody>
      </p:sp>
      <p:sp>
        <p:nvSpPr>
          <p:cNvPr id="39940" name="Rectangle 3"/>
          <p:cNvSpPr>
            <a:spLocks noGrp="1"/>
          </p:cNvSpPr>
          <p:nvPr>
            <p:ph type="body" idx="4294967295"/>
          </p:nvPr>
        </p:nvSpPr>
        <p:spPr>
          <a:xfrm>
            <a:off x="179388" y="765175"/>
            <a:ext cx="8964612" cy="2735833"/>
          </a:xfrm>
        </p:spPr>
        <p:txBody>
          <a:bodyPr/>
          <a:lstStyle/>
          <a:p>
            <a:pPr>
              <a:lnSpc>
                <a:spcPct val="150000"/>
              </a:lnSpc>
              <a:buFont typeface="Arial" panose="020B0604020202020204" pitchFamily="34" charset="0"/>
              <a:buNone/>
            </a:pPr>
            <a:r>
              <a:rPr lang="zh-CN" altLang="en-US" b="1" dirty="0">
                <a:ea typeface="宋体" panose="02010600030101010101" pitchFamily="2" charset="-122"/>
              </a:rPr>
              <a:t>（</a:t>
            </a:r>
            <a:r>
              <a:rPr lang="en-US" altLang="zh-CN" b="1" dirty="0">
                <a:ea typeface="宋体" panose="02010600030101010101" pitchFamily="2" charset="-122"/>
              </a:rPr>
              <a:t>1</a:t>
            </a:r>
            <a:r>
              <a:rPr lang="zh-CN" altLang="en-US" b="1" dirty="0">
                <a:ea typeface="宋体" panose="02010600030101010101" pitchFamily="2" charset="-122"/>
              </a:rPr>
              <a:t>）非空个体域</a:t>
            </a:r>
            <a:r>
              <a:rPr lang="en-US" altLang="zh-CN" b="1" dirty="0">
                <a:ea typeface="宋体" panose="02010600030101010101" pitchFamily="2" charset="-122"/>
              </a:rPr>
              <a:t>D</a:t>
            </a:r>
          </a:p>
          <a:p>
            <a:pPr marL="1074738" indent="-1074738">
              <a:lnSpc>
                <a:spcPct val="150000"/>
              </a:lnSpc>
              <a:buFont typeface="Arial" panose="020B0604020202020204" pitchFamily="34" charset="0"/>
              <a:buNone/>
            </a:pPr>
            <a:r>
              <a:rPr lang="zh-CN" altLang="en-US" b="1" dirty="0">
                <a:ea typeface="宋体" panose="02010600030101010101" pitchFamily="2" charset="-122"/>
              </a:rPr>
              <a:t>（</a:t>
            </a:r>
            <a:r>
              <a:rPr lang="en-US" altLang="zh-CN" b="1" dirty="0">
                <a:ea typeface="宋体" panose="02010600030101010101" pitchFamily="2" charset="-122"/>
              </a:rPr>
              <a:t>2</a:t>
            </a:r>
            <a:r>
              <a:rPr lang="zh-CN" altLang="en-US" b="1" dirty="0">
                <a:ea typeface="宋体" panose="02010600030101010101" pitchFamily="2" charset="-122"/>
              </a:rPr>
              <a:t>）给个体常</a:t>
            </a:r>
            <a:r>
              <a:rPr lang="en-US" altLang="zh-CN" b="1" dirty="0">
                <a:solidFill>
                  <a:srgbClr val="FF0000"/>
                </a:solidFill>
                <a:ea typeface="宋体" panose="02010600030101010101" pitchFamily="2" charset="-122"/>
              </a:rPr>
              <a:t>/</a:t>
            </a:r>
            <a:r>
              <a:rPr lang="zh-CN" altLang="en-US" b="1" dirty="0">
                <a:solidFill>
                  <a:srgbClr val="FF0000"/>
                </a:solidFill>
                <a:ea typeface="宋体" panose="02010600030101010101" pitchFamily="2" charset="-122"/>
              </a:rPr>
              <a:t>变</a:t>
            </a:r>
            <a:r>
              <a:rPr lang="zh-CN" altLang="en-US" b="1" dirty="0">
                <a:ea typeface="宋体" panose="02010600030101010101" pitchFamily="2" charset="-122"/>
              </a:rPr>
              <a:t>项指定一个</a:t>
            </a:r>
            <a:r>
              <a:rPr lang="en-US" altLang="zh-CN" b="1" dirty="0">
                <a:ea typeface="宋体" panose="02010600030101010101" pitchFamily="2" charset="-122"/>
              </a:rPr>
              <a:t>D</a:t>
            </a:r>
            <a:r>
              <a:rPr lang="zh-CN" altLang="en-US" b="1" dirty="0">
                <a:ea typeface="宋体" panose="02010600030101010101" pitchFamily="2" charset="-122"/>
              </a:rPr>
              <a:t>中的常个体（赋值）</a:t>
            </a:r>
            <a:endParaRPr lang="en-US" altLang="zh-CN" b="1" dirty="0">
              <a:ea typeface="宋体" panose="02010600030101010101" pitchFamily="2" charset="-122"/>
            </a:endParaRPr>
          </a:p>
          <a:p>
            <a:pPr>
              <a:lnSpc>
                <a:spcPct val="150000"/>
              </a:lnSpc>
              <a:buFont typeface="Arial" panose="020B0604020202020204" pitchFamily="34" charset="0"/>
              <a:buNone/>
            </a:pPr>
            <a:r>
              <a:rPr lang="zh-CN" altLang="en-US" b="1" dirty="0">
                <a:ea typeface="宋体" panose="02010600030101010101" pitchFamily="2" charset="-122"/>
              </a:rPr>
              <a:t>（</a:t>
            </a:r>
            <a:r>
              <a:rPr lang="en-US" altLang="zh-CN" b="1" dirty="0">
                <a:ea typeface="宋体" panose="02010600030101010101" pitchFamily="2" charset="-122"/>
              </a:rPr>
              <a:t>3</a:t>
            </a:r>
            <a:r>
              <a:rPr lang="zh-CN" altLang="en-US" b="1" dirty="0">
                <a:ea typeface="宋体" panose="02010600030101010101" pitchFamily="2" charset="-122"/>
              </a:rPr>
              <a:t>）给函数变项指定一个</a:t>
            </a:r>
            <a:r>
              <a:rPr lang="en-US" altLang="zh-CN" b="1" dirty="0">
                <a:ea typeface="宋体" panose="02010600030101010101" pitchFamily="2" charset="-122"/>
              </a:rPr>
              <a:t>D</a:t>
            </a:r>
            <a:r>
              <a:rPr lang="zh-CN" altLang="en-US" b="1" dirty="0">
                <a:ea typeface="宋体" panose="02010600030101010101" pitchFamily="2" charset="-122"/>
              </a:rPr>
              <a:t>上的常函数</a:t>
            </a:r>
            <a:endParaRPr lang="en-US" altLang="zh-CN" b="1" dirty="0">
              <a:ea typeface="宋体" panose="02010600030101010101" pitchFamily="2" charset="-122"/>
            </a:endParaRPr>
          </a:p>
          <a:p>
            <a:pPr>
              <a:lnSpc>
                <a:spcPct val="150000"/>
              </a:lnSpc>
              <a:buFont typeface="Arial" panose="020B0604020202020204" pitchFamily="34" charset="0"/>
              <a:buNone/>
            </a:pPr>
            <a:r>
              <a:rPr lang="zh-CN" altLang="en-US" b="1" dirty="0">
                <a:ea typeface="宋体" panose="02010600030101010101" pitchFamily="2" charset="-122"/>
              </a:rPr>
              <a:t>（</a:t>
            </a:r>
            <a:r>
              <a:rPr lang="en-US" altLang="zh-CN" b="1" dirty="0">
                <a:ea typeface="宋体" panose="02010600030101010101" pitchFamily="2" charset="-122"/>
              </a:rPr>
              <a:t>4</a:t>
            </a:r>
            <a:r>
              <a:rPr lang="zh-CN" altLang="en-US" b="1" dirty="0">
                <a:ea typeface="宋体" panose="02010600030101010101" pitchFamily="2" charset="-122"/>
              </a:rPr>
              <a:t>）给谓词变项指定一个</a:t>
            </a:r>
            <a:r>
              <a:rPr lang="en-US" altLang="zh-CN" b="1" dirty="0">
                <a:ea typeface="宋体" panose="02010600030101010101" pitchFamily="2" charset="-122"/>
              </a:rPr>
              <a:t>D</a:t>
            </a:r>
            <a:r>
              <a:rPr lang="zh-CN" altLang="en-US" b="1" dirty="0">
                <a:ea typeface="宋体" panose="02010600030101010101" pitchFamily="2" charset="-122"/>
              </a:rPr>
              <a:t>上的常谓词</a:t>
            </a:r>
            <a:endParaRPr lang="en-US" altLang="zh-CN" b="1" dirty="0">
              <a:ea typeface="宋体" panose="02010600030101010101" pitchFamily="2" charset="-122"/>
            </a:endParaRPr>
          </a:p>
          <a:p>
            <a:pPr>
              <a:lnSpc>
                <a:spcPct val="150000"/>
              </a:lnSpc>
              <a:buFont typeface="Arial" panose="020B0604020202020204" pitchFamily="34" charset="0"/>
              <a:buNone/>
            </a:pPr>
            <a:endParaRPr lang="en-US" altLang="zh-CN" sz="2800" b="1" dirty="0">
              <a:ea typeface="宋体" panose="02010600030101010101" pitchFamily="2" charset="-122"/>
            </a:endParaRPr>
          </a:p>
        </p:txBody>
      </p:sp>
      <p:sp>
        <p:nvSpPr>
          <p:cNvPr id="3" name="文本框 2"/>
          <p:cNvSpPr txBox="1"/>
          <p:nvPr/>
        </p:nvSpPr>
        <p:spPr>
          <a:xfrm>
            <a:off x="323528" y="5517232"/>
            <a:ext cx="8905002" cy="923330"/>
          </a:xfrm>
          <a:prstGeom prst="rect">
            <a:avLst/>
          </a:prstGeom>
          <a:noFill/>
        </p:spPr>
        <p:txBody>
          <a:bodyPr wrap="none" rtlCol="0">
            <a:spAutoFit/>
          </a:bodyPr>
          <a:lstStyle/>
          <a:p>
            <a:r>
              <a:rPr lang="zh-CN" altLang="en-US" dirty="0"/>
              <a:t>说明：在（</a:t>
            </a:r>
            <a:r>
              <a:rPr lang="en-US" altLang="zh-CN" dirty="0"/>
              <a:t>2</a:t>
            </a:r>
            <a:r>
              <a:rPr lang="zh-CN" altLang="en-US" dirty="0"/>
              <a:t>）中赋值也是属于解释的一部分。</a:t>
            </a:r>
            <a:endParaRPr lang="en-US" altLang="zh-CN" dirty="0"/>
          </a:p>
          <a:p>
            <a:r>
              <a:rPr lang="en-US" altLang="zh-CN" dirty="0"/>
              <a:t>          </a:t>
            </a:r>
            <a:r>
              <a:rPr lang="zh-CN" altLang="en-US" dirty="0"/>
              <a:t>教材上的“任何解释及其该解释下的任何赋值”等同于课堂上的“任何解释”。</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420872648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5FD6ED-A756-48DE-88CE-F24EF097D6B7}" type="slidenum">
              <a:rPr lang="zh-CN" altLang="en-US" smtClean="0">
                <a:solidFill>
                  <a:schemeClr val="accent1"/>
                </a:solidFill>
              </a:rPr>
              <a:pPr/>
              <a:t>23</a:t>
            </a:fld>
            <a:r>
              <a:rPr lang="en-US" altLang="zh-CN" dirty="0">
                <a:solidFill>
                  <a:schemeClr val="accent1"/>
                </a:solidFill>
              </a:rPr>
              <a:t>/56</a:t>
            </a:r>
          </a:p>
        </p:txBody>
      </p:sp>
      <p:sp>
        <p:nvSpPr>
          <p:cNvPr id="39939" name="Rectangle 2"/>
          <p:cNvSpPr>
            <a:spLocks noGrp="1"/>
          </p:cNvSpPr>
          <p:nvPr>
            <p:ph type="title" idx="4294967295"/>
          </p:nvPr>
        </p:nvSpPr>
        <p:spPr/>
        <p:txBody>
          <a:bodyPr/>
          <a:lstStyle/>
          <a:p>
            <a:r>
              <a:rPr lang="zh-CN" altLang="en-US" sz="4800" b="1" dirty="0">
                <a:ea typeface="宋体" panose="02010600030101010101" pitchFamily="2" charset="-122"/>
              </a:rPr>
              <a:t>成真解释、成假解释</a:t>
            </a:r>
          </a:p>
        </p:txBody>
      </p:sp>
      <p:sp>
        <p:nvSpPr>
          <p:cNvPr id="39940" name="Rectangle 3"/>
          <p:cNvSpPr>
            <a:spLocks noGrp="1"/>
          </p:cNvSpPr>
          <p:nvPr>
            <p:ph type="body" idx="4294967295"/>
          </p:nvPr>
        </p:nvSpPr>
        <p:spPr>
          <a:xfrm>
            <a:off x="179388" y="765175"/>
            <a:ext cx="8964612" cy="2735833"/>
          </a:xfrm>
        </p:spPr>
        <p:txBody>
          <a:bodyPr/>
          <a:lstStyle/>
          <a:p>
            <a:pPr>
              <a:lnSpc>
                <a:spcPct val="150000"/>
              </a:lnSpc>
              <a:buFont typeface="Arial" panose="020B0604020202020204" pitchFamily="34" charset="0"/>
              <a:buNone/>
            </a:pPr>
            <a:r>
              <a:rPr lang="zh-CN" altLang="en-US" sz="2800" b="1" dirty="0">
                <a:ea typeface="宋体" panose="02010600030101010101" pitchFamily="2" charset="-122"/>
              </a:rPr>
              <a:t>给定公式</a:t>
            </a:r>
            <a:r>
              <a:rPr lang="en-US" altLang="zh-CN" sz="2800" b="1" dirty="0">
                <a:ea typeface="宋体" panose="02010600030101010101" pitchFamily="2" charset="-122"/>
              </a:rPr>
              <a:t>A</a:t>
            </a:r>
            <a:r>
              <a:rPr lang="zh-CN" altLang="en-US" sz="2800" b="1" dirty="0">
                <a:ea typeface="宋体" panose="02010600030101010101" pitchFamily="2" charset="-122"/>
              </a:rPr>
              <a:t>的一个解释</a:t>
            </a:r>
            <a:r>
              <a:rPr lang="en-US" altLang="zh-CN" sz="2800" b="1" dirty="0">
                <a:ea typeface="宋体" panose="02010600030101010101" pitchFamily="2" charset="-122"/>
              </a:rPr>
              <a:t>I</a:t>
            </a:r>
            <a:r>
              <a:rPr lang="zh-CN" altLang="en-US" sz="2800" b="1" dirty="0">
                <a:ea typeface="宋体" panose="02010600030101010101" pitchFamily="2" charset="-122"/>
              </a:rPr>
              <a:t>：</a:t>
            </a:r>
          </a:p>
          <a:p>
            <a:pPr algn="ctr">
              <a:lnSpc>
                <a:spcPct val="150000"/>
              </a:lnSpc>
              <a:buNone/>
            </a:pPr>
            <a:r>
              <a:rPr lang="zh-CN" altLang="en-US" sz="2800" b="1" dirty="0">
                <a:ea typeface="宋体" panose="02010600030101010101" pitchFamily="2" charset="-122"/>
              </a:rPr>
              <a:t>   </a:t>
            </a:r>
            <a:r>
              <a:rPr lang="en-US" altLang="zh-CN" sz="2800" b="1" dirty="0">
                <a:ea typeface="宋体" panose="02010600030101010101" pitchFamily="2" charset="-122"/>
              </a:rPr>
              <a:t>I=(D</a:t>
            </a:r>
            <a:r>
              <a:rPr lang="en-US" altLang="zh-CN" sz="2800" b="1" baseline="30000" dirty="0">
                <a:ea typeface="宋体" panose="02010600030101010101" pitchFamily="2" charset="-122"/>
              </a:rPr>
              <a:t>0</a:t>
            </a:r>
            <a:r>
              <a:rPr lang="zh-CN" altLang="en-US" sz="2800" b="1" dirty="0">
                <a:ea typeface="宋体" panose="02010600030101010101" pitchFamily="2" charset="-122"/>
              </a:rPr>
              <a:t>；</a:t>
            </a:r>
            <a:r>
              <a:rPr lang="en-US" altLang="zh-CN" sz="2800" b="1" i="1" dirty="0">
                <a:latin typeface="+mn-ea"/>
              </a:rPr>
              <a:t>a</a:t>
            </a:r>
            <a:r>
              <a:rPr lang="en-US" altLang="zh-CN" sz="2800" b="1" baseline="-25000" dirty="0">
                <a:latin typeface="+mn-ea"/>
              </a:rPr>
              <a:t>1</a:t>
            </a:r>
            <a:r>
              <a:rPr lang="zh-CN" altLang="en-US" sz="2800" b="1" dirty="0">
                <a:latin typeface="+mn-ea"/>
              </a:rPr>
              <a:t>，</a:t>
            </a:r>
            <a:r>
              <a:rPr lang="en-US" altLang="zh-CN" sz="2800" b="1" dirty="0">
                <a:latin typeface="+mn-ea"/>
              </a:rPr>
              <a:t>…</a:t>
            </a:r>
            <a:r>
              <a:rPr lang="zh-CN" altLang="en-US" sz="2800" b="1" dirty="0">
                <a:latin typeface="+mn-ea"/>
              </a:rPr>
              <a:t>，</a:t>
            </a:r>
            <a:r>
              <a:rPr lang="en-US" altLang="zh-CN" sz="2800" b="1" i="1" dirty="0">
                <a:latin typeface="+mn-ea"/>
              </a:rPr>
              <a:t>a</a:t>
            </a:r>
            <a:r>
              <a:rPr lang="en-US" altLang="zh-CN" sz="2800" b="1" i="1" baseline="-25000" dirty="0">
                <a:latin typeface="+mn-ea"/>
              </a:rPr>
              <a:t>n</a:t>
            </a:r>
            <a:r>
              <a:rPr lang="zh-CN" altLang="en-US" sz="2800" b="1" dirty="0">
                <a:latin typeface="Times New Roman" panose="02020603050405020304" pitchFamily="18" charset="0"/>
              </a:rPr>
              <a:t>；</a:t>
            </a:r>
            <a:r>
              <a:rPr lang="en-US" altLang="zh-CN" sz="2800" b="1" i="1" dirty="0"/>
              <a:t>f</a:t>
            </a:r>
            <a:r>
              <a:rPr lang="en-US" altLang="zh-CN" sz="2800" b="1" baseline="-25000" dirty="0"/>
              <a:t>1</a:t>
            </a:r>
            <a:r>
              <a:rPr lang="en-US" altLang="zh-CN" sz="2800" b="1" baseline="30000" dirty="0"/>
              <a:t>0</a:t>
            </a:r>
            <a:r>
              <a:rPr lang="zh-CN" altLang="en-US" sz="2800" b="1" dirty="0"/>
              <a:t>，</a:t>
            </a:r>
            <a:r>
              <a:rPr lang="en-US" altLang="zh-CN" sz="2800" b="1" dirty="0"/>
              <a:t>…</a:t>
            </a:r>
            <a:r>
              <a:rPr lang="zh-CN" altLang="en-US" sz="2800" b="1" dirty="0"/>
              <a:t>，</a:t>
            </a:r>
            <a:r>
              <a:rPr lang="en-US" altLang="zh-CN" sz="2800" b="1" i="1" dirty="0"/>
              <a:t>f</a:t>
            </a:r>
            <a:r>
              <a:rPr lang="en-US" altLang="zh-CN" sz="2800" b="1" i="1" baseline="-25000" dirty="0"/>
              <a:t>k</a:t>
            </a:r>
            <a:r>
              <a:rPr lang="en-US" altLang="zh-CN" sz="2800" b="1" baseline="30000" dirty="0"/>
              <a:t>0 </a:t>
            </a:r>
            <a:r>
              <a:rPr lang="zh-CN" altLang="en-US" sz="2800" b="1" dirty="0">
                <a:latin typeface="Times New Roman" panose="02020603050405020304" pitchFamily="18" charset="0"/>
              </a:rPr>
              <a:t>；</a:t>
            </a:r>
            <a:r>
              <a:rPr lang="en-US" altLang="zh-CN" sz="2800" b="1" i="1" dirty="0"/>
              <a:t>P</a:t>
            </a:r>
            <a:r>
              <a:rPr lang="en-US" altLang="zh-CN" sz="2800" b="1" baseline="-25000" dirty="0"/>
              <a:t>1</a:t>
            </a:r>
            <a:r>
              <a:rPr lang="en-US" altLang="zh-CN" sz="2800" b="1" baseline="30000" dirty="0"/>
              <a:t>0</a:t>
            </a:r>
            <a:r>
              <a:rPr lang="zh-CN" altLang="en-US" sz="2800" b="1" dirty="0"/>
              <a:t>，</a:t>
            </a:r>
            <a:r>
              <a:rPr lang="en-US" altLang="zh-CN" sz="2800" b="1" dirty="0"/>
              <a:t>…</a:t>
            </a:r>
            <a:r>
              <a:rPr lang="zh-CN" altLang="en-US" sz="2800" b="1" dirty="0"/>
              <a:t>，</a:t>
            </a:r>
            <a:r>
              <a:rPr lang="en-US" altLang="zh-CN" sz="2800" b="1" i="1" dirty="0"/>
              <a:t>P</a:t>
            </a:r>
            <a:r>
              <a:rPr lang="en-US" altLang="zh-CN" sz="2800" b="1" i="1" baseline="-25000" dirty="0"/>
              <a:t>m</a:t>
            </a:r>
            <a:r>
              <a:rPr lang="en-US" altLang="zh-CN" sz="2800" b="1" baseline="30000" dirty="0"/>
              <a:t>0</a:t>
            </a:r>
            <a:r>
              <a:rPr lang="en-US" altLang="zh-CN" sz="2800" b="1" dirty="0">
                <a:ea typeface="宋体" panose="02010600030101010101" pitchFamily="2" charset="-122"/>
              </a:rPr>
              <a:t>)</a:t>
            </a:r>
          </a:p>
          <a:p>
            <a:pPr>
              <a:lnSpc>
                <a:spcPct val="150000"/>
              </a:lnSpc>
              <a:buFont typeface="Arial" panose="020B0604020202020204" pitchFamily="34" charset="0"/>
              <a:buNone/>
            </a:pPr>
            <a:r>
              <a:rPr lang="zh-CN" altLang="en-US" sz="2800" b="1" dirty="0">
                <a:ea typeface="宋体" panose="02010600030101010101" pitchFamily="2" charset="-122"/>
              </a:rPr>
              <a:t>公式</a:t>
            </a:r>
            <a:r>
              <a:rPr lang="en-US" altLang="zh-CN" sz="2800" b="1" dirty="0">
                <a:ea typeface="宋体" panose="02010600030101010101" pitchFamily="2" charset="-122"/>
              </a:rPr>
              <a:t>A</a:t>
            </a:r>
            <a:r>
              <a:rPr lang="zh-CN" altLang="en-US" sz="2800" b="1" dirty="0">
                <a:ea typeface="宋体" panose="02010600030101010101" pitchFamily="2" charset="-122"/>
              </a:rPr>
              <a:t>在该解释下的值记为：</a:t>
            </a:r>
            <a:endParaRPr lang="zh-CN" altLang="en-US" sz="2800" b="1" dirty="0">
              <a:ea typeface="宋体" panose="02010600030101010101" pitchFamily="2" charset="-122"/>
              <a:sym typeface="Symbol" panose="05050102010706020507" pitchFamily="18" charset="2"/>
            </a:endParaRPr>
          </a:p>
          <a:p>
            <a:pPr algn="ctr">
              <a:lnSpc>
                <a:spcPct val="150000"/>
              </a:lnSpc>
              <a:buFont typeface="Arial" panose="020B0604020202020204" pitchFamily="34" charset="0"/>
              <a:buNone/>
            </a:pPr>
            <a:endParaRPr lang="en-US" altLang="zh-CN" sz="2800" b="1" dirty="0">
              <a:ea typeface="宋体" panose="02010600030101010101" pitchFamily="2" charset="-122"/>
            </a:endParaRPr>
          </a:p>
        </p:txBody>
      </p:sp>
      <p:sp>
        <p:nvSpPr>
          <p:cNvPr id="2" name="矩形 1"/>
          <p:cNvSpPr/>
          <p:nvPr/>
        </p:nvSpPr>
        <p:spPr>
          <a:xfrm>
            <a:off x="-108520" y="3068960"/>
            <a:ext cx="9252520" cy="692497"/>
          </a:xfrm>
          <a:prstGeom prst="rect">
            <a:avLst/>
          </a:prstGeom>
          <a:solidFill>
            <a:srgbClr val="FFFF00"/>
          </a:solidFill>
        </p:spPr>
        <p:txBody>
          <a:bodyPr wrap="square">
            <a:spAutoFit/>
          </a:bodyPr>
          <a:lstStyle/>
          <a:p>
            <a:pPr algn="ctr">
              <a:lnSpc>
                <a:spcPct val="150000"/>
              </a:lnSpc>
              <a:buNone/>
            </a:pPr>
            <a:r>
              <a:rPr lang="zh-CN" altLang="en-US" sz="2600" b="1" dirty="0">
                <a:sym typeface="Symbol" panose="05050102010706020507" pitchFamily="18" charset="2"/>
              </a:rPr>
              <a:t> </a:t>
            </a:r>
            <a:r>
              <a:rPr lang="en-US" altLang="zh-CN" sz="2600" b="1" dirty="0">
                <a:sym typeface="Symbol" panose="05050102010706020507" pitchFamily="18" charset="2"/>
              </a:rPr>
              <a:t>A</a:t>
            </a:r>
            <a:r>
              <a:rPr lang="en-US" altLang="zh-CN" sz="2600" b="1" dirty="0"/>
              <a:t>(a, </a:t>
            </a:r>
            <a:r>
              <a:rPr lang="en-US" altLang="zh-CN" sz="2600" b="1" dirty="0">
                <a:latin typeface="Times New Roman" panose="02020603050405020304" pitchFamily="18" charset="0"/>
              </a:rPr>
              <a:t>f</a:t>
            </a:r>
            <a:r>
              <a:rPr lang="en-US" altLang="zh-CN" sz="2600" b="1" baseline="30000" dirty="0"/>
              <a:t>0</a:t>
            </a:r>
            <a:r>
              <a:rPr lang="en-US" altLang="zh-CN" sz="2600" b="1" dirty="0"/>
              <a:t>, P</a:t>
            </a:r>
            <a:r>
              <a:rPr lang="en-US" altLang="zh-CN" sz="2600" b="1" baseline="30000" dirty="0"/>
              <a:t>0</a:t>
            </a:r>
            <a:r>
              <a:rPr lang="en-US" altLang="zh-CN" sz="2600" b="1" dirty="0"/>
              <a:t>)=</a:t>
            </a:r>
            <a:r>
              <a:rPr lang="en-US" altLang="zh-CN" sz="2600" b="1" dirty="0">
                <a:sym typeface="Symbol" panose="05050102010706020507" pitchFamily="18" charset="2"/>
              </a:rPr>
              <a:t>A(</a:t>
            </a:r>
            <a:r>
              <a:rPr lang="en-US" altLang="zh-CN" sz="2600" b="1" i="1" dirty="0">
                <a:latin typeface="+mn-ea"/>
              </a:rPr>
              <a:t>a</a:t>
            </a:r>
            <a:r>
              <a:rPr lang="en-US" altLang="zh-CN" sz="2600" b="1" baseline="-25000" dirty="0">
                <a:latin typeface="+mn-ea"/>
              </a:rPr>
              <a:t>1</a:t>
            </a:r>
            <a:r>
              <a:rPr lang="zh-CN" altLang="en-US" sz="2600" b="1" dirty="0">
                <a:latin typeface="+mn-ea"/>
              </a:rPr>
              <a:t>，</a:t>
            </a:r>
            <a:r>
              <a:rPr lang="en-US" altLang="zh-CN" sz="2600" b="1" dirty="0">
                <a:latin typeface="+mn-ea"/>
              </a:rPr>
              <a:t>…</a:t>
            </a:r>
            <a:r>
              <a:rPr lang="zh-CN" altLang="en-US" sz="2600" b="1" dirty="0">
                <a:latin typeface="+mn-ea"/>
              </a:rPr>
              <a:t>，</a:t>
            </a:r>
            <a:r>
              <a:rPr lang="en-US" altLang="zh-CN" sz="2600" b="1" i="1" dirty="0">
                <a:latin typeface="+mn-ea"/>
              </a:rPr>
              <a:t>a</a:t>
            </a:r>
            <a:r>
              <a:rPr lang="en-US" altLang="zh-CN" sz="2600" b="1" i="1" baseline="-25000" dirty="0">
                <a:latin typeface="+mn-ea"/>
              </a:rPr>
              <a:t>n</a:t>
            </a:r>
            <a:r>
              <a:rPr lang="zh-CN" altLang="en-US" sz="2600" b="1" dirty="0">
                <a:latin typeface="Times New Roman" panose="02020603050405020304" pitchFamily="18" charset="0"/>
              </a:rPr>
              <a:t>；</a:t>
            </a:r>
            <a:r>
              <a:rPr lang="en-US" altLang="zh-CN" sz="2600" b="1" i="1" dirty="0"/>
              <a:t>f</a:t>
            </a:r>
            <a:r>
              <a:rPr lang="en-US" altLang="zh-CN" sz="2600" b="1" baseline="-25000" dirty="0"/>
              <a:t>1</a:t>
            </a:r>
            <a:r>
              <a:rPr lang="en-US" altLang="zh-CN" sz="2600" b="1" baseline="30000" dirty="0"/>
              <a:t>0</a:t>
            </a:r>
            <a:r>
              <a:rPr lang="zh-CN" altLang="en-US" sz="2600" b="1" dirty="0"/>
              <a:t>，</a:t>
            </a:r>
            <a:r>
              <a:rPr lang="en-US" altLang="zh-CN" sz="2600" b="1" dirty="0"/>
              <a:t>…</a:t>
            </a:r>
            <a:r>
              <a:rPr lang="zh-CN" altLang="en-US" sz="2600" b="1" dirty="0"/>
              <a:t>，</a:t>
            </a:r>
            <a:r>
              <a:rPr lang="en-US" altLang="zh-CN" sz="2600" b="1" i="1" dirty="0"/>
              <a:t>f</a:t>
            </a:r>
            <a:r>
              <a:rPr lang="en-US" altLang="zh-CN" sz="2600" b="1" i="1" baseline="-25000" dirty="0"/>
              <a:t>k</a:t>
            </a:r>
            <a:r>
              <a:rPr lang="en-US" altLang="zh-CN" sz="2600" b="1" baseline="30000" dirty="0"/>
              <a:t>0 </a:t>
            </a:r>
            <a:r>
              <a:rPr lang="zh-CN" altLang="en-US" sz="2600" b="1" dirty="0">
                <a:latin typeface="Times New Roman" panose="02020603050405020304" pitchFamily="18" charset="0"/>
              </a:rPr>
              <a:t>；</a:t>
            </a:r>
            <a:r>
              <a:rPr lang="en-US" altLang="zh-CN" sz="2600" b="1" i="1" dirty="0"/>
              <a:t>P</a:t>
            </a:r>
            <a:r>
              <a:rPr lang="en-US" altLang="zh-CN" sz="2600" b="1" baseline="-25000" dirty="0"/>
              <a:t>1</a:t>
            </a:r>
            <a:r>
              <a:rPr lang="en-US" altLang="zh-CN" sz="2600" b="1" baseline="30000" dirty="0"/>
              <a:t>0</a:t>
            </a:r>
            <a:r>
              <a:rPr lang="zh-CN" altLang="en-US" sz="2600" b="1" dirty="0"/>
              <a:t>，</a:t>
            </a:r>
            <a:r>
              <a:rPr lang="en-US" altLang="zh-CN" sz="2600" b="1" dirty="0"/>
              <a:t>…</a:t>
            </a:r>
            <a:r>
              <a:rPr lang="zh-CN" altLang="en-US" sz="2600" b="1" dirty="0"/>
              <a:t>，</a:t>
            </a:r>
            <a:r>
              <a:rPr lang="en-US" altLang="zh-CN" sz="2600" b="1" i="1" dirty="0"/>
              <a:t>P</a:t>
            </a:r>
            <a:r>
              <a:rPr lang="en-US" altLang="zh-CN" sz="2600" b="1" i="1" baseline="-25000" dirty="0"/>
              <a:t>m</a:t>
            </a:r>
            <a:r>
              <a:rPr lang="en-US" altLang="zh-CN" sz="2600" b="1" baseline="30000" dirty="0"/>
              <a:t>0</a:t>
            </a:r>
            <a:r>
              <a:rPr lang="en-US" altLang="zh-CN" sz="2600" b="1" dirty="0"/>
              <a:t>)</a:t>
            </a:r>
          </a:p>
        </p:txBody>
      </p:sp>
      <p:sp>
        <p:nvSpPr>
          <p:cNvPr id="3" name="矩形 2"/>
          <p:cNvSpPr/>
          <p:nvPr/>
        </p:nvSpPr>
        <p:spPr>
          <a:xfrm>
            <a:off x="35496" y="4194440"/>
            <a:ext cx="9217024" cy="1384995"/>
          </a:xfrm>
          <a:prstGeom prst="rect">
            <a:avLst/>
          </a:prstGeom>
          <a:solidFill>
            <a:srgbClr val="00B0F0"/>
          </a:solidFill>
        </p:spPr>
        <p:txBody>
          <a:bodyPr wrap="square">
            <a:spAutoFit/>
          </a:bodyPr>
          <a:lstStyle/>
          <a:p>
            <a:pPr>
              <a:lnSpc>
                <a:spcPct val="150000"/>
              </a:lnSpc>
            </a:pPr>
            <a:r>
              <a:rPr lang="zh-CN" altLang="en-US" sz="2800" b="1" dirty="0">
                <a:sym typeface="Symbol" panose="05050102010706020507" pitchFamily="18" charset="2"/>
              </a:rPr>
              <a:t>若</a:t>
            </a:r>
            <a:r>
              <a:rPr lang="en-US" altLang="zh-CN" sz="2800" b="1" dirty="0">
                <a:sym typeface="Symbol" panose="05050102010706020507" pitchFamily="18" charset="2"/>
              </a:rPr>
              <a:t>A</a:t>
            </a:r>
            <a:r>
              <a:rPr lang="en-US" altLang="zh-CN" sz="2800" b="1" dirty="0"/>
              <a:t>(a, </a:t>
            </a:r>
            <a:r>
              <a:rPr lang="en-US" altLang="zh-CN" sz="2800" b="1" dirty="0">
                <a:latin typeface="Times New Roman" panose="02020603050405020304" pitchFamily="18" charset="0"/>
              </a:rPr>
              <a:t>f</a:t>
            </a:r>
            <a:r>
              <a:rPr lang="en-US" altLang="zh-CN" sz="2800" b="1" baseline="30000" dirty="0"/>
              <a:t>0</a:t>
            </a:r>
            <a:r>
              <a:rPr lang="en-US" altLang="zh-CN" sz="2800" b="1" dirty="0"/>
              <a:t>, P</a:t>
            </a:r>
            <a:r>
              <a:rPr lang="en-US" altLang="zh-CN" sz="2800" b="1" baseline="30000" dirty="0"/>
              <a:t>0</a:t>
            </a:r>
            <a:r>
              <a:rPr lang="en-US" altLang="zh-CN" sz="2800" b="1" dirty="0"/>
              <a:t>)=1</a:t>
            </a:r>
            <a:r>
              <a:rPr lang="zh-CN" altLang="en-US" sz="2800" b="1" dirty="0"/>
              <a:t>，则称</a:t>
            </a:r>
            <a:r>
              <a:rPr lang="en-US" altLang="zh-CN" sz="2800" b="1" dirty="0"/>
              <a:t>I=(D</a:t>
            </a:r>
            <a:r>
              <a:rPr lang="en-US" altLang="zh-CN" sz="2800" b="1" baseline="30000" dirty="0"/>
              <a:t>0</a:t>
            </a:r>
            <a:r>
              <a:rPr lang="zh-CN" altLang="en-US" sz="2800" b="1" dirty="0"/>
              <a:t>；</a:t>
            </a:r>
            <a:r>
              <a:rPr lang="en-US" altLang="zh-CN" sz="2800" b="1" dirty="0"/>
              <a:t>a</a:t>
            </a:r>
            <a:r>
              <a:rPr lang="zh-CN" altLang="en-US" sz="2800" b="1" dirty="0"/>
              <a:t>；</a:t>
            </a:r>
            <a:r>
              <a:rPr lang="en-US" altLang="zh-CN" sz="2800" b="1" dirty="0">
                <a:latin typeface="Times New Roman" panose="02020603050405020304" pitchFamily="18" charset="0"/>
              </a:rPr>
              <a:t> f</a:t>
            </a:r>
            <a:r>
              <a:rPr lang="en-US" altLang="zh-CN" sz="2800" b="1" baseline="30000" dirty="0"/>
              <a:t>0 </a:t>
            </a:r>
            <a:r>
              <a:rPr lang="zh-CN" altLang="en-US" sz="2800" b="1" dirty="0"/>
              <a:t>；</a:t>
            </a:r>
            <a:r>
              <a:rPr lang="en-US" altLang="zh-CN" sz="2800" b="1" dirty="0"/>
              <a:t>P</a:t>
            </a:r>
            <a:r>
              <a:rPr lang="en-US" altLang="zh-CN" sz="2800" b="1" baseline="30000" dirty="0"/>
              <a:t>0</a:t>
            </a:r>
            <a:r>
              <a:rPr lang="en-US" altLang="zh-CN" sz="2800" b="1" dirty="0"/>
              <a:t>)</a:t>
            </a:r>
            <a:r>
              <a:rPr lang="zh-CN" altLang="en-US" sz="2800" b="1" dirty="0"/>
              <a:t>为</a:t>
            </a:r>
            <a:r>
              <a:rPr lang="zh-CN" altLang="en-US" sz="2800" b="1" dirty="0">
                <a:solidFill>
                  <a:srgbClr val="CC0000"/>
                </a:solidFill>
              </a:rPr>
              <a:t>成真解释</a:t>
            </a:r>
            <a:r>
              <a:rPr lang="zh-CN" altLang="en-US" sz="2800" b="1" dirty="0"/>
              <a:t>；</a:t>
            </a:r>
            <a:endParaRPr lang="en-US" altLang="zh-CN" sz="2800" b="1" dirty="0"/>
          </a:p>
          <a:p>
            <a:pPr>
              <a:lnSpc>
                <a:spcPct val="150000"/>
              </a:lnSpc>
            </a:pPr>
            <a:r>
              <a:rPr lang="zh-CN" altLang="en-US" sz="2800" b="1" dirty="0">
                <a:sym typeface="Symbol" panose="05050102010706020507" pitchFamily="18" charset="2"/>
              </a:rPr>
              <a:t>若</a:t>
            </a:r>
            <a:r>
              <a:rPr lang="en-US" altLang="zh-CN" sz="2800" b="1" dirty="0">
                <a:sym typeface="Symbol" panose="05050102010706020507" pitchFamily="18" charset="2"/>
              </a:rPr>
              <a:t>A</a:t>
            </a:r>
            <a:r>
              <a:rPr lang="en-US" altLang="zh-CN" sz="2800" b="1" dirty="0"/>
              <a:t>(a, </a:t>
            </a:r>
            <a:r>
              <a:rPr lang="en-US" altLang="zh-CN" sz="2800" b="1" dirty="0">
                <a:latin typeface="Times New Roman" panose="02020603050405020304" pitchFamily="18" charset="0"/>
              </a:rPr>
              <a:t>f</a:t>
            </a:r>
            <a:r>
              <a:rPr lang="en-US" altLang="zh-CN" sz="2800" b="1" baseline="30000" dirty="0"/>
              <a:t>0</a:t>
            </a:r>
            <a:r>
              <a:rPr lang="en-US" altLang="zh-CN" sz="2800" b="1" dirty="0"/>
              <a:t>, P</a:t>
            </a:r>
            <a:r>
              <a:rPr lang="en-US" altLang="zh-CN" sz="2800" b="1" baseline="30000" dirty="0"/>
              <a:t>0</a:t>
            </a:r>
            <a:r>
              <a:rPr lang="en-US" altLang="zh-CN" sz="2800" b="1" dirty="0"/>
              <a:t>)=0</a:t>
            </a:r>
            <a:r>
              <a:rPr lang="zh-CN" altLang="en-US" sz="2800" b="1" dirty="0"/>
              <a:t>，则称</a:t>
            </a:r>
            <a:r>
              <a:rPr lang="en-US" altLang="zh-CN" sz="2800" b="1" dirty="0"/>
              <a:t>I=(D</a:t>
            </a:r>
            <a:r>
              <a:rPr lang="en-US" altLang="zh-CN" sz="2800" b="1" baseline="30000" dirty="0"/>
              <a:t>0</a:t>
            </a:r>
            <a:r>
              <a:rPr lang="zh-CN" altLang="en-US" sz="2800" b="1" dirty="0"/>
              <a:t>；</a:t>
            </a:r>
            <a:r>
              <a:rPr lang="en-US" altLang="zh-CN" sz="2800" b="1" dirty="0"/>
              <a:t>a</a:t>
            </a:r>
            <a:r>
              <a:rPr lang="zh-CN" altLang="en-US" sz="2800" b="1" dirty="0"/>
              <a:t>；</a:t>
            </a:r>
            <a:r>
              <a:rPr lang="en-US" altLang="zh-CN" sz="2800" b="1" dirty="0">
                <a:latin typeface="Times New Roman" panose="02020603050405020304" pitchFamily="18" charset="0"/>
              </a:rPr>
              <a:t> f</a:t>
            </a:r>
            <a:r>
              <a:rPr lang="en-US" altLang="zh-CN" sz="2800" b="1" baseline="30000" dirty="0"/>
              <a:t>0 </a:t>
            </a:r>
            <a:r>
              <a:rPr lang="zh-CN" altLang="en-US" sz="2800" b="1" dirty="0"/>
              <a:t>；</a:t>
            </a:r>
            <a:r>
              <a:rPr lang="en-US" altLang="zh-CN" sz="2800" b="1" dirty="0"/>
              <a:t>P</a:t>
            </a:r>
            <a:r>
              <a:rPr lang="en-US" altLang="zh-CN" sz="2800" b="1" baseline="30000" dirty="0"/>
              <a:t>0</a:t>
            </a:r>
            <a:r>
              <a:rPr lang="en-US" altLang="zh-CN" sz="2800" b="1" dirty="0"/>
              <a:t>)</a:t>
            </a:r>
            <a:r>
              <a:rPr lang="zh-CN" altLang="en-US" sz="2800" b="1" dirty="0"/>
              <a:t>为</a:t>
            </a:r>
            <a:r>
              <a:rPr lang="zh-CN" altLang="en-US" sz="2800" b="1" dirty="0">
                <a:solidFill>
                  <a:srgbClr val="CC0000"/>
                </a:solidFill>
              </a:rPr>
              <a:t>成假解释</a:t>
            </a:r>
            <a:r>
              <a:rPr lang="zh-CN" altLang="en-US" sz="2800" b="1" dirty="0"/>
              <a:t>。</a:t>
            </a:r>
          </a:p>
        </p:txBody>
      </p:sp>
    </p:spTree>
    <p:extLst>
      <p:ext uri="{BB962C8B-B14F-4D97-AF65-F5344CB8AC3E}">
        <p14:creationId xmlns:p14="http://schemas.microsoft.com/office/powerpoint/2010/main" val="29080321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94E512-3296-4C6A-8B3E-17F15FAF7233}" type="slidenum">
              <a:rPr lang="zh-CN" altLang="en-US" smtClean="0">
                <a:solidFill>
                  <a:schemeClr val="accent1"/>
                </a:solidFill>
              </a:rPr>
              <a:pPr/>
              <a:t>24</a:t>
            </a:fld>
            <a:r>
              <a:rPr lang="en-US" altLang="zh-CN" dirty="0">
                <a:solidFill>
                  <a:schemeClr val="accent1"/>
                </a:solidFill>
              </a:rPr>
              <a:t>/56</a:t>
            </a:r>
          </a:p>
        </p:txBody>
      </p:sp>
      <p:sp>
        <p:nvSpPr>
          <p:cNvPr id="40963" name="Rectangle 2"/>
          <p:cNvSpPr>
            <a:spLocks noGrp="1"/>
          </p:cNvSpPr>
          <p:nvPr>
            <p:ph type="title" idx="4294967295"/>
          </p:nvPr>
        </p:nvSpPr>
        <p:spPr/>
        <p:txBody>
          <a:bodyPr/>
          <a:lstStyle/>
          <a:p>
            <a:r>
              <a:rPr lang="zh-CN" altLang="en-US" b="1" dirty="0">
                <a:ea typeface="宋体" panose="02010600030101010101" pitchFamily="2" charset="-122"/>
              </a:rPr>
              <a:t>含有量词的谓词公式</a:t>
            </a:r>
          </a:p>
        </p:txBody>
      </p:sp>
      <p:sp>
        <p:nvSpPr>
          <p:cNvPr id="40964" name="Rectangle 4"/>
          <p:cNvSpPr>
            <a:spLocks noChangeArrowheads="1"/>
          </p:cNvSpPr>
          <p:nvPr/>
        </p:nvSpPr>
        <p:spPr bwMode="auto">
          <a:xfrm>
            <a:off x="193960" y="790610"/>
            <a:ext cx="86407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200" b="1" dirty="0">
                <a:solidFill>
                  <a:srgbClr val="333300"/>
                </a:solidFill>
                <a:sym typeface="Symbol" panose="05050102010706020507" pitchFamily="18" charset="2"/>
              </a:rPr>
              <a:t>设个体域</a:t>
            </a:r>
            <a:r>
              <a:rPr lang="en-US" altLang="zh-CN" sz="3200" b="1" dirty="0">
                <a:solidFill>
                  <a:srgbClr val="333300"/>
                </a:solidFill>
                <a:sym typeface="Symbol" panose="05050102010706020507" pitchFamily="18" charset="2"/>
              </a:rPr>
              <a:t>D</a:t>
            </a:r>
            <a:r>
              <a:rPr lang="zh-CN" altLang="en-US" sz="3200" b="1" dirty="0">
                <a:solidFill>
                  <a:srgbClr val="333300"/>
                </a:solidFill>
                <a:sym typeface="Symbol" panose="05050102010706020507" pitchFamily="18" charset="2"/>
              </a:rPr>
              <a:t>中所有实体为</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zh-CN" altLang="en-US" sz="3200" b="1" dirty="0">
                <a:solidFill>
                  <a:srgbClr val="333300"/>
                </a:solidFill>
                <a:sym typeface="Symbol" panose="05050102010706020507" pitchFamily="18" charset="2"/>
              </a:rPr>
              <a:t>，则有：</a:t>
            </a:r>
          </a:p>
          <a:p>
            <a:pPr eaLnBrk="1" hangingPunct="1">
              <a:lnSpc>
                <a:spcPct val="150000"/>
              </a:lnSpc>
            </a:pPr>
            <a:r>
              <a:rPr lang="zh-CN" altLang="en-US" sz="3200" b="1" dirty="0">
                <a:solidFill>
                  <a:srgbClr val="333300"/>
                </a:solidFill>
                <a:sym typeface="Symbol" panose="05050102010706020507" pitchFamily="18" charset="2"/>
              </a:rPr>
              <a:t>      </a:t>
            </a:r>
            <a:r>
              <a:rPr lang="en-US" altLang="zh-CN" sz="3200" b="1" dirty="0" err="1">
                <a:solidFill>
                  <a:srgbClr val="333300"/>
                </a:solidFill>
              </a:rPr>
              <a:t>x</a:t>
            </a:r>
            <a:r>
              <a:rPr lang="en-US" altLang="zh-CN" sz="3200" b="1" dirty="0" err="1">
                <a:solidFill>
                  <a:srgbClr val="333300"/>
                </a:solidFill>
                <a:sym typeface="Symbol" panose="05050102010706020507" pitchFamily="18" charset="2"/>
              </a:rPr>
              <a:t>A</a:t>
            </a:r>
            <a:r>
              <a:rPr lang="en-US" altLang="zh-CN" sz="3200" b="1" dirty="0">
                <a:solidFill>
                  <a:srgbClr val="333300"/>
                </a:solidFill>
              </a:rPr>
              <a:t>(</a:t>
            </a:r>
            <a:r>
              <a:rPr lang="en-US" altLang="zh-CN" sz="3200" b="1" dirty="0">
                <a:solidFill>
                  <a:srgbClr val="333300"/>
                </a:solidFill>
                <a:sym typeface="Symbol" panose="05050102010706020507" pitchFamily="18" charset="2"/>
              </a:rPr>
              <a:t>x)</a:t>
            </a:r>
            <a:r>
              <a:rPr lang="zh-CN" altLang="en-US" sz="3200" b="1" dirty="0">
                <a:solidFill>
                  <a:srgbClr val="993300"/>
                </a:solidFill>
                <a:sym typeface="Symbol" panose="05050102010706020507" pitchFamily="18" charset="2"/>
              </a:rPr>
              <a:t>  </a:t>
            </a:r>
            <a:r>
              <a:rPr lang="en-US" altLang="zh-CN" sz="3200" b="1" dirty="0">
                <a:solidFill>
                  <a:srgbClr val="333300"/>
                </a:solidFill>
                <a:sym typeface="Symbol" panose="05050102010706020507" pitchFamily="18" charset="2"/>
              </a:rPr>
              <a:t>A</a:t>
            </a:r>
            <a:r>
              <a:rPr lang="en-US" altLang="zh-CN" sz="3200" b="1" dirty="0">
                <a:solidFill>
                  <a:srgbClr val="333300"/>
                </a:solidFill>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solidFill>
                  <a:srgbClr val="333300"/>
                </a:solidFill>
                <a:sym typeface="Symbol" panose="05050102010706020507" pitchFamily="18" charset="2"/>
              </a:rPr>
              <a:t>)A</a:t>
            </a:r>
            <a:r>
              <a:rPr lang="en-US" altLang="zh-CN" sz="3200" b="1" dirty="0">
                <a:solidFill>
                  <a:srgbClr val="333300"/>
                </a:solidFill>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solidFill>
                  <a:srgbClr val="333300"/>
                </a:solidFill>
                <a:sym typeface="Symbol" panose="05050102010706020507" pitchFamily="18" charset="2"/>
              </a:rPr>
              <a:t>)</a:t>
            </a:r>
            <a:r>
              <a:rPr lang="en-US" altLang="zh-CN" sz="3200" b="1" dirty="0">
                <a:solidFill>
                  <a:srgbClr val="333300"/>
                </a:solidFill>
              </a:rPr>
              <a:t>…</a:t>
            </a:r>
            <a:r>
              <a:rPr lang="en-US" altLang="zh-CN" sz="3200" b="1" dirty="0">
                <a:solidFill>
                  <a:srgbClr val="333300"/>
                </a:solidFill>
                <a:sym typeface="Symbol" panose="05050102010706020507" pitchFamily="18" charset="2"/>
              </a:rPr>
              <a:t>A</a:t>
            </a:r>
            <a:r>
              <a:rPr lang="en-US" altLang="zh-CN" sz="3200" b="1" dirty="0">
                <a:solidFill>
                  <a:srgbClr val="333300"/>
                </a:solidFill>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solidFill>
                  <a:srgbClr val="333300"/>
                </a:solidFill>
                <a:sym typeface="Symbol" panose="05050102010706020507" pitchFamily="18" charset="2"/>
              </a:rPr>
              <a:t>)</a:t>
            </a:r>
          </a:p>
          <a:p>
            <a:pPr eaLnBrk="1" hangingPunct="1">
              <a:lnSpc>
                <a:spcPct val="150000"/>
              </a:lnSpc>
            </a:pPr>
            <a:r>
              <a:rPr lang="en-US" altLang="zh-CN" sz="3200" b="1" dirty="0">
                <a:solidFill>
                  <a:srgbClr val="333300"/>
                </a:solidFill>
                <a:sym typeface="Symbol" panose="05050102010706020507" pitchFamily="18" charset="2"/>
              </a:rPr>
              <a:t>      </a:t>
            </a:r>
            <a:r>
              <a:rPr lang="en-US" altLang="zh-CN" sz="3200" b="1" dirty="0" err="1">
                <a:solidFill>
                  <a:srgbClr val="333300"/>
                </a:solidFill>
              </a:rPr>
              <a:t>x</a:t>
            </a:r>
            <a:r>
              <a:rPr lang="en-US" altLang="zh-CN" sz="3200" b="1" dirty="0" err="1">
                <a:solidFill>
                  <a:srgbClr val="333300"/>
                </a:solidFill>
                <a:sym typeface="Symbol" panose="05050102010706020507" pitchFamily="18" charset="2"/>
              </a:rPr>
              <a:t>A</a:t>
            </a:r>
            <a:r>
              <a:rPr lang="en-US" altLang="zh-CN" sz="3200" b="1" dirty="0">
                <a:solidFill>
                  <a:srgbClr val="333300"/>
                </a:solidFill>
              </a:rPr>
              <a:t>(</a:t>
            </a:r>
            <a:r>
              <a:rPr lang="en-US" altLang="zh-CN" sz="3200" b="1" dirty="0">
                <a:solidFill>
                  <a:srgbClr val="333300"/>
                </a:solidFill>
                <a:sym typeface="Symbol" panose="05050102010706020507" pitchFamily="18" charset="2"/>
              </a:rPr>
              <a:t>x)</a:t>
            </a:r>
            <a:r>
              <a:rPr lang="zh-CN" altLang="en-US" sz="3200" b="1" dirty="0">
                <a:solidFill>
                  <a:srgbClr val="993300"/>
                </a:solidFill>
                <a:sym typeface="Symbol" panose="05050102010706020507" pitchFamily="18" charset="2"/>
              </a:rPr>
              <a:t>  </a:t>
            </a:r>
            <a:r>
              <a:rPr lang="en-US" altLang="zh-CN" sz="3200" b="1" dirty="0">
                <a:solidFill>
                  <a:srgbClr val="333300"/>
                </a:solidFill>
                <a:sym typeface="Symbol" panose="05050102010706020507" pitchFamily="18" charset="2"/>
              </a:rPr>
              <a:t>A</a:t>
            </a:r>
            <a:r>
              <a:rPr lang="en-US" altLang="zh-CN" sz="3200" b="1" dirty="0">
                <a:solidFill>
                  <a:srgbClr val="333300"/>
                </a:solidFill>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solidFill>
                  <a:srgbClr val="333300"/>
                </a:solidFill>
                <a:sym typeface="Symbol" panose="05050102010706020507" pitchFamily="18" charset="2"/>
              </a:rPr>
              <a:t>)A</a:t>
            </a:r>
            <a:r>
              <a:rPr lang="en-US" altLang="zh-CN" sz="3200" b="1" dirty="0">
                <a:solidFill>
                  <a:srgbClr val="333300"/>
                </a:solidFill>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solidFill>
                  <a:srgbClr val="333300"/>
                </a:solidFill>
                <a:sym typeface="Symbol" panose="05050102010706020507" pitchFamily="18" charset="2"/>
              </a:rPr>
              <a:t>)</a:t>
            </a:r>
            <a:r>
              <a:rPr lang="en-US" altLang="zh-CN" sz="3200" b="1" dirty="0">
                <a:solidFill>
                  <a:srgbClr val="333300"/>
                </a:solidFill>
              </a:rPr>
              <a:t>…</a:t>
            </a:r>
            <a:r>
              <a:rPr lang="en-US" altLang="zh-CN" sz="3200" b="1" dirty="0">
                <a:solidFill>
                  <a:srgbClr val="333300"/>
                </a:solidFill>
                <a:sym typeface="Symbol" panose="05050102010706020507" pitchFamily="18" charset="2"/>
              </a:rPr>
              <a:t>A</a:t>
            </a:r>
            <a:r>
              <a:rPr lang="en-US" altLang="zh-CN" sz="3200" b="1" dirty="0">
                <a:solidFill>
                  <a:srgbClr val="333300"/>
                </a:solidFill>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solidFill>
                  <a:srgbClr val="333300"/>
                </a:solidFill>
                <a:sym typeface="Symbol" panose="05050102010706020507" pitchFamily="18" charset="2"/>
              </a:rPr>
              <a:t>)</a:t>
            </a:r>
          </a:p>
        </p:txBody>
      </p:sp>
      <p:grpSp>
        <p:nvGrpSpPr>
          <p:cNvPr id="10" name="组合 9"/>
          <p:cNvGrpSpPr/>
          <p:nvPr/>
        </p:nvGrpSpPr>
        <p:grpSpPr>
          <a:xfrm>
            <a:off x="6948264" y="2132856"/>
            <a:ext cx="2303378" cy="2759243"/>
            <a:chOff x="6948264" y="2132856"/>
            <a:chExt cx="2303378" cy="2759243"/>
          </a:xfrm>
        </p:grpSpPr>
        <p:sp>
          <p:nvSpPr>
            <p:cNvPr id="3" name="矩形 2"/>
            <p:cNvSpPr/>
            <p:nvPr/>
          </p:nvSpPr>
          <p:spPr>
            <a:xfrm>
              <a:off x="7566333" y="2577333"/>
              <a:ext cx="1685309" cy="2314766"/>
            </a:xfrm>
            <a:prstGeom prst="rect">
              <a:avLst/>
            </a:prstGeom>
            <a:solidFill>
              <a:srgbClr val="FFFF00"/>
            </a:solidFill>
          </p:spPr>
          <p:txBody>
            <a:bodyPr wrap="square">
              <a:spAutoFit/>
            </a:bodyPr>
            <a:lstStyle/>
            <a:p>
              <a:pPr>
                <a:buFont typeface="Arial" panose="020B0604020202020204" pitchFamily="34" charset="0"/>
                <a:buNone/>
              </a:pPr>
              <a:r>
                <a:rPr lang="zh-CN" altLang="en-US" sz="2800" b="1" dirty="0"/>
                <a:t>个体域</a:t>
              </a:r>
              <a:r>
                <a:rPr lang="en-US" altLang="zh-CN" sz="2800" b="1" dirty="0"/>
                <a:t>D</a:t>
              </a:r>
              <a:r>
                <a:rPr lang="zh-CN" altLang="en-US" sz="2800" b="1" dirty="0"/>
                <a:t>中的每一个个体均使得</a:t>
              </a:r>
              <a:r>
                <a:rPr lang="en-US" altLang="zh-CN" sz="2800" b="1" dirty="0">
                  <a:sym typeface="Symbol" panose="05050102010706020507" pitchFamily="18" charset="2"/>
                </a:rPr>
                <a:t>A</a:t>
              </a:r>
              <a:r>
                <a:rPr lang="zh-CN" altLang="en-US" sz="2800" b="1" dirty="0"/>
                <a:t>取为真</a:t>
              </a:r>
            </a:p>
          </p:txBody>
        </p:sp>
        <p:cxnSp>
          <p:nvCxnSpPr>
            <p:cNvPr id="5" name="直接箭头连接符 4"/>
            <p:cNvCxnSpPr/>
            <p:nvPr/>
          </p:nvCxnSpPr>
          <p:spPr>
            <a:xfrm flipH="1" flipV="1">
              <a:off x="6948264" y="2132856"/>
              <a:ext cx="618069" cy="444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92163" y="2996952"/>
            <a:ext cx="7416824" cy="2639972"/>
            <a:chOff x="992163" y="2996952"/>
            <a:chExt cx="7416824" cy="2639972"/>
          </a:xfrm>
        </p:grpSpPr>
        <p:sp>
          <p:nvSpPr>
            <p:cNvPr id="2" name="矩形 1"/>
            <p:cNvSpPr/>
            <p:nvPr/>
          </p:nvSpPr>
          <p:spPr>
            <a:xfrm>
              <a:off x="992163" y="5052149"/>
              <a:ext cx="7416824" cy="584775"/>
            </a:xfrm>
            <a:prstGeom prst="rect">
              <a:avLst/>
            </a:prstGeom>
            <a:solidFill>
              <a:srgbClr val="00B0F0"/>
            </a:solidFill>
          </p:spPr>
          <p:txBody>
            <a:bodyPr wrap="square">
              <a:spAutoFit/>
            </a:bodyPr>
            <a:lstStyle/>
            <a:p>
              <a:pPr>
                <a:buFont typeface="Arial" panose="020B0604020202020204" pitchFamily="34" charset="0"/>
                <a:buNone/>
              </a:pPr>
              <a:r>
                <a:rPr lang="zh-CN" altLang="en-US" sz="3200" b="1" dirty="0">
                  <a:solidFill>
                    <a:schemeClr val="bg1"/>
                  </a:solidFill>
                </a:rPr>
                <a:t>个体域</a:t>
              </a:r>
              <a:r>
                <a:rPr lang="en-US" altLang="zh-CN" sz="3200" b="1" dirty="0">
                  <a:solidFill>
                    <a:schemeClr val="bg1"/>
                  </a:solidFill>
                </a:rPr>
                <a:t>D</a:t>
              </a:r>
              <a:r>
                <a:rPr lang="zh-CN" altLang="en-US" sz="3200" b="1" dirty="0">
                  <a:solidFill>
                    <a:schemeClr val="bg1"/>
                  </a:solidFill>
                </a:rPr>
                <a:t>中至少有一个个体使得</a:t>
              </a:r>
              <a:r>
                <a:rPr lang="en-US" altLang="zh-CN" sz="3200" b="1" dirty="0">
                  <a:solidFill>
                    <a:schemeClr val="bg1"/>
                  </a:solidFill>
                  <a:sym typeface="Symbol" panose="05050102010706020507" pitchFamily="18" charset="2"/>
                </a:rPr>
                <a:t>A</a:t>
              </a:r>
              <a:r>
                <a:rPr lang="zh-CN" altLang="en-US" sz="3200" b="1" dirty="0">
                  <a:solidFill>
                    <a:schemeClr val="bg1"/>
                  </a:solidFill>
                </a:rPr>
                <a:t>取为真</a:t>
              </a:r>
            </a:p>
          </p:txBody>
        </p:sp>
        <p:cxnSp>
          <p:nvCxnSpPr>
            <p:cNvPr id="9" name="直接箭头连接符 8"/>
            <p:cNvCxnSpPr/>
            <p:nvPr/>
          </p:nvCxnSpPr>
          <p:spPr>
            <a:xfrm flipH="1" flipV="1">
              <a:off x="4139952" y="2996952"/>
              <a:ext cx="374389" cy="189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2255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684174-FDB9-49BC-8D99-3C8FF1ED63FA}" type="slidenum">
              <a:rPr lang="zh-CN" altLang="en-US" smtClean="0">
                <a:solidFill>
                  <a:schemeClr val="accent1"/>
                </a:solidFill>
              </a:rPr>
              <a:pPr/>
              <a:t>25</a:t>
            </a:fld>
            <a:r>
              <a:rPr lang="en-US" altLang="zh-CN" dirty="0">
                <a:solidFill>
                  <a:schemeClr val="accent1"/>
                </a:solidFill>
              </a:rPr>
              <a:t>/56</a:t>
            </a:r>
          </a:p>
        </p:txBody>
      </p:sp>
      <p:sp>
        <p:nvSpPr>
          <p:cNvPr id="43011" name="Rectangle 2"/>
          <p:cNvSpPr>
            <a:spLocks noGrp="1"/>
          </p:cNvSpPr>
          <p:nvPr>
            <p:ph type="title" idx="4294967295"/>
          </p:nvPr>
        </p:nvSpPr>
        <p:spPr>
          <a:xfrm>
            <a:off x="0" y="-26988"/>
            <a:ext cx="9144000" cy="3095626"/>
          </a:xfrm>
          <a:solidFill>
            <a:schemeClr val="tx2"/>
          </a:solidFill>
        </p:spPr>
        <p:txBody>
          <a:bodyPr/>
          <a:lstStyle/>
          <a:p>
            <a:pPr algn="l">
              <a:lnSpc>
                <a:spcPct val="120000"/>
              </a:lnSpc>
            </a:pPr>
            <a:r>
              <a:rPr lang="zh-CN" altLang="en-US" sz="3200" b="1" dirty="0">
                <a:ea typeface="宋体" panose="02010600030101010101" pitchFamily="2" charset="-122"/>
              </a:rPr>
              <a:t>例</a:t>
            </a:r>
            <a:r>
              <a:rPr lang="en-US" altLang="zh-CN" sz="3200" b="1" dirty="0">
                <a:ea typeface="宋体" panose="02010600030101010101" pitchFamily="2" charset="-122"/>
              </a:rPr>
              <a:t>  </a:t>
            </a:r>
            <a:r>
              <a:rPr lang="zh-CN" altLang="en-US" sz="3200" b="1" dirty="0">
                <a:ea typeface="宋体" panose="02010600030101010101" pitchFamily="2" charset="-122"/>
              </a:rPr>
              <a:t>已知 </a:t>
            </a:r>
            <a:r>
              <a:rPr lang="zh-CN" altLang="en-US" sz="3200" b="1" dirty="0">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err="1">
                <a:latin typeface="Times New Roman" panose="02020603050405020304" pitchFamily="18" charset="0"/>
                <a:ea typeface="宋体" panose="02010600030101010101" pitchFamily="2" charset="-122"/>
              </a:rPr>
              <a:t>x</a:t>
            </a:r>
            <a:r>
              <a:rPr lang="en-US" altLang="zh-CN" sz="32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err="1">
                <a:latin typeface="Times New Roman" panose="02020603050405020304" pitchFamily="18" charset="0"/>
                <a:ea typeface="宋体" panose="02010600030101010101" pitchFamily="2" charset="-122"/>
              </a:rPr>
              <a:t>y</a:t>
            </a:r>
            <a:r>
              <a:rPr lang="en-US" altLang="zh-CN" sz="3200" b="1" dirty="0">
                <a:latin typeface="Times New Roman" panose="02020603050405020304" pitchFamily="18" charset="0"/>
                <a:ea typeface="宋体" panose="02010600030101010101" pitchFamily="2" charset="-122"/>
              </a:rPr>
              <a:t>((X(x</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y)</a:t>
            </a:r>
            <a:r>
              <a:rPr lang="en-US" altLang="zh-CN" sz="3200" b="1" dirty="0">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a:latin typeface="Times New Roman" panose="02020603050405020304" pitchFamily="18" charset="0"/>
                <a:ea typeface="宋体" panose="02010600030101010101" pitchFamily="2" charset="-122"/>
              </a:rPr>
              <a:t>Y(z))</a:t>
            </a:r>
            <a:r>
              <a:rPr lang="en-US" altLang="zh-CN" sz="3200" b="1" dirty="0">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a:latin typeface="Times New Roman" panose="02020603050405020304" pitchFamily="18" charset="0"/>
                <a:ea typeface="宋体" panose="02010600030101010101" pitchFamily="2" charset="-122"/>
              </a:rPr>
              <a:t>Z(x</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y))</a:t>
            </a:r>
            <a:br>
              <a:rPr lang="en-US" altLang="zh-CN" sz="3200" b="1" dirty="0">
                <a:latin typeface="Times New Roman" panose="02020603050405020304" pitchFamily="18" charset="0"/>
                <a:ea typeface="宋体" panose="02010600030101010101" pitchFamily="2" charset="-122"/>
              </a:rPr>
            </a:br>
            <a:r>
              <a:rPr lang="zh-CN" altLang="en-US" sz="3200" b="1" dirty="0">
                <a:ea typeface="宋体" panose="02010600030101010101" pitchFamily="2" charset="-122"/>
              </a:rPr>
              <a:t>试求公式在解释</a:t>
            </a:r>
            <a:br>
              <a:rPr lang="zh-CN" altLang="en-US" sz="3200" b="1" dirty="0">
                <a:ea typeface="宋体" panose="02010600030101010101" pitchFamily="2" charset="-122"/>
              </a:rPr>
            </a:br>
            <a:r>
              <a:rPr lang="en-US" altLang="zh-CN" sz="3200" b="1" dirty="0">
                <a:ea typeface="宋体" panose="02010600030101010101" pitchFamily="2" charset="-122"/>
              </a:rPr>
              <a:t>(D</a:t>
            </a:r>
            <a:r>
              <a:rPr lang="zh-CN" altLang="en-US" sz="3200" b="1" dirty="0">
                <a:ea typeface="宋体" panose="02010600030101010101" pitchFamily="2" charset="-122"/>
              </a:rPr>
              <a:t>；</a:t>
            </a:r>
            <a:r>
              <a:rPr lang="en-US" altLang="zh-CN" sz="3200" b="1" dirty="0">
                <a:ea typeface="宋体" panose="02010600030101010101" pitchFamily="2" charset="-122"/>
              </a:rPr>
              <a:t>z</a:t>
            </a:r>
            <a:r>
              <a:rPr lang="zh-CN" altLang="en-US" sz="3200" b="1" dirty="0">
                <a:ea typeface="宋体" panose="02010600030101010101" pitchFamily="2" charset="-122"/>
              </a:rPr>
              <a:t>；</a:t>
            </a:r>
            <a:r>
              <a:rPr lang="en-US" altLang="zh-CN" sz="3200" b="1" dirty="0">
                <a:ea typeface="宋体" panose="02010600030101010101" pitchFamily="2" charset="-122"/>
              </a:rPr>
              <a:t>X(e</a:t>
            </a:r>
            <a:r>
              <a:rPr lang="en-US" altLang="zh-CN" sz="3200" b="1" baseline="-25000" dirty="0">
                <a:ea typeface="宋体" panose="02010600030101010101" pitchFamily="2" charset="-122"/>
              </a:rPr>
              <a:t>1</a:t>
            </a:r>
            <a:r>
              <a:rPr lang="zh-CN" altLang="en-US" sz="3200" b="1" dirty="0">
                <a:ea typeface="宋体" panose="02010600030101010101" pitchFamily="2" charset="-12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2</a:t>
            </a:r>
            <a:r>
              <a:rPr lang="en-US" altLang="zh-CN" sz="3200" b="1" dirty="0">
                <a:ea typeface="宋体" panose="02010600030101010101" pitchFamily="2" charset="-122"/>
              </a:rPr>
              <a:t>)</a:t>
            </a:r>
            <a:r>
              <a:rPr lang="zh-CN" altLang="en-US" sz="3200" b="1" dirty="0">
                <a:ea typeface="宋体" panose="02010600030101010101" pitchFamily="2" charset="-122"/>
              </a:rPr>
              <a:t>，</a:t>
            </a:r>
            <a:r>
              <a:rPr lang="en-US" altLang="zh-CN" sz="3200" b="1" dirty="0">
                <a:ea typeface="宋体" panose="02010600030101010101" pitchFamily="2" charset="-122"/>
              </a:rPr>
              <a:t>Y(e)</a:t>
            </a:r>
            <a:r>
              <a:rPr lang="zh-CN" altLang="en-US" sz="3200" b="1" dirty="0">
                <a:ea typeface="宋体" panose="02010600030101010101" pitchFamily="2" charset="-122"/>
              </a:rPr>
              <a:t>，</a:t>
            </a:r>
            <a:r>
              <a:rPr lang="en-US" altLang="zh-CN" sz="3200" b="1" dirty="0">
                <a:ea typeface="宋体" panose="02010600030101010101" pitchFamily="2" charset="-122"/>
              </a:rPr>
              <a:t>Z(e</a:t>
            </a:r>
            <a:r>
              <a:rPr lang="en-US" altLang="zh-CN" sz="3200" b="1" baseline="-25000" dirty="0">
                <a:ea typeface="宋体" panose="02010600030101010101" pitchFamily="2" charset="-122"/>
              </a:rPr>
              <a:t>1</a:t>
            </a:r>
            <a:r>
              <a:rPr lang="zh-CN" altLang="en-US" sz="3200" b="1" dirty="0">
                <a:ea typeface="宋体" panose="02010600030101010101" pitchFamily="2" charset="-12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2</a:t>
            </a:r>
            <a:r>
              <a:rPr lang="en-US" altLang="zh-CN" sz="3200" b="1" dirty="0">
                <a:ea typeface="宋体" panose="02010600030101010101" pitchFamily="2" charset="-122"/>
              </a:rPr>
              <a:t>))</a:t>
            </a:r>
            <a:br>
              <a:rPr lang="en-US" altLang="zh-CN" sz="3200" b="1" dirty="0">
                <a:ea typeface="宋体" panose="02010600030101010101" pitchFamily="2" charset="-122"/>
              </a:rPr>
            </a:br>
            <a:r>
              <a:rPr lang="en-US" altLang="zh-CN" sz="3200" b="1" dirty="0">
                <a:ea typeface="宋体" panose="02010600030101010101" pitchFamily="2" charset="-122"/>
              </a:rPr>
              <a:t>=({1</a:t>
            </a:r>
            <a:r>
              <a:rPr lang="zh-CN" altLang="en-US" sz="3200" b="1" dirty="0">
                <a:ea typeface="宋体" panose="02010600030101010101" pitchFamily="2" charset="-122"/>
              </a:rPr>
              <a:t>，</a:t>
            </a:r>
            <a:r>
              <a:rPr lang="en-US" altLang="zh-CN" sz="3200" b="1" dirty="0">
                <a:ea typeface="宋体" panose="02010600030101010101" pitchFamily="2" charset="-122"/>
              </a:rPr>
              <a:t>2</a:t>
            </a:r>
            <a:r>
              <a:rPr lang="zh-CN" altLang="en-US" sz="3200" b="1" dirty="0">
                <a:ea typeface="宋体" panose="02010600030101010101" pitchFamily="2" charset="-122"/>
              </a:rPr>
              <a:t>，</a:t>
            </a:r>
            <a:r>
              <a:rPr lang="en-US" altLang="zh-CN" sz="3200" b="1" dirty="0">
                <a:ea typeface="宋体" panose="02010600030101010101" pitchFamily="2" charset="-122"/>
              </a:rPr>
              <a:t>3}</a:t>
            </a:r>
            <a:r>
              <a:rPr lang="zh-CN" altLang="en-US" sz="3200" b="1" dirty="0">
                <a:ea typeface="宋体" panose="02010600030101010101" pitchFamily="2" charset="-122"/>
              </a:rPr>
              <a:t>；</a:t>
            </a:r>
            <a:r>
              <a:rPr lang="en-US" altLang="zh-CN" sz="3200" b="1" dirty="0">
                <a:ea typeface="宋体" panose="02010600030101010101" pitchFamily="2" charset="-122"/>
              </a:rPr>
              <a:t>1</a:t>
            </a:r>
            <a:r>
              <a:rPr lang="zh-CN" altLang="en-US" sz="3200" b="1" dirty="0">
                <a:ea typeface="宋体" panose="02010600030101010101" pitchFamily="2" charset="-12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1</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2</a:t>
            </a:r>
            <a:r>
              <a:rPr lang="zh-CN" altLang="en-US" sz="3200" b="1" dirty="0">
                <a:ea typeface="宋体" panose="02010600030101010101" pitchFamily="2" charset="-122"/>
              </a:rPr>
              <a:t>；</a:t>
            </a:r>
            <a:r>
              <a:rPr lang="en-US" altLang="zh-CN" sz="3200" b="1" dirty="0">
                <a:ea typeface="宋体" panose="02010600030101010101" pitchFamily="2" charset="-122"/>
              </a:rPr>
              <a:t>e</a:t>
            </a:r>
            <a:r>
              <a:rPr lang="zh-CN" altLang="en-US" sz="3200" b="1" dirty="0">
                <a:ea typeface="宋体" panose="02010600030101010101" pitchFamily="2" charset="-122"/>
              </a:rPr>
              <a:t>为偶数；</a:t>
            </a:r>
            <a:r>
              <a:rPr lang="en-US" altLang="zh-CN" sz="3200" b="1" dirty="0">
                <a:ea typeface="宋体" panose="02010600030101010101" pitchFamily="2" charset="-122"/>
              </a:rPr>
              <a:t>e</a:t>
            </a:r>
            <a:r>
              <a:rPr lang="en-US" altLang="zh-CN" sz="3200" b="1" baseline="-25000" dirty="0">
                <a:ea typeface="宋体" panose="02010600030101010101" pitchFamily="2" charset="-122"/>
              </a:rPr>
              <a:t>1</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2</a:t>
            </a:r>
            <a:r>
              <a:rPr lang="en-US" altLang="zh-CN" sz="3200" b="1" dirty="0">
                <a:ea typeface="宋体" panose="02010600030101010101" pitchFamily="2" charset="-122"/>
              </a:rPr>
              <a:t>)</a:t>
            </a:r>
            <a:br>
              <a:rPr lang="en-US" altLang="zh-CN" sz="3200" b="1" dirty="0">
                <a:ea typeface="宋体" panose="02010600030101010101" pitchFamily="2" charset="-122"/>
              </a:rPr>
            </a:br>
            <a:r>
              <a:rPr lang="zh-CN" altLang="en-US" sz="3200" b="1" dirty="0">
                <a:ea typeface="宋体" panose="02010600030101010101" pitchFamily="2" charset="-122"/>
              </a:rPr>
              <a:t>之下的值。</a:t>
            </a:r>
            <a:endParaRPr lang="en-US" altLang="zh-CN" sz="3200" b="1" dirty="0">
              <a:ea typeface="宋体" panose="02010600030101010101" pitchFamily="2" charset="-122"/>
            </a:endParaRPr>
          </a:p>
        </p:txBody>
      </p:sp>
      <p:sp>
        <p:nvSpPr>
          <p:cNvPr id="370692" name="Rectangle 4"/>
          <p:cNvSpPr>
            <a:spLocks noChangeArrowheads="1"/>
          </p:cNvSpPr>
          <p:nvPr/>
        </p:nvSpPr>
        <p:spPr bwMode="auto">
          <a:xfrm>
            <a:off x="-36513" y="3154805"/>
            <a:ext cx="8642351" cy="324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10000"/>
              </a:spcBef>
            </a:pPr>
            <a:r>
              <a:rPr lang="zh-CN" altLang="en-US" sz="3200" b="1" dirty="0">
                <a:solidFill>
                  <a:schemeClr val="hlink"/>
                </a:solidFill>
                <a:latin typeface="宋体" panose="02010600030101010101" pitchFamily="2" charset="-122"/>
              </a:rPr>
              <a:t>解：将解释代入公式得：</a:t>
            </a:r>
          </a:p>
          <a:p>
            <a:pPr eaLnBrk="1" hangingPunct="1">
              <a:lnSpc>
                <a:spcPct val="120000"/>
              </a:lnSpc>
              <a:spcBef>
                <a:spcPct val="10000"/>
              </a:spcBef>
            </a:pPr>
            <a:r>
              <a:rPr lang="zh-CN" altLang="en-US" sz="3200" b="1" dirty="0">
                <a:solidFill>
                  <a:schemeClr val="hlink"/>
                </a:solidFill>
                <a:latin typeface="宋体" panose="02010600030101010101" pitchFamily="2" charset="-122"/>
              </a:rPr>
              <a:t>    原式 </a:t>
            </a:r>
            <a:r>
              <a:rPr lang="en-US" altLang="zh-CN" sz="3200" b="1" dirty="0">
                <a:solidFill>
                  <a:schemeClr val="hlink"/>
                </a:solidFill>
                <a:latin typeface="宋体" panose="02010600030101010101" pitchFamily="2" charset="-122"/>
              </a:rPr>
              <a:t>= </a:t>
            </a:r>
            <a:r>
              <a:rPr lang="en-US" altLang="zh-CN" sz="3200" b="1" dirty="0">
                <a:solidFill>
                  <a:schemeClr val="hlink"/>
                </a:solidFill>
                <a:latin typeface="宋体" panose="02010600030101010101" pitchFamily="2" charset="-122"/>
                <a:sym typeface="Symbol" panose="05050102010706020507" pitchFamily="18" charset="2"/>
              </a:rPr>
              <a:t></a:t>
            </a:r>
            <a:r>
              <a:rPr lang="en-US" altLang="zh-CN" sz="3200" b="1" dirty="0" err="1">
                <a:solidFill>
                  <a:schemeClr val="hlink"/>
                </a:solidFill>
                <a:latin typeface="宋体" panose="02010600030101010101" pitchFamily="2" charset="-122"/>
              </a:rPr>
              <a:t>x</a:t>
            </a:r>
            <a:r>
              <a:rPr lang="en-US" altLang="zh-CN" sz="3200" b="1" dirty="0" err="1">
                <a:solidFill>
                  <a:schemeClr val="hlink"/>
                </a:solidFill>
                <a:latin typeface="宋体" panose="02010600030101010101" pitchFamily="2" charset="-122"/>
                <a:sym typeface="Symbol" panose="05050102010706020507" pitchFamily="18" charset="2"/>
              </a:rPr>
              <a:t></a:t>
            </a:r>
            <a:r>
              <a:rPr lang="en-US" altLang="zh-CN" sz="3200" b="1" dirty="0" err="1">
                <a:solidFill>
                  <a:schemeClr val="hlink"/>
                </a:solidFill>
                <a:latin typeface="宋体" panose="02010600030101010101" pitchFamily="2" charset="-122"/>
              </a:rPr>
              <a:t>y</a:t>
            </a:r>
            <a:r>
              <a:rPr lang="en-US" altLang="zh-CN" sz="3200" b="1" dirty="0">
                <a:solidFill>
                  <a:schemeClr val="hlink"/>
                </a:solidFill>
                <a:latin typeface="宋体" panose="02010600030101010101" pitchFamily="2" charset="-122"/>
                <a:sym typeface="Symbol" panose="05050102010706020507" pitchFamily="18" charset="2"/>
              </a:rPr>
              <a:t>((x</a:t>
            </a:r>
            <a:r>
              <a:rPr lang="en-US" altLang="zh-CN" sz="3200" b="1" dirty="0">
                <a:solidFill>
                  <a:schemeClr val="hlink"/>
                </a:solidFill>
                <a:latin typeface="宋体" panose="02010600030101010101" pitchFamily="2" charset="-122"/>
              </a:rPr>
              <a:t>y</a:t>
            </a:r>
            <a:r>
              <a:rPr lang="en-US" altLang="zh-CN" sz="3200" b="1" dirty="0">
                <a:solidFill>
                  <a:schemeClr val="hlink"/>
                </a:solidFill>
                <a:latin typeface="宋体" panose="02010600030101010101" pitchFamily="2" charset="-122"/>
                <a:sym typeface="Symbol" panose="05050102010706020507" pitchFamily="18" charset="2"/>
              </a:rPr>
              <a:t>1</a:t>
            </a:r>
            <a:r>
              <a:rPr lang="zh-CN" altLang="en-US" sz="3200" b="1" dirty="0">
                <a:solidFill>
                  <a:schemeClr val="hlink"/>
                </a:solidFill>
                <a:latin typeface="宋体" panose="02010600030101010101" pitchFamily="2" charset="-122"/>
                <a:sym typeface="Symbol" panose="05050102010706020507" pitchFamily="18" charset="2"/>
              </a:rPr>
              <a:t>为偶数</a:t>
            </a:r>
            <a:r>
              <a:rPr lang="en-US" altLang="zh-CN" sz="3200" b="1" dirty="0">
                <a:solidFill>
                  <a:schemeClr val="hlink"/>
                </a:solidFill>
                <a:latin typeface="宋体" panose="02010600030101010101" pitchFamily="2" charset="-122"/>
                <a:sym typeface="Symbol" panose="05050102010706020507" pitchFamily="18" charset="2"/>
              </a:rPr>
              <a:t>)</a:t>
            </a:r>
            <a:r>
              <a:rPr lang="en-US" altLang="zh-CN" sz="3200" b="1" dirty="0" err="1">
                <a:solidFill>
                  <a:schemeClr val="hlink"/>
                </a:solidFill>
                <a:latin typeface="宋体" panose="02010600030101010101" pitchFamily="2" charset="-122"/>
              </a:rPr>
              <a:t>x</a:t>
            </a:r>
            <a:r>
              <a:rPr lang="en-US" altLang="zh-CN" sz="3200" b="1" dirty="0" err="1">
                <a:solidFill>
                  <a:schemeClr val="hlink"/>
                </a:solidFill>
                <a:latin typeface="宋体" panose="02010600030101010101" pitchFamily="2" charset="-122"/>
                <a:sym typeface="Symbol" panose="05050102010706020507" pitchFamily="18" charset="2"/>
              </a:rPr>
              <a:t></a:t>
            </a:r>
            <a:r>
              <a:rPr lang="en-US" altLang="zh-CN" sz="3200" b="1" dirty="0" err="1">
                <a:solidFill>
                  <a:schemeClr val="hlink"/>
                </a:solidFill>
                <a:latin typeface="宋体" panose="02010600030101010101" pitchFamily="2" charset="-122"/>
              </a:rPr>
              <a:t>y</a:t>
            </a:r>
            <a:r>
              <a:rPr lang="en-US" altLang="zh-CN" sz="3200" b="1" dirty="0">
                <a:solidFill>
                  <a:schemeClr val="hlink"/>
                </a:solidFill>
                <a:latin typeface="宋体" panose="02010600030101010101" pitchFamily="2" charset="-122"/>
                <a:sym typeface="Symbol" panose="05050102010706020507" pitchFamily="18" charset="2"/>
              </a:rPr>
              <a:t>)</a:t>
            </a:r>
          </a:p>
          <a:p>
            <a:pPr eaLnBrk="1" hangingPunct="1">
              <a:lnSpc>
                <a:spcPct val="120000"/>
              </a:lnSpc>
              <a:spcBef>
                <a:spcPct val="10000"/>
              </a:spcBef>
            </a:pPr>
            <a:r>
              <a:rPr lang="en-US" altLang="zh-CN" sz="3200" b="1" dirty="0">
                <a:solidFill>
                  <a:schemeClr val="hlink"/>
                </a:solidFill>
                <a:latin typeface="宋体" panose="02010600030101010101" pitchFamily="2" charset="-122"/>
                <a:sym typeface="Symbol" panose="05050102010706020507" pitchFamily="18" charset="2"/>
              </a:rPr>
              <a:t>         = </a:t>
            </a:r>
            <a:r>
              <a:rPr lang="en-US" altLang="zh-CN" sz="3200" b="1" dirty="0" err="1">
                <a:solidFill>
                  <a:schemeClr val="hlink"/>
                </a:solidFill>
                <a:latin typeface="宋体" panose="02010600030101010101" pitchFamily="2" charset="-122"/>
              </a:rPr>
              <a:t>x</a:t>
            </a:r>
            <a:r>
              <a:rPr lang="en-US" altLang="zh-CN" sz="3200" b="1" dirty="0" err="1">
                <a:solidFill>
                  <a:schemeClr val="hlink"/>
                </a:solidFill>
                <a:latin typeface="宋体" panose="02010600030101010101" pitchFamily="2" charset="-122"/>
                <a:sym typeface="Symbol" panose="05050102010706020507" pitchFamily="18" charset="2"/>
              </a:rPr>
              <a:t></a:t>
            </a:r>
            <a:r>
              <a:rPr lang="en-US" altLang="zh-CN" sz="3200" b="1" dirty="0" err="1">
                <a:solidFill>
                  <a:schemeClr val="hlink"/>
                </a:solidFill>
                <a:latin typeface="宋体" panose="02010600030101010101" pitchFamily="2" charset="-122"/>
              </a:rPr>
              <a:t>y</a:t>
            </a:r>
            <a:r>
              <a:rPr lang="en-US" altLang="zh-CN" sz="3200" b="1" dirty="0">
                <a:solidFill>
                  <a:schemeClr val="hlink"/>
                </a:solidFill>
                <a:latin typeface="宋体" panose="02010600030101010101" pitchFamily="2" charset="-122"/>
              </a:rPr>
              <a:t>(</a:t>
            </a:r>
            <a:r>
              <a:rPr lang="en-US" altLang="zh-CN" sz="3200" b="1" dirty="0">
                <a:solidFill>
                  <a:schemeClr val="hlink"/>
                </a:solidFill>
                <a:latin typeface="宋体" panose="02010600030101010101" pitchFamily="2" charset="-122"/>
                <a:sym typeface="Symbol" panose="05050102010706020507" pitchFamily="18" charset="2"/>
              </a:rPr>
              <a:t>1)</a:t>
            </a:r>
          </a:p>
          <a:p>
            <a:pPr eaLnBrk="1" hangingPunct="1">
              <a:lnSpc>
                <a:spcPct val="120000"/>
              </a:lnSpc>
              <a:spcBef>
                <a:spcPct val="10000"/>
              </a:spcBef>
            </a:pPr>
            <a:r>
              <a:rPr lang="en-US" altLang="zh-CN" sz="3200" b="1" dirty="0">
                <a:latin typeface="宋体" panose="02010600030101010101" pitchFamily="2" charset="-122"/>
                <a:sym typeface="Symbol" panose="05050102010706020507" pitchFamily="18" charset="2"/>
              </a:rPr>
              <a:t>         =(1</a:t>
            </a:r>
            <a:r>
              <a:rPr lang="en-US" altLang="zh-CN" sz="3200" b="1" dirty="0">
                <a:sym typeface="Symbol" panose="05050102010706020507" pitchFamily="18" charset="2"/>
              </a:rPr>
              <a:t>11</a:t>
            </a:r>
            <a:r>
              <a:rPr lang="en-US" altLang="zh-CN" sz="3200" b="1" dirty="0"/>
              <a:t>)</a:t>
            </a:r>
            <a:r>
              <a:rPr lang="en-US" altLang="zh-CN" sz="3200" b="1" dirty="0">
                <a:sym typeface="Symbol" panose="05050102010706020507" pitchFamily="18" charset="2"/>
              </a:rPr>
              <a:t>(111</a:t>
            </a:r>
            <a:r>
              <a:rPr lang="en-US" altLang="zh-CN" sz="3200" b="1" dirty="0"/>
              <a:t>)</a:t>
            </a:r>
            <a:r>
              <a:rPr lang="en-US" altLang="zh-CN" sz="3200" b="1" dirty="0">
                <a:sym typeface="Symbol" panose="05050102010706020507" pitchFamily="18" charset="2"/>
              </a:rPr>
              <a:t>(111</a:t>
            </a:r>
            <a:r>
              <a:rPr lang="en-US" altLang="zh-CN" sz="3200" b="1" dirty="0"/>
              <a:t>)</a:t>
            </a:r>
          </a:p>
          <a:p>
            <a:pPr eaLnBrk="1" hangingPunct="1">
              <a:lnSpc>
                <a:spcPct val="120000"/>
              </a:lnSpc>
              <a:spcBef>
                <a:spcPct val="10000"/>
              </a:spcBef>
            </a:pPr>
            <a:r>
              <a:rPr lang="en-US" altLang="zh-CN" sz="3200" b="1" dirty="0">
                <a:solidFill>
                  <a:srgbClr val="993300"/>
                </a:solidFill>
              </a:rPr>
              <a:t>                 =1</a:t>
            </a:r>
            <a:endParaRPr lang="en-US" altLang="zh-CN" sz="3200" dirty="0">
              <a:solidFill>
                <a:srgbClr val="993300"/>
              </a:solidFill>
            </a:endParaRPr>
          </a:p>
        </p:txBody>
      </p:sp>
    </p:spTree>
    <p:extLst>
      <p:ext uri="{BB962C8B-B14F-4D97-AF65-F5344CB8AC3E}">
        <p14:creationId xmlns:p14="http://schemas.microsoft.com/office/powerpoint/2010/main" val="35390698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0692">
                                            <p:txEl>
                                              <p:pRg st="0" end="0"/>
                                            </p:txEl>
                                          </p:spTgt>
                                        </p:tgtEl>
                                        <p:attrNameLst>
                                          <p:attrName>style.visibility</p:attrName>
                                        </p:attrNameLst>
                                      </p:cBhvr>
                                      <p:to>
                                        <p:strVal val="visible"/>
                                      </p:to>
                                    </p:set>
                                    <p:animEffect transition="in" filter="blinds(horizontal)">
                                      <p:cBhvr>
                                        <p:cTn id="7" dur="500"/>
                                        <p:tgtEl>
                                          <p:spTgt spid="37069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0692">
                                            <p:txEl>
                                              <p:pRg st="1" end="1"/>
                                            </p:txEl>
                                          </p:spTgt>
                                        </p:tgtEl>
                                        <p:attrNameLst>
                                          <p:attrName>style.visibility</p:attrName>
                                        </p:attrNameLst>
                                      </p:cBhvr>
                                      <p:to>
                                        <p:strVal val="visible"/>
                                      </p:to>
                                    </p:set>
                                    <p:animEffect transition="in" filter="blinds(horizontal)">
                                      <p:cBhvr>
                                        <p:cTn id="10" dur="500"/>
                                        <p:tgtEl>
                                          <p:spTgt spid="37069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70692">
                                            <p:txEl>
                                              <p:pRg st="2" end="2"/>
                                            </p:txEl>
                                          </p:spTgt>
                                        </p:tgtEl>
                                        <p:attrNameLst>
                                          <p:attrName>style.visibility</p:attrName>
                                        </p:attrNameLst>
                                      </p:cBhvr>
                                      <p:to>
                                        <p:strVal val="visible"/>
                                      </p:to>
                                    </p:set>
                                    <p:animEffect transition="in" filter="blinds(horizontal)">
                                      <p:cBhvr>
                                        <p:cTn id="15" dur="500"/>
                                        <p:tgtEl>
                                          <p:spTgt spid="37069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0692">
                                            <p:txEl>
                                              <p:pRg st="3" end="3"/>
                                            </p:txEl>
                                          </p:spTgt>
                                        </p:tgtEl>
                                        <p:attrNameLst>
                                          <p:attrName>style.visibility</p:attrName>
                                        </p:attrNameLst>
                                      </p:cBhvr>
                                      <p:to>
                                        <p:strVal val="visible"/>
                                      </p:to>
                                    </p:set>
                                    <p:animEffect transition="in" filter="blinds(horizontal)">
                                      <p:cBhvr>
                                        <p:cTn id="20" dur="500"/>
                                        <p:tgtEl>
                                          <p:spTgt spid="37069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70692">
                                            <p:txEl>
                                              <p:pRg st="4" end="4"/>
                                            </p:txEl>
                                          </p:spTgt>
                                        </p:tgtEl>
                                        <p:attrNameLst>
                                          <p:attrName>style.visibility</p:attrName>
                                        </p:attrNameLst>
                                      </p:cBhvr>
                                      <p:to>
                                        <p:strVal val="visible"/>
                                      </p:to>
                                    </p:set>
                                    <p:animEffect transition="in" filter="blinds(horizontal)">
                                      <p:cBhvr>
                                        <p:cTn id="25" dur="500"/>
                                        <p:tgtEl>
                                          <p:spTgt spid="3706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F55C0E-BD87-4CB5-B031-5DB9EFFBD978}" type="slidenum">
              <a:rPr lang="zh-CN" altLang="en-US" smtClean="0">
                <a:solidFill>
                  <a:schemeClr val="accent1"/>
                </a:solidFill>
              </a:rPr>
              <a:pPr/>
              <a:t>26</a:t>
            </a:fld>
            <a:r>
              <a:rPr lang="en-US" altLang="zh-CN" dirty="0">
                <a:solidFill>
                  <a:schemeClr val="accent1"/>
                </a:solidFill>
              </a:rPr>
              <a:t>/56</a:t>
            </a:r>
          </a:p>
        </p:txBody>
      </p:sp>
      <p:sp>
        <p:nvSpPr>
          <p:cNvPr id="44035" name="Rectangle 2"/>
          <p:cNvSpPr>
            <a:spLocks noGrp="1"/>
          </p:cNvSpPr>
          <p:nvPr>
            <p:ph type="title" idx="4294967295"/>
          </p:nvPr>
        </p:nvSpPr>
        <p:spPr>
          <a:xfrm>
            <a:off x="0" y="-26988"/>
            <a:ext cx="9144000" cy="3095626"/>
          </a:xfrm>
          <a:solidFill>
            <a:schemeClr val="tx2"/>
          </a:solidFill>
        </p:spPr>
        <p:txBody>
          <a:bodyPr/>
          <a:lstStyle/>
          <a:p>
            <a:pPr algn="l">
              <a:lnSpc>
                <a:spcPct val="120000"/>
              </a:lnSpc>
            </a:pPr>
            <a:r>
              <a:rPr lang="zh-CN" altLang="en-US" sz="3200" b="1" dirty="0">
                <a:ea typeface="宋体" panose="02010600030101010101" pitchFamily="2" charset="-122"/>
              </a:rPr>
              <a:t>例</a:t>
            </a:r>
            <a:r>
              <a:rPr lang="en-US" altLang="zh-CN" sz="3200" b="1" dirty="0">
                <a:ea typeface="宋体" panose="02010600030101010101" pitchFamily="2" charset="-122"/>
              </a:rPr>
              <a:t>  </a:t>
            </a:r>
            <a:r>
              <a:rPr lang="zh-CN" altLang="en-US" sz="3200" b="1" dirty="0">
                <a:ea typeface="宋体" panose="02010600030101010101" pitchFamily="2" charset="-122"/>
              </a:rPr>
              <a:t>已知 </a:t>
            </a:r>
            <a:r>
              <a:rPr lang="zh-CN" altLang="en-US" sz="3200" b="1" dirty="0">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err="1">
                <a:latin typeface="Times New Roman" panose="02020603050405020304" pitchFamily="18" charset="0"/>
                <a:ea typeface="宋体" panose="02010600030101010101" pitchFamily="2" charset="-122"/>
              </a:rPr>
              <a:t>x</a:t>
            </a:r>
            <a:r>
              <a:rPr lang="en-US" altLang="zh-CN" sz="32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err="1">
                <a:latin typeface="Times New Roman" panose="02020603050405020304" pitchFamily="18" charset="0"/>
                <a:ea typeface="宋体" panose="02010600030101010101" pitchFamily="2" charset="-122"/>
              </a:rPr>
              <a:t>y</a:t>
            </a:r>
            <a:r>
              <a:rPr lang="en-US" altLang="zh-CN" sz="3200" b="1" dirty="0">
                <a:latin typeface="Times New Roman" panose="02020603050405020304" pitchFamily="18" charset="0"/>
                <a:ea typeface="宋体" panose="02010600030101010101" pitchFamily="2" charset="-122"/>
              </a:rPr>
              <a:t>((X(x</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y)</a:t>
            </a:r>
            <a:r>
              <a:rPr lang="en-US" altLang="zh-CN" sz="3200" b="1" dirty="0">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a:latin typeface="Times New Roman" panose="02020603050405020304" pitchFamily="18" charset="0"/>
                <a:ea typeface="宋体" panose="02010600030101010101" pitchFamily="2" charset="-122"/>
              </a:rPr>
              <a:t>Y(z))</a:t>
            </a:r>
            <a:r>
              <a:rPr lang="en-US" altLang="zh-CN" sz="3200" b="1" dirty="0">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a:latin typeface="Times New Roman" panose="02020603050405020304" pitchFamily="18" charset="0"/>
                <a:ea typeface="宋体" panose="02010600030101010101" pitchFamily="2" charset="-122"/>
              </a:rPr>
              <a:t>Z(x</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y))</a:t>
            </a:r>
            <a:br>
              <a:rPr lang="en-US" altLang="zh-CN" sz="3200" b="1" dirty="0">
                <a:latin typeface="Times New Roman" panose="02020603050405020304" pitchFamily="18" charset="0"/>
                <a:ea typeface="宋体" panose="02010600030101010101" pitchFamily="2" charset="-122"/>
              </a:rPr>
            </a:br>
            <a:r>
              <a:rPr lang="zh-CN" altLang="en-US" sz="3200" b="1" dirty="0">
                <a:ea typeface="宋体" panose="02010600030101010101" pitchFamily="2" charset="-122"/>
              </a:rPr>
              <a:t>试求公式在解释</a:t>
            </a:r>
            <a:br>
              <a:rPr lang="zh-CN" altLang="en-US" sz="3200" b="1" dirty="0">
                <a:ea typeface="宋体" panose="02010600030101010101" pitchFamily="2" charset="-122"/>
              </a:rPr>
            </a:br>
            <a:r>
              <a:rPr lang="en-US" altLang="zh-CN" sz="3200" b="1" dirty="0">
                <a:ea typeface="宋体" panose="02010600030101010101" pitchFamily="2" charset="-122"/>
              </a:rPr>
              <a:t>(D</a:t>
            </a:r>
            <a:r>
              <a:rPr lang="zh-CN" altLang="en-US" sz="3200" b="1" dirty="0">
                <a:ea typeface="宋体" panose="02010600030101010101" pitchFamily="2" charset="-122"/>
              </a:rPr>
              <a:t>；</a:t>
            </a:r>
            <a:r>
              <a:rPr lang="en-US" altLang="zh-CN" sz="3200" b="1" dirty="0">
                <a:ea typeface="宋体" panose="02010600030101010101" pitchFamily="2" charset="-122"/>
              </a:rPr>
              <a:t>z</a:t>
            </a:r>
            <a:r>
              <a:rPr lang="zh-CN" altLang="en-US" sz="3200" b="1" dirty="0">
                <a:ea typeface="宋体" panose="02010600030101010101" pitchFamily="2" charset="-122"/>
              </a:rPr>
              <a:t>；</a:t>
            </a:r>
            <a:r>
              <a:rPr lang="en-US" altLang="zh-CN" sz="3200" b="1" dirty="0">
                <a:ea typeface="宋体" panose="02010600030101010101" pitchFamily="2" charset="-122"/>
              </a:rPr>
              <a:t>X(e</a:t>
            </a:r>
            <a:r>
              <a:rPr lang="en-US" altLang="zh-CN" sz="3200" b="1" baseline="-25000" dirty="0">
                <a:ea typeface="宋体" panose="02010600030101010101" pitchFamily="2" charset="-122"/>
              </a:rPr>
              <a:t>1</a:t>
            </a:r>
            <a:r>
              <a:rPr lang="zh-CN" altLang="en-US" sz="3200" b="1" dirty="0">
                <a:ea typeface="宋体" panose="02010600030101010101" pitchFamily="2" charset="-12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2</a:t>
            </a:r>
            <a:r>
              <a:rPr lang="en-US" altLang="zh-CN" sz="3200" b="1" dirty="0">
                <a:ea typeface="宋体" panose="02010600030101010101" pitchFamily="2" charset="-122"/>
              </a:rPr>
              <a:t>)</a:t>
            </a:r>
            <a:r>
              <a:rPr lang="zh-CN" altLang="en-US" sz="3200" b="1" dirty="0">
                <a:ea typeface="宋体" panose="02010600030101010101" pitchFamily="2" charset="-122"/>
              </a:rPr>
              <a:t>，</a:t>
            </a:r>
            <a:r>
              <a:rPr lang="en-US" altLang="zh-CN" sz="3200" b="1" dirty="0">
                <a:ea typeface="宋体" panose="02010600030101010101" pitchFamily="2" charset="-122"/>
              </a:rPr>
              <a:t>Y(e)</a:t>
            </a:r>
            <a:r>
              <a:rPr lang="zh-CN" altLang="en-US" sz="3200" b="1" dirty="0">
                <a:ea typeface="宋体" panose="02010600030101010101" pitchFamily="2" charset="-122"/>
              </a:rPr>
              <a:t>，</a:t>
            </a:r>
            <a:r>
              <a:rPr lang="en-US" altLang="zh-CN" sz="3200" b="1" dirty="0">
                <a:ea typeface="宋体" panose="02010600030101010101" pitchFamily="2" charset="-122"/>
              </a:rPr>
              <a:t>Z(e</a:t>
            </a:r>
            <a:r>
              <a:rPr lang="en-US" altLang="zh-CN" sz="3200" b="1" baseline="-25000" dirty="0">
                <a:ea typeface="宋体" panose="02010600030101010101" pitchFamily="2" charset="-122"/>
              </a:rPr>
              <a:t>1</a:t>
            </a:r>
            <a:r>
              <a:rPr lang="zh-CN" altLang="en-US" sz="3200" b="1" dirty="0">
                <a:ea typeface="宋体" panose="02010600030101010101" pitchFamily="2" charset="-12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2</a:t>
            </a:r>
            <a:r>
              <a:rPr lang="en-US" altLang="zh-CN" sz="3200" b="1" dirty="0">
                <a:ea typeface="宋体" panose="02010600030101010101" pitchFamily="2" charset="-122"/>
              </a:rPr>
              <a:t>))</a:t>
            </a:r>
            <a:br>
              <a:rPr lang="en-US" altLang="zh-CN" sz="3200" b="1" dirty="0">
                <a:ea typeface="宋体" panose="02010600030101010101" pitchFamily="2" charset="-122"/>
              </a:rPr>
            </a:br>
            <a:r>
              <a:rPr lang="en-US" altLang="zh-CN" sz="3200" b="1" dirty="0">
                <a:ea typeface="宋体" panose="02010600030101010101" pitchFamily="2" charset="-122"/>
              </a:rPr>
              <a:t>=({1</a:t>
            </a:r>
            <a:r>
              <a:rPr lang="zh-CN" altLang="en-US" sz="3200" b="1" dirty="0">
                <a:ea typeface="宋体" panose="02010600030101010101" pitchFamily="2" charset="-122"/>
              </a:rPr>
              <a:t>，</a:t>
            </a:r>
            <a:r>
              <a:rPr lang="en-US" altLang="zh-CN" sz="3200" b="1" dirty="0">
                <a:ea typeface="宋体" panose="02010600030101010101" pitchFamily="2" charset="-122"/>
              </a:rPr>
              <a:t>2</a:t>
            </a:r>
            <a:r>
              <a:rPr lang="zh-CN" altLang="en-US" sz="3200" b="1" dirty="0">
                <a:ea typeface="宋体" panose="02010600030101010101" pitchFamily="2" charset="-122"/>
              </a:rPr>
              <a:t>，</a:t>
            </a:r>
            <a:r>
              <a:rPr lang="en-US" altLang="zh-CN" sz="3200" b="1" dirty="0">
                <a:ea typeface="宋体" panose="02010600030101010101" pitchFamily="2" charset="-122"/>
              </a:rPr>
              <a:t>3}</a:t>
            </a:r>
            <a:r>
              <a:rPr lang="zh-CN" altLang="en-US" sz="3200" b="1" dirty="0">
                <a:ea typeface="宋体" panose="02010600030101010101" pitchFamily="2" charset="-122"/>
              </a:rPr>
              <a:t>；</a:t>
            </a:r>
            <a:r>
              <a:rPr lang="en-US" altLang="zh-CN" sz="3200" b="1" dirty="0">
                <a:ea typeface="宋体" panose="02010600030101010101" pitchFamily="2" charset="-122"/>
              </a:rPr>
              <a:t>2</a:t>
            </a:r>
            <a:r>
              <a:rPr lang="zh-CN" altLang="en-US" sz="3200" b="1" dirty="0">
                <a:ea typeface="宋体" panose="02010600030101010101" pitchFamily="2" charset="-12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1</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2</a:t>
            </a:r>
            <a:r>
              <a:rPr lang="zh-CN" altLang="en-US" sz="3200" b="1" dirty="0">
                <a:ea typeface="宋体" panose="02010600030101010101" pitchFamily="2" charset="-122"/>
              </a:rPr>
              <a:t>；</a:t>
            </a:r>
            <a:r>
              <a:rPr lang="en-US" altLang="zh-CN" sz="3200" b="1" dirty="0">
                <a:ea typeface="宋体" panose="02010600030101010101" pitchFamily="2" charset="-122"/>
              </a:rPr>
              <a:t>e</a:t>
            </a:r>
            <a:r>
              <a:rPr lang="zh-CN" altLang="en-US" sz="3200" b="1" dirty="0">
                <a:ea typeface="宋体" panose="02010600030101010101" pitchFamily="2" charset="-122"/>
              </a:rPr>
              <a:t>为偶数；</a:t>
            </a:r>
            <a:r>
              <a:rPr lang="en-US" altLang="zh-CN" sz="3200" b="1" dirty="0">
                <a:ea typeface="宋体" panose="02010600030101010101" pitchFamily="2" charset="-122"/>
              </a:rPr>
              <a:t>e</a:t>
            </a:r>
            <a:r>
              <a:rPr lang="en-US" altLang="zh-CN" sz="3200" b="1" baseline="-25000" dirty="0">
                <a:ea typeface="宋体" panose="02010600030101010101" pitchFamily="2" charset="-122"/>
              </a:rPr>
              <a:t>1</a:t>
            </a:r>
            <a:r>
              <a:rPr lang="en-US" altLang="zh-CN" sz="3200" b="1" dirty="0">
                <a:ea typeface="宋体" panose="02010600030101010101" pitchFamily="2" charset="-122"/>
                <a:sym typeface="Symbol" panose="05050102010706020507" pitchFamily="18" charset="2"/>
              </a:rPr>
              <a:t></a:t>
            </a:r>
            <a:r>
              <a:rPr lang="en-US" altLang="zh-CN" sz="3200" b="1" dirty="0">
                <a:ea typeface="宋体" panose="02010600030101010101" pitchFamily="2" charset="-122"/>
              </a:rPr>
              <a:t>e</a:t>
            </a:r>
            <a:r>
              <a:rPr lang="en-US" altLang="zh-CN" sz="3200" b="1" baseline="-25000" dirty="0">
                <a:ea typeface="宋体" panose="02010600030101010101" pitchFamily="2" charset="-122"/>
              </a:rPr>
              <a:t>2</a:t>
            </a:r>
            <a:r>
              <a:rPr lang="en-US" altLang="zh-CN" sz="3200" b="1" dirty="0">
                <a:ea typeface="宋体" panose="02010600030101010101" pitchFamily="2" charset="-122"/>
              </a:rPr>
              <a:t>)</a:t>
            </a:r>
            <a:br>
              <a:rPr lang="en-US" altLang="zh-CN" sz="3200" b="1" dirty="0">
                <a:ea typeface="宋体" panose="02010600030101010101" pitchFamily="2" charset="-122"/>
              </a:rPr>
            </a:br>
            <a:r>
              <a:rPr lang="zh-CN" altLang="en-US" sz="3200" b="1" dirty="0">
                <a:ea typeface="宋体" panose="02010600030101010101" pitchFamily="2" charset="-122"/>
              </a:rPr>
              <a:t>之下的值。</a:t>
            </a:r>
            <a:endParaRPr lang="en-US" altLang="zh-CN" sz="3200" b="1" dirty="0">
              <a:ea typeface="宋体" panose="02010600030101010101" pitchFamily="2" charset="-122"/>
            </a:endParaRPr>
          </a:p>
        </p:txBody>
      </p:sp>
      <p:sp>
        <p:nvSpPr>
          <p:cNvPr id="370692" name="Rectangle 4"/>
          <p:cNvSpPr>
            <a:spLocks noChangeArrowheads="1"/>
          </p:cNvSpPr>
          <p:nvPr/>
        </p:nvSpPr>
        <p:spPr bwMode="auto">
          <a:xfrm>
            <a:off x="0" y="3213100"/>
            <a:ext cx="86423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10000"/>
              </a:spcBef>
            </a:pPr>
            <a:r>
              <a:rPr lang="zh-CN" altLang="en-US" sz="3200" b="1">
                <a:solidFill>
                  <a:schemeClr val="hlink"/>
                </a:solidFill>
                <a:latin typeface="宋体" panose="02010600030101010101" pitchFamily="2" charset="-122"/>
              </a:rPr>
              <a:t>解：将解释代入公式得：</a:t>
            </a:r>
          </a:p>
          <a:p>
            <a:pPr eaLnBrk="1" hangingPunct="1">
              <a:lnSpc>
                <a:spcPct val="120000"/>
              </a:lnSpc>
              <a:spcBef>
                <a:spcPct val="10000"/>
              </a:spcBef>
            </a:pPr>
            <a:r>
              <a:rPr lang="zh-CN" altLang="en-US" sz="3200" b="1">
                <a:solidFill>
                  <a:schemeClr val="hlink"/>
                </a:solidFill>
                <a:latin typeface="宋体" panose="02010600030101010101" pitchFamily="2" charset="-122"/>
              </a:rPr>
              <a:t>    原式 </a:t>
            </a:r>
            <a:r>
              <a:rPr lang="en-US" altLang="zh-CN" sz="3200" b="1">
                <a:solidFill>
                  <a:schemeClr val="hlink"/>
                </a:solidFill>
                <a:latin typeface="宋体" panose="02010600030101010101" pitchFamily="2" charset="-122"/>
              </a:rPr>
              <a:t>= </a:t>
            </a:r>
            <a:r>
              <a:rPr lang="en-US" altLang="zh-CN" sz="3200" b="1">
                <a:solidFill>
                  <a:schemeClr val="hlink"/>
                </a:solidFill>
                <a:latin typeface="宋体" panose="02010600030101010101" pitchFamily="2" charset="-122"/>
                <a:sym typeface="Symbol" panose="05050102010706020507" pitchFamily="18" charset="2"/>
              </a:rPr>
              <a:t></a:t>
            </a:r>
            <a:r>
              <a:rPr lang="en-US" altLang="zh-CN" sz="3200" b="1">
                <a:solidFill>
                  <a:schemeClr val="hlink"/>
                </a:solidFill>
                <a:latin typeface="宋体" panose="02010600030101010101" pitchFamily="2" charset="-122"/>
              </a:rPr>
              <a:t>x</a:t>
            </a:r>
            <a:r>
              <a:rPr lang="en-US" altLang="zh-CN" sz="3200" b="1">
                <a:solidFill>
                  <a:schemeClr val="hlink"/>
                </a:solidFill>
                <a:latin typeface="宋体" panose="02010600030101010101" pitchFamily="2" charset="-122"/>
                <a:sym typeface="Symbol" panose="05050102010706020507" pitchFamily="18" charset="2"/>
              </a:rPr>
              <a:t></a:t>
            </a:r>
            <a:r>
              <a:rPr lang="en-US" altLang="zh-CN" sz="3200" b="1">
                <a:solidFill>
                  <a:schemeClr val="hlink"/>
                </a:solidFill>
                <a:latin typeface="宋体" panose="02010600030101010101" pitchFamily="2" charset="-122"/>
              </a:rPr>
              <a:t>y</a:t>
            </a:r>
            <a:r>
              <a:rPr lang="en-US" altLang="zh-CN" sz="3200" b="1">
                <a:solidFill>
                  <a:schemeClr val="hlink"/>
                </a:solidFill>
                <a:latin typeface="宋体" panose="02010600030101010101" pitchFamily="2" charset="-122"/>
                <a:sym typeface="Symbol" panose="05050102010706020507" pitchFamily="18" charset="2"/>
              </a:rPr>
              <a:t>((x</a:t>
            </a:r>
            <a:r>
              <a:rPr lang="en-US" altLang="zh-CN" sz="3200" b="1">
                <a:solidFill>
                  <a:schemeClr val="hlink"/>
                </a:solidFill>
                <a:latin typeface="宋体" panose="02010600030101010101" pitchFamily="2" charset="-122"/>
              </a:rPr>
              <a:t>y</a:t>
            </a:r>
            <a:r>
              <a:rPr lang="en-US" altLang="zh-CN" sz="3200" b="1">
                <a:solidFill>
                  <a:schemeClr val="hlink"/>
                </a:solidFill>
                <a:latin typeface="宋体" panose="02010600030101010101" pitchFamily="2" charset="-122"/>
                <a:sym typeface="Symbol" panose="05050102010706020507" pitchFamily="18" charset="2"/>
              </a:rPr>
              <a:t></a:t>
            </a:r>
            <a:r>
              <a:rPr lang="en-US" altLang="zh-CN" sz="3200" b="1">
                <a:solidFill>
                  <a:schemeClr val="hlink"/>
                </a:solidFill>
                <a:latin typeface="宋体" panose="02010600030101010101" pitchFamily="2" charset="-122"/>
              </a:rPr>
              <a:t> </a:t>
            </a:r>
            <a:r>
              <a:rPr lang="en-US" altLang="zh-CN" sz="3200" b="1">
                <a:solidFill>
                  <a:schemeClr val="hlink"/>
                </a:solidFill>
                <a:latin typeface="宋体" panose="02010600030101010101" pitchFamily="2" charset="-122"/>
                <a:sym typeface="Symbol" panose="05050102010706020507" pitchFamily="18" charset="2"/>
              </a:rPr>
              <a:t>2</a:t>
            </a:r>
            <a:r>
              <a:rPr lang="zh-CN" altLang="en-US" sz="3200" b="1">
                <a:solidFill>
                  <a:schemeClr val="hlink"/>
                </a:solidFill>
                <a:latin typeface="宋体" panose="02010600030101010101" pitchFamily="2" charset="-122"/>
                <a:sym typeface="Symbol" panose="05050102010706020507" pitchFamily="18" charset="2"/>
              </a:rPr>
              <a:t>为偶数</a:t>
            </a:r>
            <a:r>
              <a:rPr lang="en-US" altLang="zh-CN" sz="3200" b="1">
                <a:solidFill>
                  <a:schemeClr val="hlink"/>
                </a:solidFill>
                <a:latin typeface="宋体" panose="02010600030101010101" pitchFamily="2" charset="-122"/>
                <a:sym typeface="Symbol" panose="05050102010706020507" pitchFamily="18" charset="2"/>
              </a:rPr>
              <a:t>)</a:t>
            </a:r>
            <a:r>
              <a:rPr lang="en-US" altLang="zh-CN" sz="3200" b="1">
                <a:solidFill>
                  <a:schemeClr val="hlink"/>
                </a:solidFill>
                <a:latin typeface="宋体" panose="02010600030101010101" pitchFamily="2" charset="-122"/>
              </a:rPr>
              <a:t>x</a:t>
            </a:r>
            <a:r>
              <a:rPr lang="en-US" altLang="zh-CN" sz="3200" b="1">
                <a:solidFill>
                  <a:schemeClr val="hlink"/>
                </a:solidFill>
                <a:latin typeface="宋体" panose="02010600030101010101" pitchFamily="2" charset="-122"/>
                <a:sym typeface="Symbol" panose="05050102010706020507" pitchFamily="18" charset="2"/>
              </a:rPr>
              <a:t></a:t>
            </a:r>
            <a:r>
              <a:rPr lang="en-US" altLang="zh-CN" sz="3200" b="1">
                <a:solidFill>
                  <a:schemeClr val="hlink"/>
                </a:solidFill>
                <a:latin typeface="宋体" panose="02010600030101010101" pitchFamily="2" charset="-122"/>
              </a:rPr>
              <a:t>y</a:t>
            </a:r>
            <a:r>
              <a:rPr lang="en-US" altLang="zh-CN" sz="3200" b="1">
                <a:solidFill>
                  <a:schemeClr val="hlink"/>
                </a:solidFill>
                <a:latin typeface="宋体" panose="02010600030101010101" pitchFamily="2" charset="-122"/>
                <a:sym typeface="Symbol" panose="05050102010706020507" pitchFamily="18" charset="2"/>
              </a:rPr>
              <a:t>)</a:t>
            </a:r>
          </a:p>
          <a:p>
            <a:pPr eaLnBrk="1" hangingPunct="1">
              <a:lnSpc>
                <a:spcPct val="120000"/>
              </a:lnSpc>
              <a:spcBef>
                <a:spcPct val="10000"/>
              </a:spcBef>
            </a:pPr>
            <a:r>
              <a:rPr lang="en-US" altLang="zh-CN" sz="3200" b="1">
                <a:solidFill>
                  <a:schemeClr val="hlink"/>
                </a:solidFill>
                <a:latin typeface="宋体" panose="02010600030101010101" pitchFamily="2" charset="-122"/>
                <a:sym typeface="Symbol" panose="05050102010706020507" pitchFamily="18" charset="2"/>
              </a:rPr>
              <a:t>         = </a:t>
            </a:r>
            <a:r>
              <a:rPr lang="en-US" altLang="zh-CN" sz="3200" b="1">
                <a:solidFill>
                  <a:schemeClr val="hlink"/>
                </a:solidFill>
                <a:latin typeface="宋体" panose="02010600030101010101" pitchFamily="2" charset="-122"/>
              </a:rPr>
              <a:t>x</a:t>
            </a:r>
            <a:r>
              <a:rPr lang="en-US" altLang="zh-CN" sz="3200" b="1">
                <a:solidFill>
                  <a:schemeClr val="hlink"/>
                </a:solidFill>
                <a:latin typeface="宋体" panose="02010600030101010101" pitchFamily="2" charset="-122"/>
                <a:sym typeface="Symbol" panose="05050102010706020507" pitchFamily="18" charset="2"/>
              </a:rPr>
              <a:t></a:t>
            </a:r>
            <a:r>
              <a:rPr lang="en-US" altLang="zh-CN" sz="3200" b="1">
                <a:solidFill>
                  <a:schemeClr val="hlink"/>
                </a:solidFill>
                <a:latin typeface="宋体" panose="02010600030101010101" pitchFamily="2" charset="-122"/>
              </a:rPr>
              <a:t>y</a:t>
            </a:r>
            <a:r>
              <a:rPr lang="en-US" altLang="zh-CN" sz="3200" b="1">
                <a:solidFill>
                  <a:schemeClr val="hlink"/>
                </a:solidFill>
                <a:latin typeface="宋体" panose="02010600030101010101" pitchFamily="2" charset="-122"/>
                <a:sym typeface="Symbol" panose="05050102010706020507" pitchFamily="18" charset="2"/>
              </a:rPr>
              <a:t>(x</a:t>
            </a:r>
            <a:r>
              <a:rPr lang="en-US" altLang="zh-CN" sz="3200" b="1">
                <a:solidFill>
                  <a:schemeClr val="hlink"/>
                </a:solidFill>
                <a:latin typeface="宋体" panose="02010600030101010101" pitchFamily="2" charset="-122"/>
              </a:rPr>
              <a:t>y</a:t>
            </a:r>
            <a:r>
              <a:rPr lang="en-US" altLang="zh-CN" sz="3200" b="1">
                <a:solidFill>
                  <a:schemeClr val="hlink"/>
                </a:solidFill>
                <a:latin typeface="宋体" panose="02010600030101010101" pitchFamily="2" charset="-122"/>
                <a:sym typeface="Symbol" panose="05050102010706020507" pitchFamily="18" charset="2"/>
              </a:rPr>
              <a:t></a:t>
            </a:r>
            <a:r>
              <a:rPr lang="en-US" altLang="zh-CN" sz="3200" b="1">
                <a:solidFill>
                  <a:schemeClr val="hlink"/>
                </a:solidFill>
                <a:latin typeface="宋体" panose="02010600030101010101" pitchFamily="2" charset="-122"/>
              </a:rPr>
              <a:t>x</a:t>
            </a:r>
            <a:r>
              <a:rPr lang="en-US" altLang="zh-CN" sz="3200" b="1">
                <a:solidFill>
                  <a:schemeClr val="hlink"/>
                </a:solidFill>
                <a:latin typeface="宋体" panose="02010600030101010101" pitchFamily="2" charset="-122"/>
                <a:sym typeface="Symbol" panose="05050102010706020507" pitchFamily="18" charset="2"/>
              </a:rPr>
              <a:t></a:t>
            </a:r>
            <a:r>
              <a:rPr lang="en-US" altLang="zh-CN" sz="3200" b="1">
                <a:solidFill>
                  <a:schemeClr val="hlink"/>
                </a:solidFill>
                <a:latin typeface="宋体" panose="02010600030101010101" pitchFamily="2" charset="-122"/>
              </a:rPr>
              <a:t>y</a:t>
            </a:r>
            <a:r>
              <a:rPr lang="en-US" altLang="zh-CN" sz="3200" b="1">
                <a:solidFill>
                  <a:schemeClr val="hlink"/>
                </a:solidFill>
                <a:latin typeface="宋体" panose="02010600030101010101" pitchFamily="2" charset="-122"/>
                <a:sym typeface="Symbol" panose="05050102010706020507" pitchFamily="18" charset="2"/>
              </a:rPr>
              <a:t>)</a:t>
            </a:r>
          </a:p>
        </p:txBody>
      </p:sp>
    </p:spTree>
    <p:extLst>
      <p:ext uri="{BB962C8B-B14F-4D97-AF65-F5344CB8AC3E}">
        <p14:creationId xmlns:p14="http://schemas.microsoft.com/office/powerpoint/2010/main" val="33100341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2"/>
                                        </p:tgtEl>
                                        <p:attrNameLst>
                                          <p:attrName>style.visibility</p:attrName>
                                        </p:attrNameLst>
                                      </p:cBhvr>
                                      <p:to>
                                        <p:strVal val="visible"/>
                                      </p:to>
                                    </p:set>
                                    <p:anim calcmode="lin" valueType="num">
                                      <p:cBhvr additive="base">
                                        <p:cTn id="7" dur="500" fill="hold"/>
                                        <p:tgtEl>
                                          <p:spTgt spid="370692"/>
                                        </p:tgtEl>
                                        <p:attrNameLst>
                                          <p:attrName>ppt_x</p:attrName>
                                        </p:attrNameLst>
                                      </p:cBhvr>
                                      <p:tavLst>
                                        <p:tav tm="0">
                                          <p:val>
                                            <p:strVal val="#ppt_x"/>
                                          </p:val>
                                        </p:tav>
                                        <p:tav tm="100000">
                                          <p:val>
                                            <p:strVal val="#ppt_x"/>
                                          </p:val>
                                        </p:tav>
                                      </p:tavLst>
                                    </p:anim>
                                    <p:anim calcmode="lin" valueType="num">
                                      <p:cBhvr additive="base">
                                        <p:cTn id="8" dur="500" fill="hold"/>
                                        <p:tgtEl>
                                          <p:spTgt spid="370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AD55A8-7019-462D-BD44-2F6BB73A59A3}" type="slidenum">
              <a:rPr lang="zh-CN" altLang="en-US" smtClean="0">
                <a:solidFill>
                  <a:schemeClr val="accent1"/>
                </a:solidFill>
              </a:rPr>
              <a:pPr/>
              <a:t>27</a:t>
            </a:fld>
            <a:r>
              <a:rPr lang="en-US" altLang="zh-CN" dirty="0">
                <a:solidFill>
                  <a:schemeClr val="accent1"/>
                </a:solidFill>
              </a:rPr>
              <a:t>/56</a:t>
            </a:r>
          </a:p>
        </p:txBody>
      </p:sp>
      <p:sp>
        <p:nvSpPr>
          <p:cNvPr id="45059" name="Rectangle 2"/>
          <p:cNvSpPr>
            <a:spLocks noGrp="1"/>
          </p:cNvSpPr>
          <p:nvPr>
            <p:ph type="title" idx="4294967295"/>
          </p:nvPr>
        </p:nvSpPr>
        <p:spPr/>
        <p:txBody>
          <a:bodyPr/>
          <a:lstStyle/>
          <a:p>
            <a:pPr algn="l"/>
            <a:r>
              <a:rPr lang="zh-CN" altLang="en-US" sz="4000" b="1" dirty="0">
                <a:ea typeface="宋体" panose="02010600030101010101" pitchFamily="2" charset="-122"/>
              </a:rPr>
              <a:t>解</a:t>
            </a:r>
            <a:r>
              <a:rPr lang="en-US" altLang="zh-CN" sz="4000" b="1" dirty="0">
                <a:ea typeface="宋体" panose="02010600030101010101" pitchFamily="2" charset="-122"/>
              </a:rPr>
              <a:t>(</a:t>
            </a:r>
            <a:r>
              <a:rPr lang="zh-CN" altLang="en-US" sz="4000" b="1" dirty="0">
                <a:ea typeface="宋体" panose="02010600030101010101" pitchFamily="2" charset="-122"/>
              </a:rPr>
              <a:t>续</a:t>
            </a:r>
            <a:r>
              <a:rPr lang="en-US" altLang="zh-CN" sz="4000" b="1" dirty="0">
                <a:ea typeface="宋体" panose="02010600030101010101" pitchFamily="2" charset="-122"/>
              </a:rPr>
              <a:t>)</a:t>
            </a:r>
            <a:r>
              <a:rPr lang="en-US" altLang="zh-CN" sz="3200" b="1" dirty="0">
                <a:ea typeface="宋体" panose="02010600030101010101" pitchFamily="2" charset="-122"/>
              </a:rPr>
              <a:t>    </a:t>
            </a:r>
            <a:r>
              <a:rPr lang="zh-CN" altLang="en-US" sz="4000" b="1" dirty="0">
                <a:ea typeface="宋体" panose="02010600030101010101" pitchFamily="2" charset="-122"/>
              </a:rPr>
              <a:t>原式 </a:t>
            </a:r>
            <a:r>
              <a:rPr lang="en-US" altLang="zh-CN" sz="4000" b="1" dirty="0">
                <a:ea typeface="宋体" panose="02010600030101010101" pitchFamily="2" charset="-122"/>
              </a:rPr>
              <a:t>=</a:t>
            </a:r>
            <a:r>
              <a:rPr lang="en-US" altLang="zh-CN" sz="4000" b="1" dirty="0">
                <a:ea typeface="宋体" panose="02010600030101010101" pitchFamily="2" charset="-122"/>
                <a:sym typeface="Symbol" panose="05050102010706020507" pitchFamily="18" charset="2"/>
              </a:rPr>
              <a:t> </a:t>
            </a:r>
            <a:r>
              <a:rPr lang="en-US" altLang="zh-CN" sz="4000" b="1" dirty="0" err="1">
                <a:ea typeface="宋体" panose="02010600030101010101" pitchFamily="2" charset="-122"/>
              </a:rPr>
              <a:t>x</a:t>
            </a:r>
            <a:r>
              <a:rPr lang="en-US" altLang="zh-CN" sz="4000" b="1" dirty="0" err="1">
                <a:ea typeface="宋体" panose="02010600030101010101" pitchFamily="2" charset="-122"/>
                <a:sym typeface="Symbol" panose="05050102010706020507" pitchFamily="18" charset="2"/>
              </a:rPr>
              <a:t></a:t>
            </a:r>
            <a:r>
              <a:rPr lang="en-US" altLang="zh-CN" sz="4000" b="1" dirty="0" err="1">
                <a:ea typeface="宋体" panose="02010600030101010101" pitchFamily="2" charset="-122"/>
              </a:rPr>
              <a:t>y</a:t>
            </a:r>
            <a:r>
              <a:rPr lang="en-US" altLang="zh-CN" sz="4000" b="1" dirty="0">
                <a:ea typeface="宋体" panose="02010600030101010101" pitchFamily="2" charset="-122"/>
                <a:sym typeface="Symbol" panose="05050102010706020507" pitchFamily="18" charset="2"/>
              </a:rPr>
              <a:t>(</a:t>
            </a:r>
            <a:r>
              <a:rPr lang="en-US" altLang="zh-CN" sz="4000" b="1" dirty="0" err="1">
                <a:ea typeface="宋体" panose="02010600030101010101" pitchFamily="2" charset="-122"/>
                <a:sym typeface="Symbol" panose="05050102010706020507" pitchFamily="18" charset="2"/>
              </a:rPr>
              <a:t>x</a:t>
            </a:r>
            <a:r>
              <a:rPr lang="en-US" altLang="zh-CN" sz="4000" b="1" dirty="0" err="1">
                <a:ea typeface="宋体" panose="02010600030101010101" pitchFamily="2" charset="-122"/>
              </a:rPr>
              <a:t>y</a:t>
            </a:r>
            <a:r>
              <a:rPr lang="en-US" altLang="zh-CN" sz="4000" b="1" dirty="0" err="1">
                <a:ea typeface="宋体" panose="02010600030101010101" pitchFamily="2" charset="-122"/>
                <a:sym typeface="Symbol" panose="05050102010706020507" pitchFamily="18" charset="2"/>
              </a:rPr>
              <a:t></a:t>
            </a:r>
            <a:r>
              <a:rPr lang="en-US" altLang="zh-CN" sz="4000" b="1" dirty="0" err="1">
                <a:ea typeface="宋体" panose="02010600030101010101" pitchFamily="2" charset="-122"/>
              </a:rPr>
              <a:t>x</a:t>
            </a:r>
            <a:r>
              <a:rPr lang="en-US" altLang="zh-CN" sz="4000" b="1" dirty="0" err="1">
                <a:ea typeface="宋体" panose="02010600030101010101" pitchFamily="2" charset="-122"/>
                <a:sym typeface="Symbol" panose="05050102010706020507" pitchFamily="18" charset="2"/>
              </a:rPr>
              <a:t></a:t>
            </a:r>
            <a:r>
              <a:rPr lang="en-US" altLang="zh-CN" sz="4000" b="1" dirty="0" err="1">
                <a:ea typeface="宋体" panose="02010600030101010101" pitchFamily="2" charset="-122"/>
              </a:rPr>
              <a:t>y</a:t>
            </a:r>
            <a:r>
              <a:rPr lang="en-US" altLang="zh-CN" sz="4000" b="1" dirty="0">
                <a:ea typeface="宋体" panose="02010600030101010101" pitchFamily="2" charset="-122"/>
                <a:sym typeface="Symbol" panose="05050102010706020507" pitchFamily="18" charset="2"/>
              </a:rPr>
              <a:t>)</a:t>
            </a:r>
            <a:r>
              <a:rPr lang="en-US" altLang="zh-CN" sz="4000" dirty="0">
                <a:ea typeface="宋体" panose="02010600030101010101" pitchFamily="2" charset="-122"/>
              </a:rPr>
              <a:t> </a:t>
            </a:r>
          </a:p>
        </p:txBody>
      </p:sp>
      <p:sp>
        <p:nvSpPr>
          <p:cNvPr id="88067" name="Rectangle 3"/>
          <p:cNvSpPr>
            <a:spLocks noGrp="1"/>
          </p:cNvSpPr>
          <p:nvPr>
            <p:ph type="body" idx="4294967295"/>
          </p:nvPr>
        </p:nvSpPr>
        <p:spPr>
          <a:xfrm>
            <a:off x="611188" y="836613"/>
            <a:ext cx="8351837" cy="6021387"/>
          </a:xfrm>
        </p:spPr>
        <p:txBody>
          <a:bodyPr/>
          <a:lstStyle/>
          <a:p>
            <a:pPr>
              <a:lnSpc>
                <a:spcPct val="115000"/>
              </a:lnSpc>
              <a:spcBef>
                <a:spcPct val="0"/>
              </a:spcBef>
              <a:buFont typeface="Arial" panose="020B0604020202020204" pitchFamily="34" charset="0"/>
              <a:buNone/>
            </a:pPr>
            <a:r>
              <a:rPr lang="zh-CN" altLang="en-US" b="1" dirty="0">
                <a:solidFill>
                  <a:srgbClr val="FF0000"/>
                </a:solidFill>
                <a:ea typeface="宋体" panose="02010600030101010101" pitchFamily="2" charset="-122"/>
              </a:rPr>
              <a:t>当</a:t>
            </a:r>
            <a:r>
              <a:rPr lang="en-US" altLang="zh-CN" b="1" dirty="0">
                <a:solidFill>
                  <a:srgbClr val="FF0000"/>
                </a:solidFill>
                <a:ea typeface="宋体" panose="02010600030101010101" pitchFamily="2" charset="-122"/>
              </a:rPr>
              <a:t>x=1</a:t>
            </a:r>
            <a:r>
              <a:rPr lang="zh-CN" altLang="en-US" b="1" dirty="0">
                <a:solidFill>
                  <a:srgbClr val="FF0000"/>
                </a:solidFill>
                <a:ea typeface="宋体" panose="02010600030101010101" pitchFamily="2" charset="-122"/>
              </a:rPr>
              <a:t>时</a:t>
            </a:r>
            <a:r>
              <a:rPr lang="en-US" altLang="zh-CN" b="1" dirty="0">
                <a:solidFill>
                  <a:srgbClr val="FF0000"/>
                </a:solidFill>
                <a:ea typeface="宋体" panose="02010600030101010101" pitchFamily="2" charset="-122"/>
              </a:rPr>
              <a:t>, </a:t>
            </a:r>
            <a:r>
              <a:rPr lang="zh-CN" altLang="en-US" b="1" dirty="0">
                <a:solidFill>
                  <a:srgbClr val="FF0000"/>
                </a:solidFill>
                <a:ea typeface="宋体" panose="02010600030101010101" pitchFamily="2" charset="-122"/>
              </a:rPr>
              <a:t>考察</a:t>
            </a:r>
            <a:r>
              <a:rPr lang="en-US" altLang="zh-CN" b="1"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y</a:t>
            </a:r>
            <a:r>
              <a:rPr lang="zh-CN" altLang="en-US" b="1" dirty="0">
                <a:solidFill>
                  <a:srgbClr val="FF0000"/>
                </a:solidFill>
                <a:ea typeface="宋体" panose="02010600030101010101" pitchFamily="2" charset="-122"/>
              </a:rPr>
              <a:t>的作用域</a:t>
            </a:r>
            <a:r>
              <a:rPr lang="en-US" altLang="zh-CN" b="1" dirty="0">
                <a:solidFill>
                  <a:srgbClr val="FF0000"/>
                </a:solidFill>
                <a:ea typeface="宋体" panose="02010600030101010101" pitchFamily="2" charset="-122"/>
              </a:rPr>
              <a:t>(1</a:t>
            </a:r>
            <a:r>
              <a:rPr lang="en-US" altLang="zh-CN" b="1"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y</a:t>
            </a:r>
            <a:r>
              <a:rPr lang="en-US" altLang="zh-CN" b="1"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1</a:t>
            </a:r>
            <a:r>
              <a:rPr lang="en-US" altLang="zh-CN" b="1"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y)</a:t>
            </a:r>
          </a:p>
          <a:p>
            <a:pPr>
              <a:lnSpc>
                <a:spcPct val="115000"/>
              </a:lnSpc>
              <a:spcBef>
                <a:spcPct val="0"/>
              </a:spcBef>
              <a:buFont typeface="Arial" panose="020B0604020202020204" pitchFamily="34" charset="0"/>
              <a:buNone/>
            </a:pPr>
            <a:r>
              <a:rPr lang="en-US" altLang="zh-CN" b="1" dirty="0">
                <a:ea typeface="宋体" panose="02010600030101010101" pitchFamily="2" charset="-122"/>
              </a:rPr>
              <a:t>		①</a:t>
            </a:r>
            <a:r>
              <a:rPr lang="zh-CN" altLang="en-US" b="1" dirty="0">
                <a:ea typeface="宋体" panose="02010600030101010101" pitchFamily="2" charset="-122"/>
              </a:rPr>
              <a:t>当</a:t>
            </a:r>
            <a:r>
              <a:rPr lang="en-US" altLang="zh-CN" b="1" dirty="0">
                <a:ea typeface="宋体" panose="02010600030101010101" pitchFamily="2" charset="-122"/>
              </a:rPr>
              <a:t>y=1</a:t>
            </a:r>
            <a:r>
              <a:rPr lang="zh-CN" altLang="en-US" b="1" dirty="0">
                <a:ea typeface="宋体" panose="02010600030101010101" pitchFamily="2" charset="-122"/>
              </a:rPr>
              <a:t>时，</a:t>
            </a:r>
            <a:r>
              <a:rPr lang="en-US" altLang="zh-CN" b="1" dirty="0">
                <a:ea typeface="宋体" panose="02010600030101010101" pitchFamily="2" charset="-122"/>
              </a:rPr>
              <a:t>(1</a:t>
            </a:r>
            <a:r>
              <a:rPr lang="en-US" altLang="zh-CN" b="1" dirty="0">
                <a:ea typeface="宋体" panose="02010600030101010101" pitchFamily="2" charset="-122"/>
                <a:sym typeface="Symbol" panose="05050102010706020507" pitchFamily="18" charset="2"/>
              </a:rPr>
              <a:t>y</a:t>
            </a:r>
            <a:r>
              <a:rPr lang="en-US" altLang="zh-CN" b="1" dirty="0">
                <a:ea typeface="宋体" panose="02010600030101010101" pitchFamily="2" charset="-122"/>
              </a:rPr>
              <a:t>)</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(1</a:t>
            </a:r>
            <a:r>
              <a:rPr lang="en-US" altLang="zh-CN" b="1" dirty="0">
                <a:ea typeface="宋体" panose="02010600030101010101" pitchFamily="2" charset="-122"/>
                <a:sym typeface="Symbol" panose="05050102010706020507" pitchFamily="18" charset="2"/>
              </a:rPr>
              <a:t>y</a:t>
            </a:r>
            <a:r>
              <a:rPr lang="en-US" altLang="zh-CN" b="1" dirty="0">
                <a:ea typeface="宋体" panose="02010600030101010101" pitchFamily="2" charset="-122"/>
              </a:rPr>
              <a:t>)=1</a:t>
            </a:r>
            <a:r>
              <a:rPr lang="en-US" altLang="zh-CN" b="1" dirty="0">
                <a:ea typeface="宋体" panose="02010600030101010101" pitchFamily="2" charset="-122"/>
                <a:sym typeface="Symbol" panose="05050102010706020507" pitchFamily="18" charset="2"/>
              </a:rPr>
              <a:t>1</a:t>
            </a:r>
            <a:r>
              <a:rPr lang="en-US" altLang="zh-CN" b="1" dirty="0">
                <a:ea typeface="宋体" panose="02010600030101010101" pitchFamily="2" charset="-122"/>
              </a:rPr>
              <a:t>=1</a:t>
            </a:r>
          </a:p>
          <a:p>
            <a:pPr>
              <a:lnSpc>
                <a:spcPct val="115000"/>
              </a:lnSpc>
              <a:spcBef>
                <a:spcPct val="0"/>
              </a:spcBef>
              <a:buFont typeface="Arial" panose="020B0604020202020204" pitchFamily="34" charset="0"/>
              <a:buNone/>
            </a:pPr>
            <a:r>
              <a:rPr lang="en-US" altLang="zh-CN" b="1" dirty="0">
                <a:ea typeface="宋体" panose="02010600030101010101" pitchFamily="2" charset="-122"/>
              </a:rPr>
              <a:t>		②</a:t>
            </a:r>
            <a:r>
              <a:rPr lang="zh-CN" altLang="en-US" b="1" dirty="0">
                <a:ea typeface="宋体" panose="02010600030101010101" pitchFamily="2" charset="-122"/>
              </a:rPr>
              <a:t>当</a:t>
            </a:r>
            <a:r>
              <a:rPr lang="en-US" altLang="zh-CN" b="1" dirty="0">
                <a:ea typeface="宋体" panose="02010600030101010101" pitchFamily="2" charset="-122"/>
              </a:rPr>
              <a:t>y=2</a:t>
            </a:r>
            <a:r>
              <a:rPr lang="zh-CN" altLang="en-US" b="1" dirty="0">
                <a:ea typeface="宋体" panose="02010600030101010101" pitchFamily="2" charset="-122"/>
              </a:rPr>
              <a:t>时，</a:t>
            </a:r>
            <a:r>
              <a:rPr lang="en-US" altLang="zh-CN" b="1" dirty="0">
                <a:ea typeface="宋体" panose="02010600030101010101" pitchFamily="2" charset="-122"/>
              </a:rPr>
              <a:t>(1</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y)</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(1</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y)=0</a:t>
            </a:r>
            <a:r>
              <a:rPr lang="en-US" altLang="zh-CN" b="1" dirty="0">
                <a:ea typeface="宋体" panose="02010600030101010101" pitchFamily="2" charset="-122"/>
                <a:sym typeface="Symbol" panose="05050102010706020507" pitchFamily="18" charset="2"/>
              </a:rPr>
              <a:t>1</a:t>
            </a:r>
            <a:r>
              <a:rPr lang="en-US" altLang="zh-CN" b="1" dirty="0">
                <a:ea typeface="宋体" panose="02010600030101010101" pitchFamily="2" charset="-122"/>
              </a:rPr>
              <a:t>=1</a:t>
            </a:r>
          </a:p>
          <a:p>
            <a:pPr>
              <a:lnSpc>
                <a:spcPct val="115000"/>
              </a:lnSpc>
              <a:spcBef>
                <a:spcPct val="0"/>
              </a:spcBef>
              <a:buFont typeface="Arial" panose="020B0604020202020204" pitchFamily="34" charset="0"/>
              <a:buNone/>
            </a:pPr>
            <a:r>
              <a:rPr lang="en-US" altLang="zh-CN" b="1" dirty="0">
                <a:ea typeface="宋体" panose="02010600030101010101" pitchFamily="2" charset="-122"/>
              </a:rPr>
              <a:t>        </a:t>
            </a:r>
            <a:r>
              <a:rPr lang="zh-CN" altLang="zh-CN" b="1" dirty="0">
                <a:ea typeface="宋体" panose="02010600030101010101" pitchFamily="2" charset="-122"/>
              </a:rPr>
              <a:t>③</a:t>
            </a:r>
            <a:r>
              <a:rPr lang="zh-CN" altLang="en-US" b="1" dirty="0">
                <a:ea typeface="宋体" panose="02010600030101010101" pitchFamily="2" charset="-122"/>
              </a:rPr>
              <a:t>当</a:t>
            </a:r>
            <a:r>
              <a:rPr lang="en-US" altLang="zh-CN" b="1" dirty="0">
                <a:ea typeface="宋体" panose="02010600030101010101" pitchFamily="2" charset="-122"/>
              </a:rPr>
              <a:t>y=3</a:t>
            </a:r>
            <a:r>
              <a:rPr lang="zh-CN" altLang="en-US" b="1" dirty="0">
                <a:ea typeface="宋体" panose="02010600030101010101" pitchFamily="2" charset="-122"/>
              </a:rPr>
              <a:t>时，</a:t>
            </a:r>
            <a:r>
              <a:rPr lang="en-US" altLang="zh-CN" b="1" dirty="0">
                <a:ea typeface="宋体" panose="02010600030101010101" pitchFamily="2" charset="-122"/>
              </a:rPr>
              <a:t>(1</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y)</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(1</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y)=0</a:t>
            </a:r>
            <a:r>
              <a:rPr lang="en-US" altLang="zh-CN" b="1" dirty="0">
                <a:ea typeface="宋体" panose="02010600030101010101" pitchFamily="2" charset="-122"/>
                <a:sym typeface="Symbol" panose="05050102010706020507" pitchFamily="18" charset="2"/>
              </a:rPr>
              <a:t>1</a:t>
            </a:r>
            <a:r>
              <a:rPr lang="en-US" altLang="zh-CN" b="1" dirty="0">
                <a:ea typeface="宋体" panose="02010600030101010101" pitchFamily="2" charset="-122"/>
              </a:rPr>
              <a:t>=1</a:t>
            </a:r>
          </a:p>
          <a:p>
            <a:pPr>
              <a:lnSpc>
                <a:spcPct val="115000"/>
              </a:lnSpc>
              <a:spcBef>
                <a:spcPct val="0"/>
              </a:spcBef>
              <a:buFont typeface="Arial" panose="020B0604020202020204" pitchFamily="34" charset="0"/>
              <a:buNone/>
            </a:pPr>
            <a:r>
              <a:rPr lang="zh-CN" altLang="en-US" b="1" dirty="0">
                <a:solidFill>
                  <a:srgbClr val="FF0000"/>
                </a:solidFill>
                <a:ea typeface="宋体" panose="02010600030101010101" pitchFamily="2" charset="-122"/>
              </a:rPr>
              <a:t>当</a:t>
            </a:r>
            <a:r>
              <a:rPr lang="en-US" altLang="zh-CN" b="1" dirty="0">
                <a:solidFill>
                  <a:srgbClr val="FF0000"/>
                </a:solidFill>
                <a:ea typeface="宋体" panose="02010600030101010101" pitchFamily="2" charset="-122"/>
              </a:rPr>
              <a:t>x=2</a:t>
            </a:r>
            <a:r>
              <a:rPr lang="zh-CN" altLang="en-US" b="1" dirty="0">
                <a:solidFill>
                  <a:srgbClr val="FF0000"/>
                </a:solidFill>
                <a:ea typeface="宋体" panose="02010600030101010101" pitchFamily="2" charset="-122"/>
              </a:rPr>
              <a:t>时，考察</a:t>
            </a:r>
            <a:r>
              <a:rPr lang="en-US" altLang="zh-CN" b="1"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y</a:t>
            </a:r>
            <a:r>
              <a:rPr lang="zh-CN" altLang="en-US" b="1" dirty="0">
                <a:solidFill>
                  <a:srgbClr val="FF0000"/>
                </a:solidFill>
                <a:ea typeface="宋体" panose="02010600030101010101" pitchFamily="2" charset="-122"/>
              </a:rPr>
              <a:t>的作用域</a:t>
            </a:r>
            <a:r>
              <a:rPr lang="en-US" altLang="zh-CN" b="1" dirty="0">
                <a:solidFill>
                  <a:srgbClr val="FF0000"/>
                </a:solidFill>
                <a:ea typeface="宋体" panose="02010600030101010101" pitchFamily="2" charset="-122"/>
              </a:rPr>
              <a:t>(2</a:t>
            </a:r>
            <a:r>
              <a:rPr lang="en-US" altLang="zh-CN" b="1"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y</a:t>
            </a:r>
            <a:r>
              <a:rPr lang="en-US" altLang="zh-CN" b="1"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2</a:t>
            </a:r>
            <a:r>
              <a:rPr lang="en-US" altLang="zh-CN" b="1"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y)</a:t>
            </a:r>
          </a:p>
          <a:p>
            <a:pPr>
              <a:lnSpc>
                <a:spcPct val="115000"/>
              </a:lnSpc>
              <a:spcBef>
                <a:spcPct val="0"/>
              </a:spcBef>
              <a:buFont typeface="Arial" panose="020B0604020202020204" pitchFamily="34" charset="0"/>
              <a:buNone/>
            </a:pPr>
            <a:r>
              <a:rPr lang="en-US" altLang="zh-CN" b="1" dirty="0">
                <a:ea typeface="宋体" panose="02010600030101010101" pitchFamily="2" charset="-122"/>
              </a:rPr>
              <a:t>		①</a:t>
            </a:r>
            <a:r>
              <a:rPr lang="zh-CN" altLang="en-US" b="1" dirty="0">
                <a:ea typeface="宋体" panose="02010600030101010101" pitchFamily="2" charset="-122"/>
              </a:rPr>
              <a:t>当</a:t>
            </a:r>
            <a:r>
              <a:rPr lang="en-US" altLang="zh-CN" b="1" dirty="0">
                <a:ea typeface="宋体" panose="02010600030101010101" pitchFamily="2" charset="-122"/>
              </a:rPr>
              <a:t>y=1</a:t>
            </a:r>
            <a:r>
              <a:rPr lang="zh-CN" altLang="en-US" b="1" dirty="0">
                <a:ea typeface="宋体" panose="02010600030101010101" pitchFamily="2" charset="-122"/>
              </a:rPr>
              <a:t>时，</a:t>
            </a:r>
            <a:r>
              <a:rPr lang="en-US" altLang="zh-CN" b="1" dirty="0">
                <a:ea typeface="宋体" panose="02010600030101010101" pitchFamily="2" charset="-122"/>
              </a:rPr>
              <a:t>(2</a:t>
            </a:r>
            <a:r>
              <a:rPr lang="en-US" altLang="zh-CN" b="1" dirty="0">
                <a:ea typeface="宋体" panose="02010600030101010101" pitchFamily="2" charset="-122"/>
                <a:sym typeface="Symbol" panose="05050102010706020507" pitchFamily="18" charset="2"/>
              </a:rPr>
              <a:t>y</a:t>
            </a:r>
            <a:r>
              <a:rPr lang="en-US" altLang="zh-CN" b="1" dirty="0">
                <a:ea typeface="宋体" panose="02010600030101010101" pitchFamily="2" charset="-122"/>
              </a:rPr>
              <a:t>)</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(2</a:t>
            </a:r>
            <a:r>
              <a:rPr lang="en-US" altLang="zh-CN" b="1" dirty="0">
                <a:ea typeface="宋体" panose="02010600030101010101" pitchFamily="2" charset="-122"/>
                <a:sym typeface="Symbol" panose="05050102010706020507" pitchFamily="18" charset="2"/>
              </a:rPr>
              <a:t>y</a:t>
            </a:r>
            <a:r>
              <a:rPr lang="en-US" altLang="zh-CN" b="1" dirty="0">
                <a:ea typeface="宋体" panose="02010600030101010101" pitchFamily="2" charset="-122"/>
              </a:rPr>
              <a:t>)=1</a:t>
            </a:r>
            <a:r>
              <a:rPr lang="en-US" altLang="zh-CN" b="1" dirty="0">
                <a:ea typeface="宋体" panose="02010600030101010101" pitchFamily="2" charset="-122"/>
                <a:sym typeface="Symbol" panose="05050102010706020507" pitchFamily="18" charset="2"/>
              </a:rPr>
              <a:t>0</a:t>
            </a:r>
            <a:r>
              <a:rPr lang="en-US" altLang="zh-CN" b="1" dirty="0">
                <a:ea typeface="宋体" panose="02010600030101010101" pitchFamily="2" charset="-122"/>
              </a:rPr>
              <a:t>=0</a:t>
            </a:r>
          </a:p>
          <a:p>
            <a:pPr>
              <a:lnSpc>
                <a:spcPct val="115000"/>
              </a:lnSpc>
              <a:spcBef>
                <a:spcPct val="0"/>
              </a:spcBef>
              <a:buFont typeface="Arial" panose="020B0604020202020204" pitchFamily="34" charset="0"/>
              <a:buNone/>
            </a:pPr>
            <a:r>
              <a:rPr lang="zh-CN" altLang="en-US" b="1" dirty="0">
                <a:ea typeface="宋体" panose="02010600030101010101" pitchFamily="2" charset="-122"/>
              </a:rPr>
              <a:t>所以，得到：</a:t>
            </a:r>
          </a:p>
          <a:p>
            <a:pPr>
              <a:lnSpc>
                <a:spcPct val="115000"/>
              </a:lnSpc>
              <a:spcBef>
                <a:spcPct val="0"/>
              </a:spcBef>
              <a:buFont typeface="Arial" panose="020B0604020202020204" pitchFamily="34" charset="0"/>
              <a:buNone/>
            </a:pPr>
            <a:r>
              <a:rPr lang="zh-CN" altLang="en-US" b="1" dirty="0">
                <a:ea typeface="宋体" panose="02010600030101010101" pitchFamily="2" charset="-122"/>
              </a:rPr>
              <a:t>原式 </a:t>
            </a:r>
            <a:r>
              <a:rPr lang="en-US" altLang="zh-CN" b="1" dirty="0">
                <a:ea typeface="宋体" panose="02010600030101010101" pitchFamily="2" charset="-122"/>
              </a:rPr>
              <a:t>=(1</a:t>
            </a:r>
            <a:r>
              <a:rPr lang="en-US" altLang="zh-CN" b="1" dirty="0">
                <a:ea typeface="宋体" panose="02010600030101010101" pitchFamily="2" charset="-122"/>
                <a:sym typeface="Symbol" panose="05050102010706020507" pitchFamily="18" charset="2"/>
              </a:rPr>
              <a:t>11</a:t>
            </a:r>
            <a:r>
              <a:rPr lang="en-US" altLang="zh-CN" b="1" dirty="0">
                <a:ea typeface="宋体" panose="02010600030101010101" pitchFamily="2" charset="-122"/>
              </a:rPr>
              <a:t>) </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 (0</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 </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 (*</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 </a:t>
            </a:r>
          </a:p>
          <a:p>
            <a:pPr>
              <a:lnSpc>
                <a:spcPct val="115000"/>
              </a:lnSpc>
              <a:spcBef>
                <a:spcPct val="0"/>
              </a:spcBef>
              <a:buFont typeface="Arial" panose="020B0604020202020204" pitchFamily="34" charset="0"/>
              <a:buNone/>
            </a:pPr>
            <a:r>
              <a:rPr lang="en-US" altLang="zh-CN" b="1" dirty="0">
                <a:ea typeface="宋体" panose="02010600030101010101" pitchFamily="2" charset="-122"/>
              </a:rPr>
              <a:t>        =1</a:t>
            </a:r>
            <a:r>
              <a:rPr lang="en-US" altLang="zh-CN" b="1" dirty="0">
                <a:ea typeface="宋体" panose="02010600030101010101" pitchFamily="2" charset="-122"/>
                <a:sym typeface="Symbol" panose="05050102010706020507" pitchFamily="18" charset="2"/>
              </a:rPr>
              <a:t>0</a:t>
            </a:r>
            <a:r>
              <a:rPr lang="en-US" altLang="zh-CN" b="1" dirty="0">
                <a:ea typeface="宋体" panose="02010600030101010101" pitchFamily="2" charset="-122"/>
              </a:rPr>
              <a:t>* </a:t>
            </a:r>
          </a:p>
          <a:p>
            <a:pPr>
              <a:lnSpc>
                <a:spcPct val="115000"/>
              </a:lnSpc>
              <a:spcBef>
                <a:spcPct val="0"/>
              </a:spcBef>
              <a:buFont typeface="Arial" panose="020B0604020202020204" pitchFamily="34" charset="0"/>
              <a:buNone/>
            </a:pPr>
            <a:r>
              <a:rPr lang="en-US" altLang="zh-CN" b="1" dirty="0">
                <a:ea typeface="宋体" panose="02010600030101010101" pitchFamily="2" charset="-122"/>
              </a:rPr>
              <a:t>        =0</a:t>
            </a:r>
          </a:p>
        </p:txBody>
      </p:sp>
    </p:spTree>
    <p:extLst>
      <p:ext uri="{BB962C8B-B14F-4D97-AF65-F5344CB8AC3E}">
        <p14:creationId xmlns:p14="http://schemas.microsoft.com/office/powerpoint/2010/main" val="3519697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linds(horizontal)">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blinds(horizontal)">
                                      <p:cBhvr>
                                        <p:cTn id="12" dur="500"/>
                                        <p:tgtEl>
                                          <p:spTgt spid="88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17" dur="500"/>
                                        <p:tgtEl>
                                          <p:spTgt spid="88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blinds(horizontal)">
                                      <p:cBhvr>
                                        <p:cTn id="22" dur="500"/>
                                        <p:tgtEl>
                                          <p:spTgt spid="88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Effect transition="in" filter="blinds(horizontal)">
                                      <p:cBhvr>
                                        <p:cTn id="27" dur="500"/>
                                        <p:tgtEl>
                                          <p:spTgt spid="880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8067">
                                            <p:txEl>
                                              <p:pRg st="5" end="5"/>
                                            </p:txEl>
                                          </p:spTgt>
                                        </p:tgtEl>
                                        <p:attrNameLst>
                                          <p:attrName>style.visibility</p:attrName>
                                        </p:attrNameLst>
                                      </p:cBhvr>
                                      <p:to>
                                        <p:strVal val="visible"/>
                                      </p:to>
                                    </p:set>
                                    <p:animEffect transition="in" filter="blinds(horizontal)">
                                      <p:cBhvr>
                                        <p:cTn id="32" dur="500"/>
                                        <p:tgtEl>
                                          <p:spTgt spid="880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8067">
                                            <p:txEl>
                                              <p:pRg st="6" end="6"/>
                                            </p:txEl>
                                          </p:spTgt>
                                        </p:tgtEl>
                                        <p:attrNameLst>
                                          <p:attrName>style.visibility</p:attrName>
                                        </p:attrNameLst>
                                      </p:cBhvr>
                                      <p:to>
                                        <p:strVal val="visible"/>
                                      </p:to>
                                    </p:set>
                                    <p:animEffect transition="in" filter="blinds(horizontal)">
                                      <p:cBhvr>
                                        <p:cTn id="37" dur="500"/>
                                        <p:tgtEl>
                                          <p:spTgt spid="880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8067">
                                            <p:txEl>
                                              <p:pRg st="7" end="7"/>
                                            </p:txEl>
                                          </p:spTgt>
                                        </p:tgtEl>
                                        <p:attrNameLst>
                                          <p:attrName>style.visibility</p:attrName>
                                        </p:attrNameLst>
                                      </p:cBhvr>
                                      <p:to>
                                        <p:strVal val="visible"/>
                                      </p:to>
                                    </p:set>
                                    <p:animEffect transition="in" filter="blinds(horizontal)">
                                      <p:cBhvr>
                                        <p:cTn id="42" dur="500"/>
                                        <p:tgtEl>
                                          <p:spTgt spid="880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8067">
                                            <p:txEl>
                                              <p:pRg st="8" end="8"/>
                                            </p:txEl>
                                          </p:spTgt>
                                        </p:tgtEl>
                                        <p:attrNameLst>
                                          <p:attrName>style.visibility</p:attrName>
                                        </p:attrNameLst>
                                      </p:cBhvr>
                                      <p:to>
                                        <p:strVal val="visible"/>
                                      </p:to>
                                    </p:set>
                                    <p:animEffect transition="in" filter="blinds(horizontal)">
                                      <p:cBhvr>
                                        <p:cTn id="47" dur="500"/>
                                        <p:tgtEl>
                                          <p:spTgt spid="8806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8067">
                                            <p:txEl>
                                              <p:pRg st="9" end="9"/>
                                            </p:txEl>
                                          </p:spTgt>
                                        </p:tgtEl>
                                        <p:attrNameLst>
                                          <p:attrName>style.visibility</p:attrName>
                                        </p:attrNameLst>
                                      </p:cBhvr>
                                      <p:to>
                                        <p:strVal val="visible"/>
                                      </p:to>
                                    </p:set>
                                    <p:animEffect transition="in" filter="blinds(horizontal)">
                                      <p:cBhvr>
                                        <p:cTn id="52" dur="500"/>
                                        <p:tgtEl>
                                          <p:spTgt spid="880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244374-0290-4F1A-A59C-6BF04DD7BEFF}" type="slidenum">
              <a:rPr lang="zh-CN" altLang="en-US" smtClean="0">
                <a:solidFill>
                  <a:schemeClr val="accent1"/>
                </a:solidFill>
              </a:rPr>
              <a:pPr/>
              <a:t>28</a:t>
            </a:fld>
            <a:r>
              <a:rPr lang="en-US" altLang="zh-CN" dirty="0">
                <a:solidFill>
                  <a:schemeClr val="accent1"/>
                </a:solidFill>
              </a:rPr>
              <a:t>/56</a:t>
            </a:r>
          </a:p>
        </p:txBody>
      </p:sp>
      <p:sp>
        <p:nvSpPr>
          <p:cNvPr id="52227" name="Rectangle 2"/>
          <p:cNvSpPr>
            <a:spLocks noGrp="1"/>
          </p:cNvSpPr>
          <p:nvPr>
            <p:ph type="title" idx="4294967295"/>
          </p:nvPr>
        </p:nvSpPr>
        <p:spPr/>
        <p:txBody>
          <a:bodyPr/>
          <a:lstStyle/>
          <a:p>
            <a:pPr algn="l"/>
            <a:r>
              <a:rPr lang="zh-CN" altLang="en-US" sz="4000" b="1" dirty="0">
                <a:ea typeface="宋体" panose="02010600030101010101" pitchFamily="2" charset="-122"/>
              </a:rPr>
              <a:t>定义</a:t>
            </a:r>
            <a:r>
              <a:rPr lang="en-US" altLang="zh-CN" sz="4000" b="1" dirty="0">
                <a:ea typeface="宋体" panose="02010600030101010101" pitchFamily="2" charset="-122"/>
              </a:rPr>
              <a:t>2.8 </a:t>
            </a:r>
            <a:r>
              <a:rPr lang="zh-CN" altLang="en-US" sz="4000" b="1" dirty="0">
                <a:ea typeface="宋体" panose="02010600030101010101" pitchFamily="2" charset="-122"/>
              </a:rPr>
              <a:t>（永真、永假、可满足）</a:t>
            </a:r>
          </a:p>
        </p:txBody>
      </p:sp>
      <p:sp>
        <p:nvSpPr>
          <p:cNvPr id="52228" name="Rectangle 3"/>
          <p:cNvSpPr>
            <a:spLocks noGrp="1"/>
          </p:cNvSpPr>
          <p:nvPr>
            <p:ph type="body" idx="4294967295"/>
          </p:nvPr>
        </p:nvSpPr>
        <p:spPr>
          <a:xfrm>
            <a:off x="323404" y="836712"/>
            <a:ext cx="8425060" cy="4681537"/>
          </a:xfrm>
        </p:spPr>
        <p:txBody>
          <a:bodyPr/>
          <a:lstStyle/>
          <a:p>
            <a:pPr marL="1081088" indent="-1081088">
              <a:lnSpc>
                <a:spcPct val="120000"/>
              </a:lnSpc>
              <a:buFont typeface="Arial" panose="020B0604020202020204" pitchFamily="34" charset="0"/>
              <a:buNone/>
            </a:pPr>
            <a:r>
              <a:rPr lang="zh-CN" altLang="en-US" b="1" dirty="0">
                <a:latin typeface="黑体" panose="02010609060101010101" pitchFamily="49" charset="-122"/>
                <a:ea typeface="黑体" panose="02010609060101010101" pitchFamily="49" charset="-122"/>
              </a:rPr>
              <a:t>设</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为一个谓词公式，</a:t>
            </a:r>
            <a:endParaRPr lang="en-US" altLang="zh-CN" b="1" dirty="0">
              <a:latin typeface="黑体" panose="02010609060101010101" pitchFamily="49" charset="-122"/>
              <a:ea typeface="黑体" panose="02010609060101010101" pitchFamily="49" charset="-122"/>
            </a:endParaRPr>
          </a:p>
          <a:p>
            <a:pPr>
              <a:lnSpc>
                <a:spcPct val="120000"/>
              </a:lnSpc>
            </a:pPr>
            <a:r>
              <a:rPr lang="zh-CN" altLang="en-US" b="1" dirty="0">
                <a:latin typeface="黑体" panose="02010609060101010101" pitchFamily="49" charset="-122"/>
                <a:ea typeface="黑体" panose="02010609060101010101" pitchFamily="49" charset="-122"/>
              </a:rPr>
              <a:t>如果在任何解释</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下</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都为真</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则称</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为逻辑有效式（</a:t>
            </a:r>
            <a:r>
              <a:rPr lang="zh-CN" altLang="en-US" b="1" dirty="0">
                <a:solidFill>
                  <a:srgbClr val="CC0000"/>
                </a:solidFill>
                <a:latin typeface="黑体" panose="02010609060101010101" pitchFamily="49" charset="-122"/>
                <a:ea typeface="黑体" panose="02010609060101010101" pitchFamily="49" charset="-122"/>
              </a:rPr>
              <a:t>永真式</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nSpc>
                <a:spcPct val="120000"/>
              </a:lnSpc>
            </a:pPr>
            <a:r>
              <a:rPr lang="zh-CN" altLang="en-US" b="1" dirty="0">
                <a:latin typeface="黑体" panose="02010609060101010101" pitchFamily="49" charset="-122"/>
                <a:ea typeface="黑体" panose="02010609060101010101" pitchFamily="49" charset="-122"/>
              </a:rPr>
              <a:t>如果在任何解释</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下</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都为假</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则称</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为矛盾式（</a:t>
            </a:r>
            <a:r>
              <a:rPr lang="zh-CN" altLang="en-US" b="1" dirty="0">
                <a:solidFill>
                  <a:srgbClr val="CC0000"/>
                </a:solidFill>
                <a:latin typeface="黑体" panose="02010609060101010101" pitchFamily="49" charset="-122"/>
                <a:ea typeface="黑体" panose="02010609060101010101" pitchFamily="49" charset="-122"/>
              </a:rPr>
              <a:t>永假式</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nSpc>
                <a:spcPct val="120000"/>
              </a:lnSpc>
            </a:pPr>
            <a:r>
              <a:rPr lang="zh-CN" altLang="en-US" b="1" dirty="0">
                <a:latin typeface="黑体" panose="02010609060101010101" pitchFamily="49" charset="-122"/>
                <a:ea typeface="黑体" panose="02010609060101010101" pitchFamily="49" charset="-122"/>
              </a:rPr>
              <a:t>如果至少存在一个解释</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使得</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为真，则称</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为</a:t>
            </a:r>
            <a:r>
              <a:rPr lang="zh-CN" altLang="en-US" b="1" dirty="0">
                <a:solidFill>
                  <a:srgbClr val="FF0000"/>
                </a:solidFill>
                <a:latin typeface="黑体" panose="02010609060101010101" pitchFamily="49" charset="-122"/>
                <a:ea typeface="黑体" panose="02010609060101010101" pitchFamily="49" charset="-122"/>
              </a:rPr>
              <a:t>可满足式</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nSpc>
                <a:spcPct val="120000"/>
              </a:lnSpc>
            </a:pPr>
            <a:r>
              <a:rPr lang="zh-CN" altLang="en-US" b="1" dirty="0">
                <a:latin typeface="黑体" panose="02010609060101010101" pitchFamily="49" charset="-122"/>
                <a:ea typeface="黑体" panose="02010609060101010101" pitchFamily="49" charset="-122"/>
              </a:rPr>
              <a:t>如果至少存在一个解释</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使得</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为假，则称</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为</a:t>
            </a:r>
            <a:r>
              <a:rPr lang="zh-CN" altLang="en-US" b="1" dirty="0">
                <a:solidFill>
                  <a:srgbClr val="FF0000"/>
                </a:solidFill>
                <a:latin typeface="黑体" panose="02010609060101010101" pitchFamily="49" charset="-122"/>
                <a:ea typeface="黑体" panose="02010609060101010101" pitchFamily="49" charset="-122"/>
              </a:rPr>
              <a:t>非永真式</a:t>
            </a:r>
            <a:r>
              <a:rPr lang="zh-CN" altLang="en-US" b="1" dirty="0">
                <a:latin typeface="黑体" panose="02010609060101010101" pitchFamily="49" charset="-122"/>
                <a:ea typeface="黑体" panose="02010609060101010101" pitchFamily="49" charset="-122"/>
              </a:rPr>
              <a:t>。</a:t>
            </a:r>
          </a:p>
          <a:p>
            <a:pPr>
              <a:lnSpc>
                <a:spcPct val="120000"/>
              </a:lnSpc>
            </a:pP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08425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835696" y="2996952"/>
            <a:ext cx="864096" cy="72008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55776" y="2276872"/>
            <a:ext cx="1224136" cy="72008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EE283E-B416-42DD-879D-39149FC9671B}" type="slidenum">
              <a:rPr lang="zh-CN" altLang="en-US" smtClean="0">
                <a:solidFill>
                  <a:schemeClr val="accent1"/>
                </a:solidFill>
              </a:rPr>
              <a:pPr/>
              <a:t>29</a:t>
            </a:fld>
            <a:r>
              <a:rPr lang="en-US" altLang="zh-CN" dirty="0">
                <a:solidFill>
                  <a:schemeClr val="accent1"/>
                </a:solidFill>
              </a:rPr>
              <a:t>/56</a:t>
            </a:r>
          </a:p>
        </p:txBody>
      </p:sp>
      <p:sp>
        <p:nvSpPr>
          <p:cNvPr id="53251" name="Rectangle 2"/>
          <p:cNvSpPr>
            <a:spLocks noGrp="1"/>
          </p:cNvSpPr>
          <p:nvPr>
            <p:ph type="title" idx="4294967295"/>
          </p:nvPr>
        </p:nvSpPr>
        <p:spPr>
          <a:xfrm>
            <a:off x="71996" y="21605"/>
            <a:ext cx="9109074" cy="642938"/>
          </a:xfrm>
        </p:spPr>
        <p:txBody>
          <a:bodyPr/>
          <a:lstStyle/>
          <a:p>
            <a:pPr algn="l"/>
            <a:r>
              <a:rPr lang="zh-CN" altLang="en-US" sz="4000" b="1" dirty="0">
                <a:ea typeface="宋体" panose="02010600030101010101" pitchFamily="2" charset="-122"/>
              </a:rPr>
              <a:t>例</a:t>
            </a:r>
            <a:r>
              <a:rPr lang="en-US" altLang="zh-CN" sz="4000" b="1" dirty="0">
                <a:ea typeface="宋体" panose="02010600030101010101" pitchFamily="2" charset="-122"/>
              </a:rPr>
              <a:t>2.9(1)</a:t>
            </a:r>
            <a:r>
              <a:rPr lang="zh-CN" altLang="en-US" sz="4000" b="1" dirty="0">
                <a:ea typeface="宋体" panose="02010600030101010101" pitchFamily="2" charset="-122"/>
              </a:rPr>
              <a:t> 讨论公式类型 </a:t>
            </a:r>
            <a:r>
              <a:rPr lang="zh-CN" altLang="en-US" sz="4000" b="1" dirty="0">
                <a:ea typeface="宋体" panose="02010600030101010101" pitchFamily="2" charset="-122"/>
                <a:sym typeface="Symbol" panose="05050102010706020507" pitchFamily="18" charset="2"/>
              </a:rPr>
              <a:t></a:t>
            </a:r>
            <a:r>
              <a:rPr lang="en-US" altLang="zh-CN" sz="4000" b="1" dirty="0" err="1">
                <a:ea typeface="宋体" panose="02010600030101010101" pitchFamily="2" charset="-122"/>
              </a:rPr>
              <a:t>xF</a:t>
            </a:r>
            <a:r>
              <a:rPr lang="en-US" altLang="zh-CN" sz="4000" b="1" dirty="0">
                <a:ea typeface="宋体" panose="02010600030101010101" pitchFamily="2" charset="-122"/>
              </a:rPr>
              <a:t>(</a:t>
            </a:r>
            <a:r>
              <a:rPr lang="en-US" altLang="zh-CN" sz="4000" b="1" dirty="0">
                <a:ea typeface="宋体" panose="02010600030101010101" pitchFamily="2" charset="-122"/>
                <a:sym typeface="Symbol" panose="05050102010706020507" pitchFamily="18" charset="2"/>
              </a:rPr>
              <a:t>x) </a:t>
            </a:r>
            <a:r>
              <a:rPr lang="en-US" altLang="zh-CN" sz="4000" b="1" dirty="0" err="1">
                <a:ea typeface="宋体" panose="02010600030101010101" pitchFamily="2" charset="-122"/>
              </a:rPr>
              <a:t>xF</a:t>
            </a:r>
            <a:r>
              <a:rPr lang="en-US" altLang="zh-CN" sz="4000" b="1" dirty="0">
                <a:ea typeface="宋体" panose="02010600030101010101" pitchFamily="2" charset="-122"/>
              </a:rPr>
              <a:t>(</a:t>
            </a:r>
            <a:r>
              <a:rPr lang="en-US" altLang="zh-CN" sz="4000" b="1" dirty="0">
                <a:ea typeface="宋体" panose="02010600030101010101" pitchFamily="2" charset="-122"/>
                <a:sym typeface="Symbol" panose="05050102010706020507" pitchFamily="18" charset="2"/>
              </a:rPr>
              <a:t>x)</a:t>
            </a:r>
            <a:endParaRPr lang="zh-CN" altLang="en-US" sz="4000" b="1" dirty="0">
              <a:ea typeface="宋体" panose="02010600030101010101" pitchFamily="2" charset="-122"/>
              <a:sym typeface="Symbol" panose="05050102010706020507" pitchFamily="18" charset="2"/>
            </a:endParaRPr>
          </a:p>
        </p:txBody>
      </p:sp>
      <p:sp>
        <p:nvSpPr>
          <p:cNvPr id="53252" name="Rectangle 3"/>
          <p:cNvSpPr>
            <a:spLocks noGrp="1"/>
          </p:cNvSpPr>
          <p:nvPr>
            <p:ph type="body" idx="4294967295"/>
          </p:nvPr>
        </p:nvSpPr>
        <p:spPr>
          <a:xfrm>
            <a:off x="1187450" y="981075"/>
            <a:ext cx="6656388" cy="1162050"/>
          </a:xfrm>
        </p:spPr>
        <p:txBody>
          <a:bodyPr/>
          <a:lstStyle/>
          <a:p>
            <a:pPr>
              <a:lnSpc>
                <a:spcPct val="80000"/>
              </a:lnSpc>
              <a:spcAft>
                <a:spcPct val="20000"/>
              </a:spcAft>
              <a:buFont typeface="Arial" panose="020B0604020202020204" pitchFamily="34" charset="0"/>
              <a:buNone/>
            </a:pPr>
            <a:endParaRPr lang="zh-CN" altLang="en-US" sz="2400" b="1">
              <a:ea typeface="宋体" panose="02010600030101010101" pitchFamily="2" charset="-122"/>
            </a:endParaRPr>
          </a:p>
          <a:p>
            <a:pPr>
              <a:lnSpc>
                <a:spcPct val="80000"/>
              </a:lnSpc>
              <a:spcAft>
                <a:spcPct val="20000"/>
              </a:spcAft>
              <a:buFont typeface="Arial" panose="020B0604020202020204" pitchFamily="34" charset="0"/>
              <a:buNone/>
            </a:pPr>
            <a:r>
              <a:rPr lang="zh-CN" altLang="en-US" sz="2400" b="1">
                <a:ea typeface="宋体" panose="02010600030101010101" pitchFamily="2" charset="-122"/>
                <a:sym typeface="Symbol" panose="05050102010706020507" pitchFamily="18" charset="2"/>
              </a:rPr>
              <a:t>   </a:t>
            </a:r>
            <a:endParaRPr lang="zh-CN" altLang="en-US" sz="2400" b="1">
              <a:ea typeface="宋体" panose="02010600030101010101" pitchFamily="2" charset="-122"/>
            </a:endParaRPr>
          </a:p>
        </p:txBody>
      </p:sp>
      <p:sp>
        <p:nvSpPr>
          <p:cNvPr id="381956" name="Rectangle 4"/>
          <p:cNvSpPr>
            <a:spLocks noChangeArrowheads="1"/>
          </p:cNvSpPr>
          <p:nvPr/>
        </p:nvSpPr>
        <p:spPr bwMode="auto">
          <a:xfrm>
            <a:off x="323850" y="836712"/>
            <a:ext cx="8569325" cy="511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711200" indent="-711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30000"/>
              </a:spcAft>
            </a:pP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证明（教材</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p46</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endParaRPr>
          </a:p>
          <a:p>
            <a:pPr eaLnBrk="1" hangingPunct="1">
              <a:lnSpc>
                <a:spcPct val="120000"/>
              </a:lnSpc>
              <a:spcAft>
                <a:spcPct val="30000"/>
              </a:spcAft>
            </a:pP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设</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I</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为任意一个解释，其个体域为</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D</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a:t>
            </a:r>
          </a:p>
          <a:p>
            <a:pPr eaLnBrk="1" hangingPunct="1">
              <a:lnSpc>
                <a:spcPct val="120000"/>
              </a:lnSpc>
              <a:spcAft>
                <a:spcPct val="30000"/>
              </a:spcAft>
            </a:pPr>
            <a:r>
              <a:rPr lang="zh-CN" altLang="en-US" b="1" dirty="0">
                <a:solidFill>
                  <a:srgbClr val="333300"/>
                </a:solidFill>
                <a:ea typeface="黑体" panose="02010609060101010101" pitchFamily="49" charset="-122"/>
                <a:cs typeface="Times New Roman" panose="02020603050405020304" pitchFamily="18" charset="0"/>
              </a:rPr>
              <a:t>	 </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 若后件</a:t>
            </a:r>
            <a:r>
              <a:rPr lang="en-US" altLang="zh-CN" sz="3200" b="1" dirty="0">
                <a:sym typeface="Symbol" panose="05050102010706020507" pitchFamily="18" charset="2"/>
              </a:rPr>
              <a:t></a:t>
            </a:r>
            <a:r>
              <a:rPr lang="en-US" altLang="zh-CN" sz="3200" b="1" dirty="0" err="1"/>
              <a:t>xF</a:t>
            </a:r>
            <a:r>
              <a:rPr lang="en-US" altLang="zh-CN" sz="3200" b="1" dirty="0"/>
              <a:t>(</a:t>
            </a:r>
            <a:r>
              <a:rPr lang="en-US" altLang="zh-CN" sz="3200" b="1" dirty="0">
                <a:sym typeface="Symbol" panose="05050102010706020507" pitchFamily="18" charset="2"/>
              </a:rPr>
              <a:t>x)</a:t>
            </a:r>
            <a:r>
              <a:rPr lang="zh-CN" altLang="en-US" sz="3200" b="1" dirty="0">
                <a:sym typeface="Symbol" panose="05050102010706020507" pitchFamily="18" charset="2"/>
              </a:rPr>
              <a:t>为假，</a:t>
            </a:r>
            <a:endParaRPr lang="en-US" altLang="zh-CN" sz="3200" b="1" dirty="0">
              <a:sym typeface="Symbol" panose="05050102010706020507" pitchFamily="18" charset="2"/>
            </a:endParaRPr>
          </a:p>
          <a:p>
            <a:pPr eaLnBrk="1" hangingPunct="1">
              <a:lnSpc>
                <a:spcPct val="120000"/>
              </a:lnSpc>
              <a:spcAft>
                <a:spcPct val="30000"/>
              </a:spcAft>
            </a:pPr>
            <a:r>
              <a:rPr lang="en-US" altLang="zh-CN" sz="3200" b="1" dirty="0">
                <a:sym typeface="Symbol" panose="05050102010706020507" pitchFamily="18" charset="2"/>
              </a:rPr>
              <a:t>         </a:t>
            </a:r>
            <a:r>
              <a:rPr lang="zh-CN" altLang="en-US" sz="3200" b="1" dirty="0">
                <a:solidFill>
                  <a:srgbClr val="FF0000"/>
                </a:solidFill>
                <a:sym typeface="Symbol" panose="05050102010706020507" pitchFamily="18" charset="2"/>
              </a:rPr>
              <a:t>即</a:t>
            </a:r>
            <a:r>
              <a:rPr lang="zh-CN" altLang="en-US" sz="32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存在</a:t>
            </a:r>
            <a:r>
              <a:rPr lang="en-US" altLang="zh-CN" sz="32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x</a:t>
            </a:r>
            <a:r>
              <a:rPr lang="en-US" altLang="zh-CN" sz="3200" b="1" baseline="-25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0</a:t>
            </a:r>
            <a:r>
              <a:rPr lang="en-US" altLang="zh-CN" sz="3200" b="1" dirty="0">
                <a:solidFill>
                  <a:srgbClr val="FF0000"/>
                </a:solidFill>
                <a:ea typeface="黑体" panose="02010609060101010101" pitchFamily="49" charset="-122"/>
                <a:cs typeface="Times New Roman" panose="02020603050405020304" pitchFamily="18" charset="0"/>
              </a:rPr>
              <a:t>∊D</a:t>
            </a:r>
            <a:r>
              <a:rPr lang="en-US" altLang="zh-CN" sz="32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32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使得</a:t>
            </a:r>
            <a:r>
              <a:rPr lang="en-US" altLang="zh-CN" sz="32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F(x</a:t>
            </a:r>
            <a:r>
              <a:rPr lang="en-US" altLang="zh-CN" sz="3200" b="1" baseline="-25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0</a:t>
            </a:r>
            <a:r>
              <a:rPr lang="en-US" altLang="zh-CN" sz="32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32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为假</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a:t>
            </a:r>
          </a:p>
          <a:p>
            <a:pPr eaLnBrk="1" hangingPunct="1">
              <a:lnSpc>
                <a:spcPct val="120000"/>
              </a:lnSpc>
              <a:spcAft>
                <a:spcPct val="30000"/>
              </a:spcAft>
            </a:pP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     则</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rgbClr val="333300"/>
                </a:solidFill>
                <a:latin typeface="黑体" panose="02010609060101010101" pitchFamily="49" charset="-122"/>
                <a:ea typeface="黑体" panose="02010609060101010101" pitchFamily="49" charset="-122"/>
                <a:cs typeface="Times New Roman" panose="02020603050405020304" pitchFamily="18" charset="0"/>
              </a:rPr>
              <a:t>xF</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sym typeface="Symbol" panose="05050102010706020507" pitchFamily="18" charset="2"/>
              </a:rPr>
              <a:t>x)</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为假，</a:t>
            </a:r>
            <a:endPar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endParaRPr>
          </a:p>
          <a:p>
            <a:pPr eaLnBrk="1" hangingPunct="1">
              <a:lnSpc>
                <a:spcPct val="120000"/>
              </a:lnSpc>
              <a:spcAft>
                <a:spcPct val="30000"/>
              </a:spcAft>
            </a:pP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从而</a:t>
            </a:r>
            <a:r>
              <a:rPr lang="zh-CN" altLang="en-US" sz="3200" b="1" dirty="0">
                <a:sym typeface="Symbol" panose="05050102010706020507" pitchFamily="18" charset="2"/>
              </a:rPr>
              <a:t></a:t>
            </a:r>
            <a:r>
              <a:rPr lang="en-US" altLang="zh-CN" sz="3200" b="1" dirty="0" err="1"/>
              <a:t>xF</a:t>
            </a:r>
            <a:r>
              <a:rPr lang="en-US" altLang="zh-CN" sz="3200" b="1" dirty="0"/>
              <a:t>(</a:t>
            </a:r>
            <a:r>
              <a:rPr lang="en-US" altLang="zh-CN" sz="3200" b="1" dirty="0">
                <a:sym typeface="Symbol" panose="05050102010706020507" pitchFamily="18" charset="2"/>
              </a:rPr>
              <a:t>x) </a:t>
            </a:r>
            <a:r>
              <a:rPr lang="en-US" altLang="zh-CN" sz="3200" b="1" dirty="0" err="1"/>
              <a:t>xF</a:t>
            </a:r>
            <a:r>
              <a:rPr lang="en-US" altLang="zh-CN" sz="3200" b="1" dirty="0"/>
              <a:t>(</a:t>
            </a:r>
            <a:r>
              <a:rPr lang="en-US" altLang="zh-CN" sz="3200" b="1" dirty="0">
                <a:sym typeface="Symbol" panose="05050102010706020507" pitchFamily="18" charset="2"/>
              </a:rPr>
              <a:t>x)</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为真。</a:t>
            </a:r>
          </a:p>
          <a:p>
            <a:pPr eaLnBrk="1" hangingPunct="1">
              <a:lnSpc>
                <a:spcPct val="120000"/>
              </a:lnSpc>
              <a:spcAft>
                <a:spcPct val="30000"/>
              </a:spcAft>
            </a:pP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	  由</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I</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的任意性，得证原式是逻辑有效的。</a:t>
            </a:r>
          </a:p>
        </p:txBody>
      </p:sp>
      <p:grpSp>
        <p:nvGrpSpPr>
          <p:cNvPr id="12" name="组合 11"/>
          <p:cNvGrpSpPr/>
          <p:nvPr/>
        </p:nvGrpSpPr>
        <p:grpSpPr>
          <a:xfrm>
            <a:off x="1403648" y="3040392"/>
            <a:ext cx="7705427" cy="707886"/>
            <a:chOff x="1403648" y="2627682"/>
            <a:chExt cx="7705427" cy="707886"/>
          </a:xfrm>
        </p:grpSpPr>
        <p:sp>
          <p:nvSpPr>
            <p:cNvPr id="13" name="文本框 12"/>
            <p:cNvSpPr txBox="1"/>
            <p:nvPr/>
          </p:nvSpPr>
          <p:spPr>
            <a:xfrm>
              <a:off x="7385526" y="2627682"/>
              <a:ext cx="1723549" cy="707886"/>
            </a:xfrm>
            <a:prstGeom prst="rect">
              <a:avLst/>
            </a:prstGeom>
            <a:solidFill>
              <a:schemeClr val="tx2">
                <a:lumMod val="40000"/>
                <a:lumOff val="60000"/>
              </a:schemeClr>
            </a:solidFill>
          </p:spPr>
          <p:txBody>
            <a:bodyPr wrap="none" rtlCol="0">
              <a:spAutoFit/>
            </a:bodyPr>
            <a:lstStyle/>
            <a:p>
              <a:r>
                <a:rPr lang="zh-CN" altLang="en-US" sz="4000" dirty="0">
                  <a:solidFill>
                    <a:srgbClr val="FF0000"/>
                  </a:solidFill>
                </a:rPr>
                <a:t>逻辑？</a:t>
              </a:r>
            </a:p>
          </p:txBody>
        </p:sp>
        <p:cxnSp>
          <p:nvCxnSpPr>
            <p:cNvPr id="14" name="直接连接符 13"/>
            <p:cNvCxnSpPr/>
            <p:nvPr/>
          </p:nvCxnSpPr>
          <p:spPr>
            <a:xfrm>
              <a:off x="1403648" y="3313035"/>
              <a:ext cx="6336704"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42999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1956">
                                            <p:txEl>
                                              <p:pRg st="0" end="0"/>
                                            </p:txEl>
                                          </p:spTgt>
                                        </p:tgtEl>
                                        <p:attrNameLst>
                                          <p:attrName>style.visibility</p:attrName>
                                        </p:attrNameLst>
                                      </p:cBhvr>
                                      <p:to>
                                        <p:strVal val="visible"/>
                                      </p:to>
                                    </p:set>
                                    <p:animEffect transition="in" filter="blinds(horizontal)">
                                      <p:cBhvr>
                                        <p:cTn id="7" dur="500"/>
                                        <p:tgtEl>
                                          <p:spTgt spid="381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1956">
                                            <p:txEl>
                                              <p:pRg st="1" end="1"/>
                                            </p:txEl>
                                          </p:spTgt>
                                        </p:tgtEl>
                                        <p:attrNameLst>
                                          <p:attrName>style.visibility</p:attrName>
                                        </p:attrNameLst>
                                      </p:cBhvr>
                                      <p:to>
                                        <p:strVal val="visible"/>
                                      </p:to>
                                    </p:set>
                                    <p:animEffect transition="in" filter="blinds(horizontal)">
                                      <p:cBhvr>
                                        <p:cTn id="12" dur="500"/>
                                        <p:tgtEl>
                                          <p:spTgt spid="38195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81956">
                                            <p:txEl>
                                              <p:pRg st="2" end="2"/>
                                            </p:txEl>
                                          </p:spTgt>
                                        </p:tgtEl>
                                        <p:attrNameLst>
                                          <p:attrName>style.visibility</p:attrName>
                                        </p:attrNameLst>
                                      </p:cBhvr>
                                      <p:to>
                                        <p:strVal val="visible"/>
                                      </p:to>
                                    </p:set>
                                    <p:animEffect transition="in" filter="blinds(horizontal)">
                                      <p:cBhvr>
                                        <p:cTn id="15" dur="500"/>
                                        <p:tgtEl>
                                          <p:spTgt spid="38195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81956">
                                            <p:txEl>
                                              <p:pRg st="3" end="3"/>
                                            </p:txEl>
                                          </p:spTgt>
                                        </p:tgtEl>
                                        <p:attrNameLst>
                                          <p:attrName>style.visibility</p:attrName>
                                        </p:attrNameLst>
                                      </p:cBhvr>
                                      <p:to>
                                        <p:strVal val="visible"/>
                                      </p:to>
                                    </p:set>
                                    <p:animEffect transition="in" filter="blinds(horizontal)">
                                      <p:cBhvr>
                                        <p:cTn id="18" dur="500"/>
                                        <p:tgtEl>
                                          <p:spTgt spid="38195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81956">
                                            <p:txEl>
                                              <p:pRg st="4" end="4"/>
                                            </p:txEl>
                                          </p:spTgt>
                                        </p:tgtEl>
                                        <p:attrNameLst>
                                          <p:attrName>style.visibility</p:attrName>
                                        </p:attrNameLst>
                                      </p:cBhvr>
                                      <p:to>
                                        <p:strVal val="visible"/>
                                      </p:to>
                                    </p:set>
                                    <p:animEffect transition="in" filter="blinds(horizontal)">
                                      <p:cBhvr>
                                        <p:cTn id="21" dur="500"/>
                                        <p:tgtEl>
                                          <p:spTgt spid="38195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81956">
                                            <p:txEl>
                                              <p:pRg st="5" end="5"/>
                                            </p:txEl>
                                          </p:spTgt>
                                        </p:tgtEl>
                                        <p:attrNameLst>
                                          <p:attrName>style.visibility</p:attrName>
                                        </p:attrNameLst>
                                      </p:cBhvr>
                                      <p:to>
                                        <p:strVal val="visible"/>
                                      </p:to>
                                    </p:set>
                                    <p:animEffect transition="in" filter="blinds(horizontal)">
                                      <p:cBhvr>
                                        <p:cTn id="24" dur="500"/>
                                        <p:tgtEl>
                                          <p:spTgt spid="38195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3" presetClass="entr" presetSubtype="10" fill="hold" nodeType="withEffect">
                                  <p:stCondLst>
                                    <p:cond delay="0"/>
                                  </p:stCondLst>
                                  <p:childTnLst>
                                    <p:set>
                                      <p:cBhvr>
                                        <p:cTn id="30" dur="1" fill="hold">
                                          <p:stCondLst>
                                            <p:cond delay="0"/>
                                          </p:stCondLst>
                                        </p:cTn>
                                        <p:tgtEl>
                                          <p:spTgt spid="381956">
                                            <p:txEl>
                                              <p:pRg st="6" end="6"/>
                                            </p:txEl>
                                          </p:spTgt>
                                        </p:tgtEl>
                                        <p:attrNameLst>
                                          <p:attrName>style.visibility</p:attrName>
                                        </p:attrNameLst>
                                      </p:cBhvr>
                                      <p:to>
                                        <p:strVal val="visible"/>
                                      </p:to>
                                    </p:set>
                                    <p:animEffect transition="in" filter="blinds(horizontal)">
                                      <p:cBhvr>
                                        <p:cTn id="31" dur="500"/>
                                        <p:tgtEl>
                                          <p:spTgt spid="38195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319944-6DB0-44AE-9515-B4AC799379E5}" type="slidenum">
              <a:rPr lang="zh-CN" altLang="en-US" smtClean="0">
                <a:solidFill>
                  <a:schemeClr val="accent1"/>
                </a:solidFill>
              </a:rPr>
              <a:pPr/>
              <a:t>3</a:t>
            </a:fld>
            <a:r>
              <a:rPr lang="en-US" altLang="zh-CN" dirty="0">
                <a:solidFill>
                  <a:schemeClr val="accent1"/>
                </a:solidFill>
              </a:rPr>
              <a:t>/56</a:t>
            </a:r>
          </a:p>
        </p:txBody>
      </p:sp>
      <p:sp>
        <p:nvSpPr>
          <p:cNvPr id="18435" name="Rectangle 2"/>
          <p:cNvSpPr>
            <a:spLocks noGrp="1"/>
          </p:cNvSpPr>
          <p:nvPr>
            <p:ph type="title" idx="4294967295"/>
          </p:nvPr>
        </p:nvSpPr>
        <p:spPr/>
        <p:txBody>
          <a:bodyPr/>
          <a:lstStyle/>
          <a:p>
            <a:pPr algn="l"/>
            <a:r>
              <a:rPr lang="zh-CN" altLang="en-US" sz="3600" b="1" dirty="0">
                <a:latin typeface="宋体" panose="02010600030101010101" pitchFamily="2" charset="-122"/>
              </a:rPr>
              <a:t>定义</a:t>
            </a:r>
            <a:r>
              <a:rPr lang="en-US" altLang="zh-CN" sz="3600" b="1" dirty="0">
                <a:latin typeface="宋体" panose="02010600030101010101" pitchFamily="2" charset="-122"/>
              </a:rPr>
              <a:t>2.1 </a:t>
            </a:r>
            <a:r>
              <a:rPr lang="zh-CN" altLang="en-US" sz="3600" b="1" dirty="0">
                <a:latin typeface="宋体" panose="02010600030101010101" pitchFamily="2" charset="-122"/>
              </a:rPr>
              <a:t>字母表</a:t>
            </a:r>
            <a:r>
              <a:rPr lang="zh-CN" altLang="en-US" sz="3600" b="1" dirty="0">
                <a:latin typeface="Times New Roman" panose="02020603050405020304" pitchFamily="18" charset="0"/>
              </a:rPr>
              <a:t>包含下述符号：</a:t>
            </a:r>
            <a:endParaRPr lang="zh-CN" altLang="en-US" sz="3600" b="1" dirty="0">
              <a:ea typeface="宋体" panose="02010600030101010101" pitchFamily="2" charset="-122"/>
            </a:endParaRPr>
          </a:p>
        </p:txBody>
      </p:sp>
      <p:sp>
        <p:nvSpPr>
          <p:cNvPr id="18436" name="Rectangle 3"/>
          <p:cNvSpPr>
            <a:spLocks noChangeArrowheads="1"/>
          </p:cNvSpPr>
          <p:nvPr/>
        </p:nvSpPr>
        <p:spPr bwMode="auto">
          <a:xfrm>
            <a:off x="250825" y="764704"/>
            <a:ext cx="8893175" cy="450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0700" indent="-1790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Wingdings" panose="05000000000000000000" pitchFamily="2" charset="2"/>
              <a:buNone/>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(1) </a:t>
            </a:r>
            <a:r>
              <a:rPr lang="zh-CN" altLang="en-US" sz="3200" b="1" dirty="0">
                <a:latin typeface="Times New Roman" panose="02020603050405020304" pitchFamily="18" charset="0"/>
              </a:rPr>
              <a:t>个体常项：</a:t>
            </a:r>
            <a:r>
              <a:rPr lang="en-US" altLang="zh-CN" sz="3200" b="1" i="1" dirty="0">
                <a:latin typeface="Times New Roman" panose="02020603050405020304" pitchFamily="18" charset="0"/>
              </a:rPr>
              <a:t>a</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b</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c</a:t>
            </a:r>
            <a:r>
              <a:rPr lang="en-US" altLang="zh-CN" sz="3200" b="1" dirty="0">
                <a:latin typeface="Times New Roman" panose="02020603050405020304" pitchFamily="18" charset="0"/>
              </a:rPr>
              <a:t>, …, </a:t>
            </a:r>
            <a:r>
              <a:rPr lang="en-US" altLang="zh-CN" sz="3200" b="1" i="1" dirty="0" err="1">
                <a:latin typeface="Times New Roman" panose="02020603050405020304" pitchFamily="18" charset="0"/>
              </a:rPr>
              <a:t>a</a:t>
            </a:r>
            <a:r>
              <a:rPr lang="en-US" altLang="zh-CN" sz="3200" b="1" i="1" baseline="-30000" dirty="0" err="1">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b</a:t>
            </a:r>
            <a:r>
              <a:rPr lang="en-US" altLang="zh-CN" sz="3200" b="1" i="1" baseline="-30000" dirty="0">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c</a:t>
            </a:r>
            <a:r>
              <a:rPr lang="en-US" altLang="zh-CN" sz="3200" b="1" i="1" baseline="-30000" dirty="0">
                <a:latin typeface="Times New Roman" panose="02020603050405020304" pitchFamily="18" charset="0"/>
              </a:rPr>
              <a:t>i</a:t>
            </a:r>
            <a:r>
              <a:rPr lang="en-US" altLang="zh-CN" sz="3200" b="1" dirty="0">
                <a:latin typeface="Times New Roman" panose="02020603050405020304" pitchFamily="18" charset="0"/>
              </a:rPr>
              <a:t>, …, </a:t>
            </a:r>
            <a:r>
              <a:rPr lang="en-US" altLang="zh-CN" sz="3200" b="1" i="1" dirty="0" err="1">
                <a:latin typeface="Times New Roman" panose="02020603050405020304" pitchFamily="18" charset="0"/>
              </a:rPr>
              <a:t>i</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1</a:t>
            </a:r>
          </a:p>
          <a:p>
            <a:pPr algn="just" eaLnBrk="1" hangingPunct="1">
              <a:lnSpc>
                <a:spcPct val="130000"/>
              </a:lnSpc>
              <a:buFont typeface="Wingdings" panose="05000000000000000000" pitchFamily="2" charset="2"/>
              <a:buNone/>
            </a:pPr>
            <a:r>
              <a:rPr lang="en-US" altLang="zh-CN" sz="3200" b="1" dirty="0">
                <a:latin typeface="Times New Roman" panose="02020603050405020304" pitchFamily="18" charset="0"/>
              </a:rPr>
              <a:t>  (2) </a:t>
            </a:r>
            <a:r>
              <a:rPr lang="zh-CN" altLang="en-US" sz="3200" b="1" dirty="0">
                <a:latin typeface="Times New Roman" panose="02020603050405020304" pitchFamily="18" charset="0"/>
              </a:rPr>
              <a:t>个体变项：</a:t>
            </a:r>
            <a:r>
              <a:rPr lang="en-US" altLang="zh-CN" sz="3200" b="1" i="1" dirty="0">
                <a:latin typeface="Times New Roman" panose="02020603050405020304" pitchFamily="18" charset="0"/>
              </a:rPr>
              <a:t>x</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y</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z</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x</a:t>
            </a:r>
            <a:r>
              <a:rPr lang="en-US" altLang="zh-CN" sz="3200" b="1" i="1" baseline="-30000" dirty="0">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err="1">
                <a:latin typeface="Times New Roman" panose="02020603050405020304" pitchFamily="18" charset="0"/>
              </a:rPr>
              <a:t>y</a:t>
            </a:r>
            <a:r>
              <a:rPr lang="en-US" altLang="zh-CN" sz="3200" b="1" i="1" baseline="-30000" dirty="0" err="1">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err="1">
                <a:latin typeface="Times New Roman" panose="02020603050405020304" pitchFamily="18" charset="0"/>
              </a:rPr>
              <a:t>z</a:t>
            </a:r>
            <a:r>
              <a:rPr lang="en-US" altLang="zh-CN" sz="3200" b="1" i="1" baseline="-30000" dirty="0" err="1">
                <a:latin typeface="Times New Roman" panose="02020603050405020304" pitchFamily="18" charset="0"/>
              </a:rPr>
              <a:t>i</a:t>
            </a:r>
            <a:r>
              <a:rPr lang="en-US" altLang="zh-CN" sz="3200" b="1" dirty="0">
                <a:latin typeface="Times New Roman" panose="02020603050405020304" pitchFamily="18" charset="0"/>
              </a:rPr>
              <a:t>, …, </a:t>
            </a:r>
            <a:r>
              <a:rPr lang="en-US" altLang="zh-CN" sz="3200" b="1" i="1" dirty="0" err="1">
                <a:latin typeface="Times New Roman" panose="02020603050405020304" pitchFamily="18" charset="0"/>
              </a:rPr>
              <a:t>i</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1 </a:t>
            </a:r>
          </a:p>
          <a:p>
            <a:pPr algn="just" eaLnBrk="1" hangingPunct="1">
              <a:lnSpc>
                <a:spcPct val="130000"/>
              </a:lnSpc>
              <a:buFont typeface="Wingdings" panose="05000000000000000000" pitchFamily="2" charset="2"/>
              <a:buNone/>
            </a:pPr>
            <a:r>
              <a:rPr lang="en-US" altLang="zh-CN" sz="3200" b="1" dirty="0">
                <a:latin typeface="Times New Roman" panose="02020603050405020304" pitchFamily="18" charset="0"/>
              </a:rPr>
              <a:t>  (3) </a:t>
            </a:r>
            <a:r>
              <a:rPr lang="zh-CN" altLang="en-US" sz="3200" b="1" dirty="0">
                <a:latin typeface="Times New Roman" panose="02020603050405020304" pitchFamily="18" charset="0"/>
              </a:rPr>
              <a:t>函数符号：</a:t>
            </a:r>
            <a:r>
              <a:rPr lang="en-US" altLang="zh-CN" sz="3200" b="1" i="1" dirty="0">
                <a:latin typeface="Times New Roman" panose="02020603050405020304" pitchFamily="18" charset="0"/>
              </a:rPr>
              <a:t>f</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g</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h</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f</a:t>
            </a:r>
            <a:r>
              <a:rPr lang="en-US" altLang="zh-CN" sz="3200" b="1" i="1" baseline="-30000" dirty="0">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err="1">
                <a:latin typeface="Times New Roman" panose="02020603050405020304" pitchFamily="18" charset="0"/>
              </a:rPr>
              <a:t>g</a:t>
            </a:r>
            <a:r>
              <a:rPr lang="en-US" altLang="zh-CN" sz="3200" b="1" i="1" baseline="-30000" dirty="0" err="1">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h</a:t>
            </a:r>
            <a:r>
              <a:rPr lang="en-US" altLang="zh-CN" sz="3200" b="1" i="1" baseline="-30000" dirty="0">
                <a:latin typeface="Times New Roman" panose="02020603050405020304" pitchFamily="18" charset="0"/>
              </a:rPr>
              <a:t>i</a:t>
            </a:r>
            <a:r>
              <a:rPr lang="en-US" altLang="zh-CN" sz="3200" b="1" dirty="0">
                <a:latin typeface="Times New Roman" panose="02020603050405020304" pitchFamily="18" charset="0"/>
              </a:rPr>
              <a:t>, …, </a:t>
            </a:r>
            <a:r>
              <a:rPr lang="en-US" altLang="zh-CN" sz="3200" b="1" i="1" dirty="0" err="1">
                <a:latin typeface="Times New Roman" panose="02020603050405020304" pitchFamily="18" charset="0"/>
              </a:rPr>
              <a:t>i</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1</a:t>
            </a:r>
          </a:p>
          <a:p>
            <a:pPr algn="just" eaLnBrk="1" hangingPunct="1">
              <a:lnSpc>
                <a:spcPct val="130000"/>
              </a:lnSpc>
              <a:buFont typeface="Wingdings" panose="05000000000000000000" pitchFamily="2" charset="2"/>
              <a:buNone/>
            </a:pPr>
            <a:r>
              <a:rPr lang="en-US" altLang="zh-CN" sz="3200" b="1" dirty="0">
                <a:latin typeface="Times New Roman" panose="02020603050405020304" pitchFamily="18" charset="0"/>
              </a:rPr>
              <a:t>  (4) </a:t>
            </a:r>
            <a:r>
              <a:rPr lang="zh-CN" altLang="en-US" sz="3200" b="1" dirty="0">
                <a:latin typeface="Times New Roman" panose="02020603050405020304" pitchFamily="18" charset="0"/>
              </a:rPr>
              <a:t>谓词符号：</a:t>
            </a:r>
            <a:r>
              <a:rPr lang="en-US" altLang="zh-CN" sz="3200" b="1" i="1" dirty="0">
                <a:latin typeface="Times New Roman" panose="02020603050405020304" pitchFamily="18" charset="0"/>
              </a:rPr>
              <a:t>F</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G</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H</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F</a:t>
            </a:r>
            <a:r>
              <a:rPr lang="en-US" altLang="zh-CN" sz="3200" b="1" i="1" baseline="-30000" dirty="0">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err="1">
                <a:latin typeface="Times New Roman" panose="02020603050405020304" pitchFamily="18" charset="0"/>
              </a:rPr>
              <a:t>G</a:t>
            </a:r>
            <a:r>
              <a:rPr lang="en-US" altLang="zh-CN" sz="3200" b="1" i="1" baseline="-30000" dirty="0" err="1">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H</a:t>
            </a:r>
            <a:r>
              <a:rPr lang="en-US" altLang="zh-CN" sz="3200" b="1" i="1" baseline="-30000" dirty="0">
                <a:latin typeface="Times New Roman" panose="02020603050405020304" pitchFamily="18" charset="0"/>
              </a:rPr>
              <a:t>i</a:t>
            </a:r>
            <a:r>
              <a:rPr lang="en-US" altLang="zh-CN" sz="3200" b="1" dirty="0">
                <a:latin typeface="Times New Roman" panose="02020603050405020304" pitchFamily="18" charset="0"/>
              </a:rPr>
              <a:t>, …, </a:t>
            </a:r>
            <a:r>
              <a:rPr lang="en-US" altLang="zh-CN" sz="3200" b="1" i="1" dirty="0" err="1">
                <a:latin typeface="Times New Roman" panose="02020603050405020304" pitchFamily="18" charset="0"/>
              </a:rPr>
              <a:t>i</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1</a:t>
            </a:r>
          </a:p>
          <a:p>
            <a:pPr algn="just" eaLnBrk="1" hangingPunct="1">
              <a:lnSpc>
                <a:spcPct val="130000"/>
              </a:lnSpc>
              <a:buFont typeface="Wingdings" panose="05000000000000000000" pitchFamily="2" charset="2"/>
              <a:buNone/>
            </a:pPr>
            <a:r>
              <a:rPr lang="en-US" altLang="zh-CN" sz="3200" b="1" dirty="0">
                <a:latin typeface="Times New Roman" panose="02020603050405020304" pitchFamily="18" charset="0"/>
              </a:rPr>
              <a:t>  (5) </a:t>
            </a:r>
            <a:r>
              <a:rPr lang="zh-CN" altLang="en-US" sz="3200" b="1" dirty="0">
                <a:latin typeface="Times New Roman" panose="02020603050405020304" pitchFamily="18" charset="0"/>
              </a:rPr>
              <a:t>量词符号：</a:t>
            </a:r>
            <a:r>
              <a:rPr lang="zh-CN" altLang="en-US"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endParaRPr lang="en-US" altLang="zh-CN" sz="3200" b="1" dirty="0">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3200" b="1" dirty="0">
                <a:latin typeface="Times New Roman" panose="02020603050405020304" pitchFamily="18" charset="0"/>
              </a:rPr>
              <a:t>  (6) </a:t>
            </a:r>
            <a:r>
              <a:rPr lang="zh-CN" altLang="en-US" sz="3200" b="1" dirty="0">
                <a:latin typeface="Times New Roman" panose="02020603050405020304" pitchFamily="18" charset="0"/>
              </a:rPr>
              <a:t>联结词符号：</a:t>
            </a:r>
            <a:r>
              <a:rPr lang="zh-CN" altLang="en-US"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p>
          <a:p>
            <a:pPr eaLnBrk="1" hangingPunct="1">
              <a:lnSpc>
                <a:spcPct val="130000"/>
              </a:lnSpc>
              <a:buFont typeface="Wingdings" panose="05000000000000000000" pitchFamily="2" charset="2"/>
              <a:buNone/>
            </a:pPr>
            <a:r>
              <a:rPr lang="en-US" altLang="zh-CN" sz="3200" b="1" dirty="0">
                <a:latin typeface="Times New Roman" panose="02020603050405020304" pitchFamily="18" charset="0"/>
              </a:rPr>
              <a:t>  (7) </a:t>
            </a:r>
            <a:r>
              <a:rPr lang="zh-CN" altLang="en-US" sz="3200" b="1" dirty="0">
                <a:latin typeface="Times New Roman" panose="02020603050405020304" pitchFamily="18" charset="0"/>
              </a:rPr>
              <a:t>括号与逗号：</a:t>
            </a:r>
            <a:r>
              <a:rPr lang="en-US" altLang="zh-CN" sz="3200" b="1" dirty="0">
                <a:latin typeface="Times New Roman" panose="02020603050405020304" pitchFamily="18" charset="0"/>
              </a:rPr>
              <a:t>(, ), </a:t>
            </a:r>
            <a:r>
              <a:rPr lang="zh-CN" altLang="en-US" sz="3200" b="1" dirty="0">
                <a:latin typeface="Times New Roman" panose="02020603050405020304" pitchFamily="18" charset="0"/>
              </a:rPr>
              <a:t>， </a:t>
            </a:r>
          </a:p>
        </p:txBody>
      </p:sp>
      <p:sp>
        <p:nvSpPr>
          <p:cNvPr id="5" name="文本框 4"/>
          <p:cNvSpPr txBox="1"/>
          <p:nvPr/>
        </p:nvSpPr>
        <p:spPr>
          <a:xfrm>
            <a:off x="3995936" y="5661248"/>
            <a:ext cx="4304383" cy="584775"/>
          </a:xfrm>
          <a:prstGeom prst="rect">
            <a:avLst/>
          </a:prstGeom>
          <a:solidFill>
            <a:srgbClr val="FFFF00"/>
          </a:solidFill>
        </p:spPr>
        <p:txBody>
          <a:bodyPr wrap="none" rtlCol="0">
            <a:spAutoFit/>
          </a:bodyPr>
          <a:lstStyle/>
          <a:p>
            <a:pPr eaLnBrk="1" hangingPunct="1">
              <a:buFont typeface="Wingdings" panose="05000000000000000000" pitchFamily="2" charset="2"/>
              <a:buNone/>
            </a:pPr>
            <a:r>
              <a:rPr lang="zh-CN" altLang="en-US" sz="3200" b="1" dirty="0">
                <a:latin typeface="Times New Roman" panose="02020603050405020304" pitchFamily="18" charset="0"/>
              </a:rPr>
              <a:t>函数是函数项，见下页</a:t>
            </a:r>
          </a:p>
        </p:txBody>
      </p:sp>
    </p:spTree>
    <p:extLst>
      <p:ext uri="{BB962C8B-B14F-4D97-AF65-F5344CB8AC3E}">
        <p14:creationId xmlns:p14="http://schemas.microsoft.com/office/powerpoint/2010/main" val="3709502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EE283E-B416-42DD-879D-39149FC9671B}" type="slidenum">
              <a:rPr lang="zh-CN" altLang="en-US" smtClean="0">
                <a:solidFill>
                  <a:schemeClr val="accent1"/>
                </a:solidFill>
              </a:rPr>
              <a:pPr/>
              <a:t>30</a:t>
            </a:fld>
            <a:r>
              <a:rPr lang="en-US" altLang="zh-CN" dirty="0">
                <a:solidFill>
                  <a:schemeClr val="accent1"/>
                </a:solidFill>
              </a:rPr>
              <a:t>/56</a:t>
            </a:r>
          </a:p>
        </p:txBody>
      </p:sp>
      <p:sp>
        <p:nvSpPr>
          <p:cNvPr id="53251" name="Rectangle 2"/>
          <p:cNvSpPr>
            <a:spLocks noGrp="1"/>
          </p:cNvSpPr>
          <p:nvPr>
            <p:ph type="title" idx="4294967295"/>
          </p:nvPr>
        </p:nvSpPr>
        <p:spPr/>
        <p:txBody>
          <a:bodyPr/>
          <a:lstStyle/>
          <a:p>
            <a:pPr algn="l"/>
            <a:r>
              <a:rPr lang="zh-CN" altLang="en-US" b="1">
                <a:ea typeface="宋体" panose="02010600030101010101" pitchFamily="2" charset="-122"/>
              </a:rPr>
              <a:t>例 </a:t>
            </a:r>
            <a:r>
              <a:rPr lang="zh-CN" altLang="en-US" sz="4000" b="1">
                <a:ea typeface="宋体" panose="02010600030101010101" pitchFamily="2" charset="-122"/>
              </a:rPr>
              <a:t>讨论公式类型 </a:t>
            </a:r>
            <a:r>
              <a:rPr lang="zh-CN" altLang="en-US" sz="4000" b="1">
                <a:ea typeface="宋体" panose="02010600030101010101" pitchFamily="2" charset="-122"/>
                <a:sym typeface="Symbol" panose="05050102010706020507" pitchFamily="18" charset="2"/>
              </a:rPr>
              <a:t></a:t>
            </a:r>
            <a:r>
              <a:rPr lang="en-US" altLang="zh-CN" sz="4000" b="1">
                <a:ea typeface="宋体" panose="02010600030101010101" pitchFamily="2" charset="-122"/>
              </a:rPr>
              <a:t>xF(</a:t>
            </a:r>
            <a:r>
              <a:rPr lang="en-US" altLang="zh-CN" sz="4000" b="1">
                <a:ea typeface="宋体" panose="02010600030101010101" pitchFamily="2" charset="-122"/>
                <a:sym typeface="Symbol" panose="05050102010706020507" pitchFamily="18" charset="2"/>
              </a:rPr>
              <a:t>x) </a:t>
            </a:r>
            <a:r>
              <a:rPr lang="en-US" altLang="zh-CN" sz="4000" b="1">
                <a:ea typeface="宋体" panose="02010600030101010101" pitchFamily="2" charset="-122"/>
              </a:rPr>
              <a:t>xF(</a:t>
            </a:r>
            <a:r>
              <a:rPr lang="en-US" altLang="zh-CN" sz="4000" b="1">
                <a:ea typeface="宋体" panose="02010600030101010101" pitchFamily="2" charset="-122"/>
                <a:sym typeface="Symbol" panose="05050102010706020507" pitchFamily="18" charset="2"/>
              </a:rPr>
              <a:t>x)</a:t>
            </a:r>
            <a:endParaRPr lang="zh-CN" altLang="en-US" sz="4000" b="1">
              <a:ea typeface="宋体" panose="02010600030101010101" pitchFamily="2" charset="-122"/>
              <a:sym typeface="Symbol" panose="05050102010706020507" pitchFamily="18" charset="2"/>
            </a:endParaRPr>
          </a:p>
        </p:txBody>
      </p:sp>
      <p:sp>
        <p:nvSpPr>
          <p:cNvPr id="53252" name="Rectangle 3"/>
          <p:cNvSpPr>
            <a:spLocks noGrp="1"/>
          </p:cNvSpPr>
          <p:nvPr>
            <p:ph type="body" idx="4294967295"/>
          </p:nvPr>
        </p:nvSpPr>
        <p:spPr>
          <a:xfrm>
            <a:off x="1187450" y="981075"/>
            <a:ext cx="6656388" cy="1162050"/>
          </a:xfrm>
        </p:spPr>
        <p:txBody>
          <a:bodyPr/>
          <a:lstStyle/>
          <a:p>
            <a:pPr>
              <a:lnSpc>
                <a:spcPct val="80000"/>
              </a:lnSpc>
              <a:spcAft>
                <a:spcPct val="20000"/>
              </a:spcAft>
              <a:buFont typeface="Arial" panose="020B0604020202020204" pitchFamily="34" charset="0"/>
              <a:buNone/>
            </a:pPr>
            <a:endParaRPr lang="zh-CN" altLang="en-US" sz="2400" b="1">
              <a:ea typeface="宋体" panose="02010600030101010101" pitchFamily="2" charset="-122"/>
            </a:endParaRPr>
          </a:p>
          <a:p>
            <a:pPr>
              <a:lnSpc>
                <a:spcPct val="80000"/>
              </a:lnSpc>
              <a:spcAft>
                <a:spcPct val="20000"/>
              </a:spcAft>
              <a:buFont typeface="Arial" panose="020B0604020202020204" pitchFamily="34" charset="0"/>
              <a:buNone/>
            </a:pPr>
            <a:r>
              <a:rPr lang="zh-CN" altLang="en-US" sz="2400" b="1">
                <a:ea typeface="宋体" panose="02010600030101010101" pitchFamily="2" charset="-122"/>
                <a:sym typeface="Symbol" panose="05050102010706020507" pitchFamily="18" charset="2"/>
              </a:rPr>
              <a:t>   </a:t>
            </a:r>
            <a:endParaRPr lang="zh-CN" altLang="en-US" sz="2400" b="1">
              <a:ea typeface="宋体" panose="02010600030101010101" pitchFamily="2" charset="-122"/>
            </a:endParaRPr>
          </a:p>
        </p:txBody>
      </p:sp>
      <p:sp>
        <p:nvSpPr>
          <p:cNvPr id="381956" name="Rectangle 4"/>
          <p:cNvSpPr>
            <a:spLocks noChangeArrowheads="1"/>
          </p:cNvSpPr>
          <p:nvPr/>
        </p:nvSpPr>
        <p:spPr bwMode="auto">
          <a:xfrm>
            <a:off x="323850" y="926846"/>
            <a:ext cx="8569325"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711200" indent="-711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ts val="0"/>
              </a:spcAft>
            </a:pP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证明 设</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I</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为任意一个解释，其个体域为</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D</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a:t>
            </a:r>
          </a:p>
          <a:p>
            <a:pPr eaLnBrk="1" hangingPunct="1">
              <a:lnSpc>
                <a:spcPct val="120000"/>
              </a:lnSpc>
              <a:spcAft>
                <a:spcPts val="0"/>
              </a:spcAft>
            </a:pPr>
            <a:r>
              <a:rPr lang="zh-CN" altLang="en-US" b="1" dirty="0">
                <a:solidFill>
                  <a:srgbClr val="333300"/>
                </a:solidFill>
                <a:ea typeface="黑体" panose="02010609060101010101" pitchFamily="49" charset="-122"/>
                <a:cs typeface="Times New Roman" panose="02020603050405020304" pitchFamily="18" charset="0"/>
              </a:rPr>
              <a:t>	</a:t>
            </a:r>
            <a:r>
              <a:rPr lang="zh-CN" altLang="en-US" sz="3200" b="1" dirty="0">
                <a:solidFill>
                  <a:schemeClr val="hlink"/>
                </a:solidFill>
                <a:ea typeface="黑体" panose="02010609060101010101" pitchFamily="49" charset="-122"/>
                <a:cs typeface="Times New Roman" panose="02020603050405020304" pitchFamily="18" charset="0"/>
              </a:rPr>
              <a:t>若</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chemeClr val="hlink"/>
                </a:solidFill>
                <a:ea typeface="黑体" panose="02010609060101010101" pitchFamily="49" charset="-122"/>
                <a:cs typeface="Times New Roman" panose="02020603050405020304" pitchFamily="18" charset="0"/>
              </a:rPr>
              <a:t>xF</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x)</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为真，</a:t>
            </a:r>
            <a:endPar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endParaRPr>
          </a:p>
          <a:p>
            <a:pPr eaLnBrk="1" hangingPunct="1">
              <a:lnSpc>
                <a:spcPct val="120000"/>
              </a:lnSpc>
              <a:spcAft>
                <a:spcPts val="0"/>
              </a:spcAft>
            </a:pP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      </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则</a:t>
            </a:r>
            <a:r>
              <a:rPr lang="zh-CN" altLang="en-US" sz="3200" b="1" dirty="0">
                <a:solidFill>
                  <a:schemeClr val="hlink"/>
                </a:solidFill>
                <a:ea typeface="黑体" panose="02010609060101010101" pitchFamily="49" charset="-122"/>
                <a:cs typeface="Times New Roman" panose="02020603050405020304" pitchFamily="18" charset="0"/>
              </a:rPr>
              <a:t>对于任意的</a:t>
            </a:r>
            <a:r>
              <a:rPr lang="en-US" altLang="zh-CN" sz="3200" b="1" dirty="0" err="1">
                <a:solidFill>
                  <a:schemeClr val="hlink"/>
                </a:solidFill>
                <a:ea typeface="黑体" panose="02010609060101010101" pitchFamily="49" charset="-122"/>
                <a:cs typeface="Times New Roman" panose="02020603050405020304" pitchFamily="18" charset="0"/>
              </a:rPr>
              <a:t>x∊D,F</a:t>
            </a:r>
            <a:r>
              <a:rPr lang="en-US" altLang="zh-CN" sz="3200" b="1" dirty="0">
                <a:solidFill>
                  <a:schemeClr val="hlink"/>
                </a:solidFill>
                <a:ea typeface="黑体" panose="02010609060101010101" pitchFamily="49" charset="-122"/>
                <a:cs typeface="Times New Roman" panose="02020603050405020304" pitchFamily="18" charset="0"/>
              </a:rPr>
              <a:t>(x)</a:t>
            </a:r>
            <a:r>
              <a:rPr lang="zh-CN" altLang="en-US" sz="3200" b="1" dirty="0">
                <a:solidFill>
                  <a:schemeClr val="hlink"/>
                </a:solidFill>
                <a:ea typeface="黑体" panose="02010609060101010101" pitchFamily="49" charset="-122"/>
                <a:cs typeface="Times New Roman" panose="02020603050405020304" pitchFamily="18" charset="0"/>
              </a:rPr>
              <a:t>均为真</a:t>
            </a:r>
            <a:r>
              <a:rPr lang="en-US" altLang="zh-CN" sz="3200" b="1" dirty="0">
                <a:solidFill>
                  <a:schemeClr val="hlink"/>
                </a:solidFill>
                <a:ea typeface="黑体" panose="02010609060101010101" pitchFamily="49" charset="-122"/>
                <a:cs typeface="Times New Roman" panose="02020603050405020304" pitchFamily="18" charset="0"/>
              </a:rPr>
              <a:t>, </a:t>
            </a:r>
          </a:p>
          <a:p>
            <a:pPr eaLnBrk="1" hangingPunct="1">
              <a:lnSpc>
                <a:spcPct val="120000"/>
              </a:lnSpc>
              <a:spcAft>
                <a:spcPts val="0"/>
              </a:spcAft>
            </a:pPr>
            <a:r>
              <a:rPr lang="zh-CN" altLang="en-US" sz="3200" b="1" dirty="0">
                <a:solidFill>
                  <a:schemeClr val="hlink"/>
                </a:solidFill>
                <a:ea typeface="黑体" panose="02010609060101010101" pitchFamily="49" charset="-122"/>
                <a:cs typeface="Times New Roman" panose="02020603050405020304" pitchFamily="18" charset="0"/>
              </a:rPr>
              <a:t>          故</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chemeClr val="hlink"/>
                </a:solidFill>
                <a:ea typeface="黑体" panose="02010609060101010101" pitchFamily="49" charset="-122"/>
                <a:cs typeface="Times New Roman" panose="02020603050405020304" pitchFamily="18" charset="0"/>
              </a:rPr>
              <a:t>xF</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x)</a:t>
            </a:r>
            <a:r>
              <a:rPr lang="zh-CN" altLang="en-US" sz="3200" b="1" dirty="0">
                <a:solidFill>
                  <a:schemeClr val="hlink"/>
                </a:solidFill>
                <a:ea typeface="黑体" panose="02010609060101010101" pitchFamily="49" charset="-122"/>
                <a:cs typeface="Times New Roman" panose="02020603050405020304" pitchFamily="18" charset="0"/>
              </a:rPr>
              <a:t>都为真，</a:t>
            </a:r>
          </a:p>
          <a:p>
            <a:pPr eaLnBrk="1" hangingPunct="1">
              <a:lnSpc>
                <a:spcPct val="120000"/>
              </a:lnSpc>
              <a:spcAft>
                <a:spcPts val="0"/>
              </a:spcAft>
            </a:pPr>
            <a:r>
              <a:rPr lang="zh-CN" altLang="en-US" sz="3200" b="1" dirty="0">
                <a:solidFill>
                  <a:schemeClr val="hlink"/>
                </a:solidFill>
                <a:ea typeface="黑体" panose="02010609060101010101" pitchFamily="49" charset="-122"/>
                <a:cs typeface="Times New Roman" panose="02020603050405020304" pitchFamily="18" charset="0"/>
              </a:rPr>
              <a:t>       从而该公式也为真。</a:t>
            </a:r>
            <a:r>
              <a:rPr lang="zh-CN" altLang="en-US" sz="3200" b="1" dirty="0">
                <a:solidFill>
                  <a:schemeClr val="hlink"/>
                </a:solidFill>
                <a:latin typeface="黑体" panose="02010609060101010101" pitchFamily="49" charset="-122"/>
                <a:ea typeface="黑体" panose="02010609060101010101" pitchFamily="49" charset="-122"/>
                <a:cs typeface="Times New Roman" panose="02020603050405020304" pitchFamily="18" charset="0"/>
              </a:rPr>
              <a:t>	</a:t>
            </a:r>
          </a:p>
          <a:p>
            <a:pPr eaLnBrk="1" hangingPunct="1">
              <a:lnSpc>
                <a:spcPct val="120000"/>
              </a:lnSpc>
              <a:spcAft>
                <a:spcPts val="0"/>
              </a:spcAft>
            </a:pP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3200" b="1" dirty="0">
                <a:solidFill>
                  <a:schemeClr val="accent2"/>
                </a:solidFill>
                <a:latin typeface="黑体" panose="02010609060101010101" pitchFamily="49" charset="-122"/>
                <a:ea typeface="黑体" panose="02010609060101010101" pitchFamily="49" charset="-122"/>
                <a:cs typeface="Times New Roman" panose="02020603050405020304" pitchFamily="18" charset="0"/>
              </a:rPr>
              <a:t>若</a:t>
            </a:r>
            <a:r>
              <a:rPr lang="zh-CN" altLang="en-US" sz="3200" b="1" dirty="0">
                <a:solidFill>
                  <a:schemeClr val="accent2"/>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chemeClr val="accent2"/>
                </a:solidFill>
                <a:ea typeface="黑体" panose="02010609060101010101" pitchFamily="49" charset="-122"/>
                <a:cs typeface="Times New Roman" panose="02020603050405020304" pitchFamily="18" charset="0"/>
              </a:rPr>
              <a:t>xF</a:t>
            </a:r>
            <a:r>
              <a:rPr lang="en-US" altLang="zh-CN" sz="3200" b="1" dirty="0">
                <a:solidFill>
                  <a:schemeClr val="accent2"/>
                </a:solidFill>
                <a:ea typeface="黑体" panose="02010609060101010101" pitchFamily="49" charset="-122"/>
                <a:cs typeface="Times New Roman" panose="02020603050405020304" pitchFamily="18" charset="0"/>
              </a:rPr>
              <a:t>(</a:t>
            </a:r>
            <a:r>
              <a:rPr lang="en-US" altLang="zh-CN" sz="3200" b="1" dirty="0">
                <a:solidFill>
                  <a:schemeClr val="accent2"/>
                </a:solidFill>
                <a:ea typeface="黑体" panose="02010609060101010101" pitchFamily="49" charset="-122"/>
                <a:cs typeface="Times New Roman" panose="02020603050405020304" pitchFamily="18" charset="0"/>
                <a:sym typeface="Symbol" panose="05050102010706020507" pitchFamily="18" charset="2"/>
              </a:rPr>
              <a:t>x)</a:t>
            </a:r>
            <a:r>
              <a:rPr lang="zh-CN" altLang="en-US" sz="3200" b="1" dirty="0">
                <a:solidFill>
                  <a:schemeClr val="accent2"/>
                </a:solidFill>
                <a:ea typeface="黑体" panose="02010609060101010101" pitchFamily="49" charset="-122"/>
                <a:cs typeface="Times New Roman" panose="02020603050405020304" pitchFamily="18" charset="0"/>
                <a:sym typeface="Symbol" panose="05050102010706020507" pitchFamily="18" charset="2"/>
              </a:rPr>
              <a:t>为假，</a:t>
            </a:r>
            <a:endParaRPr lang="en-US" altLang="zh-CN" sz="3200" b="1" dirty="0">
              <a:solidFill>
                <a:schemeClr val="accent2"/>
              </a:solidFill>
              <a:ea typeface="黑体" panose="02010609060101010101" pitchFamily="49" charset="-122"/>
              <a:cs typeface="Times New Roman" panose="02020603050405020304" pitchFamily="18" charset="0"/>
              <a:sym typeface="Symbol" panose="05050102010706020507" pitchFamily="18" charset="2"/>
            </a:endParaRPr>
          </a:p>
          <a:p>
            <a:pPr eaLnBrk="1" hangingPunct="1">
              <a:lnSpc>
                <a:spcPct val="120000"/>
              </a:lnSpc>
              <a:spcAft>
                <a:spcPts val="0"/>
              </a:spcAft>
            </a:pPr>
            <a:r>
              <a:rPr lang="en-US" altLang="zh-CN" sz="3200" b="1" dirty="0">
                <a:solidFill>
                  <a:schemeClr val="accent2"/>
                </a:solidFill>
                <a:latin typeface="黑体" panose="02010609060101010101" pitchFamily="49" charset="-122"/>
                <a:ea typeface="黑体" panose="02010609060101010101" pitchFamily="49" charset="-122"/>
                <a:cs typeface="Times New Roman" panose="02020603050405020304" pitchFamily="18" charset="0"/>
                <a:sym typeface="Symbol" panose="05050102010706020507" pitchFamily="18" charset="2"/>
              </a:rPr>
              <a:t>    </a:t>
            </a:r>
            <a:r>
              <a:rPr lang="zh-CN" altLang="en-US" sz="3200" b="1" dirty="0">
                <a:solidFill>
                  <a:schemeClr val="accent2"/>
                </a:solidFill>
                <a:latin typeface="黑体" panose="02010609060101010101" pitchFamily="49" charset="-122"/>
                <a:ea typeface="黑体" panose="02010609060101010101" pitchFamily="49" charset="-122"/>
                <a:cs typeface="Times New Roman" panose="02020603050405020304" pitchFamily="18" charset="0"/>
              </a:rPr>
              <a:t>从而该公式为真。</a:t>
            </a:r>
          </a:p>
          <a:p>
            <a:pPr eaLnBrk="1" hangingPunct="1">
              <a:lnSpc>
                <a:spcPct val="120000"/>
              </a:lnSpc>
              <a:spcAft>
                <a:spcPts val="0"/>
              </a:spcAft>
            </a:pP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	故在解释</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I</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下</a:t>
            </a:r>
            <a:r>
              <a:rPr lang="zh-CN" altLang="en-US" sz="3200" b="1" dirty="0">
                <a:solidFill>
                  <a:srgbClr val="333300"/>
                </a:solidFill>
                <a:ea typeface="黑体" panose="02010609060101010101" pitchFamily="49" charset="-122"/>
                <a:cs typeface="Times New Roman" panose="02020603050405020304" pitchFamily="18" charset="0"/>
              </a:rPr>
              <a:t>该公式</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为真。</a:t>
            </a:r>
          </a:p>
          <a:p>
            <a:pPr eaLnBrk="1" hangingPunct="1">
              <a:lnSpc>
                <a:spcPct val="120000"/>
              </a:lnSpc>
              <a:spcAft>
                <a:spcPts val="0"/>
              </a:spcAft>
            </a:pP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	由于</a:t>
            </a:r>
            <a:r>
              <a:rPr lang="en-US" altLang="zh-CN"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I</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的任意性，所以</a:t>
            </a:r>
            <a:r>
              <a:rPr lang="zh-CN" altLang="en-US" sz="3200" b="1" dirty="0">
                <a:solidFill>
                  <a:srgbClr val="333300"/>
                </a:solidFill>
                <a:ea typeface="黑体" panose="02010609060101010101" pitchFamily="49" charset="-122"/>
                <a:cs typeface="Times New Roman" panose="02020603050405020304" pitchFamily="18" charset="0"/>
              </a:rPr>
              <a:t>该公式</a:t>
            </a:r>
            <a:r>
              <a:rPr lang="zh-CN" altLang="en-US" sz="3200" b="1" dirty="0">
                <a:solidFill>
                  <a:srgbClr val="333300"/>
                </a:solidFill>
                <a:latin typeface="黑体" panose="02010609060101010101" pitchFamily="49" charset="-122"/>
                <a:ea typeface="黑体" panose="02010609060101010101" pitchFamily="49" charset="-122"/>
                <a:cs typeface="Times New Roman" panose="02020603050405020304" pitchFamily="18" charset="0"/>
              </a:rPr>
              <a:t>是永真式。</a:t>
            </a:r>
          </a:p>
        </p:txBody>
      </p:sp>
    </p:spTree>
    <p:extLst>
      <p:ext uri="{BB962C8B-B14F-4D97-AF65-F5344CB8AC3E}">
        <p14:creationId xmlns:p14="http://schemas.microsoft.com/office/powerpoint/2010/main" val="17140766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1956">
                                            <p:txEl>
                                              <p:pRg st="0" end="0"/>
                                            </p:txEl>
                                          </p:spTgt>
                                        </p:tgtEl>
                                        <p:attrNameLst>
                                          <p:attrName>style.visibility</p:attrName>
                                        </p:attrNameLst>
                                      </p:cBhvr>
                                      <p:to>
                                        <p:strVal val="visible"/>
                                      </p:to>
                                    </p:set>
                                    <p:animEffect transition="in" filter="blinds(horizontal)">
                                      <p:cBhvr>
                                        <p:cTn id="7" dur="500"/>
                                        <p:tgtEl>
                                          <p:spTgt spid="38195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1956">
                                            <p:txEl>
                                              <p:pRg st="1" end="1"/>
                                            </p:txEl>
                                          </p:spTgt>
                                        </p:tgtEl>
                                        <p:attrNameLst>
                                          <p:attrName>style.visibility</p:attrName>
                                        </p:attrNameLst>
                                      </p:cBhvr>
                                      <p:to>
                                        <p:strVal val="visible"/>
                                      </p:to>
                                    </p:set>
                                    <p:animEffect transition="in" filter="blinds(horizontal)">
                                      <p:cBhvr>
                                        <p:cTn id="10" dur="500"/>
                                        <p:tgtEl>
                                          <p:spTgt spid="38195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1956">
                                            <p:txEl>
                                              <p:pRg st="2" end="2"/>
                                            </p:txEl>
                                          </p:spTgt>
                                        </p:tgtEl>
                                        <p:attrNameLst>
                                          <p:attrName>style.visibility</p:attrName>
                                        </p:attrNameLst>
                                      </p:cBhvr>
                                      <p:to>
                                        <p:strVal val="visible"/>
                                      </p:to>
                                    </p:set>
                                    <p:animEffect transition="in" filter="blinds(horizontal)">
                                      <p:cBhvr>
                                        <p:cTn id="13" dur="500"/>
                                        <p:tgtEl>
                                          <p:spTgt spid="38195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1956">
                                            <p:txEl>
                                              <p:pRg st="3" end="3"/>
                                            </p:txEl>
                                          </p:spTgt>
                                        </p:tgtEl>
                                        <p:attrNameLst>
                                          <p:attrName>style.visibility</p:attrName>
                                        </p:attrNameLst>
                                      </p:cBhvr>
                                      <p:to>
                                        <p:strVal val="visible"/>
                                      </p:to>
                                    </p:set>
                                    <p:animEffect transition="in" filter="blinds(horizontal)">
                                      <p:cBhvr>
                                        <p:cTn id="16" dur="500"/>
                                        <p:tgtEl>
                                          <p:spTgt spid="381956">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81956">
                                            <p:txEl>
                                              <p:pRg st="4" end="4"/>
                                            </p:txEl>
                                          </p:spTgt>
                                        </p:tgtEl>
                                        <p:attrNameLst>
                                          <p:attrName>style.visibility</p:attrName>
                                        </p:attrNameLst>
                                      </p:cBhvr>
                                      <p:to>
                                        <p:strVal val="visible"/>
                                      </p:to>
                                    </p:set>
                                    <p:animEffect transition="in" filter="blinds(horizontal)">
                                      <p:cBhvr>
                                        <p:cTn id="19" dur="500"/>
                                        <p:tgtEl>
                                          <p:spTgt spid="381956">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81956">
                                            <p:txEl>
                                              <p:pRg st="5" end="5"/>
                                            </p:txEl>
                                          </p:spTgt>
                                        </p:tgtEl>
                                        <p:attrNameLst>
                                          <p:attrName>style.visibility</p:attrName>
                                        </p:attrNameLst>
                                      </p:cBhvr>
                                      <p:to>
                                        <p:strVal val="visible"/>
                                      </p:to>
                                    </p:set>
                                    <p:animEffect transition="in" filter="blinds(horizontal)">
                                      <p:cBhvr>
                                        <p:cTn id="24" dur="500"/>
                                        <p:tgtEl>
                                          <p:spTgt spid="38195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81956">
                                            <p:txEl>
                                              <p:pRg st="6" end="6"/>
                                            </p:txEl>
                                          </p:spTgt>
                                        </p:tgtEl>
                                        <p:attrNameLst>
                                          <p:attrName>style.visibility</p:attrName>
                                        </p:attrNameLst>
                                      </p:cBhvr>
                                      <p:to>
                                        <p:strVal val="visible"/>
                                      </p:to>
                                    </p:set>
                                    <p:animEffect transition="in" filter="blinds(horizontal)">
                                      <p:cBhvr>
                                        <p:cTn id="27" dur="500"/>
                                        <p:tgtEl>
                                          <p:spTgt spid="38195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1956">
                                            <p:txEl>
                                              <p:pRg st="7" end="7"/>
                                            </p:txEl>
                                          </p:spTgt>
                                        </p:tgtEl>
                                        <p:attrNameLst>
                                          <p:attrName>style.visibility</p:attrName>
                                        </p:attrNameLst>
                                      </p:cBhvr>
                                      <p:to>
                                        <p:strVal val="visible"/>
                                      </p:to>
                                    </p:set>
                                    <p:animEffect transition="in" filter="blinds(horizontal)">
                                      <p:cBhvr>
                                        <p:cTn id="32" dur="500"/>
                                        <p:tgtEl>
                                          <p:spTgt spid="38195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1956">
                                            <p:txEl>
                                              <p:pRg st="8" end="8"/>
                                            </p:txEl>
                                          </p:spTgt>
                                        </p:tgtEl>
                                        <p:attrNameLst>
                                          <p:attrName>style.visibility</p:attrName>
                                        </p:attrNameLst>
                                      </p:cBhvr>
                                      <p:to>
                                        <p:strVal val="visible"/>
                                      </p:to>
                                    </p:set>
                                    <p:animEffect transition="in" filter="blinds(horizontal)">
                                      <p:cBhvr>
                                        <p:cTn id="37" dur="500"/>
                                        <p:tgtEl>
                                          <p:spTgt spid="3819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49AE44-17AA-4935-8918-1DE05D81371E}" type="slidenum">
              <a:rPr lang="zh-CN" altLang="en-US" smtClean="0">
                <a:solidFill>
                  <a:schemeClr val="accent1"/>
                </a:solidFill>
              </a:rPr>
              <a:pPr/>
              <a:t>31</a:t>
            </a:fld>
            <a:r>
              <a:rPr lang="en-US" altLang="zh-CN" dirty="0">
                <a:solidFill>
                  <a:schemeClr val="accent1"/>
                </a:solidFill>
              </a:rPr>
              <a:t>/56</a:t>
            </a:r>
          </a:p>
        </p:txBody>
      </p:sp>
      <p:sp>
        <p:nvSpPr>
          <p:cNvPr id="46083" name="Rectangle 2"/>
          <p:cNvSpPr>
            <a:spLocks noGrp="1"/>
          </p:cNvSpPr>
          <p:nvPr>
            <p:ph type="title" idx="4294967295"/>
          </p:nvPr>
        </p:nvSpPr>
        <p:spPr/>
        <p:txBody>
          <a:bodyPr/>
          <a:lstStyle/>
          <a:p>
            <a:pPr algn="l"/>
            <a:r>
              <a:rPr lang="zh-CN" altLang="en-US" sz="4000" b="1" dirty="0">
                <a:solidFill>
                  <a:schemeClr val="bg2"/>
                </a:solidFill>
                <a:ea typeface="宋体" panose="02010600030101010101" pitchFamily="2" charset="-122"/>
              </a:rPr>
              <a:t>定义</a:t>
            </a:r>
            <a:r>
              <a:rPr lang="en-US" altLang="zh-CN" sz="4000" b="1" dirty="0">
                <a:solidFill>
                  <a:schemeClr val="bg2"/>
                </a:solidFill>
                <a:ea typeface="宋体" panose="02010600030101010101" pitchFamily="2" charset="-122"/>
              </a:rPr>
              <a:t>2.9 </a:t>
            </a:r>
            <a:r>
              <a:rPr lang="zh-CN" altLang="en-US" sz="4000" b="1" dirty="0">
                <a:solidFill>
                  <a:schemeClr val="bg2"/>
                </a:solidFill>
                <a:ea typeface="宋体" panose="02010600030101010101" pitchFamily="2" charset="-122"/>
              </a:rPr>
              <a:t>（代换）</a:t>
            </a:r>
          </a:p>
        </p:txBody>
      </p:sp>
      <p:sp>
        <p:nvSpPr>
          <p:cNvPr id="46084" name="Rectangle 3"/>
          <p:cNvSpPr>
            <a:spLocks noGrp="1"/>
          </p:cNvSpPr>
          <p:nvPr>
            <p:ph type="body" idx="4294967295"/>
          </p:nvPr>
        </p:nvSpPr>
        <p:spPr>
          <a:xfrm>
            <a:off x="71438" y="764705"/>
            <a:ext cx="9072562" cy="3168352"/>
          </a:xfrm>
        </p:spPr>
        <p:txBody>
          <a:bodyPr/>
          <a:lstStyle/>
          <a:p>
            <a:pPr algn="just" eaLnBrk="1" hangingPunct="1">
              <a:lnSpc>
                <a:spcPct val="150000"/>
              </a:lnSpc>
              <a:spcBef>
                <a:spcPts val="600"/>
              </a:spcBef>
              <a:buFont typeface="Wingdings" panose="05000000000000000000" pitchFamily="2" charset="2"/>
              <a:buNone/>
            </a:pPr>
            <a:r>
              <a:rPr lang="zh-CN" altLang="en-US" b="1" dirty="0">
                <a:latin typeface="Times New Roman" panose="02020603050405020304" pitchFamily="18" charset="0"/>
              </a:rPr>
              <a:t>设</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0</a:t>
            </a:r>
            <a:r>
              <a:rPr lang="zh-CN" altLang="en-US" b="1" dirty="0">
                <a:latin typeface="Times New Roman" panose="02020603050405020304" pitchFamily="18" charset="0"/>
              </a:rPr>
              <a:t>是含命题变项</a:t>
            </a:r>
            <a:r>
              <a:rPr lang="en-US" altLang="zh-CN" b="1" i="1" dirty="0">
                <a:latin typeface="Times New Roman" panose="02020603050405020304" pitchFamily="18" charset="0"/>
              </a:rPr>
              <a:t>p</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p</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 …, </a:t>
            </a:r>
            <a:r>
              <a:rPr lang="en-US" altLang="zh-CN" b="1" i="1" dirty="0" err="1">
                <a:latin typeface="Times New Roman" panose="02020603050405020304" pitchFamily="18" charset="0"/>
              </a:rPr>
              <a:t>p</a:t>
            </a:r>
            <a:r>
              <a:rPr lang="en-US" altLang="zh-CN" b="1" i="1" baseline="-30000" dirty="0" err="1">
                <a:latin typeface="Times New Roman" panose="02020603050405020304" pitchFamily="18" charset="0"/>
              </a:rPr>
              <a:t>n</a:t>
            </a:r>
            <a:r>
              <a:rPr lang="zh-CN" altLang="en-US" b="1" dirty="0">
                <a:latin typeface="Times New Roman" panose="02020603050405020304" pitchFamily="18" charset="0"/>
              </a:rPr>
              <a:t>的命题公式，</a:t>
            </a:r>
          </a:p>
          <a:p>
            <a:pPr algn="just" eaLnBrk="1" hangingPunct="1">
              <a:lnSpc>
                <a:spcPct val="150000"/>
              </a:lnSpc>
              <a:spcBef>
                <a:spcPts val="600"/>
              </a:spcBef>
              <a:buFont typeface="Wingdings" panose="05000000000000000000" pitchFamily="2" charset="2"/>
              <a:buNone/>
            </a:pPr>
            <a:r>
              <a:rPr lang="zh-CN" altLang="en-US" b="1" i="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 …, </a:t>
            </a:r>
            <a:r>
              <a:rPr lang="en-US" altLang="zh-CN" b="1" i="1" dirty="0">
                <a:latin typeface="Times New Roman" panose="02020603050405020304" pitchFamily="18" charset="0"/>
              </a:rPr>
              <a:t>A</a:t>
            </a:r>
            <a:r>
              <a:rPr lang="en-US" altLang="zh-CN" b="1" i="1" baseline="-30000" dirty="0">
                <a:latin typeface="Times New Roman" panose="02020603050405020304" pitchFamily="18" charset="0"/>
              </a:rPr>
              <a:t>n</a:t>
            </a:r>
            <a:r>
              <a:rPr lang="zh-CN" altLang="en-US" b="1" dirty="0">
                <a:latin typeface="Times New Roman" panose="02020603050405020304" pitchFamily="18" charset="0"/>
              </a:rPr>
              <a:t>是</a:t>
            </a:r>
            <a:r>
              <a:rPr lang="en-US" altLang="zh-CN" b="1" i="1" dirty="0">
                <a:latin typeface="Times New Roman" panose="02020603050405020304" pitchFamily="18" charset="0"/>
              </a:rPr>
              <a:t>n</a:t>
            </a:r>
            <a:r>
              <a:rPr lang="zh-CN" altLang="en-US" b="1" dirty="0">
                <a:latin typeface="Times New Roman" panose="02020603050405020304" pitchFamily="18" charset="0"/>
              </a:rPr>
              <a:t>个谓词公式，</a:t>
            </a:r>
            <a:endParaRPr lang="en-US" altLang="zh-CN" b="1" dirty="0">
              <a:latin typeface="Times New Roman" panose="02020603050405020304" pitchFamily="18" charset="0"/>
            </a:endParaRPr>
          </a:p>
          <a:p>
            <a:pPr marL="0" indent="0" algn="just" eaLnBrk="1" hangingPunct="1">
              <a:lnSpc>
                <a:spcPct val="150000"/>
              </a:lnSpc>
              <a:spcBef>
                <a:spcPts val="600"/>
              </a:spcBef>
              <a:buFont typeface="Wingdings" panose="05000000000000000000" pitchFamily="2" charset="2"/>
              <a:buNone/>
            </a:pPr>
            <a:r>
              <a:rPr lang="zh-CN" altLang="en-US" b="1" dirty="0">
                <a:latin typeface="Times New Roman" panose="02020603050405020304" pitchFamily="18" charset="0"/>
              </a:rPr>
              <a:t>用</a:t>
            </a:r>
            <a:r>
              <a:rPr lang="en-US" altLang="zh-CN" b="1" i="1" dirty="0">
                <a:latin typeface="Times New Roman" panose="02020603050405020304" pitchFamily="18" charset="0"/>
              </a:rPr>
              <a:t>A</a:t>
            </a:r>
            <a:r>
              <a:rPr lang="en-US" altLang="zh-CN" b="1" i="1" baseline="-30000" dirty="0">
                <a:latin typeface="Times New Roman" panose="02020603050405020304" pitchFamily="18" charset="0"/>
              </a:rPr>
              <a:t>i</a:t>
            </a:r>
            <a:r>
              <a:rPr lang="zh-CN" altLang="en-US" b="1" dirty="0">
                <a:latin typeface="Times New Roman" panose="02020603050405020304" pitchFamily="18" charset="0"/>
              </a:rPr>
              <a:t>处处代替</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0</a:t>
            </a:r>
            <a:r>
              <a:rPr lang="zh-CN" altLang="en-US" b="1" dirty="0">
                <a:latin typeface="Times New Roman" panose="02020603050405020304" pitchFamily="18" charset="0"/>
              </a:rPr>
              <a:t>中的</a:t>
            </a:r>
            <a:r>
              <a:rPr lang="en-US" altLang="zh-CN" b="1" i="1" dirty="0">
                <a:latin typeface="Times New Roman" panose="02020603050405020304" pitchFamily="18" charset="0"/>
              </a:rPr>
              <a:t>p</a:t>
            </a:r>
            <a:r>
              <a:rPr lang="en-US" altLang="zh-CN" b="1" i="1" baseline="-30000" dirty="0">
                <a:latin typeface="Times New Roman" panose="02020603050405020304" pitchFamily="18" charset="0"/>
              </a:rPr>
              <a:t>i </a:t>
            </a:r>
            <a:r>
              <a:rPr lang="en-US" altLang="zh-CN" b="1" dirty="0">
                <a:latin typeface="Times New Roman" panose="02020603050405020304" pitchFamily="18" charset="0"/>
              </a:rPr>
              <a:t>(1</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i</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n</a:t>
            </a:r>
            <a:r>
              <a:rPr lang="en-US" altLang="zh-CN" b="1" dirty="0">
                <a:latin typeface="Times New Roman" panose="02020603050405020304" pitchFamily="18" charset="0"/>
              </a:rPr>
              <a:t>)</a:t>
            </a:r>
            <a:r>
              <a:rPr lang="en-US" altLang="zh-CN" b="1" i="1" baseline="-30000" dirty="0">
                <a:latin typeface="Times New Roman" panose="02020603050405020304" pitchFamily="18" charset="0"/>
              </a:rPr>
              <a:t> </a:t>
            </a:r>
            <a:r>
              <a:rPr lang="zh-CN" altLang="en-US" b="1" dirty="0">
                <a:latin typeface="Times New Roman" panose="02020603050405020304" pitchFamily="18" charset="0"/>
              </a:rPr>
              <a:t>，所得公式</a:t>
            </a:r>
            <a:r>
              <a:rPr lang="en-US" altLang="zh-CN" b="1" i="1" dirty="0">
                <a:latin typeface="Times New Roman" panose="02020603050405020304" pitchFamily="18" charset="0"/>
              </a:rPr>
              <a:t>A</a:t>
            </a:r>
            <a:r>
              <a:rPr lang="zh-CN" altLang="en-US" b="1" dirty="0">
                <a:latin typeface="Times New Roman" panose="02020603050405020304" pitchFamily="18" charset="0"/>
              </a:rPr>
              <a:t>称为</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0</a:t>
            </a:r>
            <a:r>
              <a:rPr lang="zh-CN" altLang="en-US" b="1" dirty="0">
                <a:latin typeface="Times New Roman" panose="02020603050405020304" pitchFamily="18" charset="0"/>
              </a:rPr>
              <a:t>的</a:t>
            </a:r>
            <a:r>
              <a:rPr lang="zh-CN" altLang="en-US" b="1" dirty="0">
                <a:solidFill>
                  <a:srgbClr val="FF3300"/>
                </a:solidFill>
                <a:latin typeface="Times New Roman" panose="02020603050405020304" pitchFamily="18" charset="0"/>
              </a:rPr>
              <a:t>代换实例</a:t>
            </a:r>
            <a:r>
              <a:rPr lang="zh-CN" altLang="en-US" sz="3000" b="1" dirty="0">
                <a:ea typeface="宋体" panose="02010600030101010101" pitchFamily="2" charset="-122"/>
              </a:rPr>
              <a:t>。</a:t>
            </a:r>
          </a:p>
        </p:txBody>
      </p:sp>
    </p:spTree>
    <p:extLst>
      <p:ext uri="{BB962C8B-B14F-4D97-AF65-F5344CB8AC3E}">
        <p14:creationId xmlns:p14="http://schemas.microsoft.com/office/powerpoint/2010/main" val="386430203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49AE44-17AA-4935-8918-1DE05D81371E}" type="slidenum">
              <a:rPr lang="zh-CN" altLang="en-US" smtClean="0">
                <a:solidFill>
                  <a:schemeClr val="accent1"/>
                </a:solidFill>
              </a:rPr>
              <a:pPr/>
              <a:t>32</a:t>
            </a:fld>
            <a:r>
              <a:rPr lang="en-US" altLang="zh-CN" dirty="0">
                <a:solidFill>
                  <a:schemeClr val="accent1"/>
                </a:solidFill>
              </a:rPr>
              <a:t>/56</a:t>
            </a:r>
          </a:p>
        </p:txBody>
      </p:sp>
      <p:sp>
        <p:nvSpPr>
          <p:cNvPr id="46083" name="Rectangle 2"/>
          <p:cNvSpPr>
            <a:spLocks noGrp="1"/>
          </p:cNvSpPr>
          <p:nvPr>
            <p:ph type="title" idx="4294967295"/>
          </p:nvPr>
        </p:nvSpPr>
        <p:spPr/>
        <p:txBody>
          <a:bodyPr/>
          <a:lstStyle/>
          <a:p>
            <a:pPr algn="l"/>
            <a:r>
              <a:rPr lang="zh-CN" altLang="en-US" sz="4000" b="1" dirty="0">
                <a:solidFill>
                  <a:schemeClr val="bg2"/>
                </a:solidFill>
                <a:ea typeface="宋体" panose="02010600030101010101" pitchFamily="2" charset="-122"/>
              </a:rPr>
              <a:t>定理</a:t>
            </a:r>
            <a:r>
              <a:rPr lang="en-US" altLang="zh-CN" sz="4000" b="1" dirty="0">
                <a:solidFill>
                  <a:schemeClr val="bg2"/>
                </a:solidFill>
                <a:ea typeface="宋体" panose="02010600030101010101" pitchFamily="2" charset="-122"/>
              </a:rPr>
              <a:t> </a:t>
            </a:r>
            <a:r>
              <a:rPr lang="zh-CN" altLang="en-US" sz="4000" b="1" dirty="0">
                <a:solidFill>
                  <a:schemeClr val="bg2"/>
                </a:solidFill>
                <a:ea typeface="宋体" panose="02010600030101010101" pitchFamily="2" charset="-122"/>
              </a:rPr>
              <a:t>（代换）</a:t>
            </a:r>
          </a:p>
        </p:txBody>
      </p:sp>
      <p:sp>
        <p:nvSpPr>
          <p:cNvPr id="46084" name="Rectangle 3"/>
          <p:cNvSpPr>
            <a:spLocks noGrp="1"/>
          </p:cNvSpPr>
          <p:nvPr>
            <p:ph type="body" idx="4294967295"/>
          </p:nvPr>
        </p:nvSpPr>
        <p:spPr>
          <a:xfrm>
            <a:off x="71438" y="908051"/>
            <a:ext cx="9072562" cy="1326621"/>
          </a:xfrm>
          <a:solidFill>
            <a:srgbClr val="FFFF00"/>
          </a:solidFill>
        </p:spPr>
        <p:txBody>
          <a:bodyPr/>
          <a:lstStyle/>
          <a:p>
            <a:pPr algn="just" eaLnBrk="1" hangingPunct="1">
              <a:buFont typeface="Wingdings" panose="05000000000000000000" pitchFamily="2" charset="2"/>
              <a:buNone/>
            </a:pPr>
            <a:r>
              <a:rPr lang="zh-CN" altLang="en-US" b="1" dirty="0">
                <a:latin typeface="Times New Roman" panose="02020603050405020304" pitchFamily="18" charset="0"/>
              </a:rPr>
              <a:t>重言式的代换实例都是永真式，矛盾式的代</a:t>
            </a:r>
          </a:p>
          <a:p>
            <a:pPr eaLnBrk="1" hangingPunct="1">
              <a:buFont typeface="Wingdings" panose="05000000000000000000" pitchFamily="2" charset="2"/>
              <a:buNone/>
            </a:pPr>
            <a:r>
              <a:rPr lang="zh-CN" altLang="en-US" b="1" dirty="0">
                <a:latin typeface="Times New Roman" panose="02020603050405020304" pitchFamily="18" charset="0"/>
              </a:rPr>
              <a:t>换实例都是矛盾式</a:t>
            </a:r>
            <a:r>
              <a:rPr lang="en-US" altLang="zh-CN" b="1" dirty="0">
                <a:latin typeface="Times New Roman" panose="02020603050405020304" pitchFamily="18" charset="0"/>
              </a:rPr>
              <a:t>. </a:t>
            </a:r>
          </a:p>
        </p:txBody>
      </p:sp>
      <p:sp>
        <p:nvSpPr>
          <p:cNvPr id="5" name="Rectangle 4"/>
          <p:cNvSpPr>
            <a:spLocks noChangeArrowheads="1"/>
          </p:cNvSpPr>
          <p:nvPr/>
        </p:nvSpPr>
        <p:spPr bwMode="auto">
          <a:xfrm>
            <a:off x="0" y="2234672"/>
            <a:ext cx="88931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812800" indent="-812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ts val="0"/>
              </a:spcBef>
              <a:spcAft>
                <a:spcPts val="0"/>
              </a:spcAft>
            </a:pPr>
            <a:r>
              <a:rPr lang="zh-CN" altLang="en-US" sz="3200" b="1" dirty="0"/>
              <a:t>例  判断下列公式的类型</a:t>
            </a:r>
            <a:r>
              <a:rPr lang="en-US" altLang="zh-CN" sz="3200" b="1" dirty="0"/>
              <a:t>:</a:t>
            </a:r>
          </a:p>
          <a:p>
            <a:pPr eaLnBrk="1" hangingPunct="1">
              <a:lnSpc>
                <a:spcPct val="150000"/>
              </a:lnSpc>
              <a:spcBef>
                <a:spcPts val="0"/>
              </a:spcBef>
              <a:spcAft>
                <a:spcPts val="0"/>
              </a:spcAft>
            </a:pPr>
            <a:r>
              <a:rPr lang="en-US" altLang="zh-CN" sz="3200" b="1" dirty="0">
                <a:latin typeface="Times New Roman" panose="02020603050405020304" pitchFamily="18" charset="0"/>
              </a:rPr>
              <a:t>      (1)</a:t>
            </a:r>
            <a:r>
              <a:rPr lang="en-US" altLang="zh-CN" sz="3200" b="1" dirty="0">
                <a:latin typeface="Times New Roman" panose="02020603050405020304" pitchFamily="18" charset="0"/>
                <a:sym typeface="Symbol" panose="05050102010706020507" pitchFamily="18" charset="2"/>
              </a:rPr>
              <a:t>   </a:t>
            </a:r>
            <a:r>
              <a:rPr lang="en-US" altLang="zh-CN" sz="3200" b="1" dirty="0" err="1">
                <a:latin typeface="Times New Roman" panose="02020603050405020304" pitchFamily="18" charset="0"/>
              </a:rPr>
              <a:t>xF</a:t>
            </a:r>
            <a:r>
              <a:rPr lang="en-US" altLang="zh-CN" sz="3200" b="1" dirty="0">
                <a:latin typeface="Times New Roman" panose="02020603050405020304" pitchFamily="18" charset="0"/>
              </a:rPr>
              <a:t>(x)→(</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rPr>
              <a:t>x</a:t>
            </a:r>
            <a:r>
              <a:rPr lang="en-US" altLang="zh-CN" sz="3200" b="1" dirty="0" err="1">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rPr>
              <a:t>yG</a:t>
            </a:r>
            <a:r>
              <a:rPr lang="en-US" altLang="zh-CN" sz="3200" b="1" dirty="0">
                <a:latin typeface="Times New Roman" panose="02020603050405020304" pitchFamily="18" charset="0"/>
              </a:rPr>
              <a:t>(x</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y)→</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rPr>
              <a:t>xF</a:t>
            </a:r>
            <a:r>
              <a:rPr lang="en-US" altLang="zh-CN" sz="3200" b="1" dirty="0">
                <a:latin typeface="Times New Roman" panose="02020603050405020304" pitchFamily="18" charset="0"/>
              </a:rPr>
              <a:t>(x)) </a:t>
            </a:r>
          </a:p>
          <a:p>
            <a:pPr eaLnBrk="1" hangingPunct="1">
              <a:lnSpc>
                <a:spcPct val="150000"/>
              </a:lnSpc>
              <a:spcBef>
                <a:spcPts val="0"/>
              </a:spcBef>
              <a:spcAft>
                <a:spcPts val="0"/>
              </a:spcAft>
            </a:pPr>
            <a:r>
              <a:rPr lang="en-US" altLang="zh-CN" sz="3200" b="1" dirty="0">
                <a:latin typeface="Times New Roman" panose="02020603050405020304" pitchFamily="18" charset="0"/>
              </a:rPr>
              <a:t>      (2)   </a:t>
            </a:r>
            <a:r>
              <a:rPr lang="en-US" altLang="zh-CN" sz="3200" b="1" dirty="0">
                <a:solidFill>
                  <a:srgbClr val="333300"/>
                </a:solidFill>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rPr>
              <a:t>xF</a:t>
            </a:r>
            <a:r>
              <a:rPr lang="en-US" altLang="zh-CN" sz="3200" b="1" dirty="0">
                <a:latin typeface="Times New Roman" panose="02020603050405020304" pitchFamily="18" charset="0"/>
              </a:rPr>
              <a:t>(x)→</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rPr>
              <a:t>yG</a:t>
            </a:r>
            <a:r>
              <a:rPr lang="en-US" altLang="zh-CN" sz="3200" b="1" dirty="0">
                <a:latin typeface="Times New Roman" panose="02020603050405020304" pitchFamily="18" charset="0"/>
              </a:rPr>
              <a:t>(y))∧</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rPr>
              <a:t>yG</a:t>
            </a:r>
            <a:r>
              <a:rPr lang="en-US" altLang="zh-CN" sz="3200" b="1" dirty="0">
                <a:latin typeface="Times New Roman" panose="02020603050405020304" pitchFamily="18" charset="0"/>
              </a:rPr>
              <a:t>(y)</a:t>
            </a:r>
            <a:endParaRPr lang="ru-RU" altLang="zh-CN" sz="3200"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sp>
        <p:nvSpPr>
          <p:cNvPr id="6" name="矩形 5"/>
          <p:cNvSpPr/>
          <p:nvPr/>
        </p:nvSpPr>
        <p:spPr>
          <a:xfrm>
            <a:off x="3347864" y="4722394"/>
            <a:ext cx="4572000" cy="1828001"/>
          </a:xfrm>
          <a:prstGeom prst="rect">
            <a:avLst/>
          </a:prstGeom>
          <a:solidFill>
            <a:schemeClr val="tx2">
              <a:lumMod val="20000"/>
              <a:lumOff val="80000"/>
            </a:schemeClr>
          </a:solidFill>
        </p:spPr>
        <p:txBody>
          <a:bodyPr>
            <a:spAutoFit/>
          </a:bodyPr>
          <a:lstStyle/>
          <a:p>
            <a:pPr algn="ctr">
              <a:lnSpc>
                <a:spcPct val="150000"/>
              </a:lnSpc>
              <a:defRPr/>
            </a:pPr>
            <a:r>
              <a:rPr lang="en-US" altLang="zh-CN" sz="4000" dirty="0">
                <a:solidFill>
                  <a:srgbClr val="C00000"/>
                </a:solidFill>
                <a:latin typeface="Arial" charset="0"/>
              </a:rPr>
              <a:t>p→(</a:t>
            </a:r>
            <a:r>
              <a:rPr lang="en-US" altLang="zh-CN" sz="4000" dirty="0" err="1">
                <a:solidFill>
                  <a:srgbClr val="C00000"/>
                </a:solidFill>
                <a:latin typeface="Arial" charset="0"/>
              </a:rPr>
              <a:t>q→p</a:t>
            </a:r>
            <a:r>
              <a:rPr lang="en-US" altLang="zh-CN" sz="4000" dirty="0">
                <a:solidFill>
                  <a:srgbClr val="C00000"/>
                </a:solidFill>
                <a:latin typeface="Arial" charset="0"/>
              </a:rPr>
              <a:t>)</a:t>
            </a:r>
          </a:p>
          <a:p>
            <a:pPr algn="ctr">
              <a:lnSpc>
                <a:spcPct val="150000"/>
              </a:lnSpc>
              <a:defRPr/>
            </a:pPr>
            <a:r>
              <a:rPr lang="en-US" altLang="zh-CN" sz="4000" b="1" dirty="0">
                <a:solidFill>
                  <a:srgbClr val="C00000"/>
                </a:solidFill>
                <a:latin typeface="Arial" charset="0"/>
                <a:sym typeface="Symbol" pitchFamily="18" charset="2"/>
              </a:rPr>
              <a:t></a:t>
            </a:r>
            <a:r>
              <a:rPr lang="en-US" altLang="zh-CN" sz="4000" dirty="0">
                <a:solidFill>
                  <a:srgbClr val="C00000"/>
                </a:solidFill>
                <a:latin typeface="Arial" charset="0"/>
              </a:rPr>
              <a:t>(</a:t>
            </a:r>
            <a:r>
              <a:rPr lang="en-US" altLang="zh-CN" sz="4000" dirty="0" err="1">
                <a:solidFill>
                  <a:srgbClr val="C00000"/>
                </a:solidFill>
                <a:latin typeface="Arial" charset="0"/>
              </a:rPr>
              <a:t>p→q</a:t>
            </a:r>
            <a:r>
              <a:rPr lang="en-US" altLang="zh-CN" sz="4000" dirty="0">
                <a:solidFill>
                  <a:srgbClr val="C00000"/>
                </a:solidFill>
                <a:latin typeface="Arial" charset="0"/>
              </a:rPr>
              <a:t>)∧q</a:t>
            </a:r>
            <a:endParaRPr lang="zh-CN" altLang="en-US" sz="4000" dirty="0">
              <a:solidFill>
                <a:srgbClr val="C00000"/>
              </a:solidFill>
              <a:latin typeface="Arial" charset="0"/>
            </a:endParaRPr>
          </a:p>
        </p:txBody>
      </p:sp>
    </p:spTree>
    <p:extLst>
      <p:ext uri="{BB962C8B-B14F-4D97-AF65-F5344CB8AC3E}">
        <p14:creationId xmlns:p14="http://schemas.microsoft.com/office/powerpoint/2010/main" val="1067734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blinds(horizontal)">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49AE44-17AA-4935-8918-1DE05D81371E}" type="slidenum">
              <a:rPr lang="zh-CN" altLang="en-US" smtClean="0">
                <a:solidFill>
                  <a:schemeClr val="accent1"/>
                </a:solidFill>
              </a:rPr>
              <a:pPr/>
              <a:t>33</a:t>
            </a:fld>
            <a:r>
              <a:rPr lang="en-US" altLang="zh-CN" dirty="0">
                <a:solidFill>
                  <a:schemeClr val="accent1"/>
                </a:solidFill>
              </a:rPr>
              <a:t>/56</a:t>
            </a:r>
          </a:p>
        </p:txBody>
      </p:sp>
      <p:sp>
        <p:nvSpPr>
          <p:cNvPr id="46083" name="Rectangle 2"/>
          <p:cNvSpPr>
            <a:spLocks noGrp="1"/>
          </p:cNvSpPr>
          <p:nvPr>
            <p:ph type="title" idx="4294967295"/>
          </p:nvPr>
        </p:nvSpPr>
        <p:spPr/>
        <p:txBody>
          <a:bodyPr/>
          <a:lstStyle/>
          <a:p>
            <a:r>
              <a:rPr lang="en-US" altLang="zh-CN" sz="4000" b="1" dirty="0">
                <a:solidFill>
                  <a:schemeClr val="bg2"/>
                </a:solidFill>
                <a:ea typeface="宋体" panose="02010600030101010101" pitchFamily="2" charset="-122"/>
              </a:rPr>
              <a:t>2.3 </a:t>
            </a:r>
            <a:r>
              <a:rPr lang="zh-CN" altLang="en-US" sz="4000" b="1" dirty="0">
                <a:solidFill>
                  <a:schemeClr val="bg2"/>
                </a:solidFill>
                <a:ea typeface="宋体" panose="02010600030101010101" pitchFamily="2" charset="-122"/>
              </a:rPr>
              <a:t>一阶逻辑等值式与前束范式</a:t>
            </a:r>
          </a:p>
        </p:txBody>
      </p:sp>
      <p:sp>
        <p:nvSpPr>
          <p:cNvPr id="46084" name="Rectangle 3"/>
          <p:cNvSpPr>
            <a:spLocks noGrp="1"/>
          </p:cNvSpPr>
          <p:nvPr>
            <p:ph type="body" idx="4294967295"/>
          </p:nvPr>
        </p:nvSpPr>
        <p:spPr>
          <a:xfrm>
            <a:off x="467544" y="908050"/>
            <a:ext cx="8676456" cy="4968875"/>
          </a:xfrm>
        </p:spPr>
        <p:txBody>
          <a:bodyPr/>
          <a:lstStyle/>
          <a:p>
            <a:pPr>
              <a:lnSpc>
                <a:spcPct val="120000"/>
              </a:lnSpc>
              <a:spcBef>
                <a:spcPts val="600"/>
              </a:spcBef>
              <a:spcAft>
                <a:spcPts val="0"/>
              </a:spcAft>
            </a:pPr>
            <a:r>
              <a:rPr lang="zh-CN" altLang="en-US" sz="3000" b="1" dirty="0">
                <a:solidFill>
                  <a:srgbClr val="CC0000"/>
                </a:solidFill>
                <a:ea typeface="宋体" panose="02010600030101010101" pitchFamily="2" charset="-122"/>
              </a:rPr>
              <a:t>等值（同真假）</a:t>
            </a:r>
            <a:endParaRPr lang="en-US" altLang="zh-CN" sz="3000" b="1" dirty="0">
              <a:solidFill>
                <a:srgbClr val="CC0000"/>
              </a:solidFill>
              <a:ea typeface="宋体" panose="02010600030101010101" pitchFamily="2" charset="-122"/>
            </a:endParaRPr>
          </a:p>
          <a:p>
            <a:pPr>
              <a:lnSpc>
                <a:spcPct val="120000"/>
              </a:lnSpc>
              <a:spcBef>
                <a:spcPts val="600"/>
              </a:spcBef>
              <a:spcAft>
                <a:spcPts val="0"/>
              </a:spcAft>
            </a:pPr>
            <a:r>
              <a:rPr lang="zh-CN" altLang="en-US" sz="3000" b="1" dirty="0">
                <a:solidFill>
                  <a:srgbClr val="CC0000"/>
                </a:solidFill>
                <a:ea typeface="宋体" panose="02010600030101010101" pitchFamily="2" charset="-122"/>
              </a:rPr>
              <a:t>德摩根律</a:t>
            </a:r>
            <a:endParaRPr lang="en-US" altLang="zh-CN" sz="3000" b="1" dirty="0">
              <a:solidFill>
                <a:srgbClr val="CC0000"/>
              </a:solidFill>
              <a:ea typeface="宋体" panose="02010600030101010101" pitchFamily="2" charset="-122"/>
            </a:endParaRPr>
          </a:p>
          <a:p>
            <a:pPr>
              <a:lnSpc>
                <a:spcPct val="120000"/>
              </a:lnSpc>
              <a:spcBef>
                <a:spcPts val="600"/>
              </a:spcBef>
              <a:spcAft>
                <a:spcPts val="0"/>
              </a:spcAft>
            </a:pPr>
            <a:r>
              <a:rPr lang="zh-CN" altLang="en-US" sz="3000" b="1" dirty="0">
                <a:solidFill>
                  <a:srgbClr val="CC0000"/>
                </a:solidFill>
                <a:ea typeface="宋体" panose="02010600030101010101" pitchFamily="2" charset="-122"/>
              </a:rPr>
              <a:t>基本等值式</a:t>
            </a:r>
            <a:endParaRPr lang="en-US" altLang="zh-CN" sz="3000" b="1" dirty="0">
              <a:solidFill>
                <a:srgbClr val="CC0000"/>
              </a:solidFill>
              <a:ea typeface="宋体" panose="02010600030101010101" pitchFamily="2" charset="-122"/>
            </a:endParaRPr>
          </a:p>
          <a:p>
            <a:pPr>
              <a:lnSpc>
                <a:spcPct val="120000"/>
              </a:lnSpc>
              <a:spcBef>
                <a:spcPts val="600"/>
              </a:spcBef>
              <a:spcAft>
                <a:spcPts val="0"/>
              </a:spcAft>
            </a:pPr>
            <a:r>
              <a:rPr lang="zh-CN" altLang="en-US" sz="3000" b="1" dirty="0">
                <a:solidFill>
                  <a:srgbClr val="CC0000"/>
                </a:solidFill>
                <a:ea typeface="宋体" panose="02010600030101010101" pitchFamily="2" charset="-122"/>
              </a:rPr>
              <a:t>前束范式</a:t>
            </a:r>
            <a:endParaRPr lang="en-US" altLang="zh-CN" sz="3000" b="1" dirty="0">
              <a:solidFill>
                <a:srgbClr val="CC0000"/>
              </a:solidFill>
              <a:ea typeface="宋体" panose="02010600030101010101" pitchFamily="2" charset="-122"/>
            </a:endParaRPr>
          </a:p>
          <a:p>
            <a:pPr>
              <a:lnSpc>
                <a:spcPct val="120000"/>
              </a:lnSpc>
              <a:spcBef>
                <a:spcPts val="600"/>
              </a:spcBef>
              <a:spcAft>
                <a:spcPts val="0"/>
              </a:spcAft>
            </a:pPr>
            <a:r>
              <a:rPr lang="en-US" altLang="zh-CN" b="1" dirty="0">
                <a:solidFill>
                  <a:srgbClr val="C00000"/>
                </a:solidFill>
                <a:ea typeface="宋体" panose="02010600030101010101" pitchFamily="2" charset="-122"/>
              </a:rPr>
              <a:t>SKOLEM</a:t>
            </a:r>
            <a:r>
              <a:rPr lang="zh-CN" altLang="en-US" b="1" dirty="0">
                <a:solidFill>
                  <a:srgbClr val="C00000"/>
                </a:solidFill>
                <a:ea typeface="宋体" panose="02010600030101010101" pitchFamily="2" charset="-122"/>
              </a:rPr>
              <a:t>标准形</a:t>
            </a:r>
            <a:endParaRPr lang="zh-CN" altLang="en-US" sz="3000" b="1" dirty="0">
              <a:solidFill>
                <a:srgbClr val="C00000"/>
              </a:solidFill>
              <a:ea typeface="宋体" panose="02010600030101010101" pitchFamily="2" charset="-122"/>
            </a:endParaRPr>
          </a:p>
        </p:txBody>
      </p:sp>
    </p:spTree>
    <p:extLst>
      <p:ext uri="{BB962C8B-B14F-4D97-AF65-F5344CB8AC3E}">
        <p14:creationId xmlns:p14="http://schemas.microsoft.com/office/powerpoint/2010/main" val="15750062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49AE44-17AA-4935-8918-1DE05D81371E}" type="slidenum">
              <a:rPr lang="zh-CN" altLang="en-US" smtClean="0">
                <a:solidFill>
                  <a:schemeClr val="accent1"/>
                </a:solidFill>
              </a:rPr>
              <a:pPr/>
              <a:t>34</a:t>
            </a:fld>
            <a:r>
              <a:rPr lang="en-US" altLang="zh-CN" dirty="0">
                <a:solidFill>
                  <a:schemeClr val="accent1"/>
                </a:solidFill>
              </a:rPr>
              <a:t>/56</a:t>
            </a:r>
          </a:p>
        </p:txBody>
      </p:sp>
      <p:sp>
        <p:nvSpPr>
          <p:cNvPr id="46083" name="Rectangle 2"/>
          <p:cNvSpPr>
            <a:spLocks noGrp="1"/>
          </p:cNvSpPr>
          <p:nvPr>
            <p:ph type="title" idx="4294967295"/>
          </p:nvPr>
        </p:nvSpPr>
        <p:spPr/>
        <p:txBody>
          <a:bodyPr/>
          <a:lstStyle/>
          <a:p>
            <a:pPr>
              <a:lnSpc>
                <a:spcPct val="120000"/>
              </a:lnSpc>
              <a:spcAft>
                <a:spcPct val="40000"/>
              </a:spcAft>
            </a:pPr>
            <a:r>
              <a:rPr lang="zh-CN" altLang="en-US" sz="4000" b="1" dirty="0">
                <a:ea typeface="宋体" panose="02010600030101010101" pitchFamily="2" charset="-122"/>
              </a:rPr>
              <a:t>等值（同真假）</a:t>
            </a:r>
            <a:endParaRPr lang="en-US" altLang="zh-CN" sz="4000" b="1" dirty="0">
              <a:ea typeface="宋体" panose="02010600030101010101" pitchFamily="2" charset="-122"/>
            </a:endParaRPr>
          </a:p>
        </p:txBody>
      </p:sp>
      <p:sp>
        <p:nvSpPr>
          <p:cNvPr id="46084" name="Rectangle 3"/>
          <p:cNvSpPr>
            <a:spLocks noGrp="1"/>
          </p:cNvSpPr>
          <p:nvPr>
            <p:ph type="body" idx="4294967295"/>
          </p:nvPr>
        </p:nvSpPr>
        <p:spPr>
          <a:xfrm>
            <a:off x="71438" y="908051"/>
            <a:ext cx="9072562" cy="1728862"/>
          </a:xfrm>
        </p:spPr>
        <p:txBody>
          <a:bodyPr/>
          <a:lstStyle/>
          <a:p>
            <a:pPr marL="1612900" indent="-1612900" eaLnBrk="1" hangingPunct="1">
              <a:buClr>
                <a:schemeClr val="bg2"/>
              </a:buClr>
              <a:buSzPct val="75000"/>
              <a:buNone/>
            </a:pPr>
            <a:r>
              <a:rPr lang="zh-CN" altLang="en-US" b="1" dirty="0">
                <a:solidFill>
                  <a:srgbClr val="FF3300"/>
                </a:solidFill>
                <a:latin typeface="Times New Roman" panose="02020603050405020304" pitchFamily="18" charset="0"/>
              </a:rPr>
              <a:t>定义</a:t>
            </a:r>
            <a:r>
              <a:rPr lang="en-US" altLang="zh-CN" b="1" dirty="0">
                <a:solidFill>
                  <a:srgbClr val="FF3300"/>
                </a:solidFill>
                <a:latin typeface="Times New Roman" panose="02020603050405020304" pitchFamily="18" charset="0"/>
              </a:rPr>
              <a:t>2.10</a:t>
            </a:r>
            <a:r>
              <a:rPr lang="zh-CN" altLang="en-US" b="1" dirty="0">
                <a:latin typeface="Times New Roman" panose="02020603050405020304" pitchFamily="18" charset="0"/>
              </a:rPr>
              <a:t> 设</a:t>
            </a:r>
            <a:r>
              <a:rPr lang="en-US" altLang="zh-CN" b="1" dirty="0">
                <a:latin typeface="Times New Roman" panose="02020603050405020304" pitchFamily="18" charset="0"/>
              </a:rPr>
              <a:t>A</a:t>
            </a:r>
            <a:r>
              <a:rPr lang="zh-CN" altLang="en-US" b="1" dirty="0">
                <a:latin typeface="Times New Roman" panose="02020603050405020304" pitchFamily="18" charset="0"/>
              </a:rPr>
              <a:t>与</a:t>
            </a:r>
            <a:r>
              <a:rPr lang="en-US" altLang="zh-CN" b="1" dirty="0">
                <a:latin typeface="Times New Roman" panose="02020603050405020304" pitchFamily="18" charset="0"/>
              </a:rPr>
              <a:t>B</a:t>
            </a:r>
            <a:r>
              <a:rPr lang="zh-CN" altLang="en-US" b="1" dirty="0">
                <a:latin typeface="Times New Roman" panose="02020603050405020304" pitchFamily="18" charset="0"/>
              </a:rPr>
              <a:t>是谓词合式公式，</a:t>
            </a:r>
            <a:endParaRPr lang="en-US" altLang="zh-CN" b="1" dirty="0">
              <a:latin typeface="Times New Roman" panose="02020603050405020304" pitchFamily="18" charset="0"/>
            </a:endParaRPr>
          </a:p>
          <a:p>
            <a:pPr marL="1612900" indent="-1612900" eaLnBrk="1" hangingPunct="1">
              <a:buClr>
                <a:schemeClr val="bg2"/>
              </a:buClr>
              <a:buSzPct val="75000"/>
              <a:buNone/>
            </a:pPr>
            <a:r>
              <a:rPr lang="en-US" altLang="zh-CN" b="1" dirty="0">
                <a:latin typeface="Times New Roman" panose="02020603050405020304" pitchFamily="18" charset="0"/>
              </a:rPr>
              <a:t>               </a:t>
            </a:r>
            <a:r>
              <a:rPr lang="zh-CN" altLang="en-US" b="1" dirty="0">
                <a:latin typeface="Times New Roman" panose="02020603050405020304" pitchFamily="18" charset="0"/>
              </a:rPr>
              <a:t>若</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zh-CN" altLang="en-US" b="1" dirty="0">
                <a:latin typeface="Times New Roman" panose="02020603050405020304" pitchFamily="18" charset="0"/>
              </a:rPr>
              <a:t>为逻辑有效式，</a:t>
            </a:r>
            <a:endParaRPr lang="en-US" altLang="zh-CN" b="1" dirty="0">
              <a:latin typeface="Times New Roman" panose="02020603050405020304" pitchFamily="18" charset="0"/>
            </a:endParaRPr>
          </a:p>
          <a:p>
            <a:pPr marL="1612900" indent="-1612900" eaLnBrk="1" hangingPunct="1">
              <a:buClr>
                <a:schemeClr val="bg2"/>
              </a:buClr>
              <a:buSzPct val="75000"/>
              <a:buNone/>
            </a:pPr>
            <a:r>
              <a:rPr lang="en-US" altLang="zh-CN" b="1" dirty="0">
                <a:latin typeface="Times New Roman" panose="02020603050405020304" pitchFamily="18" charset="0"/>
              </a:rPr>
              <a:t>                </a:t>
            </a:r>
            <a:r>
              <a:rPr lang="zh-CN" altLang="en-US" b="1" dirty="0">
                <a:latin typeface="Times New Roman" panose="02020603050405020304" pitchFamily="18" charset="0"/>
              </a:rPr>
              <a:t>则称</a:t>
            </a:r>
            <a:r>
              <a:rPr lang="en-US" altLang="zh-CN" b="1" i="1" dirty="0">
                <a:latin typeface="Times New Roman" panose="02020603050405020304" pitchFamily="18" charset="0"/>
              </a:rPr>
              <a:t>A</a:t>
            </a:r>
            <a:r>
              <a:rPr lang="zh-CN" altLang="en-US" b="1" dirty="0">
                <a:latin typeface="Times New Roman" panose="02020603050405020304" pitchFamily="18" charset="0"/>
              </a:rPr>
              <a:t>与</a:t>
            </a:r>
            <a:r>
              <a:rPr lang="en-US" altLang="zh-CN" b="1" i="1" dirty="0">
                <a:latin typeface="Times New Roman" panose="02020603050405020304" pitchFamily="18" charset="0"/>
              </a:rPr>
              <a:t>B</a:t>
            </a:r>
            <a:r>
              <a:rPr lang="zh-CN" altLang="en-US" b="1" dirty="0">
                <a:latin typeface="Times New Roman" panose="02020603050405020304" pitchFamily="18" charset="0"/>
              </a:rPr>
              <a:t>是</a:t>
            </a:r>
            <a:r>
              <a:rPr lang="zh-CN" altLang="en-US" b="1" dirty="0">
                <a:solidFill>
                  <a:srgbClr val="FF3300"/>
                </a:solidFill>
                <a:latin typeface="Times New Roman" panose="02020603050405020304" pitchFamily="18" charset="0"/>
              </a:rPr>
              <a:t>等值</a:t>
            </a:r>
            <a:r>
              <a:rPr lang="zh-CN" altLang="en-US" b="1" dirty="0">
                <a:latin typeface="Times New Roman" panose="02020603050405020304" pitchFamily="18" charset="0"/>
              </a:rPr>
              <a:t>的，</a:t>
            </a:r>
            <a:endParaRPr lang="en-US" altLang="zh-CN" b="1" dirty="0">
              <a:latin typeface="Times New Roman" panose="02020603050405020304" pitchFamily="18" charset="0"/>
            </a:endParaRPr>
          </a:p>
          <a:p>
            <a:pPr marL="1612900" indent="-1612900" eaLnBrk="1" hangingPunct="1">
              <a:buClr>
                <a:schemeClr val="bg2"/>
              </a:buClr>
              <a:buSzPct val="75000"/>
              <a:buNone/>
            </a:pPr>
            <a:r>
              <a:rPr lang="en-US" altLang="zh-CN" b="1" dirty="0">
                <a:latin typeface="Times New Roman" panose="02020603050405020304" pitchFamily="18" charset="0"/>
              </a:rPr>
              <a:t>                </a:t>
            </a:r>
            <a:r>
              <a:rPr lang="zh-CN" altLang="en-US" b="1" dirty="0">
                <a:latin typeface="Times New Roman" panose="02020603050405020304" pitchFamily="18" charset="0"/>
              </a:rPr>
              <a:t>记作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p>
          <a:p>
            <a:pPr eaLnBrk="1" hangingPunct="1">
              <a:buClr>
                <a:schemeClr val="bg2"/>
              </a:buClr>
              <a:buSzPct val="75000"/>
              <a:buNone/>
            </a:pPr>
            <a:r>
              <a:rPr lang="en-US" altLang="zh-CN" b="1" i="1" dirty="0">
                <a:latin typeface="Times New Roman" panose="02020603050405020304" pitchFamily="18" charset="0"/>
              </a:rPr>
              <a:t>                </a:t>
            </a:r>
            <a:r>
              <a:rPr lang="zh-CN" altLang="en-US" b="1" i="1" dirty="0">
                <a:latin typeface="Times New Roman" panose="02020603050405020304" pitchFamily="18" charset="0"/>
              </a:rPr>
              <a:t>或            </a:t>
            </a:r>
            <a:r>
              <a:rPr lang="en-US" altLang="zh-CN" b="1" i="1" dirty="0">
                <a:latin typeface="Times New Roman" panose="02020603050405020304" pitchFamily="18" charset="0"/>
              </a:rPr>
              <a:t>A=B</a:t>
            </a:r>
            <a:endParaRPr lang="zh-CN" altLang="en-US" sz="3000" b="1" dirty="0">
              <a:ea typeface="宋体" panose="02010600030101010101" pitchFamily="2" charset="-122"/>
            </a:endParaRPr>
          </a:p>
        </p:txBody>
      </p:sp>
      <p:sp>
        <p:nvSpPr>
          <p:cNvPr id="6" name="Rectangle 2"/>
          <p:cNvSpPr txBox="1">
            <a:spLocks/>
          </p:cNvSpPr>
          <p:nvPr/>
        </p:nvSpPr>
        <p:spPr bwMode="auto">
          <a:xfrm>
            <a:off x="71438" y="4293096"/>
            <a:ext cx="8932670" cy="642938"/>
          </a:xfrm>
          <a:prstGeom prst="rect">
            <a:avLst/>
          </a:prstGeom>
          <a:solidFill>
            <a:srgbClr val="00B0F0"/>
          </a:solid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Calibri" pitchFamily="34" charset="0"/>
                <a:ea typeface="宋体" charset="-122"/>
              </a:defRPr>
            </a:lvl2pPr>
            <a:lvl3pPr algn="ctr" rtl="0" eaLnBrk="0" fontAlgn="base" hangingPunct="0">
              <a:spcBef>
                <a:spcPct val="0"/>
              </a:spcBef>
              <a:spcAft>
                <a:spcPct val="0"/>
              </a:spcAft>
              <a:defRPr sz="4400">
                <a:solidFill>
                  <a:schemeClr val="bg1"/>
                </a:solidFill>
                <a:latin typeface="Calibri" pitchFamily="34" charset="0"/>
                <a:ea typeface="宋体" charset="-122"/>
              </a:defRPr>
            </a:lvl3pPr>
            <a:lvl4pPr algn="ctr" rtl="0" eaLnBrk="0" fontAlgn="base" hangingPunct="0">
              <a:spcBef>
                <a:spcPct val="0"/>
              </a:spcBef>
              <a:spcAft>
                <a:spcPct val="0"/>
              </a:spcAft>
              <a:defRPr sz="4400">
                <a:solidFill>
                  <a:schemeClr val="bg1"/>
                </a:solidFill>
                <a:latin typeface="Calibri" pitchFamily="34" charset="0"/>
                <a:ea typeface="宋体" charset="-122"/>
              </a:defRPr>
            </a:lvl4pPr>
            <a:lvl5pPr algn="ctr" rtl="0" eaLnBrk="0" fontAlgn="base" hangingPunct="0">
              <a:spcBef>
                <a:spcPct val="0"/>
              </a:spcBef>
              <a:spcAft>
                <a:spcPct val="0"/>
              </a:spcAft>
              <a:defRPr sz="4400">
                <a:solidFill>
                  <a:schemeClr val="bg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nSpc>
                <a:spcPct val="120000"/>
              </a:lnSpc>
              <a:spcAft>
                <a:spcPct val="40000"/>
              </a:spcAft>
            </a:pPr>
            <a:r>
              <a:rPr lang="en-US" altLang="zh-CN" sz="3200"/>
              <a:t>24</a:t>
            </a:r>
            <a:r>
              <a:rPr lang="zh-CN" altLang="en-US" sz="3200"/>
              <a:t>个命题等值式及其代换实例都是谓词等值式</a:t>
            </a:r>
            <a:endParaRPr lang="en-US" altLang="zh-CN" sz="3200" b="1" dirty="0">
              <a:ea typeface="宋体" panose="02010600030101010101" pitchFamily="2" charset="-122"/>
            </a:endParaRPr>
          </a:p>
        </p:txBody>
      </p:sp>
      <p:sp>
        <p:nvSpPr>
          <p:cNvPr id="7" name="文本框 6"/>
          <p:cNvSpPr txBox="1"/>
          <p:nvPr/>
        </p:nvSpPr>
        <p:spPr>
          <a:xfrm>
            <a:off x="71438" y="5004465"/>
            <a:ext cx="8932671" cy="584775"/>
          </a:xfrm>
          <a:prstGeom prst="rect">
            <a:avLst/>
          </a:prstGeom>
          <a:solidFill>
            <a:srgbClr val="FFFF00"/>
          </a:solidFill>
        </p:spPr>
        <p:txBody>
          <a:bodyPr wrap="square" rtlCol="0">
            <a:spAutoFit/>
          </a:bodyPr>
          <a:lstStyle/>
          <a:p>
            <a:pPr algn="ctr"/>
            <a:r>
              <a:rPr lang="zh-CN" altLang="en-US" sz="3200" dirty="0"/>
              <a:t>利用换名规则所得的公式与原公式是等值的</a:t>
            </a:r>
          </a:p>
        </p:txBody>
      </p:sp>
      <p:sp>
        <p:nvSpPr>
          <p:cNvPr id="2" name="矩形 1"/>
          <p:cNvSpPr/>
          <p:nvPr/>
        </p:nvSpPr>
        <p:spPr>
          <a:xfrm>
            <a:off x="7122798" y="1107321"/>
            <a:ext cx="1892730" cy="1077218"/>
          </a:xfrm>
          <a:prstGeom prst="rect">
            <a:avLst/>
          </a:prstGeom>
          <a:solidFill>
            <a:srgbClr val="92D050"/>
          </a:solidFill>
        </p:spPr>
        <p:txBody>
          <a:bodyPr wrap="square">
            <a:spAutoFit/>
          </a:bodyPr>
          <a:lstStyle/>
          <a:p>
            <a:r>
              <a:rPr lang="zh-CN" altLang="en-US" sz="3200" dirty="0"/>
              <a:t>与定义</a:t>
            </a:r>
            <a:r>
              <a:rPr lang="en-US" altLang="zh-CN" sz="3200" dirty="0"/>
              <a:t>1.11</a:t>
            </a:r>
            <a:r>
              <a:rPr lang="zh-CN" altLang="en-US" sz="3200" dirty="0"/>
              <a:t>相似</a:t>
            </a:r>
          </a:p>
        </p:txBody>
      </p:sp>
    </p:spTree>
    <p:extLst>
      <p:ext uri="{BB962C8B-B14F-4D97-AF65-F5344CB8AC3E}">
        <p14:creationId xmlns:p14="http://schemas.microsoft.com/office/powerpoint/2010/main" val="3966638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49AE44-17AA-4935-8918-1DE05D81371E}" type="slidenum">
              <a:rPr lang="zh-CN" altLang="en-US" smtClean="0">
                <a:solidFill>
                  <a:schemeClr val="accent1"/>
                </a:solidFill>
              </a:rPr>
              <a:pPr/>
              <a:t>35</a:t>
            </a:fld>
            <a:r>
              <a:rPr lang="en-US" altLang="zh-CN" dirty="0">
                <a:solidFill>
                  <a:schemeClr val="accent1"/>
                </a:solidFill>
              </a:rPr>
              <a:t>/56</a:t>
            </a:r>
          </a:p>
        </p:txBody>
      </p:sp>
      <p:sp>
        <p:nvSpPr>
          <p:cNvPr id="46083" name="Rectangle 2"/>
          <p:cNvSpPr>
            <a:spLocks noGrp="1"/>
          </p:cNvSpPr>
          <p:nvPr>
            <p:ph type="title" idx="4294967295"/>
          </p:nvPr>
        </p:nvSpPr>
        <p:spPr>
          <a:xfrm>
            <a:off x="107504" y="35793"/>
            <a:ext cx="8824721" cy="642938"/>
          </a:xfrm>
        </p:spPr>
        <p:txBody>
          <a:bodyPr/>
          <a:lstStyle/>
          <a:p>
            <a:pPr>
              <a:lnSpc>
                <a:spcPct val="120000"/>
              </a:lnSpc>
              <a:spcAft>
                <a:spcPct val="40000"/>
              </a:spcAft>
            </a:pPr>
            <a:r>
              <a:rPr lang="zh-CN" altLang="en-US" sz="4000" dirty="0"/>
              <a:t>等值式的例子</a:t>
            </a:r>
            <a:endParaRPr lang="en-US" altLang="zh-CN" sz="4000" b="1" dirty="0">
              <a:ea typeface="宋体" panose="02010600030101010101" pitchFamily="2" charset="-122"/>
            </a:endParaRPr>
          </a:p>
        </p:txBody>
      </p:sp>
      <p:sp>
        <p:nvSpPr>
          <p:cNvPr id="3" name="矩形 2"/>
          <p:cNvSpPr/>
          <p:nvPr/>
        </p:nvSpPr>
        <p:spPr>
          <a:xfrm>
            <a:off x="827584" y="1196752"/>
            <a:ext cx="1750800"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A</a:t>
            </a:r>
            <a:endParaRPr lang="zh-CN" altLang="en-US" sz="3200" dirty="0"/>
          </a:p>
        </p:txBody>
      </p:sp>
      <p:sp>
        <p:nvSpPr>
          <p:cNvPr id="7" name="矩形 6"/>
          <p:cNvSpPr/>
          <p:nvPr/>
        </p:nvSpPr>
        <p:spPr>
          <a:xfrm>
            <a:off x="804976" y="1980129"/>
            <a:ext cx="5129930" cy="584775"/>
          </a:xfrm>
          <a:prstGeom prst="rect">
            <a:avLst/>
          </a:prstGeom>
        </p:spPr>
        <p:txBody>
          <a:bodyPr wrap="none">
            <a:spAutoFit/>
          </a:bodyPr>
          <a:lstStyle/>
          <a:p>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chemeClr val="hlink"/>
                </a:solidFill>
                <a:ea typeface="黑体" panose="02010609060101010101" pitchFamily="49" charset="-122"/>
                <a:cs typeface="Times New Roman" panose="02020603050405020304" pitchFamily="18" charset="0"/>
              </a:rPr>
              <a:t>xF</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x) </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chemeClr val="hlink"/>
                </a:solidFill>
                <a:ea typeface="黑体" panose="02010609060101010101" pitchFamily="49" charset="-122"/>
                <a:cs typeface="Times New Roman" panose="02020603050405020304" pitchFamily="18" charset="0"/>
              </a:rPr>
              <a:t>xF</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x) </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err="1">
                <a:solidFill>
                  <a:schemeClr val="hlink"/>
                </a:solidFill>
                <a:ea typeface="黑体" panose="02010609060101010101" pitchFamily="49" charset="-122"/>
                <a:cs typeface="Times New Roman" panose="02020603050405020304" pitchFamily="18" charset="0"/>
              </a:rPr>
              <a:t>xF</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x)</a:t>
            </a:r>
            <a:endParaRPr lang="zh-CN" altLang="en-US" sz="3200" dirty="0"/>
          </a:p>
        </p:txBody>
      </p:sp>
      <p:sp>
        <p:nvSpPr>
          <p:cNvPr id="4" name="矩形 3"/>
          <p:cNvSpPr/>
          <p:nvPr/>
        </p:nvSpPr>
        <p:spPr>
          <a:xfrm>
            <a:off x="827584" y="2996952"/>
            <a:ext cx="3371436" cy="584775"/>
          </a:xfrm>
          <a:prstGeom prst="rect">
            <a:avLst/>
          </a:prstGeom>
        </p:spPr>
        <p:txBody>
          <a:bodyPr wrap="none">
            <a:spAutoFit/>
          </a:bodyPr>
          <a:lstStyle/>
          <a:p>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chemeClr val="hlink"/>
                </a:solidFill>
                <a:ea typeface="黑体" panose="02010609060101010101" pitchFamily="49" charset="-122"/>
                <a:cs typeface="Times New Roman" panose="02020603050405020304" pitchFamily="18" charset="0"/>
              </a:rPr>
              <a:t>xF</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x)</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err="1">
                <a:solidFill>
                  <a:schemeClr val="hlink"/>
                </a:solidFill>
                <a:ea typeface="黑体" panose="02010609060101010101" pitchFamily="49" charset="-122"/>
                <a:cs typeface="Times New Roman" panose="02020603050405020304" pitchFamily="18" charset="0"/>
                <a:sym typeface="Symbol" panose="05050102010706020507" pitchFamily="18" charset="2"/>
              </a:rPr>
              <a:t>y</a:t>
            </a:r>
            <a:r>
              <a:rPr lang="en-US" altLang="zh-CN" sz="3200" b="1" dirty="0" err="1">
                <a:solidFill>
                  <a:schemeClr val="hlink"/>
                </a:solidFill>
                <a:ea typeface="黑体" panose="02010609060101010101" pitchFamily="49" charset="-122"/>
                <a:cs typeface="Times New Roman" panose="02020603050405020304" pitchFamily="18" charset="0"/>
              </a:rPr>
              <a:t>F</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y)</a:t>
            </a:r>
            <a:endParaRPr lang="zh-CN" altLang="en-US" sz="3200" dirty="0"/>
          </a:p>
        </p:txBody>
      </p:sp>
      <p:sp>
        <p:nvSpPr>
          <p:cNvPr id="9" name="矩形 8"/>
          <p:cNvSpPr/>
          <p:nvPr/>
        </p:nvSpPr>
        <p:spPr>
          <a:xfrm>
            <a:off x="827584" y="4068361"/>
            <a:ext cx="6890028" cy="584775"/>
          </a:xfrm>
          <a:prstGeom prst="rect">
            <a:avLst/>
          </a:prstGeom>
        </p:spPr>
        <p:txBody>
          <a:bodyPr wrap="none">
            <a:spAutoFit/>
          </a:bodyPr>
          <a:lstStyle/>
          <a:p>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chemeClr val="hlink"/>
                </a:solidFill>
                <a:ea typeface="黑体" panose="02010609060101010101" pitchFamily="49" charset="-122"/>
                <a:cs typeface="Times New Roman" panose="02020603050405020304" pitchFamily="18" charset="0"/>
              </a:rPr>
              <a:t>xF</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x) </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chemeClr val="hlink"/>
                </a:solidFill>
                <a:ea typeface="黑体" panose="02010609060101010101" pitchFamily="49" charset="-122"/>
                <a:cs typeface="Times New Roman" panose="02020603050405020304" pitchFamily="18" charset="0"/>
              </a:rPr>
              <a:t>xG</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x) </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err="1">
                <a:solidFill>
                  <a:schemeClr val="hlink"/>
                </a:solidFill>
                <a:ea typeface="黑体" panose="02010609060101010101" pitchFamily="49" charset="-122"/>
                <a:cs typeface="Times New Roman" panose="02020603050405020304" pitchFamily="18" charset="0"/>
              </a:rPr>
              <a:t>xF</a:t>
            </a:r>
            <a:r>
              <a:rPr lang="en-US" altLang="zh-CN" sz="3200" b="1" dirty="0">
                <a:solidFill>
                  <a:schemeClr val="hlink"/>
                </a:solidFill>
                <a:ea typeface="黑体" panose="02010609060101010101" pitchFamily="49" charset="-122"/>
                <a:cs typeface="Times New Roman" panose="02020603050405020304" pitchFamily="18" charset="0"/>
              </a:rPr>
              <a:t>(</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x)</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chemeClr val="hlink"/>
                </a:solidFill>
                <a:ea typeface="黑体" panose="02010609060101010101" pitchFamily="49" charset="-122"/>
                <a:cs typeface="Times New Roman" panose="02020603050405020304" pitchFamily="18" charset="0"/>
                <a:sym typeface="Symbol" panose="05050102010706020507" pitchFamily="18" charset="2"/>
              </a:rPr>
              <a:t>yG</a:t>
            </a:r>
            <a:r>
              <a:rPr lang="en-US" altLang="zh-CN" sz="3200" b="1" dirty="0">
                <a:solidFill>
                  <a:schemeClr val="hlink"/>
                </a:solidFill>
                <a:ea typeface="黑体" panose="02010609060101010101" pitchFamily="49" charset="-122"/>
                <a:cs typeface="Times New Roman" panose="02020603050405020304" pitchFamily="18" charset="0"/>
              </a:rPr>
              <a:t>(y</a:t>
            </a:r>
            <a:r>
              <a:rPr lang="en-US" altLang="zh-CN" sz="3200" b="1" dirty="0">
                <a:solidFill>
                  <a:schemeClr val="hlink"/>
                </a:solidFill>
                <a:ea typeface="黑体" panose="02010609060101010101" pitchFamily="49" charset="-122"/>
                <a:cs typeface="Times New Roman" panose="02020603050405020304" pitchFamily="18" charset="0"/>
                <a:sym typeface="Symbol" panose="05050102010706020507" pitchFamily="18" charset="2"/>
              </a:rPr>
              <a:t>) </a:t>
            </a:r>
            <a:endParaRPr lang="zh-CN" altLang="en-US" sz="3200" dirty="0"/>
          </a:p>
        </p:txBody>
      </p:sp>
    </p:spTree>
    <p:extLst>
      <p:ext uri="{BB962C8B-B14F-4D97-AF65-F5344CB8AC3E}">
        <p14:creationId xmlns:p14="http://schemas.microsoft.com/office/powerpoint/2010/main" val="2479448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6EB1B3-DE98-40A7-A48C-4A91FC0AAA29}" type="slidenum">
              <a:rPr lang="zh-CN" altLang="en-US" smtClean="0">
                <a:solidFill>
                  <a:schemeClr val="accent1"/>
                </a:solidFill>
              </a:rPr>
              <a:pPr/>
              <a:t>36</a:t>
            </a:fld>
            <a:r>
              <a:rPr lang="en-US" altLang="zh-CN" dirty="0">
                <a:solidFill>
                  <a:schemeClr val="accent1"/>
                </a:solidFill>
              </a:rPr>
              <a:t>/56</a:t>
            </a:r>
          </a:p>
        </p:txBody>
      </p:sp>
      <p:sp>
        <p:nvSpPr>
          <p:cNvPr id="47107" name="Rectangle 2"/>
          <p:cNvSpPr>
            <a:spLocks noGrp="1"/>
          </p:cNvSpPr>
          <p:nvPr>
            <p:ph type="title" idx="4294967295"/>
          </p:nvPr>
        </p:nvSpPr>
        <p:spPr/>
        <p:txBody>
          <a:bodyPr/>
          <a:lstStyle/>
          <a:p>
            <a:pPr algn="l"/>
            <a:r>
              <a:rPr lang="zh-CN" altLang="en-US" dirty="0">
                <a:ea typeface="宋体" panose="02010600030101010101" pitchFamily="2" charset="-122"/>
              </a:rPr>
              <a:t>定理</a:t>
            </a:r>
            <a:r>
              <a:rPr lang="en-US" altLang="zh-CN" dirty="0">
                <a:ea typeface="宋体" panose="02010600030101010101" pitchFamily="2" charset="-122"/>
              </a:rPr>
              <a:t>2.1 </a:t>
            </a:r>
            <a:r>
              <a:rPr lang="zh-CN" altLang="en-US" dirty="0">
                <a:ea typeface="宋体" panose="02010600030101010101" pitchFamily="2" charset="-122"/>
              </a:rPr>
              <a:t>德摩根律</a:t>
            </a:r>
          </a:p>
        </p:txBody>
      </p:sp>
      <p:sp>
        <p:nvSpPr>
          <p:cNvPr id="47108" name="Rectangle 3"/>
          <p:cNvSpPr>
            <a:spLocks noGrp="1"/>
          </p:cNvSpPr>
          <p:nvPr>
            <p:ph type="body" idx="4294967295"/>
          </p:nvPr>
        </p:nvSpPr>
        <p:spPr>
          <a:xfrm>
            <a:off x="323850" y="908720"/>
            <a:ext cx="8223250" cy="1277937"/>
          </a:xfrm>
          <a:solidFill>
            <a:srgbClr val="FFFF00"/>
          </a:solidFill>
        </p:spPr>
        <p:txBody>
          <a:bodyPr/>
          <a:lstStyle/>
          <a:p>
            <a:pPr marL="0" indent="0" algn="ctr">
              <a:lnSpc>
                <a:spcPct val="105000"/>
              </a:lnSpc>
              <a:buNone/>
            </a:pPr>
            <a:r>
              <a:rPr lang="zh-CN" altLang="en-US" sz="3600" b="1" dirty="0">
                <a:solidFill>
                  <a:schemeClr val="hlink"/>
                </a:solidFill>
                <a:ea typeface="宋体" panose="02010600030101010101" pitchFamily="2" charset="-122"/>
                <a:sym typeface="Symbol" panose="05050102010706020507" pitchFamily="18" charset="2"/>
              </a:rPr>
              <a:t></a:t>
            </a:r>
            <a:r>
              <a:rPr lang="en-US" altLang="zh-CN" sz="3600" b="1" dirty="0" err="1">
                <a:solidFill>
                  <a:schemeClr val="hlink"/>
                </a:solidFill>
                <a:ea typeface="宋体" panose="02010600030101010101" pitchFamily="2" charset="-122"/>
              </a:rPr>
              <a:t>xA</a:t>
            </a:r>
            <a:r>
              <a:rPr lang="en-US" altLang="zh-CN" sz="3600" b="1" dirty="0">
                <a:solidFill>
                  <a:schemeClr val="hlink"/>
                </a:solidFill>
                <a:ea typeface="宋体" panose="02010600030101010101" pitchFamily="2" charset="-122"/>
              </a:rPr>
              <a:t>(</a:t>
            </a:r>
            <a:r>
              <a:rPr lang="en-US" altLang="zh-CN" sz="3600" b="1" dirty="0">
                <a:solidFill>
                  <a:schemeClr val="hlink"/>
                </a:solidFill>
                <a:ea typeface="宋体" panose="02010600030101010101" pitchFamily="2" charset="-122"/>
                <a:sym typeface="Symbol" panose="05050102010706020507" pitchFamily="18" charset="2"/>
              </a:rPr>
              <a:t>x)</a:t>
            </a:r>
            <a:r>
              <a:rPr lang="en-US" altLang="zh-CN" sz="3600" b="1" dirty="0">
                <a:latin typeface="Times New Roman" panose="02020603050405020304" pitchFamily="18" charset="0"/>
                <a:sym typeface="Symbol" panose="05050102010706020507" pitchFamily="18" charset="2"/>
              </a:rPr>
              <a:t> </a:t>
            </a:r>
            <a:r>
              <a:rPr lang="en-US" altLang="zh-CN" sz="3600" b="1" dirty="0">
                <a:solidFill>
                  <a:schemeClr val="hlink"/>
                </a:solidFill>
                <a:ea typeface="宋体" panose="02010600030101010101" pitchFamily="2" charset="-122"/>
                <a:sym typeface="Symbol" panose="05050102010706020507" pitchFamily="18" charset="2"/>
              </a:rPr>
              <a:t> </a:t>
            </a:r>
            <a:r>
              <a:rPr lang="en-US" altLang="zh-CN" sz="3600" b="1" dirty="0" err="1">
                <a:solidFill>
                  <a:schemeClr val="hlink"/>
                </a:solidFill>
                <a:ea typeface="宋体" panose="02010600030101010101" pitchFamily="2" charset="-122"/>
              </a:rPr>
              <a:t>x</a:t>
            </a:r>
            <a:r>
              <a:rPr lang="en-US" altLang="zh-CN" sz="3600" b="1" dirty="0" err="1">
                <a:solidFill>
                  <a:schemeClr val="hlink"/>
                </a:solidFill>
                <a:ea typeface="宋体" panose="02010600030101010101" pitchFamily="2" charset="-122"/>
                <a:sym typeface="Symbol" panose="05050102010706020507" pitchFamily="18" charset="2"/>
              </a:rPr>
              <a:t>A</a:t>
            </a:r>
            <a:r>
              <a:rPr lang="en-US" altLang="zh-CN" sz="3600" b="1" dirty="0">
                <a:solidFill>
                  <a:schemeClr val="hlink"/>
                </a:solidFill>
                <a:ea typeface="宋体" panose="02010600030101010101" pitchFamily="2" charset="-122"/>
              </a:rPr>
              <a:t>(</a:t>
            </a:r>
            <a:r>
              <a:rPr lang="en-US" altLang="zh-CN" sz="3600" b="1" dirty="0">
                <a:solidFill>
                  <a:schemeClr val="hlink"/>
                </a:solidFill>
                <a:ea typeface="宋体" panose="02010600030101010101" pitchFamily="2" charset="-122"/>
                <a:sym typeface="Symbol" panose="05050102010706020507" pitchFamily="18" charset="2"/>
              </a:rPr>
              <a:t>x)</a:t>
            </a:r>
          </a:p>
          <a:p>
            <a:pPr marL="0" indent="0" algn="ctr">
              <a:lnSpc>
                <a:spcPct val="105000"/>
              </a:lnSpc>
              <a:buNone/>
            </a:pPr>
            <a:r>
              <a:rPr lang="en-US" altLang="zh-CN" sz="3600" b="1" dirty="0">
                <a:solidFill>
                  <a:schemeClr val="hlink"/>
                </a:solidFill>
                <a:ea typeface="宋体" panose="02010600030101010101" pitchFamily="2" charset="-122"/>
                <a:sym typeface="Symbol" panose="05050102010706020507" pitchFamily="18" charset="2"/>
              </a:rPr>
              <a:t></a:t>
            </a:r>
            <a:r>
              <a:rPr lang="en-US" altLang="zh-CN" sz="3600" b="1" dirty="0" err="1">
                <a:solidFill>
                  <a:schemeClr val="hlink"/>
                </a:solidFill>
                <a:ea typeface="宋体" panose="02010600030101010101" pitchFamily="2" charset="-122"/>
              </a:rPr>
              <a:t>x</a:t>
            </a:r>
            <a:r>
              <a:rPr lang="en-US" altLang="zh-CN" sz="3600" b="1" dirty="0" err="1">
                <a:solidFill>
                  <a:schemeClr val="hlink"/>
                </a:solidFill>
                <a:ea typeface="宋体" panose="02010600030101010101" pitchFamily="2" charset="-122"/>
                <a:sym typeface="Symbol" panose="05050102010706020507" pitchFamily="18" charset="2"/>
              </a:rPr>
              <a:t>A</a:t>
            </a:r>
            <a:r>
              <a:rPr lang="en-US" altLang="zh-CN" sz="3600" b="1" dirty="0">
                <a:solidFill>
                  <a:schemeClr val="hlink"/>
                </a:solidFill>
                <a:ea typeface="宋体" panose="02010600030101010101" pitchFamily="2" charset="-122"/>
              </a:rPr>
              <a:t>(</a:t>
            </a:r>
            <a:r>
              <a:rPr lang="en-US" altLang="zh-CN" sz="3600" b="1" dirty="0">
                <a:solidFill>
                  <a:schemeClr val="hlink"/>
                </a:solidFill>
                <a:ea typeface="宋体" panose="02010600030101010101" pitchFamily="2" charset="-122"/>
                <a:sym typeface="Symbol" panose="05050102010706020507" pitchFamily="18" charset="2"/>
              </a:rPr>
              <a:t>x)</a:t>
            </a:r>
            <a:r>
              <a:rPr lang="en-US" altLang="zh-CN" sz="3600" b="1" dirty="0">
                <a:latin typeface="Times New Roman" panose="02020603050405020304" pitchFamily="18" charset="0"/>
                <a:sym typeface="Symbol" panose="05050102010706020507" pitchFamily="18" charset="2"/>
              </a:rPr>
              <a:t> </a:t>
            </a:r>
            <a:r>
              <a:rPr lang="en-US" altLang="zh-CN" sz="3600" b="1" dirty="0">
                <a:solidFill>
                  <a:schemeClr val="hlink"/>
                </a:solidFill>
                <a:ea typeface="宋体" panose="02010600030101010101" pitchFamily="2" charset="-122"/>
                <a:sym typeface="Symbol" panose="05050102010706020507" pitchFamily="18" charset="2"/>
              </a:rPr>
              <a:t> </a:t>
            </a:r>
            <a:r>
              <a:rPr lang="en-US" altLang="zh-CN" sz="3600" b="1" dirty="0" err="1">
                <a:solidFill>
                  <a:schemeClr val="hlink"/>
                </a:solidFill>
                <a:ea typeface="宋体" panose="02010600030101010101" pitchFamily="2" charset="-122"/>
              </a:rPr>
              <a:t>x</a:t>
            </a:r>
            <a:r>
              <a:rPr lang="en-US" altLang="zh-CN" sz="3600" b="1" dirty="0" err="1">
                <a:solidFill>
                  <a:schemeClr val="hlink"/>
                </a:solidFill>
                <a:ea typeface="宋体" panose="02010600030101010101" pitchFamily="2" charset="-122"/>
                <a:sym typeface="Symbol" panose="05050102010706020507" pitchFamily="18" charset="2"/>
              </a:rPr>
              <a:t>A</a:t>
            </a:r>
            <a:r>
              <a:rPr lang="en-US" altLang="zh-CN" sz="3600" b="1" dirty="0">
                <a:solidFill>
                  <a:schemeClr val="hlink"/>
                </a:solidFill>
                <a:ea typeface="宋体" panose="02010600030101010101" pitchFamily="2" charset="-122"/>
              </a:rPr>
              <a:t>(</a:t>
            </a:r>
            <a:r>
              <a:rPr lang="en-US" altLang="zh-CN" sz="3600" b="1" dirty="0">
                <a:solidFill>
                  <a:schemeClr val="hlink"/>
                </a:solidFill>
                <a:ea typeface="宋体" panose="02010600030101010101" pitchFamily="2" charset="-122"/>
                <a:sym typeface="Symbol" panose="05050102010706020507" pitchFamily="18" charset="2"/>
              </a:rPr>
              <a:t>x)</a:t>
            </a:r>
          </a:p>
        </p:txBody>
      </p:sp>
      <p:sp>
        <p:nvSpPr>
          <p:cNvPr id="47109" name="Rectangle 4"/>
          <p:cNvSpPr>
            <a:spLocks noChangeArrowheads="1"/>
          </p:cNvSpPr>
          <p:nvPr/>
        </p:nvSpPr>
        <p:spPr bwMode="auto">
          <a:xfrm>
            <a:off x="323850" y="2254892"/>
            <a:ext cx="8640763" cy="401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800" b="1" dirty="0">
                <a:solidFill>
                  <a:srgbClr val="333300"/>
                </a:solidFill>
                <a:sym typeface="Symbol" panose="05050102010706020507" pitchFamily="18" charset="2"/>
              </a:rPr>
              <a:t>设个体域</a:t>
            </a:r>
            <a:r>
              <a:rPr lang="en-US" altLang="zh-CN" sz="2800" b="1" dirty="0">
                <a:solidFill>
                  <a:srgbClr val="333300"/>
                </a:solidFill>
                <a:latin typeface="Times New Roman" panose="02020603050405020304" pitchFamily="18" charset="0"/>
                <a:sym typeface="Symbol" panose="05050102010706020507" pitchFamily="18" charset="2"/>
              </a:rPr>
              <a:t>D</a:t>
            </a:r>
            <a:r>
              <a:rPr lang="zh-CN" altLang="en-US" sz="2800" b="1" dirty="0">
                <a:solidFill>
                  <a:srgbClr val="333300"/>
                </a:solidFill>
                <a:sym typeface="Symbol" panose="05050102010706020507" pitchFamily="18" charset="2"/>
              </a:rPr>
              <a:t>中所有实体为</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1</a:t>
            </a:r>
            <a:r>
              <a:rPr lang="zh-CN" altLang="en-US" sz="2800" b="1" dirty="0">
                <a:solidFill>
                  <a:srgbClr val="333300"/>
                </a:solidFill>
                <a:sym typeface="Symbol" panose="05050102010706020507" pitchFamily="18" charset="2"/>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2</a:t>
            </a:r>
            <a:r>
              <a:rPr lang="zh-CN" altLang="en-US" sz="2800" b="1" dirty="0">
                <a:solidFill>
                  <a:srgbClr val="333300"/>
                </a:solidFill>
                <a:sym typeface="Symbol" panose="05050102010706020507" pitchFamily="18" charset="2"/>
              </a:rPr>
              <a:t>，</a:t>
            </a:r>
            <a:r>
              <a:rPr lang="en-US" altLang="zh-CN" sz="2800" b="1" dirty="0">
                <a:solidFill>
                  <a:srgbClr val="333300"/>
                </a:solidFill>
                <a:sym typeface="Symbol" panose="05050102010706020507" pitchFamily="18" charset="2"/>
              </a:rPr>
              <a:t>…</a:t>
            </a:r>
            <a:r>
              <a:rPr lang="zh-CN" altLang="en-US" sz="2800" b="1" dirty="0">
                <a:solidFill>
                  <a:srgbClr val="333300"/>
                </a:solidFill>
                <a:sym typeface="Symbol" panose="05050102010706020507" pitchFamily="18" charset="2"/>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n</a:t>
            </a:r>
            <a:r>
              <a:rPr lang="zh-CN" altLang="en-US" sz="2800" b="1" dirty="0">
                <a:solidFill>
                  <a:srgbClr val="333300"/>
                </a:solidFill>
                <a:sym typeface="Symbol" panose="05050102010706020507" pitchFamily="18" charset="2"/>
              </a:rPr>
              <a:t>，则有：</a:t>
            </a:r>
          </a:p>
          <a:p>
            <a:pPr eaLnBrk="1" hangingPunct="1">
              <a:lnSpc>
                <a:spcPct val="130000"/>
              </a:lnSpc>
            </a:pPr>
            <a:r>
              <a:rPr lang="zh-CN" altLang="en-US" sz="2800" b="1" dirty="0">
                <a:solidFill>
                  <a:srgbClr val="333300"/>
                </a:solidFill>
                <a:sym typeface="Symbol" panose="05050102010706020507" pitchFamily="18" charset="2"/>
              </a:rPr>
              <a:t>      </a:t>
            </a:r>
            <a:r>
              <a:rPr lang="en-US" altLang="zh-CN" sz="2800" b="1" dirty="0" err="1">
                <a:solidFill>
                  <a:srgbClr val="333300"/>
                </a:solidFill>
              </a:rPr>
              <a:t>x</a:t>
            </a:r>
            <a:r>
              <a:rPr lang="en-US" altLang="zh-CN" sz="2800" b="1" dirty="0" err="1">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 </a:t>
            </a:r>
            <a:r>
              <a:rPr lang="en-US" altLang="zh-CN" sz="2800" b="1" dirty="0">
                <a:solidFill>
                  <a:srgbClr val="333300"/>
                </a:solidFill>
                <a:sym typeface="Symbol" panose="05050102010706020507" pitchFamily="18" charset="2"/>
              </a:rPr>
              <a:t></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1</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2</a:t>
            </a:r>
            <a:r>
              <a:rPr lang="en-US" altLang="zh-CN" sz="2800" b="1" dirty="0">
                <a:solidFill>
                  <a:srgbClr val="333300"/>
                </a:solidFill>
                <a:sym typeface="Symbol" panose="05050102010706020507" pitchFamily="18" charset="2"/>
              </a:rPr>
              <a:t>)</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n</a:t>
            </a:r>
            <a:r>
              <a:rPr lang="en-US" altLang="zh-CN" sz="2800" b="1" dirty="0">
                <a:solidFill>
                  <a:srgbClr val="333300"/>
                </a:solidFill>
                <a:sym typeface="Symbol" panose="05050102010706020507" pitchFamily="18" charset="2"/>
              </a:rPr>
              <a:t>))</a:t>
            </a:r>
          </a:p>
          <a:p>
            <a:pPr eaLnBrk="1" hangingPunct="1">
              <a:lnSpc>
                <a:spcPct val="130000"/>
              </a:lnSpc>
            </a:pPr>
            <a:r>
              <a:rPr lang="en-US" altLang="zh-CN" sz="2800" b="1" dirty="0">
                <a:solidFill>
                  <a:srgbClr val="333300"/>
                </a:solidFill>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1</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2</a:t>
            </a:r>
            <a:r>
              <a:rPr lang="en-US" altLang="zh-CN" sz="2800" b="1" dirty="0">
                <a:solidFill>
                  <a:srgbClr val="333300"/>
                </a:solidFill>
                <a:sym typeface="Symbol" panose="05050102010706020507" pitchFamily="18" charset="2"/>
              </a:rPr>
              <a:t>)</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n</a:t>
            </a:r>
            <a:r>
              <a:rPr lang="en-US" altLang="zh-CN" sz="2800" b="1" dirty="0">
                <a:solidFill>
                  <a:srgbClr val="333300"/>
                </a:solidFill>
                <a:sym typeface="Symbol" panose="05050102010706020507" pitchFamily="18" charset="2"/>
              </a:rPr>
              <a:t>))</a:t>
            </a:r>
          </a:p>
          <a:p>
            <a:pPr eaLnBrk="1" hangingPunct="1">
              <a:lnSpc>
                <a:spcPct val="130000"/>
              </a:lnSpc>
            </a:pPr>
            <a:r>
              <a:rPr lang="en-US" altLang="zh-CN" sz="2800" b="1" dirty="0">
                <a:solidFill>
                  <a:srgbClr val="333300"/>
                </a:solidFill>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333300"/>
                </a:solidFill>
                <a:sym typeface="Symbol" panose="05050102010706020507" pitchFamily="18" charset="2"/>
              </a:rPr>
              <a:t></a:t>
            </a:r>
            <a:r>
              <a:rPr lang="en-US" altLang="zh-CN" sz="2800" b="1" dirty="0" err="1">
                <a:solidFill>
                  <a:srgbClr val="333300"/>
                </a:solidFill>
              </a:rPr>
              <a:t>x</a:t>
            </a:r>
            <a:r>
              <a:rPr lang="en-US" altLang="zh-CN" sz="2800" b="1" dirty="0" err="1">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x)</a:t>
            </a:r>
          </a:p>
          <a:p>
            <a:pPr eaLnBrk="1" hangingPunct="1">
              <a:lnSpc>
                <a:spcPct val="130000"/>
              </a:lnSpc>
            </a:pPr>
            <a:r>
              <a:rPr lang="en-US" altLang="zh-CN" sz="2800" b="1" dirty="0">
                <a:solidFill>
                  <a:srgbClr val="333300"/>
                </a:solidFill>
                <a:sym typeface="Symbol" panose="05050102010706020507" pitchFamily="18" charset="2"/>
              </a:rPr>
              <a:t>      </a:t>
            </a:r>
            <a:r>
              <a:rPr lang="en-US" altLang="zh-CN" sz="2800" b="1" dirty="0" err="1">
                <a:solidFill>
                  <a:srgbClr val="333300"/>
                </a:solidFill>
              </a:rPr>
              <a:t>xA</a:t>
            </a:r>
            <a:r>
              <a:rPr lang="en-US" altLang="zh-CN" sz="2800" b="1" dirty="0">
                <a:solidFill>
                  <a:srgbClr val="333300"/>
                </a:solidFill>
              </a:rPr>
              <a:t>(</a:t>
            </a:r>
            <a:r>
              <a:rPr lang="en-US" altLang="zh-CN" sz="2800" b="1" dirty="0">
                <a:solidFill>
                  <a:srgbClr val="333300"/>
                </a:solidFill>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 </a:t>
            </a:r>
            <a:r>
              <a:rPr lang="en-US" altLang="zh-CN" sz="2800" b="1" dirty="0">
                <a:solidFill>
                  <a:srgbClr val="333300"/>
                </a:solidFill>
                <a:sym typeface="Symbol" panose="05050102010706020507" pitchFamily="18" charset="2"/>
              </a:rPr>
              <a:t></a:t>
            </a:r>
            <a:r>
              <a:rPr lang="en-US" altLang="zh-CN" sz="2800" b="1" dirty="0">
                <a:solidFill>
                  <a:srgbClr val="333300"/>
                </a:solidFill>
              </a:rPr>
              <a:t>(A(</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1</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2</a:t>
            </a:r>
            <a:r>
              <a:rPr lang="en-US" altLang="zh-CN" sz="2800" b="1" dirty="0">
                <a:solidFill>
                  <a:srgbClr val="333300"/>
                </a:solidFill>
                <a:sym typeface="Symbol" panose="05050102010706020507" pitchFamily="18" charset="2"/>
              </a:rPr>
              <a:t>)</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n</a:t>
            </a:r>
            <a:r>
              <a:rPr lang="en-US" altLang="zh-CN" sz="2800" b="1" dirty="0">
                <a:solidFill>
                  <a:srgbClr val="333300"/>
                </a:solidFill>
                <a:sym typeface="Symbol" panose="05050102010706020507" pitchFamily="18" charset="2"/>
              </a:rPr>
              <a:t>))</a:t>
            </a:r>
          </a:p>
          <a:p>
            <a:pPr eaLnBrk="1" hangingPunct="1">
              <a:lnSpc>
                <a:spcPct val="130000"/>
              </a:lnSpc>
            </a:pPr>
            <a:r>
              <a:rPr lang="en-US" altLang="zh-CN" sz="2800" b="1" dirty="0">
                <a:solidFill>
                  <a:srgbClr val="333300"/>
                </a:solidFill>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1</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2</a:t>
            </a:r>
            <a:r>
              <a:rPr lang="en-US" altLang="zh-CN" sz="2800" b="1" dirty="0">
                <a:solidFill>
                  <a:srgbClr val="333300"/>
                </a:solidFill>
                <a:sym typeface="Symbol" panose="05050102010706020507" pitchFamily="18" charset="2"/>
              </a:rPr>
              <a:t>)</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a</a:t>
            </a:r>
            <a:r>
              <a:rPr lang="en-US" altLang="zh-CN" sz="2800" b="1" baseline="-25000" dirty="0">
                <a:solidFill>
                  <a:srgbClr val="333300"/>
                </a:solidFill>
                <a:sym typeface="Symbol" panose="05050102010706020507" pitchFamily="18" charset="2"/>
              </a:rPr>
              <a:t>n</a:t>
            </a:r>
            <a:r>
              <a:rPr lang="en-US" altLang="zh-CN" sz="2800" b="1" dirty="0">
                <a:solidFill>
                  <a:srgbClr val="333300"/>
                </a:solidFill>
                <a:sym typeface="Symbol" panose="05050102010706020507" pitchFamily="18" charset="2"/>
              </a:rPr>
              <a:t>))</a:t>
            </a:r>
          </a:p>
          <a:p>
            <a:pPr eaLnBrk="1" hangingPunct="1">
              <a:lnSpc>
                <a:spcPct val="130000"/>
              </a:lnSpc>
            </a:pPr>
            <a:r>
              <a:rPr lang="en-US" altLang="zh-CN" sz="2800" b="1" dirty="0">
                <a:solidFill>
                  <a:srgbClr val="333300"/>
                </a:solidFill>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a:t>
            </a:r>
            <a:r>
              <a:rPr lang="en-US" altLang="zh-CN" sz="2800" b="1" dirty="0">
                <a:solidFill>
                  <a:srgbClr val="333300"/>
                </a:solidFill>
                <a:sym typeface="Symbol" panose="05050102010706020507" pitchFamily="18" charset="2"/>
              </a:rPr>
              <a:t></a:t>
            </a:r>
            <a:r>
              <a:rPr lang="en-US" altLang="zh-CN" sz="2800" b="1" dirty="0" err="1">
                <a:solidFill>
                  <a:srgbClr val="333300"/>
                </a:solidFill>
              </a:rPr>
              <a:t>x</a:t>
            </a:r>
            <a:r>
              <a:rPr lang="en-US" altLang="zh-CN" sz="2800" b="1" dirty="0" err="1">
                <a:solidFill>
                  <a:srgbClr val="333300"/>
                </a:solidFill>
                <a:sym typeface="Symbol" panose="05050102010706020507" pitchFamily="18" charset="2"/>
              </a:rPr>
              <a:t>A</a:t>
            </a:r>
            <a:r>
              <a:rPr lang="en-US" altLang="zh-CN" sz="2800" b="1" dirty="0">
                <a:solidFill>
                  <a:srgbClr val="333300"/>
                </a:solidFill>
              </a:rPr>
              <a:t>(</a:t>
            </a:r>
            <a:r>
              <a:rPr lang="en-US" altLang="zh-CN" sz="2800" b="1" dirty="0">
                <a:solidFill>
                  <a:srgbClr val="333300"/>
                </a:solidFill>
                <a:sym typeface="Symbol" panose="05050102010706020507" pitchFamily="18" charset="2"/>
              </a:rPr>
              <a:t>x)</a:t>
            </a:r>
          </a:p>
        </p:txBody>
      </p:sp>
    </p:spTree>
    <p:extLst>
      <p:ext uri="{BB962C8B-B14F-4D97-AF65-F5344CB8AC3E}">
        <p14:creationId xmlns:p14="http://schemas.microsoft.com/office/powerpoint/2010/main" val="2438772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10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8D6DED-5C29-418C-92D6-D0CF14E7CFC2}" type="slidenum">
              <a:rPr lang="zh-CN" altLang="en-US" smtClean="0">
                <a:solidFill>
                  <a:schemeClr val="accent1"/>
                </a:solidFill>
              </a:rPr>
              <a:pPr/>
              <a:t>37</a:t>
            </a:fld>
            <a:r>
              <a:rPr lang="en-US" altLang="zh-CN" dirty="0">
                <a:solidFill>
                  <a:schemeClr val="accent1"/>
                </a:solidFill>
              </a:rPr>
              <a:t>/56</a:t>
            </a:r>
          </a:p>
        </p:txBody>
      </p:sp>
      <p:sp>
        <p:nvSpPr>
          <p:cNvPr id="48131" name="Rectangle 2"/>
          <p:cNvSpPr>
            <a:spLocks noGrp="1"/>
          </p:cNvSpPr>
          <p:nvPr>
            <p:ph type="title" idx="4294967295"/>
          </p:nvPr>
        </p:nvSpPr>
        <p:spPr>
          <a:xfrm>
            <a:off x="0" y="-26988"/>
            <a:ext cx="9540552" cy="642938"/>
          </a:xfrm>
        </p:spPr>
        <p:txBody>
          <a:bodyPr/>
          <a:lstStyle/>
          <a:p>
            <a:pPr algn="l"/>
            <a:r>
              <a:rPr lang="zh-CN" altLang="en-US" b="1" dirty="0">
                <a:ea typeface="宋体" panose="02010600030101010101" pitchFamily="2" charset="-122"/>
              </a:rPr>
              <a:t>定理</a:t>
            </a:r>
            <a:r>
              <a:rPr lang="en-US" altLang="zh-CN" b="1" dirty="0">
                <a:ea typeface="宋体" panose="02010600030101010101" pitchFamily="2" charset="-122"/>
              </a:rPr>
              <a:t>2.2 </a:t>
            </a:r>
            <a:r>
              <a:rPr lang="zh-CN" altLang="en-US" b="1" dirty="0">
                <a:ea typeface="宋体" panose="02010600030101010101" pitchFamily="2" charset="-122"/>
              </a:rPr>
              <a:t>量词辖域收缩与扩张等值式</a:t>
            </a:r>
            <a:r>
              <a:rPr lang="zh-CN" altLang="en-US" dirty="0">
                <a:ea typeface="宋体" panose="02010600030101010101" pitchFamily="2" charset="-122"/>
              </a:rPr>
              <a:t> </a:t>
            </a:r>
          </a:p>
        </p:txBody>
      </p:sp>
      <p:sp>
        <p:nvSpPr>
          <p:cNvPr id="48132" name="Rectangle 3"/>
          <p:cNvSpPr>
            <a:spLocks noGrp="1"/>
          </p:cNvSpPr>
          <p:nvPr>
            <p:ph type="body" idx="4294967295"/>
          </p:nvPr>
        </p:nvSpPr>
        <p:spPr>
          <a:xfrm>
            <a:off x="323850" y="1052513"/>
            <a:ext cx="8640763" cy="4525962"/>
          </a:xfrm>
        </p:spPr>
        <p:txBody>
          <a:bodyPr/>
          <a:lstStyle/>
          <a:p>
            <a:pPr>
              <a:spcBef>
                <a:spcPct val="40000"/>
              </a:spcBef>
              <a:buFont typeface="Arial" panose="020B0604020202020204" pitchFamily="34" charset="0"/>
              <a:buNone/>
            </a:pPr>
            <a:r>
              <a:rPr lang="zh-CN" altLang="en-US" b="1" dirty="0">
                <a:ea typeface="宋体" panose="02010600030101010101" pitchFamily="2" charset="-122"/>
              </a:rPr>
              <a:t>设公式</a:t>
            </a:r>
            <a:r>
              <a:rPr lang="en-US" altLang="zh-CN" b="1" dirty="0">
                <a:ea typeface="宋体" panose="02010600030101010101" pitchFamily="2" charset="-122"/>
                <a:sym typeface="Symbol" panose="05050102010706020507" pitchFamily="18" charset="2"/>
              </a:rPr>
              <a:t>B</a:t>
            </a:r>
            <a:r>
              <a:rPr lang="zh-CN" altLang="en-US" b="1" dirty="0">
                <a:ea typeface="宋体" panose="02010600030101010101" pitchFamily="2" charset="-122"/>
              </a:rPr>
              <a:t>中不含有个体变元</a:t>
            </a:r>
            <a:r>
              <a:rPr lang="en-US" altLang="zh-CN" b="1" dirty="0">
                <a:ea typeface="宋体" panose="02010600030101010101" pitchFamily="2" charset="-122"/>
              </a:rPr>
              <a:t>x</a:t>
            </a:r>
            <a:r>
              <a:rPr lang="zh-CN" altLang="en-US" b="1" dirty="0">
                <a:ea typeface="宋体" panose="02010600030101010101" pitchFamily="2" charset="-122"/>
              </a:rPr>
              <a:t>，则</a:t>
            </a:r>
            <a:r>
              <a:rPr lang="en-US" altLang="zh-CN" b="1" dirty="0">
                <a:ea typeface="宋体" panose="02010600030101010101" pitchFamily="2" charset="-122"/>
              </a:rPr>
              <a:t>:</a:t>
            </a:r>
          </a:p>
          <a:p>
            <a:pPr>
              <a:spcBef>
                <a:spcPct val="40000"/>
              </a:spcBef>
              <a:buFont typeface="Wingdings" panose="05000000000000000000" pitchFamily="2" charset="2"/>
              <a:buChar char="ü"/>
            </a:pPr>
            <a:r>
              <a:rPr lang="en-US" altLang="zh-CN"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x(A(x)</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B</a:t>
            </a:r>
            <a:r>
              <a:rPr lang="en-US" altLang="zh-CN" sz="3600" b="1" dirty="0">
                <a:solidFill>
                  <a:srgbClr val="C00000"/>
                </a:solidFill>
                <a:ea typeface="宋体" panose="02010600030101010101" pitchFamily="2" charset="-122"/>
              </a:rPr>
              <a:t>)</a:t>
            </a:r>
            <a:r>
              <a:rPr lang="en-US" altLang="zh-CN" sz="3600" b="1" dirty="0">
                <a:latin typeface="Times New Roman" panose="02020603050405020304" pitchFamily="18" charset="0"/>
                <a:sym typeface="Symbol" panose="05050102010706020507" pitchFamily="18" charset="2"/>
              </a:rPr>
              <a:t> </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err="1">
                <a:solidFill>
                  <a:srgbClr val="C00000"/>
                </a:solidFill>
                <a:ea typeface="宋体" panose="02010600030101010101" pitchFamily="2" charset="-122"/>
              </a:rPr>
              <a:t>xA</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B</a:t>
            </a:r>
            <a:endParaRPr lang="en-US" altLang="zh-CN" sz="3600" b="1" dirty="0">
              <a:solidFill>
                <a:srgbClr val="C00000"/>
              </a:solidFill>
              <a:ea typeface="宋体" panose="02010600030101010101" pitchFamily="2" charset="-122"/>
            </a:endParaRPr>
          </a:p>
          <a:p>
            <a:pPr>
              <a:spcBef>
                <a:spcPct val="40000"/>
              </a:spcBef>
              <a:buFont typeface="Wingdings" panose="05000000000000000000" pitchFamily="2" charset="2"/>
              <a:buChar char="ü"/>
            </a:pP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B</a:t>
            </a:r>
            <a:r>
              <a:rPr lang="en-US" altLang="zh-CN" sz="3600" b="1" dirty="0">
                <a:solidFill>
                  <a:srgbClr val="C00000"/>
                </a:solidFill>
                <a:ea typeface="宋体" panose="02010600030101010101" pitchFamily="2" charset="-122"/>
              </a:rPr>
              <a:t>)</a:t>
            </a:r>
            <a:r>
              <a:rPr lang="en-US" altLang="zh-CN" sz="3600" b="1" dirty="0">
                <a:latin typeface="Times New Roman" panose="02020603050405020304" pitchFamily="18" charset="0"/>
                <a:sym typeface="Symbol" panose="05050102010706020507" pitchFamily="18" charset="2"/>
              </a:rPr>
              <a:t> </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err="1">
                <a:solidFill>
                  <a:srgbClr val="C00000"/>
                </a:solidFill>
                <a:ea typeface="宋体" panose="02010600030101010101" pitchFamily="2" charset="-122"/>
              </a:rPr>
              <a:t>x</a:t>
            </a:r>
            <a:r>
              <a:rPr lang="en-US" altLang="zh-CN" sz="3600" b="1" dirty="0" err="1">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B</a:t>
            </a:r>
          </a:p>
          <a:p>
            <a:pPr>
              <a:spcBef>
                <a:spcPct val="40000"/>
              </a:spcBef>
              <a:buFont typeface="Wingdings" panose="05000000000000000000" pitchFamily="2" charset="2"/>
              <a:buChar char="ü"/>
            </a:pPr>
            <a:r>
              <a:rPr lang="en-US" altLang="zh-CN" sz="3600" b="1" dirty="0">
                <a:solidFill>
                  <a:srgbClr val="C00000"/>
                </a:solidFill>
                <a:ea typeface="宋体" panose="02010600030101010101" pitchFamily="2" charset="-122"/>
                <a:sym typeface="Symbol" panose="05050102010706020507" pitchFamily="18" charset="2"/>
              </a:rPr>
              <a:t>      </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B</a:t>
            </a:r>
            <a:r>
              <a:rPr lang="en-US" altLang="zh-CN" sz="3600" b="1" dirty="0">
                <a:solidFill>
                  <a:srgbClr val="C00000"/>
                </a:solidFill>
                <a:ea typeface="宋体" panose="02010600030101010101" pitchFamily="2" charset="-122"/>
              </a:rPr>
              <a:t>)</a:t>
            </a:r>
            <a:r>
              <a:rPr lang="en-US" altLang="zh-CN" sz="3600" b="1" dirty="0">
                <a:latin typeface="Times New Roman" panose="02020603050405020304" pitchFamily="18" charset="0"/>
                <a:sym typeface="Symbol" panose="05050102010706020507" pitchFamily="18" charset="2"/>
              </a:rPr>
              <a:t> </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err="1">
                <a:solidFill>
                  <a:srgbClr val="C00000"/>
                </a:solidFill>
                <a:ea typeface="宋体" panose="02010600030101010101" pitchFamily="2" charset="-122"/>
              </a:rPr>
              <a:t>x</a:t>
            </a:r>
            <a:r>
              <a:rPr lang="en-US" altLang="zh-CN" sz="3600" b="1" dirty="0" err="1">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B</a:t>
            </a:r>
            <a:endParaRPr lang="en-US" altLang="zh-CN" sz="3600" b="1" dirty="0">
              <a:solidFill>
                <a:srgbClr val="C00000"/>
              </a:solidFill>
              <a:ea typeface="宋体" panose="02010600030101010101" pitchFamily="2" charset="-122"/>
            </a:endParaRPr>
          </a:p>
          <a:p>
            <a:pPr>
              <a:spcBef>
                <a:spcPct val="40000"/>
              </a:spcBef>
              <a:buFont typeface="Wingdings" panose="05000000000000000000" pitchFamily="2" charset="2"/>
              <a:buChar char="ü"/>
            </a:pP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B</a:t>
            </a:r>
            <a:r>
              <a:rPr lang="en-US" altLang="zh-CN" sz="3600" b="1" dirty="0">
                <a:solidFill>
                  <a:srgbClr val="C00000"/>
                </a:solidFill>
                <a:ea typeface="宋体" panose="02010600030101010101" pitchFamily="2" charset="-122"/>
              </a:rPr>
              <a:t>)</a:t>
            </a:r>
            <a:r>
              <a:rPr lang="en-US" altLang="zh-CN" sz="3600" b="1" dirty="0">
                <a:latin typeface="Times New Roman" panose="02020603050405020304" pitchFamily="18" charset="0"/>
                <a:sym typeface="Symbol" panose="05050102010706020507" pitchFamily="18" charset="2"/>
              </a:rPr>
              <a:t> </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err="1">
                <a:solidFill>
                  <a:srgbClr val="C00000"/>
                </a:solidFill>
                <a:ea typeface="宋体" panose="02010600030101010101" pitchFamily="2" charset="-122"/>
              </a:rPr>
              <a:t>x</a:t>
            </a:r>
            <a:r>
              <a:rPr lang="en-US" altLang="zh-CN" sz="3600" b="1" dirty="0" err="1">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B</a:t>
            </a:r>
            <a:r>
              <a:rPr lang="en-US" altLang="zh-CN" b="1" dirty="0">
                <a:solidFill>
                  <a:srgbClr val="C00000"/>
                </a:solidFill>
                <a:ea typeface="宋体" panose="02010600030101010101" pitchFamily="2" charset="-122"/>
              </a:rPr>
              <a:t>	</a:t>
            </a:r>
          </a:p>
        </p:txBody>
      </p:sp>
      <p:sp>
        <p:nvSpPr>
          <p:cNvPr id="48133" name="Text Box 4"/>
          <p:cNvSpPr txBox="1">
            <a:spLocks noChangeArrowheads="1"/>
          </p:cNvSpPr>
          <p:nvPr/>
        </p:nvSpPr>
        <p:spPr bwMode="auto">
          <a:xfrm>
            <a:off x="0" y="5629275"/>
            <a:ext cx="9144000"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bg1"/>
                </a:solidFill>
              </a:rPr>
              <a:t>析取式</a:t>
            </a:r>
            <a:r>
              <a:rPr lang="en-US" altLang="zh-CN" sz="3200" b="1">
                <a:solidFill>
                  <a:schemeClr val="bg1"/>
                </a:solidFill>
              </a:rPr>
              <a:t>/</a:t>
            </a:r>
            <a:r>
              <a:rPr lang="zh-CN" altLang="en-US" sz="3200" b="1">
                <a:solidFill>
                  <a:schemeClr val="bg1"/>
                </a:solidFill>
              </a:rPr>
              <a:t>合取式的量词作用域中的闭式可分离出来</a:t>
            </a:r>
          </a:p>
        </p:txBody>
      </p:sp>
    </p:spTree>
    <p:extLst>
      <p:ext uri="{BB962C8B-B14F-4D97-AF65-F5344CB8AC3E}">
        <p14:creationId xmlns:p14="http://schemas.microsoft.com/office/powerpoint/2010/main" val="78837670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217865-9122-43CF-8D75-1E70E6C59628}" type="slidenum">
              <a:rPr lang="zh-CN" altLang="en-US" smtClean="0">
                <a:solidFill>
                  <a:schemeClr val="accent1"/>
                </a:solidFill>
              </a:rPr>
              <a:pPr/>
              <a:t>38</a:t>
            </a:fld>
            <a:r>
              <a:rPr lang="en-US" altLang="zh-CN" dirty="0">
                <a:solidFill>
                  <a:schemeClr val="accent1"/>
                </a:solidFill>
              </a:rPr>
              <a:t>/56</a:t>
            </a:r>
          </a:p>
        </p:txBody>
      </p:sp>
      <p:sp>
        <p:nvSpPr>
          <p:cNvPr id="51203" name="Rectangle 2"/>
          <p:cNvSpPr>
            <a:spLocks noGrp="1"/>
          </p:cNvSpPr>
          <p:nvPr>
            <p:ph type="title" idx="4294967295"/>
          </p:nvPr>
        </p:nvSpPr>
        <p:spPr/>
        <p:txBody>
          <a:bodyPr/>
          <a:lstStyle/>
          <a:p>
            <a:pPr algn="l"/>
            <a:r>
              <a:rPr lang="zh-CN" altLang="en-US" sz="4000" b="1" dirty="0">
                <a:ea typeface="宋体" panose="02010600030101010101" pitchFamily="2" charset="-122"/>
              </a:rPr>
              <a:t>定理</a:t>
            </a:r>
            <a:r>
              <a:rPr lang="en-US" altLang="zh-CN" sz="4000" b="1" dirty="0">
                <a:ea typeface="宋体" panose="02010600030101010101" pitchFamily="2" charset="-122"/>
              </a:rPr>
              <a:t>2.2(</a:t>
            </a:r>
            <a:r>
              <a:rPr lang="zh-CN" altLang="en-US" sz="4000" b="1" dirty="0">
                <a:ea typeface="宋体" panose="02010600030101010101" pitchFamily="2" charset="-122"/>
              </a:rPr>
              <a:t>续</a:t>
            </a:r>
            <a:r>
              <a:rPr lang="en-US" altLang="zh-CN" sz="4000" b="1" dirty="0">
                <a:ea typeface="宋体" panose="02010600030101010101" pitchFamily="2" charset="-122"/>
              </a:rPr>
              <a:t>)</a:t>
            </a:r>
          </a:p>
        </p:txBody>
      </p:sp>
      <p:sp>
        <p:nvSpPr>
          <p:cNvPr id="51204" name="Rectangle 3"/>
          <p:cNvSpPr>
            <a:spLocks noGrp="1"/>
          </p:cNvSpPr>
          <p:nvPr>
            <p:ph type="body" idx="4294967295"/>
          </p:nvPr>
        </p:nvSpPr>
        <p:spPr>
          <a:xfrm>
            <a:off x="161925" y="1016795"/>
            <a:ext cx="8820150" cy="4525962"/>
          </a:xfrm>
        </p:spPr>
        <p:txBody>
          <a:bodyPr/>
          <a:lstStyle/>
          <a:p>
            <a:pPr>
              <a:spcBef>
                <a:spcPct val="40000"/>
              </a:spcBef>
              <a:buFont typeface="Arial" panose="020B0604020202020204" pitchFamily="34" charset="0"/>
              <a:buNone/>
            </a:pPr>
            <a:r>
              <a:rPr lang="zh-CN" altLang="en-US" b="1" dirty="0">
                <a:ea typeface="宋体" panose="02010600030101010101" pitchFamily="2" charset="-122"/>
              </a:rPr>
              <a:t>设公式</a:t>
            </a:r>
            <a:r>
              <a:rPr lang="en-US" altLang="zh-CN" b="1" dirty="0">
                <a:ea typeface="宋体" panose="02010600030101010101" pitchFamily="2" charset="-122"/>
                <a:sym typeface="Symbol" panose="05050102010706020507" pitchFamily="18" charset="2"/>
              </a:rPr>
              <a:t>B</a:t>
            </a:r>
            <a:r>
              <a:rPr lang="zh-CN" altLang="en-US" b="1" dirty="0">
                <a:ea typeface="宋体" panose="02010600030101010101" pitchFamily="2" charset="-122"/>
              </a:rPr>
              <a:t>中不含有个体变元</a:t>
            </a:r>
            <a:r>
              <a:rPr lang="en-US" altLang="zh-CN" b="1" dirty="0">
                <a:ea typeface="宋体" panose="02010600030101010101" pitchFamily="2" charset="-122"/>
              </a:rPr>
              <a:t>x</a:t>
            </a:r>
            <a:r>
              <a:rPr lang="zh-CN" altLang="en-US" b="1" dirty="0">
                <a:ea typeface="宋体" panose="02010600030101010101" pitchFamily="2" charset="-122"/>
              </a:rPr>
              <a:t>，则</a:t>
            </a:r>
            <a:endParaRPr lang="en-US" altLang="zh-CN" b="1" dirty="0">
              <a:ea typeface="宋体" panose="02010600030101010101" pitchFamily="2" charset="-122"/>
            </a:endParaRPr>
          </a:p>
          <a:p>
            <a:pPr>
              <a:spcBef>
                <a:spcPct val="40000"/>
              </a:spcBef>
              <a:buFont typeface="Wingdings" panose="05000000000000000000" pitchFamily="2" charset="2"/>
              <a:buChar char="ü"/>
            </a:pPr>
            <a:r>
              <a:rPr lang="en-US" altLang="zh-CN"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 </a:t>
            </a:r>
            <a:r>
              <a:rPr lang="en-US" altLang="zh-CN" sz="3600" dirty="0">
                <a:solidFill>
                  <a:srgbClr val="C00000"/>
                </a:solidFill>
                <a:ea typeface="宋体" panose="02010600030101010101" pitchFamily="2" charset="-122"/>
              </a:rPr>
              <a:t>→</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B</a:t>
            </a:r>
            <a:r>
              <a:rPr lang="en-US" altLang="zh-CN" sz="3600" b="1" dirty="0">
                <a:solidFill>
                  <a:srgbClr val="C00000"/>
                </a:solidFill>
                <a:ea typeface="宋体" panose="02010600030101010101" pitchFamily="2" charset="-122"/>
              </a:rPr>
              <a:t>)</a:t>
            </a:r>
            <a:r>
              <a:rPr lang="en-US" altLang="zh-CN" sz="3600" b="1" dirty="0">
                <a:latin typeface="Times New Roman" panose="02020603050405020304" pitchFamily="18" charset="0"/>
                <a:sym typeface="Symbol" panose="05050102010706020507" pitchFamily="18" charset="2"/>
              </a:rPr>
              <a:t> </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err="1">
                <a:solidFill>
                  <a:srgbClr val="C00000"/>
                </a:solidFill>
                <a:ea typeface="宋体" panose="02010600030101010101" pitchFamily="2" charset="-122"/>
              </a:rPr>
              <a:t>x</a:t>
            </a:r>
            <a:r>
              <a:rPr lang="en-US" altLang="zh-CN" sz="3600" b="1" dirty="0" err="1">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 </a:t>
            </a:r>
            <a:r>
              <a:rPr lang="en-US" altLang="zh-CN" sz="3600" dirty="0">
                <a:solidFill>
                  <a:srgbClr val="C00000"/>
                </a:solidFill>
                <a:ea typeface="宋体" panose="02010600030101010101" pitchFamily="2" charset="-122"/>
              </a:rPr>
              <a:t>→</a:t>
            </a:r>
            <a:r>
              <a:rPr lang="en-US" altLang="zh-CN" sz="3600" b="1" dirty="0">
                <a:solidFill>
                  <a:srgbClr val="C00000"/>
                </a:solidFill>
                <a:ea typeface="宋体" panose="02010600030101010101" pitchFamily="2" charset="-122"/>
              </a:rPr>
              <a:t> B</a:t>
            </a:r>
          </a:p>
          <a:p>
            <a:pPr>
              <a:spcBef>
                <a:spcPct val="40000"/>
              </a:spcBef>
              <a:buFont typeface="Wingdings" panose="05000000000000000000" pitchFamily="2" charset="2"/>
              <a:buChar char="ü"/>
            </a:pP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B</a:t>
            </a:r>
            <a:r>
              <a:rPr lang="en-US" altLang="zh-CN" sz="3600" b="1" dirty="0">
                <a:solidFill>
                  <a:srgbClr val="C00000"/>
                </a:solidFill>
                <a:ea typeface="宋体" panose="02010600030101010101" pitchFamily="2" charset="-122"/>
              </a:rPr>
              <a:t> </a:t>
            </a:r>
            <a:r>
              <a:rPr lang="en-US" altLang="zh-CN" sz="3600" dirty="0">
                <a:solidFill>
                  <a:srgbClr val="C00000"/>
                </a:solidFill>
                <a:ea typeface="宋体" panose="02010600030101010101" pitchFamily="2" charset="-122"/>
              </a:rPr>
              <a:t>→</a:t>
            </a:r>
            <a:r>
              <a:rPr lang="en-US" altLang="zh-CN" sz="3600" b="1" dirty="0">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 </a:t>
            </a:r>
            <a:r>
              <a:rPr lang="en-US" altLang="zh-CN" sz="3600" b="1" dirty="0">
                <a:latin typeface="Times New Roman" panose="02020603050405020304" pitchFamily="18" charset="0"/>
                <a:sym typeface="Symbol" panose="05050102010706020507" pitchFamily="18" charset="2"/>
              </a:rPr>
              <a:t></a:t>
            </a:r>
            <a:r>
              <a:rPr lang="en-US" altLang="zh-CN" sz="3600" b="1" dirty="0">
                <a:solidFill>
                  <a:srgbClr val="C00000"/>
                </a:solidFill>
                <a:ea typeface="宋体" panose="02010600030101010101" pitchFamily="2" charset="-122"/>
              </a:rPr>
              <a:t> B</a:t>
            </a:r>
            <a:r>
              <a:rPr lang="en-US" altLang="zh-CN" sz="3600" dirty="0">
                <a:solidFill>
                  <a:srgbClr val="C00000"/>
                </a:solidFill>
                <a:ea typeface="宋体" panose="02010600030101010101" pitchFamily="2" charset="-122"/>
              </a:rPr>
              <a:t>→</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err="1">
                <a:solidFill>
                  <a:srgbClr val="C00000"/>
                </a:solidFill>
                <a:ea typeface="宋体" panose="02010600030101010101" pitchFamily="2" charset="-122"/>
              </a:rPr>
              <a:t>x</a:t>
            </a:r>
            <a:r>
              <a:rPr lang="en-US" altLang="zh-CN" sz="3600" b="1" dirty="0" err="1">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p>
          <a:p>
            <a:pPr>
              <a:spcBef>
                <a:spcPct val="40000"/>
              </a:spcBef>
              <a:buFont typeface="Wingdings" panose="05000000000000000000" pitchFamily="2" charset="2"/>
              <a:buChar char="ü"/>
            </a:pP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r>
              <a:rPr lang="en-US" altLang="zh-CN" sz="3600" dirty="0">
                <a:solidFill>
                  <a:srgbClr val="C00000"/>
                </a:solidFill>
                <a:ea typeface="宋体" panose="02010600030101010101" pitchFamily="2" charset="-122"/>
              </a:rPr>
              <a:t>→</a:t>
            </a:r>
            <a:r>
              <a:rPr lang="en-US" altLang="zh-CN" sz="3600" b="1" dirty="0">
                <a:solidFill>
                  <a:srgbClr val="C00000"/>
                </a:solidFill>
                <a:ea typeface="宋体" panose="02010600030101010101" pitchFamily="2" charset="-122"/>
              </a:rPr>
              <a:t> B)</a:t>
            </a:r>
            <a:r>
              <a:rPr lang="en-US" altLang="zh-CN" sz="3600" b="1" dirty="0">
                <a:latin typeface="Times New Roman" panose="02020603050405020304" pitchFamily="18" charset="0"/>
                <a:sym typeface="Symbol" panose="05050102010706020507" pitchFamily="18" charset="2"/>
              </a:rPr>
              <a:t> </a:t>
            </a: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err="1">
                <a:solidFill>
                  <a:srgbClr val="C00000"/>
                </a:solidFill>
                <a:ea typeface="宋体" panose="02010600030101010101" pitchFamily="2" charset="-122"/>
              </a:rPr>
              <a:t>xA</a:t>
            </a:r>
            <a:r>
              <a:rPr lang="en-US" altLang="zh-CN" sz="3600" b="1" dirty="0">
                <a:solidFill>
                  <a:srgbClr val="C00000"/>
                </a:solidFill>
                <a:ea typeface="宋体" panose="02010600030101010101" pitchFamily="2" charset="-122"/>
              </a:rPr>
              <a:t>(x) </a:t>
            </a:r>
            <a:r>
              <a:rPr lang="en-US" altLang="zh-CN" sz="3600" dirty="0">
                <a:solidFill>
                  <a:srgbClr val="C00000"/>
                </a:solidFill>
                <a:ea typeface="宋体" panose="02010600030101010101" pitchFamily="2" charset="-122"/>
              </a:rPr>
              <a:t>→</a:t>
            </a:r>
            <a:r>
              <a:rPr lang="en-US" altLang="zh-CN" sz="3600" b="1" dirty="0">
                <a:solidFill>
                  <a:srgbClr val="C00000"/>
                </a:solidFill>
                <a:ea typeface="宋体" panose="02010600030101010101" pitchFamily="2" charset="-122"/>
                <a:sym typeface="Symbol" panose="05050102010706020507" pitchFamily="18" charset="2"/>
              </a:rPr>
              <a:t>B</a:t>
            </a:r>
            <a:endParaRPr lang="en-US" altLang="zh-CN" sz="3600" b="1" dirty="0">
              <a:solidFill>
                <a:srgbClr val="C00000"/>
              </a:solidFill>
              <a:ea typeface="宋体" panose="02010600030101010101" pitchFamily="2" charset="-122"/>
            </a:endParaRPr>
          </a:p>
          <a:p>
            <a:pPr>
              <a:spcBef>
                <a:spcPct val="40000"/>
              </a:spcBef>
              <a:buFont typeface="Wingdings" panose="05000000000000000000" pitchFamily="2" charset="2"/>
              <a:buChar char="ü"/>
            </a:pPr>
            <a:r>
              <a:rPr lang="en-US" altLang="zh-CN" sz="3600" b="1" dirty="0">
                <a:solidFill>
                  <a:srgbClr val="C00000"/>
                </a:solidFill>
                <a:ea typeface="宋体" panose="02010600030101010101" pitchFamily="2" charset="-122"/>
              </a:rPr>
              <a:t>  </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a:solidFill>
                  <a:srgbClr val="C00000"/>
                </a:solidFill>
                <a:ea typeface="宋体" panose="02010600030101010101" pitchFamily="2" charset="-122"/>
              </a:rPr>
              <a:t>x(</a:t>
            </a:r>
            <a:r>
              <a:rPr lang="en-US" altLang="zh-CN" sz="3600" b="1" dirty="0">
                <a:solidFill>
                  <a:srgbClr val="C00000"/>
                </a:solidFill>
                <a:ea typeface="宋体" panose="02010600030101010101" pitchFamily="2" charset="-122"/>
                <a:sym typeface="Symbol" panose="05050102010706020507" pitchFamily="18" charset="2"/>
              </a:rPr>
              <a:t>B</a:t>
            </a:r>
            <a:r>
              <a:rPr lang="en-US" altLang="zh-CN" sz="3600" dirty="0">
                <a:solidFill>
                  <a:srgbClr val="C00000"/>
                </a:solidFill>
                <a:ea typeface="宋体" panose="02010600030101010101" pitchFamily="2" charset="-122"/>
              </a:rPr>
              <a:t>→</a:t>
            </a:r>
            <a:r>
              <a:rPr lang="en-US" altLang="zh-CN" sz="3600" b="1" dirty="0">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r>
              <a:rPr lang="en-US" altLang="zh-CN" sz="3600" b="1" dirty="0">
                <a:latin typeface="Times New Roman" panose="02020603050405020304" pitchFamily="18" charset="0"/>
                <a:sym typeface="Symbol" panose="05050102010706020507" pitchFamily="18" charset="2"/>
              </a:rPr>
              <a:t> </a:t>
            </a:r>
            <a:r>
              <a:rPr lang="en-US" altLang="zh-CN" sz="3600" b="1" dirty="0">
                <a:solidFill>
                  <a:srgbClr val="C00000"/>
                </a:solidFill>
                <a:ea typeface="宋体" panose="02010600030101010101" pitchFamily="2" charset="-122"/>
              </a:rPr>
              <a:t> B</a:t>
            </a:r>
            <a:r>
              <a:rPr lang="en-US" altLang="zh-CN" sz="3600" dirty="0">
                <a:solidFill>
                  <a:srgbClr val="C00000"/>
                </a:solidFill>
                <a:ea typeface="宋体" panose="02010600030101010101" pitchFamily="2" charset="-122"/>
              </a:rPr>
              <a:t>→</a:t>
            </a:r>
            <a:r>
              <a:rPr lang="en-US" altLang="zh-CN" sz="3600" b="1" dirty="0">
                <a:solidFill>
                  <a:srgbClr val="C00000"/>
                </a:solidFill>
                <a:ea typeface="宋体" panose="02010600030101010101" pitchFamily="2" charset="-122"/>
                <a:sym typeface="Symbol" panose="05050102010706020507" pitchFamily="18" charset="2"/>
              </a:rPr>
              <a:t></a:t>
            </a:r>
            <a:r>
              <a:rPr lang="en-US" altLang="zh-CN" sz="3600" b="1" dirty="0" err="1">
                <a:solidFill>
                  <a:srgbClr val="C00000"/>
                </a:solidFill>
                <a:ea typeface="宋体" panose="02010600030101010101" pitchFamily="2" charset="-122"/>
              </a:rPr>
              <a:t>x</a:t>
            </a:r>
            <a:r>
              <a:rPr lang="en-US" altLang="zh-CN" sz="3600" b="1" dirty="0" err="1">
                <a:solidFill>
                  <a:srgbClr val="C00000"/>
                </a:solidFill>
                <a:ea typeface="宋体" panose="02010600030101010101" pitchFamily="2" charset="-122"/>
                <a:sym typeface="Symbol" panose="05050102010706020507" pitchFamily="18" charset="2"/>
              </a:rPr>
              <a:t>A</a:t>
            </a:r>
            <a:r>
              <a:rPr lang="en-US" altLang="zh-CN" sz="3600" b="1" dirty="0">
                <a:solidFill>
                  <a:srgbClr val="C00000"/>
                </a:solidFill>
                <a:ea typeface="宋体" panose="02010600030101010101" pitchFamily="2" charset="-122"/>
              </a:rPr>
              <a:t>(x)</a:t>
            </a:r>
            <a:endParaRPr lang="en-US" altLang="zh-CN" sz="3600" b="1" dirty="0">
              <a:solidFill>
                <a:srgbClr val="C00000"/>
              </a:solidFill>
              <a:ea typeface="宋体" panose="02010600030101010101" pitchFamily="2" charset="-122"/>
              <a:sym typeface="Symbol" panose="05050102010706020507" pitchFamily="18" charset="2"/>
            </a:endParaRPr>
          </a:p>
          <a:p>
            <a:pPr>
              <a:buFont typeface="Arial" panose="020B0604020202020204" pitchFamily="34" charset="0"/>
              <a:buNone/>
            </a:pPr>
            <a:endParaRPr lang="zh-CN" altLang="en-US" dirty="0">
              <a:ea typeface="宋体" panose="02010600030101010101" pitchFamily="2" charset="-122"/>
            </a:endParaRPr>
          </a:p>
        </p:txBody>
      </p:sp>
      <p:sp>
        <p:nvSpPr>
          <p:cNvPr id="51205" name="Text Box 4"/>
          <p:cNvSpPr txBox="1">
            <a:spLocks noChangeArrowheads="1"/>
          </p:cNvSpPr>
          <p:nvPr/>
        </p:nvSpPr>
        <p:spPr bwMode="auto">
          <a:xfrm>
            <a:off x="0" y="5629275"/>
            <a:ext cx="9144000"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bg1"/>
                </a:solidFill>
              </a:rPr>
              <a:t>蕴含式的量词作用域中的闭式前件可分离出来</a:t>
            </a:r>
          </a:p>
        </p:txBody>
      </p:sp>
    </p:spTree>
    <p:extLst>
      <p:ext uri="{BB962C8B-B14F-4D97-AF65-F5344CB8AC3E}">
        <p14:creationId xmlns:p14="http://schemas.microsoft.com/office/powerpoint/2010/main" val="112963681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0DD603-7879-404B-B2DA-E1B4AA8C05F0}" type="slidenum">
              <a:rPr lang="zh-CN" altLang="en-US" smtClean="0">
                <a:solidFill>
                  <a:schemeClr val="accent1"/>
                </a:solidFill>
              </a:rPr>
              <a:pPr/>
              <a:t>39</a:t>
            </a:fld>
            <a:r>
              <a:rPr lang="en-US" altLang="zh-CN" dirty="0">
                <a:solidFill>
                  <a:schemeClr val="accent1"/>
                </a:solidFill>
              </a:rPr>
              <a:t>/56</a:t>
            </a:r>
          </a:p>
        </p:txBody>
      </p:sp>
      <p:sp>
        <p:nvSpPr>
          <p:cNvPr id="49155" name="Rectangle 2"/>
          <p:cNvSpPr>
            <a:spLocks noGrp="1"/>
          </p:cNvSpPr>
          <p:nvPr>
            <p:ph type="title" idx="4294967295"/>
          </p:nvPr>
        </p:nvSpPr>
        <p:spPr>
          <a:xfrm>
            <a:off x="0" y="-26988"/>
            <a:ext cx="9144000" cy="1727201"/>
          </a:xfrm>
          <a:solidFill>
            <a:schemeClr val="tx2"/>
          </a:solidFill>
        </p:spPr>
        <p:txBody>
          <a:bodyPr/>
          <a:lstStyle/>
          <a:p>
            <a:pPr algn="l"/>
            <a:r>
              <a:rPr lang="zh-CN" altLang="en-US" sz="4000" b="1" dirty="0">
                <a:ea typeface="宋体" panose="02010600030101010101" pitchFamily="2" charset="-122"/>
              </a:rPr>
              <a:t>例  试判断下面两公式是否等值</a:t>
            </a:r>
            <a:br>
              <a:rPr lang="zh-CN" altLang="en-US" sz="4000" b="1" dirty="0">
                <a:ea typeface="宋体" panose="02010600030101010101" pitchFamily="2" charset="-122"/>
              </a:rPr>
            </a:br>
            <a:r>
              <a:rPr lang="zh-CN" altLang="en-US" sz="4000" b="1" dirty="0">
                <a:ea typeface="宋体" panose="02010600030101010101" pitchFamily="2" charset="-122"/>
              </a:rPr>
              <a:t>     </a:t>
            </a:r>
            <a:r>
              <a:rPr lang="zh-CN" altLang="en-US" sz="4800" b="1" dirty="0">
                <a:ea typeface="宋体" panose="02010600030101010101" pitchFamily="2" charset="-122"/>
                <a:sym typeface="Symbol" panose="05050102010706020507" pitchFamily="18" charset="2"/>
              </a:rPr>
              <a:t></a:t>
            </a:r>
            <a:r>
              <a:rPr lang="en-US" altLang="zh-CN" sz="4800" b="1" dirty="0">
                <a:ea typeface="宋体" panose="02010600030101010101" pitchFamily="2" charset="-122"/>
              </a:rPr>
              <a:t>x(</a:t>
            </a:r>
            <a:r>
              <a:rPr lang="en-US" altLang="zh-CN" sz="4800" b="1" dirty="0">
                <a:ea typeface="宋体" panose="02010600030101010101" pitchFamily="2" charset="-122"/>
                <a:sym typeface="Symbol" panose="05050102010706020507" pitchFamily="18" charset="2"/>
              </a:rPr>
              <a:t>BA</a:t>
            </a:r>
            <a:r>
              <a:rPr lang="en-US" altLang="zh-CN" sz="4800" b="1" dirty="0">
                <a:ea typeface="宋体" panose="02010600030101010101" pitchFamily="2" charset="-122"/>
              </a:rPr>
              <a:t>(x))</a:t>
            </a:r>
            <a:r>
              <a:rPr lang="en-US" altLang="zh-CN" sz="4800" b="1" dirty="0">
                <a:ea typeface="宋体" panose="02010600030101010101" pitchFamily="2" charset="-122"/>
                <a:sym typeface="Symbol" panose="05050102010706020507" pitchFamily="18" charset="2"/>
              </a:rPr>
              <a:t>  </a:t>
            </a:r>
            <a:r>
              <a:rPr lang="zh-CN" altLang="en-US" sz="4800" b="1" dirty="0">
                <a:ea typeface="宋体" panose="02010600030101010101" pitchFamily="2" charset="-122"/>
              </a:rPr>
              <a:t>和</a:t>
            </a:r>
            <a:r>
              <a:rPr lang="zh-CN" altLang="en-US" sz="4800" b="1" dirty="0">
                <a:ea typeface="宋体" panose="02010600030101010101" pitchFamily="2" charset="-122"/>
                <a:sym typeface="Symbol" panose="05050102010706020507" pitchFamily="18" charset="2"/>
              </a:rPr>
              <a:t>   </a:t>
            </a:r>
            <a:r>
              <a:rPr lang="en-US" altLang="zh-CN" sz="4800" b="1" dirty="0">
                <a:ea typeface="宋体" panose="02010600030101010101" pitchFamily="2" charset="-122"/>
                <a:sym typeface="Symbol" panose="05050102010706020507" pitchFamily="18" charset="2"/>
              </a:rPr>
              <a:t>B</a:t>
            </a:r>
            <a:r>
              <a:rPr lang="zh-CN" altLang="en-US" sz="4800" b="1" dirty="0">
                <a:ea typeface="宋体" panose="02010600030101010101" pitchFamily="2" charset="-122"/>
                <a:sym typeface="Symbol" panose="05050102010706020507" pitchFamily="18" charset="2"/>
              </a:rPr>
              <a:t></a:t>
            </a:r>
            <a:r>
              <a:rPr lang="en-US" altLang="zh-CN" sz="4800" b="1" dirty="0" err="1">
                <a:ea typeface="宋体" panose="02010600030101010101" pitchFamily="2" charset="-122"/>
              </a:rPr>
              <a:t>xA</a:t>
            </a:r>
            <a:r>
              <a:rPr lang="en-US" altLang="zh-CN" sz="4800" b="1" dirty="0">
                <a:ea typeface="宋体" panose="02010600030101010101" pitchFamily="2" charset="-122"/>
              </a:rPr>
              <a:t>(x)</a:t>
            </a:r>
            <a:r>
              <a:rPr lang="en-US" altLang="zh-CN" sz="4800" b="1" dirty="0">
                <a:ea typeface="宋体" panose="02010600030101010101" pitchFamily="2" charset="-122"/>
                <a:sym typeface="Symbol" panose="05050102010706020507" pitchFamily="18" charset="2"/>
              </a:rPr>
              <a:t> </a:t>
            </a:r>
            <a:endParaRPr lang="zh-CN" altLang="en-US" dirty="0">
              <a:ea typeface="宋体" panose="02010600030101010101" pitchFamily="2" charset="-122"/>
            </a:endParaRPr>
          </a:p>
        </p:txBody>
      </p:sp>
      <p:sp>
        <p:nvSpPr>
          <p:cNvPr id="378884" name="Rectangle 4"/>
          <p:cNvSpPr>
            <a:spLocks noChangeArrowheads="1"/>
          </p:cNvSpPr>
          <p:nvPr/>
        </p:nvSpPr>
        <p:spPr bwMode="auto">
          <a:xfrm>
            <a:off x="12700" y="2132856"/>
            <a:ext cx="8064500"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eaLnBrk="0" hangingPunct="0">
              <a:tabLst>
                <a:tab pos="2924175"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924175"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924175"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92417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92417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hlink"/>
                </a:solidFill>
              </a:rPr>
              <a:t>解：</a:t>
            </a:r>
          </a:p>
          <a:p>
            <a:pPr eaLnBrk="1" hangingPunct="1"/>
            <a:r>
              <a:rPr lang="zh-CN" altLang="en-US" sz="3600" b="1" dirty="0">
                <a:solidFill>
                  <a:schemeClr val="hlink"/>
                </a:solidFill>
              </a:rPr>
              <a:t>         </a:t>
            </a:r>
            <a:r>
              <a:rPr lang="zh-CN" altLang="en-US" sz="3600" b="1" dirty="0">
                <a:solidFill>
                  <a:schemeClr val="hlink"/>
                </a:solidFill>
                <a:sym typeface="Symbol" panose="05050102010706020507" pitchFamily="18" charset="2"/>
              </a:rPr>
              <a:t></a:t>
            </a:r>
            <a:r>
              <a:rPr lang="en-US" altLang="zh-CN" sz="3600" b="1" dirty="0">
                <a:solidFill>
                  <a:schemeClr val="hlink"/>
                </a:solidFill>
              </a:rPr>
              <a:t>x(</a:t>
            </a:r>
            <a:r>
              <a:rPr lang="en-US" altLang="zh-CN" sz="3600" b="1" dirty="0">
                <a:solidFill>
                  <a:schemeClr val="hlink"/>
                </a:solidFill>
                <a:sym typeface="Symbol" panose="05050102010706020507" pitchFamily="18" charset="2"/>
              </a:rPr>
              <a:t>BA</a:t>
            </a:r>
            <a:r>
              <a:rPr lang="en-US" altLang="zh-CN" sz="3600" b="1" dirty="0">
                <a:solidFill>
                  <a:schemeClr val="hlink"/>
                </a:solidFill>
              </a:rPr>
              <a:t>(x))</a:t>
            </a:r>
            <a:r>
              <a:rPr lang="en-US" altLang="zh-CN" sz="3600" b="1" dirty="0">
                <a:solidFill>
                  <a:schemeClr val="hlink"/>
                </a:solidFill>
                <a:sym typeface="Symbol" panose="05050102010706020507" pitchFamily="18" charset="2"/>
              </a:rPr>
              <a:t> </a:t>
            </a:r>
            <a:r>
              <a:rPr lang="en-US" altLang="zh-CN" sz="3600" b="1" dirty="0">
                <a:latin typeface="Times New Roman" panose="02020603050405020304" pitchFamily="18" charset="0"/>
                <a:sym typeface="Symbol" panose="05050102010706020507" pitchFamily="18" charset="2"/>
              </a:rPr>
              <a:t> </a:t>
            </a:r>
            <a:r>
              <a:rPr lang="en-US" altLang="zh-CN" sz="3600" b="1" dirty="0">
                <a:solidFill>
                  <a:schemeClr val="hlink"/>
                </a:solidFill>
                <a:sym typeface="Symbol" panose="05050102010706020507" pitchFamily="18" charset="2"/>
              </a:rPr>
              <a:t>x</a:t>
            </a:r>
            <a:r>
              <a:rPr lang="en-US" altLang="zh-CN" sz="3600" b="1" dirty="0">
                <a:solidFill>
                  <a:srgbClr val="FF0000"/>
                </a:solidFill>
              </a:rPr>
              <a:t>(</a:t>
            </a:r>
            <a:r>
              <a:rPr lang="en-US" altLang="zh-CN" sz="3600" b="1" dirty="0">
                <a:solidFill>
                  <a:schemeClr val="hlink"/>
                </a:solidFill>
                <a:sym typeface="Symbol" panose="05050102010706020507" pitchFamily="18" charset="2"/>
              </a:rPr>
              <a:t>B</a:t>
            </a:r>
            <a:r>
              <a:rPr lang="en-US" altLang="zh-CN" sz="3600" b="1" dirty="0">
                <a:solidFill>
                  <a:schemeClr val="hlink"/>
                </a:solidFill>
              </a:rPr>
              <a:t>∨</a:t>
            </a:r>
            <a:r>
              <a:rPr lang="en-US" altLang="zh-CN" sz="3600" b="1" dirty="0">
                <a:solidFill>
                  <a:schemeClr val="hlink"/>
                </a:solidFill>
                <a:sym typeface="Symbol" panose="05050102010706020507" pitchFamily="18" charset="2"/>
              </a:rPr>
              <a:t> A</a:t>
            </a:r>
            <a:r>
              <a:rPr lang="en-US" altLang="zh-CN" sz="3600" b="1" dirty="0">
                <a:solidFill>
                  <a:schemeClr val="hlink"/>
                </a:solidFill>
              </a:rPr>
              <a:t>(</a:t>
            </a:r>
            <a:r>
              <a:rPr lang="en-US" altLang="zh-CN" sz="3600" b="1" dirty="0">
                <a:solidFill>
                  <a:schemeClr val="hlink"/>
                </a:solidFill>
                <a:sym typeface="Symbol" panose="05050102010706020507" pitchFamily="18" charset="2"/>
              </a:rPr>
              <a:t>x)</a:t>
            </a:r>
            <a:r>
              <a:rPr lang="en-US" altLang="zh-CN" sz="3600" b="1" dirty="0">
                <a:solidFill>
                  <a:srgbClr val="FF0000"/>
                </a:solidFill>
                <a:sym typeface="Symbol" panose="05050102010706020507" pitchFamily="18" charset="2"/>
              </a:rPr>
              <a:t>)</a:t>
            </a:r>
          </a:p>
          <a:p>
            <a:pPr eaLnBrk="1" hangingPunct="1">
              <a:lnSpc>
                <a:spcPct val="120000"/>
              </a:lnSpc>
            </a:pPr>
            <a:r>
              <a:rPr lang="en-US" altLang="zh-CN" sz="3600" b="1" dirty="0">
                <a:solidFill>
                  <a:schemeClr val="hlink"/>
                </a:solidFill>
                <a:sym typeface="Symbol" panose="05050102010706020507" pitchFamily="18" charset="2"/>
              </a:rPr>
              <a:t>                              </a:t>
            </a:r>
            <a:r>
              <a:rPr lang="en-US" altLang="zh-CN" sz="3600" b="1" dirty="0">
                <a:latin typeface="Times New Roman" panose="02020603050405020304" pitchFamily="18" charset="0"/>
                <a:sym typeface="Symbol" panose="05050102010706020507" pitchFamily="18" charset="2"/>
              </a:rPr>
              <a:t></a:t>
            </a:r>
            <a:r>
              <a:rPr lang="en-US" altLang="zh-CN" sz="3600" b="1" dirty="0">
                <a:solidFill>
                  <a:schemeClr val="hlink"/>
                </a:solidFill>
                <a:sym typeface="Symbol" panose="05050102010706020507" pitchFamily="18" charset="2"/>
              </a:rPr>
              <a:t> B</a:t>
            </a:r>
            <a:r>
              <a:rPr lang="en-US" altLang="zh-CN" sz="3600" b="1" dirty="0">
                <a:solidFill>
                  <a:schemeClr val="hlink"/>
                </a:solidFill>
              </a:rPr>
              <a:t>∨</a:t>
            </a:r>
            <a:r>
              <a:rPr lang="en-US" altLang="zh-CN" sz="3600" b="1" dirty="0">
                <a:solidFill>
                  <a:schemeClr val="hlink"/>
                </a:solidFill>
                <a:sym typeface="Symbol" panose="05050102010706020507" pitchFamily="18" charset="2"/>
              </a:rPr>
              <a:t> </a:t>
            </a:r>
            <a:r>
              <a:rPr lang="en-US" altLang="zh-CN" sz="3600" b="1" dirty="0" err="1">
                <a:solidFill>
                  <a:schemeClr val="hlink"/>
                </a:solidFill>
                <a:sym typeface="Symbol" panose="05050102010706020507" pitchFamily="18" charset="2"/>
              </a:rPr>
              <a:t>xA</a:t>
            </a:r>
            <a:r>
              <a:rPr lang="en-US" altLang="zh-CN" sz="3600" b="1" dirty="0">
                <a:solidFill>
                  <a:schemeClr val="hlink"/>
                </a:solidFill>
              </a:rPr>
              <a:t>(</a:t>
            </a:r>
            <a:r>
              <a:rPr lang="en-US" altLang="zh-CN" sz="3600" b="1" dirty="0">
                <a:solidFill>
                  <a:schemeClr val="hlink"/>
                </a:solidFill>
                <a:sym typeface="Symbol" panose="05050102010706020507" pitchFamily="18" charset="2"/>
              </a:rPr>
              <a:t>x)</a:t>
            </a:r>
          </a:p>
          <a:p>
            <a:pPr eaLnBrk="1" hangingPunct="1">
              <a:lnSpc>
                <a:spcPct val="120000"/>
              </a:lnSpc>
            </a:pPr>
            <a:r>
              <a:rPr lang="en-US" altLang="zh-CN" sz="3600" b="1" dirty="0">
                <a:solidFill>
                  <a:schemeClr val="hlink"/>
                </a:solidFill>
                <a:sym typeface="Symbol" panose="05050102010706020507" pitchFamily="18" charset="2"/>
              </a:rPr>
              <a:t>                             </a:t>
            </a:r>
            <a:r>
              <a:rPr lang="en-US" altLang="zh-CN" sz="3600" b="1" dirty="0">
                <a:latin typeface="Times New Roman" panose="02020603050405020304" pitchFamily="18" charset="0"/>
                <a:sym typeface="Symbol" panose="05050102010706020507" pitchFamily="18" charset="2"/>
              </a:rPr>
              <a:t> </a:t>
            </a:r>
            <a:r>
              <a:rPr lang="en-US" altLang="zh-CN" sz="3600" b="1" dirty="0">
                <a:solidFill>
                  <a:schemeClr val="hlink"/>
                </a:solidFill>
                <a:sym typeface="Symbol" panose="05050102010706020507" pitchFamily="18" charset="2"/>
              </a:rPr>
              <a:t> B</a:t>
            </a:r>
            <a:r>
              <a:rPr lang="en-US" altLang="zh-CN" sz="3600" b="1" dirty="0" err="1">
                <a:solidFill>
                  <a:schemeClr val="hlink"/>
                </a:solidFill>
              </a:rPr>
              <a:t>xA</a:t>
            </a:r>
            <a:r>
              <a:rPr lang="en-US" altLang="zh-CN" sz="3600" b="1" dirty="0">
                <a:solidFill>
                  <a:schemeClr val="hlink"/>
                </a:solidFill>
              </a:rPr>
              <a:t>(x)</a:t>
            </a:r>
            <a:r>
              <a:rPr lang="en-US" altLang="zh-CN" sz="3600" b="1" dirty="0">
                <a:solidFill>
                  <a:schemeClr val="hlink"/>
                </a:solidFill>
                <a:sym typeface="Symbol" panose="05050102010706020507" pitchFamily="18" charset="2"/>
              </a:rPr>
              <a:t> </a:t>
            </a:r>
          </a:p>
          <a:p>
            <a:pPr eaLnBrk="1" hangingPunct="1">
              <a:lnSpc>
                <a:spcPct val="120000"/>
              </a:lnSpc>
            </a:pPr>
            <a:r>
              <a:rPr lang="zh-CN" altLang="en-US" sz="3600" b="1" dirty="0">
                <a:solidFill>
                  <a:schemeClr val="hlink"/>
                </a:solidFill>
                <a:sym typeface="Symbol" panose="05050102010706020507" pitchFamily="18" charset="2"/>
              </a:rPr>
              <a:t>　　所以两公式等值。</a:t>
            </a:r>
          </a:p>
        </p:txBody>
      </p:sp>
    </p:spTree>
    <p:extLst>
      <p:ext uri="{BB962C8B-B14F-4D97-AF65-F5344CB8AC3E}">
        <p14:creationId xmlns:p14="http://schemas.microsoft.com/office/powerpoint/2010/main" val="9320112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884">
                                            <p:txEl>
                                              <p:pRg st="0" end="0"/>
                                            </p:txEl>
                                          </p:spTgt>
                                        </p:tgtEl>
                                        <p:attrNameLst>
                                          <p:attrName>style.visibility</p:attrName>
                                        </p:attrNameLst>
                                      </p:cBhvr>
                                      <p:to>
                                        <p:strVal val="visible"/>
                                      </p:to>
                                    </p:set>
                                    <p:animEffect transition="in" filter="blinds(horizontal)">
                                      <p:cBhvr>
                                        <p:cTn id="7" dur="500"/>
                                        <p:tgtEl>
                                          <p:spTgt spid="3788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884">
                                            <p:txEl>
                                              <p:pRg st="1" end="1"/>
                                            </p:txEl>
                                          </p:spTgt>
                                        </p:tgtEl>
                                        <p:attrNameLst>
                                          <p:attrName>style.visibility</p:attrName>
                                        </p:attrNameLst>
                                      </p:cBhvr>
                                      <p:to>
                                        <p:strVal val="visible"/>
                                      </p:to>
                                    </p:set>
                                    <p:animEffect transition="in" filter="blinds(horizontal)">
                                      <p:cBhvr>
                                        <p:cTn id="12" dur="500"/>
                                        <p:tgtEl>
                                          <p:spTgt spid="3788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884">
                                            <p:txEl>
                                              <p:pRg st="2" end="2"/>
                                            </p:txEl>
                                          </p:spTgt>
                                        </p:tgtEl>
                                        <p:attrNameLst>
                                          <p:attrName>style.visibility</p:attrName>
                                        </p:attrNameLst>
                                      </p:cBhvr>
                                      <p:to>
                                        <p:strVal val="visible"/>
                                      </p:to>
                                    </p:set>
                                    <p:animEffect transition="in" filter="blinds(horizontal)">
                                      <p:cBhvr>
                                        <p:cTn id="17" dur="500"/>
                                        <p:tgtEl>
                                          <p:spTgt spid="3788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8884">
                                            <p:txEl>
                                              <p:pRg st="3" end="3"/>
                                            </p:txEl>
                                          </p:spTgt>
                                        </p:tgtEl>
                                        <p:attrNameLst>
                                          <p:attrName>style.visibility</p:attrName>
                                        </p:attrNameLst>
                                      </p:cBhvr>
                                      <p:to>
                                        <p:strVal val="visible"/>
                                      </p:to>
                                    </p:set>
                                    <p:animEffect transition="in" filter="blinds(horizontal)">
                                      <p:cBhvr>
                                        <p:cTn id="22" dur="500"/>
                                        <p:tgtEl>
                                          <p:spTgt spid="3788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8884">
                                            <p:txEl>
                                              <p:pRg st="4" end="4"/>
                                            </p:txEl>
                                          </p:spTgt>
                                        </p:tgtEl>
                                        <p:attrNameLst>
                                          <p:attrName>style.visibility</p:attrName>
                                        </p:attrNameLst>
                                      </p:cBhvr>
                                      <p:to>
                                        <p:strVal val="visible"/>
                                      </p:to>
                                    </p:set>
                                    <p:animEffect transition="in" filter="blinds(horizontal)">
                                      <p:cBhvr>
                                        <p:cTn id="27" dur="500"/>
                                        <p:tgtEl>
                                          <p:spTgt spid="3788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319944-6DB0-44AE-9515-B4AC799379E5}" type="slidenum">
              <a:rPr lang="zh-CN" altLang="en-US" smtClean="0">
                <a:solidFill>
                  <a:schemeClr val="accent1"/>
                </a:solidFill>
              </a:rPr>
              <a:pPr/>
              <a:t>4</a:t>
            </a:fld>
            <a:r>
              <a:rPr lang="en-US" altLang="zh-CN" dirty="0">
                <a:solidFill>
                  <a:schemeClr val="accent1"/>
                </a:solidFill>
              </a:rPr>
              <a:t>/56</a:t>
            </a:r>
          </a:p>
        </p:txBody>
      </p:sp>
      <p:sp>
        <p:nvSpPr>
          <p:cNvPr id="18435" name="Rectangle 2"/>
          <p:cNvSpPr>
            <a:spLocks noGrp="1"/>
          </p:cNvSpPr>
          <p:nvPr>
            <p:ph type="title" idx="4294967295"/>
          </p:nvPr>
        </p:nvSpPr>
        <p:spPr/>
        <p:txBody>
          <a:bodyPr/>
          <a:lstStyle/>
          <a:p>
            <a:pPr algn="l"/>
            <a:r>
              <a:rPr lang="zh-CN" altLang="en-US" sz="3600" b="1" dirty="0">
                <a:ea typeface="宋体" panose="02010600030101010101" pitchFamily="2" charset="-122"/>
              </a:rPr>
              <a:t>定义</a:t>
            </a:r>
            <a:r>
              <a:rPr lang="en-US" altLang="zh-CN" sz="3600" b="1" dirty="0">
                <a:ea typeface="宋体" panose="02010600030101010101" pitchFamily="2" charset="-122"/>
              </a:rPr>
              <a:t>2.2 </a:t>
            </a:r>
            <a:r>
              <a:rPr lang="zh-CN" altLang="en-US" sz="3600" b="1" dirty="0">
                <a:ea typeface="宋体" panose="02010600030101010101" pitchFamily="2" charset="-122"/>
              </a:rPr>
              <a:t>项的递归定义如下</a:t>
            </a:r>
          </a:p>
        </p:txBody>
      </p:sp>
      <p:sp>
        <p:nvSpPr>
          <p:cNvPr id="18436" name="Rectangle 3"/>
          <p:cNvSpPr>
            <a:spLocks noChangeArrowheads="1"/>
          </p:cNvSpPr>
          <p:nvPr/>
        </p:nvSpPr>
        <p:spPr bwMode="auto">
          <a:xfrm>
            <a:off x="250825" y="908050"/>
            <a:ext cx="8893175" cy="265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0700" indent="-1790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Wingdings" panose="05000000000000000000" pitchFamily="2" charset="2"/>
              <a:buNone/>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(1) </a:t>
            </a:r>
            <a:r>
              <a:rPr lang="zh-CN" altLang="en-US" sz="3200" b="1" dirty="0">
                <a:latin typeface="Times New Roman" panose="02020603050405020304" pitchFamily="18" charset="0"/>
              </a:rPr>
              <a:t>个体常项和个体变项是项</a:t>
            </a:r>
            <a:r>
              <a:rPr lang="en-US" altLang="zh-CN" sz="3200" b="1" dirty="0">
                <a:latin typeface="Times New Roman" panose="02020603050405020304" pitchFamily="18" charset="0"/>
              </a:rPr>
              <a:t>.</a:t>
            </a:r>
          </a:p>
          <a:p>
            <a:pPr algn="just" eaLnBrk="1" hangingPunct="1">
              <a:lnSpc>
                <a:spcPct val="130000"/>
              </a:lnSpc>
              <a:buFont typeface="Wingdings" panose="05000000000000000000" pitchFamily="2" charset="2"/>
              <a:buNone/>
            </a:pPr>
            <a:r>
              <a:rPr lang="en-US" altLang="zh-CN" sz="3200" b="1" dirty="0">
                <a:latin typeface="Times New Roman" panose="02020603050405020304" pitchFamily="18" charset="0"/>
              </a:rPr>
              <a:t>  (2) </a:t>
            </a:r>
            <a:r>
              <a:rPr lang="zh-CN" altLang="en-US" sz="3200" b="1" dirty="0">
                <a:latin typeface="Times New Roman" panose="02020603050405020304" pitchFamily="18" charset="0"/>
              </a:rPr>
              <a:t>若</a:t>
            </a:r>
            <a:r>
              <a:rPr lang="zh-CN" altLang="en-US" sz="3200" b="1" i="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x</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x</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 …, </a:t>
            </a:r>
            <a:r>
              <a:rPr lang="en-US" altLang="zh-CN" sz="3200" b="1" i="1" dirty="0" err="1">
                <a:latin typeface="Times New Roman" panose="02020603050405020304" pitchFamily="18" charset="0"/>
              </a:rPr>
              <a:t>x</a:t>
            </a:r>
            <a:r>
              <a:rPr lang="en-US" altLang="zh-CN" sz="3200" b="1" i="1" baseline="-30000" dirty="0" err="1">
                <a:latin typeface="Times New Roman" panose="02020603050405020304" pitchFamily="18" charset="0"/>
              </a:rPr>
              <a:t>n</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是任意的</a:t>
            </a:r>
            <a:r>
              <a:rPr lang="en-US" altLang="zh-CN" sz="3200" b="1" i="1" dirty="0">
                <a:latin typeface="Times New Roman" panose="02020603050405020304" pitchFamily="18" charset="0"/>
              </a:rPr>
              <a:t>n</a:t>
            </a:r>
            <a:r>
              <a:rPr lang="zh-CN" altLang="en-US" sz="3200" b="1" dirty="0">
                <a:latin typeface="Times New Roman" panose="02020603050405020304" pitchFamily="18" charset="0"/>
              </a:rPr>
              <a:t>元函数，</a:t>
            </a:r>
            <a:r>
              <a:rPr lang="en-US" altLang="zh-CN" sz="3200" b="1" i="1" dirty="0">
                <a:latin typeface="Times New Roman" panose="02020603050405020304" pitchFamily="18" charset="0"/>
              </a:rPr>
              <a:t>t</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t</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a:t>
            </a:r>
            <a:r>
              <a:rPr lang="en-US" altLang="zh-CN" sz="3200" b="1" i="1" dirty="0" err="1">
                <a:latin typeface="Times New Roman" panose="02020603050405020304" pitchFamily="18" charset="0"/>
              </a:rPr>
              <a:t>t</a:t>
            </a:r>
            <a:r>
              <a:rPr lang="en-US" altLang="zh-CN" sz="3200" b="1" i="1" baseline="-30000" dirty="0" err="1">
                <a:latin typeface="Times New Roman" panose="02020603050405020304" pitchFamily="18" charset="0"/>
              </a:rPr>
              <a:t>n</a:t>
            </a:r>
            <a:endParaRPr lang="en-US" altLang="zh-CN" sz="3200" b="1" i="1" baseline="-30000" dirty="0">
              <a:latin typeface="Times New Roman" panose="02020603050405020304" pitchFamily="18" charset="0"/>
            </a:endParaRPr>
          </a:p>
          <a:p>
            <a:pPr algn="just" eaLnBrk="1" hangingPunct="1">
              <a:lnSpc>
                <a:spcPct val="130000"/>
              </a:lnSpc>
              <a:buFont typeface="Wingdings" panose="05000000000000000000" pitchFamily="2" charset="2"/>
              <a:buNone/>
            </a:pPr>
            <a:r>
              <a:rPr lang="zh-CN" altLang="en-US" sz="3200" b="1" dirty="0">
                <a:latin typeface="Times New Roman" panose="02020603050405020304" pitchFamily="18" charset="0"/>
              </a:rPr>
              <a:t>是任意的</a:t>
            </a:r>
            <a:r>
              <a:rPr lang="en-US" altLang="zh-CN" sz="3200" b="1" i="1" dirty="0">
                <a:latin typeface="Times New Roman" panose="02020603050405020304" pitchFamily="18" charset="0"/>
              </a:rPr>
              <a:t>n</a:t>
            </a:r>
            <a:r>
              <a:rPr lang="zh-CN" altLang="en-US" sz="3200" b="1" dirty="0">
                <a:latin typeface="Times New Roman" panose="02020603050405020304" pitchFamily="18" charset="0"/>
              </a:rPr>
              <a:t>个项，则</a:t>
            </a:r>
            <a:r>
              <a:rPr lang="zh-CN" altLang="en-US" sz="3200" b="1" i="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t</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t</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 …, </a:t>
            </a:r>
            <a:r>
              <a:rPr lang="en-US" altLang="zh-CN" sz="3200" b="1" i="1" dirty="0" err="1">
                <a:latin typeface="Times New Roman" panose="02020603050405020304" pitchFamily="18" charset="0"/>
              </a:rPr>
              <a:t>t</a:t>
            </a:r>
            <a:r>
              <a:rPr lang="en-US" altLang="zh-CN" sz="3200" b="1" i="1" baseline="-30000" dirty="0" err="1">
                <a:latin typeface="Times New Roman" panose="02020603050405020304" pitchFamily="18" charset="0"/>
              </a:rPr>
              <a:t>n</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是项</a:t>
            </a:r>
            <a:r>
              <a:rPr lang="en-US" altLang="zh-CN" sz="3200" b="1" dirty="0">
                <a:latin typeface="Times New Roman" panose="02020603050405020304" pitchFamily="18" charset="0"/>
              </a:rPr>
              <a:t>.</a:t>
            </a:r>
          </a:p>
          <a:p>
            <a:pPr algn="just" eaLnBrk="1" hangingPunct="1">
              <a:lnSpc>
                <a:spcPct val="130000"/>
              </a:lnSpc>
              <a:buFont typeface="Wingdings" panose="05000000000000000000" pitchFamily="2" charset="2"/>
              <a:buNone/>
            </a:pPr>
            <a:r>
              <a:rPr lang="en-US" altLang="zh-CN" sz="3200" b="1" dirty="0">
                <a:latin typeface="Times New Roman" panose="02020603050405020304" pitchFamily="18" charset="0"/>
              </a:rPr>
              <a:t>  (3) </a:t>
            </a:r>
            <a:r>
              <a:rPr lang="zh-CN" altLang="en-US" sz="3200" b="1" dirty="0">
                <a:latin typeface="Times New Roman" panose="02020603050405020304" pitchFamily="18" charset="0"/>
              </a:rPr>
              <a:t>所有的项都是有限次使用 </a:t>
            </a:r>
            <a:r>
              <a:rPr lang="en-US" altLang="zh-CN" sz="3200" b="1" dirty="0">
                <a:latin typeface="Times New Roman" panose="02020603050405020304" pitchFamily="18" charset="0"/>
              </a:rPr>
              <a:t>(1), (2) </a:t>
            </a:r>
            <a:r>
              <a:rPr lang="zh-CN" altLang="en-US" sz="3200" b="1" dirty="0">
                <a:latin typeface="Times New Roman" panose="02020603050405020304" pitchFamily="18" charset="0"/>
              </a:rPr>
              <a:t>得到的</a:t>
            </a:r>
            <a:r>
              <a:rPr lang="en-US" altLang="zh-CN" sz="3200" b="1" dirty="0">
                <a:latin typeface="Times New Roman" panose="02020603050405020304" pitchFamily="18" charset="0"/>
              </a:rPr>
              <a:t>.</a:t>
            </a:r>
          </a:p>
        </p:txBody>
      </p:sp>
      <p:sp>
        <p:nvSpPr>
          <p:cNvPr id="18437" name="Rectangle 4"/>
          <p:cNvSpPr>
            <a:spLocks noChangeArrowheads="1"/>
          </p:cNvSpPr>
          <p:nvPr/>
        </p:nvSpPr>
        <p:spPr bwMode="auto">
          <a:xfrm>
            <a:off x="323528" y="5013176"/>
            <a:ext cx="87136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41338" indent="-5413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spcBef>
                <a:spcPct val="20000"/>
              </a:spcBef>
              <a:buClr>
                <a:schemeClr val="hlink"/>
              </a:buClr>
              <a:buSzPct val="110000"/>
            </a:pPr>
            <a:r>
              <a:rPr lang="zh-CN" altLang="en-US" sz="3200" b="1" dirty="0"/>
              <a:t>项不是公式。特别地，</a:t>
            </a:r>
            <a:r>
              <a:rPr lang="zh-CN" altLang="en-US" sz="3200" b="1" dirty="0">
                <a:solidFill>
                  <a:srgbClr val="FF0000"/>
                </a:solidFill>
              </a:rPr>
              <a:t>函数项</a:t>
            </a:r>
            <a:r>
              <a:rPr lang="zh-CN" altLang="en-US" sz="3200" b="1" dirty="0">
                <a:solidFill>
                  <a:srgbClr val="333300"/>
                </a:solidFill>
              </a:rPr>
              <a:t>不是句子</a:t>
            </a:r>
            <a:r>
              <a:rPr lang="en-US" altLang="zh-CN" sz="3200" b="1" dirty="0">
                <a:solidFill>
                  <a:srgbClr val="333300"/>
                </a:solidFill>
              </a:rPr>
              <a:t>(</a:t>
            </a:r>
            <a:r>
              <a:rPr lang="zh-CN" altLang="en-US" sz="3200" b="1" dirty="0">
                <a:solidFill>
                  <a:srgbClr val="333300"/>
                </a:solidFill>
              </a:rPr>
              <a:t>公式</a:t>
            </a:r>
            <a:r>
              <a:rPr lang="en-US" altLang="zh-CN" sz="3200" b="1" dirty="0">
                <a:solidFill>
                  <a:srgbClr val="333300"/>
                </a:solidFill>
              </a:rPr>
              <a:t>)</a:t>
            </a:r>
            <a:r>
              <a:rPr lang="zh-CN" altLang="en-US" sz="3200" b="1" dirty="0">
                <a:solidFill>
                  <a:srgbClr val="333300"/>
                </a:solidFill>
              </a:rPr>
              <a:t>，</a:t>
            </a:r>
            <a:r>
              <a:rPr lang="zh-CN" altLang="en-US" sz="3200" b="1" dirty="0">
                <a:solidFill>
                  <a:srgbClr val="FF0000"/>
                </a:solidFill>
              </a:rPr>
              <a:t>仅是项</a:t>
            </a:r>
            <a:r>
              <a:rPr lang="zh-CN" altLang="en-US" sz="3200" b="1" dirty="0"/>
              <a:t>，是以</a:t>
            </a:r>
            <a:r>
              <a:rPr lang="zh-CN" altLang="en-US" sz="3200" b="1" dirty="0">
                <a:solidFill>
                  <a:srgbClr val="FF0000"/>
                </a:solidFill>
              </a:rPr>
              <a:t>个体域为定义域</a:t>
            </a:r>
            <a:r>
              <a:rPr lang="zh-CN" altLang="en-US" sz="3200" b="1" dirty="0"/>
              <a:t>、以</a:t>
            </a:r>
            <a:r>
              <a:rPr lang="zh-CN" altLang="en-US" sz="3200" b="1" dirty="0">
                <a:solidFill>
                  <a:srgbClr val="FF0000"/>
                </a:solidFill>
              </a:rPr>
              <a:t>个体</a:t>
            </a:r>
            <a:r>
              <a:rPr lang="zh-CN" altLang="en-US" sz="2800" b="1" dirty="0">
                <a:solidFill>
                  <a:srgbClr val="FF0000"/>
                </a:solidFill>
              </a:rPr>
              <a:t>域</a:t>
            </a:r>
            <a:r>
              <a:rPr lang="zh-CN" altLang="en-US" sz="3200" b="1" dirty="0">
                <a:solidFill>
                  <a:srgbClr val="FF0000"/>
                </a:solidFill>
              </a:rPr>
              <a:t>为值域</a:t>
            </a:r>
            <a:r>
              <a:rPr lang="zh-CN" altLang="en-US" sz="3200" b="1" dirty="0"/>
              <a:t>的函数。</a:t>
            </a:r>
          </a:p>
        </p:txBody>
      </p:sp>
      <p:sp>
        <p:nvSpPr>
          <p:cNvPr id="2" name="文本框 1"/>
          <p:cNvSpPr txBox="1"/>
          <p:nvPr/>
        </p:nvSpPr>
        <p:spPr>
          <a:xfrm>
            <a:off x="323528" y="3573016"/>
            <a:ext cx="8713663" cy="1077218"/>
          </a:xfrm>
          <a:prstGeom prst="rect">
            <a:avLst/>
          </a:prstGeom>
          <a:solidFill>
            <a:srgbClr val="FFFF00"/>
          </a:solidFill>
        </p:spPr>
        <p:txBody>
          <a:bodyPr wrap="square" rtlCol="0">
            <a:spAutoFit/>
          </a:bodyPr>
          <a:lstStyle/>
          <a:p>
            <a:pPr eaLnBrk="1" hangingPunct="1">
              <a:buFont typeface="Wingdings" panose="05000000000000000000" pitchFamily="2" charset="2"/>
              <a:buNone/>
            </a:pPr>
            <a:r>
              <a:rPr lang="zh-CN" altLang="en-US" sz="3200" b="1" dirty="0">
                <a:latin typeface="Times New Roman" panose="02020603050405020304" pitchFamily="18" charset="0"/>
              </a:rPr>
              <a:t>个体常项（常个体）、个体变项（个体变元）是项，由它们构成的</a:t>
            </a:r>
            <a:r>
              <a:rPr lang="en-US" altLang="zh-CN" sz="3200" b="1" i="1" dirty="0">
                <a:latin typeface="Times New Roman" panose="02020603050405020304" pitchFamily="18" charset="0"/>
              </a:rPr>
              <a:t>n</a:t>
            </a:r>
            <a:r>
              <a:rPr lang="zh-CN" altLang="en-US" sz="3200" b="1" dirty="0">
                <a:latin typeface="Times New Roman" panose="02020603050405020304" pitchFamily="18" charset="0"/>
              </a:rPr>
              <a:t>元函数和复合函数还是项</a:t>
            </a:r>
          </a:p>
        </p:txBody>
      </p:sp>
    </p:spTree>
    <p:extLst>
      <p:ext uri="{BB962C8B-B14F-4D97-AF65-F5344CB8AC3E}">
        <p14:creationId xmlns:p14="http://schemas.microsoft.com/office/powerpoint/2010/main" val="7002031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E8430C-9064-4A1B-8DF4-4411AAE3788A}" type="slidenum">
              <a:rPr lang="zh-CN" altLang="en-US" smtClean="0">
                <a:solidFill>
                  <a:schemeClr val="accent1"/>
                </a:solidFill>
              </a:rPr>
              <a:pPr/>
              <a:t>40</a:t>
            </a:fld>
            <a:r>
              <a:rPr lang="en-US" altLang="zh-CN" dirty="0">
                <a:solidFill>
                  <a:schemeClr val="accent1"/>
                </a:solidFill>
              </a:rPr>
              <a:t>/56</a:t>
            </a:r>
          </a:p>
        </p:txBody>
      </p:sp>
      <p:sp>
        <p:nvSpPr>
          <p:cNvPr id="50179" name="Rectangle 2"/>
          <p:cNvSpPr>
            <a:spLocks noGrp="1"/>
          </p:cNvSpPr>
          <p:nvPr>
            <p:ph type="title" idx="4294967295"/>
          </p:nvPr>
        </p:nvSpPr>
        <p:spPr>
          <a:xfrm>
            <a:off x="0" y="0"/>
            <a:ext cx="8964613" cy="1439863"/>
          </a:xfrm>
          <a:solidFill>
            <a:schemeClr val="tx2"/>
          </a:solidFill>
        </p:spPr>
        <p:txBody>
          <a:bodyPr/>
          <a:lstStyle/>
          <a:p>
            <a:pPr algn="l"/>
            <a:r>
              <a:rPr lang="zh-CN" altLang="en-US" sz="3600" b="1" dirty="0">
                <a:ea typeface="宋体" panose="02010600030101010101" pitchFamily="2" charset="-122"/>
              </a:rPr>
              <a:t>例</a:t>
            </a:r>
            <a:r>
              <a:rPr lang="en-US" altLang="zh-CN" sz="2400" dirty="0">
                <a:ea typeface="宋体" panose="02010600030101010101" pitchFamily="2" charset="-122"/>
              </a:rPr>
              <a:t> </a:t>
            </a:r>
            <a:r>
              <a:rPr lang="zh-CN" altLang="en-US" sz="3600" b="1" dirty="0">
                <a:ea typeface="宋体" panose="02010600030101010101" pitchFamily="2" charset="-122"/>
              </a:rPr>
              <a:t>试判断下面两公式是否等值</a:t>
            </a:r>
            <a:br>
              <a:rPr lang="zh-CN" altLang="en-US" sz="3600" b="1" dirty="0">
                <a:ea typeface="宋体" panose="02010600030101010101" pitchFamily="2" charset="-122"/>
              </a:rPr>
            </a:br>
            <a:r>
              <a:rPr lang="zh-CN" altLang="en-US" sz="3600" b="1" dirty="0">
                <a:ea typeface="宋体" panose="02010600030101010101" pitchFamily="2" charset="-122"/>
              </a:rPr>
              <a:t>      </a:t>
            </a:r>
            <a:r>
              <a:rPr lang="zh-CN" altLang="en-US" sz="4800" b="1" dirty="0">
                <a:ea typeface="宋体" panose="02010600030101010101" pitchFamily="2" charset="-122"/>
                <a:sym typeface="Symbol" panose="05050102010706020507" pitchFamily="18" charset="2"/>
              </a:rPr>
              <a:t></a:t>
            </a:r>
            <a:r>
              <a:rPr lang="en-US" altLang="zh-CN" sz="4800" b="1" dirty="0" err="1">
                <a:ea typeface="宋体" panose="02010600030101010101" pitchFamily="2" charset="-122"/>
              </a:rPr>
              <a:t>xA</a:t>
            </a:r>
            <a:r>
              <a:rPr lang="en-US" altLang="zh-CN" sz="4800" b="1" dirty="0">
                <a:ea typeface="宋体" panose="02010600030101010101" pitchFamily="2" charset="-122"/>
              </a:rPr>
              <a:t>(x)</a:t>
            </a:r>
            <a:r>
              <a:rPr lang="en-US" altLang="zh-CN" sz="4800" b="1" dirty="0">
                <a:ea typeface="宋体" panose="02010600030101010101" pitchFamily="2" charset="-122"/>
                <a:sym typeface="Symbol" panose="05050102010706020507" pitchFamily="18" charset="2"/>
              </a:rPr>
              <a:t>B  </a:t>
            </a:r>
            <a:r>
              <a:rPr lang="zh-CN" altLang="en-US" sz="4800" b="1" dirty="0">
                <a:ea typeface="宋体" panose="02010600030101010101" pitchFamily="2" charset="-122"/>
              </a:rPr>
              <a:t>和   </a:t>
            </a:r>
            <a:r>
              <a:rPr lang="zh-CN" altLang="en-US" sz="4800" b="1" dirty="0">
                <a:ea typeface="宋体" panose="02010600030101010101" pitchFamily="2" charset="-122"/>
                <a:sym typeface="Symbol" panose="05050102010706020507" pitchFamily="18" charset="2"/>
              </a:rPr>
              <a:t></a:t>
            </a:r>
            <a:r>
              <a:rPr lang="en-US" altLang="zh-CN" sz="4800" b="1" dirty="0">
                <a:ea typeface="宋体" panose="02010600030101010101" pitchFamily="2" charset="-122"/>
              </a:rPr>
              <a:t>x(</a:t>
            </a:r>
            <a:r>
              <a:rPr lang="en-US" altLang="zh-CN" sz="4800" b="1" dirty="0">
                <a:ea typeface="宋体" panose="02010600030101010101" pitchFamily="2" charset="-122"/>
                <a:sym typeface="Symbol" panose="05050102010706020507" pitchFamily="18" charset="2"/>
              </a:rPr>
              <a:t>A</a:t>
            </a:r>
            <a:r>
              <a:rPr lang="en-US" altLang="zh-CN" sz="4800" b="1" dirty="0">
                <a:ea typeface="宋体" panose="02010600030101010101" pitchFamily="2" charset="-122"/>
              </a:rPr>
              <a:t>(x)</a:t>
            </a:r>
            <a:r>
              <a:rPr lang="en-US" altLang="zh-CN" sz="4800" b="1" dirty="0">
                <a:ea typeface="宋体" panose="02010600030101010101" pitchFamily="2" charset="-122"/>
                <a:sym typeface="Symbol" panose="05050102010706020507" pitchFamily="18" charset="2"/>
              </a:rPr>
              <a:t>B</a:t>
            </a:r>
            <a:r>
              <a:rPr lang="en-US" altLang="zh-CN" sz="4800" b="1" dirty="0">
                <a:ea typeface="宋体" panose="02010600030101010101" pitchFamily="2" charset="-122"/>
              </a:rPr>
              <a:t>)</a:t>
            </a:r>
            <a:endParaRPr lang="en-US" altLang="zh-CN" sz="4800" dirty="0">
              <a:ea typeface="宋体" panose="02010600030101010101" pitchFamily="2" charset="-122"/>
            </a:endParaRPr>
          </a:p>
        </p:txBody>
      </p:sp>
      <p:sp>
        <p:nvSpPr>
          <p:cNvPr id="26628" name="Rectangle 4"/>
          <p:cNvSpPr>
            <a:spLocks noChangeArrowheads="1"/>
          </p:cNvSpPr>
          <p:nvPr/>
        </p:nvSpPr>
        <p:spPr bwMode="auto">
          <a:xfrm>
            <a:off x="395288" y="1774724"/>
            <a:ext cx="8208962" cy="431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eaLnBrk="0" hangingPunct="0">
              <a:tabLst>
                <a:tab pos="2924175"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924175"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924175"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92417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92417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sz="3200" b="1" dirty="0">
                <a:solidFill>
                  <a:schemeClr val="hlink"/>
                </a:solidFill>
              </a:rPr>
              <a:t>解：     </a:t>
            </a:r>
            <a:r>
              <a:rPr lang="zh-CN" altLang="en-US" sz="3200" b="1" dirty="0">
                <a:solidFill>
                  <a:schemeClr val="hlink"/>
                </a:solidFill>
                <a:sym typeface="Symbol" panose="05050102010706020507" pitchFamily="18" charset="2"/>
              </a:rPr>
              <a:t></a:t>
            </a:r>
            <a:r>
              <a:rPr lang="en-US" altLang="zh-CN" sz="3200" b="1" dirty="0" err="1">
                <a:solidFill>
                  <a:schemeClr val="hlink"/>
                </a:solidFill>
              </a:rPr>
              <a:t>xA</a:t>
            </a:r>
            <a:r>
              <a:rPr lang="en-US" altLang="zh-CN" sz="3200" b="1" dirty="0">
                <a:solidFill>
                  <a:schemeClr val="hlink"/>
                </a:solidFill>
              </a:rPr>
              <a:t>(</a:t>
            </a:r>
            <a:r>
              <a:rPr lang="en-US" altLang="zh-CN" sz="3200" b="1" dirty="0">
                <a:solidFill>
                  <a:schemeClr val="hlink"/>
                </a:solidFill>
                <a:sym typeface="Symbol" panose="05050102010706020507" pitchFamily="18" charset="2"/>
              </a:rPr>
              <a:t>x)</a:t>
            </a:r>
            <a:r>
              <a:rPr lang="en-US" altLang="zh-CN" sz="3200" b="1" dirty="0">
                <a:solidFill>
                  <a:srgbClr val="993300"/>
                </a:solidFill>
                <a:sym typeface="Symbol" panose="05050102010706020507" pitchFamily="18" charset="2"/>
              </a:rPr>
              <a:t>B</a:t>
            </a:r>
            <a:r>
              <a:rPr lang="en-US" altLang="zh-CN" sz="3200" b="1" dirty="0">
                <a:solidFill>
                  <a:schemeClr val="hlink"/>
                </a:solidFill>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a:solidFill>
                  <a:schemeClr val="hlink"/>
                </a:solidFill>
              </a:rPr>
              <a:t> (</a:t>
            </a:r>
            <a:r>
              <a:rPr lang="en-US" altLang="zh-CN" sz="3200" b="1" dirty="0">
                <a:solidFill>
                  <a:schemeClr val="hlink"/>
                </a:solidFill>
                <a:sym typeface="Symbol" panose="05050102010706020507" pitchFamily="18" charset="2"/>
              </a:rPr>
              <a:t></a:t>
            </a:r>
            <a:r>
              <a:rPr lang="en-US" altLang="zh-CN" sz="3200" b="1" dirty="0" err="1">
                <a:solidFill>
                  <a:schemeClr val="hlink"/>
                </a:solidFill>
              </a:rPr>
              <a:t>x</a:t>
            </a:r>
            <a:r>
              <a:rPr lang="en-US" altLang="zh-CN" sz="3200" b="1" dirty="0" err="1">
                <a:solidFill>
                  <a:schemeClr val="hlink"/>
                </a:solidFill>
                <a:sym typeface="Symbol" panose="05050102010706020507" pitchFamily="18" charset="2"/>
              </a:rPr>
              <a:t>A</a:t>
            </a:r>
            <a:r>
              <a:rPr lang="en-US" altLang="zh-CN" sz="3200" b="1" dirty="0">
                <a:solidFill>
                  <a:schemeClr val="hlink"/>
                </a:solidFill>
              </a:rPr>
              <a:t>(</a:t>
            </a:r>
            <a:r>
              <a:rPr lang="en-US" altLang="zh-CN" sz="3200" b="1" dirty="0">
                <a:solidFill>
                  <a:schemeClr val="hlink"/>
                </a:solidFill>
                <a:sym typeface="Symbol" panose="05050102010706020507" pitchFamily="18" charset="2"/>
              </a:rPr>
              <a:t>x))  </a:t>
            </a:r>
            <a:r>
              <a:rPr lang="en-US" altLang="zh-CN" sz="3200" b="1" dirty="0">
                <a:solidFill>
                  <a:srgbClr val="C00000"/>
                </a:solidFill>
                <a:sym typeface="Symbol" panose="05050102010706020507" pitchFamily="18" charset="2"/>
              </a:rPr>
              <a:t>B</a:t>
            </a:r>
            <a:r>
              <a:rPr lang="en-US" altLang="zh-CN" sz="3200" b="1" dirty="0">
                <a:solidFill>
                  <a:schemeClr val="hlink"/>
                </a:solidFill>
              </a:rPr>
              <a:t> </a:t>
            </a:r>
            <a:endParaRPr lang="en-US" altLang="zh-CN" sz="3200" b="1" dirty="0">
              <a:solidFill>
                <a:schemeClr val="hlink"/>
              </a:solidFill>
              <a:sym typeface="Symbol" panose="05050102010706020507" pitchFamily="18" charset="2"/>
            </a:endParaRPr>
          </a:p>
          <a:p>
            <a:pPr eaLnBrk="1" hangingPunct="1">
              <a:lnSpc>
                <a:spcPct val="140000"/>
              </a:lnSpc>
            </a:pPr>
            <a:r>
              <a:rPr lang="en-US" altLang="zh-CN" sz="3200" b="1" dirty="0">
                <a:solidFill>
                  <a:schemeClr val="hlink"/>
                </a:solidFill>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a:solidFill>
                  <a:schemeClr val="hlink"/>
                </a:solidFill>
                <a:sym typeface="Symbol" panose="05050102010706020507" pitchFamily="18" charset="2"/>
              </a:rPr>
              <a:t> (</a:t>
            </a:r>
            <a:r>
              <a:rPr lang="en-US" altLang="zh-CN" sz="3200" b="1" dirty="0" err="1">
                <a:solidFill>
                  <a:schemeClr val="hlink"/>
                </a:solidFill>
              </a:rPr>
              <a:t>x</a:t>
            </a:r>
            <a:r>
              <a:rPr lang="en-US" altLang="zh-CN" sz="3200" b="1" dirty="0" err="1">
                <a:solidFill>
                  <a:schemeClr val="hlink"/>
                </a:solidFill>
                <a:sym typeface="Symbol" panose="05050102010706020507" pitchFamily="18" charset="2"/>
              </a:rPr>
              <a:t>A</a:t>
            </a:r>
            <a:r>
              <a:rPr lang="en-US" altLang="zh-CN" sz="3200" b="1" dirty="0">
                <a:solidFill>
                  <a:schemeClr val="hlink"/>
                </a:solidFill>
              </a:rPr>
              <a:t>(</a:t>
            </a:r>
            <a:r>
              <a:rPr lang="en-US" altLang="zh-CN" sz="3200" b="1" dirty="0">
                <a:solidFill>
                  <a:schemeClr val="hlink"/>
                </a:solidFill>
                <a:sym typeface="Symbol" panose="05050102010706020507" pitchFamily="18" charset="2"/>
              </a:rPr>
              <a:t>x)) </a:t>
            </a:r>
            <a:r>
              <a:rPr lang="en-US" altLang="zh-CN" sz="3200" b="1" dirty="0">
                <a:solidFill>
                  <a:srgbClr val="993300"/>
                </a:solidFill>
                <a:sym typeface="Symbol" panose="05050102010706020507" pitchFamily="18" charset="2"/>
              </a:rPr>
              <a:t> B</a:t>
            </a:r>
            <a:r>
              <a:rPr lang="en-US" altLang="zh-CN" sz="3200" b="1" dirty="0">
                <a:solidFill>
                  <a:schemeClr val="hlink"/>
                </a:solidFill>
              </a:rPr>
              <a:t> </a:t>
            </a:r>
            <a:endParaRPr lang="en-US" altLang="zh-CN" sz="3200" b="1" dirty="0">
              <a:solidFill>
                <a:schemeClr val="hlink"/>
              </a:solidFill>
              <a:sym typeface="Symbol" panose="05050102010706020507" pitchFamily="18" charset="2"/>
            </a:endParaRPr>
          </a:p>
          <a:p>
            <a:pPr eaLnBrk="1" hangingPunct="1">
              <a:lnSpc>
                <a:spcPct val="140000"/>
              </a:lnSpc>
            </a:pPr>
            <a:r>
              <a:rPr lang="en-US" altLang="zh-CN" sz="3200" b="1" dirty="0">
                <a:solidFill>
                  <a:schemeClr val="hlink"/>
                </a:solidFill>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 </a:t>
            </a:r>
            <a:r>
              <a:rPr lang="en-US" altLang="zh-CN" sz="3200" b="1" dirty="0">
                <a:solidFill>
                  <a:schemeClr val="hlink"/>
                </a:solidFill>
                <a:sym typeface="Symbol" panose="05050102010706020507" pitchFamily="18" charset="2"/>
              </a:rPr>
              <a:t></a:t>
            </a:r>
            <a:r>
              <a:rPr lang="en-US" altLang="zh-CN" sz="3200" b="1" dirty="0">
                <a:solidFill>
                  <a:schemeClr val="hlink"/>
                </a:solidFill>
              </a:rPr>
              <a:t>x</a:t>
            </a:r>
            <a:r>
              <a:rPr lang="en-US" altLang="zh-CN" sz="3200" b="1" dirty="0">
                <a:solidFill>
                  <a:schemeClr val="hlink"/>
                </a:solidFill>
                <a:sym typeface="Symbol" panose="05050102010706020507" pitchFamily="18" charset="2"/>
              </a:rPr>
              <a:t>(A</a:t>
            </a:r>
            <a:r>
              <a:rPr lang="en-US" altLang="zh-CN" sz="3200" b="1" dirty="0">
                <a:solidFill>
                  <a:schemeClr val="hlink"/>
                </a:solidFill>
              </a:rPr>
              <a:t>(</a:t>
            </a:r>
            <a:r>
              <a:rPr lang="en-US" altLang="zh-CN" sz="3200" b="1" dirty="0">
                <a:solidFill>
                  <a:schemeClr val="hlink"/>
                </a:solidFill>
                <a:sym typeface="Symbol" panose="05050102010706020507" pitchFamily="18" charset="2"/>
              </a:rPr>
              <a:t>x)</a:t>
            </a:r>
            <a:r>
              <a:rPr lang="en-US" altLang="zh-CN" sz="3200" b="1" dirty="0">
                <a:solidFill>
                  <a:srgbClr val="993300"/>
                </a:solidFill>
                <a:sym typeface="Symbol" panose="05050102010706020507" pitchFamily="18" charset="2"/>
              </a:rPr>
              <a:t> B</a:t>
            </a:r>
            <a:r>
              <a:rPr lang="en-US" altLang="zh-CN" sz="3200" b="1" dirty="0">
                <a:solidFill>
                  <a:schemeClr val="hlink"/>
                </a:solidFill>
              </a:rPr>
              <a:t> </a:t>
            </a:r>
            <a:r>
              <a:rPr lang="en-US" altLang="zh-CN" sz="3200" b="1" dirty="0">
                <a:solidFill>
                  <a:schemeClr val="hlink"/>
                </a:solidFill>
                <a:sym typeface="Symbol" panose="05050102010706020507" pitchFamily="18" charset="2"/>
              </a:rPr>
              <a:t>)</a:t>
            </a:r>
          </a:p>
          <a:p>
            <a:pPr eaLnBrk="1" hangingPunct="1">
              <a:lnSpc>
                <a:spcPct val="140000"/>
              </a:lnSpc>
            </a:pPr>
            <a:r>
              <a:rPr lang="en-US" altLang="zh-CN" sz="3200" b="1" dirty="0">
                <a:solidFill>
                  <a:schemeClr val="hlink"/>
                </a:solidFill>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a:solidFill>
                  <a:schemeClr val="hlink"/>
                </a:solidFill>
                <a:sym typeface="Symbol" panose="05050102010706020507" pitchFamily="18" charset="2"/>
              </a:rPr>
              <a:t> </a:t>
            </a:r>
            <a:r>
              <a:rPr lang="en-US" altLang="zh-CN" sz="3200" b="1" dirty="0">
                <a:solidFill>
                  <a:schemeClr val="hlink"/>
                </a:solidFill>
              </a:rPr>
              <a:t>x</a:t>
            </a:r>
            <a:r>
              <a:rPr lang="en-US" altLang="zh-CN" sz="3200" b="1" dirty="0">
                <a:solidFill>
                  <a:schemeClr val="hlink"/>
                </a:solidFill>
                <a:sym typeface="Symbol" panose="05050102010706020507" pitchFamily="18" charset="2"/>
              </a:rPr>
              <a:t>(A</a:t>
            </a:r>
            <a:r>
              <a:rPr lang="en-US" altLang="zh-CN" sz="3200" b="1" dirty="0">
                <a:solidFill>
                  <a:schemeClr val="hlink"/>
                </a:solidFill>
              </a:rPr>
              <a:t>(</a:t>
            </a:r>
            <a:r>
              <a:rPr lang="en-US" altLang="zh-CN" sz="3200" b="1" dirty="0">
                <a:solidFill>
                  <a:schemeClr val="hlink"/>
                </a:solidFill>
                <a:sym typeface="Symbol" panose="05050102010706020507" pitchFamily="18" charset="2"/>
              </a:rPr>
              <a:t>x)</a:t>
            </a:r>
            <a:r>
              <a:rPr lang="en-US" altLang="zh-CN" sz="3200" b="1" dirty="0">
                <a:solidFill>
                  <a:srgbClr val="993300"/>
                </a:solidFill>
                <a:sym typeface="Symbol" panose="05050102010706020507" pitchFamily="18" charset="2"/>
              </a:rPr>
              <a:t>B</a:t>
            </a:r>
            <a:r>
              <a:rPr lang="en-US" altLang="zh-CN" sz="3200" b="1" dirty="0">
                <a:solidFill>
                  <a:schemeClr val="hlink"/>
                </a:solidFill>
              </a:rPr>
              <a:t> </a:t>
            </a:r>
            <a:r>
              <a:rPr lang="en-US" altLang="zh-CN" sz="3200" b="1" dirty="0">
                <a:solidFill>
                  <a:schemeClr val="hlink"/>
                </a:solidFill>
                <a:sym typeface="Symbol" panose="05050102010706020507" pitchFamily="18" charset="2"/>
              </a:rPr>
              <a:t>)</a:t>
            </a:r>
          </a:p>
          <a:p>
            <a:pPr eaLnBrk="1" hangingPunct="1">
              <a:lnSpc>
                <a:spcPct val="140000"/>
              </a:lnSpc>
            </a:pPr>
            <a:r>
              <a:rPr lang="en-US" altLang="zh-CN" sz="3200" b="1" dirty="0">
                <a:solidFill>
                  <a:schemeClr val="hlink"/>
                </a:solidFill>
                <a:sym typeface="Symbol" panose="05050102010706020507" pitchFamily="18" charset="2"/>
              </a:rPr>
              <a:t>                                </a:t>
            </a:r>
            <a:r>
              <a:rPr lang="en-US" altLang="zh-CN" sz="3200" b="1" dirty="0">
                <a:solidFill>
                  <a:schemeClr val="hlink"/>
                </a:solidFill>
              </a:rPr>
              <a:t>x</a:t>
            </a:r>
            <a:r>
              <a:rPr lang="en-US" altLang="zh-CN" sz="3200" b="1" dirty="0">
                <a:solidFill>
                  <a:schemeClr val="hlink"/>
                </a:solidFill>
                <a:sym typeface="Symbol" panose="05050102010706020507" pitchFamily="18" charset="2"/>
              </a:rPr>
              <a:t>(A</a:t>
            </a:r>
            <a:r>
              <a:rPr lang="en-US" altLang="zh-CN" sz="3200" b="1" dirty="0">
                <a:solidFill>
                  <a:schemeClr val="hlink"/>
                </a:solidFill>
              </a:rPr>
              <a:t>(</a:t>
            </a:r>
            <a:r>
              <a:rPr lang="en-US" altLang="zh-CN" sz="3200" b="1" dirty="0">
                <a:solidFill>
                  <a:schemeClr val="hlink"/>
                </a:solidFill>
                <a:sym typeface="Symbol" panose="05050102010706020507" pitchFamily="18" charset="2"/>
              </a:rPr>
              <a:t>x)</a:t>
            </a:r>
            <a:r>
              <a:rPr lang="en-US" altLang="zh-CN" sz="3200" b="1" dirty="0">
                <a:solidFill>
                  <a:srgbClr val="C00000"/>
                </a:solidFill>
                <a:sym typeface="Symbol" panose="05050102010706020507" pitchFamily="18" charset="2"/>
              </a:rPr>
              <a:t>B</a:t>
            </a:r>
            <a:r>
              <a:rPr lang="en-US" altLang="zh-CN" sz="3200" b="1" dirty="0">
                <a:solidFill>
                  <a:schemeClr val="hlink"/>
                </a:solidFill>
              </a:rPr>
              <a:t>)</a:t>
            </a:r>
            <a:endParaRPr lang="en-US" altLang="zh-CN" sz="3200" b="1" dirty="0">
              <a:solidFill>
                <a:schemeClr val="hlink"/>
              </a:solidFill>
              <a:sym typeface="Symbol" panose="05050102010706020507" pitchFamily="18" charset="2"/>
            </a:endParaRPr>
          </a:p>
          <a:p>
            <a:pPr eaLnBrk="1" hangingPunct="1">
              <a:lnSpc>
                <a:spcPct val="140000"/>
              </a:lnSpc>
            </a:pPr>
            <a:r>
              <a:rPr lang="zh-CN" altLang="en-US" sz="3200" b="1" dirty="0">
                <a:solidFill>
                  <a:schemeClr val="hlink"/>
                </a:solidFill>
                <a:sym typeface="Symbol" panose="05050102010706020507" pitchFamily="18" charset="2"/>
              </a:rPr>
              <a:t>　　所以两公式不等值。</a:t>
            </a:r>
          </a:p>
        </p:txBody>
      </p:sp>
    </p:spTree>
    <p:extLst>
      <p:ext uri="{BB962C8B-B14F-4D97-AF65-F5344CB8AC3E}">
        <p14:creationId xmlns:p14="http://schemas.microsoft.com/office/powerpoint/2010/main" val="41498233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217865-9122-43CF-8D75-1E70E6C59628}" type="slidenum">
              <a:rPr lang="zh-CN" altLang="en-US" smtClean="0">
                <a:solidFill>
                  <a:schemeClr val="accent1"/>
                </a:solidFill>
              </a:rPr>
              <a:pPr/>
              <a:t>41</a:t>
            </a:fld>
            <a:r>
              <a:rPr lang="en-US" altLang="zh-CN" dirty="0">
                <a:solidFill>
                  <a:schemeClr val="accent1"/>
                </a:solidFill>
              </a:rPr>
              <a:t>/56</a:t>
            </a:r>
          </a:p>
        </p:txBody>
      </p:sp>
      <p:sp>
        <p:nvSpPr>
          <p:cNvPr id="51203" name="Rectangle 2"/>
          <p:cNvSpPr>
            <a:spLocks noGrp="1"/>
          </p:cNvSpPr>
          <p:nvPr>
            <p:ph type="title" idx="4294967295"/>
          </p:nvPr>
        </p:nvSpPr>
        <p:spPr/>
        <p:txBody>
          <a:bodyPr/>
          <a:lstStyle/>
          <a:p>
            <a:pPr algn="l"/>
            <a:r>
              <a:rPr lang="zh-CN" altLang="en-US" sz="4000" b="1" dirty="0">
                <a:ea typeface="宋体" panose="02010600030101010101" pitchFamily="2" charset="-122"/>
              </a:rPr>
              <a:t>定理</a:t>
            </a:r>
            <a:r>
              <a:rPr lang="en-US" altLang="zh-CN" sz="4000" b="1" dirty="0">
                <a:ea typeface="宋体" panose="02010600030101010101" pitchFamily="2" charset="-122"/>
              </a:rPr>
              <a:t>2.3 </a:t>
            </a:r>
            <a:r>
              <a:rPr lang="zh-CN" altLang="en-US" sz="4000" b="1" dirty="0">
                <a:ea typeface="宋体" panose="02010600030101010101" pitchFamily="2" charset="-122"/>
              </a:rPr>
              <a:t>量词分配等值式</a:t>
            </a:r>
            <a:endParaRPr lang="en-US" altLang="zh-CN" sz="4000" b="1" dirty="0">
              <a:ea typeface="宋体" panose="02010600030101010101" pitchFamily="2" charset="-122"/>
            </a:endParaRPr>
          </a:p>
        </p:txBody>
      </p:sp>
      <p:sp>
        <p:nvSpPr>
          <p:cNvPr id="51204" name="Rectangle 3"/>
          <p:cNvSpPr>
            <a:spLocks noGrp="1"/>
          </p:cNvSpPr>
          <p:nvPr>
            <p:ph type="body" idx="4294967295"/>
          </p:nvPr>
        </p:nvSpPr>
        <p:spPr>
          <a:xfrm>
            <a:off x="161925" y="836713"/>
            <a:ext cx="8820150" cy="864096"/>
          </a:xfrm>
          <a:solidFill>
            <a:srgbClr val="FFFF00"/>
          </a:solidFill>
        </p:spPr>
        <p:txBody>
          <a:bodyPr/>
          <a:lstStyle/>
          <a:p>
            <a:pPr algn="ctr">
              <a:spcBef>
                <a:spcPct val="40000"/>
              </a:spcBef>
              <a:buNone/>
            </a:pPr>
            <a:r>
              <a:rPr lang="en-US" altLang="zh-CN" sz="4000" b="1" dirty="0">
                <a:ea typeface="宋体" panose="02010600030101010101" pitchFamily="2" charset="-122"/>
                <a:sym typeface="Symbol" panose="05050102010706020507" pitchFamily="18" charset="2"/>
              </a:rPr>
              <a:t></a:t>
            </a:r>
            <a:r>
              <a:rPr lang="en-US" altLang="zh-CN" sz="4000" b="1" dirty="0">
                <a:ea typeface="宋体" panose="02010600030101010101" pitchFamily="2" charset="-122"/>
              </a:rPr>
              <a:t>x(A(x)</a:t>
            </a:r>
            <a:r>
              <a:rPr lang="en-US" altLang="zh-CN" sz="4000" b="1" dirty="0">
                <a:ea typeface="宋体" panose="02010600030101010101" pitchFamily="2" charset="-122"/>
                <a:sym typeface="Symbol" panose="05050102010706020507" pitchFamily="18" charset="2"/>
              </a:rPr>
              <a:t>B</a:t>
            </a:r>
            <a:r>
              <a:rPr lang="en-US" altLang="zh-CN" sz="4000" b="1" dirty="0">
                <a:ea typeface="宋体" panose="02010600030101010101" pitchFamily="2" charset="-122"/>
              </a:rPr>
              <a:t>(x))</a:t>
            </a:r>
            <a:r>
              <a:rPr lang="en-US" altLang="zh-CN" sz="4000" b="1" dirty="0">
                <a:latin typeface="Times New Roman" panose="02020603050405020304" pitchFamily="18" charset="0"/>
                <a:sym typeface="Symbol" panose="05050102010706020507" pitchFamily="18" charset="2"/>
              </a:rPr>
              <a:t>  </a:t>
            </a:r>
            <a:r>
              <a:rPr lang="en-US" altLang="zh-CN" sz="4000" b="1" dirty="0">
                <a:ea typeface="宋体" panose="02010600030101010101" pitchFamily="2" charset="-122"/>
              </a:rPr>
              <a:t>(</a:t>
            </a:r>
            <a:r>
              <a:rPr lang="en-US" altLang="zh-CN" sz="4000" b="1" dirty="0">
                <a:ea typeface="宋体" panose="02010600030101010101" pitchFamily="2" charset="-122"/>
                <a:sym typeface="Symbol" panose="05050102010706020507" pitchFamily="18" charset="2"/>
              </a:rPr>
              <a:t></a:t>
            </a:r>
            <a:r>
              <a:rPr lang="en-US" altLang="zh-CN" sz="4000" b="1" dirty="0" err="1">
                <a:ea typeface="宋体" panose="02010600030101010101" pitchFamily="2" charset="-122"/>
              </a:rPr>
              <a:t>xA</a:t>
            </a:r>
            <a:r>
              <a:rPr lang="en-US" altLang="zh-CN" sz="4000" b="1" dirty="0">
                <a:ea typeface="宋体" panose="02010600030101010101" pitchFamily="2" charset="-122"/>
              </a:rPr>
              <a:t>(x)</a:t>
            </a:r>
            <a:r>
              <a:rPr lang="en-US" altLang="zh-CN" sz="4000" b="1" dirty="0">
                <a:ea typeface="宋体" panose="02010600030101010101" pitchFamily="2" charset="-122"/>
                <a:sym typeface="Symbol" panose="05050102010706020507" pitchFamily="18" charset="2"/>
              </a:rPr>
              <a:t></a:t>
            </a:r>
            <a:r>
              <a:rPr lang="en-US" altLang="zh-CN" sz="4000" b="1" dirty="0" err="1">
                <a:ea typeface="宋体" panose="02010600030101010101" pitchFamily="2" charset="-122"/>
              </a:rPr>
              <a:t>xB</a:t>
            </a:r>
            <a:r>
              <a:rPr lang="en-US" altLang="zh-CN" sz="4000" b="1" dirty="0">
                <a:ea typeface="宋体" panose="02010600030101010101" pitchFamily="2" charset="-122"/>
              </a:rPr>
              <a:t>(x))</a:t>
            </a:r>
            <a:endParaRPr lang="zh-CN" altLang="en-US" sz="4000" dirty="0">
              <a:ea typeface="宋体" panose="02010600030101010101" pitchFamily="2" charset="-122"/>
            </a:endParaRPr>
          </a:p>
        </p:txBody>
      </p:sp>
      <p:sp>
        <p:nvSpPr>
          <p:cNvPr id="2" name="矩形 1"/>
          <p:cNvSpPr/>
          <p:nvPr/>
        </p:nvSpPr>
        <p:spPr>
          <a:xfrm>
            <a:off x="1043608" y="2780928"/>
            <a:ext cx="7704856" cy="3046988"/>
          </a:xfrm>
          <a:prstGeom prst="rect">
            <a:avLst/>
          </a:prstGeom>
        </p:spPr>
        <p:txBody>
          <a:bodyPr wrap="square">
            <a:spAutoFit/>
          </a:bodyPr>
          <a:lstStyle/>
          <a:p>
            <a:pPr eaLnBrk="1" hangingPunct="1">
              <a:lnSpc>
                <a:spcPct val="120000"/>
              </a:lnSpc>
            </a:pPr>
            <a:r>
              <a:rPr lang="zh-CN" altLang="en-US" sz="3200" b="1" dirty="0"/>
              <a:t>左式</a:t>
            </a:r>
            <a:r>
              <a:rPr lang="en-US" altLang="zh-CN" sz="3200" b="1" dirty="0">
                <a:latin typeface="Times New Roman" panose="02020603050405020304" pitchFamily="18" charset="0"/>
                <a:sym typeface="Symbol" panose="05050102010706020507" pitchFamily="18" charset="2"/>
              </a:rPr>
              <a:t> </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t>)∧B(</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t>)∧B</a:t>
            </a:r>
            <a:r>
              <a:rPr lang="en-US" altLang="zh-CN" sz="3200" b="1" dirty="0">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sym typeface="Symbol" panose="05050102010706020507" pitchFamily="18" charset="2"/>
              </a:rPr>
              <a:t>))  </a:t>
            </a:r>
          </a:p>
          <a:p>
            <a:pPr eaLnBrk="1" hangingPunct="1">
              <a:lnSpc>
                <a:spcPct val="120000"/>
              </a:lnSpc>
            </a:pPr>
            <a:r>
              <a:rPr lang="en-US" altLang="zh-CN" sz="3200" b="1" dirty="0">
                <a:sym typeface="Symbol" panose="05050102010706020507" pitchFamily="18" charset="2"/>
              </a:rPr>
              <a:t>             </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t>)∧B(</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t>))</a:t>
            </a:r>
          </a:p>
          <a:p>
            <a:pPr eaLnBrk="1" hangingPunct="1">
              <a:lnSpc>
                <a:spcPct val="120000"/>
              </a:lnSpc>
            </a:pPr>
            <a:r>
              <a:rPr lang="en-US" altLang="zh-CN" sz="3200" b="1" dirty="0"/>
              <a:t>        </a:t>
            </a:r>
            <a:r>
              <a:rPr lang="en-US" altLang="zh-CN" sz="3200" b="1" dirty="0">
                <a:latin typeface="Times New Roman" panose="02020603050405020304" pitchFamily="18" charset="0"/>
                <a:sym typeface="Symbol" panose="05050102010706020507" pitchFamily="18" charset="2"/>
              </a:rPr>
              <a:t> </a:t>
            </a:r>
            <a:r>
              <a:rPr lang="en-US" altLang="zh-CN" sz="3200" b="1" dirty="0">
                <a:sym typeface="Symbol" panose="05050102010706020507" pitchFamily="18" charset="2"/>
              </a:rPr>
              <a:t> </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t>)) </a:t>
            </a:r>
          </a:p>
          <a:p>
            <a:pPr eaLnBrk="1" hangingPunct="1">
              <a:lnSpc>
                <a:spcPct val="120000"/>
              </a:lnSpc>
            </a:pPr>
            <a:r>
              <a:rPr lang="en-US" altLang="zh-CN" sz="3200" b="1" dirty="0"/>
              <a:t>              ∧(B(</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t>)∧B</a:t>
            </a:r>
            <a:r>
              <a:rPr lang="en-US" altLang="zh-CN" sz="3200" b="1" dirty="0">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sym typeface="Symbol" panose="05050102010706020507" pitchFamily="18" charset="2"/>
              </a:rPr>
              <a:t>)</a:t>
            </a:r>
            <a:r>
              <a:rPr lang="en-US" altLang="zh-CN" sz="3200" b="1" dirty="0"/>
              <a:t>∧…∧B(</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t>)))</a:t>
            </a:r>
            <a:r>
              <a:rPr lang="en-US" altLang="zh-CN" sz="3200" b="1" dirty="0">
                <a:latin typeface="Times New Roman" panose="02020603050405020304" pitchFamily="18" charset="0"/>
                <a:sym typeface="Symbol" panose="05050102010706020507" pitchFamily="18" charset="2"/>
              </a:rPr>
              <a:t> </a:t>
            </a:r>
          </a:p>
          <a:p>
            <a:pPr eaLnBrk="1" hangingPunct="1">
              <a:lnSpc>
                <a:spcPct val="120000"/>
              </a:lnSpc>
            </a:pPr>
            <a:r>
              <a:rPr lang="en-US" altLang="zh-CN" sz="3200" b="1" dirty="0">
                <a:latin typeface="Times New Roman" panose="02020603050405020304" pitchFamily="18" charset="0"/>
                <a:sym typeface="Symbol" panose="05050102010706020507" pitchFamily="18" charset="2"/>
              </a:rPr>
              <a:t>          </a:t>
            </a:r>
            <a:r>
              <a:rPr lang="zh-CN" altLang="en-US" sz="3200" b="1" dirty="0"/>
              <a:t>右式</a:t>
            </a:r>
            <a:r>
              <a:rPr lang="en-US" altLang="zh-CN" sz="3200" b="1" dirty="0"/>
              <a:t>       </a:t>
            </a:r>
            <a:endParaRPr lang="en-US" altLang="zh-CN" sz="3200" b="1" dirty="0">
              <a:sym typeface="Symbol" panose="05050102010706020507" pitchFamily="18" charset="2"/>
            </a:endParaRPr>
          </a:p>
        </p:txBody>
      </p:sp>
      <p:sp>
        <p:nvSpPr>
          <p:cNvPr id="3" name="矩形 2"/>
          <p:cNvSpPr/>
          <p:nvPr/>
        </p:nvSpPr>
        <p:spPr>
          <a:xfrm>
            <a:off x="323528" y="1988840"/>
            <a:ext cx="8424936" cy="732508"/>
          </a:xfrm>
          <a:prstGeom prst="rect">
            <a:avLst/>
          </a:prstGeom>
        </p:spPr>
        <p:txBody>
          <a:bodyPr wrap="square">
            <a:spAutoFit/>
          </a:bodyPr>
          <a:lstStyle/>
          <a:p>
            <a:pPr eaLnBrk="1" hangingPunct="1">
              <a:lnSpc>
                <a:spcPct val="130000"/>
              </a:lnSpc>
            </a:pPr>
            <a:r>
              <a:rPr lang="zh-CN" altLang="en-US" sz="3200" b="1" dirty="0">
                <a:solidFill>
                  <a:srgbClr val="333300"/>
                </a:solidFill>
                <a:sym typeface="Symbol" panose="05050102010706020507" pitchFamily="18" charset="2"/>
              </a:rPr>
              <a:t>设个体域</a:t>
            </a:r>
            <a:r>
              <a:rPr lang="en-US" altLang="zh-CN" sz="3200" b="1" dirty="0">
                <a:solidFill>
                  <a:srgbClr val="333300"/>
                </a:solidFill>
                <a:latin typeface="Times New Roman" panose="02020603050405020304" pitchFamily="18" charset="0"/>
                <a:sym typeface="Symbol" panose="05050102010706020507" pitchFamily="18" charset="2"/>
              </a:rPr>
              <a:t>D</a:t>
            </a:r>
            <a:r>
              <a:rPr lang="zh-CN" altLang="en-US" sz="3200" b="1" dirty="0">
                <a:solidFill>
                  <a:srgbClr val="333300"/>
                </a:solidFill>
                <a:sym typeface="Symbol" panose="05050102010706020507" pitchFamily="18" charset="2"/>
              </a:rPr>
              <a:t>中所有实体为</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zh-CN" altLang="en-US" sz="3200" b="1" dirty="0">
                <a:solidFill>
                  <a:srgbClr val="333300"/>
                </a:solidFill>
                <a:sym typeface="Symbol" panose="05050102010706020507" pitchFamily="18" charset="2"/>
              </a:rPr>
              <a:t>，则</a:t>
            </a:r>
          </a:p>
        </p:txBody>
      </p:sp>
    </p:spTree>
    <p:extLst>
      <p:ext uri="{BB962C8B-B14F-4D97-AF65-F5344CB8AC3E}">
        <p14:creationId xmlns:p14="http://schemas.microsoft.com/office/powerpoint/2010/main" val="2955021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217865-9122-43CF-8D75-1E70E6C59628}" type="slidenum">
              <a:rPr lang="zh-CN" altLang="en-US" smtClean="0">
                <a:solidFill>
                  <a:schemeClr val="accent1"/>
                </a:solidFill>
              </a:rPr>
              <a:pPr/>
              <a:t>42</a:t>
            </a:fld>
            <a:r>
              <a:rPr lang="en-US" altLang="zh-CN" dirty="0">
                <a:solidFill>
                  <a:schemeClr val="accent1"/>
                </a:solidFill>
              </a:rPr>
              <a:t>/56</a:t>
            </a:r>
          </a:p>
        </p:txBody>
      </p:sp>
      <p:sp>
        <p:nvSpPr>
          <p:cNvPr id="51203" name="Rectangle 2"/>
          <p:cNvSpPr>
            <a:spLocks noGrp="1"/>
          </p:cNvSpPr>
          <p:nvPr>
            <p:ph type="title" idx="4294967295"/>
          </p:nvPr>
        </p:nvSpPr>
        <p:spPr/>
        <p:txBody>
          <a:bodyPr/>
          <a:lstStyle/>
          <a:p>
            <a:pPr algn="l"/>
            <a:r>
              <a:rPr lang="zh-CN" altLang="en-US" sz="4000" b="1" dirty="0">
                <a:ea typeface="宋体" panose="02010600030101010101" pitchFamily="2" charset="-122"/>
              </a:rPr>
              <a:t>定理</a:t>
            </a:r>
            <a:r>
              <a:rPr lang="en-US" altLang="zh-CN" sz="4000" b="1" dirty="0">
                <a:ea typeface="宋体" panose="02010600030101010101" pitchFamily="2" charset="-122"/>
              </a:rPr>
              <a:t>2.3(</a:t>
            </a:r>
            <a:r>
              <a:rPr lang="zh-CN" altLang="en-US" sz="4000" b="1" dirty="0">
                <a:ea typeface="宋体" panose="02010600030101010101" pitchFamily="2" charset="-122"/>
              </a:rPr>
              <a:t>续</a:t>
            </a:r>
            <a:r>
              <a:rPr lang="en-US" altLang="zh-CN" sz="4000" b="1" dirty="0">
                <a:ea typeface="宋体" panose="02010600030101010101" pitchFamily="2" charset="-122"/>
              </a:rPr>
              <a:t>) </a:t>
            </a:r>
            <a:r>
              <a:rPr lang="zh-CN" altLang="en-US" sz="4000" b="1" dirty="0">
                <a:ea typeface="宋体" panose="02010600030101010101" pitchFamily="2" charset="-122"/>
              </a:rPr>
              <a:t>量词分配等值式</a:t>
            </a:r>
            <a:endParaRPr lang="en-US" altLang="zh-CN" sz="4000" b="1" dirty="0">
              <a:ea typeface="宋体" panose="02010600030101010101" pitchFamily="2" charset="-122"/>
            </a:endParaRPr>
          </a:p>
        </p:txBody>
      </p:sp>
      <p:sp>
        <p:nvSpPr>
          <p:cNvPr id="51204" name="Rectangle 3"/>
          <p:cNvSpPr>
            <a:spLocks noGrp="1"/>
          </p:cNvSpPr>
          <p:nvPr>
            <p:ph type="body" idx="4294967295"/>
          </p:nvPr>
        </p:nvSpPr>
        <p:spPr>
          <a:xfrm>
            <a:off x="161925" y="836713"/>
            <a:ext cx="8820150" cy="864096"/>
          </a:xfrm>
          <a:solidFill>
            <a:srgbClr val="FFFF00"/>
          </a:solidFill>
        </p:spPr>
        <p:txBody>
          <a:bodyPr/>
          <a:lstStyle/>
          <a:p>
            <a:pPr algn="ctr">
              <a:spcBef>
                <a:spcPct val="40000"/>
              </a:spcBef>
              <a:buNone/>
            </a:pPr>
            <a:r>
              <a:rPr lang="zh-CN" altLang="en-US" sz="4000" b="1" dirty="0">
                <a:sym typeface="Symbol" panose="05050102010706020507" pitchFamily="18" charset="2"/>
              </a:rPr>
              <a:t></a:t>
            </a:r>
            <a:r>
              <a:rPr lang="en-US" altLang="zh-CN" sz="4000" b="1" dirty="0">
                <a:ea typeface="宋体" panose="02010600030101010101" pitchFamily="2" charset="-122"/>
              </a:rPr>
              <a:t>x(A(x)</a:t>
            </a:r>
            <a:r>
              <a:rPr lang="en-US" altLang="zh-CN" sz="4000" b="1" dirty="0">
                <a:latin typeface="Times New Roman" panose="02020603050405020304" pitchFamily="18" charset="0"/>
                <a:ea typeface="宋体" panose="02010600030101010101" pitchFamily="2" charset="-122"/>
                <a:sym typeface="Symbol" panose="05050102010706020507" pitchFamily="18" charset="2"/>
              </a:rPr>
              <a:t></a:t>
            </a:r>
            <a:r>
              <a:rPr lang="en-US" altLang="zh-CN" sz="4000" b="1" dirty="0">
                <a:ea typeface="宋体" panose="02010600030101010101" pitchFamily="2" charset="-122"/>
                <a:sym typeface="Symbol" panose="05050102010706020507" pitchFamily="18" charset="2"/>
              </a:rPr>
              <a:t>B</a:t>
            </a:r>
            <a:r>
              <a:rPr lang="en-US" altLang="zh-CN" sz="4000" b="1" dirty="0">
                <a:ea typeface="宋体" panose="02010600030101010101" pitchFamily="2" charset="-122"/>
              </a:rPr>
              <a:t>(x))</a:t>
            </a:r>
            <a:r>
              <a:rPr lang="en-US" altLang="zh-CN" sz="4000" b="1" dirty="0">
                <a:latin typeface="Times New Roman" panose="02020603050405020304" pitchFamily="18" charset="0"/>
                <a:sym typeface="Symbol" panose="05050102010706020507" pitchFamily="18" charset="2"/>
              </a:rPr>
              <a:t>  </a:t>
            </a:r>
            <a:r>
              <a:rPr lang="en-US" altLang="zh-CN" sz="4000" b="1" dirty="0">
                <a:ea typeface="宋体" panose="02010600030101010101" pitchFamily="2" charset="-122"/>
              </a:rPr>
              <a:t>(</a:t>
            </a:r>
            <a:r>
              <a:rPr lang="zh-CN" altLang="en-US" sz="4000" b="1" dirty="0">
                <a:sym typeface="Symbol" panose="05050102010706020507" pitchFamily="18" charset="2"/>
              </a:rPr>
              <a:t></a:t>
            </a:r>
            <a:r>
              <a:rPr lang="en-US" altLang="zh-CN" sz="4000" b="1" dirty="0" err="1">
                <a:ea typeface="宋体" panose="02010600030101010101" pitchFamily="2" charset="-122"/>
              </a:rPr>
              <a:t>xA</a:t>
            </a:r>
            <a:r>
              <a:rPr lang="en-US" altLang="zh-CN" sz="4000" b="1" dirty="0">
                <a:ea typeface="宋体" panose="02010600030101010101" pitchFamily="2" charset="-122"/>
              </a:rPr>
              <a:t>(x)</a:t>
            </a:r>
            <a:r>
              <a:rPr lang="en-US" altLang="zh-CN" sz="4000" b="1" dirty="0">
                <a:latin typeface="Times New Roman" panose="02020603050405020304" pitchFamily="18" charset="0"/>
                <a:ea typeface="宋体" panose="02010600030101010101" pitchFamily="2" charset="-122"/>
                <a:sym typeface="Symbol" panose="05050102010706020507" pitchFamily="18" charset="2"/>
              </a:rPr>
              <a:t></a:t>
            </a:r>
            <a:r>
              <a:rPr lang="zh-CN" altLang="en-US" sz="4000" b="1" dirty="0">
                <a:sym typeface="Symbol" panose="05050102010706020507" pitchFamily="18" charset="2"/>
              </a:rPr>
              <a:t> </a:t>
            </a:r>
            <a:r>
              <a:rPr lang="en-US" altLang="zh-CN" sz="4000" b="1" dirty="0" err="1">
                <a:ea typeface="宋体" panose="02010600030101010101" pitchFamily="2" charset="-122"/>
              </a:rPr>
              <a:t>xB</a:t>
            </a:r>
            <a:r>
              <a:rPr lang="en-US" altLang="zh-CN" sz="4000" b="1" dirty="0">
                <a:ea typeface="宋体" panose="02010600030101010101" pitchFamily="2" charset="-122"/>
              </a:rPr>
              <a:t>(x))</a:t>
            </a:r>
            <a:endParaRPr lang="zh-CN" altLang="en-US" sz="4000" dirty="0">
              <a:ea typeface="宋体" panose="02010600030101010101" pitchFamily="2" charset="-122"/>
            </a:endParaRPr>
          </a:p>
        </p:txBody>
      </p:sp>
      <p:sp>
        <p:nvSpPr>
          <p:cNvPr id="2" name="矩形 1"/>
          <p:cNvSpPr/>
          <p:nvPr/>
        </p:nvSpPr>
        <p:spPr>
          <a:xfrm>
            <a:off x="755576" y="2577332"/>
            <a:ext cx="9001000" cy="3046988"/>
          </a:xfrm>
          <a:prstGeom prst="rect">
            <a:avLst/>
          </a:prstGeom>
        </p:spPr>
        <p:txBody>
          <a:bodyPr wrap="square">
            <a:spAutoFit/>
          </a:bodyPr>
          <a:lstStyle/>
          <a:p>
            <a:pPr eaLnBrk="1" hangingPunct="1">
              <a:lnSpc>
                <a:spcPct val="120000"/>
              </a:lnSpc>
            </a:pPr>
            <a:r>
              <a:rPr lang="zh-CN" altLang="en-US" sz="3200" b="1" dirty="0"/>
              <a:t>左式</a:t>
            </a:r>
            <a:r>
              <a:rPr lang="en-US" altLang="zh-CN" sz="3200" b="1" dirty="0">
                <a:latin typeface="Times New Roman" panose="02020603050405020304" pitchFamily="18" charset="0"/>
                <a:sym typeface="Symbol" panose="05050102010706020507" pitchFamily="18" charset="2"/>
              </a:rPr>
              <a:t> </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B(</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B</a:t>
            </a:r>
            <a:r>
              <a:rPr lang="en-US" altLang="zh-CN" sz="3200" b="1" dirty="0">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sym typeface="Symbol" panose="05050102010706020507" pitchFamily="18" charset="2"/>
              </a:rPr>
              <a:t>))  </a:t>
            </a:r>
          </a:p>
          <a:p>
            <a:pPr eaLnBrk="1" hangingPunct="1">
              <a:lnSpc>
                <a:spcPct val="120000"/>
              </a:lnSpc>
            </a:pPr>
            <a:r>
              <a:rPr lang="en-US" altLang="zh-CN" sz="3200" b="1" dirty="0">
                <a:sym typeface="Symbol" panose="05050102010706020507" pitchFamily="18" charset="2"/>
              </a:rPr>
              <a:t>              </a:t>
            </a:r>
            <a:r>
              <a:rPr lang="en-US" altLang="zh-CN" sz="3200" b="1" dirty="0">
                <a:solidFill>
                  <a:schemeClr val="hlink"/>
                </a:solidFill>
                <a:sym typeface="Symbol" panose="05050102010706020507" pitchFamily="18" charset="2"/>
              </a:rPr>
              <a:t> </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B(</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t>))</a:t>
            </a:r>
          </a:p>
          <a:p>
            <a:pPr eaLnBrk="1" hangingPunct="1">
              <a:lnSpc>
                <a:spcPct val="120000"/>
              </a:lnSpc>
            </a:pPr>
            <a:r>
              <a:rPr lang="en-US" altLang="zh-CN" sz="3200" b="1" dirty="0"/>
              <a:t>        </a:t>
            </a:r>
            <a:r>
              <a:rPr lang="en-US" altLang="zh-CN" sz="3200" b="1" dirty="0">
                <a:latin typeface="Times New Roman" panose="02020603050405020304" pitchFamily="18" charset="0"/>
                <a:sym typeface="Symbol" panose="05050102010706020507" pitchFamily="18" charset="2"/>
              </a:rPr>
              <a:t> </a:t>
            </a:r>
            <a:r>
              <a:rPr lang="en-US" altLang="zh-CN" sz="3200" b="1" dirty="0">
                <a:sym typeface="Symbol" panose="05050102010706020507" pitchFamily="18" charset="2"/>
              </a:rPr>
              <a:t> </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A(</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t>)) </a:t>
            </a:r>
          </a:p>
          <a:p>
            <a:pPr eaLnBrk="1" hangingPunct="1">
              <a:lnSpc>
                <a:spcPct val="120000"/>
              </a:lnSpc>
            </a:pPr>
            <a:r>
              <a:rPr lang="en-US" altLang="zh-CN" sz="3200" b="1" dirty="0"/>
              <a:t>              </a:t>
            </a:r>
            <a:r>
              <a:rPr lang="en-US" altLang="zh-CN" sz="3200" b="1" dirty="0">
                <a:solidFill>
                  <a:schemeClr val="hlink"/>
                </a:solidFill>
                <a:sym typeface="Symbol" panose="05050102010706020507" pitchFamily="18" charset="2"/>
              </a:rPr>
              <a:t></a:t>
            </a:r>
            <a:r>
              <a:rPr lang="en-US" altLang="zh-CN" sz="3200" b="1" dirty="0"/>
              <a:t>(B(</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B</a:t>
            </a:r>
            <a:r>
              <a:rPr lang="en-US" altLang="zh-CN" sz="3200" b="1" dirty="0">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en-US" altLang="zh-CN" sz="3200" b="1" dirty="0">
                <a:sym typeface="Symbol" panose="05050102010706020507" pitchFamily="18" charset="2"/>
              </a:rPr>
              <a:t>)</a:t>
            </a:r>
            <a:r>
              <a:rPr lang="en-US" altLang="zh-CN" sz="3200" b="1" dirty="0">
                <a:solidFill>
                  <a:schemeClr val="hlink"/>
                </a:solidFill>
                <a:sym typeface="Symbol" panose="05050102010706020507" pitchFamily="18" charset="2"/>
              </a:rPr>
              <a:t>  </a:t>
            </a:r>
            <a:r>
              <a:rPr lang="en-US" altLang="zh-CN" sz="3200" b="1" dirty="0"/>
              <a:t>…</a:t>
            </a:r>
            <a:r>
              <a:rPr lang="en-US" altLang="zh-CN" sz="3200" b="1" dirty="0">
                <a:solidFill>
                  <a:schemeClr val="hlink"/>
                </a:solidFill>
                <a:sym typeface="Symbol" panose="05050102010706020507" pitchFamily="18" charset="2"/>
              </a:rPr>
              <a:t>  </a:t>
            </a:r>
            <a:r>
              <a:rPr lang="en-US" altLang="zh-CN" sz="3200" b="1" dirty="0"/>
              <a:t>B(</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en-US" altLang="zh-CN" sz="3200" b="1" dirty="0"/>
              <a:t>)))</a:t>
            </a:r>
            <a:r>
              <a:rPr lang="en-US" altLang="zh-CN" sz="3200" b="1" dirty="0">
                <a:latin typeface="Times New Roman" panose="02020603050405020304" pitchFamily="18" charset="0"/>
                <a:sym typeface="Symbol" panose="05050102010706020507" pitchFamily="18" charset="2"/>
              </a:rPr>
              <a:t> </a:t>
            </a:r>
          </a:p>
          <a:p>
            <a:pPr eaLnBrk="1" hangingPunct="1">
              <a:lnSpc>
                <a:spcPct val="120000"/>
              </a:lnSpc>
            </a:pPr>
            <a:r>
              <a:rPr lang="en-US" altLang="zh-CN" sz="3200" b="1" dirty="0">
                <a:latin typeface="Times New Roman" panose="02020603050405020304" pitchFamily="18" charset="0"/>
                <a:sym typeface="Symbol" panose="05050102010706020507" pitchFamily="18" charset="2"/>
              </a:rPr>
              <a:t>          </a:t>
            </a:r>
            <a:r>
              <a:rPr lang="zh-CN" altLang="en-US" sz="3200" b="1" dirty="0"/>
              <a:t>右式</a:t>
            </a:r>
            <a:r>
              <a:rPr lang="en-US" altLang="zh-CN" sz="3200" b="1" dirty="0"/>
              <a:t>       </a:t>
            </a:r>
            <a:endParaRPr lang="en-US" altLang="zh-CN" sz="3200" b="1" dirty="0">
              <a:sym typeface="Symbol" panose="05050102010706020507" pitchFamily="18" charset="2"/>
            </a:endParaRPr>
          </a:p>
        </p:txBody>
      </p:sp>
      <p:sp>
        <p:nvSpPr>
          <p:cNvPr id="3" name="矩形 2"/>
          <p:cNvSpPr/>
          <p:nvPr/>
        </p:nvSpPr>
        <p:spPr>
          <a:xfrm>
            <a:off x="35496" y="1844824"/>
            <a:ext cx="8424936" cy="732508"/>
          </a:xfrm>
          <a:prstGeom prst="rect">
            <a:avLst/>
          </a:prstGeom>
        </p:spPr>
        <p:txBody>
          <a:bodyPr wrap="square">
            <a:spAutoFit/>
          </a:bodyPr>
          <a:lstStyle/>
          <a:p>
            <a:pPr eaLnBrk="1" hangingPunct="1">
              <a:lnSpc>
                <a:spcPct val="130000"/>
              </a:lnSpc>
            </a:pPr>
            <a:r>
              <a:rPr lang="zh-CN" altLang="en-US" sz="3200" b="1" dirty="0">
                <a:solidFill>
                  <a:srgbClr val="333300"/>
                </a:solidFill>
                <a:sym typeface="Symbol" panose="05050102010706020507" pitchFamily="18" charset="2"/>
              </a:rPr>
              <a:t>设个体域</a:t>
            </a:r>
            <a:r>
              <a:rPr lang="en-US" altLang="zh-CN" sz="3200" b="1" dirty="0">
                <a:solidFill>
                  <a:srgbClr val="333300"/>
                </a:solidFill>
                <a:latin typeface="Times New Roman" panose="02020603050405020304" pitchFamily="18" charset="0"/>
                <a:sym typeface="Symbol" panose="05050102010706020507" pitchFamily="18" charset="2"/>
              </a:rPr>
              <a:t>D</a:t>
            </a:r>
            <a:r>
              <a:rPr lang="zh-CN" altLang="en-US" sz="3200" b="1" dirty="0">
                <a:solidFill>
                  <a:srgbClr val="333300"/>
                </a:solidFill>
                <a:sym typeface="Symbol" panose="05050102010706020507" pitchFamily="18" charset="2"/>
              </a:rPr>
              <a:t>中所有实体为</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1</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2</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a:t>
            </a:r>
            <a:r>
              <a:rPr lang="zh-CN" altLang="en-US" sz="3200" b="1" dirty="0">
                <a:solidFill>
                  <a:srgbClr val="333300"/>
                </a:solidFill>
                <a:sym typeface="Symbol" panose="05050102010706020507" pitchFamily="18" charset="2"/>
              </a:rPr>
              <a:t>，</a:t>
            </a:r>
            <a:r>
              <a:rPr lang="en-US" altLang="zh-CN" sz="3200" b="1" dirty="0">
                <a:solidFill>
                  <a:srgbClr val="333300"/>
                </a:solidFill>
                <a:sym typeface="Symbol" panose="05050102010706020507" pitchFamily="18" charset="2"/>
              </a:rPr>
              <a:t>a</a:t>
            </a:r>
            <a:r>
              <a:rPr lang="en-US" altLang="zh-CN" sz="3200" b="1" baseline="-25000" dirty="0">
                <a:solidFill>
                  <a:srgbClr val="333300"/>
                </a:solidFill>
                <a:sym typeface="Symbol" panose="05050102010706020507" pitchFamily="18" charset="2"/>
              </a:rPr>
              <a:t>n</a:t>
            </a:r>
            <a:r>
              <a:rPr lang="zh-CN" altLang="en-US" sz="3200" b="1" dirty="0">
                <a:solidFill>
                  <a:srgbClr val="333300"/>
                </a:solidFill>
                <a:sym typeface="Symbol" panose="05050102010706020507" pitchFamily="18" charset="2"/>
              </a:rPr>
              <a:t>，则</a:t>
            </a:r>
          </a:p>
        </p:txBody>
      </p:sp>
    </p:spTree>
    <p:extLst>
      <p:ext uri="{BB962C8B-B14F-4D97-AF65-F5344CB8AC3E}">
        <p14:creationId xmlns:p14="http://schemas.microsoft.com/office/powerpoint/2010/main" val="2076722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B08892-49A9-4DC1-9D66-36BD90BFF79F}" type="slidenum">
              <a:rPr lang="zh-CN" altLang="en-US" smtClean="0">
                <a:solidFill>
                  <a:schemeClr val="accent1"/>
                </a:solidFill>
              </a:rPr>
              <a:pPr/>
              <a:t>43</a:t>
            </a:fld>
            <a:r>
              <a:rPr lang="en-US" altLang="zh-CN" dirty="0">
                <a:solidFill>
                  <a:schemeClr val="accent1"/>
                </a:solidFill>
              </a:rPr>
              <a:t>/56</a:t>
            </a:r>
          </a:p>
        </p:txBody>
      </p:sp>
      <p:sp>
        <p:nvSpPr>
          <p:cNvPr id="59395" name="Rectangle 2"/>
          <p:cNvSpPr>
            <a:spLocks noGrp="1"/>
          </p:cNvSpPr>
          <p:nvPr>
            <p:ph type="title" idx="4294967295"/>
          </p:nvPr>
        </p:nvSpPr>
        <p:spPr>
          <a:xfrm>
            <a:off x="0" y="-26988"/>
            <a:ext cx="9144000" cy="1295401"/>
          </a:xfrm>
          <a:solidFill>
            <a:schemeClr val="tx2"/>
          </a:solidFill>
        </p:spPr>
        <p:txBody>
          <a:bodyPr/>
          <a:lstStyle/>
          <a:p>
            <a:pPr algn="l"/>
            <a:r>
              <a:rPr lang="zh-CN" altLang="en-US" sz="4000" b="1" dirty="0">
                <a:ea typeface="宋体" panose="02010600030101010101" pitchFamily="2" charset="-122"/>
              </a:rPr>
              <a:t>例 讨论如下公式的类型</a:t>
            </a:r>
            <a:br>
              <a:rPr lang="zh-CN" altLang="en-US" sz="4000" b="1" dirty="0">
                <a:ea typeface="宋体" panose="02010600030101010101" pitchFamily="2" charset="-122"/>
              </a:rPr>
            </a:br>
            <a:r>
              <a:rPr lang="zh-CN" altLang="en-US" sz="4000" b="1" dirty="0">
                <a:ea typeface="宋体" panose="02010600030101010101" pitchFamily="2" charset="-122"/>
              </a:rPr>
              <a:t>     </a:t>
            </a:r>
            <a:r>
              <a:rPr lang="en-US" altLang="zh-CN" sz="4000" b="1" dirty="0">
                <a:ea typeface="宋体" panose="02010600030101010101" pitchFamily="2" charset="-122"/>
                <a:sym typeface="Symbol" panose="05050102010706020507" pitchFamily="18" charset="2"/>
              </a:rPr>
              <a:t></a:t>
            </a:r>
            <a:r>
              <a:rPr lang="en-US" altLang="zh-CN" sz="4000" b="1" dirty="0">
                <a:ea typeface="宋体" panose="02010600030101010101" pitchFamily="2" charset="-122"/>
              </a:rPr>
              <a:t>x(A(x)</a:t>
            </a:r>
            <a:r>
              <a:rPr lang="en-US" altLang="zh-CN" b="1" dirty="0">
                <a:latin typeface="Times New Roman" panose="02020603050405020304" pitchFamily="18" charset="0"/>
                <a:ea typeface="宋体" panose="02010600030101010101" pitchFamily="2" charset="-122"/>
                <a:sym typeface="Symbol" panose="05050102010706020507" pitchFamily="18" charset="2"/>
              </a:rPr>
              <a:t></a:t>
            </a:r>
            <a:r>
              <a:rPr lang="en-US" altLang="zh-CN" sz="4000" b="1" dirty="0">
                <a:ea typeface="宋体" panose="02010600030101010101" pitchFamily="2" charset="-122"/>
                <a:sym typeface="Symbol" panose="05050102010706020507" pitchFamily="18" charset="2"/>
              </a:rPr>
              <a:t>B</a:t>
            </a:r>
            <a:r>
              <a:rPr lang="en-US" altLang="zh-CN" sz="4000" b="1" dirty="0">
                <a:ea typeface="宋体" panose="02010600030101010101" pitchFamily="2" charset="-122"/>
              </a:rPr>
              <a:t>(x))</a:t>
            </a:r>
            <a:r>
              <a:rPr lang="en-US" altLang="zh-CN" sz="4000" b="1" dirty="0">
                <a:ea typeface="宋体" panose="02010600030101010101" pitchFamily="2" charset="-122"/>
                <a:sym typeface="Symbol" panose="05050102010706020507" pitchFamily="18" charset="2"/>
              </a:rPr>
              <a:t></a:t>
            </a:r>
            <a:r>
              <a:rPr lang="en-US" altLang="zh-CN" sz="4000" b="1" dirty="0">
                <a:ea typeface="宋体" panose="02010600030101010101" pitchFamily="2" charset="-122"/>
              </a:rPr>
              <a:t>(</a:t>
            </a:r>
            <a:r>
              <a:rPr lang="en-US" altLang="zh-CN" sz="4000" b="1" dirty="0">
                <a:ea typeface="宋体" panose="02010600030101010101" pitchFamily="2" charset="-122"/>
                <a:sym typeface="Symbol" panose="05050102010706020507" pitchFamily="18" charset="2"/>
              </a:rPr>
              <a:t></a:t>
            </a:r>
            <a:r>
              <a:rPr lang="en-US" altLang="zh-CN" sz="4000" b="1" dirty="0" err="1">
                <a:ea typeface="宋体" panose="02010600030101010101" pitchFamily="2" charset="-122"/>
              </a:rPr>
              <a:t>xA</a:t>
            </a:r>
            <a:r>
              <a:rPr lang="en-US" altLang="zh-CN" sz="4000" b="1" dirty="0">
                <a:ea typeface="宋体" panose="02010600030101010101" pitchFamily="2" charset="-122"/>
              </a:rPr>
              <a:t>(x)</a:t>
            </a:r>
            <a:r>
              <a:rPr lang="en-US" altLang="zh-CN" b="1" dirty="0">
                <a:latin typeface="Times New Roman" panose="02020603050405020304" pitchFamily="18" charset="0"/>
                <a:ea typeface="宋体" panose="02010600030101010101" pitchFamily="2" charset="-122"/>
                <a:sym typeface="Symbol" panose="05050102010706020507" pitchFamily="18" charset="2"/>
              </a:rPr>
              <a:t></a:t>
            </a:r>
            <a:r>
              <a:rPr lang="en-US" altLang="zh-CN" sz="4000" b="1" dirty="0">
                <a:ea typeface="宋体" panose="02010600030101010101" pitchFamily="2" charset="-122"/>
                <a:sym typeface="Symbol" panose="05050102010706020507" pitchFamily="18" charset="2"/>
              </a:rPr>
              <a:t></a:t>
            </a:r>
            <a:r>
              <a:rPr lang="en-US" altLang="zh-CN" sz="4000" b="1" dirty="0" err="1">
                <a:ea typeface="宋体" panose="02010600030101010101" pitchFamily="2" charset="-122"/>
              </a:rPr>
              <a:t>xB</a:t>
            </a:r>
            <a:r>
              <a:rPr lang="en-US" altLang="zh-CN" sz="4000" b="1" dirty="0">
                <a:ea typeface="宋体" panose="02010600030101010101" pitchFamily="2" charset="-122"/>
              </a:rPr>
              <a:t>(x))</a:t>
            </a:r>
            <a:endParaRPr lang="zh-CN" altLang="en-US" sz="4000" b="1" dirty="0">
              <a:ea typeface="宋体" panose="02010600030101010101" pitchFamily="2" charset="-122"/>
            </a:endParaRPr>
          </a:p>
        </p:txBody>
      </p:sp>
      <p:sp>
        <p:nvSpPr>
          <p:cNvPr id="384004" name="Rectangle 4"/>
          <p:cNvSpPr>
            <a:spLocks noChangeArrowheads="1"/>
          </p:cNvSpPr>
          <p:nvPr/>
        </p:nvSpPr>
        <p:spPr bwMode="auto">
          <a:xfrm>
            <a:off x="-72703" y="1436578"/>
            <a:ext cx="889317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812800" indent="-812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9933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取</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D={1, 2}</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a:t>
            </a:r>
            <a:endPar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A(x)</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表示</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x</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为偶数， </a:t>
            </a:r>
            <a:endPar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B(x)</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表示</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x</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为奇数，</a:t>
            </a:r>
            <a:endPar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则 </a:t>
            </a:r>
            <a:r>
              <a:rPr lang="zh-CN" altLang="en-US" sz="3200" b="1" dirty="0">
                <a:ea typeface="黑体" panose="02010609060101010101" pitchFamily="49" charset="-122"/>
                <a:cs typeface="Times New Roman" panose="02020603050405020304" pitchFamily="18" charset="0"/>
              </a:rPr>
              <a:t> 公式</a:t>
            </a:r>
            <a:r>
              <a:rPr lang="en-US" altLang="zh-CN" sz="3200" b="1" dirty="0">
                <a:latin typeface="Times New Roman" panose="02020603050405020304" pitchFamily="18" charset="0"/>
                <a:sym typeface="Symbol" panose="05050102010706020507" pitchFamily="18" charset="2"/>
              </a:rPr>
              <a:t></a:t>
            </a:r>
            <a:r>
              <a:rPr lang="en-US" altLang="zh-CN" sz="3200" b="1" dirty="0">
                <a:ea typeface="黑体" panose="02010609060101010101" pitchFamily="49" charset="-122"/>
                <a:cs typeface="Times New Roman" panose="02020603050405020304" pitchFamily="18" charset="0"/>
              </a:rPr>
              <a:t>((A(1)</a:t>
            </a:r>
            <a:r>
              <a:rPr lang="en-US" altLang="zh-CN" sz="3200" b="1" dirty="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ea typeface="黑体" panose="02010609060101010101" pitchFamily="49" charset="-122"/>
                <a:cs typeface="Times New Roman" panose="02020603050405020304" pitchFamily="18" charset="0"/>
              </a:rPr>
              <a:t>B(1))</a:t>
            </a:r>
            <a:r>
              <a:rPr lang="en-US" altLang="zh-CN" sz="3200" b="1" dirty="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ea typeface="黑体" panose="02010609060101010101" pitchFamily="49" charset="-122"/>
                <a:cs typeface="Times New Roman" panose="02020603050405020304" pitchFamily="18" charset="0"/>
              </a:rPr>
              <a:t>A(2)</a:t>
            </a:r>
            <a:r>
              <a:rPr lang="en-US" altLang="zh-CN" sz="3200" b="1" dirty="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ea typeface="黑体" panose="02010609060101010101" pitchFamily="49" charset="-122"/>
                <a:cs typeface="Times New Roman" panose="02020603050405020304" pitchFamily="18" charset="0"/>
              </a:rPr>
              <a:t>B(2)))   </a:t>
            </a:r>
          </a:p>
          <a:p>
            <a:pPr eaLnBrk="1" hangingPunct="1"/>
            <a:r>
              <a:rPr lang="en-US" altLang="zh-CN" sz="3200" b="1" dirty="0">
                <a:ea typeface="黑体" panose="02010609060101010101" pitchFamily="49" charset="-122"/>
                <a:cs typeface="Times New Roman" panose="02020603050405020304" pitchFamily="18" charset="0"/>
              </a:rPr>
              <a:t>                        </a:t>
            </a:r>
            <a:r>
              <a:rPr lang="en-US" altLang="zh-CN" sz="3200" b="1" dirty="0">
                <a:ea typeface="黑体" panose="02010609060101010101" pitchFamily="49" charset="-122"/>
                <a:cs typeface="Times New Roman" panose="02020603050405020304" pitchFamily="18" charset="0"/>
                <a:sym typeface="Symbol" panose="05050102010706020507" pitchFamily="18" charset="2"/>
              </a:rPr>
              <a:t>((A(1)A(2))(B(1)B(2)))</a:t>
            </a:r>
          </a:p>
          <a:p>
            <a:pPr eaLnBrk="1" hangingPunct="1"/>
            <a:r>
              <a:rPr lang="zh-CN" altLang="en-US" sz="3200" b="1" dirty="0">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ea typeface="黑体" panose="02010609060101010101" pitchFamily="49" charset="-122"/>
                <a:cs typeface="Times New Roman" panose="02020603050405020304" pitchFamily="18" charset="0"/>
              </a:rPr>
              <a:t>((0</a:t>
            </a:r>
            <a:r>
              <a:rPr lang="en-US" altLang="zh-CN" sz="3200" b="1" dirty="0">
                <a:ea typeface="黑体" panose="02010609060101010101" pitchFamily="49" charset="-122"/>
                <a:cs typeface="Times New Roman" panose="02020603050405020304" pitchFamily="18" charset="0"/>
                <a:sym typeface="Symbol" panose="05050102010706020507" pitchFamily="18" charset="2"/>
              </a:rPr>
              <a:t>1</a:t>
            </a:r>
            <a:r>
              <a:rPr lang="en-US" altLang="zh-CN" sz="3200" b="1" dirty="0">
                <a:ea typeface="黑体" panose="02010609060101010101" pitchFamily="49" charset="-122"/>
                <a:cs typeface="Times New Roman" panose="02020603050405020304" pitchFamily="18" charset="0"/>
              </a:rPr>
              <a:t>)</a:t>
            </a:r>
            <a:r>
              <a:rPr lang="en-US" altLang="zh-CN" sz="3200" b="1" dirty="0">
                <a:ea typeface="黑体" panose="02010609060101010101" pitchFamily="49" charset="-122"/>
                <a:cs typeface="Times New Roman" panose="02020603050405020304" pitchFamily="18" charset="0"/>
                <a:sym typeface="Symbol" panose="05050102010706020507" pitchFamily="18" charset="2"/>
              </a:rPr>
              <a:t>(10</a:t>
            </a:r>
            <a:r>
              <a:rPr lang="en-US" altLang="zh-CN" sz="3200" b="1" dirty="0">
                <a:ea typeface="黑体" panose="02010609060101010101" pitchFamily="49" charset="-122"/>
                <a:cs typeface="Times New Roman" panose="02020603050405020304" pitchFamily="18" charset="0"/>
              </a:rPr>
              <a:t>)) </a:t>
            </a:r>
            <a:r>
              <a:rPr lang="en-US" altLang="zh-CN" sz="3200" b="1" dirty="0">
                <a:ea typeface="黑体" panose="02010609060101010101" pitchFamily="49" charset="-122"/>
                <a:cs typeface="Times New Roman" panose="02020603050405020304" pitchFamily="18" charset="0"/>
                <a:sym typeface="Symbol" panose="05050102010706020507" pitchFamily="18" charset="2"/>
              </a:rPr>
              <a:t>((01)(10))</a:t>
            </a:r>
          </a:p>
          <a:p>
            <a:pPr eaLnBrk="1" hangingPunct="1"/>
            <a:r>
              <a:rPr lang="en-US" altLang="zh-CN" sz="3200" b="1" dirty="0">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a:ea typeface="黑体" panose="02010609060101010101" pitchFamily="49" charset="-122"/>
                <a:cs typeface="Times New Roman" panose="02020603050405020304" pitchFamily="18" charset="0"/>
              </a:rPr>
              <a:t>(</a:t>
            </a:r>
            <a:r>
              <a:rPr lang="en-US" altLang="zh-CN" sz="3200" b="1" dirty="0">
                <a:ea typeface="黑体" panose="02010609060101010101" pitchFamily="49" charset="-122"/>
                <a:cs typeface="Times New Roman" panose="02020603050405020304" pitchFamily="18" charset="0"/>
                <a:sym typeface="Symbol" panose="05050102010706020507" pitchFamily="18" charset="2"/>
              </a:rPr>
              <a:t>11</a:t>
            </a:r>
            <a:r>
              <a:rPr lang="en-US" altLang="zh-CN" sz="3200" b="1" dirty="0">
                <a:ea typeface="黑体" panose="02010609060101010101" pitchFamily="49" charset="-122"/>
                <a:cs typeface="Times New Roman" panose="02020603050405020304" pitchFamily="18" charset="0"/>
              </a:rPr>
              <a:t>) </a:t>
            </a:r>
            <a:r>
              <a:rPr lang="en-US" altLang="zh-CN" sz="3200" b="1" dirty="0">
                <a:ea typeface="黑体" panose="02010609060101010101" pitchFamily="49" charset="-122"/>
                <a:cs typeface="Times New Roman" panose="02020603050405020304" pitchFamily="18" charset="0"/>
                <a:sym typeface="Symbol" panose="05050102010706020507" pitchFamily="18" charset="2"/>
              </a:rPr>
              <a:t>(00)=0</a:t>
            </a:r>
          </a:p>
          <a:p>
            <a:pPr eaLnBrk="1" hangingPunct="1"/>
            <a:r>
              <a:rPr lang="zh-CN" altLang="en-US" sz="3200" b="1" dirty="0">
                <a:ea typeface="黑体" panose="02010609060101010101" pitchFamily="49" charset="-122"/>
                <a:cs typeface="Times New Roman" panose="02020603050405020304" pitchFamily="18" charset="0"/>
              </a:rPr>
              <a:t>            即公式不是逻辑有效式，即不是</a:t>
            </a:r>
            <a:r>
              <a:rPr lang="zh-CN" altLang="en-US" sz="3200" b="1" dirty="0">
                <a:solidFill>
                  <a:srgbClr val="CC0000"/>
                </a:solidFill>
                <a:ea typeface="黑体" panose="02010609060101010101" pitchFamily="49" charset="-122"/>
                <a:cs typeface="Times New Roman" panose="02020603050405020304" pitchFamily="18" charset="0"/>
                <a:sym typeface="Symbol" panose="05050102010706020507" pitchFamily="18" charset="2"/>
              </a:rPr>
              <a:t>永真式 。</a:t>
            </a:r>
            <a:endParaRPr lang="en-US" altLang="zh-CN" sz="3200" b="1" dirty="0">
              <a:solidFill>
                <a:srgbClr val="CC00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ym typeface="Symbol" panose="05050102010706020507" pitchFamily="18" charset="2"/>
              </a:rPr>
              <a:t>            </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因此 </a:t>
            </a:r>
            <a:endPar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a:solidFill>
                  <a:srgbClr val="333300"/>
                </a:solidFill>
                <a:ea typeface="黑体" panose="02010609060101010101" pitchFamily="49" charset="-122"/>
                <a:cs typeface="Times New Roman" panose="02020603050405020304" pitchFamily="18" charset="0"/>
              </a:rPr>
              <a:t>x(A(x)</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B</a:t>
            </a:r>
            <a:r>
              <a:rPr lang="en-US" altLang="zh-CN" sz="3200" b="1" dirty="0">
                <a:solidFill>
                  <a:srgbClr val="333300"/>
                </a:solidFill>
                <a:ea typeface="黑体" panose="02010609060101010101" pitchFamily="49" charset="-122"/>
                <a:cs typeface="Times New Roman" panose="02020603050405020304" pitchFamily="18" charset="0"/>
              </a:rPr>
              <a:t>(x))</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 </a:t>
            </a:r>
            <a:r>
              <a:rPr lang="en-US" altLang="zh-CN" sz="3200" b="1" dirty="0">
                <a:solidFill>
                  <a:srgbClr val="333300"/>
                </a:solidFill>
                <a:ea typeface="黑体" panose="02010609060101010101" pitchFamily="49" charset="-122"/>
                <a:cs typeface="Times New Roman" panose="02020603050405020304" pitchFamily="18" charset="0"/>
              </a:rPr>
              <a:t>(</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rgbClr val="333300"/>
                </a:solidFill>
                <a:ea typeface="黑体" panose="02010609060101010101" pitchFamily="49" charset="-122"/>
                <a:cs typeface="Times New Roman" panose="02020603050405020304" pitchFamily="18" charset="0"/>
              </a:rPr>
              <a:t>xA</a:t>
            </a:r>
            <a:r>
              <a:rPr lang="en-US" altLang="zh-CN" sz="3200" b="1" dirty="0">
                <a:solidFill>
                  <a:srgbClr val="333300"/>
                </a:solidFill>
                <a:ea typeface="黑体" panose="02010609060101010101" pitchFamily="49" charset="-122"/>
                <a:cs typeface="Times New Roman" panose="02020603050405020304" pitchFamily="18" charset="0"/>
              </a:rPr>
              <a:t>(x)</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err="1">
                <a:solidFill>
                  <a:srgbClr val="333300"/>
                </a:solidFill>
                <a:ea typeface="黑体" panose="02010609060101010101" pitchFamily="49" charset="-122"/>
                <a:cs typeface="Times New Roman" panose="02020603050405020304" pitchFamily="18" charset="0"/>
              </a:rPr>
              <a:t>xB</a:t>
            </a:r>
            <a:r>
              <a:rPr lang="en-US" altLang="zh-CN" sz="3200" b="1" dirty="0">
                <a:solidFill>
                  <a:srgbClr val="333300"/>
                </a:solidFill>
                <a:ea typeface="黑体" panose="02010609060101010101" pitchFamily="49" charset="-122"/>
                <a:cs typeface="Times New Roman" panose="02020603050405020304" pitchFamily="18" charset="0"/>
              </a:rPr>
              <a:t>(x))</a:t>
            </a:r>
            <a:endParaRPr lang="ru-RU"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40710917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4004">
                                            <p:txEl>
                                              <p:pRg st="0" end="0"/>
                                            </p:txEl>
                                          </p:spTgt>
                                        </p:tgtEl>
                                        <p:attrNameLst>
                                          <p:attrName>style.visibility</p:attrName>
                                        </p:attrNameLst>
                                      </p:cBhvr>
                                      <p:to>
                                        <p:strVal val="visible"/>
                                      </p:to>
                                    </p:set>
                                    <p:animEffect transition="in" filter="blinds(horizontal)">
                                      <p:cBhvr>
                                        <p:cTn id="7" dur="500"/>
                                        <p:tgtEl>
                                          <p:spTgt spid="3840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4004">
                                            <p:txEl>
                                              <p:pRg st="1" end="1"/>
                                            </p:txEl>
                                          </p:spTgt>
                                        </p:tgtEl>
                                        <p:attrNameLst>
                                          <p:attrName>style.visibility</p:attrName>
                                        </p:attrNameLst>
                                      </p:cBhvr>
                                      <p:to>
                                        <p:strVal val="visible"/>
                                      </p:to>
                                    </p:set>
                                    <p:animEffect transition="in" filter="blinds(horizontal)">
                                      <p:cBhvr>
                                        <p:cTn id="12" dur="500"/>
                                        <p:tgtEl>
                                          <p:spTgt spid="3840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4004">
                                            <p:txEl>
                                              <p:pRg st="2" end="2"/>
                                            </p:txEl>
                                          </p:spTgt>
                                        </p:tgtEl>
                                        <p:attrNameLst>
                                          <p:attrName>style.visibility</p:attrName>
                                        </p:attrNameLst>
                                      </p:cBhvr>
                                      <p:to>
                                        <p:strVal val="visible"/>
                                      </p:to>
                                    </p:set>
                                    <p:animEffect transition="in" filter="blinds(horizontal)">
                                      <p:cBhvr>
                                        <p:cTn id="17" dur="500"/>
                                        <p:tgtEl>
                                          <p:spTgt spid="3840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4004">
                                            <p:txEl>
                                              <p:pRg st="3" end="3"/>
                                            </p:txEl>
                                          </p:spTgt>
                                        </p:tgtEl>
                                        <p:attrNameLst>
                                          <p:attrName>style.visibility</p:attrName>
                                        </p:attrNameLst>
                                      </p:cBhvr>
                                      <p:to>
                                        <p:strVal val="visible"/>
                                      </p:to>
                                    </p:set>
                                    <p:animEffect transition="in" filter="blinds(horizontal)">
                                      <p:cBhvr>
                                        <p:cTn id="22" dur="500"/>
                                        <p:tgtEl>
                                          <p:spTgt spid="38400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84004">
                                            <p:txEl>
                                              <p:pRg st="4" end="4"/>
                                            </p:txEl>
                                          </p:spTgt>
                                        </p:tgtEl>
                                        <p:attrNameLst>
                                          <p:attrName>style.visibility</p:attrName>
                                        </p:attrNameLst>
                                      </p:cBhvr>
                                      <p:to>
                                        <p:strVal val="visible"/>
                                      </p:to>
                                    </p:set>
                                    <p:animEffect transition="in" filter="blinds(horizontal)">
                                      <p:cBhvr>
                                        <p:cTn id="25" dur="500"/>
                                        <p:tgtEl>
                                          <p:spTgt spid="384004">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84004">
                                            <p:txEl>
                                              <p:pRg st="5" end="5"/>
                                            </p:txEl>
                                          </p:spTgt>
                                        </p:tgtEl>
                                        <p:attrNameLst>
                                          <p:attrName>style.visibility</p:attrName>
                                        </p:attrNameLst>
                                      </p:cBhvr>
                                      <p:to>
                                        <p:strVal val="visible"/>
                                      </p:to>
                                    </p:set>
                                    <p:animEffect transition="in" filter="blinds(horizontal)">
                                      <p:cBhvr>
                                        <p:cTn id="30" dur="500"/>
                                        <p:tgtEl>
                                          <p:spTgt spid="38400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84004">
                                            <p:txEl>
                                              <p:pRg st="6" end="6"/>
                                            </p:txEl>
                                          </p:spTgt>
                                        </p:tgtEl>
                                        <p:attrNameLst>
                                          <p:attrName>style.visibility</p:attrName>
                                        </p:attrNameLst>
                                      </p:cBhvr>
                                      <p:to>
                                        <p:strVal val="visible"/>
                                      </p:to>
                                    </p:set>
                                    <p:animEffect transition="in" filter="blinds(horizontal)">
                                      <p:cBhvr>
                                        <p:cTn id="35" dur="500"/>
                                        <p:tgtEl>
                                          <p:spTgt spid="384004">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84004">
                                            <p:txEl>
                                              <p:pRg st="7" end="7"/>
                                            </p:txEl>
                                          </p:spTgt>
                                        </p:tgtEl>
                                        <p:attrNameLst>
                                          <p:attrName>style.visibility</p:attrName>
                                        </p:attrNameLst>
                                      </p:cBhvr>
                                      <p:to>
                                        <p:strVal val="visible"/>
                                      </p:to>
                                    </p:set>
                                    <p:animEffect transition="in" filter="blinds(horizontal)">
                                      <p:cBhvr>
                                        <p:cTn id="40" dur="500"/>
                                        <p:tgtEl>
                                          <p:spTgt spid="38400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84004">
                                            <p:txEl>
                                              <p:pRg st="8" end="8"/>
                                            </p:txEl>
                                          </p:spTgt>
                                        </p:tgtEl>
                                        <p:attrNameLst>
                                          <p:attrName>style.visibility</p:attrName>
                                        </p:attrNameLst>
                                      </p:cBhvr>
                                      <p:to>
                                        <p:strVal val="visible"/>
                                      </p:to>
                                    </p:set>
                                    <p:animEffect transition="in" filter="blinds(horizontal)">
                                      <p:cBhvr>
                                        <p:cTn id="45" dur="500"/>
                                        <p:tgtEl>
                                          <p:spTgt spid="38400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84004">
                                            <p:txEl>
                                              <p:pRg st="9" end="9"/>
                                            </p:txEl>
                                          </p:spTgt>
                                        </p:tgtEl>
                                        <p:attrNameLst>
                                          <p:attrName>style.visibility</p:attrName>
                                        </p:attrNameLst>
                                      </p:cBhvr>
                                      <p:to>
                                        <p:strVal val="visible"/>
                                      </p:to>
                                    </p:set>
                                    <p:animEffect transition="in" filter="blinds(horizontal)">
                                      <p:cBhvr>
                                        <p:cTn id="50" dur="500"/>
                                        <p:tgtEl>
                                          <p:spTgt spid="38400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B08892-49A9-4DC1-9D66-36BD90BFF79F}" type="slidenum">
              <a:rPr lang="zh-CN" altLang="en-US" smtClean="0">
                <a:solidFill>
                  <a:schemeClr val="accent1"/>
                </a:solidFill>
              </a:rPr>
              <a:pPr/>
              <a:t>44</a:t>
            </a:fld>
            <a:r>
              <a:rPr lang="en-US" altLang="zh-CN" dirty="0">
                <a:solidFill>
                  <a:schemeClr val="accent1"/>
                </a:solidFill>
              </a:rPr>
              <a:t>/56</a:t>
            </a:r>
          </a:p>
        </p:txBody>
      </p:sp>
      <p:sp>
        <p:nvSpPr>
          <p:cNvPr id="59395" name="Rectangle 2"/>
          <p:cNvSpPr>
            <a:spLocks noGrp="1"/>
          </p:cNvSpPr>
          <p:nvPr>
            <p:ph type="title" idx="4294967295"/>
          </p:nvPr>
        </p:nvSpPr>
        <p:spPr>
          <a:xfrm>
            <a:off x="0" y="-26988"/>
            <a:ext cx="9144000" cy="1295401"/>
          </a:xfrm>
          <a:solidFill>
            <a:schemeClr val="tx2"/>
          </a:solidFill>
        </p:spPr>
        <p:txBody>
          <a:bodyPr/>
          <a:lstStyle/>
          <a:p>
            <a:pPr algn="l"/>
            <a:r>
              <a:rPr lang="zh-CN" altLang="en-US" sz="4000" b="1" dirty="0">
                <a:ea typeface="宋体" panose="02010600030101010101" pitchFamily="2" charset="-122"/>
              </a:rPr>
              <a:t>例 讨论如下公式的类型</a:t>
            </a:r>
            <a:br>
              <a:rPr lang="zh-CN" altLang="en-US" sz="4000" b="1" dirty="0">
                <a:ea typeface="宋体" panose="02010600030101010101" pitchFamily="2" charset="-122"/>
              </a:rPr>
            </a:br>
            <a:r>
              <a:rPr lang="zh-CN" altLang="en-US" sz="4000" b="1" dirty="0">
                <a:ea typeface="宋体" panose="02010600030101010101" pitchFamily="2" charset="-122"/>
              </a:rPr>
              <a:t>      </a:t>
            </a:r>
            <a:r>
              <a:rPr lang="en-US" altLang="zh-CN" sz="4000" b="1" dirty="0">
                <a:sym typeface="Symbol" panose="05050102010706020507" pitchFamily="18" charset="2"/>
              </a:rPr>
              <a:t></a:t>
            </a:r>
            <a:r>
              <a:rPr lang="en-US" altLang="zh-CN" sz="4000" b="1" dirty="0">
                <a:ea typeface="宋体" panose="02010600030101010101" pitchFamily="2" charset="-122"/>
              </a:rPr>
              <a:t>x(A(x)</a:t>
            </a:r>
            <a:r>
              <a:rPr lang="en-US" altLang="zh-CN" b="1" dirty="0">
                <a:ea typeface="黑体" panose="02010609060101010101" pitchFamily="49" charset="-122"/>
                <a:cs typeface="Times New Roman" panose="02020603050405020304" pitchFamily="18" charset="0"/>
                <a:sym typeface="Symbol" panose="05050102010706020507" pitchFamily="18" charset="2"/>
              </a:rPr>
              <a:t></a:t>
            </a:r>
            <a:r>
              <a:rPr lang="en-US" altLang="zh-CN" sz="4000" b="1" dirty="0">
                <a:ea typeface="宋体" panose="02010600030101010101" pitchFamily="2" charset="-122"/>
                <a:sym typeface="Symbol" panose="05050102010706020507" pitchFamily="18" charset="2"/>
              </a:rPr>
              <a:t>B</a:t>
            </a:r>
            <a:r>
              <a:rPr lang="en-US" altLang="zh-CN" sz="4000" b="1" dirty="0">
                <a:ea typeface="宋体" panose="02010600030101010101" pitchFamily="2" charset="-122"/>
              </a:rPr>
              <a:t>(x))</a:t>
            </a:r>
            <a:r>
              <a:rPr lang="en-US" altLang="zh-CN" sz="4000" b="1" dirty="0">
                <a:ea typeface="宋体" panose="02010600030101010101" pitchFamily="2" charset="-122"/>
                <a:sym typeface="Symbol" panose="05050102010706020507" pitchFamily="18" charset="2"/>
              </a:rPr>
              <a:t></a:t>
            </a:r>
            <a:r>
              <a:rPr lang="en-US" altLang="zh-CN" sz="4000" b="1" dirty="0">
                <a:ea typeface="宋体" panose="02010600030101010101" pitchFamily="2" charset="-122"/>
              </a:rPr>
              <a:t>(</a:t>
            </a:r>
            <a:r>
              <a:rPr lang="en-US" altLang="zh-CN" sz="4000" b="1" dirty="0">
                <a:sym typeface="Symbol" panose="05050102010706020507" pitchFamily="18" charset="2"/>
              </a:rPr>
              <a:t></a:t>
            </a:r>
            <a:r>
              <a:rPr lang="en-US" altLang="zh-CN" sz="4000" b="1" dirty="0" err="1">
                <a:ea typeface="宋体" panose="02010600030101010101" pitchFamily="2" charset="-122"/>
              </a:rPr>
              <a:t>xA</a:t>
            </a:r>
            <a:r>
              <a:rPr lang="en-US" altLang="zh-CN" sz="4000" b="1" dirty="0">
                <a:ea typeface="宋体" panose="02010600030101010101" pitchFamily="2" charset="-122"/>
              </a:rPr>
              <a:t>(x)</a:t>
            </a:r>
            <a:r>
              <a:rPr lang="en-US" altLang="zh-CN" b="1" dirty="0">
                <a:ea typeface="黑体" panose="02010609060101010101" pitchFamily="49" charset="-122"/>
                <a:cs typeface="Times New Roman" panose="02020603050405020304" pitchFamily="18" charset="0"/>
                <a:sym typeface="Symbol" panose="05050102010706020507" pitchFamily="18" charset="2"/>
              </a:rPr>
              <a:t></a:t>
            </a:r>
            <a:r>
              <a:rPr lang="en-US" altLang="zh-CN" sz="4000" b="1" dirty="0">
                <a:sym typeface="Symbol" panose="05050102010706020507" pitchFamily="18" charset="2"/>
              </a:rPr>
              <a:t> </a:t>
            </a:r>
            <a:r>
              <a:rPr lang="en-US" altLang="zh-CN" sz="4000" b="1" dirty="0" err="1">
                <a:ea typeface="宋体" panose="02010600030101010101" pitchFamily="2" charset="-122"/>
              </a:rPr>
              <a:t>xB</a:t>
            </a:r>
            <a:r>
              <a:rPr lang="en-US" altLang="zh-CN" sz="4000" b="1" dirty="0">
                <a:ea typeface="宋体" panose="02010600030101010101" pitchFamily="2" charset="-122"/>
              </a:rPr>
              <a:t>(x))</a:t>
            </a:r>
            <a:endParaRPr lang="zh-CN" altLang="en-US" sz="4000" b="1" dirty="0">
              <a:ea typeface="宋体" panose="02010600030101010101" pitchFamily="2" charset="-122"/>
            </a:endParaRPr>
          </a:p>
        </p:txBody>
      </p:sp>
      <p:sp>
        <p:nvSpPr>
          <p:cNvPr id="384004" name="Rectangle 4"/>
          <p:cNvSpPr>
            <a:spLocks noChangeArrowheads="1"/>
          </p:cNvSpPr>
          <p:nvPr/>
        </p:nvSpPr>
        <p:spPr bwMode="auto">
          <a:xfrm>
            <a:off x="-72703" y="1375023"/>
            <a:ext cx="8893175"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812800" indent="-812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9933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取</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D={1, 2}</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a:t>
            </a:r>
            <a:endPar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A(x)</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表示</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x</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为偶数， </a:t>
            </a:r>
            <a:endPar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B(x)</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表示</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x</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为奇数，</a:t>
            </a:r>
            <a:endPar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则 </a:t>
            </a:r>
            <a:r>
              <a:rPr lang="zh-CN" altLang="en-US" sz="3200" b="1" dirty="0">
                <a:ea typeface="黑体" panose="02010609060101010101" pitchFamily="49" charset="-122"/>
                <a:cs typeface="Times New Roman" panose="02020603050405020304" pitchFamily="18" charset="0"/>
              </a:rPr>
              <a:t> 公式</a:t>
            </a:r>
            <a:r>
              <a:rPr lang="en-US" altLang="zh-CN" sz="3200" b="1" dirty="0">
                <a:latin typeface="Times New Roman" panose="02020603050405020304" pitchFamily="18" charset="0"/>
                <a:sym typeface="Symbol" panose="05050102010706020507" pitchFamily="18" charset="2"/>
              </a:rPr>
              <a:t></a:t>
            </a:r>
            <a:r>
              <a:rPr lang="en-US" altLang="zh-CN" sz="3200" b="1" dirty="0">
                <a:ea typeface="黑体" panose="02010609060101010101" pitchFamily="49" charset="-122"/>
                <a:cs typeface="Times New Roman" panose="02020603050405020304" pitchFamily="18" charset="0"/>
              </a:rPr>
              <a:t>((A(1)</a:t>
            </a:r>
            <a:r>
              <a:rPr lang="en-US" altLang="zh-CN" sz="3200" b="1" dirty="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ea typeface="黑体" panose="02010609060101010101" pitchFamily="49" charset="-122"/>
                <a:cs typeface="Times New Roman" panose="02020603050405020304" pitchFamily="18" charset="0"/>
              </a:rPr>
              <a:t>B(1))</a:t>
            </a:r>
            <a:r>
              <a:rPr lang="en-US" altLang="zh-CN" sz="3200" b="1" dirty="0">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a:ea typeface="黑体" panose="02010609060101010101" pitchFamily="49" charset="-122"/>
                <a:cs typeface="Times New Roman" panose="02020603050405020304" pitchFamily="18" charset="0"/>
              </a:rPr>
              <a:t>A(2)</a:t>
            </a:r>
            <a:r>
              <a:rPr lang="en-US" altLang="zh-CN" sz="3200" b="1" dirty="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ea typeface="黑体" panose="02010609060101010101" pitchFamily="49" charset="-122"/>
                <a:cs typeface="Times New Roman" panose="02020603050405020304" pitchFamily="18" charset="0"/>
              </a:rPr>
              <a:t>B(2)))   </a:t>
            </a:r>
          </a:p>
          <a:p>
            <a:pPr eaLnBrk="1" hangingPunct="1"/>
            <a:r>
              <a:rPr lang="en-US" altLang="zh-CN" sz="3200" b="1" dirty="0">
                <a:ea typeface="黑体" panose="02010609060101010101" pitchFamily="49" charset="-122"/>
                <a:cs typeface="Times New Roman" panose="02020603050405020304" pitchFamily="18" charset="0"/>
              </a:rPr>
              <a:t>                        </a:t>
            </a:r>
            <a:r>
              <a:rPr lang="en-US" altLang="zh-CN" sz="3200" b="1" dirty="0">
                <a:ea typeface="黑体" panose="02010609060101010101" pitchFamily="49" charset="-122"/>
                <a:cs typeface="Times New Roman" panose="02020603050405020304" pitchFamily="18" charset="0"/>
                <a:sym typeface="Symbol" panose="05050102010706020507" pitchFamily="18" charset="2"/>
              </a:rPr>
              <a:t>((A(1)  A(2)) (B(1)  B(2)))</a:t>
            </a:r>
          </a:p>
          <a:p>
            <a:pPr eaLnBrk="1" hangingPunct="1"/>
            <a:r>
              <a:rPr lang="zh-CN" altLang="en-US" sz="3200" b="1" dirty="0">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ea typeface="黑体" panose="02010609060101010101" pitchFamily="49" charset="-122"/>
                <a:cs typeface="Times New Roman" panose="02020603050405020304" pitchFamily="18" charset="0"/>
              </a:rPr>
              <a:t>((0</a:t>
            </a:r>
            <a:r>
              <a:rPr lang="en-US" altLang="zh-CN" sz="3200" b="1" dirty="0">
                <a:ea typeface="黑体" panose="02010609060101010101" pitchFamily="49" charset="-122"/>
                <a:cs typeface="Times New Roman" panose="02020603050405020304" pitchFamily="18" charset="0"/>
                <a:sym typeface="Symbol" panose="05050102010706020507" pitchFamily="18" charset="2"/>
              </a:rPr>
              <a:t>1</a:t>
            </a:r>
            <a:r>
              <a:rPr lang="en-US" altLang="zh-CN" sz="3200" b="1" dirty="0">
                <a:ea typeface="黑体" panose="02010609060101010101" pitchFamily="49" charset="-122"/>
                <a:cs typeface="Times New Roman" panose="02020603050405020304" pitchFamily="18" charset="0"/>
              </a:rPr>
              <a:t>)</a:t>
            </a:r>
            <a:r>
              <a:rPr lang="en-US" altLang="zh-CN" sz="3200" b="1" dirty="0">
                <a:ea typeface="黑体" panose="02010609060101010101" pitchFamily="49" charset="-122"/>
                <a:cs typeface="Times New Roman" panose="02020603050405020304" pitchFamily="18" charset="0"/>
                <a:sym typeface="Symbol" panose="05050102010706020507" pitchFamily="18" charset="2"/>
              </a:rPr>
              <a:t>(10</a:t>
            </a:r>
            <a:r>
              <a:rPr lang="en-US" altLang="zh-CN" sz="3200" b="1" dirty="0">
                <a:ea typeface="黑体" panose="02010609060101010101" pitchFamily="49" charset="-122"/>
                <a:cs typeface="Times New Roman" panose="02020603050405020304" pitchFamily="18" charset="0"/>
              </a:rPr>
              <a:t>)) </a:t>
            </a:r>
            <a:r>
              <a:rPr lang="en-US" altLang="zh-CN" sz="3200" b="1" dirty="0">
                <a:ea typeface="黑体" panose="02010609060101010101" pitchFamily="49" charset="-122"/>
                <a:cs typeface="Times New Roman" panose="02020603050405020304" pitchFamily="18" charset="0"/>
                <a:sym typeface="Symbol" panose="05050102010706020507" pitchFamily="18" charset="2"/>
              </a:rPr>
              <a:t>((01)(10))</a:t>
            </a:r>
          </a:p>
          <a:p>
            <a:pPr eaLnBrk="1" hangingPunct="1"/>
            <a:r>
              <a:rPr lang="en-US" altLang="zh-CN" sz="3200" b="1" dirty="0">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a:ea typeface="黑体" panose="02010609060101010101" pitchFamily="49" charset="-122"/>
                <a:cs typeface="Times New Roman" panose="02020603050405020304" pitchFamily="18" charset="0"/>
              </a:rPr>
              <a:t>(</a:t>
            </a:r>
            <a:r>
              <a:rPr lang="en-US" altLang="zh-CN" sz="3200" b="1" dirty="0">
                <a:ea typeface="黑体" panose="02010609060101010101" pitchFamily="49" charset="-122"/>
                <a:cs typeface="Times New Roman" panose="02020603050405020304" pitchFamily="18" charset="0"/>
                <a:sym typeface="Symbol" panose="05050102010706020507" pitchFamily="18" charset="2"/>
              </a:rPr>
              <a:t>00</a:t>
            </a:r>
            <a:r>
              <a:rPr lang="en-US" altLang="zh-CN" sz="3200" b="1" dirty="0">
                <a:ea typeface="黑体" panose="02010609060101010101" pitchFamily="49" charset="-122"/>
                <a:cs typeface="Times New Roman" panose="02020603050405020304" pitchFamily="18" charset="0"/>
              </a:rPr>
              <a:t>)</a:t>
            </a:r>
            <a:r>
              <a:rPr lang="en-US" altLang="zh-CN" sz="3200" b="1" dirty="0">
                <a:ea typeface="黑体" panose="02010609060101010101" pitchFamily="49" charset="-122"/>
                <a:cs typeface="Times New Roman" panose="02020603050405020304" pitchFamily="18" charset="0"/>
                <a:sym typeface="Symbol" panose="05050102010706020507" pitchFamily="18" charset="2"/>
              </a:rPr>
              <a:t>(11)=0</a:t>
            </a:r>
          </a:p>
          <a:p>
            <a:pPr eaLnBrk="1" hangingPunct="1"/>
            <a:r>
              <a:rPr lang="zh-CN" altLang="en-US" sz="3200" b="1" dirty="0">
                <a:ea typeface="黑体" panose="02010609060101010101" pitchFamily="49" charset="-122"/>
                <a:cs typeface="Times New Roman" panose="02020603050405020304" pitchFamily="18" charset="0"/>
              </a:rPr>
              <a:t>            即公式不是逻辑有效式，即不是</a:t>
            </a:r>
            <a:r>
              <a:rPr lang="zh-CN" altLang="en-US" sz="3200" b="1" dirty="0">
                <a:solidFill>
                  <a:srgbClr val="CC0000"/>
                </a:solidFill>
                <a:ea typeface="黑体" panose="02010609060101010101" pitchFamily="49" charset="-122"/>
                <a:cs typeface="Times New Roman" panose="02020603050405020304" pitchFamily="18" charset="0"/>
                <a:sym typeface="Symbol" panose="05050102010706020507" pitchFamily="18" charset="2"/>
              </a:rPr>
              <a:t>永真式 。</a:t>
            </a:r>
            <a:endParaRPr lang="en-US" altLang="zh-CN" sz="3200" b="1" dirty="0">
              <a:solidFill>
                <a:srgbClr val="CC00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ym typeface="Symbol" panose="05050102010706020507" pitchFamily="18" charset="2"/>
              </a:rPr>
              <a:t>            </a:t>
            </a:r>
            <a:r>
              <a:rPr lang="zh-CN" altLang="en-US"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因此 </a:t>
            </a:r>
            <a:endPar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a:p>
            <a:pPr eaLnBrk="1" hangingPunct="1"/>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a:sym typeface="Symbol" panose="05050102010706020507" pitchFamily="18" charset="2"/>
              </a:rPr>
              <a:t></a:t>
            </a:r>
            <a:r>
              <a:rPr lang="en-US" altLang="zh-CN" sz="3200" b="1" dirty="0"/>
              <a:t>x(A(x)</a:t>
            </a:r>
            <a:r>
              <a:rPr lang="en-US" altLang="zh-CN" sz="3200" b="1" dirty="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sym typeface="Symbol" panose="05050102010706020507" pitchFamily="18" charset="2"/>
              </a:rPr>
              <a:t>B</a:t>
            </a:r>
            <a:r>
              <a:rPr lang="en-US" altLang="zh-CN" sz="3200" b="1" dirty="0"/>
              <a:t>(x)) </a:t>
            </a:r>
            <a:r>
              <a:rPr lang="en-US"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rPr>
              <a:t> </a:t>
            </a:r>
            <a:r>
              <a:rPr lang="en-US" altLang="zh-CN" sz="3200" b="1" dirty="0"/>
              <a:t>(</a:t>
            </a:r>
            <a:r>
              <a:rPr lang="en-US" altLang="zh-CN" sz="3200" b="1" dirty="0">
                <a:sym typeface="Symbol" panose="05050102010706020507" pitchFamily="18" charset="2"/>
              </a:rPr>
              <a:t></a:t>
            </a:r>
            <a:r>
              <a:rPr lang="en-US" altLang="zh-CN" sz="3200" b="1" dirty="0" err="1"/>
              <a:t>xA</a:t>
            </a:r>
            <a:r>
              <a:rPr lang="en-US" altLang="zh-CN" sz="3200" b="1" dirty="0"/>
              <a:t>(x)</a:t>
            </a:r>
            <a:r>
              <a:rPr lang="en-US" altLang="zh-CN" sz="3200" b="1" dirty="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sym typeface="Symbol" panose="05050102010706020507" pitchFamily="18" charset="2"/>
              </a:rPr>
              <a:t></a:t>
            </a:r>
            <a:r>
              <a:rPr lang="en-US" altLang="zh-CN" sz="3200" b="1" dirty="0" err="1"/>
              <a:t>xB</a:t>
            </a:r>
            <a:r>
              <a:rPr lang="en-US" altLang="zh-CN" sz="3200" b="1" dirty="0"/>
              <a:t>(x))</a:t>
            </a:r>
            <a:endParaRPr lang="ru-RU" altLang="zh-CN" sz="3200" b="1" dirty="0">
              <a:solidFill>
                <a:srgbClr val="333300"/>
              </a:solidFill>
              <a:ea typeface="黑体" panose="02010609060101010101" pitchFamily="49"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305962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4004">
                                            <p:txEl>
                                              <p:pRg st="0" end="0"/>
                                            </p:txEl>
                                          </p:spTgt>
                                        </p:tgtEl>
                                        <p:attrNameLst>
                                          <p:attrName>style.visibility</p:attrName>
                                        </p:attrNameLst>
                                      </p:cBhvr>
                                      <p:to>
                                        <p:strVal val="visible"/>
                                      </p:to>
                                    </p:set>
                                    <p:animEffect transition="in" filter="blinds(horizontal)">
                                      <p:cBhvr>
                                        <p:cTn id="7" dur="500"/>
                                        <p:tgtEl>
                                          <p:spTgt spid="3840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4004">
                                            <p:txEl>
                                              <p:pRg st="1" end="1"/>
                                            </p:txEl>
                                          </p:spTgt>
                                        </p:tgtEl>
                                        <p:attrNameLst>
                                          <p:attrName>style.visibility</p:attrName>
                                        </p:attrNameLst>
                                      </p:cBhvr>
                                      <p:to>
                                        <p:strVal val="visible"/>
                                      </p:to>
                                    </p:set>
                                    <p:animEffect transition="in" filter="blinds(horizontal)">
                                      <p:cBhvr>
                                        <p:cTn id="12" dur="500"/>
                                        <p:tgtEl>
                                          <p:spTgt spid="3840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4004">
                                            <p:txEl>
                                              <p:pRg st="2" end="2"/>
                                            </p:txEl>
                                          </p:spTgt>
                                        </p:tgtEl>
                                        <p:attrNameLst>
                                          <p:attrName>style.visibility</p:attrName>
                                        </p:attrNameLst>
                                      </p:cBhvr>
                                      <p:to>
                                        <p:strVal val="visible"/>
                                      </p:to>
                                    </p:set>
                                    <p:animEffect transition="in" filter="blinds(horizontal)">
                                      <p:cBhvr>
                                        <p:cTn id="17" dur="500"/>
                                        <p:tgtEl>
                                          <p:spTgt spid="3840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4004">
                                            <p:txEl>
                                              <p:pRg st="3" end="3"/>
                                            </p:txEl>
                                          </p:spTgt>
                                        </p:tgtEl>
                                        <p:attrNameLst>
                                          <p:attrName>style.visibility</p:attrName>
                                        </p:attrNameLst>
                                      </p:cBhvr>
                                      <p:to>
                                        <p:strVal val="visible"/>
                                      </p:to>
                                    </p:set>
                                    <p:animEffect transition="in" filter="blinds(horizontal)">
                                      <p:cBhvr>
                                        <p:cTn id="22" dur="500"/>
                                        <p:tgtEl>
                                          <p:spTgt spid="38400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84004">
                                            <p:txEl>
                                              <p:pRg st="4" end="4"/>
                                            </p:txEl>
                                          </p:spTgt>
                                        </p:tgtEl>
                                        <p:attrNameLst>
                                          <p:attrName>style.visibility</p:attrName>
                                        </p:attrNameLst>
                                      </p:cBhvr>
                                      <p:to>
                                        <p:strVal val="visible"/>
                                      </p:to>
                                    </p:set>
                                    <p:animEffect transition="in" filter="blinds(horizontal)">
                                      <p:cBhvr>
                                        <p:cTn id="25" dur="500"/>
                                        <p:tgtEl>
                                          <p:spTgt spid="384004">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84004">
                                            <p:txEl>
                                              <p:pRg st="5" end="5"/>
                                            </p:txEl>
                                          </p:spTgt>
                                        </p:tgtEl>
                                        <p:attrNameLst>
                                          <p:attrName>style.visibility</p:attrName>
                                        </p:attrNameLst>
                                      </p:cBhvr>
                                      <p:to>
                                        <p:strVal val="visible"/>
                                      </p:to>
                                    </p:set>
                                    <p:animEffect transition="in" filter="blinds(horizontal)">
                                      <p:cBhvr>
                                        <p:cTn id="30" dur="500"/>
                                        <p:tgtEl>
                                          <p:spTgt spid="38400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84004">
                                            <p:txEl>
                                              <p:pRg st="6" end="6"/>
                                            </p:txEl>
                                          </p:spTgt>
                                        </p:tgtEl>
                                        <p:attrNameLst>
                                          <p:attrName>style.visibility</p:attrName>
                                        </p:attrNameLst>
                                      </p:cBhvr>
                                      <p:to>
                                        <p:strVal val="visible"/>
                                      </p:to>
                                    </p:set>
                                    <p:animEffect transition="in" filter="blinds(horizontal)">
                                      <p:cBhvr>
                                        <p:cTn id="35" dur="500"/>
                                        <p:tgtEl>
                                          <p:spTgt spid="384004">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84004">
                                            <p:txEl>
                                              <p:pRg st="7" end="7"/>
                                            </p:txEl>
                                          </p:spTgt>
                                        </p:tgtEl>
                                        <p:attrNameLst>
                                          <p:attrName>style.visibility</p:attrName>
                                        </p:attrNameLst>
                                      </p:cBhvr>
                                      <p:to>
                                        <p:strVal val="visible"/>
                                      </p:to>
                                    </p:set>
                                    <p:animEffect transition="in" filter="blinds(horizontal)">
                                      <p:cBhvr>
                                        <p:cTn id="40" dur="500"/>
                                        <p:tgtEl>
                                          <p:spTgt spid="38400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84004">
                                            <p:txEl>
                                              <p:pRg st="8" end="8"/>
                                            </p:txEl>
                                          </p:spTgt>
                                        </p:tgtEl>
                                        <p:attrNameLst>
                                          <p:attrName>style.visibility</p:attrName>
                                        </p:attrNameLst>
                                      </p:cBhvr>
                                      <p:to>
                                        <p:strVal val="visible"/>
                                      </p:to>
                                    </p:set>
                                    <p:animEffect transition="in" filter="blinds(horizontal)">
                                      <p:cBhvr>
                                        <p:cTn id="45" dur="500"/>
                                        <p:tgtEl>
                                          <p:spTgt spid="38400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84004">
                                            <p:txEl>
                                              <p:pRg st="9" end="9"/>
                                            </p:txEl>
                                          </p:spTgt>
                                        </p:tgtEl>
                                        <p:attrNameLst>
                                          <p:attrName>style.visibility</p:attrName>
                                        </p:attrNameLst>
                                      </p:cBhvr>
                                      <p:to>
                                        <p:strVal val="visible"/>
                                      </p:to>
                                    </p:set>
                                    <p:animEffect transition="in" filter="blinds(horizontal)">
                                      <p:cBhvr>
                                        <p:cTn id="50" dur="500"/>
                                        <p:tgtEl>
                                          <p:spTgt spid="38400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217865-9122-43CF-8D75-1E70E6C59628}" type="slidenum">
              <a:rPr lang="zh-CN" altLang="en-US" smtClean="0">
                <a:solidFill>
                  <a:schemeClr val="accent1"/>
                </a:solidFill>
              </a:rPr>
              <a:pPr/>
              <a:t>45</a:t>
            </a:fld>
            <a:r>
              <a:rPr lang="en-US" altLang="zh-CN" dirty="0">
                <a:solidFill>
                  <a:schemeClr val="accent1"/>
                </a:solidFill>
              </a:rPr>
              <a:t>/56</a:t>
            </a:r>
          </a:p>
        </p:txBody>
      </p:sp>
      <p:sp>
        <p:nvSpPr>
          <p:cNvPr id="51203" name="Rectangle 2"/>
          <p:cNvSpPr>
            <a:spLocks noGrp="1"/>
          </p:cNvSpPr>
          <p:nvPr>
            <p:ph type="title" idx="4294967295"/>
          </p:nvPr>
        </p:nvSpPr>
        <p:spPr/>
        <p:txBody>
          <a:bodyPr/>
          <a:lstStyle/>
          <a:p>
            <a:pPr algn="l"/>
            <a:r>
              <a:rPr lang="zh-CN" altLang="en-US" sz="4000" b="1" dirty="0">
                <a:ea typeface="宋体" panose="02010600030101010101" pitchFamily="2" charset="-122"/>
              </a:rPr>
              <a:t>定理</a:t>
            </a:r>
            <a:r>
              <a:rPr lang="en-US" altLang="zh-CN" sz="4000" b="1" dirty="0">
                <a:ea typeface="宋体" panose="02010600030101010101" pitchFamily="2" charset="-122"/>
              </a:rPr>
              <a:t>2.4 </a:t>
            </a:r>
            <a:r>
              <a:rPr lang="zh-CN" altLang="en-US" sz="4000" b="1" dirty="0">
                <a:ea typeface="宋体" panose="02010600030101010101" pitchFamily="2" charset="-122"/>
              </a:rPr>
              <a:t>下面两个等值式成立</a:t>
            </a:r>
            <a:endParaRPr lang="en-US" altLang="zh-CN" sz="4000" b="1" dirty="0">
              <a:ea typeface="宋体" panose="02010600030101010101" pitchFamily="2" charset="-122"/>
            </a:endParaRPr>
          </a:p>
        </p:txBody>
      </p:sp>
      <p:sp>
        <p:nvSpPr>
          <p:cNvPr id="51204" name="Rectangle 3"/>
          <p:cNvSpPr>
            <a:spLocks noGrp="1"/>
          </p:cNvSpPr>
          <p:nvPr>
            <p:ph type="body" idx="4294967295"/>
          </p:nvPr>
        </p:nvSpPr>
        <p:spPr>
          <a:xfrm>
            <a:off x="161925" y="836713"/>
            <a:ext cx="8820150" cy="1656184"/>
          </a:xfrm>
          <a:solidFill>
            <a:srgbClr val="FFFF00"/>
          </a:solidFill>
        </p:spPr>
        <p:txBody>
          <a:bodyPr/>
          <a:lstStyle/>
          <a:p>
            <a:pPr algn="ctr">
              <a:spcBef>
                <a:spcPct val="40000"/>
              </a:spcBef>
              <a:buNone/>
            </a:pPr>
            <a:r>
              <a:rPr lang="en-US" altLang="zh-CN" sz="4000" b="1" dirty="0">
                <a:ea typeface="宋体" panose="02010600030101010101" pitchFamily="2" charset="-122"/>
                <a:sym typeface="Symbol" panose="05050102010706020507" pitchFamily="18" charset="2"/>
              </a:rPr>
              <a:t></a:t>
            </a:r>
            <a:r>
              <a:rPr lang="en-US" altLang="zh-CN" sz="4000" b="1" dirty="0" err="1">
                <a:ea typeface="宋体" panose="02010600030101010101" pitchFamily="2" charset="-122"/>
              </a:rPr>
              <a:t>x</a:t>
            </a:r>
            <a:r>
              <a:rPr lang="en-US" altLang="zh-CN" sz="4000" b="1" dirty="0" err="1">
                <a:ea typeface="宋体" panose="02010600030101010101" pitchFamily="2" charset="-122"/>
                <a:sym typeface="Symbol" panose="05050102010706020507" pitchFamily="18" charset="2"/>
              </a:rPr>
              <a:t>y</a:t>
            </a:r>
            <a:r>
              <a:rPr lang="en-US" altLang="zh-CN" sz="4000" b="1" dirty="0" err="1">
                <a:ea typeface="宋体" panose="02010600030101010101" pitchFamily="2" charset="-122"/>
              </a:rPr>
              <a:t>A</a:t>
            </a:r>
            <a:r>
              <a:rPr lang="en-US" altLang="zh-CN" sz="4000" b="1" dirty="0">
                <a:ea typeface="宋体" panose="02010600030101010101" pitchFamily="2" charset="-122"/>
              </a:rPr>
              <a:t>(</a:t>
            </a:r>
            <a:r>
              <a:rPr lang="en-US" altLang="zh-CN" sz="4000" b="1" dirty="0" err="1">
                <a:ea typeface="宋体" panose="02010600030101010101" pitchFamily="2" charset="-122"/>
              </a:rPr>
              <a:t>x,y</a:t>
            </a:r>
            <a:r>
              <a:rPr lang="en-US" altLang="zh-CN" sz="4000" b="1" dirty="0">
                <a:ea typeface="宋体" panose="02010600030101010101" pitchFamily="2" charset="-122"/>
              </a:rPr>
              <a:t>)</a:t>
            </a:r>
            <a:r>
              <a:rPr lang="en-US" altLang="zh-CN" sz="4000" b="1" dirty="0">
                <a:latin typeface="Times New Roman" panose="02020603050405020304" pitchFamily="18" charset="0"/>
                <a:sym typeface="Symbol" panose="05050102010706020507" pitchFamily="18" charset="2"/>
              </a:rPr>
              <a:t>  </a:t>
            </a:r>
            <a:r>
              <a:rPr lang="en-US" altLang="zh-CN" sz="4000" b="1" dirty="0">
                <a:ea typeface="宋体" panose="02010600030101010101" pitchFamily="2" charset="-122"/>
                <a:sym typeface="Symbol" panose="05050102010706020507" pitchFamily="18" charset="2"/>
              </a:rPr>
              <a:t></a:t>
            </a:r>
            <a:r>
              <a:rPr lang="en-US" altLang="zh-CN" sz="4000" b="1" dirty="0" err="1">
                <a:ea typeface="宋体" panose="02010600030101010101" pitchFamily="2" charset="-122"/>
                <a:sym typeface="Symbol" panose="05050102010706020507" pitchFamily="18" charset="2"/>
              </a:rPr>
              <a:t>y</a:t>
            </a:r>
            <a:r>
              <a:rPr lang="en-US" altLang="zh-CN" sz="4000" b="1" dirty="0" err="1">
                <a:ea typeface="宋体" panose="02010600030101010101" pitchFamily="2" charset="-122"/>
              </a:rPr>
              <a:t>xA</a:t>
            </a:r>
            <a:r>
              <a:rPr lang="en-US" altLang="zh-CN" sz="4000" b="1" dirty="0">
                <a:ea typeface="宋体" panose="02010600030101010101" pitchFamily="2" charset="-122"/>
              </a:rPr>
              <a:t>(</a:t>
            </a:r>
            <a:r>
              <a:rPr lang="en-US" altLang="zh-CN" sz="4000" b="1" dirty="0" err="1">
                <a:ea typeface="宋体" panose="02010600030101010101" pitchFamily="2" charset="-122"/>
              </a:rPr>
              <a:t>x,y</a:t>
            </a:r>
            <a:r>
              <a:rPr lang="en-US" altLang="zh-CN" sz="4000" b="1" dirty="0">
                <a:ea typeface="宋体" panose="02010600030101010101" pitchFamily="2" charset="-122"/>
              </a:rPr>
              <a:t>)</a:t>
            </a:r>
            <a:endParaRPr lang="zh-CN" altLang="en-US" sz="4000" dirty="0">
              <a:ea typeface="宋体" panose="02010600030101010101" pitchFamily="2" charset="-122"/>
            </a:endParaRPr>
          </a:p>
          <a:p>
            <a:pPr algn="ctr">
              <a:spcBef>
                <a:spcPct val="40000"/>
              </a:spcBef>
              <a:buNone/>
            </a:pPr>
            <a:r>
              <a:rPr lang="zh-CN" altLang="en-US" sz="4000" b="1" dirty="0">
                <a:sym typeface="Symbol" panose="05050102010706020507" pitchFamily="18" charset="2"/>
              </a:rPr>
              <a:t></a:t>
            </a:r>
            <a:r>
              <a:rPr lang="en-US" altLang="zh-CN" sz="4000" b="1" dirty="0">
                <a:ea typeface="宋体" panose="02010600030101010101" pitchFamily="2" charset="-122"/>
              </a:rPr>
              <a:t>x</a:t>
            </a:r>
            <a:r>
              <a:rPr lang="zh-CN" altLang="en-US" sz="4000" b="1" dirty="0">
                <a:sym typeface="Symbol" panose="05050102010706020507" pitchFamily="18" charset="2"/>
              </a:rPr>
              <a:t></a:t>
            </a:r>
            <a:r>
              <a:rPr lang="en-US" altLang="zh-CN" sz="4000" b="1" dirty="0" err="1">
                <a:sym typeface="Symbol" panose="05050102010706020507" pitchFamily="18" charset="2"/>
              </a:rPr>
              <a:t>y</a:t>
            </a:r>
            <a:r>
              <a:rPr lang="en-US" altLang="zh-CN" sz="4000" b="1" dirty="0" err="1">
                <a:ea typeface="宋体" panose="02010600030101010101" pitchFamily="2" charset="-122"/>
              </a:rPr>
              <a:t>A</a:t>
            </a:r>
            <a:r>
              <a:rPr lang="en-US" altLang="zh-CN" sz="4000" b="1" dirty="0">
                <a:ea typeface="宋体" panose="02010600030101010101" pitchFamily="2" charset="-122"/>
              </a:rPr>
              <a:t>(</a:t>
            </a:r>
            <a:r>
              <a:rPr lang="en-US" altLang="zh-CN" sz="4000" b="1" dirty="0" err="1">
                <a:ea typeface="宋体" panose="02010600030101010101" pitchFamily="2" charset="-122"/>
              </a:rPr>
              <a:t>x,y</a:t>
            </a:r>
            <a:r>
              <a:rPr lang="en-US" altLang="zh-CN" sz="4000" b="1" dirty="0">
                <a:ea typeface="宋体" panose="02010600030101010101" pitchFamily="2" charset="-122"/>
              </a:rPr>
              <a:t>)</a:t>
            </a:r>
            <a:r>
              <a:rPr lang="en-US" altLang="zh-CN" sz="4000" b="1" dirty="0">
                <a:latin typeface="Times New Roman" panose="02020603050405020304" pitchFamily="18" charset="0"/>
                <a:sym typeface="Symbol" panose="05050102010706020507" pitchFamily="18" charset="2"/>
              </a:rPr>
              <a:t>  </a:t>
            </a:r>
            <a:r>
              <a:rPr lang="zh-CN" altLang="en-US" sz="4000" b="1" dirty="0">
                <a:sym typeface="Symbol" panose="05050102010706020507" pitchFamily="18" charset="2"/>
              </a:rPr>
              <a:t></a:t>
            </a:r>
            <a:r>
              <a:rPr lang="en-US" altLang="zh-CN" sz="4000" b="1" dirty="0">
                <a:sym typeface="Symbol" panose="05050102010706020507" pitchFamily="18" charset="2"/>
              </a:rPr>
              <a:t>y</a:t>
            </a:r>
            <a:r>
              <a:rPr lang="zh-CN" altLang="en-US" sz="4000" b="1" dirty="0">
                <a:sym typeface="Symbol" panose="05050102010706020507" pitchFamily="18" charset="2"/>
              </a:rPr>
              <a:t></a:t>
            </a:r>
            <a:r>
              <a:rPr lang="en-US" altLang="zh-CN" sz="4000" b="1" dirty="0" err="1">
                <a:ea typeface="宋体" panose="02010600030101010101" pitchFamily="2" charset="-122"/>
              </a:rPr>
              <a:t>xA</a:t>
            </a:r>
            <a:r>
              <a:rPr lang="en-US" altLang="zh-CN" sz="4000" b="1" dirty="0">
                <a:ea typeface="宋体" panose="02010600030101010101" pitchFamily="2" charset="-122"/>
              </a:rPr>
              <a:t>(</a:t>
            </a:r>
            <a:r>
              <a:rPr lang="en-US" altLang="zh-CN" sz="4000" b="1" dirty="0" err="1">
                <a:ea typeface="宋体" panose="02010600030101010101" pitchFamily="2" charset="-122"/>
              </a:rPr>
              <a:t>x,y</a:t>
            </a:r>
            <a:r>
              <a:rPr lang="en-US" altLang="zh-CN" sz="4000" b="1" dirty="0">
                <a:ea typeface="宋体" panose="02010600030101010101" pitchFamily="2" charset="-122"/>
              </a:rPr>
              <a:t>)</a:t>
            </a:r>
            <a:endParaRPr lang="zh-CN" altLang="en-US" sz="4000" dirty="0">
              <a:ea typeface="宋体" panose="02010600030101010101" pitchFamily="2" charset="-122"/>
            </a:endParaRPr>
          </a:p>
        </p:txBody>
      </p:sp>
      <p:sp>
        <p:nvSpPr>
          <p:cNvPr id="4" name="矩形 3"/>
          <p:cNvSpPr/>
          <p:nvPr/>
        </p:nvSpPr>
        <p:spPr>
          <a:xfrm>
            <a:off x="242644" y="2718997"/>
            <a:ext cx="7272808" cy="1274195"/>
          </a:xfrm>
          <a:prstGeom prst="rect">
            <a:avLst/>
          </a:prstGeom>
        </p:spPr>
        <p:txBody>
          <a:bodyPr wrap="square">
            <a:spAutoFit/>
          </a:bodyPr>
          <a:lstStyle/>
          <a:p>
            <a:pPr>
              <a:spcBef>
                <a:spcPct val="40000"/>
              </a:spcBef>
              <a:buNone/>
            </a:pPr>
            <a:r>
              <a:rPr lang="zh-CN" altLang="en-US" sz="3200" b="1" dirty="0">
                <a:sym typeface="Symbol" panose="05050102010706020507" pitchFamily="18" charset="2"/>
              </a:rPr>
              <a:t>例 </a:t>
            </a:r>
            <a:r>
              <a:rPr lang="en-US" altLang="zh-CN" sz="3200" b="1" dirty="0">
                <a:solidFill>
                  <a:srgbClr val="C00000"/>
                </a:solidFill>
                <a:sym typeface="Symbol" panose="05050102010706020507" pitchFamily="18" charset="2"/>
              </a:rPr>
              <a:t></a:t>
            </a:r>
            <a:r>
              <a:rPr lang="en-US" altLang="zh-CN" sz="3200" b="1" dirty="0">
                <a:solidFill>
                  <a:srgbClr val="C00000"/>
                </a:solidFill>
              </a:rPr>
              <a:t>x</a:t>
            </a:r>
            <a:r>
              <a:rPr lang="zh-CN" altLang="en-US" sz="3200" b="1" dirty="0">
                <a:solidFill>
                  <a:srgbClr val="C00000"/>
                </a:solidFill>
                <a:sym typeface="Symbol" panose="05050102010706020507" pitchFamily="18" charset="2"/>
              </a:rPr>
              <a:t></a:t>
            </a:r>
            <a:r>
              <a:rPr lang="en-US" altLang="zh-CN" sz="3200" b="1" dirty="0" err="1">
                <a:solidFill>
                  <a:srgbClr val="C00000"/>
                </a:solidFill>
                <a:sym typeface="Symbol" panose="05050102010706020507" pitchFamily="18" charset="2"/>
              </a:rPr>
              <a:t>y</a:t>
            </a:r>
            <a:r>
              <a:rPr lang="en-US" altLang="zh-CN" sz="3200" b="1" dirty="0" err="1">
                <a:solidFill>
                  <a:srgbClr val="C00000"/>
                </a:solidFill>
              </a:rPr>
              <a:t>A</a:t>
            </a:r>
            <a:r>
              <a:rPr lang="en-US" altLang="zh-CN" sz="3200" b="1" dirty="0">
                <a:solidFill>
                  <a:srgbClr val="C00000"/>
                </a:solidFill>
              </a:rPr>
              <a:t>(</a:t>
            </a:r>
            <a:r>
              <a:rPr lang="en-US" altLang="zh-CN" sz="3200" b="1" dirty="0" err="1">
                <a:solidFill>
                  <a:srgbClr val="C00000"/>
                </a:solidFill>
              </a:rPr>
              <a:t>x,y</a:t>
            </a:r>
            <a:r>
              <a:rPr lang="en-US" altLang="zh-CN" sz="3200" b="1" dirty="0">
                <a:solidFill>
                  <a:srgbClr val="C00000"/>
                </a:solidFill>
              </a:rPr>
              <a:t>)</a:t>
            </a:r>
            <a:r>
              <a:rPr lang="en-US" altLang="zh-CN" sz="3200" b="1" dirty="0">
                <a:solidFill>
                  <a:srgbClr val="C00000"/>
                </a:solidFill>
                <a:latin typeface="Times New Roman" panose="02020603050405020304" pitchFamily="18" charset="0"/>
                <a:sym typeface="Symbol" panose="05050102010706020507" pitchFamily="18" charset="2"/>
              </a:rPr>
              <a:t> </a:t>
            </a:r>
            <a:r>
              <a:rPr lang="en-US" altLang="zh-CN" sz="3200" b="1" dirty="0">
                <a:solidFill>
                  <a:srgbClr val="C00000"/>
                </a:solidFill>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solidFill>
                  <a:srgbClr val="C00000"/>
                </a:solidFill>
                <a:latin typeface="Times New Roman" panose="02020603050405020304" pitchFamily="18" charset="0"/>
                <a:sym typeface="Symbol" panose="05050102010706020507" pitchFamily="18" charset="2"/>
              </a:rPr>
              <a:t> </a:t>
            </a:r>
            <a:r>
              <a:rPr lang="zh-CN" altLang="en-US" sz="3200" b="1" dirty="0">
                <a:solidFill>
                  <a:srgbClr val="C00000"/>
                </a:solidFill>
                <a:sym typeface="Symbol" panose="05050102010706020507" pitchFamily="18" charset="2"/>
              </a:rPr>
              <a:t></a:t>
            </a:r>
            <a:r>
              <a:rPr lang="en-US" altLang="zh-CN" sz="3200" b="1" dirty="0" err="1">
                <a:solidFill>
                  <a:srgbClr val="C00000"/>
                </a:solidFill>
                <a:sym typeface="Symbol" panose="05050102010706020507" pitchFamily="18" charset="2"/>
              </a:rPr>
              <a:t>y</a:t>
            </a:r>
            <a:r>
              <a:rPr lang="en-US" altLang="zh-CN" sz="3200" b="1" dirty="0" err="1">
                <a:solidFill>
                  <a:srgbClr val="C00000"/>
                </a:solidFill>
              </a:rPr>
              <a:t>xA</a:t>
            </a:r>
            <a:r>
              <a:rPr lang="en-US" altLang="zh-CN" sz="3200" b="1" dirty="0">
                <a:solidFill>
                  <a:srgbClr val="C00000"/>
                </a:solidFill>
              </a:rPr>
              <a:t>(</a:t>
            </a:r>
            <a:r>
              <a:rPr lang="en-US" altLang="zh-CN" sz="3200" b="1" dirty="0" err="1">
                <a:solidFill>
                  <a:srgbClr val="C00000"/>
                </a:solidFill>
              </a:rPr>
              <a:t>x,y</a:t>
            </a:r>
            <a:r>
              <a:rPr lang="en-US" altLang="zh-CN" sz="3200" b="1" dirty="0">
                <a:solidFill>
                  <a:srgbClr val="C00000"/>
                </a:solidFill>
              </a:rPr>
              <a:t>)</a:t>
            </a:r>
          </a:p>
          <a:p>
            <a:pPr>
              <a:spcBef>
                <a:spcPct val="40000"/>
              </a:spcBef>
            </a:pPr>
            <a:r>
              <a:rPr lang="zh-CN" altLang="en-US" sz="3200" b="1" dirty="0">
                <a:sym typeface="Symbol" panose="05050102010706020507" pitchFamily="18" charset="2"/>
              </a:rPr>
              <a:t>     可以说明：</a:t>
            </a:r>
            <a:endParaRPr lang="zh-CN" altLang="en-US" sz="3200" dirty="0"/>
          </a:p>
        </p:txBody>
      </p:sp>
      <p:sp>
        <p:nvSpPr>
          <p:cNvPr id="5" name="矩形 4"/>
          <p:cNvSpPr/>
          <p:nvPr/>
        </p:nvSpPr>
        <p:spPr>
          <a:xfrm>
            <a:off x="869745" y="3993192"/>
            <a:ext cx="7539243" cy="1274195"/>
          </a:xfrm>
          <a:prstGeom prst="rect">
            <a:avLst/>
          </a:prstGeom>
        </p:spPr>
        <p:txBody>
          <a:bodyPr wrap="none">
            <a:spAutoFit/>
          </a:bodyPr>
          <a:lstStyle/>
          <a:p>
            <a:pPr marL="457200" indent="-457200">
              <a:spcBef>
                <a:spcPct val="40000"/>
              </a:spcBef>
              <a:buFont typeface="Arial" panose="020B0604020202020204" pitchFamily="34" charset="0"/>
              <a:buChar char="•"/>
            </a:pPr>
            <a:r>
              <a:rPr lang="zh-CN" altLang="en-US" sz="3200" b="1" dirty="0">
                <a:sym typeface="Symbol" panose="05050102010706020507" pitchFamily="18" charset="2"/>
              </a:rPr>
              <a:t></a:t>
            </a:r>
            <a:r>
              <a:rPr lang="en-US" altLang="zh-CN" sz="3200" b="1" dirty="0" err="1">
                <a:sym typeface="Symbol" panose="05050102010706020507" pitchFamily="18" charset="2"/>
              </a:rPr>
              <a:t>y</a:t>
            </a:r>
            <a:r>
              <a:rPr lang="en-US" altLang="zh-CN" sz="3200" b="1" dirty="0" err="1"/>
              <a:t>xA</a:t>
            </a:r>
            <a:r>
              <a:rPr lang="en-US" altLang="zh-CN" sz="3200" b="1" dirty="0"/>
              <a:t>(</a:t>
            </a:r>
            <a:r>
              <a:rPr lang="en-US" altLang="zh-CN" sz="3200" b="1" dirty="0" err="1"/>
              <a:t>x,y</a:t>
            </a:r>
            <a:r>
              <a:rPr lang="en-US" altLang="zh-CN" sz="3200" b="1" dirty="0"/>
              <a:t>)</a:t>
            </a:r>
            <a:r>
              <a:rPr lang="en-US" altLang="zh-CN" sz="3200" b="1" dirty="0">
                <a:sym typeface="Symbol" panose="05050102010706020507" pitchFamily="18" charset="2"/>
              </a:rPr>
              <a:t></a:t>
            </a:r>
            <a:r>
              <a:rPr lang="en-US" altLang="zh-CN" sz="3200" b="1" dirty="0"/>
              <a:t>x</a:t>
            </a:r>
            <a:r>
              <a:rPr lang="zh-CN" altLang="en-US" sz="3200" b="1" dirty="0">
                <a:sym typeface="Symbol" panose="05050102010706020507" pitchFamily="18" charset="2"/>
              </a:rPr>
              <a:t></a:t>
            </a:r>
            <a:r>
              <a:rPr lang="en-US" altLang="zh-CN" sz="3200" b="1" dirty="0" err="1">
                <a:sym typeface="Symbol" panose="05050102010706020507" pitchFamily="18" charset="2"/>
              </a:rPr>
              <a:t>y</a:t>
            </a:r>
            <a:r>
              <a:rPr lang="en-US" altLang="zh-CN" sz="3200" b="1" dirty="0" err="1"/>
              <a:t>A</a:t>
            </a:r>
            <a:r>
              <a:rPr lang="en-US" altLang="zh-CN" sz="3200" b="1" dirty="0"/>
              <a:t>(</a:t>
            </a:r>
            <a:r>
              <a:rPr lang="en-US" altLang="zh-CN" sz="3200" b="1" dirty="0" err="1"/>
              <a:t>x,y</a:t>
            </a:r>
            <a:r>
              <a:rPr lang="en-US" altLang="zh-CN" sz="3200" b="1" dirty="0"/>
              <a:t>)</a:t>
            </a:r>
            <a:r>
              <a:rPr lang="zh-CN" altLang="en-US" sz="3200" b="1" dirty="0"/>
              <a:t>是永真式</a:t>
            </a:r>
            <a:endParaRPr lang="en-US" altLang="zh-CN" sz="3200" b="1" dirty="0"/>
          </a:p>
          <a:p>
            <a:pPr marL="457200" indent="-457200">
              <a:spcBef>
                <a:spcPct val="40000"/>
              </a:spcBef>
              <a:buFont typeface="Arial" panose="020B0604020202020204" pitchFamily="34" charset="0"/>
              <a:buChar char="•"/>
            </a:pPr>
            <a:r>
              <a:rPr lang="en-US" altLang="zh-CN" sz="3200" b="1" dirty="0">
                <a:sym typeface="Symbol" panose="05050102010706020507" pitchFamily="18" charset="2"/>
              </a:rPr>
              <a:t></a:t>
            </a:r>
            <a:r>
              <a:rPr lang="en-US" altLang="zh-CN" sz="3200" b="1" dirty="0"/>
              <a:t>x</a:t>
            </a:r>
            <a:r>
              <a:rPr lang="zh-CN" altLang="en-US" sz="3200" b="1" dirty="0">
                <a:sym typeface="Symbol" panose="05050102010706020507" pitchFamily="18" charset="2"/>
              </a:rPr>
              <a:t></a:t>
            </a:r>
            <a:r>
              <a:rPr lang="en-US" altLang="zh-CN" sz="3200" b="1" dirty="0" err="1">
                <a:sym typeface="Symbol" panose="05050102010706020507" pitchFamily="18" charset="2"/>
              </a:rPr>
              <a:t>y</a:t>
            </a:r>
            <a:r>
              <a:rPr lang="en-US" altLang="zh-CN" sz="3200" b="1" dirty="0" err="1"/>
              <a:t>A</a:t>
            </a:r>
            <a:r>
              <a:rPr lang="en-US" altLang="zh-CN" sz="3200" b="1" dirty="0"/>
              <a:t>(</a:t>
            </a:r>
            <a:r>
              <a:rPr lang="en-US" altLang="zh-CN" sz="3200" b="1" dirty="0" err="1"/>
              <a:t>x,y</a:t>
            </a:r>
            <a:r>
              <a:rPr lang="en-US" altLang="zh-CN" sz="3200" b="1" dirty="0"/>
              <a:t>) </a:t>
            </a:r>
            <a:r>
              <a:rPr lang="en-US" altLang="zh-CN" sz="3200" b="1" dirty="0">
                <a:sym typeface="Symbol" panose="05050102010706020507" pitchFamily="18" charset="2"/>
              </a:rPr>
              <a:t></a:t>
            </a:r>
            <a:r>
              <a:rPr lang="zh-CN" altLang="en-US" sz="3200" b="1" dirty="0">
                <a:sym typeface="Symbol" panose="05050102010706020507" pitchFamily="18" charset="2"/>
              </a:rPr>
              <a:t></a:t>
            </a:r>
            <a:r>
              <a:rPr lang="en-US" altLang="zh-CN" sz="3200" b="1" dirty="0" err="1">
                <a:sym typeface="Symbol" panose="05050102010706020507" pitchFamily="18" charset="2"/>
              </a:rPr>
              <a:t>y</a:t>
            </a:r>
            <a:r>
              <a:rPr lang="en-US" altLang="zh-CN" sz="3200" b="1" dirty="0" err="1"/>
              <a:t>xA</a:t>
            </a:r>
            <a:r>
              <a:rPr lang="en-US" altLang="zh-CN" sz="3200" b="1" dirty="0"/>
              <a:t>(</a:t>
            </a:r>
            <a:r>
              <a:rPr lang="en-US" altLang="zh-CN" sz="3200" b="1" dirty="0" err="1"/>
              <a:t>x,y</a:t>
            </a:r>
            <a:r>
              <a:rPr lang="en-US" altLang="zh-CN" sz="3200" b="1" dirty="0"/>
              <a:t>)</a:t>
            </a:r>
            <a:r>
              <a:rPr lang="zh-CN" altLang="en-US" sz="3200" b="1" dirty="0"/>
              <a:t>不是永真式</a:t>
            </a:r>
            <a:endParaRPr lang="en-US" altLang="zh-CN" sz="3200" b="1" dirty="0"/>
          </a:p>
        </p:txBody>
      </p:sp>
      <p:sp>
        <p:nvSpPr>
          <p:cNvPr id="6" name="文本框 5"/>
          <p:cNvSpPr txBox="1"/>
          <p:nvPr/>
        </p:nvSpPr>
        <p:spPr>
          <a:xfrm>
            <a:off x="1582593" y="5373216"/>
            <a:ext cx="7237879" cy="523220"/>
          </a:xfrm>
          <a:prstGeom prst="rect">
            <a:avLst/>
          </a:prstGeom>
          <a:solidFill>
            <a:srgbClr val="0070C0"/>
          </a:solidFill>
        </p:spPr>
        <p:txBody>
          <a:bodyPr wrap="none" rtlCol="0">
            <a:spAutoFit/>
          </a:bodyPr>
          <a:lstStyle/>
          <a:p>
            <a:r>
              <a:rPr lang="zh-CN" altLang="en-US" sz="2800" dirty="0">
                <a:solidFill>
                  <a:schemeClr val="bg1"/>
                </a:solidFill>
              </a:rPr>
              <a:t>成假解释：</a:t>
            </a:r>
            <a:r>
              <a:rPr lang="en-US" altLang="zh-CN" sz="2800" dirty="0">
                <a:solidFill>
                  <a:schemeClr val="bg1"/>
                </a:solidFill>
              </a:rPr>
              <a:t>D=</a:t>
            </a:r>
            <a:r>
              <a:rPr lang="zh-CN" altLang="en-US" sz="2800" dirty="0">
                <a:solidFill>
                  <a:schemeClr val="bg1"/>
                </a:solidFill>
              </a:rPr>
              <a:t>实数域</a:t>
            </a:r>
            <a:r>
              <a:rPr lang="en-US" altLang="zh-CN" sz="2800" dirty="0">
                <a:solidFill>
                  <a:schemeClr val="bg1"/>
                </a:solidFill>
              </a:rPr>
              <a:t>R</a:t>
            </a:r>
            <a:r>
              <a:rPr lang="zh-CN" altLang="en-US" sz="2800" dirty="0">
                <a:solidFill>
                  <a:schemeClr val="bg1"/>
                </a:solidFill>
              </a:rPr>
              <a:t>，</a:t>
            </a:r>
            <a:r>
              <a:rPr lang="en-US" altLang="zh-CN" sz="2800" dirty="0">
                <a:solidFill>
                  <a:schemeClr val="bg1"/>
                </a:solidFill>
              </a:rPr>
              <a:t>A(</a:t>
            </a:r>
            <a:r>
              <a:rPr lang="en-US" altLang="zh-CN" sz="2800" dirty="0" err="1">
                <a:solidFill>
                  <a:schemeClr val="bg1"/>
                </a:solidFill>
              </a:rPr>
              <a:t>x,y</a:t>
            </a:r>
            <a:r>
              <a:rPr lang="en-US" altLang="zh-CN" sz="2800" dirty="0">
                <a:solidFill>
                  <a:schemeClr val="bg1"/>
                </a:solidFill>
              </a:rPr>
              <a:t>)</a:t>
            </a:r>
            <a:r>
              <a:rPr lang="zh-CN" altLang="en-US" sz="2800" dirty="0">
                <a:solidFill>
                  <a:schemeClr val="bg1"/>
                </a:solidFill>
              </a:rPr>
              <a:t>表示</a:t>
            </a:r>
            <a:r>
              <a:rPr lang="en-US" altLang="zh-CN" sz="2800" dirty="0">
                <a:solidFill>
                  <a:schemeClr val="bg1"/>
                </a:solidFill>
              </a:rPr>
              <a:t>y</a:t>
            </a:r>
            <a:r>
              <a:rPr lang="zh-CN" altLang="en-US" sz="2800" dirty="0">
                <a:solidFill>
                  <a:schemeClr val="bg1"/>
                </a:solidFill>
              </a:rPr>
              <a:t>比</a:t>
            </a:r>
            <a:r>
              <a:rPr lang="en-US" altLang="zh-CN" sz="2800" dirty="0">
                <a:solidFill>
                  <a:schemeClr val="bg1"/>
                </a:solidFill>
              </a:rPr>
              <a:t>x</a:t>
            </a:r>
            <a:r>
              <a:rPr lang="zh-CN" altLang="en-US" sz="2800" dirty="0">
                <a:solidFill>
                  <a:schemeClr val="bg1"/>
                </a:solidFill>
              </a:rPr>
              <a:t>小。</a:t>
            </a:r>
          </a:p>
        </p:txBody>
      </p:sp>
    </p:spTree>
    <p:extLst>
      <p:ext uri="{BB962C8B-B14F-4D97-AF65-F5344CB8AC3E}">
        <p14:creationId xmlns:p14="http://schemas.microsoft.com/office/powerpoint/2010/main" val="4067535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7A1E51-0A17-4B05-BB21-A80FB38CCCCE}" type="slidenum">
              <a:rPr lang="zh-CN" altLang="en-US" smtClean="0">
                <a:solidFill>
                  <a:schemeClr val="accent1"/>
                </a:solidFill>
              </a:rPr>
              <a:pPr/>
              <a:t>46</a:t>
            </a:fld>
            <a:r>
              <a:rPr lang="en-US" altLang="zh-CN" dirty="0">
                <a:solidFill>
                  <a:schemeClr val="accent1"/>
                </a:solidFill>
              </a:rPr>
              <a:t>/56</a:t>
            </a:r>
          </a:p>
        </p:txBody>
      </p:sp>
      <p:sp>
        <p:nvSpPr>
          <p:cNvPr id="62467" name="Rectangle 2"/>
          <p:cNvSpPr>
            <a:spLocks noGrp="1"/>
          </p:cNvSpPr>
          <p:nvPr>
            <p:ph type="title" idx="4294967295"/>
          </p:nvPr>
        </p:nvSpPr>
        <p:spPr/>
        <p:txBody>
          <a:bodyPr/>
          <a:lstStyle/>
          <a:p>
            <a:pPr algn="l"/>
            <a:r>
              <a:rPr lang="zh-CN" altLang="en-US" b="1" dirty="0"/>
              <a:t>定义</a:t>
            </a:r>
            <a:r>
              <a:rPr lang="en-US" altLang="zh-CN" b="1" dirty="0"/>
              <a:t>2.11 </a:t>
            </a:r>
            <a:r>
              <a:rPr lang="zh-CN" altLang="en-US" b="1" dirty="0"/>
              <a:t>前束范式</a:t>
            </a:r>
            <a:endParaRPr lang="zh-CN" altLang="en-US" dirty="0"/>
          </a:p>
        </p:txBody>
      </p:sp>
      <p:sp>
        <p:nvSpPr>
          <p:cNvPr id="62468" name="Rectangle 4"/>
          <p:cNvSpPr>
            <a:spLocks noChangeArrowheads="1"/>
          </p:cNvSpPr>
          <p:nvPr/>
        </p:nvSpPr>
        <p:spPr bwMode="auto">
          <a:xfrm>
            <a:off x="467544" y="2906762"/>
            <a:ext cx="8640763"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901700" indent="-901700" eaLnBrk="0" hangingPunct="0">
              <a:tabLst>
                <a:tab pos="2924175"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924175"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924175"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92417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92417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pPr>
            <a:r>
              <a:rPr lang="zh-CN" altLang="en-US" sz="3200" b="1" dirty="0">
                <a:solidFill>
                  <a:srgbClr val="333300"/>
                </a:solidFill>
              </a:rPr>
              <a:t>前束范式的一般形式为：</a:t>
            </a:r>
            <a:endParaRPr lang="zh-CN" altLang="en-US" sz="3200" b="1" dirty="0">
              <a:solidFill>
                <a:srgbClr val="333300"/>
              </a:solidFill>
              <a:sym typeface="Symbol" panose="05050102010706020507" pitchFamily="18" charset="2"/>
            </a:endParaRPr>
          </a:p>
          <a:p>
            <a:pPr eaLnBrk="1" hangingPunct="1">
              <a:lnSpc>
                <a:spcPct val="130000"/>
              </a:lnSpc>
              <a:spcAft>
                <a:spcPct val="20000"/>
              </a:spcAft>
            </a:pPr>
            <a:r>
              <a:rPr lang="zh-CN" altLang="en-US" sz="3200" b="1" dirty="0">
                <a:sym typeface="Symbol" panose="05050102010706020507" pitchFamily="18" charset="2"/>
              </a:rPr>
              <a:t>       </a:t>
            </a:r>
            <a:r>
              <a:rPr lang="en-US" altLang="zh-CN" sz="3200" b="1" dirty="0">
                <a:solidFill>
                  <a:srgbClr val="C00000"/>
                </a:solidFill>
                <a:sym typeface="Symbol" panose="05050102010706020507" pitchFamily="18" charset="2"/>
              </a:rPr>
              <a:t>A</a:t>
            </a:r>
            <a:r>
              <a:rPr lang="en-US" altLang="zh-CN" sz="3200" b="1" dirty="0">
                <a:solidFill>
                  <a:srgbClr val="C00000"/>
                </a:solidFill>
                <a:latin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 </a:t>
            </a:r>
            <a:r>
              <a:rPr lang="en-US" altLang="zh-CN" sz="3200" b="1" dirty="0">
                <a:solidFill>
                  <a:srgbClr val="CC0000"/>
                </a:solidFill>
                <a:sym typeface="Symbol" panose="05050102010706020507" pitchFamily="18" charset="2"/>
              </a:rPr>
              <a:t>Q</a:t>
            </a:r>
            <a:r>
              <a:rPr lang="en-US" altLang="zh-CN" sz="3200" b="1" baseline="-25000" dirty="0">
                <a:solidFill>
                  <a:srgbClr val="CC0000"/>
                </a:solidFill>
                <a:sym typeface="Symbol" panose="05050102010706020507" pitchFamily="18" charset="2"/>
              </a:rPr>
              <a:t>1</a:t>
            </a:r>
            <a:r>
              <a:rPr lang="en-US" altLang="zh-CN" sz="3200" b="1" dirty="0">
                <a:solidFill>
                  <a:srgbClr val="CC0000"/>
                </a:solidFill>
                <a:sym typeface="Symbol" panose="05050102010706020507" pitchFamily="18" charset="2"/>
              </a:rPr>
              <a:t>x</a:t>
            </a:r>
            <a:r>
              <a:rPr lang="en-US" altLang="zh-CN" sz="3200" b="1" baseline="-25000" dirty="0">
                <a:solidFill>
                  <a:srgbClr val="CC0000"/>
                </a:solidFill>
                <a:sym typeface="Symbol" panose="05050102010706020507" pitchFamily="18" charset="2"/>
              </a:rPr>
              <a:t>1</a:t>
            </a:r>
            <a:r>
              <a:rPr lang="en-US" altLang="zh-CN" sz="3200" b="1" dirty="0">
                <a:solidFill>
                  <a:srgbClr val="CC0000"/>
                </a:solidFill>
                <a:sym typeface="Symbol" panose="05050102010706020507" pitchFamily="18" charset="2"/>
              </a:rPr>
              <a:t>Q</a:t>
            </a:r>
            <a:r>
              <a:rPr lang="en-US" altLang="zh-CN" sz="3200" b="1" baseline="-25000" dirty="0">
                <a:solidFill>
                  <a:srgbClr val="CC0000"/>
                </a:solidFill>
                <a:sym typeface="Symbol" panose="05050102010706020507" pitchFamily="18" charset="2"/>
              </a:rPr>
              <a:t>2</a:t>
            </a:r>
            <a:r>
              <a:rPr lang="en-US" altLang="zh-CN" sz="3200" b="1" dirty="0">
                <a:solidFill>
                  <a:srgbClr val="CC0000"/>
                </a:solidFill>
                <a:sym typeface="Symbol" panose="05050102010706020507" pitchFamily="18" charset="2"/>
              </a:rPr>
              <a:t>x</a:t>
            </a:r>
            <a:r>
              <a:rPr lang="en-US" altLang="zh-CN" sz="3200" b="1" baseline="-25000" dirty="0">
                <a:solidFill>
                  <a:srgbClr val="CC0000"/>
                </a:solidFill>
                <a:sym typeface="Symbol" panose="05050102010706020507" pitchFamily="18" charset="2"/>
              </a:rPr>
              <a:t>2</a:t>
            </a:r>
            <a:r>
              <a:rPr lang="en-US" altLang="zh-CN" sz="3200" b="1" dirty="0">
                <a:solidFill>
                  <a:srgbClr val="CC0000"/>
                </a:solidFill>
                <a:sym typeface="Symbol" panose="05050102010706020507" pitchFamily="18" charset="2"/>
              </a:rPr>
              <a:t>…</a:t>
            </a:r>
            <a:r>
              <a:rPr lang="en-US" altLang="zh-CN" sz="3200" b="1" dirty="0" err="1">
                <a:solidFill>
                  <a:srgbClr val="CC0000"/>
                </a:solidFill>
                <a:sym typeface="Symbol" panose="05050102010706020507" pitchFamily="18" charset="2"/>
              </a:rPr>
              <a:t>Q</a:t>
            </a:r>
            <a:r>
              <a:rPr lang="en-US" altLang="zh-CN" sz="3200" b="1" baseline="-25000" dirty="0" err="1">
                <a:solidFill>
                  <a:srgbClr val="CC0000"/>
                </a:solidFill>
                <a:sym typeface="Symbol" panose="05050102010706020507" pitchFamily="18" charset="2"/>
              </a:rPr>
              <a:t>k</a:t>
            </a:r>
            <a:r>
              <a:rPr lang="en-US" altLang="zh-CN" sz="3200" b="1" dirty="0" err="1">
                <a:solidFill>
                  <a:srgbClr val="CC0000"/>
                </a:solidFill>
                <a:sym typeface="Symbol" panose="05050102010706020507" pitchFamily="18" charset="2"/>
              </a:rPr>
              <a:t>x</a:t>
            </a:r>
            <a:r>
              <a:rPr lang="en-US" altLang="zh-CN" sz="3200" b="1" baseline="-25000" dirty="0" err="1">
                <a:solidFill>
                  <a:srgbClr val="CC0000"/>
                </a:solidFill>
                <a:sym typeface="Symbol" panose="05050102010706020507" pitchFamily="18" charset="2"/>
              </a:rPr>
              <a:t>k</a:t>
            </a:r>
            <a:r>
              <a:rPr lang="en-US" altLang="zh-CN" sz="3200" b="1" dirty="0" err="1">
                <a:solidFill>
                  <a:srgbClr val="CC0000"/>
                </a:solidFill>
                <a:sym typeface="Symbol" panose="05050102010706020507" pitchFamily="18" charset="2"/>
              </a:rPr>
              <a:t>B</a:t>
            </a:r>
            <a:r>
              <a:rPr lang="en-US" altLang="zh-CN" sz="3200" b="1" dirty="0">
                <a:solidFill>
                  <a:srgbClr val="CC0000"/>
                </a:solidFill>
                <a:sym typeface="Symbol" panose="05050102010706020507" pitchFamily="18" charset="2"/>
              </a:rPr>
              <a:t>(x</a:t>
            </a:r>
            <a:r>
              <a:rPr lang="en-US" altLang="zh-CN" sz="3200" b="1" baseline="-25000" dirty="0">
                <a:solidFill>
                  <a:srgbClr val="CC0000"/>
                </a:solidFill>
                <a:sym typeface="Symbol" panose="05050102010706020507" pitchFamily="18" charset="2"/>
              </a:rPr>
              <a:t>1</a:t>
            </a:r>
            <a:r>
              <a:rPr lang="zh-CN" altLang="en-US" sz="3200" b="1" dirty="0">
                <a:solidFill>
                  <a:srgbClr val="CC0000"/>
                </a:solidFill>
                <a:sym typeface="Symbol" panose="05050102010706020507" pitchFamily="18" charset="2"/>
              </a:rPr>
              <a:t>，</a:t>
            </a:r>
            <a:r>
              <a:rPr lang="en-US" altLang="zh-CN" sz="3200" b="1" dirty="0">
                <a:solidFill>
                  <a:srgbClr val="CC0000"/>
                </a:solidFill>
                <a:sym typeface="Symbol" panose="05050102010706020507" pitchFamily="18" charset="2"/>
              </a:rPr>
              <a:t>x</a:t>
            </a:r>
            <a:r>
              <a:rPr lang="en-US" altLang="zh-CN" sz="3200" b="1" baseline="-25000" dirty="0">
                <a:solidFill>
                  <a:srgbClr val="CC0000"/>
                </a:solidFill>
                <a:sym typeface="Symbol" panose="05050102010706020507" pitchFamily="18" charset="2"/>
              </a:rPr>
              <a:t>2</a:t>
            </a:r>
            <a:r>
              <a:rPr lang="zh-CN" altLang="en-US" sz="3200" b="1" dirty="0">
                <a:solidFill>
                  <a:srgbClr val="CC0000"/>
                </a:solidFill>
                <a:sym typeface="Symbol" panose="05050102010706020507" pitchFamily="18" charset="2"/>
              </a:rPr>
              <a:t>，</a:t>
            </a:r>
            <a:r>
              <a:rPr lang="en-US" altLang="zh-CN" sz="3200" b="1" dirty="0">
                <a:solidFill>
                  <a:srgbClr val="CC0000"/>
                </a:solidFill>
                <a:sym typeface="Symbol" panose="05050102010706020507" pitchFamily="18" charset="2"/>
              </a:rPr>
              <a:t>…</a:t>
            </a:r>
            <a:r>
              <a:rPr lang="zh-CN" altLang="en-US" sz="3200" b="1" dirty="0">
                <a:solidFill>
                  <a:srgbClr val="CC0000"/>
                </a:solidFill>
                <a:sym typeface="Symbol" panose="05050102010706020507" pitchFamily="18" charset="2"/>
              </a:rPr>
              <a:t>，</a:t>
            </a:r>
            <a:r>
              <a:rPr lang="en-US" altLang="zh-CN" sz="3200" b="1" dirty="0" err="1">
                <a:solidFill>
                  <a:srgbClr val="CC0000"/>
                </a:solidFill>
                <a:sym typeface="Symbol" panose="05050102010706020507" pitchFamily="18" charset="2"/>
              </a:rPr>
              <a:t>x</a:t>
            </a:r>
            <a:r>
              <a:rPr lang="en-US" altLang="zh-CN" sz="3200" b="1" baseline="-25000" dirty="0" err="1">
                <a:solidFill>
                  <a:srgbClr val="CC0000"/>
                </a:solidFill>
                <a:sym typeface="Symbol" panose="05050102010706020507" pitchFamily="18" charset="2"/>
              </a:rPr>
              <a:t>k</a:t>
            </a:r>
            <a:r>
              <a:rPr lang="en-US" altLang="zh-CN" sz="3200" b="1" dirty="0">
                <a:solidFill>
                  <a:srgbClr val="CC0000"/>
                </a:solidFill>
                <a:sym typeface="Symbol" panose="05050102010706020507" pitchFamily="18" charset="2"/>
              </a:rPr>
              <a:t>)</a:t>
            </a:r>
          </a:p>
          <a:p>
            <a:pPr eaLnBrk="1" hangingPunct="1">
              <a:lnSpc>
                <a:spcPct val="130000"/>
              </a:lnSpc>
            </a:pPr>
            <a:r>
              <a:rPr lang="zh-CN" altLang="en-US" sz="3200" b="1" dirty="0">
                <a:sym typeface="Symbol" panose="05050102010706020507" pitchFamily="18" charset="2"/>
              </a:rPr>
              <a:t>其中，</a:t>
            </a:r>
            <a:r>
              <a:rPr lang="en-US" altLang="zh-CN" sz="3200" b="1" dirty="0">
                <a:sym typeface="Symbol" panose="05050102010706020507" pitchFamily="18" charset="2"/>
              </a:rPr>
              <a:t>Q</a:t>
            </a:r>
            <a:r>
              <a:rPr lang="en-US" altLang="zh-CN" sz="3200" b="1" baseline="-25000" dirty="0">
                <a:sym typeface="Symbol" panose="05050102010706020507" pitchFamily="18" charset="2"/>
              </a:rPr>
              <a:t>i</a:t>
            </a:r>
            <a:r>
              <a:rPr lang="zh-CN" altLang="en-US" sz="3200" b="1" dirty="0">
                <a:sym typeface="Symbol" panose="05050102010706020507" pitchFamily="18" charset="2"/>
              </a:rPr>
              <a:t>为</a:t>
            </a:r>
            <a:r>
              <a:rPr lang="zh-CN" altLang="en-US" sz="3200" b="1" dirty="0"/>
              <a:t>或</a:t>
            </a:r>
            <a:r>
              <a:rPr lang="zh-CN" altLang="en-US" sz="3200" b="1" dirty="0">
                <a:sym typeface="Symbol" panose="05050102010706020507" pitchFamily="18" charset="2"/>
              </a:rPr>
              <a:t></a:t>
            </a:r>
            <a:r>
              <a:rPr lang="zh-CN" altLang="en-US" sz="3200" b="1" dirty="0"/>
              <a:t>，</a:t>
            </a:r>
            <a:endParaRPr lang="en-US" altLang="zh-CN" sz="3200" b="1" dirty="0"/>
          </a:p>
          <a:p>
            <a:pPr eaLnBrk="1" hangingPunct="1">
              <a:lnSpc>
                <a:spcPct val="130000"/>
              </a:lnSpc>
            </a:pPr>
            <a:r>
              <a:rPr lang="en-US" altLang="zh-CN" sz="3200" b="1" dirty="0">
                <a:sym typeface="Symbol" panose="05050102010706020507" pitchFamily="18" charset="2"/>
              </a:rPr>
              <a:t>           B</a:t>
            </a:r>
            <a:r>
              <a:rPr lang="zh-CN" altLang="en-US" sz="3200" b="1" dirty="0">
                <a:sym typeface="Symbol" panose="05050102010706020507" pitchFamily="18" charset="2"/>
              </a:rPr>
              <a:t>为</a:t>
            </a:r>
            <a:r>
              <a:rPr lang="zh-CN" altLang="en-US" sz="3200" b="1" dirty="0"/>
              <a:t>不含有量词的谓词公式。</a:t>
            </a:r>
          </a:p>
        </p:txBody>
      </p:sp>
      <p:sp>
        <p:nvSpPr>
          <p:cNvPr id="2" name="矩形 1"/>
          <p:cNvSpPr/>
          <p:nvPr/>
        </p:nvSpPr>
        <p:spPr>
          <a:xfrm>
            <a:off x="467544" y="908720"/>
            <a:ext cx="8136904" cy="1806457"/>
          </a:xfrm>
          <a:prstGeom prst="rect">
            <a:avLst/>
          </a:prstGeom>
          <a:solidFill>
            <a:srgbClr val="FFFF00"/>
          </a:solidFill>
        </p:spPr>
        <p:txBody>
          <a:bodyPr wrap="square">
            <a:spAutoFit/>
          </a:bodyPr>
          <a:lstStyle/>
          <a:p>
            <a:pPr>
              <a:lnSpc>
                <a:spcPct val="120000"/>
              </a:lnSpc>
            </a:pPr>
            <a:r>
              <a:rPr lang="zh-CN" altLang="en-US" sz="3200" b="1" dirty="0"/>
              <a:t>如果一个谓词公式</a:t>
            </a:r>
            <a:r>
              <a:rPr lang="en-US" altLang="zh-CN" sz="3200" b="1" dirty="0"/>
              <a:t>A</a:t>
            </a:r>
            <a:r>
              <a:rPr lang="zh-CN" altLang="en-US" sz="3200" b="1" dirty="0"/>
              <a:t>中的一切量词均在公式的最前面且其作用域一直延伸到公式的末端，则称公式</a:t>
            </a:r>
            <a:r>
              <a:rPr lang="en-US" altLang="zh-CN" sz="3200" b="1" dirty="0">
                <a:sym typeface="Symbol" panose="05050102010706020507" pitchFamily="18" charset="2"/>
              </a:rPr>
              <a:t>A</a:t>
            </a:r>
            <a:r>
              <a:rPr lang="zh-CN" altLang="en-US" sz="3200" b="1" dirty="0"/>
              <a:t>为</a:t>
            </a:r>
            <a:r>
              <a:rPr lang="zh-CN" altLang="en-US" sz="3200" b="1" dirty="0">
                <a:solidFill>
                  <a:srgbClr val="993300"/>
                </a:solidFill>
              </a:rPr>
              <a:t>前束范式。</a:t>
            </a:r>
            <a:endParaRPr lang="zh-CN" altLang="en-US" sz="3200" dirty="0"/>
          </a:p>
        </p:txBody>
      </p:sp>
      <p:sp>
        <p:nvSpPr>
          <p:cNvPr id="3" name="文本框 2"/>
          <p:cNvSpPr txBox="1"/>
          <p:nvPr/>
        </p:nvSpPr>
        <p:spPr>
          <a:xfrm>
            <a:off x="2483768" y="5780201"/>
            <a:ext cx="6237605" cy="461665"/>
          </a:xfrm>
          <a:prstGeom prst="rect">
            <a:avLst/>
          </a:prstGeom>
          <a:solidFill>
            <a:srgbClr val="00B0F0"/>
          </a:solidFill>
        </p:spPr>
        <p:txBody>
          <a:bodyPr wrap="none" rtlCol="0">
            <a:spAutoFit/>
          </a:bodyPr>
          <a:lstStyle/>
          <a:p>
            <a:r>
              <a:rPr lang="zh-CN" altLang="en-US" sz="2400" dirty="0">
                <a:solidFill>
                  <a:schemeClr val="bg1"/>
                </a:solidFill>
              </a:rPr>
              <a:t>一般地，可以要求</a:t>
            </a:r>
            <a:r>
              <a:rPr lang="en-US" altLang="zh-CN" sz="2400" dirty="0">
                <a:solidFill>
                  <a:schemeClr val="bg1"/>
                </a:solidFill>
              </a:rPr>
              <a:t>B</a:t>
            </a:r>
            <a:r>
              <a:rPr lang="zh-CN" altLang="en-US" sz="2400" dirty="0">
                <a:solidFill>
                  <a:schemeClr val="bg1"/>
                </a:solidFill>
              </a:rPr>
              <a:t>中不包含蕴含词与等价词</a:t>
            </a:r>
          </a:p>
        </p:txBody>
      </p:sp>
    </p:spTree>
    <p:extLst>
      <p:ext uri="{BB962C8B-B14F-4D97-AF65-F5344CB8AC3E}">
        <p14:creationId xmlns:p14="http://schemas.microsoft.com/office/powerpoint/2010/main" val="6743207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D91A30-FDCE-4DFF-8C12-CA871DC1690B}" type="slidenum">
              <a:rPr lang="zh-CN" altLang="en-US" smtClean="0">
                <a:solidFill>
                  <a:schemeClr val="accent1"/>
                </a:solidFill>
              </a:rPr>
              <a:pPr/>
              <a:t>47</a:t>
            </a:fld>
            <a:r>
              <a:rPr lang="en-US" altLang="zh-CN" dirty="0">
                <a:solidFill>
                  <a:schemeClr val="accent1"/>
                </a:solidFill>
              </a:rPr>
              <a:t>/56</a:t>
            </a:r>
          </a:p>
        </p:txBody>
      </p:sp>
      <p:sp>
        <p:nvSpPr>
          <p:cNvPr id="63491" name="Rectangle 2"/>
          <p:cNvSpPr>
            <a:spLocks noGrp="1"/>
          </p:cNvSpPr>
          <p:nvPr>
            <p:ph type="title" idx="4294967295"/>
          </p:nvPr>
        </p:nvSpPr>
        <p:spPr>
          <a:xfrm>
            <a:off x="179388" y="0"/>
            <a:ext cx="8229600" cy="642938"/>
          </a:xfrm>
        </p:spPr>
        <p:txBody>
          <a:bodyPr/>
          <a:lstStyle/>
          <a:p>
            <a:pPr algn="l"/>
            <a:r>
              <a:rPr lang="zh-CN" altLang="en-US" dirty="0">
                <a:ea typeface="宋体" panose="02010600030101010101" pitchFamily="2" charset="-122"/>
              </a:rPr>
              <a:t>定理</a:t>
            </a:r>
          </a:p>
        </p:txBody>
      </p:sp>
      <p:sp>
        <p:nvSpPr>
          <p:cNvPr id="63492" name="Rectangle 3"/>
          <p:cNvSpPr>
            <a:spLocks noGrp="1"/>
          </p:cNvSpPr>
          <p:nvPr>
            <p:ph type="body" idx="4294967295"/>
          </p:nvPr>
        </p:nvSpPr>
        <p:spPr>
          <a:xfrm>
            <a:off x="539750" y="981075"/>
            <a:ext cx="8353425" cy="683449"/>
          </a:xfrm>
          <a:solidFill>
            <a:srgbClr val="FFFF00"/>
          </a:solidFill>
        </p:spPr>
        <p:txBody>
          <a:bodyPr/>
          <a:lstStyle/>
          <a:p>
            <a:pPr marL="0" indent="0">
              <a:buFont typeface="Arial" panose="020B0604020202020204" pitchFamily="34" charset="0"/>
              <a:buNone/>
            </a:pPr>
            <a:r>
              <a:rPr lang="zh-CN" altLang="en-US" b="1" dirty="0">
                <a:solidFill>
                  <a:srgbClr val="993300"/>
                </a:solidFill>
                <a:ea typeface="宋体" panose="02010600030101010101" pitchFamily="2" charset="-122"/>
              </a:rPr>
              <a:t>任意一个谓词公式均有一前束范式与之等值。</a:t>
            </a:r>
          </a:p>
        </p:txBody>
      </p:sp>
      <p:sp>
        <p:nvSpPr>
          <p:cNvPr id="125956" name="Rectangle 2"/>
          <p:cNvSpPr>
            <a:spLocks/>
          </p:cNvSpPr>
          <p:nvPr/>
        </p:nvSpPr>
        <p:spPr bwMode="auto">
          <a:xfrm>
            <a:off x="250825" y="2492375"/>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latin typeface="Calibri" panose="020F0502020204030204" pitchFamily="34" charset="0"/>
                <a:sym typeface="Symbol" panose="05050102010706020507" pitchFamily="18" charset="2"/>
              </a:rPr>
              <a:t>求前束范式的一般步骤</a:t>
            </a:r>
            <a:r>
              <a:rPr lang="en-US" altLang="zh-CN" sz="3200" b="1" dirty="0">
                <a:latin typeface="Calibri" panose="020F0502020204030204" pitchFamily="34" charset="0"/>
                <a:sym typeface="Symbol" panose="05050102010706020507" pitchFamily="18" charset="2"/>
              </a:rPr>
              <a:t>:</a:t>
            </a:r>
          </a:p>
        </p:txBody>
      </p:sp>
      <p:sp>
        <p:nvSpPr>
          <p:cNvPr id="125957" name="Rectangle 5"/>
          <p:cNvSpPr>
            <a:spLocks noChangeArrowheads="1"/>
          </p:cNvSpPr>
          <p:nvPr/>
        </p:nvSpPr>
        <p:spPr bwMode="auto">
          <a:xfrm>
            <a:off x="859676" y="3298061"/>
            <a:ext cx="756126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Arial" panose="020B0604020202020204" pitchFamily="34" charset="0"/>
              <a:buChar char="•"/>
            </a:pPr>
            <a:r>
              <a:rPr lang="zh-CN" altLang="en-US" sz="3200" dirty="0">
                <a:sym typeface="Symbol" panose="05050102010706020507" pitchFamily="18" charset="2"/>
              </a:rPr>
              <a:t> </a:t>
            </a:r>
            <a:r>
              <a:rPr lang="zh-CN" altLang="en-US" sz="3200" b="1" dirty="0">
                <a:solidFill>
                  <a:srgbClr val="333300"/>
                </a:solidFill>
                <a:sym typeface="Symbol" panose="05050102010706020507" pitchFamily="18" charset="2"/>
              </a:rPr>
              <a:t>利用等值公式消去“</a:t>
            </a:r>
            <a:r>
              <a:rPr lang="zh-CN" altLang="en-US" sz="3200" b="1" dirty="0">
                <a:solidFill>
                  <a:srgbClr val="333300"/>
                </a:solidFill>
              </a:rPr>
              <a:t>”和“</a:t>
            </a:r>
            <a:r>
              <a:rPr lang="zh-CN" altLang="en-US" sz="3200" b="1" dirty="0">
                <a:solidFill>
                  <a:srgbClr val="333300"/>
                </a:solidFill>
                <a:sym typeface="Symbol" panose="05050102010706020507" pitchFamily="18" charset="2"/>
              </a:rPr>
              <a:t></a:t>
            </a:r>
            <a:r>
              <a:rPr lang="zh-CN" altLang="en-US" sz="3200" b="1" dirty="0">
                <a:solidFill>
                  <a:srgbClr val="333300"/>
                </a:solidFill>
              </a:rPr>
              <a:t>” </a:t>
            </a:r>
          </a:p>
          <a:p>
            <a:pPr marL="457200" indent="-457200" eaLnBrk="1" hangingPunct="1">
              <a:buFont typeface="Arial" panose="020B0604020202020204" pitchFamily="34" charset="0"/>
              <a:buChar char="•"/>
            </a:pPr>
            <a:r>
              <a:rPr lang="en-US" altLang="zh-CN" sz="3200" b="1" dirty="0">
                <a:solidFill>
                  <a:srgbClr val="333300"/>
                </a:solidFill>
                <a:sym typeface="Symbol" panose="05050102010706020507" pitchFamily="18" charset="2"/>
              </a:rPr>
              <a:t> </a:t>
            </a:r>
            <a:r>
              <a:rPr lang="zh-CN" altLang="en-US" sz="3200" b="1" dirty="0">
                <a:solidFill>
                  <a:srgbClr val="333300"/>
                </a:solidFill>
                <a:sym typeface="Symbol" panose="05050102010706020507" pitchFamily="18" charset="2"/>
              </a:rPr>
              <a:t>否定深入 </a:t>
            </a:r>
          </a:p>
          <a:p>
            <a:pPr marL="457200" indent="-457200" eaLnBrk="1" hangingPunct="1">
              <a:buFont typeface="Arial" panose="020B0604020202020204" pitchFamily="34" charset="0"/>
              <a:buChar char="•"/>
            </a:pPr>
            <a:r>
              <a:rPr lang="en-US" altLang="zh-CN" sz="3200" b="1" dirty="0">
                <a:solidFill>
                  <a:srgbClr val="333300"/>
                </a:solidFill>
                <a:sym typeface="Symbol" panose="05050102010706020507" pitchFamily="18" charset="2"/>
              </a:rPr>
              <a:t> </a:t>
            </a:r>
            <a:r>
              <a:rPr lang="zh-CN" altLang="en-US" sz="3200" b="1" dirty="0">
                <a:solidFill>
                  <a:srgbClr val="333300"/>
                </a:solidFill>
                <a:sym typeface="Symbol" panose="05050102010706020507" pitchFamily="18" charset="2"/>
              </a:rPr>
              <a:t>改名 </a:t>
            </a:r>
          </a:p>
          <a:p>
            <a:pPr marL="457200" indent="-457200" eaLnBrk="1" hangingPunct="1">
              <a:buFont typeface="Arial" panose="020B0604020202020204" pitchFamily="34" charset="0"/>
              <a:buChar char="•"/>
            </a:pPr>
            <a:r>
              <a:rPr lang="en-US" altLang="zh-CN" sz="3200" b="1" dirty="0">
                <a:solidFill>
                  <a:srgbClr val="333300"/>
                </a:solidFill>
                <a:sym typeface="Symbol" panose="05050102010706020507" pitchFamily="18" charset="2"/>
              </a:rPr>
              <a:t> </a:t>
            </a:r>
            <a:r>
              <a:rPr lang="zh-CN" altLang="en-US" sz="3200" b="1" dirty="0">
                <a:solidFill>
                  <a:srgbClr val="333300"/>
                </a:solidFill>
                <a:sym typeface="Symbol" panose="05050102010706020507" pitchFamily="18" charset="2"/>
              </a:rPr>
              <a:t>前移量词</a:t>
            </a:r>
            <a:endParaRPr lang="en-US" altLang="zh-CN" sz="3200" b="1" dirty="0">
              <a:solidFill>
                <a:srgbClr val="333300"/>
              </a:solidFill>
              <a:sym typeface="Symbol" panose="05050102010706020507" pitchFamily="18" charset="2"/>
            </a:endParaRPr>
          </a:p>
        </p:txBody>
      </p:sp>
    </p:spTree>
    <p:extLst>
      <p:ext uri="{BB962C8B-B14F-4D97-AF65-F5344CB8AC3E}">
        <p14:creationId xmlns:p14="http://schemas.microsoft.com/office/powerpoint/2010/main" val="1779914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linds(horizontal)">
                                      <p:cBhvr>
                                        <p:cTn id="7" dur="500"/>
                                        <p:tgtEl>
                                          <p:spTgt spid="1259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957"/>
                                        </p:tgtEl>
                                        <p:attrNameLst>
                                          <p:attrName>style.visibility</p:attrName>
                                        </p:attrNameLst>
                                      </p:cBhvr>
                                      <p:to>
                                        <p:strVal val="visible"/>
                                      </p:to>
                                    </p:set>
                                    <p:animEffect transition="in" filter="blinds(horizontal)">
                                      <p:cBhvr>
                                        <p:cTn id="10" dur="500"/>
                                        <p:tgtEl>
                                          <p:spTgt spid="12595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95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9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P spid="12595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D91A30-FDCE-4DFF-8C12-CA871DC1690B}" type="slidenum">
              <a:rPr lang="zh-CN" altLang="en-US" smtClean="0">
                <a:solidFill>
                  <a:schemeClr val="accent1"/>
                </a:solidFill>
              </a:rPr>
              <a:pPr/>
              <a:t>48</a:t>
            </a:fld>
            <a:r>
              <a:rPr lang="en-US" altLang="zh-CN" dirty="0">
                <a:solidFill>
                  <a:schemeClr val="accent1"/>
                </a:solidFill>
              </a:rPr>
              <a:t>/56</a:t>
            </a:r>
          </a:p>
        </p:txBody>
      </p:sp>
      <p:sp>
        <p:nvSpPr>
          <p:cNvPr id="63491" name="Rectangle 2"/>
          <p:cNvSpPr>
            <a:spLocks noGrp="1"/>
          </p:cNvSpPr>
          <p:nvPr>
            <p:ph type="title" idx="4294967295"/>
          </p:nvPr>
        </p:nvSpPr>
        <p:spPr>
          <a:xfrm>
            <a:off x="179388" y="0"/>
            <a:ext cx="8229600" cy="642938"/>
          </a:xfrm>
        </p:spPr>
        <p:txBody>
          <a:bodyPr/>
          <a:lstStyle/>
          <a:p>
            <a:pPr algn="l"/>
            <a:r>
              <a:rPr lang="zh-CN" altLang="en-US" dirty="0">
                <a:ea typeface="宋体" panose="02010600030101010101" pitchFamily="2" charset="-122"/>
              </a:rPr>
              <a:t>例 求下列公式的前束范式</a:t>
            </a:r>
          </a:p>
        </p:txBody>
      </p:sp>
      <p:sp>
        <p:nvSpPr>
          <p:cNvPr id="63492" name="Rectangle 3"/>
          <p:cNvSpPr>
            <a:spLocks noGrp="1"/>
          </p:cNvSpPr>
          <p:nvPr>
            <p:ph type="body" idx="4294967295"/>
          </p:nvPr>
        </p:nvSpPr>
        <p:spPr>
          <a:xfrm>
            <a:off x="1619672" y="981075"/>
            <a:ext cx="7273503" cy="683449"/>
          </a:xfrm>
          <a:solidFill>
            <a:schemeClr val="bg1"/>
          </a:solidFill>
        </p:spPr>
        <p:txBody>
          <a:bodyPr/>
          <a:lstStyle/>
          <a:p>
            <a:pPr marL="0" indent="0" eaLnBrk="1" hangingPunct="1">
              <a:buNone/>
            </a:pP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y</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err="1">
                <a:latin typeface="Times New Roman" panose="02020603050405020304" pitchFamily="18" charset="0"/>
              </a:rPr>
              <a:t>x</a:t>
            </a:r>
            <a:r>
              <a:rPr lang="en-US" altLang="zh-CN" b="1" dirty="0" err="1">
                <a:latin typeface="Times New Roman" panose="02020603050405020304" pitchFamily="18" charset="0"/>
              </a:rPr>
              <a:t>,</a:t>
            </a:r>
            <a:r>
              <a:rPr lang="en-US" altLang="zh-CN" b="1" i="1" dirty="0" err="1">
                <a:latin typeface="Times New Roman" panose="02020603050405020304" pitchFamily="18" charset="0"/>
              </a:rPr>
              <a:t>y</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H</a:t>
            </a:r>
            <a:r>
              <a:rPr lang="en-US" altLang="zh-CN" b="1" dirty="0">
                <a:latin typeface="Times New Roman" panose="02020603050405020304" pitchFamily="18" charset="0"/>
              </a:rPr>
              <a:t>(</a:t>
            </a:r>
            <a:r>
              <a:rPr lang="en-US" altLang="zh-CN" b="1" i="1" dirty="0">
                <a:latin typeface="Times New Roman" panose="02020603050405020304" pitchFamily="18" charset="0"/>
              </a:rPr>
              <a:t>y</a:t>
            </a:r>
            <a:r>
              <a:rPr lang="en-US" altLang="zh-CN" b="1" dirty="0">
                <a:latin typeface="Times New Roman" panose="02020603050405020304" pitchFamily="18" charset="0"/>
              </a:rPr>
              <a:t>))</a:t>
            </a:r>
            <a:endParaRPr lang="zh-CN" altLang="en-US" dirty="0"/>
          </a:p>
        </p:txBody>
      </p:sp>
      <p:sp>
        <p:nvSpPr>
          <p:cNvPr id="125956" name="Rectangle 2"/>
          <p:cNvSpPr>
            <a:spLocks/>
          </p:cNvSpPr>
          <p:nvPr/>
        </p:nvSpPr>
        <p:spPr bwMode="auto">
          <a:xfrm>
            <a:off x="250825" y="1916832"/>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latin typeface="Calibri" panose="020F0502020204030204" pitchFamily="34" charset="0"/>
                <a:sym typeface="Symbol" panose="05050102010706020507" pitchFamily="18" charset="2"/>
              </a:rPr>
              <a:t>解</a:t>
            </a:r>
            <a:r>
              <a:rPr lang="en-US" altLang="zh-CN" sz="3200" b="1" dirty="0">
                <a:latin typeface="Calibri" panose="020F0502020204030204" pitchFamily="34" charset="0"/>
                <a:sym typeface="Symbol" panose="05050102010706020507" pitchFamily="18" charset="2"/>
              </a:rPr>
              <a:t>:</a:t>
            </a:r>
          </a:p>
        </p:txBody>
      </p:sp>
      <p:sp>
        <p:nvSpPr>
          <p:cNvPr id="125957" name="Rectangle 5"/>
          <p:cNvSpPr>
            <a:spLocks noChangeArrowheads="1"/>
          </p:cNvSpPr>
          <p:nvPr/>
        </p:nvSpPr>
        <p:spPr bwMode="auto">
          <a:xfrm>
            <a:off x="1331913" y="2353643"/>
            <a:ext cx="756126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buNone/>
            </a:pPr>
            <a:r>
              <a:rPr lang="zh-CN" altLang="en-US" sz="3200" b="1" dirty="0">
                <a:latin typeface="Times New Roman" panose="02020603050405020304" pitchFamily="18" charset="0"/>
                <a:sym typeface="Symbol" panose="05050102010706020507" pitchFamily="18" charset="2"/>
              </a:rPr>
              <a:t>原式</a:t>
            </a:r>
            <a:r>
              <a:rPr lang="en-US" altLang="zh-CN" sz="3200" b="1" dirty="0">
                <a:solidFill>
                  <a:srgbClr val="C00000"/>
                </a:solidFill>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rPr>
              <a:t>xF</a:t>
            </a:r>
            <a:r>
              <a:rPr lang="en-US" altLang="zh-CN" sz="3200" b="1" dirty="0">
                <a:latin typeface="Times New Roman" panose="02020603050405020304" pitchFamily="18" charset="0"/>
              </a:rPr>
              <a:t>(x)</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y(G(</a:t>
            </a:r>
            <a:r>
              <a:rPr lang="en-US" altLang="zh-CN" sz="3200" b="1" dirty="0" err="1">
                <a:latin typeface="Times New Roman" panose="02020603050405020304" pitchFamily="18" charset="0"/>
              </a:rPr>
              <a:t>x,y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p>
          <a:p>
            <a:pPr marL="0" indent="0" eaLnBrk="1" hangingPunct="1">
              <a:lnSpc>
                <a:spcPct val="150000"/>
              </a:lnSpc>
            </a:pPr>
            <a:r>
              <a:rPr lang="en-US" altLang="zh-CN" sz="3200" b="1" dirty="0">
                <a:solidFill>
                  <a:srgbClr val="C00000"/>
                </a:solidFill>
                <a:latin typeface="Times New Roman" panose="02020603050405020304" pitchFamily="18" charset="0"/>
                <a:sym typeface="Symbol" panose="05050102010706020507" pitchFamily="18" charset="2"/>
              </a:rPr>
              <a:t>        </a:t>
            </a:r>
            <a:r>
              <a:rPr lang="en-US" altLang="zh-CN" sz="3200" b="1" dirty="0">
                <a:solidFill>
                  <a:srgbClr val="333300"/>
                </a:solidFill>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sym typeface="Symbol" panose="05050102010706020507" pitchFamily="18" charset="2"/>
              </a:rPr>
              <a:t>x</a:t>
            </a:r>
            <a:r>
              <a:rPr lang="en-US" altLang="zh-CN" sz="3200" b="1" dirty="0" err="1">
                <a:latin typeface="Times New Roman" panose="02020603050405020304" pitchFamily="18" charset="0"/>
              </a:rPr>
              <a:t>F</a:t>
            </a:r>
            <a:r>
              <a:rPr lang="en-US" altLang="zh-CN" sz="3200" b="1" dirty="0">
                <a:latin typeface="Times New Roman" panose="02020603050405020304" pitchFamily="18" charset="0"/>
              </a:rPr>
              <a:t>(x)</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y(G(</a:t>
            </a:r>
            <a:r>
              <a:rPr lang="en-US" altLang="zh-CN" sz="3200" b="1" dirty="0" err="1">
                <a:latin typeface="Times New Roman" panose="02020603050405020304" pitchFamily="18" charset="0"/>
              </a:rPr>
              <a:t>x,y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p>
          <a:p>
            <a:pPr marL="0" indent="0" eaLnBrk="1" hangingPunct="1">
              <a:lnSpc>
                <a:spcPct val="150000"/>
              </a:lnSpc>
            </a:pPr>
            <a:r>
              <a:rPr lang="en-US" altLang="zh-CN" sz="3200" b="1" dirty="0">
                <a:solidFill>
                  <a:srgbClr val="C00000"/>
                </a:solidFill>
                <a:latin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sym typeface="Symbol" panose="05050102010706020507" pitchFamily="18" charset="2"/>
              </a:rPr>
              <a:t>z</a:t>
            </a:r>
            <a:r>
              <a:rPr lang="en-US" altLang="zh-CN" sz="3200" b="1" dirty="0" err="1">
                <a:latin typeface="Times New Roman" panose="02020603050405020304" pitchFamily="18" charset="0"/>
              </a:rPr>
              <a:t>F</a:t>
            </a:r>
            <a:r>
              <a:rPr lang="en-US" altLang="zh-CN" sz="3200" b="1" dirty="0">
                <a:latin typeface="Times New Roman" panose="02020603050405020304" pitchFamily="18" charset="0"/>
              </a:rPr>
              <a:t>(z)</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y(G(</a:t>
            </a:r>
            <a:r>
              <a:rPr lang="en-US" altLang="zh-CN" sz="3200" b="1" dirty="0" err="1">
                <a:latin typeface="Times New Roman" panose="02020603050405020304" pitchFamily="18" charset="0"/>
              </a:rPr>
              <a:t>x,y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p>
          <a:p>
            <a:pPr marL="0" indent="0" eaLnBrk="1" hangingPunct="1">
              <a:lnSpc>
                <a:spcPct val="150000"/>
              </a:lnSpc>
            </a:pPr>
            <a:r>
              <a:rPr lang="en-US" altLang="zh-CN" sz="3200" b="1" dirty="0">
                <a:solidFill>
                  <a:srgbClr val="C00000"/>
                </a:solidFill>
                <a:latin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sym typeface="Symbol" panose="05050102010706020507" pitchFamily="18" charset="2"/>
              </a:rPr>
              <a:t>z</a:t>
            </a:r>
            <a:r>
              <a:rPr lang="en-US" altLang="zh-CN" sz="3200" b="1" dirty="0" err="1">
                <a:latin typeface="Times New Roman" panose="02020603050405020304" pitchFamily="18" charset="0"/>
              </a:rPr>
              <a:t>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F(z)</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rPr>
              <a:t>(G(</a:t>
            </a:r>
            <a:r>
              <a:rPr lang="en-US" altLang="zh-CN" sz="3200" b="1" dirty="0" err="1">
                <a:latin typeface="Times New Roman" panose="02020603050405020304" pitchFamily="18" charset="0"/>
              </a:rPr>
              <a:t>x,y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endParaRPr lang="zh-CN" altLang="en-US" sz="3200" dirty="0"/>
          </a:p>
          <a:p>
            <a:pPr marL="0" indent="0" eaLnBrk="1" hangingPunct="1">
              <a:lnSpc>
                <a:spcPct val="150000"/>
              </a:lnSpc>
            </a:pPr>
            <a:endParaRPr lang="zh-CN" altLang="en-US" sz="3200" dirty="0"/>
          </a:p>
        </p:txBody>
      </p:sp>
    </p:spTree>
    <p:extLst>
      <p:ext uri="{BB962C8B-B14F-4D97-AF65-F5344CB8AC3E}">
        <p14:creationId xmlns:p14="http://schemas.microsoft.com/office/powerpoint/2010/main" val="9449978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linds(horizontal)">
                                      <p:cBhvr>
                                        <p:cTn id="7" dur="500"/>
                                        <p:tgtEl>
                                          <p:spTgt spid="1259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957"/>
                                        </p:tgtEl>
                                        <p:attrNameLst>
                                          <p:attrName>style.visibility</p:attrName>
                                        </p:attrNameLst>
                                      </p:cBhvr>
                                      <p:to>
                                        <p:strVal val="visible"/>
                                      </p:to>
                                    </p:set>
                                    <p:animEffect transition="in" filter="blinds(horizontal)">
                                      <p:cBhvr>
                                        <p:cTn id="10" dur="500"/>
                                        <p:tgtEl>
                                          <p:spTgt spid="12595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95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9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P spid="12595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D91A30-FDCE-4DFF-8C12-CA871DC1690B}" type="slidenum">
              <a:rPr lang="zh-CN" altLang="en-US" smtClean="0">
                <a:solidFill>
                  <a:schemeClr val="accent1"/>
                </a:solidFill>
              </a:rPr>
              <a:pPr/>
              <a:t>49</a:t>
            </a:fld>
            <a:r>
              <a:rPr lang="en-US" altLang="zh-CN" dirty="0">
                <a:solidFill>
                  <a:schemeClr val="accent1"/>
                </a:solidFill>
              </a:rPr>
              <a:t>/56</a:t>
            </a:r>
          </a:p>
        </p:txBody>
      </p:sp>
      <p:sp>
        <p:nvSpPr>
          <p:cNvPr id="63491" name="Rectangle 2"/>
          <p:cNvSpPr>
            <a:spLocks noGrp="1"/>
          </p:cNvSpPr>
          <p:nvPr>
            <p:ph type="title" idx="4294967295"/>
          </p:nvPr>
        </p:nvSpPr>
        <p:spPr>
          <a:xfrm>
            <a:off x="179388" y="0"/>
            <a:ext cx="8229600" cy="642938"/>
          </a:xfrm>
        </p:spPr>
        <p:txBody>
          <a:bodyPr/>
          <a:lstStyle/>
          <a:p>
            <a:pPr algn="l"/>
            <a:r>
              <a:rPr lang="zh-CN" altLang="en-US" dirty="0">
                <a:ea typeface="宋体" panose="02010600030101010101" pitchFamily="2" charset="-122"/>
              </a:rPr>
              <a:t>例 求下列公式的前束范式</a:t>
            </a:r>
          </a:p>
        </p:txBody>
      </p:sp>
      <p:sp>
        <p:nvSpPr>
          <p:cNvPr id="63492" name="Rectangle 3"/>
          <p:cNvSpPr>
            <a:spLocks noGrp="1"/>
          </p:cNvSpPr>
          <p:nvPr>
            <p:ph type="body" idx="4294967295"/>
          </p:nvPr>
        </p:nvSpPr>
        <p:spPr>
          <a:xfrm>
            <a:off x="1403151" y="836712"/>
            <a:ext cx="5113065" cy="683449"/>
          </a:xfrm>
          <a:solidFill>
            <a:schemeClr val="bg1"/>
          </a:solidFill>
        </p:spPr>
        <p:txBody>
          <a:bodyPr/>
          <a:lstStyle/>
          <a:p>
            <a:pPr marL="0" indent="0" eaLnBrk="1" hangingPunct="1">
              <a:buNone/>
            </a:pPr>
            <a:r>
              <a:rPr lang="en-US" altLang="zh-CN" b="1" dirty="0">
                <a:latin typeface="Times New Roman" panose="02020603050405020304" pitchFamily="18" charset="0"/>
                <a:sym typeface="Symbol" panose="05050102010706020507" pitchFamily="18" charset="2"/>
              </a:rPr>
              <a:t></a:t>
            </a:r>
            <a:r>
              <a:rPr lang="en-US" altLang="zh-CN" b="1" dirty="0" err="1">
                <a:latin typeface="Times New Roman" panose="02020603050405020304" pitchFamily="18" charset="0"/>
              </a:rPr>
              <a:t>xF</a:t>
            </a:r>
            <a:r>
              <a:rPr lang="en-US" altLang="zh-CN" b="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y(G(</a:t>
            </a:r>
            <a:r>
              <a:rPr lang="en-US" altLang="zh-CN" b="1" dirty="0" err="1">
                <a:latin typeface="Times New Roman" panose="02020603050405020304" pitchFamily="18" charset="0"/>
              </a:rPr>
              <a:t>a,y</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H(y))</a:t>
            </a:r>
            <a:endParaRPr lang="zh-CN" altLang="en-US" dirty="0"/>
          </a:p>
        </p:txBody>
      </p:sp>
      <p:sp>
        <p:nvSpPr>
          <p:cNvPr id="125956" name="Rectangle 2"/>
          <p:cNvSpPr>
            <a:spLocks/>
          </p:cNvSpPr>
          <p:nvPr/>
        </p:nvSpPr>
        <p:spPr bwMode="auto">
          <a:xfrm>
            <a:off x="250825" y="1484784"/>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latin typeface="Calibri" panose="020F0502020204030204" pitchFamily="34" charset="0"/>
                <a:sym typeface="Symbol" panose="05050102010706020507" pitchFamily="18" charset="2"/>
              </a:rPr>
              <a:t>解</a:t>
            </a:r>
            <a:r>
              <a:rPr lang="en-US" altLang="zh-CN" sz="3200" b="1" dirty="0">
                <a:latin typeface="Calibri" panose="020F0502020204030204" pitchFamily="34" charset="0"/>
                <a:sym typeface="Symbol" panose="05050102010706020507" pitchFamily="18" charset="2"/>
              </a:rPr>
              <a:t>:</a:t>
            </a:r>
          </a:p>
        </p:txBody>
      </p:sp>
      <p:sp>
        <p:nvSpPr>
          <p:cNvPr id="125957" name="Rectangle 5"/>
          <p:cNvSpPr>
            <a:spLocks noChangeArrowheads="1"/>
          </p:cNvSpPr>
          <p:nvPr/>
        </p:nvSpPr>
        <p:spPr bwMode="auto">
          <a:xfrm>
            <a:off x="1331913" y="1412776"/>
            <a:ext cx="75612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buNone/>
            </a:pPr>
            <a:r>
              <a:rPr lang="zh-CN" altLang="en-US" sz="3200" b="1" dirty="0">
                <a:latin typeface="Times New Roman" panose="02020603050405020304" pitchFamily="18" charset="0"/>
                <a:sym typeface="Symbol" panose="05050102010706020507" pitchFamily="18" charset="2"/>
              </a:rPr>
              <a:t>原式</a:t>
            </a:r>
            <a:r>
              <a:rPr lang="en-US" altLang="zh-CN" sz="3200" b="1" dirty="0">
                <a:solidFill>
                  <a:srgbClr val="C00000"/>
                </a:solidFill>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rPr>
              <a:t>xF</a:t>
            </a:r>
            <a:r>
              <a:rPr lang="en-US" altLang="zh-CN" sz="3200" b="1" dirty="0">
                <a:latin typeface="Times New Roman" panose="02020603050405020304" pitchFamily="18" charset="0"/>
              </a:rPr>
              <a:t>(x)</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y(G(</a:t>
            </a:r>
            <a:r>
              <a:rPr lang="en-US" altLang="zh-CN" sz="3200" b="1" dirty="0" err="1">
                <a:latin typeface="Times New Roman" panose="02020603050405020304" pitchFamily="18" charset="0"/>
              </a:rPr>
              <a:t>a,y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p>
          <a:p>
            <a:pPr marL="0" indent="0" eaLnBrk="1" hangingPunct="1">
              <a:lnSpc>
                <a:spcPct val="150000"/>
              </a:lnSpc>
            </a:pPr>
            <a:r>
              <a:rPr lang="en-US" altLang="zh-CN" sz="3200" b="1" dirty="0">
                <a:solidFill>
                  <a:srgbClr val="C00000"/>
                </a:solidFill>
                <a:latin typeface="Times New Roman" panose="02020603050405020304" pitchFamily="18" charset="0"/>
                <a:sym typeface="Symbol" panose="05050102010706020507" pitchFamily="18" charset="2"/>
              </a:rPr>
              <a:t>        </a:t>
            </a:r>
            <a:r>
              <a:rPr lang="en-US" altLang="zh-CN" sz="3200" b="1" dirty="0">
                <a:solidFill>
                  <a:srgbClr val="333300"/>
                </a:solidFill>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sym typeface="Symbol" panose="05050102010706020507" pitchFamily="18" charset="2"/>
              </a:rPr>
              <a:t>x</a:t>
            </a:r>
            <a:r>
              <a:rPr lang="en-US" altLang="zh-CN" sz="3200" b="1" dirty="0" err="1">
                <a:latin typeface="Times New Roman" panose="02020603050405020304" pitchFamily="18" charset="0"/>
              </a:rPr>
              <a:t>F</a:t>
            </a:r>
            <a:r>
              <a:rPr lang="en-US" altLang="zh-CN" sz="3200" b="1" dirty="0">
                <a:latin typeface="Times New Roman" panose="02020603050405020304" pitchFamily="18" charset="0"/>
              </a:rPr>
              <a:t>(x)</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y(G(</a:t>
            </a:r>
            <a:r>
              <a:rPr lang="en-US" altLang="zh-CN" sz="3200" b="1" dirty="0" err="1">
                <a:latin typeface="Times New Roman" panose="02020603050405020304" pitchFamily="18" charset="0"/>
              </a:rPr>
              <a:t>a,y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p>
        </p:txBody>
      </p:sp>
      <p:sp>
        <p:nvSpPr>
          <p:cNvPr id="7" name="Rectangle 3"/>
          <p:cNvSpPr txBox="1">
            <a:spLocks/>
          </p:cNvSpPr>
          <p:nvPr/>
        </p:nvSpPr>
        <p:spPr bwMode="auto">
          <a:xfrm>
            <a:off x="1311075" y="5426924"/>
            <a:ext cx="6861171" cy="81038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pPr>
            <a:r>
              <a:rPr lang="zh-CN" altLang="en-US" b="1" dirty="0">
                <a:solidFill>
                  <a:schemeClr val="bg1"/>
                </a:solidFill>
                <a:latin typeface="Times New Roman" panose="02020603050405020304" pitchFamily="18" charset="0"/>
                <a:sym typeface="Symbol" panose="05050102010706020507" pitchFamily="18" charset="2"/>
              </a:rPr>
              <a:t>原式</a:t>
            </a:r>
            <a:r>
              <a:rPr lang="en-US" altLang="zh-CN" b="1" dirty="0">
                <a:solidFill>
                  <a:schemeClr val="bg1"/>
                </a:solidFill>
                <a:latin typeface="Times New Roman" panose="02020603050405020304" pitchFamily="18" charset="0"/>
                <a:sym typeface="Symbol" panose="05050102010706020507" pitchFamily="18" charset="2"/>
              </a:rPr>
              <a:t> </a:t>
            </a:r>
            <a:r>
              <a:rPr lang="en-US" altLang="zh-CN" b="1" i="1" dirty="0" err="1">
                <a:solidFill>
                  <a:schemeClr val="bg1"/>
                </a:solidFill>
                <a:latin typeface="Times New Roman" panose="02020603050405020304" pitchFamily="18" charset="0"/>
              </a:rPr>
              <a:t>y</a:t>
            </a:r>
            <a:r>
              <a:rPr lang="en-US" altLang="zh-CN" b="1" dirty="0" err="1">
                <a:solidFill>
                  <a:schemeClr val="bg1"/>
                </a:solidFill>
                <a:latin typeface="Times New Roman" panose="02020603050405020304" pitchFamily="18" charset="0"/>
                <a:sym typeface="Symbol" panose="05050102010706020507" pitchFamily="18" charset="2"/>
              </a:rPr>
              <a:t>x</a:t>
            </a:r>
            <a:r>
              <a:rPr lang="en-US" altLang="zh-CN" b="1" dirty="0">
                <a:solidFill>
                  <a:schemeClr val="bg1"/>
                </a:solidFill>
                <a:latin typeface="Times New Roman" panose="02020603050405020304" pitchFamily="18" charset="0"/>
              </a:rPr>
              <a:t>(</a:t>
            </a:r>
            <a:r>
              <a:rPr lang="en-US" altLang="zh-CN" b="1" dirty="0">
                <a:solidFill>
                  <a:schemeClr val="bg1"/>
                </a:solidFill>
                <a:latin typeface="Times New Roman" panose="02020603050405020304" pitchFamily="18" charset="0"/>
                <a:sym typeface="Symbol" panose="05050102010706020507" pitchFamily="18" charset="2"/>
              </a:rPr>
              <a:t></a:t>
            </a:r>
            <a:r>
              <a:rPr lang="en-US" altLang="zh-CN" b="1" dirty="0">
                <a:solidFill>
                  <a:schemeClr val="bg1"/>
                </a:solidFill>
                <a:latin typeface="Times New Roman" panose="02020603050405020304" pitchFamily="18" charset="0"/>
              </a:rPr>
              <a:t>F(x)</a:t>
            </a:r>
            <a:r>
              <a:rPr lang="en-US" altLang="zh-CN" b="1" dirty="0">
                <a:solidFill>
                  <a:schemeClr val="bg1"/>
                </a:solidFill>
                <a:sym typeface="Symbol" panose="05050102010706020507" pitchFamily="18" charset="2"/>
              </a:rPr>
              <a:t></a:t>
            </a:r>
            <a:r>
              <a:rPr lang="en-US" altLang="zh-CN" b="1" dirty="0">
                <a:solidFill>
                  <a:schemeClr val="bg1"/>
                </a:solidFill>
                <a:latin typeface="Times New Roman" panose="02020603050405020304" pitchFamily="18" charset="0"/>
              </a:rPr>
              <a:t>(G(</a:t>
            </a:r>
            <a:r>
              <a:rPr lang="en-US" altLang="zh-CN" b="1" dirty="0" err="1">
                <a:solidFill>
                  <a:schemeClr val="bg1"/>
                </a:solidFill>
                <a:latin typeface="Times New Roman" panose="02020603050405020304" pitchFamily="18" charset="0"/>
              </a:rPr>
              <a:t>a,y</a:t>
            </a:r>
            <a:r>
              <a:rPr lang="en-US" altLang="zh-CN" b="1" dirty="0">
                <a:solidFill>
                  <a:schemeClr val="bg1"/>
                </a:solidFill>
                <a:latin typeface="Times New Roman" panose="02020603050405020304" pitchFamily="18" charset="0"/>
              </a:rPr>
              <a:t>)</a:t>
            </a:r>
            <a:r>
              <a:rPr lang="en-US" altLang="zh-CN" b="1" dirty="0">
                <a:solidFill>
                  <a:schemeClr val="bg1"/>
                </a:solidFill>
                <a:latin typeface="Times New Roman" panose="02020603050405020304" pitchFamily="18" charset="0"/>
                <a:sym typeface="Symbol" panose="05050102010706020507" pitchFamily="18" charset="2"/>
              </a:rPr>
              <a:t></a:t>
            </a:r>
            <a:r>
              <a:rPr lang="en-US" altLang="zh-CN" b="1" dirty="0">
                <a:solidFill>
                  <a:schemeClr val="bg1"/>
                </a:solidFill>
                <a:latin typeface="Times New Roman" panose="02020603050405020304" pitchFamily="18" charset="0"/>
              </a:rPr>
              <a:t>H(y)))</a:t>
            </a:r>
            <a:endParaRPr lang="zh-CN" altLang="en-US" dirty="0">
              <a:solidFill>
                <a:schemeClr val="bg1"/>
              </a:solidFill>
            </a:endParaRPr>
          </a:p>
        </p:txBody>
      </p:sp>
      <p:sp>
        <p:nvSpPr>
          <p:cNvPr id="3" name="矩形 2"/>
          <p:cNvSpPr/>
          <p:nvPr/>
        </p:nvSpPr>
        <p:spPr>
          <a:xfrm>
            <a:off x="1331913" y="4365104"/>
            <a:ext cx="6840334" cy="830997"/>
          </a:xfrm>
          <a:prstGeom prst="rect">
            <a:avLst/>
          </a:prstGeom>
          <a:solidFill>
            <a:srgbClr val="FFFF00"/>
          </a:solidFill>
        </p:spPr>
        <p:txBody>
          <a:bodyPr wrap="none">
            <a:spAutoFit/>
          </a:bodyPr>
          <a:lstStyle/>
          <a:p>
            <a:pPr marL="0" indent="0" eaLnBrk="1" hangingPunct="1">
              <a:lnSpc>
                <a:spcPct val="150000"/>
              </a:lnSpc>
            </a:pPr>
            <a:r>
              <a:rPr lang="zh-CN" altLang="en-US" sz="3200" b="1" dirty="0">
                <a:solidFill>
                  <a:srgbClr val="C00000"/>
                </a:solidFill>
                <a:latin typeface="Times New Roman" panose="02020603050405020304" pitchFamily="18" charset="0"/>
                <a:sym typeface="Symbol" panose="05050102010706020507" pitchFamily="18" charset="2"/>
              </a:rPr>
              <a:t>原式</a:t>
            </a:r>
            <a:r>
              <a:rPr lang="en-US" altLang="zh-CN" sz="3200" b="1" dirty="0">
                <a:solidFill>
                  <a:srgbClr val="C00000"/>
                </a:solidFill>
                <a:latin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sym typeface="Symbol" panose="05050102010706020507" pitchFamily="18" charset="2"/>
              </a:rPr>
              <a:t>x</a:t>
            </a:r>
            <a:r>
              <a:rPr lang="en-US" altLang="zh-CN" sz="3200" b="1" dirty="0" err="1">
                <a:latin typeface="Times New Roman" panose="02020603050405020304" pitchFamily="18" charset="0"/>
              </a:rPr>
              <a:t>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F(x)</a:t>
            </a:r>
            <a:r>
              <a:rPr lang="en-US" altLang="zh-CN" sz="3200" b="1" dirty="0">
                <a:solidFill>
                  <a:srgbClr val="333300"/>
                </a:solidFill>
                <a:sym typeface="Symbol" panose="05050102010706020507" pitchFamily="18" charset="2"/>
              </a:rPr>
              <a:t></a:t>
            </a:r>
            <a:r>
              <a:rPr lang="en-US" altLang="zh-CN" sz="3200" b="1" dirty="0">
                <a:latin typeface="Times New Roman" panose="02020603050405020304" pitchFamily="18" charset="0"/>
              </a:rPr>
              <a:t>(G(</a:t>
            </a:r>
            <a:r>
              <a:rPr lang="en-US" altLang="zh-CN" sz="3200" b="1" dirty="0" err="1">
                <a:latin typeface="Times New Roman" panose="02020603050405020304" pitchFamily="18" charset="0"/>
              </a:rPr>
              <a:t>a,y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endParaRPr lang="zh-CN" altLang="en-US" sz="3200" dirty="0"/>
          </a:p>
        </p:txBody>
      </p:sp>
      <p:sp>
        <p:nvSpPr>
          <p:cNvPr id="4" name="矩形 3"/>
          <p:cNvSpPr/>
          <p:nvPr/>
        </p:nvSpPr>
        <p:spPr>
          <a:xfrm>
            <a:off x="1239639" y="3140968"/>
            <a:ext cx="7724849" cy="1077218"/>
          </a:xfrm>
          <a:prstGeom prst="rect">
            <a:avLst/>
          </a:prstGeom>
        </p:spPr>
        <p:txBody>
          <a:bodyPr wrap="square">
            <a:spAutoFit/>
          </a:bodyPr>
          <a:lstStyle/>
          <a:p>
            <a:r>
              <a:rPr lang="zh-CN" altLang="en-US" sz="3200" b="1" dirty="0">
                <a:latin typeface="Times New Roman" panose="02020603050405020304" pitchFamily="18" charset="0"/>
                <a:sym typeface="Symbol" panose="05050102010706020507" pitchFamily="18" charset="2"/>
              </a:rPr>
              <a:t>注意到，</a:t>
            </a:r>
            <a:r>
              <a:rPr lang="en-US" altLang="zh-CN" sz="3200" b="1" dirty="0">
                <a:latin typeface="Times New Roman" panose="02020603050405020304" pitchFamily="18" charset="0"/>
                <a:sym typeface="Symbol" panose="05050102010706020507" pitchFamily="18" charset="2"/>
              </a:rPr>
              <a:t> x</a:t>
            </a:r>
            <a:r>
              <a:rPr lang="zh-CN" altLang="en-US" sz="3200" b="1" dirty="0">
                <a:latin typeface="Times New Roman" panose="02020603050405020304" pitchFamily="18" charset="0"/>
                <a:sym typeface="Symbol" panose="05050102010706020507" pitchFamily="18" charset="2"/>
              </a:rPr>
              <a:t>与</a:t>
            </a:r>
            <a:r>
              <a:rPr lang="en-US" altLang="zh-CN" sz="3200" b="1" dirty="0">
                <a:latin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rPr>
              <a:t>y</a:t>
            </a:r>
            <a:r>
              <a:rPr lang="zh-CN" altLang="en-US" sz="3200" b="1" dirty="0">
                <a:latin typeface="Times New Roman" panose="02020603050405020304" pitchFamily="18" charset="0"/>
              </a:rPr>
              <a:t>地位一样，谁在前谁在后没有关系。有两种前束范式：</a:t>
            </a:r>
            <a:endParaRPr lang="zh-CN" altLang="en-US" sz="3200" dirty="0"/>
          </a:p>
        </p:txBody>
      </p:sp>
    </p:spTree>
    <p:extLst>
      <p:ext uri="{BB962C8B-B14F-4D97-AF65-F5344CB8AC3E}">
        <p14:creationId xmlns:p14="http://schemas.microsoft.com/office/powerpoint/2010/main" val="28803910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linds(horizontal)">
                                      <p:cBhvr>
                                        <p:cTn id="7" dur="500"/>
                                        <p:tgtEl>
                                          <p:spTgt spid="1259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957"/>
                                        </p:tgtEl>
                                        <p:attrNameLst>
                                          <p:attrName>style.visibility</p:attrName>
                                        </p:attrNameLst>
                                      </p:cBhvr>
                                      <p:to>
                                        <p:strVal val="visible"/>
                                      </p:to>
                                    </p:set>
                                    <p:animEffect transition="in" filter="blinds(horizontal)">
                                      <p:cBhvr>
                                        <p:cTn id="10" dur="500"/>
                                        <p:tgtEl>
                                          <p:spTgt spid="12595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P spid="125957" grpId="0"/>
      <p:bldP spid="7" grpId="0" animBg="1"/>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9426A-07AA-47B4-9423-451D3387CD62}" type="slidenum">
              <a:rPr lang="zh-CN" altLang="en-US" smtClean="0">
                <a:solidFill>
                  <a:schemeClr val="accent1"/>
                </a:solidFill>
              </a:rPr>
              <a:pPr/>
              <a:t>5</a:t>
            </a:fld>
            <a:r>
              <a:rPr lang="en-US" altLang="zh-CN" dirty="0">
                <a:solidFill>
                  <a:schemeClr val="accent1"/>
                </a:solidFill>
              </a:rPr>
              <a:t>/56</a:t>
            </a:r>
          </a:p>
        </p:txBody>
      </p:sp>
      <p:sp>
        <p:nvSpPr>
          <p:cNvPr id="5123" name="Rectangle 2"/>
          <p:cNvSpPr>
            <a:spLocks noGrp="1"/>
          </p:cNvSpPr>
          <p:nvPr>
            <p:ph type="title" idx="4294967295"/>
          </p:nvPr>
        </p:nvSpPr>
        <p:spPr>
          <a:xfrm>
            <a:off x="0" y="0"/>
            <a:ext cx="10548664" cy="642938"/>
          </a:xfrm>
        </p:spPr>
        <p:txBody>
          <a:bodyPr/>
          <a:lstStyle/>
          <a:p>
            <a:pPr algn="l"/>
            <a:r>
              <a:rPr lang="zh-CN" altLang="en-US" sz="3200" b="1" dirty="0">
                <a:ea typeface="宋体" panose="02010600030101010101" pitchFamily="2" charset="-122"/>
              </a:rPr>
              <a:t>例 符号化：</a:t>
            </a:r>
            <a:r>
              <a:rPr lang="zh-CN" altLang="en-US" sz="3200" b="1" dirty="0">
                <a:latin typeface="Times New Roman" panose="02020603050405020304" pitchFamily="18" charset="0"/>
                <a:ea typeface="宋体" panose="02010600030101010101" pitchFamily="2" charset="-122"/>
              </a:rPr>
              <a:t>她的母亲是科学家</a:t>
            </a:r>
          </a:p>
        </p:txBody>
      </p:sp>
      <p:sp>
        <p:nvSpPr>
          <p:cNvPr id="5124" name="Rectangle 3"/>
          <p:cNvSpPr>
            <a:spLocks noChangeArrowheads="1"/>
          </p:cNvSpPr>
          <p:nvPr/>
        </p:nvSpPr>
        <p:spPr bwMode="auto">
          <a:xfrm>
            <a:off x="250825" y="745113"/>
            <a:ext cx="8642350" cy="383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0000"/>
              </a:spcBef>
            </a:pPr>
            <a:r>
              <a:rPr lang="zh-CN" altLang="en-US" sz="3200" b="1" dirty="0"/>
              <a:t>解： 记</a:t>
            </a:r>
            <a:r>
              <a:rPr lang="zh-CN" altLang="en-US" sz="3200" b="1" dirty="0">
                <a:solidFill>
                  <a:srgbClr val="333300"/>
                </a:solidFill>
              </a:rPr>
              <a:t>  	</a:t>
            </a:r>
          </a:p>
          <a:p>
            <a:pPr eaLnBrk="1" hangingPunct="1">
              <a:lnSpc>
                <a:spcPct val="105000"/>
              </a:lnSpc>
              <a:spcBef>
                <a:spcPct val="10000"/>
              </a:spcBef>
            </a:pPr>
            <a:r>
              <a:rPr lang="en-US" altLang="zh-CN" sz="3200" b="1" dirty="0">
                <a:solidFill>
                  <a:srgbClr val="333300"/>
                </a:solidFill>
              </a:rPr>
              <a:t>               S(x)</a:t>
            </a:r>
            <a:r>
              <a:rPr lang="en-US" altLang="zh-CN" sz="3200" b="1" dirty="0">
                <a:solidFill>
                  <a:srgbClr val="CC0000"/>
                </a:solidFill>
              </a:rPr>
              <a:t> </a:t>
            </a:r>
            <a:r>
              <a:rPr lang="zh-CN" altLang="en-US" sz="3200" b="1" dirty="0">
                <a:solidFill>
                  <a:srgbClr val="333300"/>
                </a:solidFill>
              </a:rPr>
              <a:t>表示</a:t>
            </a:r>
            <a:r>
              <a:rPr lang="en-US" altLang="zh-CN" sz="3200" b="1" dirty="0">
                <a:solidFill>
                  <a:srgbClr val="333300"/>
                </a:solidFill>
              </a:rPr>
              <a:t>x</a:t>
            </a:r>
            <a:r>
              <a:rPr lang="zh-CN" altLang="en-US" sz="3200" b="1" dirty="0">
                <a:solidFill>
                  <a:srgbClr val="333300"/>
                </a:solidFill>
              </a:rPr>
              <a:t>是科学家；</a:t>
            </a:r>
          </a:p>
          <a:p>
            <a:pPr eaLnBrk="1" hangingPunct="1">
              <a:lnSpc>
                <a:spcPct val="105000"/>
              </a:lnSpc>
              <a:spcBef>
                <a:spcPct val="10000"/>
              </a:spcBef>
            </a:pPr>
            <a:r>
              <a:rPr lang="zh-CN" altLang="en-US" sz="3200" b="1" dirty="0">
                <a:solidFill>
                  <a:srgbClr val="333300"/>
                </a:solidFill>
              </a:rPr>
              <a:t>               </a:t>
            </a:r>
            <a:r>
              <a:rPr lang="en-US" altLang="zh-CN" sz="3200" b="1" dirty="0">
                <a:solidFill>
                  <a:srgbClr val="333300"/>
                </a:solidFill>
              </a:rPr>
              <a:t>a</a:t>
            </a:r>
            <a:r>
              <a:rPr lang="zh-CN" altLang="en-US" sz="3200" b="1" dirty="0">
                <a:solidFill>
                  <a:schemeClr val="tx2"/>
                </a:solidFill>
              </a:rPr>
              <a:t>表示她；</a:t>
            </a:r>
          </a:p>
          <a:p>
            <a:pPr eaLnBrk="1" hangingPunct="1">
              <a:lnSpc>
                <a:spcPct val="105000"/>
              </a:lnSpc>
              <a:spcBef>
                <a:spcPct val="10000"/>
              </a:spcBef>
            </a:pPr>
            <a:r>
              <a:rPr lang="zh-CN" altLang="en-US" sz="3200" b="1" dirty="0">
                <a:solidFill>
                  <a:schemeClr val="tx2"/>
                </a:solidFill>
              </a:rPr>
              <a:t>               </a:t>
            </a:r>
            <a:r>
              <a:rPr lang="en-US" altLang="zh-CN" sz="3200" b="1" dirty="0">
                <a:solidFill>
                  <a:srgbClr val="CC0000"/>
                </a:solidFill>
              </a:rPr>
              <a:t>m(x) </a:t>
            </a:r>
            <a:r>
              <a:rPr lang="zh-CN" altLang="en-US" sz="3200" b="1" dirty="0">
                <a:solidFill>
                  <a:schemeClr val="tx2"/>
                </a:solidFill>
              </a:rPr>
              <a:t>表示</a:t>
            </a:r>
            <a:r>
              <a:rPr lang="en-US" altLang="zh-CN" sz="3200" b="1" dirty="0">
                <a:solidFill>
                  <a:schemeClr val="tx2"/>
                </a:solidFill>
              </a:rPr>
              <a:t>x</a:t>
            </a:r>
            <a:r>
              <a:rPr lang="zh-CN" altLang="en-US" sz="3200" b="1" dirty="0">
                <a:solidFill>
                  <a:schemeClr val="tx2"/>
                </a:solidFill>
              </a:rPr>
              <a:t>的</a:t>
            </a:r>
            <a:r>
              <a:rPr lang="en-US" altLang="zh-CN" sz="3200" b="1" dirty="0">
                <a:solidFill>
                  <a:schemeClr val="tx2"/>
                </a:solidFill>
              </a:rPr>
              <a:t>mother</a:t>
            </a:r>
            <a:r>
              <a:rPr lang="zh-CN" altLang="en-US" sz="3200" b="1" dirty="0">
                <a:solidFill>
                  <a:srgbClr val="333300"/>
                </a:solidFill>
              </a:rPr>
              <a:t>。</a:t>
            </a:r>
          </a:p>
          <a:p>
            <a:pPr eaLnBrk="1" hangingPunct="1">
              <a:lnSpc>
                <a:spcPct val="105000"/>
              </a:lnSpc>
              <a:spcBef>
                <a:spcPct val="50000"/>
              </a:spcBef>
            </a:pPr>
            <a:r>
              <a:rPr lang="zh-CN" altLang="en-US" sz="3200" b="1" dirty="0">
                <a:solidFill>
                  <a:srgbClr val="333300"/>
                </a:solidFill>
              </a:rPr>
              <a:t>        则原话可以翻译为：</a:t>
            </a:r>
          </a:p>
          <a:p>
            <a:pPr algn="ctr" eaLnBrk="1" hangingPunct="1">
              <a:lnSpc>
                <a:spcPct val="105000"/>
              </a:lnSpc>
              <a:spcBef>
                <a:spcPct val="50000"/>
              </a:spcBef>
            </a:pPr>
            <a:r>
              <a:rPr lang="zh-CN" altLang="en-US" sz="3200" b="1" dirty="0"/>
              <a:t>	</a:t>
            </a:r>
            <a:r>
              <a:rPr lang="en-US" altLang="zh-CN" sz="3200" b="1" dirty="0"/>
              <a:t>S(m(a))</a:t>
            </a:r>
            <a:endParaRPr lang="zh-CN" altLang="en-US" sz="3200" b="1" dirty="0">
              <a:solidFill>
                <a:srgbClr val="333300"/>
              </a:solidFill>
            </a:endParaRPr>
          </a:p>
        </p:txBody>
      </p:sp>
      <p:cxnSp>
        <p:nvCxnSpPr>
          <p:cNvPr id="3" name="直接箭头连接符 2"/>
          <p:cNvCxnSpPr/>
          <p:nvPr/>
        </p:nvCxnSpPr>
        <p:spPr>
          <a:xfrm flipH="1" flipV="1">
            <a:off x="7092280" y="2996952"/>
            <a:ext cx="864096"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956376" y="3789040"/>
            <a:ext cx="877163" cy="369332"/>
          </a:xfrm>
          <a:prstGeom prst="rect">
            <a:avLst/>
          </a:prstGeom>
          <a:solidFill>
            <a:srgbClr val="FFFF00"/>
          </a:solidFill>
        </p:spPr>
        <p:txBody>
          <a:bodyPr wrap="none" rtlCol="0">
            <a:spAutoFit/>
          </a:bodyPr>
          <a:lstStyle/>
          <a:p>
            <a:r>
              <a:rPr lang="zh-CN" altLang="en-US" dirty="0"/>
              <a:t>函数项</a:t>
            </a:r>
          </a:p>
        </p:txBody>
      </p:sp>
    </p:spTree>
    <p:extLst>
      <p:ext uri="{BB962C8B-B14F-4D97-AF65-F5344CB8AC3E}">
        <p14:creationId xmlns:p14="http://schemas.microsoft.com/office/powerpoint/2010/main" val="167529249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0981B4-A575-422B-9DF4-4CF218C50EAB}" type="slidenum">
              <a:rPr lang="zh-CN" altLang="en-US" smtClean="0">
                <a:solidFill>
                  <a:schemeClr val="accent1"/>
                </a:solidFill>
              </a:rPr>
              <a:pPr/>
              <a:t>50</a:t>
            </a:fld>
            <a:r>
              <a:rPr lang="en-US" altLang="zh-CN" dirty="0">
                <a:solidFill>
                  <a:schemeClr val="accent1"/>
                </a:solidFill>
              </a:rPr>
              <a:t>/56</a:t>
            </a:r>
          </a:p>
        </p:txBody>
      </p:sp>
      <p:sp>
        <p:nvSpPr>
          <p:cNvPr id="64515" name="Rectangle 2"/>
          <p:cNvSpPr>
            <a:spLocks noGrp="1"/>
          </p:cNvSpPr>
          <p:nvPr>
            <p:ph type="title" idx="4294967295"/>
          </p:nvPr>
        </p:nvSpPr>
        <p:spPr>
          <a:xfrm>
            <a:off x="0" y="-26988"/>
            <a:ext cx="9144000" cy="2231852"/>
          </a:xfrm>
          <a:solidFill>
            <a:schemeClr val="tx2"/>
          </a:solidFill>
        </p:spPr>
        <p:txBody>
          <a:bodyPr/>
          <a:lstStyle/>
          <a:p>
            <a:pPr algn="l">
              <a:lnSpc>
                <a:spcPct val="105000"/>
              </a:lnSpc>
            </a:pPr>
            <a:r>
              <a:rPr lang="zh-CN" altLang="en-US" sz="4000" b="1" dirty="0"/>
              <a:t>例 将下列语句符号化：</a:t>
            </a:r>
            <a:br>
              <a:rPr lang="en-US" altLang="zh-CN" sz="4000" b="1" dirty="0"/>
            </a:br>
            <a:r>
              <a:rPr lang="en-US" altLang="zh-CN" sz="4000" b="1" dirty="0"/>
              <a:t>         </a:t>
            </a:r>
            <a:r>
              <a:rPr lang="zh-CN" altLang="en-US" sz="4000" b="1" dirty="0"/>
              <a:t>鱼我所欲，熊掌亦我所欲。</a:t>
            </a:r>
            <a:br>
              <a:rPr lang="en-US" altLang="zh-CN" sz="4000" b="1" dirty="0"/>
            </a:br>
            <a:r>
              <a:rPr lang="en-US" altLang="zh-CN" sz="4000" b="1" dirty="0"/>
              <a:t>     </a:t>
            </a:r>
            <a:r>
              <a:rPr lang="zh-CN" altLang="en-US" sz="4000" b="1" dirty="0"/>
              <a:t>并求出前束范式。</a:t>
            </a:r>
          </a:p>
        </p:txBody>
      </p:sp>
      <p:sp>
        <p:nvSpPr>
          <p:cNvPr id="151555" name="Rectangle 3"/>
          <p:cNvSpPr>
            <a:spLocks noGrp="1"/>
          </p:cNvSpPr>
          <p:nvPr>
            <p:ph type="body" idx="4294967295"/>
          </p:nvPr>
        </p:nvSpPr>
        <p:spPr>
          <a:xfrm>
            <a:off x="107950" y="2133178"/>
            <a:ext cx="9361488" cy="4248150"/>
          </a:xfrm>
        </p:spPr>
        <p:txBody>
          <a:bodyPr/>
          <a:lstStyle/>
          <a:p>
            <a:pPr eaLnBrk="1" hangingPunct="1">
              <a:lnSpc>
                <a:spcPct val="140000"/>
              </a:lnSpc>
              <a:spcBef>
                <a:spcPct val="0"/>
              </a:spcBef>
              <a:buFontTx/>
              <a:buNone/>
            </a:pPr>
            <a:r>
              <a:rPr lang="zh-CN" altLang="en-US" b="1" dirty="0">
                <a:ea typeface="宋体" panose="02010600030101010101" pitchFamily="2" charset="-122"/>
                <a:sym typeface="Symbol" panose="05050102010706020507" pitchFamily="18" charset="2"/>
              </a:rPr>
              <a:t>解：</a:t>
            </a:r>
            <a:r>
              <a:rPr lang="en-US" altLang="zh-CN" b="1" dirty="0">
                <a:solidFill>
                  <a:srgbClr val="333300"/>
                </a:solidFill>
              </a:rPr>
              <a:t>F(e)</a:t>
            </a:r>
            <a:r>
              <a:rPr lang="zh-CN" altLang="en-US" b="1" dirty="0">
                <a:solidFill>
                  <a:srgbClr val="333300"/>
                </a:solidFill>
              </a:rPr>
              <a:t>表示“</a:t>
            </a:r>
            <a:r>
              <a:rPr lang="en-US" altLang="zh-CN" b="1" dirty="0">
                <a:solidFill>
                  <a:srgbClr val="333300"/>
                </a:solidFill>
              </a:rPr>
              <a:t>e</a:t>
            </a:r>
            <a:r>
              <a:rPr lang="zh-CN" altLang="en-US" b="1" dirty="0">
                <a:solidFill>
                  <a:srgbClr val="333300"/>
                </a:solidFill>
              </a:rPr>
              <a:t>为鱼”</a:t>
            </a:r>
            <a:r>
              <a:rPr lang="en-US" altLang="zh-CN" b="1" dirty="0">
                <a:solidFill>
                  <a:srgbClr val="333300"/>
                </a:solidFill>
              </a:rPr>
              <a:t>,</a:t>
            </a:r>
          </a:p>
          <a:p>
            <a:pPr marL="0" indent="0">
              <a:buNone/>
            </a:pPr>
            <a:r>
              <a:rPr lang="en-US" altLang="zh-CN" b="1" dirty="0">
                <a:solidFill>
                  <a:srgbClr val="333300"/>
                </a:solidFill>
              </a:rPr>
              <a:t>        P(e) </a:t>
            </a:r>
            <a:r>
              <a:rPr lang="zh-CN" altLang="en-US" b="1" dirty="0">
                <a:solidFill>
                  <a:srgbClr val="333300"/>
                </a:solidFill>
              </a:rPr>
              <a:t>表示 “</a:t>
            </a:r>
            <a:r>
              <a:rPr lang="en-US" altLang="zh-CN" b="1" dirty="0">
                <a:solidFill>
                  <a:srgbClr val="333300"/>
                </a:solidFill>
              </a:rPr>
              <a:t>e</a:t>
            </a:r>
            <a:r>
              <a:rPr lang="zh-CN" altLang="en-US" b="1" dirty="0">
                <a:solidFill>
                  <a:srgbClr val="333300"/>
                </a:solidFill>
              </a:rPr>
              <a:t>为熊掌”</a:t>
            </a:r>
            <a:r>
              <a:rPr lang="en-US" altLang="zh-CN" b="1" dirty="0">
                <a:solidFill>
                  <a:srgbClr val="333300"/>
                </a:solidFill>
              </a:rPr>
              <a:t>,</a:t>
            </a:r>
          </a:p>
          <a:p>
            <a:pPr marL="0" indent="0">
              <a:buNone/>
            </a:pPr>
            <a:r>
              <a:rPr lang="en-US" altLang="zh-CN" b="1" dirty="0">
                <a:solidFill>
                  <a:srgbClr val="333300"/>
                </a:solidFill>
              </a:rPr>
              <a:t>        W(e1,e2)</a:t>
            </a:r>
            <a:r>
              <a:rPr lang="zh-CN" altLang="en-US" b="1" dirty="0">
                <a:solidFill>
                  <a:srgbClr val="333300"/>
                </a:solidFill>
              </a:rPr>
              <a:t>表示“</a:t>
            </a:r>
            <a:r>
              <a:rPr lang="en-US" altLang="zh-CN" b="1" dirty="0">
                <a:solidFill>
                  <a:srgbClr val="333300"/>
                </a:solidFill>
              </a:rPr>
              <a:t>e1</a:t>
            </a:r>
            <a:r>
              <a:rPr lang="zh-CN" altLang="en-US" b="1" dirty="0">
                <a:solidFill>
                  <a:srgbClr val="333300"/>
                </a:solidFill>
              </a:rPr>
              <a:t>要</a:t>
            </a:r>
            <a:r>
              <a:rPr lang="en-US" altLang="zh-CN" b="1" dirty="0">
                <a:solidFill>
                  <a:srgbClr val="333300"/>
                </a:solidFill>
              </a:rPr>
              <a:t>e2”</a:t>
            </a:r>
            <a:r>
              <a:rPr lang="zh-CN" altLang="en-US" b="1" dirty="0">
                <a:solidFill>
                  <a:srgbClr val="333300"/>
                </a:solidFill>
              </a:rPr>
              <a:t>，</a:t>
            </a:r>
          </a:p>
          <a:p>
            <a:pPr marL="0" indent="0">
              <a:buNone/>
            </a:pPr>
            <a:r>
              <a:rPr lang="zh-CN" altLang="en-US" b="1" dirty="0">
                <a:solidFill>
                  <a:srgbClr val="333300"/>
                </a:solidFill>
              </a:rPr>
              <a:t>	</a:t>
            </a:r>
            <a:r>
              <a:rPr lang="en-US" altLang="zh-CN" b="1" dirty="0">
                <a:solidFill>
                  <a:srgbClr val="333300"/>
                </a:solidFill>
              </a:rPr>
              <a:t>a</a:t>
            </a:r>
            <a:r>
              <a:rPr lang="zh-CN" altLang="en-US" b="1" dirty="0">
                <a:solidFill>
                  <a:srgbClr val="333300"/>
                </a:solidFill>
              </a:rPr>
              <a:t>表示“我”，</a:t>
            </a:r>
          </a:p>
          <a:p>
            <a:pPr marL="0" indent="0">
              <a:buNone/>
            </a:pPr>
            <a:r>
              <a:rPr lang="zh-CN" altLang="en-US" b="1" dirty="0">
                <a:solidFill>
                  <a:srgbClr val="333300"/>
                </a:solidFill>
              </a:rPr>
              <a:t>      则原句译为</a:t>
            </a:r>
          </a:p>
          <a:p>
            <a:pPr marL="0" indent="0">
              <a:buNone/>
            </a:pPr>
            <a:r>
              <a:rPr lang="zh-CN" altLang="en-US" b="1" dirty="0">
                <a:solidFill>
                  <a:srgbClr val="333300"/>
                </a:solidFill>
              </a:rPr>
              <a:t>           </a:t>
            </a:r>
            <a:r>
              <a:rPr lang="en-US" altLang="zh-CN" b="1" dirty="0"/>
              <a:t>(</a:t>
            </a:r>
            <a:r>
              <a:rPr lang="el-GR" altLang="zh-CN" b="1" dirty="0"/>
              <a:t>∀</a:t>
            </a:r>
            <a:r>
              <a:rPr lang="en-US" altLang="zh-CN" b="1" dirty="0">
                <a:sym typeface="Symbol" panose="05050102010706020507" pitchFamily="18" charset="2"/>
              </a:rPr>
              <a:t>x(F(x) W(</a:t>
            </a:r>
            <a:r>
              <a:rPr lang="en-US" altLang="zh-CN" b="1" dirty="0" err="1">
                <a:sym typeface="Symbol" panose="05050102010706020507" pitchFamily="18" charset="2"/>
              </a:rPr>
              <a:t>a,x</a:t>
            </a:r>
            <a:r>
              <a:rPr lang="en-US" altLang="zh-CN" b="1" dirty="0">
                <a:sym typeface="Symbol" panose="05050102010706020507" pitchFamily="18" charset="2"/>
              </a:rPr>
              <a:t>))) </a:t>
            </a:r>
            <a:r>
              <a:rPr lang="en-US" altLang="zh-CN" b="1" dirty="0"/>
              <a:t>∧(</a:t>
            </a:r>
            <a:r>
              <a:rPr lang="el-GR" altLang="zh-CN" b="1" dirty="0"/>
              <a:t>∀</a:t>
            </a:r>
            <a:r>
              <a:rPr lang="en-US" altLang="zh-CN" b="1" dirty="0"/>
              <a:t>x(P(x) </a:t>
            </a:r>
            <a:r>
              <a:rPr lang="en-US" altLang="zh-CN" b="1" dirty="0">
                <a:sym typeface="Symbol" panose="05050102010706020507" pitchFamily="18" charset="2"/>
              </a:rPr>
              <a:t>W</a:t>
            </a:r>
            <a:r>
              <a:rPr lang="en-US" altLang="zh-CN" b="1" dirty="0"/>
              <a:t>(</a:t>
            </a:r>
            <a:r>
              <a:rPr lang="en-US" altLang="zh-CN" b="1" dirty="0" err="1"/>
              <a:t>a,x</a:t>
            </a:r>
            <a:r>
              <a:rPr lang="en-US" altLang="zh-CN" b="1" dirty="0"/>
              <a:t>)))</a:t>
            </a:r>
            <a:endParaRPr lang="en-US" altLang="zh-CN" b="1" dirty="0">
              <a:sym typeface="Symbol" panose="05050102010706020507" pitchFamily="18" charset="2"/>
            </a:endParaRPr>
          </a:p>
          <a:p>
            <a:pPr eaLnBrk="1" hangingPunct="1">
              <a:lnSpc>
                <a:spcPct val="140000"/>
              </a:lnSpc>
              <a:spcBef>
                <a:spcPct val="0"/>
              </a:spcBef>
              <a:buFontTx/>
              <a:buNone/>
            </a:pPr>
            <a:endParaRPr lang="en-US" altLang="zh-CN" b="1" dirty="0">
              <a:ea typeface="宋体" panose="02010600030101010101" pitchFamily="2" charset="-122"/>
              <a:sym typeface="Symbol" panose="05050102010706020507" pitchFamily="18" charset="2"/>
            </a:endParaRPr>
          </a:p>
        </p:txBody>
      </p:sp>
      <p:sp>
        <p:nvSpPr>
          <p:cNvPr id="3" name="矩形 2"/>
          <p:cNvSpPr/>
          <p:nvPr/>
        </p:nvSpPr>
        <p:spPr>
          <a:xfrm>
            <a:off x="590252" y="5805264"/>
            <a:ext cx="8856984" cy="781752"/>
          </a:xfrm>
          <a:prstGeom prst="rect">
            <a:avLst/>
          </a:prstGeom>
        </p:spPr>
        <p:txBody>
          <a:bodyPr wrap="square">
            <a:spAutoFit/>
          </a:bodyPr>
          <a:lstStyle/>
          <a:p>
            <a:pPr>
              <a:lnSpc>
                <a:spcPct val="140000"/>
              </a:lnSpc>
              <a:spcBef>
                <a:spcPct val="20000"/>
              </a:spcBef>
            </a:pPr>
            <a:r>
              <a:rPr lang="zh-CN" altLang="en-US" sz="3200" b="1" dirty="0">
                <a:solidFill>
                  <a:srgbClr val="333300"/>
                </a:solidFill>
                <a:latin typeface="+mn-lt"/>
                <a:ea typeface="+mn-ea"/>
                <a:sym typeface="Symbol" panose="05050102010706020507" pitchFamily="18" charset="2"/>
              </a:rPr>
              <a:t>      </a:t>
            </a:r>
            <a:r>
              <a:rPr lang="en-US" altLang="zh-CN" sz="3200" b="1" dirty="0">
                <a:solidFill>
                  <a:srgbClr val="333300"/>
                </a:solidFill>
                <a:latin typeface="+mn-lt"/>
                <a:ea typeface="+mn-ea"/>
                <a:sym typeface="Symbol" panose="05050102010706020507" pitchFamily="18" charset="2"/>
              </a:rPr>
              <a:t>=</a:t>
            </a:r>
            <a:r>
              <a:rPr lang="en-US" altLang="zh-CN" sz="3200" b="1" dirty="0" err="1">
                <a:solidFill>
                  <a:srgbClr val="333300"/>
                </a:solidFill>
                <a:latin typeface="+mn-lt"/>
                <a:ea typeface="+mn-ea"/>
                <a:sym typeface="Symbol" panose="05050102010706020507" pitchFamily="18" charset="2"/>
              </a:rPr>
              <a:t>xy</a:t>
            </a:r>
            <a:r>
              <a:rPr lang="en-US" altLang="zh-CN" sz="3200" b="1" dirty="0">
                <a:solidFill>
                  <a:srgbClr val="333300"/>
                </a:solidFill>
                <a:latin typeface="+mn-lt"/>
                <a:ea typeface="+mn-ea"/>
                <a:sym typeface="Symbol" panose="05050102010706020507" pitchFamily="18" charset="2"/>
              </a:rPr>
              <a:t>((F(x)W(</a:t>
            </a:r>
            <a:r>
              <a:rPr lang="en-US" altLang="zh-CN" sz="3200" b="1" dirty="0" err="1">
                <a:solidFill>
                  <a:srgbClr val="333300"/>
                </a:solidFill>
                <a:latin typeface="+mn-lt"/>
                <a:ea typeface="+mn-ea"/>
                <a:sym typeface="Symbol" panose="05050102010706020507" pitchFamily="18" charset="2"/>
              </a:rPr>
              <a:t>a,x</a:t>
            </a:r>
            <a:r>
              <a:rPr lang="en-US" altLang="zh-CN" sz="3200" b="1" dirty="0">
                <a:solidFill>
                  <a:srgbClr val="333300"/>
                </a:solidFill>
                <a:latin typeface="+mn-lt"/>
                <a:ea typeface="+mn-ea"/>
                <a:sym typeface="Symbol" panose="05050102010706020507" pitchFamily="18" charset="2"/>
              </a:rPr>
              <a:t>))(P(y)W(</a:t>
            </a:r>
            <a:r>
              <a:rPr lang="en-US" altLang="zh-CN" sz="3200" b="1" dirty="0" err="1">
                <a:solidFill>
                  <a:srgbClr val="333300"/>
                </a:solidFill>
                <a:latin typeface="+mn-lt"/>
                <a:ea typeface="+mn-ea"/>
                <a:sym typeface="Symbol" panose="05050102010706020507" pitchFamily="18" charset="2"/>
              </a:rPr>
              <a:t>a,y</a:t>
            </a:r>
            <a:r>
              <a:rPr lang="en-US" altLang="zh-CN" sz="3200" b="1" dirty="0">
                <a:solidFill>
                  <a:srgbClr val="333300"/>
                </a:solidFill>
                <a:latin typeface="+mn-lt"/>
                <a:ea typeface="+mn-ea"/>
                <a:sym typeface="Symbol" panose="05050102010706020507" pitchFamily="18" charset="2"/>
              </a:rPr>
              <a:t>))) </a:t>
            </a:r>
          </a:p>
        </p:txBody>
      </p:sp>
    </p:spTree>
    <p:extLst>
      <p:ext uri="{BB962C8B-B14F-4D97-AF65-F5344CB8AC3E}">
        <p14:creationId xmlns:p14="http://schemas.microsoft.com/office/powerpoint/2010/main" val="34948518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7" dur="500"/>
                                        <p:tgtEl>
                                          <p:spTgt spid="151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blinds(horizontal)">
                                      <p:cBhvr>
                                        <p:cTn id="22" dur="500"/>
                                        <p:tgtEl>
                                          <p:spTgt spid="151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1555">
                                            <p:txEl>
                                              <p:pRg st="4" end="4"/>
                                            </p:txEl>
                                          </p:spTgt>
                                        </p:tgtEl>
                                        <p:attrNameLst>
                                          <p:attrName>style.visibility</p:attrName>
                                        </p:attrNameLst>
                                      </p:cBhvr>
                                      <p:to>
                                        <p:strVal val="visible"/>
                                      </p:to>
                                    </p:set>
                                    <p:animEffect transition="in" filter="blinds(horizontal)">
                                      <p:cBhvr>
                                        <p:cTn id="27" dur="500"/>
                                        <p:tgtEl>
                                          <p:spTgt spid="151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1555">
                                            <p:txEl>
                                              <p:pRg st="5" end="5"/>
                                            </p:txEl>
                                          </p:spTgt>
                                        </p:tgtEl>
                                        <p:attrNameLst>
                                          <p:attrName>style.visibility</p:attrName>
                                        </p:attrNameLst>
                                      </p:cBhvr>
                                      <p:to>
                                        <p:strVal val="visible"/>
                                      </p:to>
                                    </p:set>
                                    <p:animEffect transition="in" filter="blinds(horizontal)">
                                      <p:cBhvr>
                                        <p:cTn id="32" dur="500"/>
                                        <p:tgtEl>
                                          <p:spTgt spid="151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0981B4-A575-422B-9DF4-4CF218C50EAB}" type="slidenum">
              <a:rPr lang="zh-CN" altLang="en-US" smtClean="0">
                <a:solidFill>
                  <a:schemeClr val="accent1"/>
                </a:solidFill>
              </a:rPr>
              <a:pPr/>
              <a:t>51</a:t>
            </a:fld>
            <a:r>
              <a:rPr lang="en-US" altLang="zh-CN" dirty="0">
                <a:solidFill>
                  <a:schemeClr val="accent1"/>
                </a:solidFill>
              </a:rPr>
              <a:t>/56</a:t>
            </a:r>
          </a:p>
        </p:txBody>
      </p:sp>
      <p:sp>
        <p:nvSpPr>
          <p:cNvPr id="64515" name="Rectangle 2"/>
          <p:cNvSpPr>
            <a:spLocks noGrp="1"/>
          </p:cNvSpPr>
          <p:nvPr>
            <p:ph type="title" idx="4294967295"/>
          </p:nvPr>
        </p:nvSpPr>
        <p:spPr>
          <a:xfrm>
            <a:off x="0" y="-26988"/>
            <a:ext cx="9144000" cy="2232026"/>
          </a:xfrm>
          <a:solidFill>
            <a:schemeClr val="tx2"/>
          </a:solidFill>
        </p:spPr>
        <p:txBody>
          <a:bodyPr/>
          <a:lstStyle/>
          <a:p>
            <a:pPr algn="l"/>
            <a:r>
              <a:rPr lang="zh-CN" altLang="en-US" sz="4000" b="1" dirty="0">
                <a:ea typeface="宋体" panose="02010600030101010101" pitchFamily="2" charset="-122"/>
              </a:rPr>
              <a:t>例 求下列公式的前束范式</a:t>
            </a:r>
            <a:br>
              <a:rPr lang="zh-CN" altLang="en-US" sz="4000" b="1" dirty="0">
                <a:ea typeface="宋体" panose="02010600030101010101" pitchFamily="2" charset="-122"/>
              </a:rPr>
            </a:br>
            <a:r>
              <a:rPr lang="en-US" altLang="zh-CN" sz="3600" b="1" dirty="0">
                <a:latin typeface="Times New Roman" panose="02020603050405020304" pitchFamily="18" charset="0"/>
                <a:ea typeface="宋体" panose="02010600030101010101" pitchFamily="2" charset="-122"/>
              </a:rPr>
              <a:t>(1)</a:t>
            </a:r>
            <a:r>
              <a:rPr lang="en-US" altLang="zh-CN" sz="4000" b="1" dirty="0">
                <a:ea typeface="宋体" panose="02010600030101010101" pitchFamily="2" charset="-122"/>
              </a:rPr>
              <a:t> </a:t>
            </a:r>
            <a:r>
              <a:rPr lang="en-US" altLang="zh-CN" sz="3600" b="1" dirty="0">
                <a:ea typeface="宋体" panose="02010600030101010101" pitchFamily="2" charset="-122"/>
              </a:rPr>
              <a:t>(</a:t>
            </a:r>
            <a:r>
              <a:rPr lang="en-US" altLang="zh-CN" sz="3600" b="1" dirty="0">
                <a:ea typeface="宋体" panose="02010600030101010101" pitchFamily="2" charset="-122"/>
                <a:sym typeface="Symbol" panose="05050102010706020507" pitchFamily="18" charset="2"/>
              </a:rPr>
              <a:t>x(F(x)W(</a:t>
            </a:r>
            <a:r>
              <a:rPr lang="en-US" altLang="zh-CN" sz="3600" b="1" dirty="0" err="1">
                <a:ea typeface="宋体" panose="02010600030101010101" pitchFamily="2" charset="-122"/>
                <a:sym typeface="Symbol" panose="05050102010706020507" pitchFamily="18" charset="2"/>
              </a:rPr>
              <a:t>a,x</a:t>
            </a:r>
            <a:r>
              <a:rPr lang="en-US" altLang="zh-CN" sz="3600" b="1" dirty="0">
                <a:ea typeface="宋体" panose="02010600030101010101" pitchFamily="2" charset="-122"/>
                <a:sym typeface="Symbol" panose="05050102010706020507" pitchFamily="18" charset="2"/>
              </a:rPr>
              <a:t>)))</a:t>
            </a:r>
            <a:r>
              <a:rPr lang="en-US" altLang="zh-CN" sz="3600" b="1" dirty="0">
                <a:ea typeface="宋体" panose="02010600030101010101" pitchFamily="2" charset="-122"/>
              </a:rPr>
              <a:t>∧(</a:t>
            </a:r>
            <a:r>
              <a:rPr lang="en-US" altLang="zh-CN" sz="3600" b="1" dirty="0">
                <a:ea typeface="宋体" panose="02010600030101010101" pitchFamily="2" charset="-122"/>
                <a:sym typeface="Symbol" panose="05050102010706020507" pitchFamily="18" charset="2"/>
              </a:rPr>
              <a:t></a:t>
            </a:r>
            <a:r>
              <a:rPr lang="en-US" altLang="zh-CN" sz="3600" b="1" dirty="0">
                <a:ea typeface="宋体" panose="02010600030101010101" pitchFamily="2" charset="-122"/>
              </a:rPr>
              <a:t>x(P(x)</a:t>
            </a:r>
            <a:r>
              <a:rPr lang="en-US" altLang="zh-CN" sz="3600" b="1" dirty="0">
                <a:ea typeface="宋体" panose="02010600030101010101" pitchFamily="2" charset="-122"/>
                <a:sym typeface="Symbol" panose="05050102010706020507" pitchFamily="18" charset="2"/>
              </a:rPr>
              <a:t>W</a:t>
            </a:r>
            <a:r>
              <a:rPr lang="en-US" altLang="zh-CN" sz="3600" b="1" dirty="0">
                <a:ea typeface="宋体" panose="02010600030101010101" pitchFamily="2" charset="-122"/>
              </a:rPr>
              <a:t>(</a:t>
            </a:r>
            <a:r>
              <a:rPr lang="en-US" altLang="zh-CN" sz="3600" b="1" dirty="0" err="1">
                <a:ea typeface="宋体" panose="02010600030101010101" pitchFamily="2" charset="-122"/>
              </a:rPr>
              <a:t>a,x</a:t>
            </a:r>
            <a:r>
              <a:rPr lang="en-US" altLang="zh-CN" sz="3600" b="1" dirty="0">
                <a:ea typeface="宋体" panose="02010600030101010101" pitchFamily="2" charset="-122"/>
              </a:rPr>
              <a:t>)))</a:t>
            </a:r>
            <a:br>
              <a:rPr lang="zh-CN" altLang="en-US" sz="3600" b="1" dirty="0">
                <a:latin typeface="Times New Roman" panose="02020603050405020304" pitchFamily="18" charset="0"/>
                <a:ea typeface="宋体" panose="02010600030101010101" pitchFamily="2" charset="-122"/>
              </a:rPr>
            </a:br>
            <a:r>
              <a:rPr lang="en-US" altLang="zh-CN" sz="3600" b="1" dirty="0">
                <a:latin typeface="Times New Roman" panose="02020603050405020304" pitchFamily="18" charset="0"/>
                <a:ea typeface="宋体" panose="02010600030101010101" pitchFamily="2" charset="-122"/>
              </a:rPr>
              <a:t>(2)</a:t>
            </a:r>
            <a:r>
              <a:rPr lang="en-US" altLang="zh-CN" sz="3600" dirty="0">
                <a:ea typeface="宋体" panose="02010600030101010101" pitchFamily="2" charset="-122"/>
              </a:rPr>
              <a:t> </a:t>
            </a:r>
            <a:r>
              <a:rPr lang="en-US" altLang="zh-CN" sz="3600" b="1" dirty="0">
                <a:ea typeface="宋体" panose="02010600030101010101" pitchFamily="2" charset="-122"/>
                <a:sym typeface="Symbol" panose="05050102010706020507" pitchFamily="18" charset="2"/>
              </a:rPr>
              <a:t></a:t>
            </a:r>
            <a:r>
              <a:rPr lang="en-US" altLang="zh-CN" sz="3600" b="1" dirty="0">
                <a:latin typeface="Arial" panose="020B0604020202020204" pitchFamily="34" charset="0"/>
                <a:ea typeface="宋体" panose="02010600030101010101" pitchFamily="2" charset="-122"/>
                <a:sym typeface="Symbol" panose="05050102010706020507" pitchFamily="18" charset="2"/>
              </a:rPr>
              <a:t>x( (F(x)</a:t>
            </a:r>
            <a:r>
              <a:rPr lang="en-US" altLang="zh-CN" sz="3600" b="1" dirty="0">
                <a:latin typeface="Arial" panose="020B0604020202020204" pitchFamily="34" charset="0"/>
                <a:ea typeface="宋体" panose="02010600030101010101" pitchFamily="2" charset="-122"/>
              </a:rPr>
              <a:t>∨P(x))</a:t>
            </a:r>
            <a:r>
              <a:rPr lang="en-US" altLang="zh-CN" sz="3600" dirty="0">
                <a:latin typeface="Arial" panose="020B0604020202020204" pitchFamily="34" charset="0"/>
                <a:ea typeface="宋体" panose="02010600030101010101" pitchFamily="2" charset="-122"/>
              </a:rPr>
              <a:t> </a:t>
            </a:r>
            <a:r>
              <a:rPr lang="en-US" altLang="zh-CN" sz="3600" b="1" dirty="0">
                <a:latin typeface="Arial" panose="020B0604020202020204" pitchFamily="34" charset="0"/>
                <a:ea typeface="宋体" panose="02010600030101010101" pitchFamily="2" charset="-122"/>
                <a:sym typeface="Symbol" panose="05050102010706020507" pitchFamily="18" charset="2"/>
              </a:rPr>
              <a:t>W(</a:t>
            </a:r>
            <a:r>
              <a:rPr lang="en-US" altLang="zh-CN" sz="3600" b="1" dirty="0" err="1">
                <a:latin typeface="Arial" panose="020B0604020202020204" pitchFamily="34" charset="0"/>
                <a:ea typeface="宋体" panose="02010600030101010101" pitchFamily="2" charset="-122"/>
                <a:sym typeface="Symbol" panose="05050102010706020507" pitchFamily="18" charset="2"/>
              </a:rPr>
              <a:t>a,x</a:t>
            </a:r>
            <a:r>
              <a:rPr lang="en-US" altLang="zh-CN" sz="3600" b="1" dirty="0">
                <a:latin typeface="Arial" panose="020B0604020202020204" pitchFamily="34" charset="0"/>
                <a:ea typeface="宋体" panose="02010600030101010101" pitchFamily="2" charset="-122"/>
              </a:rPr>
              <a:t>))</a:t>
            </a:r>
            <a:endParaRPr lang="zh-CN" altLang="en-US" sz="3600" b="1" dirty="0">
              <a:latin typeface="Arial" panose="020B0604020202020204" pitchFamily="34" charset="0"/>
              <a:ea typeface="宋体" panose="02010600030101010101" pitchFamily="2" charset="-122"/>
            </a:endParaRPr>
          </a:p>
        </p:txBody>
      </p:sp>
      <p:sp>
        <p:nvSpPr>
          <p:cNvPr id="151555" name="Rectangle 3"/>
          <p:cNvSpPr>
            <a:spLocks noGrp="1"/>
          </p:cNvSpPr>
          <p:nvPr>
            <p:ph type="body" idx="4294967295"/>
          </p:nvPr>
        </p:nvSpPr>
        <p:spPr>
          <a:xfrm>
            <a:off x="107950" y="2133178"/>
            <a:ext cx="9361488" cy="4248150"/>
          </a:xfrm>
        </p:spPr>
        <p:txBody>
          <a:bodyPr/>
          <a:lstStyle/>
          <a:p>
            <a:pPr eaLnBrk="1" hangingPunct="1">
              <a:lnSpc>
                <a:spcPct val="140000"/>
              </a:lnSpc>
              <a:spcBef>
                <a:spcPct val="0"/>
              </a:spcBef>
              <a:buFontTx/>
              <a:buNone/>
            </a:pPr>
            <a:r>
              <a:rPr lang="zh-CN" altLang="en-US" b="1" dirty="0">
                <a:ea typeface="宋体" panose="02010600030101010101" pitchFamily="2" charset="-122"/>
                <a:sym typeface="Symbol" panose="05050102010706020507" pitchFamily="18" charset="2"/>
              </a:rPr>
              <a:t>解：</a:t>
            </a:r>
          </a:p>
          <a:p>
            <a:pPr eaLnBrk="1" hangingPunct="1">
              <a:lnSpc>
                <a:spcPct val="140000"/>
              </a:lnSpc>
              <a:spcBef>
                <a:spcPct val="0"/>
              </a:spcBef>
              <a:buFontTx/>
              <a:buNone/>
            </a:pPr>
            <a:r>
              <a:rPr lang="en-US" altLang="zh-CN" b="1" dirty="0">
                <a:ea typeface="宋体" panose="02010600030101010101" pitchFamily="2" charset="-122"/>
                <a:sym typeface="Symbol" panose="05050102010706020507" pitchFamily="18" charset="2"/>
              </a:rPr>
              <a:t>(1) </a:t>
            </a:r>
            <a:r>
              <a:rPr lang="zh-CN" altLang="en-US" b="1" dirty="0">
                <a:ea typeface="宋体" panose="02010600030101010101" pitchFamily="2" charset="-122"/>
                <a:sym typeface="Symbol" panose="05050102010706020507" pitchFamily="18" charset="2"/>
              </a:rPr>
              <a:t>原式</a:t>
            </a:r>
            <a:r>
              <a:rPr lang="en-US" altLang="zh-CN" b="1" dirty="0">
                <a:ea typeface="宋体" panose="02010600030101010101" pitchFamily="2" charset="-122"/>
                <a:sym typeface="Symbol" panose="05050102010706020507" pitchFamily="18" charset="2"/>
              </a:rPr>
              <a:t>=</a:t>
            </a:r>
            <a:r>
              <a:rPr lang="en-US" altLang="zh-CN" b="1" dirty="0" err="1">
                <a:ea typeface="宋体" panose="02010600030101010101" pitchFamily="2" charset="-122"/>
                <a:sym typeface="Symbol" panose="05050102010706020507" pitchFamily="18" charset="2"/>
              </a:rPr>
              <a:t>xy</a:t>
            </a:r>
            <a:r>
              <a:rPr lang="en-US" altLang="zh-CN" b="1" dirty="0">
                <a:ea typeface="宋体" panose="02010600030101010101" pitchFamily="2" charset="-122"/>
                <a:sym typeface="Symbol" panose="05050102010706020507" pitchFamily="18" charset="2"/>
              </a:rPr>
              <a:t>((</a:t>
            </a:r>
            <a:r>
              <a:rPr lang="en-US" altLang="zh-CN" b="1" dirty="0">
                <a:solidFill>
                  <a:srgbClr val="333300"/>
                </a:solidFill>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F(x)</a:t>
            </a:r>
            <a:r>
              <a:rPr lang="en-US" altLang="zh-CN" b="1" dirty="0">
                <a:solidFill>
                  <a:srgbClr val="333300"/>
                </a:solidFill>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W(</a:t>
            </a:r>
            <a:r>
              <a:rPr lang="en-US" altLang="zh-CN" b="1" dirty="0" err="1">
                <a:ea typeface="宋体" panose="02010600030101010101" pitchFamily="2" charset="-122"/>
                <a:sym typeface="Symbol" panose="05050102010706020507" pitchFamily="18" charset="2"/>
              </a:rPr>
              <a:t>a,x</a:t>
            </a:r>
            <a:r>
              <a:rPr lang="en-US" altLang="zh-CN" b="1" dirty="0">
                <a:ea typeface="宋体" panose="02010600030101010101" pitchFamily="2" charset="-122"/>
                <a:sym typeface="Symbol" panose="05050102010706020507" pitchFamily="18" charset="2"/>
              </a:rPr>
              <a:t>))</a:t>
            </a:r>
            <a:r>
              <a:rPr lang="en-US" altLang="zh-CN" b="1" dirty="0">
                <a:solidFill>
                  <a:srgbClr val="333300"/>
                </a:solidFill>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a:t>
            </a:r>
            <a:r>
              <a:rPr lang="en-US" altLang="zh-CN" b="1" dirty="0">
                <a:solidFill>
                  <a:srgbClr val="333300"/>
                </a:solidFill>
                <a:ea typeface="宋体" panose="02010600030101010101" pitchFamily="2" charset="-122"/>
                <a:sym typeface="Symbol" panose="05050102010706020507" pitchFamily="18" charset="2"/>
              </a:rPr>
              <a:t>P</a:t>
            </a:r>
            <a:r>
              <a:rPr lang="en-US" altLang="zh-CN" b="1" dirty="0">
                <a:ea typeface="宋体" panose="02010600030101010101" pitchFamily="2" charset="-122"/>
                <a:sym typeface="Symbol" panose="05050102010706020507" pitchFamily="18" charset="2"/>
              </a:rPr>
              <a:t>(y)</a:t>
            </a:r>
            <a:r>
              <a:rPr lang="en-US" altLang="zh-CN" b="1" dirty="0">
                <a:solidFill>
                  <a:srgbClr val="333300"/>
                </a:solidFill>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W(</a:t>
            </a:r>
            <a:r>
              <a:rPr lang="en-US" altLang="zh-CN" b="1" dirty="0" err="1">
                <a:ea typeface="宋体" panose="02010600030101010101" pitchFamily="2" charset="-122"/>
                <a:sym typeface="Symbol" panose="05050102010706020507" pitchFamily="18" charset="2"/>
              </a:rPr>
              <a:t>a,y</a:t>
            </a:r>
            <a:r>
              <a:rPr lang="en-US" altLang="zh-CN" b="1" dirty="0">
                <a:ea typeface="宋体" panose="02010600030101010101" pitchFamily="2" charset="-122"/>
                <a:sym typeface="Symbol" panose="05050102010706020507" pitchFamily="18" charset="2"/>
              </a:rPr>
              <a:t>))) </a:t>
            </a:r>
          </a:p>
          <a:p>
            <a:pPr eaLnBrk="1" hangingPunct="1">
              <a:lnSpc>
                <a:spcPct val="140000"/>
              </a:lnSpc>
              <a:spcBef>
                <a:spcPct val="0"/>
              </a:spcBef>
              <a:buFontTx/>
              <a:buNone/>
            </a:pPr>
            <a:r>
              <a:rPr lang="en-US" altLang="zh-CN" b="1" dirty="0">
                <a:ea typeface="宋体" panose="02010600030101010101" pitchFamily="2" charset="-122"/>
                <a:sym typeface="Symbol" panose="05050102010706020507" pitchFamily="18" charset="2"/>
              </a:rPr>
              <a:t>(2) </a:t>
            </a:r>
            <a:r>
              <a:rPr lang="zh-CN" altLang="en-US" b="1" dirty="0">
                <a:ea typeface="宋体" panose="02010600030101010101" pitchFamily="2" charset="-122"/>
                <a:sym typeface="Symbol" panose="05050102010706020507" pitchFamily="18" charset="2"/>
              </a:rPr>
              <a:t>原式</a:t>
            </a:r>
            <a:r>
              <a:rPr lang="en-US" altLang="zh-CN" b="1" dirty="0">
                <a:ea typeface="宋体" panose="02010600030101010101" pitchFamily="2" charset="-122"/>
                <a:sym typeface="Symbol" panose="05050102010706020507" pitchFamily="18" charset="2"/>
              </a:rPr>
              <a:t>=</a:t>
            </a:r>
            <a:r>
              <a:rPr lang="en-US" altLang="zh-CN" b="1" dirty="0">
                <a:latin typeface="Arial" panose="020B0604020202020204" pitchFamily="34" charset="0"/>
                <a:ea typeface="宋体" panose="02010600030101010101" pitchFamily="2" charset="-122"/>
                <a:sym typeface="Symbol" panose="05050102010706020507" pitchFamily="18" charset="2"/>
              </a:rPr>
              <a:t>x(</a:t>
            </a:r>
            <a:r>
              <a:rPr lang="en-US" altLang="zh-CN" b="1" dirty="0">
                <a:solidFill>
                  <a:srgbClr val="333300"/>
                </a:solidFill>
                <a:ea typeface="宋体" panose="02010600030101010101" pitchFamily="2" charset="-122"/>
                <a:sym typeface="Symbol" panose="05050102010706020507" pitchFamily="18" charset="2"/>
              </a:rPr>
              <a:t></a:t>
            </a:r>
            <a:r>
              <a:rPr lang="en-US" altLang="zh-CN" b="1" dirty="0">
                <a:latin typeface="Arial" panose="020B0604020202020204" pitchFamily="34" charset="0"/>
                <a:ea typeface="宋体" panose="02010600030101010101" pitchFamily="2" charset="-122"/>
                <a:sym typeface="Symbol" panose="05050102010706020507" pitchFamily="18" charset="2"/>
              </a:rPr>
              <a:t>(F(x)</a:t>
            </a:r>
            <a:r>
              <a:rPr lang="en-US" altLang="zh-CN" b="1" dirty="0">
                <a:solidFill>
                  <a:srgbClr val="333300"/>
                </a:solidFill>
                <a:ea typeface="宋体" panose="02010600030101010101" pitchFamily="2" charset="-122"/>
                <a:sym typeface="Symbol" panose="05050102010706020507" pitchFamily="18" charset="2"/>
              </a:rPr>
              <a:t></a:t>
            </a:r>
            <a:r>
              <a:rPr lang="en-US" altLang="zh-CN" b="1" dirty="0">
                <a:latin typeface="Arial" panose="020B0604020202020204" pitchFamily="34" charset="0"/>
                <a:ea typeface="宋体" panose="02010600030101010101" pitchFamily="2" charset="-122"/>
              </a:rPr>
              <a:t>P(x))</a:t>
            </a:r>
            <a:r>
              <a:rPr lang="en-US" altLang="zh-CN" b="1" dirty="0">
                <a:solidFill>
                  <a:srgbClr val="333300"/>
                </a:solidFill>
                <a:ea typeface="宋体" panose="02010600030101010101" pitchFamily="2" charset="-122"/>
                <a:sym typeface="Symbol" panose="05050102010706020507" pitchFamily="18" charset="2"/>
              </a:rPr>
              <a:t></a:t>
            </a:r>
            <a:r>
              <a:rPr lang="en-US" altLang="zh-CN" b="1" dirty="0">
                <a:latin typeface="Arial" panose="020B0604020202020204" pitchFamily="34" charset="0"/>
                <a:ea typeface="宋体" panose="02010600030101010101" pitchFamily="2" charset="-122"/>
                <a:sym typeface="Symbol" panose="05050102010706020507" pitchFamily="18" charset="2"/>
              </a:rPr>
              <a:t>W(</a:t>
            </a:r>
            <a:r>
              <a:rPr lang="en-US" altLang="zh-CN" b="1" dirty="0" err="1">
                <a:latin typeface="Arial" panose="020B0604020202020204" pitchFamily="34" charset="0"/>
                <a:ea typeface="宋体" panose="02010600030101010101" pitchFamily="2" charset="-122"/>
                <a:sym typeface="Symbol" panose="05050102010706020507" pitchFamily="18" charset="2"/>
              </a:rPr>
              <a:t>a,x</a:t>
            </a:r>
            <a:r>
              <a:rPr lang="en-US" altLang="zh-CN" b="1" dirty="0">
                <a:latin typeface="Arial" panose="020B0604020202020204" pitchFamily="34" charset="0"/>
                <a:ea typeface="宋体" panose="02010600030101010101" pitchFamily="2" charset="-122"/>
              </a:rPr>
              <a:t>))</a:t>
            </a:r>
            <a:endParaRPr lang="en-US" altLang="zh-CN" b="1" dirty="0">
              <a:ea typeface="宋体" panose="02010600030101010101" pitchFamily="2" charset="-122"/>
              <a:sym typeface="Symbol" panose="05050102010706020507" pitchFamily="18" charset="2"/>
            </a:endParaRPr>
          </a:p>
        </p:txBody>
      </p:sp>
      <p:sp>
        <p:nvSpPr>
          <p:cNvPr id="2" name="矩形 1">
            <a:extLst>
              <a:ext uri="{FF2B5EF4-FFF2-40B4-BE49-F238E27FC236}">
                <a16:creationId xmlns:a16="http://schemas.microsoft.com/office/drawing/2014/main" id="{F6604569-AD75-47CE-B75B-254C483EEF78}"/>
              </a:ext>
            </a:extLst>
          </p:cNvPr>
          <p:cNvSpPr/>
          <p:nvPr/>
        </p:nvSpPr>
        <p:spPr>
          <a:xfrm>
            <a:off x="0" y="4464918"/>
            <a:ext cx="9144000" cy="1916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40000"/>
              </a:lnSpc>
            </a:pPr>
            <a:r>
              <a:rPr lang="zh-CN" altLang="en-US" sz="2800" dirty="0">
                <a:solidFill>
                  <a:schemeClr val="bg1"/>
                </a:solidFill>
              </a:rPr>
              <a:t>根据定理</a:t>
            </a:r>
            <a:r>
              <a:rPr lang="en-US" altLang="zh-CN" sz="2800" b="1" dirty="0">
                <a:solidFill>
                  <a:schemeClr val="bg1"/>
                </a:solidFill>
                <a:ea typeface="宋体" panose="02010600030101010101" pitchFamily="2" charset="-122"/>
                <a:sym typeface="Symbol" panose="05050102010706020507" pitchFamily="18" charset="2"/>
              </a:rPr>
              <a:t></a:t>
            </a:r>
            <a:r>
              <a:rPr lang="en-US" altLang="zh-CN" sz="2800" b="1" dirty="0">
                <a:solidFill>
                  <a:schemeClr val="bg1"/>
                </a:solidFill>
                <a:latin typeface="Arial" panose="020B0604020202020204" pitchFamily="34" charset="0"/>
                <a:ea typeface="宋体" panose="02010600030101010101" pitchFamily="2" charset="-122"/>
                <a:sym typeface="Symbol" panose="05050102010706020507" pitchFamily="18" charset="2"/>
              </a:rPr>
              <a:t>x(A</a:t>
            </a:r>
            <a:r>
              <a:rPr lang="en-US" altLang="zh-CN" sz="2800" b="1" dirty="0">
                <a:solidFill>
                  <a:schemeClr val="bg1"/>
                </a:solidFill>
                <a:ea typeface="宋体" panose="02010600030101010101" pitchFamily="2" charset="-122"/>
                <a:sym typeface="Symbol" panose="05050102010706020507" pitchFamily="18" charset="2"/>
              </a:rPr>
              <a:t>(x)B(x))=</a:t>
            </a:r>
            <a:r>
              <a:rPr lang="en-US" altLang="zh-CN" sz="2800" b="1" dirty="0" err="1">
                <a:solidFill>
                  <a:schemeClr val="bg1"/>
                </a:solidFill>
                <a:latin typeface="Arial" panose="020B0604020202020204" pitchFamily="34" charset="0"/>
                <a:ea typeface="宋体" panose="02010600030101010101" pitchFamily="2" charset="-122"/>
                <a:sym typeface="Symbol" panose="05050102010706020507" pitchFamily="18" charset="2"/>
              </a:rPr>
              <a:t>xA</a:t>
            </a:r>
            <a:r>
              <a:rPr lang="en-US" altLang="zh-CN" sz="2800" b="1" dirty="0">
                <a:solidFill>
                  <a:schemeClr val="bg1"/>
                </a:solidFill>
                <a:ea typeface="宋体" panose="02010600030101010101" pitchFamily="2" charset="-122"/>
                <a:sym typeface="Symbol" panose="05050102010706020507" pitchFamily="18" charset="2"/>
              </a:rPr>
              <a:t>(x)</a:t>
            </a:r>
            <a:r>
              <a:rPr lang="en-US" altLang="zh-CN" sz="2800" b="1" dirty="0" err="1">
                <a:solidFill>
                  <a:schemeClr val="bg1"/>
                </a:solidFill>
                <a:latin typeface="Arial" panose="020B0604020202020204" pitchFamily="34" charset="0"/>
                <a:ea typeface="宋体" panose="02010600030101010101" pitchFamily="2" charset="-122"/>
                <a:sym typeface="Symbol" panose="05050102010706020507" pitchFamily="18" charset="2"/>
              </a:rPr>
              <a:t>x</a:t>
            </a:r>
            <a:r>
              <a:rPr lang="en-US" altLang="zh-CN" sz="2800" b="1" dirty="0" err="1">
                <a:solidFill>
                  <a:schemeClr val="bg1"/>
                </a:solidFill>
                <a:ea typeface="宋体" panose="02010600030101010101" pitchFamily="2" charset="-122"/>
                <a:sym typeface="Symbol" panose="05050102010706020507" pitchFamily="18" charset="2"/>
              </a:rPr>
              <a:t>B</a:t>
            </a:r>
            <a:r>
              <a:rPr lang="en-US" altLang="zh-CN" sz="2800" b="1" dirty="0">
                <a:solidFill>
                  <a:schemeClr val="bg1"/>
                </a:solidFill>
                <a:ea typeface="宋体" panose="02010600030101010101" pitchFamily="2" charset="-122"/>
                <a:sym typeface="Symbol" panose="05050102010706020507" pitchFamily="18" charset="2"/>
              </a:rPr>
              <a:t>(x))</a:t>
            </a:r>
            <a:r>
              <a:rPr lang="zh-CN" altLang="en-US" sz="2800" dirty="0">
                <a:solidFill>
                  <a:schemeClr val="bg1"/>
                </a:solidFill>
              </a:rPr>
              <a:t>，容易</a:t>
            </a:r>
            <a:r>
              <a:rPr lang="zh-CN" altLang="en-US" sz="2800" b="1" dirty="0">
                <a:latin typeface="Arial" panose="020B0604020202020204" pitchFamily="34" charset="0"/>
                <a:ea typeface="宋体" panose="02010600030101010101" pitchFamily="2" charset="-122"/>
              </a:rPr>
              <a:t>说明：</a:t>
            </a:r>
            <a:endParaRPr lang="en-US" altLang="zh-CN" sz="2800" b="1" dirty="0">
              <a:latin typeface="Arial" panose="020B0604020202020204" pitchFamily="34" charset="0"/>
              <a:ea typeface="宋体" panose="02010600030101010101" pitchFamily="2" charset="-122"/>
            </a:endParaRPr>
          </a:p>
          <a:p>
            <a:pPr>
              <a:lnSpc>
                <a:spcPct val="140000"/>
              </a:lnSpc>
            </a:pPr>
            <a:r>
              <a:rPr lang="zh-CN" altLang="en-US" sz="2800" b="1" dirty="0">
                <a:latin typeface="Arial" panose="020B0604020202020204" pitchFamily="34" charset="0"/>
                <a:ea typeface="宋体" panose="02010600030101010101" pitchFamily="2" charset="-122"/>
              </a:rPr>
              <a:t>公式</a:t>
            </a:r>
            <a:r>
              <a:rPr lang="en-US" altLang="zh-CN" sz="2800" b="1" dirty="0">
                <a:latin typeface="Arial" panose="020B0604020202020204" pitchFamily="34" charset="0"/>
                <a:ea typeface="宋体" panose="02010600030101010101" pitchFamily="2" charset="-122"/>
              </a:rPr>
              <a:t>(2)=</a:t>
            </a:r>
            <a:r>
              <a:rPr lang="en-US" altLang="zh-CN" sz="2800" b="1" dirty="0">
                <a:solidFill>
                  <a:schemeClr val="bg1"/>
                </a:solidFill>
                <a:ea typeface="宋体" panose="02010600030101010101" pitchFamily="2" charset="-122"/>
                <a:sym typeface="Symbol" panose="05050102010706020507" pitchFamily="18" charset="2"/>
              </a:rPr>
              <a:t></a:t>
            </a:r>
            <a:r>
              <a:rPr lang="en-US" altLang="zh-CN" sz="2800" b="1" dirty="0">
                <a:solidFill>
                  <a:schemeClr val="bg1"/>
                </a:solidFill>
                <a:latin typeface="Arial" panose="020B0604020202020204" pitchFamily="34" charset="0"/>
                <a:ea typeface="宋体" panose="02010600030101010101" pitchFamily="2" charset="-122"/>
                <a:sym typeface="Symbol" panose="05050102010706020507" pitchFamily="18" charset="2"/>
              </a:rPr>
              <a:t>x</a:t>
            </a:r>
            <a:r>
              <a:rPr lang="en-US" altLang="zh-CN" sz="2800" b="1" dirty="0">
                <a:solidFill>
                  <a:srgbClr val="C00000"/>
                </a:solidFill>
                <a:latin typeface="Arial" panose="020B0604020202020204" pitchFamily="34" charset="0"/>
                <a:ea typeface="宋体" panose="02010600030101010101" pitchFamily="2" charset="-122"/>
                <a:sym typeface="Symbol" panose="05050102010706020507" pitchFamily="18" charset="2"/>
              </a:rPr>
              <a:t>(</a:t>
            </a:r>
            <a:r>
              <a:rPr lang="en-US" altLang="zh-CN" sz="2800" b="1" dirty="0">
                <a:solidFill>
                  <a:schemeClr val="bg1"/>
                </a:solidFill>
                <a:ea typeface="宋体" panose="02010600030101010101" pitchFamily="2" charset="-122"/>
                <a:sym typeface="Symbol" panose="05050102010706020507" pitchFamily="18" charset="2"/>
              </a:rPr>
              <a:t>(F(x)W(</a:t>
            </a:r>
            <a:r>
              <a:rPr lang="en-US" altLang="zh-CN" sz="2800" b="1" dirty="0" err="1">
                <a:solidFill>
                  <a:schemeClr val="bg1"/>
                </a:solidFill>
                <a:ea typeface="宋体" panose="02010600030101010101" pitchFamily="2" charset="-122"/>
                <a:sym typeface="Symbol" panose="05050102010706020507" pitchFamily="18" charset="2"/>
              </a:rPr>
              <a:t>a,x</a:t>
            </a:r>
            <a:r>
              <a:rPr lang="en-US" altLang="zh-CN" sz="2800" b="1" dirty="0">
                <a:solidFill>
                  <a:schemeClr val="bg1"/>
                </a:solidFill>
                <a:ea typeface="宋体" panose="02010600030101010101" pitchFamily="2" charset="-122"/>
                <a:sym typeface="Symbol" panose="05050102010706020507" pitchFamily="18" charset="2"/>
              </a:rPr>
              <a:t>))(P(x)W(</a:t>
            </a:r>
            <a:r>
              <a:rPr lang="en-US" altLang="zh-CN" sz="2800" b="1" dirty="0" err="1">
                <a:solidFill>
                  <a:schemeClr val="bg1"/>
                </a:solidFill>
                <a:ea typeface="宋体" panose="02010600030101010101" pitchFamily="2" charset="-122"/>
                <a:sym typeface="Symbol" panose="05050102010706020507" pitchFamily="18" charset="2"/>
              </a:rPr>
              <a:t>a,x</a:t>
            </a:r>
            <a:r>
              <a:rPr lang="en-US" altLang="zh-CN" sz="2800" b="1" dirty="0">
                <a:solidFill>
                  <a:schemeClr val="bg1"/>
                </a:solidFill>
                <a:ea typeface="宋体" panose="02010600030101010101" pitchFamily="2" charset="-122"/>
                <a:sym typeface="Symbol" panose="05050102010706020507" pitchFamily="18" charset="2"/>
              </a:rPr>
              <a:t>))</a:t>
            </a:r>
            <a:r>
              <a:rPr lang="en-US" altLang="zh-CN" sz="2800" b="1" dirty="0">
                <a:solidFill>
                  <a:srgbClr val="C00000"/>
                </a:solidFill>
                <a:ea typeface="宋体" panose="02010600030101010101" pitchFamily="2" charset="-122"/>
                <a:sym typeface="Symbol" panose="05050102010706020507" pitchFamily="18" charset="2"/>
              </a:rPr>
              <a:t>)</a:t>
            </a:r>
          </a:p>
          <a:p>
            <a:pPr>
              <a:lnSpc>
                <a:spcPct val="140000"/>
              </a:lnSpc>
            </a:pPr>
            <a:r>
              <a:rPr lang="en-US" altLang="zh-CN" sz="2800" b="1" dirty="0">
                <a:solidFill>
                  <a:schemeClr val="bg1"/>
                </a:solidFill>
                <a:latin typeface="Arial" panose="020B0604020202020204" pitchFamily="34" charset="0"/>
                <a:ea typeface="宋体" panose="02010600030101010101" pitchFamily="2" charset="-122"/>
              </a:rPr>
              <a:t>             =</a:t>
            </a:r>
            <a:r>
              <a:rPr lang="en-US" altLang="zh-CN" sz="2800" b="1" dirty="0">
                <a:solidFill>
                  <a:schemeClr val="bg1"/>
                </a:solidFill>
                <a:ea typeface="宋体" panose="02010600030101010101" pitchFamily="2" charset="-122"/>
                <a:sym typeface="Symbol" panose="05050102010706020507" pitchFamily="18" charset="2"/>
              </a:rPr>
              <a:t> </a:t>
            </a:r>
            <a:r>
              <a:rPr lang="en-US" altLang="zh-CN" sz="2800" b="1" dirty="0">
                <a:solidFill>
                  <a:schemeClr val="bg1"/>
                </a:solidFill>
                <a:latin typeface="Arial" panose="020B0604020202020204" pitchFamily="34" charset="0"/>
                <a:ea typeface="宋体" panose="02010600030101010101" pitchFamily="2" charset="-122"/>
                <a:sym typeface="Symbol" panose="05050102010706020507" pitchFamily="18" charset="2"/>
              </a:rPr>
              <a:t>x</a:t>
            </a:r>
            <a:r>
              <a:rPr lang="en-US" altLang="zh-CN" sz="2800" b="1" dirty="0">
                <a:solidFill>
                  <a:srgbClr val="C00000"/>
                </a:solidFill>
                <a:ea typeface="宋体" panose="02010600030101010101" pitchFamily="2" charset="-122"/>
                <a:sym typeface="Symbol" panose="05050102010706020507" pitchFamily="18" charset="2"/>
              </a:rPr>
              <a:t>(</a:t>
            </a:r>
            <a:r>
              <a:rPr lang="en-US" altLang="zh-CN" sz="2800" b="1" dirty="0">
                <a:solidFill>
                  <a:schemeClr val="bg1"/>
                </a:solidFill>
                <a:ea typeface="宋体" panose="02010600030101010101" pitchFamily="2" charset="-122"/>
                <a:sym typeface="Symbol" panose="05050102010706020507" pitchFamily="18" charset="2"/>
              </a:rPr>
              <a:t>F(x)W(</a:t>
            </a:r>
            <a:r>
              <a:rPr lang="en-US" altLang="zh-CN" sz="2800" b="1" dirty="0" err="1">
                <a:solidFill>
                  <a:schemeClr val="bg1"/>
                </a:solidFill>
                <a:ea typeface="宋体" panose="02010600030101010101" pitchFamily="2" charset="-122"/>
                <a:sym typeface="Symbol" panose="05050102010706020507" pitchFamily="18" charset="2"/>
              </a:rPr>
              <a:t>a,x</a:t>
            </a:r>
            <a:r>
              <a:rPr lang="en-US" altLang="zh-CN" sz="2800" b="1" dirty="0">
                <a:solidFill>
                  <a:schemeClr val="bg1"/>
                </a:solidFill>
                <a:ea typeface="宋体" panose="02010600030101010101" pitchFamily="2" charset="-122"/>
                <a:sym typeface="Symbol" panose="05050102010706020507" pitchFamily="18" charset="2"/>
              </a:rPr>
              <a:t>)</a:t>
            </a:r>
            <a:r>
              <a:rPr lang="en-US" altLang="zh-CN" sz="2800" b="1" dirty="0">
                <a:solidFill>
                  <a:srgbClr val="C00000"/>
                </a:solidFill>
                <a:ea typeface="宋体" panose="02010600030101010101" pitchFamily="2" charset="-122"/>
                <a:sym typeface="Symbol" panose="05050102010706020507" pitchFamily="18" charset="2"/>
              </a:rPr>
              <a:t>)</a:t>
            </a:r>
            <a:r>
              <a:rPr lang="en-US" altLang="zh-CN" sz="2800" b="1" dirty="0">
                <a:solidFill>
                  <a:schemeClr val="bg1"/>
                </a:solidFill>
                <a:ea typeface="宋体" panose="02010600030101010101" pitchFamily="2" charset="-122"/>
                <a:sym typeface="Symbol" panose="05050102010706020507" pitchFamily="18" charset="2"/>
              </a:rPr>
              <a:t></a:t>
            </a:r>
            <a:r>
              <a:rPr lang="en-US" altLang="zh-CN" sz="2800" b="1" dirty="0">
                <a:solidFill>
                  <a:schemeClr val="bg1"/>
                </a:solidFill>
                <a:latin typeface="Arial" panose="020B0604020202020204" pitchFamily="34" charset="0"/>
                <a:ea typeface="宋体" panose="02010600030101010101" pitchFamily="2" charset="-122"/>
                <a:sym typeface="Symbol" panose="05050102010706020507" pitchFamily="18" charset="2"/>
              </a:rPr>
              <a:t>x</a:t>
            </a:r>
            <a:r>
              <a:rPr lang="en-US" altLang="zh-CN" sz="2800" b="1" dirty="0">
                <a:solidFill>
                  <a:srgbClr val="C00000"/>
                </a:solidFill>
                <a:ea typeface="宋体" panose="02010600030101010101" pitchFamily="2" charset="-122"/>
                <a:sym typeface="Symbol" panose="05050102010706020507" pitchFamily="18" charset="2"/>
              </a:rPr>
              <a:t>(</a:t>
            </a:r>
            <a:r>
              <a:rPr lang="en-US" altLang="zh-CN" sz="2800" b="1" dirty="0">
                <a:solidFill>
                  <a:schemeClr val="bg1"/>
                </a:solidFill>
                <a:ea typeface="宋体" panose="02010600030101010101" pitchFamily="2" charset="-122"/>
                <a:sym typeface="Symbol" panose="05050102010706020507" pitchFamily="18" charset="2"/>
              </a:rPr>
              <a:t>P(x)W(</a:t>
            </a:r>
            <a:r>
              <a:rPr lang="en-US" altLang="zh-CN" sz="2800" b="1" dirty="0" err="1">
                <a:solidFill>
                  <a:schemeClr val="bg1"/>
                </a:solidFill>
                <a:ea typeface="宋体" panose="02010600030101010101" pitchFamily="2" charset="-122"/>
                <a:sym typeface="Symbol" panose="05050102010706020507" pitchFamily="18" charset="2"/>
              </a:rPr>
              <a:t>a,x</a:t>
            </a:r>
            <a:r>
              <a:rPr lang="en-US" altLang="zh-CN" sz="2800" b="1" dirty="0">
                <a:solidFill>
                  <a:schemeClr val="bg1"/>
                </a:solidFill>
                <a:ea typeface="宋体" panose="02010600030101010101" pitchFamily="2" charset="-122"/>
                <a:sym typeface="Symbol" panose="05050102010706020507" pitchFamily="18" charset="2"/>
              </a:rPr>
              <a:t>)</a:t>
            </a:r>
            <a:r>
              <a:rPr lang="en-US" altLang="zh-CN" sz="2800" b="1" dirty="0">
                <a:solidFill>
                  <a:srgbClr val="C00000"/>
                </a:solidFill>
                <a:ea typeface="宋体" panose="02010600030101010101" pitchFamily="2" charset="-122"/>
                <a:sym typeface="Symbol" panose="05050102010706020507" pitchFamily="18" charset="2"/>
              </a:rPr>
              <a:t>)</a:t>
            </a:r>
            <a:r>
              <a:rPr lang="en-US" altLang="zh-CN" sz="2800" b="1" dirty="0">
                <a:solidFill>
                  <a:schemeClr val="bg1"/>
                </a:solidFill>
                <a:ea typeface="宋体" panose="02010600030101010101" pitchFamily="2" charset="-122"/>
                <a:sym typeface="Symbol" panose="05050102010706020507" pitchFamily="18" charset="2"/>
              </a:rPr>
              <a:t>=</a:t>
            </a:r>
            <a:r>
              <a:rPr lang="zh-CN" altLang="en-US" sz="2800" b="1" dirty="0">
                <a:solidFill>
                  <a:schemeClr val="bg1"/>
                </a:solidFill>
                <a:ea typeface="宋体" panose="02010600030101010101" pitchFamily="2" charset="-122"/>
                <a:sym typeface="Symbol" panose="05050102010706020507" pitchFamily="18" charset="2"/>
              </a:rPr>
              <a:t>公式</a:t>
            </a:r>
            <a:r>
              <a:rPr lang="en-US" altLang="zh-CN" sz="2800" b="1" dirty="0">
                <a:solidFill>
                  <a:schemeClr val="bg1"/>
                </a:solidFill>
                <a:ea typeface="宋体" panose="02010600030101010101" pitchFamily="2" charset="-122"/>
                <a:sym typeface="Symbol" panose="05050102010706020507" pitchFamily="18" charset="2"/>
              </a:rPr>
              <a:t>(1)</a:t>
            </a:r>
          </a:p>
        </p:txBody>
      </p:sp>
    </p:spTree>
    <p:extLst>
      <p:ext uri="{BB962C8B-B14F-4D97-AF65-F5344CB8AC3E}">
        <p14:creationId xmlns:p14="http://schemas.microsoft.com/office/powerpoint/2010/main" val="18250655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2" dur="50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7" dur="500"/>
                                        <p:tgtEl>
                                          <p:spTgt spid="151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6093A7-A51E-4A43-9BCE-C1785E81CC79}" type="slidenum">
              <a:rPr lang="zh-CN" altLang="en-US" smtClean="0">
                <a:solidFill>
                  <a:schemeClr val="accent1"/>
                </a:solidFill>
              </a:rPr>
              <a:pPr/>
              <a:t>52</a:t>
            </a:fld>
            <a:r>
              <a:rPr lang="en-US" altLang="zh-CN" dirty="0">
                <a:solidFill>
                  <a:schemeClr val="accent1"/>
                </a:solidFill>
              </a:rPr>
              <a:t>/56</a:t>
            </a:r>
          </a:p>
        </p:txBody>
      </p:sp>
      <p:sp>
        <p:nvSpPr>
          <p:cNvPr id="65539" name="Rectangle 2"/>
          <p:cNvSpPr>
            <a:spLocks noGrp="1"/>
          </p:cNvSpPr>
          <p:nvPr>
            <p:ph type="title" idx="4294967295"/>
          </p:nvPr>
        </p:nvSpPr>
        <p:spPr/>
        <p:txBody>
          <a:bodyPr/>
          <a:lstStyle/>
          <a:p>
            <a:pPr algn="l"/>
            <a:r>
              <a:rPr lang="zh-CN" altLang="en-US" sz="4000" b="1" dirty="0">
                <a:ea typeface="宋体" panose="02010600030101010101" pitchFamily="2" charset="-122"/>
              </a:rPr>
              <a:t>定义   </a:t>
            </a:r>
            <a:r>
              <a:rPr lang="en-US" altLang="zh-CN" sz="4000" b="1" dirty="0">
                <a:ea typeface="宋体" panose="02010600030101010101" pitchFamily="2" charset="-122"/>
              </a:rPr>
              <a:t>SKOLEM</a:t>
            </a:r>
            <a:r>
              <a:rPr lang="zh-CN" altLang="en-US" sz="4000" b="1" dirty="0">
                <a:ea typeface="宋体" panose="02010600030101010101" pitchFamily="2" charset="-122"/>
              </a:rPr>
              <a:t>标准形</a:t>
            </a:r>
          </a:p>
        </p:txBody>
      </p:sp>
      <p:sp>
        <p:nvSpPr>
          <p:cNvPr id="65540" name="Rectangle 3"/>
          <p:cNvSpPr>
            <a:spLocks noGrp="1"/>
          </p:cNvSpPr>
          <p:nvPr>
            <p:ph type="body" idx="4294967295"/>
          </p:nvPr>
        </p:nvSpPr>
        <p:spPr>
          <a:xfrm>
            <a:off x="0" y="1042988"/>
            <a:ext cx="9279924" cy="729828"/>
          </a:xfrm>
          <a:solidFill>
            <a:srgbClr val="FFFF00"/>
          </a:solidFill>
        </p:spPr>
        <p:txBody>
          <a:bodyPr/>
          <a:lstStyle/>
          <a:p>
            <a:pPr marL="1793875" indent="-1793875">
              <a:buFont typeface="Arial" panose="020B0604020202020204" pitchFamily="34" charset="0"/>
              <a:buNone/>
            </a:pPr>
            <a:r>
              <a:rPr lang="zh-CN" altLang="en-US" b="1" dirty="0">
                <a:solidFill>
                  <a:schemeClr val="hlink"/>
                </a:solidFill>
                <a:ea typeface="宋体" panose="02010600030101010101" pitchFamily="2" charset="-122"/>
              </a:rPr>
              <a:t>仅含有全称量词的前束范式称为</a:t>
            </a:r>
            <a:r>
              <a:rPr lang="en-US" altLang="zh-CN" b="1" dirty="0">
                <a:solidFill>
                  <a:schemeClr val="hlink"/>
                </a:solidFill>
                <a:ea typeface="宋体" panose="02010600030101010101" pitchFamily="2" charset="-122"/>
              </a:rPr>
              <a:t>SKOLEM</a:t>
            </a:r>
            <a:r>
              <a:rPr lang="zh-CN" altLang="en-US" b="1" dirty="0">
                <a:solidFill>
                  <a:schemeClr val="hlink"/>
                </a:solidFill>
                <a:ea typeface="宋体" panose="02010600030101010101" pitchFamily="2" charset="-122"/>
              </a:rPr>
              <a:t>标准形。</a:t>
            </a:r>
          </a:p>
        </p:txBody>
      </p:sp>
      <p:sp>
        <p:nvSpPr>
          <p:cNvPr id="65541" name="Rectangle 4"/>
          <p:cNvSpPr>
            <a:spLocks noChangeArrowheads="1"/>
          </p:cNvSpPr>
          <p:nvPr/>
        </p:nvSpPr>
        <p:spPr bwMode="auto">
          <a:xfrm>
            <a:off x="251521" y="2565400"/>
            <a:ext cx="856863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339850" indent="-13398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4138" indent="-84138" eaLnBrk="1" hangingPunct="1"/>
            <a:r>
              <a:rPr lang="zh-CN" altLang="en-US" sz="3200" b="1" dirty="0">
                <a:solidFill>
                  <a:srgbClr val="333300"/>
                </a:solidFill>
              </a:rPr>
              <a:t>任一谓词演算公式</a:t>
            </a:r>
            <a:r>
              <a:rPr lang="en-US" altLang="zh-CN" sz="3200" b="1" dirty="0">
                <a:solidFill>
                  <a:srgbClr val="333300"/>
                </a:solidFill>
              </a:rPr>
              <a:t>A</a:t>
            </a:r>
            <a:r>
              <a:rPr lang="zh-CN" altLang="en-US" sz="3200" b="1" dirty="0">
                <a:solidFill>
                  <a:srgbClr val="333300"/>
                </a:solidFill>
              </a:rPr>
              <a:t>，均可以化成相应的</a:t>
            </a:r>
            <a:r>
              <a:rPr lang="en-US" altLang="zh-CN" sz="3200" b="1" dirty="0">
                <a:solidFill>
                  <a:srgbClr val="333300"/>
                </a:solidFill>
              </a:rPr>
              <a:t>SKOLEM</a:t>
            </a:r>
            <a:r>
              <a:rPr lang="zh-CN" altLang="en-US" sz="3200" b="1" dirty="0">
                <a:solidFill>
                  <a:srgbClr val="333300"/>
                </a:solidFill>
              </a:rPr>
              <a:t>标准形</a:t>
            </a:r>
            <a:r>
              <a:rPr lang="en-US" altLang="zh-CN" sz="3200" b="1" dirty="0">
                <a:solidFill>
                  <a:srgbClr val="333300"/>
                </a:solidFill>
              </a:rPr>
              <a:t>, </a:t>
            </a:r>
          </a:p>
          <a:p>
            <a:pPr marL="84138" indent="-84138" eaLnBrk="1" hangingPunct="1"/>
            <a:r>
              <a:rPr lang="zh-CN" altLang="en-US" sz="3200" b="1" dirty="0">
                <a:solidFill>
                  <a:srgbClr val="333300"/>
                </a:solidFill>
              </a:rPr>
              <a:t>且</a:t>
            </a:r>
            <a:r>
              <a:rPr lang="en-US" altLang="zh-CN" sz="3200" b="1" dirty="0">
                <a:solidFill>
                  <a:srgbClr val="333300"/>
                </a:solidFill>
                <a:sym typeface="Symbol" panose="05050102010706020507" pitchFamily="18" charset="2"/>
              </a:rPr>
              <a:t>A</a:t>
            </a:r>
            <a:r>
              <a:rPr lang="zh-CN" altLang="en-US" sz="3200" b="1" dirty="0">
                <a:solidFill>
                  <a:srgbClr val="333300"/>
                </a:solidFill>
              </a:rPr>
              <a:t>为不可满足的当且仅当其</a:t>
            </a:r>
            <a:r>
              <a:rPr lang="en-US" altLang="zh-CN" sz="3200" b="1" dirty="0">
                <a:solidFill>
                  <a:srgbClr val="333300"/>
                </a:solidFill>
              </a:rPr>
              <a:t>SKOLEM</a:t>
            </a:r>
            <a:r>
              <a:rPr lang="zh-CN" altLang="en-US" sz="3200" b="1" dirty="0">
                <a:solidFill>
                  <a:srgbClr val="333300"/>
                </a:solidFill>
              </a:rPr>
              <a:t>标准形是不可满足的。</a:t>
            </a:r>
          </a:p>
        </p:txBody>
      </p:sp>
    </p:spTree>
    <p:extLst>
      <p:ext uri="{BB962C8B-B14F-4D97-AF65-F5344CB8AC3E}">
        <p14:creationId xmlns:p14="http://schemas.microsoft.com/office/powerpoint/2010/main" val="228612874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0BFE9A-9E1D-444C-8007-8666D65876EF}" type="slidenum">
              <a:rPr lang="zh-CN" altLang="en-US" smtClean="0">
                <a:solidFill>
                  <a:schemeClr val="accent1"/>
                </a:solidFill>
              </a:rPr>
              <a:pPr/>
              <a:t>53</a:t>
            </a:fld>
            <a:r>
              <a:rPr lang="en-US" altLang="zh-CN" dirty="0">
                <a:solidFill>
                  <a:schemeClr val="accent1"/>
                </a:solidFill>
              </a:rPr>
              <a:t>/56</a:t>
            </a:r>
          </a:p>
        </p:txBody>
      </p:sp>
      <p:sp>
        <p:nvSpPr>
          <p:cNvPr id="66563" name="Rectangle 2"/>
          <p:cNvSpPr>
            <a:spLocks noGrp="1"/>
          </p:cNvSpPr>
          <p:nvPr>
            <p:ph type="title" idx="4294967295"/>
          </p:nvPr>
        </p:nvSpPr>
        <p:spPr/>
        <p:txBody>
          <a:bodyPr/>
          <a:lstStyle/>
          <a:p>
            <a:r>
              <a:rPr lang="en-US" altLang="zh-CN" sz="3600" b="1">
                <a:ea typeface="宋体" panose="02010600030101010101" pitchFamily="2" charset="-122"/>
              </a:rPr>
              <a:t>SKOLEM</a:t>
            </a:r>
            <a:r>
              <a:rPr lang="zh-CN" altLang="en-US" sz="3600" b="1">
                <a:ea typeface="宋体" panose="02010600030101010101" pitchFamily="2" charset="-122"/>
              </a:rPr>
              <a:t>标准形的求解算法</a:t>
            </a:r>
            <a:r>
              <a:rPr lang="zh-CN" altLang="en-US">
                <a:ea typeface="宋体" panose="02010600030101010101" pitchFamily="2" charset="-122"/>
              </a:rPr>
              <a:t> </a:t>
            </a:r>
          </a:p>
        </p:txBody>
      </p:sp>
      <p:sp>
        <p:nvSpPr>
          <p:cNvPr id="66564" name="Rectangle 3"/>
          <p:cNvSpPr>
            <a:spLocks noGrp="1"/>
          </p:cNvSpPr>
          <p:nvPr>
            <p:ph type="body" idx="4294967295"/>
          </p:nvPr>
        </p:nvSpPr>
        <p:spPr>
          <a:xfrm>
            <a:off x="250825" y="1042988"/>
            <a:ext cx="8569325" cy="5049837"/>
          </a:xfrm>
        </p:spPr>
        <p:txBody>
          <a:bodyPr/>
          <a:lstStyle/>
          <a:p>
            <a:pPr marL="982663" indent="-982663">
              <a:lnSpc>
                <a:spcPct val="90000"/>
              </a:lnSpc>
              <a:buFont typeface="Arial" panose="020B0604020202020204" pitchFamily="34" charset="0"/>
              <a:buNone/>
            </a:pPr>
            <a:r>
              <a:rPr lang="en-US" altLang="zh-CN" sz="2800" b="1" dirty="0">
                <a:ea typeface="宋体" panose="02010600030101010101" pitchFamily="2" charset="-122"/>
              </a:rPr>
              <a:t>(1)</a:t>
            </a:r>
            <a:r>
              <a:rPr lang="zh-CN" altLang="en-US" sz="2800" b="1" dirty="0">
                <a:ea typeface="宋体" panose="02010600030101010101" pitchFamily="2" charset="-122"/>
              </a:rPr>
              <a:t>先求谓词演算公式的前束范式；</a:t>
            </a:r>
          </a:p>
          <a:p>
            <a:pPr marL="982663" indent="-982663">
              <a:lnSpc>
                <a:spcPct val="90000"/>
              </a:lnSpc>
              <a:buFont typeface="Arial" panose="020B0604020202020204" pitchFamily="34" charset="0"/>
              <a:buNone/>
            </a:pPr>
            <a:r>
              <a:rPr lang="en-US" altLang="zh-CN" sz="2800" b="1" dirty="0">
                <a:ea typeface="宋体" panose="02010600030101010101" pitchFamily="2" charset="-122"/>
              </a:rPr>
              <a:t>(2)</a:t>
            </a:r>
            <a:r>
              <a:rPr lang="zh-CN" altLang="en-US" sz="2800" b="1" dirty="0">
                <a:ea typeface="宋体" panose="02010600030101010101" pitchFamily="2" charset="-122"/>
              </a:rPr>
              <a:t>按如下方法消去存在量词</a:t>
            </a:r>
          </a:p>
          <a:p>
            <a:pPr marL="982663" indent="-982663">
              <a:lnSpc>
                <a:spcPct val="115000"/>
              </a:lnSpc>
              <a:buFont typeface="Arial" panose="020B0604020202020204" pitchFamily="34" charset="0"/>
              <a:buNone/>
            </a:pPr>
            <a:r>
              <a:rPr lang="zh-CN" altLang="en-US" sz="2800" b="1" dirty="0">
                <a:ea typeface="宋体" panose="02010600030101010101" pitchFamily="2" charset="-122"/>
              </a:rPr>
              <a:t>          </a:t>
            </a:r>
            <a:r>
              <a:rPr lang="zh-CN" altLang="en-US" sz="2800" b="1" dirty="0">
                <a:solidFill>
                  <a:srgbClr val="CC0000"/>
                </a:solidFill>
                <a:ea typeface="宋体" panose="02010600030101010101" pitchFamily="2" charset="-122"/>
              </a:rPr>
              <a:t>①</a:t>
            </a:r>
            <a:r>
              <a:rPr lang="zh-CN" altLang="en-US" sz="2800" b="1" dirty="0">
                <a:ea typeface="宋体" panose="02010600030101010101" pitchFamily="2" charset="-122"/>
              </a:rPr>
              <a:t>若存在量词</a:t>
            </a:r>
            <a:r>
              <a:rPr lang="zh-CN" altLang="en-US" sz="2800" b="1" dirty="0">
                <a:ea typeface="宋体" panose="02010600030101010101" pitchFamily="2" charset="-122"/>
                <a:sym typeface="Symbol" panose="05050102010706020507" pitchFamily="18" charset="2"/>
              </a:rPr>
              <a:t></a:t>
            </a:r>
            <a:r>
              <a:rPr lang="en-US" altLang="zh-CN" sz="2800" b="1" i="1" dirty="0">
                <a:ea typeface="宋体" panose="02010600030101010101" pitchFamily="2" charset="-122"/>
              </a:rPr>
              <a:t>x</a:t>
            </a:r>
            <a:r>
              <a:rPr lang="zh-CN" altLang="en-US" sz="2800" b="1" dirty="0">
                <a:ea typeface="宋体" panose="02010600030101010101" pitchFamily="2" charset="-122"/>
              </a:rPr>
              <a:t>前无全称量词，则引入</a:t>
            </a:r>
            <a:r>
              <a:rPr lang="en-US" altLang="zh-CN" sz="2800" b="1" dirty="0">
                <a:ea typeface="宋体" panose="02010600030101010101" pitchFamily="2" charset="-122"/>
              </a:rPr>
              <a:t>SKOLEM</a:t>
            </a:r>
            <a:r>
              <a:rPr lang="zh-CN" altLang="en-US" sz="2800" b="1" dirty="0">
                <a:ea typeface="宋体" panose="02010600030101010101" pitchFamily="2" charset="-122"/>
              </a:rPr>
              <a:t>常量</a:t>
            </a:r>
            <a:r>
              <a:rPr lang="en-US" altLang="zh-CN" sz="2800" b="1" i="1" dirty="0">
                <a:ea typeface="宋体" panose="02010600030101010101" pitchFamily="2" charset="-122"/>
              </a:rPr>
              <a:t>a</a:t>
            </a:r>
            <a:r>
              <a:rPr lang="zh-CN" altLang="en-US" sz="2800" b="1" dirty="0">
                <a:ea typeface="宋体" panose="02010600030101010101" pitchFamily="2" charset="-122"/>
              </a:rPr>
              <a:t>，代替公式中受</a:t>
            </a:r>
            <a:r>
              <a:rPr lang="zh-CN" altLang="en-US" sz="2800" b="1" dirty="0">
                <a:ea typeface="宋体" panose="02010600030101010101" pitchFamily="2" charset="-122"/>
                <a:sym typeface="Symbol" panose="05050102010706020507" pitchFamily="18" charset="2"/>
              </a:rPr>
              <a:t></a:t>
            </a:r>
            <a:r>
              <a:rPr lang="en-US" altLang="zh-CN" sz="2800" b="1" i="1" dirty="0">
                <a:ea typeface="宋体" panose="02010600030101010101" pitchFamily="2" charset="-122"/>
              </a:rPr>
              <a:t>x</a:t>
            </a:r>
            <a:r>
              <a:rPr lang="zh-CN" altLang="en-US" sz="2800" b="1" dirty="0">
                <a:ea typeface="宋体" panose="02010600030101010101" pitchFamily="2" charset="-122"/>
              </a:rPr>
              <a:t>约束的变元，消去存在量词；</a:t>
            </a:r>
          </a:p>
          <a:p>
            <a:pPr marL="982663" indent="-982663">
              <a:lnSpc>
                <a:spcPct val="115000"/>
              </a:lnSpc>
              <a:buFont typeface="Arial" panose="020B0604020202020204" pitchFamily="34" charset="0"/>
              <a:buNone/>
            </a:pPr>
            <a:r>
              <a:rPr lang="zh-CN" altLang="en-US" sz="2800" b="1" dirty="0">
                <a:ea typeface="宋体" panose="02010600030101010101" pitchFamily="2" charset="-122"/>
              </a:rPr>
              <a:t>          </a:t>
            </a:r>
            <a:r>
              <a:rPr lang="zh-CN" altLang="en-US" sz="2800" b="1" dirty="0">
                <a:solidFill>
                  <a:srgbClr val="CC0000"/>
                </a:solidFill>
                <a:ea typeface="宋体" panose="02010600030101010101" pitchFamily="2" charset="-122"/>
              </a:rPr>
              <a:t>②</a:t>
            </a:r>
            <a:r>
              <a:rPr lang="zh-CN" altLang="en-US" sz="2800" b="1" dirty="0">
                <a:ea typeface="宋体" panose="02010600030101010101" pitchFamily="2" charset="-122"/>
              </a:rPr>
              <a:t>若存在量词</a:t>
            </a:r>
            <a:r>
              <a:rPr lang="zh-CN" altLang="en-US" sz="2800" b="1" dirty="0">
                <a:ea typeface="宋体" panose="02010600030101010101" pitchFamily="2" charset="-122"/>
                <a:sym typeface="Symbol" panose="05050102010706020507" pitchFamily="18" charset="2"/>
              </a:rPr>
              <a:t></a:t>
            </a:r>
            <a:r>
              <a:rPr lang="en-US" altLang="zh-CN" sz="2800" b="1" i="1" dirty="0">
                <a:ea typeface="宋体" panose="02010600030101010101" pitchFamily="2" charset="-122"/>
              </a:rPr>
              <a:t>x</a:t>
            </a:r>
            <a:r>
              <a:rPr lang="zh-CN" altLang="en-US" sz="2800" b="1" dirty="0">
                <a:ea typeface="宋体" panose="02010600030101010101" pitchFamily="2" charset="-122"/>
              </a:rPr>
              <a:t>前有</a:t>
            </a:r>
            <a:r>
              <a:rPr lang="en-US" altLang="zh-CN" sz="2800" b="1" i="1" dirty="0">
                <a:ea typeface="宋体" panose="02010600030101010101" pitchFamily="2" charset="-122"/>
              </a:rPr>
              <a:t>n</a:t>
            </a:r>
            <a:r>
              <a:rPr lang="zh-CN" altLang="en-US" sz="2800" b="1" dirty="0">
                <a:ea typeface="宋体" panose="02010600030101010101" pitchFamily="2" charset="-122"/>
              </a:rPr>
              <a:t>个全称量词，则引入</a:t>
            </a:r>
            <a:r>
              <a:rPr lang="en-US" altLang="zh-CN" sz="2800" b="1" i="1" dirty="0">
                <a:solidFill>
                  <a:srgbClr val="CC0000"/>
                </a:solidFill>
                <a:ea typeface="宋体" panose="02010600030101010101" pitchFamily="2" charset="-122"/>
              </a:rPr>
              <a:t>n</a:t>
            </a:r>
            <a:r>
              <a:rPr lang="zh-CN" altLang="en-US" sz="2800" b="1" dirty="0">
                <a:solidFill>
                  <a:srgbClr val="CC0000"/>
                </a:solidFill>
                <a:ea typeface="宋体" panose="02010600030101010101" pitchFamily="2" charset="-122"/>
              </a:rPr>
              <a:t>元</a:t>
            </a:r>
            <a:r>
              <a:rPr lang="en-US" altLang="zh-CN" sz="2800" b="1" dirty="0">
                <a:ea typeface="宋体" panose="02010600030101010101" pitchFamily="2" charset="-122"/>
              </a:rPr>
              <a:t>SKOLEM</a:t>
            </a:r>
            <a:r>
              <a:rPr lang="zh-CN" altLang="en-US" sz="2800" b="1" dirty="0">
                <a:ea typeface="宋体" panose="02010600030101010101" pitchFamily="2" charset="-122"/>
              </a:rPr>
              <a:t>函数</a:t>
            </a:r>
            <a:r>
              <a:rPr lang="en-US" altLang="zh-CN" sz="2800" b="1" i="1" dirty="0">
                <a:ea typeface="宋体" panose="02010600030101010101" pitchFamily="2" charset="-122"/>
              </a:rPr>
              <a:t>f</a:t>
            </a:r>
            <a:r>
              <a:rPr lang="zh-CN" altLang="en-US" sz="2800" b="1" dirty="0">
                <a:ea typeface="宋体" panose="02010600030101010101" pitchFamily="2" charset="-122"/>
              </a:rPr>
              <a:t>，代替公式中受</a:t>
            </a:r>
            <a:r>
              <a:rPr lang="zh-CN" altLang="en-US" sz="2800" b="1" dirty="0">
                <a:ea typeface="宋体" panose="02010600030101010101" pitchFamily="2" charset="-122"/>
                <a:sym typeface="Symbol" panose="05050102010706020507" pitchFamily="18" charset="2"/>
              </a:rPr>
              <a:t></a:t>
            </a:r>
            <a:r>
              <a:rPr lang="en-US" altLang="zh-CN" sz="2800" b="1" i="1" dirty="0">
                <a:ea typeface="宋体" panose="02010600030101010101" pitchFamily="2" charset="-122"/>
              </a:rPr>
              <a:t>x</a:t>
            </a:r>
            <a:r>
              <a:rPr lang="zh-CN" altLang="en-US" sz="2800" b="1" dirty="0">
                <a:ea typeface="宋体" panose="02010600030101010101" pitchFamily="2" charset="-122"/>
              </a:rPr>
              <a:t>约束的变元，消去存在量词；</a:t>
            </a:r>
          </a:p>
          <a:p>
            <a:pPr marL="982663" indent="-982663">
              <a:lnSpc>
                <a:spcPct val="90000"/>
              </a:lnSpc>
              <a:buFont typeface="Arial" panose="020B0604020202020204" pitchFamily="34" charset="0"/>
              <a:buNone/>
            </a:pPr>
            <a:r>
              <a:rPr lang="en-US" altLang="zh-CN" sz="2800" b="1" dirty="0">
                <a:ea typeface="宋体" panose="02010600030101010101" pitchFamily="2" charset="-122"/>
              </a:rPr>
              <a:t>(3)</a:t>
            </a:r>
            <a:r>
              <a:rPr lang="zh-CN" altLang="en-US" sz="2800" b="1" dirty="0">
                <a:ea typeface="宋体" panose="02010600030101010101" pitchFamily="2" charset="-122"/>
              </a:rPr>
              <a:t>从左至右重复上述过程，直至公式中不含有存在量词。</a:t>
            </a:r>
          </a:p>
        </p:txBody>
      </p:sp>
    </p:spTree>
    <p:extLst>
      <p:ext uri="{BB962C8B-B14F-4D97-AF65-F5344CB8AC3E}">
        <p14:creationId xmlns:p14="http://schemas.microsoft.com/office/powerpoint/2010/main" val="175298969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D91A30-FDCE-4DFF-8C12-CA871DC1690B}" type="slidenum">
              <a:rPr lang="zh-CN" altLang="en-US" smtClean="0">
                <a:solidFill>
                  <a:schemeClr val="accent1"/>
                </a:solidFill>
              </a:rPr>
              <a:pPr/>
              <a:t>54</a:t>
            </a:fld>
            <a:r>
              <a:rPr lang="en-US" altLang="zh-CN" dirty="0">
                <a:solidFill>
                  <a:schemeClr val="accent1"/>
                </a:solidFill>
              </a:rPr>
              <a:t>/56</a:t>
            </a:r>
          </a:p>
        </p:txBody>
      </p:sp>
      <p:sp>
        <p:nvSpPr>
          <p:cNvPr id="63491" name="Rectangle 2"/>
          <p:cNvSpPr>
            <a:spLocks noGrp="1"/>
          </p:cNvSpPr>
          <p:nvPr>
            <p:ph type="title" idx="4294967295"/>
          </p:nvPr>
        </p:nvSpPr>
        <p:spPr>
          <a:xfrm>
            <a:off x="179388" y="0"/>
            <a:ext cx="8785100" cy="642938"/>
          </a:xfrm>
        </p:spPr>
        <p:txBody>
          <a:bodyPr/>
          <a:lstStyle/>
          <a:p>
            <a:pPr algn="l"/>
            <a:r>
              <a:rPr lang="zh-CN" altLang="en-US" dirty="0">
                <a:ea typeface="宋体" panose="02010600030101010101" pitchFamily="2" charset="-122"/>
              </a:rPr>
              <a:t>例 求下列公式的</a:t>
            </a:r>
            <a:r>
              <a:rPr lang="en-US" altLang="zh-CN" dirty="0">
                <a:ea typeface="宋体" panose="02010600030101010101" pitchFamily="2" charset="-122"/>
              </a:rPr>
              <a:t>SKOLEM</a:t>
            </a:r>
            <a:r>
              <a:rPr lang="zh-CN" altLang="en-US" dirty="0">
                <a:ea typeface="宋体" panose="02010600030101010101" pitchFamily="2" charset="-122"/>
              </a:rPr>
              <a:t>标准形</a:t>
            </a:r>
          </a:p>
        </p:txBody>
      </p:sp>
      <p:sp>
        <p:nvSpPr>
          <p:cNvPr id="63492" name="Rectangle 3"/>
          <p:cNvSpPr>
            <a:spLocks noGrp="1"/>
          </p:cNvSpPr>
          <p:nvPr>
            <p:ph type="body" idx="4294967295"/>
          </p:nvPr>
        </p:nvSpPr>
        <p:spPr>
          <a:xfrm>
            <a:off x="1403151" y="836712"/>
            <a:ext cx="5833145" cy="683449"/>
          </a:xfrm>
          <a:solidFill>
            <a:schemeClr val="bg1"/>
          </a:solidFill>
        </p:spPr>
        <p:txBody>
          <a:bodyPr/>
          <a:lstStyle/>
          <a:p>
            <a:pPr marL="0" indent="0" eaLnBrk="1" hangingPunct="1">
              <a:buNone/>
            </a:pP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x</a:t>
            </a:r>
            <a:r>
              <a:rPr lang="en-US" altLang="zh-CN" b="1" dirty="0">
                <a:solidFill>
                  <a:srgbClr val="FF0000"/>
                </a:solidFill>
                <a:latin typeface="Times New Roman" panose="02020603050405020304" pitchFamily="18" charset="0"/>
              </a:rPr>
              <a:t>(</a:t>
            </a:r>
            <a:r>
              <a:rPr lang="en-US" altLang="zh-CN" b="1" dirty="0">
                <a:latin typeface="Times New Roman" panose="02020603050405020304" pitchFamily="18" charset="0"/>
              </a:rPr>
              <a:t>F(x)</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y(G(</a:t>
            </a:r>
            <a:r>
              <a:rPr lang="en-US" altLang="zh-CN" b="1" dirty="0" err="1">
                <a:latin typeface="Times New Roman" panose="02020603050405020304" pitchFamily="18" charset="0"/>
              </a:rPr>
              <a:t>x,y</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H(y))</a:t>
            </a:r>
            <a:r>
              <a:rPr lang="en-US" altLang="zh-CN" b="1" dirty="0">
                <a:solidFill>
                  <a:srgbClr val="FF0000"/>
                </a:solidFill>
                <a:latin typeface="Times New Roman" panose="02020603050405020304" pitchFamily="18" charset="0"/>
              </a:rPr>
              <a:t>)</a:t>
            </a:r>
            <a:endParaRPr lang="zh-CN" altLang="en-US" dirty="0">
              <a:solidFill>
                <a:srgbClr val="FF0000"/>
              </a:solidFill>
            </a:endParaRPr>
          </a:p>
        </p:txBody>
      </p:sp>
      <p:sp>
        <p:nvSpPr>
          <p:cNvPr id="125956" name="Rectangle 2"/>
          <p:cNvSpPr>
            <a:spLocks/>
          </p:cNvSpPr>
          <p:nvPr/>
        </p:nvSpPr>
        <p:spPr bwMode="auto">
          <a:xfrm>
            <a:off x="250825" y="1484784"/>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latin typeface="Calibri" panose="020F0502020204030204" pitchFamily="34" charset="0"/>
                <a:sym typeface="Symbol" panose="05050102010706020507" pitchFamily="18" charset="2"/>
              </a:rPr>
              <a:t>解</a:t>
            </a:r>
            <a:r>
              <a:rPr lang="en-US" altLang="zh-CN" sz="3200" b="1" dirty="0">
                <a:latin typeface="Calibri" panose="020F0502020204030204" pitchFamily="34" charset="0"/>
                <a:sym typeface="Symbol" panose="05050102010706020507" pitchFamily="18" charset="2"/>
              </a:rPr>
              <a:t>:</a:t>
            </a:r>
          </a:p>
        </p:txBody>
      </p:sp>
      <p:sp>
        <p:nvSpPr>
          <p:cNvPr id="125957" name="Rectangle 5"/>
          <p:cNvSpPr>
            <a:spLocks noChangeArrowheads="1"/>
          </p:cNvSpPr>
          <p:nvPr/>
        </p:nvSpPr>
        <p:spPr bwMode="auto">
          <a:xfrm>
            <a:off x="1331913" y="1412776"/>
            <a:ext cx="756126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buNone/>
            </a:pPr>
            <a:r>
              <a:rPr lang="zh-CN" altLang="en-US" sz="3200" b="1" dirty="0">
                <a:latin typeface="Times New Roman" panose="02020603050405020304" pitchFamily="18" charset="0"/>
                <a:sym typeface="Symbol" panose="05050102010706020507" pitchFamily="18" charset="2"/>
              </a:rPr>
              <a:t>原式</a:t>
            </a:r>
            <a:endParaRPr lang="en-US" altLang="zh-CN" sz="3200" b="1" dirty="0">
              <a:latin typeface="Times New Roman" panose="02020603050405020304" pitchFamily="18" charset="0"/>
              <a:sym typeface="Symbol" panose="05050102010706020507" pitchFamily="18" charset="2"/>
            </a:endParaRPr>
          </a:p>
          <a:p>
            <a:pPr marL="457200" indent="-457200" eaLnBrk="1" hangingPunct="1">
              <a:lnSpc>
                <a:spcPct val="150000"/>
              </a:lnSpc>
              <a:buFont typeface="Symbol" panose="05050102010706020507" pitchFamily="18" charset="2"/>
              <a:buChar char="Û"/>
            </a:pPr>
            <a:r>
              <a:rPr lang="en-US" altLang="zh-CN" sz="3200" b="1" dirty="0">
                <a:latin typeface="Times New Roman" panose="02020603050405020304" pitchFamily="18" charset="0"/>
                <a:sym typeface="Symbol" panose="05050102010706020507" pitchFamily="18" charset="2"/>
              </a:rPr>
              <a:t>x</a:t>
            </a:r>
            <a:r>
              <a:rPr lang="en-US" altLang="zh-CN" sz="3200" b="1" dirty="0">
                <a:solidFill>
                  <a:srgbClr val="FF0000"/>
                </a:solidFill>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F(x)</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y(G(</a:t>
            </a:r>
            <a:r>
              <a:rPr lang="en-US" altLang="zh-CN" sz="3200" b="1" dirty="0" err="1">
                <a:latin typeface="Times New Roman" panose="02020603050405020304" pitchFamily="18" charset="0"/>
              </a:rPr>
              <a:t>x,y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r>
              <a:rPr lang="en-US" altLang="zh-CN" sz="3200" b="1" dirty="0">
                <a:solidFill>
                  <a:srgbClr val="FF0000"/>
                </a:solidFill>
                <a:latin typeface="Times New Roman" panose="02020603050405020304" pitchFamily="18" charset="0"/>
              </a:rPr>
              <a:t>)</a:t>
            </a:r>
          </a:p>
          <a:p>
            <a:pPr marL="457200" indent="-457200" eaLnBrk="1" hangingPunct="1">
              <a:lnSpc>
                <a:spcPct val="150000"/>
              </a:lnSpc>
              <a:buFont typeface="Symbol" panose="05050102010706020507" pitchFamily="18" charset="2"/>
              <a:buChar char="Û"/>
            </a:pP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sym typeface="Symbol" panose="05050102010706020507" pitchFamily="18" charset="2"/>
              </a:rPr>
              <a:t>x</a:t>
            </a:r>
            <a:r>
              <a:rPr lang="en-US" altLang="zh-CN" sz="3200" b="1" dirty="0" err="1">
                <a:latin typeface="Times New Roman" panose="02020603050405020304" pitchFamily="18" charset="0"/>
              </a:rPr>
              <a:t>y</a:t>
            </a:r>
            <a:r>
              <a:rPr lang="en-US" altLang="zh-CN" sz="3200" b="1" dirty="0">
                <a:solidFill>
                  <a:srgbClr val="FF0000"/>
                </a:solidFill>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F(x)</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rPr>
              <a:t>(G(</a:t>
            </a:r>
            <a:r>
              <a:rPr lang="en-US" altLang="zh-CN" sz="3200" b="1" dirty="0" err="1">
                <a:latin typeface="Times New Roman" panose="02020603050405020304" pitchFamily="18" charset="0"/>
              </a:rPr>
              <a:t>x,y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r>
              <a:rPr lang="en-US" altLang="zh-CN" sz="3200" b="1" dirty="0">
                <a:solidFill>
                  <a:srgbClr val="FF0000"/>
                </a:solidFill>
                <a:latin typeface="Times New Roman" panose="02020603050405020304" pitchFamily="18" charset="0"/>
              </a:rPr>
              <a:t>)</a:t>
            </a:r>
          </a:p>
          <a:p>
            <a:pPr marL="457200" indent="-457200" eaLnBrk="1" hangingPunct="1">
              <a:lnSpc>
                <a:spcPct val="150000"/>
              </a:lnSpc>
              <a:buFont typeface="Symbol" panose="05050102010706020507" pitchFamily="18" charset="2"/>
              <a:buChar char="Û"/>
            </a:pPr>
            <a:r>
              <a:rPr lang="en-US" altLang="zh-CN" sz="3200" b="1" dirty="0">
                <a:latin typeface="Times New Roman" panose="02020603050405020304" pitchFamily="18" charset="0"/>
                <a:sym typeface="Symbol" panose="05050102010706020507" pitchFamily="18" charset="2"/>
              </a:rPr>
              <a:t>x</a:t>
            </a:r>
            <a:r>
              <a:rPr lang="en-US" altLang="zh-CN" sz="3200" b="1" dirty="0">
                <a:solidFill>
                  <a:srgbClr val="FF0000"/>
                </a:solidFill>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F(x)</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rPr>
              <a:t>(G(x, </a:t>
            </a:r>
            <a:r>
              <a:rPr lang="en-US" altLang="zh-CN" sz="3200" b="1" dirty="0">
                <a:solidFill>
                  <a:srgbClr val="FF0000"/>
                </a:solidFill>
                <a:latin typeface="Times New Roman" panose="02020603050405020304" pitchFamily="18" charset="0"/>
              </a:rPr>
              <a:t>f(x)</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a:t>
            </a:r>
            <a:r>
              <a:rPr lang="en-US" altLang="zh-CN" sz="3200" b="1" dirty="0">
                <a:solidFill>
                  <a:srgbClr val="FF0000"/>
                </a:solidFill>
                <a:latin typeface="Times New Roman" panose="02020603050405020304" pitchFamily="18" charset="0"/>
              </a:rPr>
              <a:t>f(x)</a:t>
            </a:r>
            <a:r>
              <a:rPr lang="en-US" altLang="zh-CN" sz="3200" b="1" dirty="0">
                <a:latin typeface="Times New Roman" panose="02020603050405020304" pitchFamily="18" charset="0"/>
              </a:rPr>
              <a:t>))</a:t>
            </a:r>
            <a:r>
              <a:rPr lang="en-US" altLang="zh-CN" sz="3200" b="1" dirty="0">
                <a:solidFill>
                  <a:srgbClr val="FF0000"/>
                </a:solidFill>
                <a:latin typeface="Times New Roman" panose="02020603050405020304" pitchFamily="18" charset="0"/>
              </a:rPr>
              <a:t>)</a:t>
            </a:r>
          </a:p>
        </p:txBody>
      </p:sp>
      <p:sp>
        <p:nvSpPr>
          <p:cNvPr id="4" name="文本框 3"/>
          <p:cNvSpPr txBox="1"/>
          <p:nvPr/>
        </p:nvSpPr>
        <p:spPr>
          <a:xfrm>
            <a:off x="250825" y="4959091"/>
            <a:ext cx="8653331" cy="461665"/>
          </a:xfrm>
          <a:prstGeom prst="rect">
            <a:avLst/>
          </a:prstGeom>
          <a:noFill/>
        </p:spPr>
        <p:txBody>
          <a:bodyPr wrap="none" rtlCol="0">
            <a:spAutoFit/>
          </a:bodyPr>
          <a:lstStyle/>
          <a:p>
            <a:r>
              <a:rPr lang="zh-CN" altLang="en-US" sz="2400" b="1" dirty="0">
                <a:latin typeface="Times New Roman" panose="02020603050405020304" pitchFamily="18" charset="0"/>
                <a:sym typeface="Symbol" panose="05050102010706020507" pitchFamily="18" charset="2"/>
              </a:rPr>
              <a:t>注意：在本题中，</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y</a:t>
            </a:r>
            <a:r>
              <a:rPr lang="zh-CN" altLang="en-US" sz="2400" dirty="0"/>
              <a:t>是位于</a:t>
            </a:r>
            <a:r>
              <a:rPr lang="en-US" altLang="zh-CN" sz="2400" b="1" dirty="0">
                <a:latin typeface="Times New Roman" panose="02020603050405020304" pitchFamily="18" charset="0"/>
                <a:sym typeface="Symbol" panose="05050102010706020507" pitchFamily="18" charset="2"/>
              </a:rPr>
              <a:t>x</a:t>
            </a:r>
            <a:r>
              <a:rPr lang="zh-CN" altLang="en-US" sz="2400" dirty="0"/>
              <a:t>的作用域内，不能前移到</a:t>
            </a:r>
            <a:r>
              <a:rPr lang="en-US" altLang="zh-CN" sz="2400" b="1" dirty="0">
                <a:latin typeface="Times New Roman" panose="02020603050405020304" pitchFamily="18" charset="0"/>
                <a:sym typeface="Symbol" panose="05050102010706020507" pitchFamily="18" charset="2"/>
              </a:rPr>
              <a:t>x</a:t>
            </a:r>
            <a:r>
              <a:rPr lang="zh-CN" altLang="en-US" sz="2400" dirty="0"/>
              <a:t>之前</a:t>
            </a:r>
          </a:p>
        </p:txBody>
      </p:sp>
    </p:spTree>
    <p:extLst>
      <p:ext uri="{BB962C8B-B14F-4D97-AF65-F5344CB8AC3E}">
        <p14:creationId xmlns:p14="http://schemas.microsoft.com/office/powerpoint/2010/main" val="28312416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linds(horizontal)">
                                      <p:cBhvr>
                                        <p:cTn id="7" dur="500"/>
                                        <p:tgtEl>
                                          <p:spTgt spid="1259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957"/>
                                        </p:tgtEl>
                                        <p:attrNameLst>
                                          <p:attrName>style.visibility</p:attrName>
                                        </p:attrNameLst>
                                      </p:cBhvr>
                                      <p:to>
                                        <p:strVal val="visible"/>
                                      </p:to>
                                    </p:set>
                                    <p:animEffect transition="in" filter="blinds(horizontal)">
                                      <p:cBhvr>
                                        <p:cTn id="10" dur="500"/>
                                        <p:tgtEl>
                                          <p:spTgt spid="12595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95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95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P spid="125957"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D91A30-FDCE-4DFF-8C12-CA871DC1690B}" type="slidenum">
              <a:rPr lang="zh-CN" altLang="en-US" smtClean="0">
                <a:solidFill>
                  <a:schemeClr val="accent1"/>
                </a:solidFill>
              </a:rPr>
              <a:pPr/>
              <a:t>55</a:t>
            </a:fld>
            <a:r>
              <a:rPr lang="en-US" altLang="zh-CN" dirty="0">
                <a:solidFill>
                  <a:schemeClr val="accent1"/>
                </a:solidFill>
              </a:rPr>
              <a:t>/56</a:t>
            </a:r>
          </a:p>
        </p:txBody>
      </p:sp>
      <p:sp>
        <p:nvSpPr>
          <p:cNvPr id="63491" name="Rectangle 2"/>
          <p:cNvSpPr>
            <a:spLocks noGrp="1"/>
          </p:cNvSpPr>
          <p:nvPr>
            <p:ph type="title" idx="4294967295"/>
          </p:nvPr>
        </p:nvSpPr>
        <p:spPr>
          <a:xfrm>
            <a:off x="179388" y="0"/>
            <a:ext cx="8964612" cy="642938"/>
          </a:xfrm>
        </p:spPr>
        <p:txBody>
          <a:bodyPr/>
          <a:lstStyle/>
          <a:p>
            <a:pPr algn="l"/>
            <a:r>
              <a:rPr lang="zh-CN" altLang="en-US" dirty="0">
                <a:ea typeface="宋体" panose="02010600030101010101" pitchFamily="2" charset="-122"/>
              </a:rPr>
              <a:t>例 求下列公式的</a:t>
            </a:r>
            <a:r>
              <a:rPr lang="en-US" altLang="zh-CN" dirty="0">
                <a:ea typeface="宋体" panose="02010600030101010101" pitchFamily="2" charset="-122"/>
              </a:rPr>
              <a:t>SKOLEM</a:t>
            </a:r>
            <a:r>
              <a:rPr lang="zh-CN" altLang="en-US" dirty="0">
                <a:ea typeface="宋体" panose="02010600030101010101" pitchFamily="2" charset="-122"/>
              </a:rPr>
              <a:t>标准形</a:t>
            </a:r>
          </a:p>
        </p:txBody>
      </p:sp>
      <p:sp>
        <p:nvSpPr>
          <p:cNvPr id="63492" name="Rectangle 3"/>
          <p:cNvSpPr>
            <a:spLocks noGrp="1"/>
          </p:cNvSpPr>
          <p:nvPr>
            <p:ph type="body" idx="4294967295"/>
          </p:nvPr>
        </p:nvSpPr>
        <p:spPr>
          <a:xfrm>
            <a:off x="1403151" y="836712"/>
            <a:ext cx="5113065" cy="683449"/>
          </a:xfrm>
          <a:solidFill>
            <a:schemeClr val="bg1"/>
          </a:solidFill>
        </p:spPr>
        <p:txBody>
          <a:bodyPr/>
          <a:lstStyle/>
          <a:p>
            <a:pPr marL="0" indent="0" eaLnBrk="1" hangingPunct="1">
              <a:buNone/>
            </a:pP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y</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err="1">
                <a:latin typeface="Times New Roman" panose="02020603050405020304" pitchFamily="18" charset="0"/>
              </a:rPr>
              <a:t>a</a:t>
            </a:r>
            <a:r>
              <a:rPr lang="en-US" altLang="zh-CN" b="1" dirty="0" err="1">
                <a:latin typeface="Times New Roman" panose="02020603050405020304" pitchFamily="18" charset="0"/>
              </a:rPr>
              <a:t>,</a:t>
            </a:r>
            <a:r>
              <a:rPr lang="en-US" altLang="zh-CN" b="1" i="1" dirty="0" err="1">
                <a:latin typeface="Times New Roman" panose="02020603050405020304" pitchFamily="18" charset="0"/>
              </a:rPr>
              <a:t>y</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H</a:t>
            </a:r>
            <a:r>
              <a:rPr lang="en-US" altLang="zh-CN" b="1" dirty="0">
                <a:latin typeface="Times New Roman" panose="02020603050405020304" pitchFamily="18" charset="0"/>
              </a:rPr>
              <a:t>(</a:t>
            </a:r>
            <a:r>
              <a:rPr lang="en-US" altLang="zh-CN" b="1" i="1" dirty="0">
                <a:latin typeface="Times New Roman" panose="02020603050405020304" pitchFamily="18" charset="0"/>
              </a:rPr>
              <a:t>y</a:t>
            </a:r>
            <a:r>
              <a:rPr lang="en-US" altLang="zh-CN" b="1" dirty="0">
                <a:latin typeface="Times New Roman" panose="02020603050405020304" pitchFamily="18" charset="0"/>
              </a:rPr>
              <a:t>))</a:t>
            </a:r>
            <a:endParaRPr lang="zh-CN" altLang="en-US" dirty="0"/>
          </a:p>
        </p:txBody>
      </p:sp>
      <p:sp>
        <p:nvSpPr>
          <p:cNvPr id="125956" name="Rectangle 2"/>
          <p:cNvSpPr>
            <a:spLocks/>
          </p:cNvSpPr>
          <p:nvPr/>
        </p:nvSpPr>
        <p:spPr bwMode="auto">
          <a:xfrm>
            <a:off x="250825" y="1484784"/>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latin typeface="Calibri" panose="020F0502020204030204" pitchFamily="34" charset="0"/>
                <a:sym typeface="Symbol" panose="05050102010706020507" pitchFamily="18" charset="2"/>
              </a:rPr>
              <a:t>解</a:t>
            </a:r>
            <a:r>
              <a:rPr lang="en-US" altLang="zh-CN" sz="3200" b="1" dirty="0">
                <a:latin typeface="Calibri" panose="020F0502020204030204" pitchFamily="34" charset="0"/>
                <a:sym typeface="Symbol" panose="05050102010706020507" pitchFamily="18" charset="2"/>
              </a:rPr>
              <a:t>:</a:t>
            </a:r>
          </a:p>
        </p:txBody>
      </p:sp>
      <p:sp>
        <p:nvSpPr>
          <p:cNvPr id="125957" name="Rectangle 5"/>
          <p:cNvSpPr>
            <a:spLocks noChangeArrowheads="1"/>
          </p:cNvSpPr>
          <p:nvPr/>
        </p:nvSpPr>
        <p:spPr bwMode="auto">
          <a:xfrm>
            <a:off x="1331913" y="1412776"/>
            <a:ext cx="75612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buNone/>
            </a:pPr>
            <a:r>
              <a:rPr lang="zh-CN" altLang="en-US" sz="3200" b="1" dirty="0">
                <a:latin typeface="Times New Roman" panose="02020603050405020304" pitchFamily="18" charset="0"/>
                <a:sym typeface="Symbol" panose="05050102010706020507" pitchFamily="18" charset="2"/>
              </a:rPr>
              <a:t>原式</a:t>
            </a:r>
            <a:r>
              <a:rPr lang="en-US" altLang="zh-CN" sz="3200" b="1" dirty="0">
                <a:solidFill>
                  <a:srgbClr val="C00000"/>
                </a:solidFill>
                <a:latin typeface="Times New Roman" panose="02020603050405020304" pitchFamily="18" charset="0"/>
                <a:sym typeface="Symbol" panose="05050102010706020507" pitchFamily="18" charset="2"/>
              </a:rPr>
              <a:t></a:t>
            </a:r>
            <a:r>
              <a:rPr lang="en-US" altLang="zh-CN" sz="3200" b="1" dirty="0">
                <a:solidFill>
                  <a:srgbClr val="333300"/>
                </a:solidFill>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sym typeface="Symbol" panose="05050102010706020507" pitchFamily="18" charset="2"/>
              </a:rPr>
              <a:t>x</a:t>
            </a:r>
            <a:r>
              <a:rPr lang="en-US" altLang="zh-CN" sz="3200" b="1" i="1" dirty="0" err="1">
                <a:latin typeface="Times New Roman" panose="02020603050405020304" pitchFamily="18" charset="0"/>
              </a:rPr>
              <a:t>F</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x</a:t>
            </a:r>
            <a:r>
              <a:rPr lang="en-US" altLang="zh-CN" sz="3200" b="1" dirty="0">
                <a:latin typeface="Times New Roman" panose="02020603050405020304" pitchFamily="18" charset="0"/>
              </a:rPr>
              <a:t>)</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rPr>
              <a:t>y</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G</a:t>
            </a:r>
            <a:r>
              <a:rPr lang="en-US" altLang="zh-CN" sz="3200" b="1" dirty="0">
                <a:latin typeface="Times New Roman" panose="02020603050405020304" pitchFamily="18" charset="0"/>
              </a:rPr>
              <a:t>(</a:t>
            </a:r>
            <a:r>
              <a:rPr lang="en-US" altLang="zh-CN" sz="3200" b="1" i="1" dirty="0" err="1">
                <a:latin typeface="Times New Roman" panose="02020603050405020304" pitchFamily="18" charset="0"/>
              </a:rPr>
              <a:t>a</a:t>
            </a:r>
            <a:r>
              <a:rPr lang="en-US" altLang="zh-CN" sz="3200" b="1" dirty="0" err="1">
                <a:latin typeface="Times New Roman" panose="02020603050405020304" pitchFamily="18" charset="0"/>
              </a:rPr>
              <a:t>,</a:t>
            </a:r>
            <a:r>
              <a:rPr lang="en-US" altLang="zh-CN" sz="3200" b="1" i="1" dirty="0" err="1">
                <a:latin typeface="Times New Roman" panose="02020603050405020304" pitchFamily="18" charset="0"/>
              </a:rPr>
              <a:t>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rPr>
              <a:t>H</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y</a:t>
            </a:r>
            <a:r>
              <a:rPr lang="en-US" altLang="zh-CN" sz="3200" b="1" dirty="0">
                <a:latin typeface="Times New Roman" panose="02020603050405020304" pitchFamily="18" charset="0"/>
              </a:rPr>
              <a:t>))</a:t>
            </a:r>
          </a:p>
        </p:txBody>
      </p:sp>
      <p:sp>
        <p:nvSpPr>
          <p:cNvPr id="7" name="Rectangle 3"/>
          <p:cNvSpPr txBox="1">
            <a:spLocks/>
          </p:cNvSpPr>
          <p:nvPr/>
        </p:nvSpPr>
        <p:spPr bwMode="auto">
          <a:xfrm>
            <a:off x="1310787" y="4725144"/>
            <a:ext cx="7135210" cy="115212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0"/>
              </a:spcBef>
              <a:buNone/>
            </a:pPr>
            <a:r>
              <a:rPr lang="zh-CN" altLang="en-US" b="1" dirty="0">
                <a:solidFill>
                  <a:schemeClr val="bg1"/>
                </a:solidFill>
                <a:latin typeface="Times New Roman" panose="02020603050405020304" pitchFamily="18" charset="0"/>
                <a:sym typeface="Symbol" panose="05050102010706020507" pitchFamily="18" charset="2"/>
              </a:rPr>
              <a:t>原式</a:t>
            </a:r>
            <a:r>
              <a:rPr lang="en-US" altLang="zh-CN" b="1" dirty="0">
                <a:solidFill>
                  <a:schemeClr val="bg1"/>
                </a:solidFill>
                <a:latin typeface="Times New Roman" panose="02020603050405020304" pitchFamily="18" charset="0"/>
                <a:sym typeface="Symbol" panose="05050102010706020507" pitchFamily="18" charset="2"/>
              </a:rPr>
              <a:t> </a:t>
            </a:r>
            <a:r>
              <a:rPr lang="en-US" altLang="zh-CN" b="1" dirty="0" err="1">
                <a:solidFill>
                  <a:schemeClr val="bg1"/>
                </a:solidFill>
                <a:latin typeface="Times New Roman" panose="02020603050405020304" pitchFamily="18" charset="0"/>
              </a:rPr>
              <a:t>y</a:t>
            </a:r>
            <a:r>
              <a:rPr lang="en-US" altLang="zh-CN" b="1" dirty="0" err="1">
                <a:solidFill>
                  <a:schemeClr val="bg1"/>
                </a:solidFill>
                <a:latin typeface="Times New Roman" panose="02020603050405020304" pitchFamily="18" charset="0"/>
                <a:sym typeface="Symbol" panose="05050102010706020507" pitchFamily="18" charset="2"/>
              </a:rPr>
              <a:t>x</a:t>
            </a:r>
            <a:r>
              <a:rPr lang="en-US" altLang="zh-CN" b="1" dirty="0">
                <a:solidFill>
                  <a:schemeClr val="bg1"/>
                </a:solidFill>
                <a:latin typeface="Times New Roman" panose="02020603050405020304" pitchFamily="18" charset="0"/>
                <a:sym typeface="Symbol" panose="05050102010706020507" pitchFamily="18" charset="2"/>
              </a:rPr>
              <a:t> </a:t>
            </a:r>
            <a:r>
              <a:rPr lang="en-US" altLang="zh-CN" b="1" dirty="0">
                <a:solidFill>
                  <a:schemeClr val="bg1"/>
                </a:solidFill>
                <a:latin typeface="Times New Roman" panose="02020603050405020304" pitchFamily="18" charset="0"/>
              </a:rPr>
              <a:t>(</a:t>
            </a:r>
            <a:r>
              <a:rPr lang="en-US" altLang="zh-CN" b="1" dirty="0">
                <a:solidFill>
                  <a:schemeClr val="bg1"/>
                </a:solidFill>
                <a:latin typeface="Times New Roman" panose="02020603050405020304" pitchFamily="18" charset="0"/>
                <a:sym typeface="Symbol" panose="05050102010706020507" pitchFamily="18" charset="2"/>
              </a:rPr>
              <a:t></a:t>
            </a:r>
            <a:r>
              <a:rPr lang="en-US" altLang="zh-CN" b="1" dirty="0">
                <a:solidFill>
                  <a:schemeClr val="bg1"/>
                </a:solidFill>
                <a:latin typeface="Times New Roman" panose="02020603050405020304" pitchFamily="18" charset="0"/>
              </a:rPr>
              <a:t>F(x)</a:t>
            </a:r>
            <a:r>
              <a:rPr lang="en-US" altLang="zh-CN" b="1" dirty="0">
                <a:solidFill>
                  <a:schemeClr val="bg1"/>
                </a:solidFill>
                <a:sym typeface="Symbol" panose="05050102010706020507" pitchFamily="18" charset="2"/>
              </a:rPr>
              <a:t>  </a:t>
            </a:r>
            <a:r>
              <a:rPr lang="en-US" altLang="zh-CN" b="1" dirty="0">
                <a:solidFill>
                  <a:schemeClr val="bg1"/>
                </a:solidFill>
                <a:latin typeface="Times New Roman" panose="02020603050405020304" pitchFamily="18" charset="0"/>
              </a:rPr>
              <a:t>(G(</a:t>
            </a:r>
            <a:r>
              <a:rPr lang="en-US" altLang="zh-CN" b="1" dirty="0" err="1">
                <a:solidFill>
                  <a:schemeClr val="bg1"/>
                </a:solidFill>
                <a:latin typeface="Times New Roman" panose="02020603050405020304" pitchFamily="18" charset="0"/>
              </a:rPr>
              <a:t>a,y</a:t>
            </a:r>
            <a:r>
              <a:rPr lang="en-US" altLang="zh-CN" b="1" dirty="0">
                <a:solidFill>
                  <a:schemeClr val="bg1"/>
                </a:solidFill>
                <a:latin typeface="Times New Roman" panose="02020603050405020304" pitchFamily="18" charset="0"/>
              </a:rPr>
              <a:t>)</a:t>
            </a:r>
            <a:r>
              <a:rPr lang="en-US" altLang="zh-CN" b="1" dirty="0">
                <a:solidFill>
                  <a:schemeClr val="bg1"/>
                </a:solidFill>
                <a:latin typeface="Times New Roman" panose="02020603050405020304" pitchFamily="18" charset="0"/>
                <a:sym typeface="Symbol" panose="05050102010706020507" pitchFamily="18" charset="2"/>
              </a:rPr>
              <a:t></a:t>
            </a:r>
            <a:r>
              <a:rPr lang="en-US" altLang="zh-CN" b="1" dirty="0">
                <a:solidFill>
                  <a:schemeClr val="bg1"/>
                </a:solidFill>
                <a:latin typeface="Times New Roman" panose="02020603050405020304" pitchFamily="18" charset="0"/>
              </a:rPr>
              <a:t>H(y)))</a:t>
            </a:r>
          </a:p>
          <a:p>
            <a:pPr marL="0" indent="0" eaLnBrk="1" hangingPunct="1">
              <a:spcBef>
                <a:spcPts val="0"/>
              </a:spcBef>
              <a:buNone/>
            </a:pPr>
            <a:r>
              <a:rPr lang="en-US" altLang="zh-CN" b="1" dirty="0">
                <a:solidFill>
                  <a:schemeClr val="bg1"/>
                </a:solidFill>
                <a:latin typeface="Times New Roman" panose="02020603050405020304" pitchFamily="18" charset="0"/>
                <a:sym typeface="Symbol" panose="05050102010706020507" pitchFamily="18" charset="2"/>
              </a:rPr>
              <a:t>        x </a:t>
            </a:r>
            <a:r>
              <a:rPr lang="en-US" altLang="zh-CN" b="1" dirty="0">
                <a:solidFill>
                  <a:schemeClr val="bg1"/>
                </a:solidFill>
                <a:latin typeface="Times New Roman" panose="02020603050405020304" pitchFamily="18" charset="0"/>
              </a:rPr>
              <a:t>(</a:t>
            </a:r>
            <a:r>
              <a:rPr lang="en-US" altLang="zh-CN" b="1" dirty="0">
                <a:solidFill>
                  <a:schemeClr val="bg1"/>
                </a:solidFill>
                <a:latin typeface="Times New Roman" panose="02020603050405020304" pitchFamily="18" charset="0"/>
                <a:sym typeface="Symbol" panose="05050102010706020507" pitchFamily="18" charset="2"/>
              </a:rPr>
              <a:t></a:t>
            </a:r>
            <a:r>
              <a:rPr lang="en-US" altLang="zh-CN" b="1" dirty="0">
                <a:solidFill>
                  <a:schemeClr val="bg1"/>
                </a:solidFill>
                <a:latin typeface="Times New Roman" panose="02020603050405020304" pitchFamily="18" charset="0"/>
              </a:rPr>
              <a:t>F(x)</a:t>
            </a:r>
            <a:r>
              <a:rPr lang="en-US" altLang="zh-CN" b="1" dirty="0">
                <a:solidFill>
                  <a:schemeClr val="bg1"/>
                </a:solidFill>
                <a:sym typeface="Symbol" panose="05050102010706020507" pitchFamily="18" charset="2"/>
              </a:rPr>
              <a:t>  </a:t>
            </a:r>
            <a:r>
              <a:rPr lang="en-US" altLang="zh-CN" b="1" dirty="0">
                <a:solidFill>
                  <a:schemeClr val="bg1"/>
                </a:solidFill>
                <a:latin typeface="Times New Roman" panose="02020603050405020304" pitchFamily="18" charset="0"/>
              </a:rPr>
              <a:t>(G(</a:t>
            </a:r>
            <a:r>
              <a:rPr lang="en-US" altLang="zh-CN" b="1" dirty="0" err="1">
                <a:solidFill>
                  <a:schemeClr val="bg1"/>
                </a:solidFill>
                <a:latin typeface="Times New Roman" panose="02020603050405020304" pitchFamily="18" charset="0"/>
              </a:rPr>
              <a:t>a,</a:t>
            </a:r>
            <a:r>
              <a:rPr lang="en-US" altLang="zh-CN" b="1" dirty="0" err="1">
                <a:solidFill>
                  <a:srgbClr val="FF0000"/>
                </a:solidFill>
                <a:latin typeface="Times New Roman" panose="02020603050405020304" pitchFamily="18" charset="0"/>
              </a:rPr>
              <a:t>b</a:t>
            </a:r>
            <a:r>
              <a:rPr lang="en-US" altLang="zh-CN" b="1" dirty="0">
                <a:solidFill>
                  <a:schemeClr val="bg1"/>
                </a:solidFill>
                <a:latin typeface="Times New Roman" panose="02020603050405020304" pitchFamily="18" charset="0"/>
              </a:rPr>
              <a:t>)</a:t>
            </a:r>
            <a:r>
              <a:rPr lang="en-US" altLang="zh-CN" b="1" dirty="0">
                <a:solidFill>
                  <a:schemeClr val="bg1"/>
                </a:solidFill>
                <a:latin typeface="Times New Roman" panose="02020603050405020304" pitchFamily="18" charset="0"/>
                <a:sym typeface="Symbol" panose="05050102010706020507" pitchFamily="18" charset="2"/>
              </a:rPr>
              <a:t></a:t>
            </a:r>
            <a:r>
              <a:rPr lang="en-US" altLang="zh-CN" b="1" dirty="0">
                <a:solidFill>
                  <a:schemeClr val="bg1"/>
                </a:solidFill>
                <a:latin typeface="Times New Roman" panose="02020603050405020304" pitchFamily="18" charset="0"/>
              </a:rPr>
              <a:t>H(</a:t>
            </a:r>
            <a:r>
              <a:rPr lang="en-US" altLang="zh-CN" b="1" dirty="0">
                <a:solidFill>
                  <a:srgbClr val="FF0000"/>
                </a:solidFill>
                <a:latin typeface="Times New Roman" panose="02020603050405020304" pitchFamily="18" charset="0"/>
              </a:rPr>
              <a:t>b</a:t>
            </a:r>
            <a:r>
              <a:rPr lang="en-US" altLang="zh-CN" b="1" dirty="0">
                <a:solidFill>
                  <a:schemeClr val="bg1"/>
                </a:solidFill>
                <a:latin typeface="Times New Roman" panose="02020603050405020304" pitchFamily="18" charset="0"/>
              </a:rPr>
              <a:t>)))</a:t>
            </a:r>
            <a:endParaRPr lang="zh-CN" altLang="en-US" dirty="0">
              <a:solidFill>
                <a:schemeClr val="bg1"/>
              </a:solidFill>
            </a:endParaRPr>
          </a:p>
        </p:txBody>
      </p:sp>
      <p:sp>
        <p:nvSpPr>
          <p:cNvPr id="3" name="矩形 2"/>
          <p:cNvSpPr/>
          <p:nvPr/>
        </p:nvSpPr>
        <p:spPr>
          <a:xfrm>
            <a:off x="1310606" y="3284984"/>
            <a:ext cx="7096780" cy="1323439"/>
          </a:xfrm>
          <a:prstGeom prst="rect">
            <a:avLst/>
          </a:prstGeom>
          <a:solidFill>
            <a:srgbClr val="FFFF00"/>
          </a:solidFill>
        </p:spPr>
        <p:txBody>
          <a:bodyPr wrap="square">
            <a:spAutoFit/>
          </a:bodyPr>
          <a:lstStyle/>
          <a:p>
            <a:pPr marL="0" indent="0" eaLnBrk="1" hangingPunct="1">
              <a:lnSpc>
                <a:spcPct val="150000"/>
              </a:lnSpc>
            </a:pPr>
            <a:r>
              <a:rPr lang="zh-CN" altLang="en-US" sz="3200" b="1" dirty="0">
                <a:solidFill>
                  <a:srgbClr val="C00000"/>
                </a:solidFill>
                <a:latin typeface="Times New Roman" panose="02020603050405020304" pitchFamily="18" charset="0"/>
                <a:sym typeface="Symbol" panose="05050102010706020507" pitchFamily="18" charset="2"/>
              </a:rPr>
              <a:t>原式</a:t>
            </a:r>
            <a:r>
              <a:rPr lang="en-US" altLang="zh-CN" sz="3200" b="1" dirty="0">
                <a:solidFill>
                  <a:srgbClr val="C00000"/>
                </a:solidFill>
                <a:latin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sym typeface="Symbol" panose="05050102010706020507" pitchFamily="18" charset="2"/>
              </a:rPr>
              <a:t>x</a:t>
            </a:r>
            <a:r>
              <a:rPr lang="en-US" altLang="zh-CN" sz="3200" b="1" dirty="0" err="1">
                <a:latin typeface="Times New Roman" panose="02020603050405020304" pitchFamily="18" charset="0"/>
              </a:rPr>
              <a:t>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F(x)</a:t>
            </a:r>
            <a:r>
              <a:rPr lang="en-US" altLang="zh-CN" sz="3200" b="1" dirty="0">
                <a:solidFill>
                  <a:srgbClr val="333300"/>
                </a:solidFill>
                <a:sym typeface="Symbol" panose="05050102010706020507" pitchFamily="18" charset="2"/>
              </a:rPr>
              <a:t>  </a:t>
            </a:r>
            <a:r>
              <a:rPr lang="en-US" altLang="zh-CN" sz="3200" b="1" dirty="0">
                <a:latin typeface="Times New Roman" panose="02020603050405020304" pitchFamily="18" charset="0"/>
              </a:rPr>
              <a:t>(G(</a:t>
            </a:r>
            <a:r>
              <a:rPr lang="en-US" altLang="zh-CN" sz="3200" b="1" dirty="0" err="1">
                <a:latin typeface="Times New Roman" panose="02020603050405020304" pitchFamily="18" charset="0"/>
              </a:rPr>
              <a:t>a,y</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H(y)))</a:t>
            </a:r>
          </a:p>
          <a:p>
            <a:pPr marL="0" indent="0" eaLnBrk="1" hangingPunct="1"/>
            <a:r>
              <a:rPr lang="en-US" altLang="zh-CN" sz="3200" b="1" dirty="0">
                <a:solidFill>
                  <a:srgbClr val="C00000"/>
                </a:solidFill>
                <a:latin typeface="Times New Roman" panose="02020603050405020304" pitchFamily="18" charset="0"/>
                <a:sym typeface="Symbol" panose="05050102010706020507" pitchFamily="18" charset="2"/>
              </a:rPr>
              <a:t>         </a:t>
            </a:r>
            <a:r>
              <a:rPr lang="en-US" altLang="zh-CN" sz="3200" b="1" dirty="0">
                <a:latin typeface="Times New Roman" panose="02020603050405020304" pitchFamily="18" charset="0"/>
                <a:sym typeface="Symbol" panose="05050102010706020507" pitchFamily="18" charset="2"/>
              </a:rPr>
              <a:t>x</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F(x)</a:t>
            </a:r>
            <a:r>
              <a:rPr lang="en-US" altLang="zh-CN" sz="3200" b="1" dirty="0">
                <a:solidFill>
                  <a:srgbClr val="333300"/>
                </a:solidFill>
                <a:sym typeface="Symbol" panose="05050102010706020507" pitchFamily="18" charset="2"/>
              </a:rPr>
              <a:t></a:t>
            </a:r>
            <a:r>
              <a:rPr lang="en-US" altLang="zh-CN" sz="3200" b="1" dirty="0">
                <a:latin typeface="Times New Roman" panose="02020603050405020304" pitchFamily="18" charset="0"/>
              </a:rPr>
              <a:t>(G(</a:t>
            </a:r>
            <a:r>
              <a:rPr lang="en-US" altLang="zh-CN" sz="3200" b="1" dirty="0" err="1">
                <a:latin typeface="Times New Roman" panose="02020603050405020304" pitchFamily="18" charset="0"/>
              </a:rPr>
              <a:t>a,</a:t>
            </a:r>
            <a:r>
              <a:rPr lang="en-US" altLang="zh-CN" sz="3200" b="1" dirty="0" err="1">
                <a:solidFill>
                  <a:srgbClr val="FF0000"/>
                </a:solidFill>
                <a:latin typeface="Times New Roman" panose="02020603050405020304" pitchFamily="18" charset="0"/>
              </a:rPr>
              <a:t>f</a:t>
            </a:r>
            <a:r>
              <a:rPr lang="en-US" altLang="zh-CN" sz="3200" b="1" dirty="0">
                <a:solidFill>
                  <a:srgbClr val="FF0000"/>
                </a:solidFill>
                <a:latin typeface="Times New Roman" panose="02020603050405020304" pitchFamily="18" charset="0"/>
              </a:rPr>
              <a:t>(x)</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H(</a:t>
            </a:r>
            <a:r>
              <a:rPr lang="en-US" altLang="zh-CN" sz="3200" b="1" dirty="0">
                <a:solidFill>
                  <a:srgbClr val="FF0000"/>
                </a:solidFill>
                <a:latin typeface="Times New Roman" panose="02020603050405020304" pitchFamily="18" charset="0"/>
              </a:rPr>
              <a:t>f(x)</a:t>
            </a:r>
            <a:r>
              <a:rPr lang="en-US" altLang="zh-CN" sz="3200" b="1" dirty="0">
                <a:latin typeface="Times New Roman" panose="02020603050405020304" pitchFamily="18" charset="0"/>
              </a:rPr>
              <a:t>)))</a:t>
            </a:r>
            <a:endParaRPr lang="zh-CN" altLang="en-US" sz="3200" dirty="0"/>
          </a:p>
        </p:txBody>
      </p:sp>
      <p:sp>
        <p:nvSpPr>
          <p:cNvPr id="10" name="矩形 9"/>
          <p:cNvSpPr/>
          <p:nvPr/>
        </p:nvSpPr>
        <p:spPr>
          <a:xfrm>
            <a:off x="1310606" y="2276872"/>
            <a:ext cx="7724849" cy="1077218"/>
          </a:xfrm>
          <a:prstGeom prst="rect">
            <a:avLst/>
          </a:prstGeom>
        </p:spPr>
        <p:txBody>
          <a:bodyPr wrap="square">
            <a:spAutoFit/>
          </a:bodyPr>
          <a:lstStyle/>
          <a:p>
            <a:r>
              <a:rPr lang="zh-CN" altLang="en-US" sz="3200" b="1" dirty="0">
                <a:latin typeface="Times New Roman" panose="02020603050405020304" pitchFamily="18" charset="0"/>
                <a:sym typeface="Symbol" panose="05050102010706020507" pitchFamily="18" charset="2"/>
              </a:rPr>
              <a:t>注意到，</a:t>
            </a:r>
            <a:r>
              <a:rPr lang="en-US" altLang="zh-CN" sz="3200" b="1" dirty="0">
                <a:latin typeface="Times New Roman" panose="02020603050405020304" pitchFamily="18" charset="0"/>
                <a:sym typeface="Symbol" panose="05050102010706020507" pitchFamily="18" charset="2"/>
              </a:rPr>
              <a:t> x</a:t>
            </a:r>
            <a:r>
              <a:rPr lang="zh-CN" altLang="en-US" sz="3200" b="1" dirty="0">
                <a:latin typeface="Times New Roman" panose="02020603050405020304" pitchFamily="18" charset="0"/>
                <a:sym typeface="Symbol" panose="05050102010706020507" pitchFamily="18" charset="2"/>
              </a:rPr>
              <a:t>与</a:t>
            </a:r>
            <a:r>
              <a:rPr lang="en-US" altLang="zh-CN" sz="3200" b="1" dirty="0">
                <a:latin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rPr>
              <a:t>y</a:t>
            </a:r>
            <a:r>
              <a:rPr lang="zh-CN" altLang="en-US" sz="3200" b="1" dirty="0">
                <a:latin typeface="Times New Roman" panose="02020603050405020304" pitchFamily="18" charset="0"/>
              </a:rPr>
              <a:t>地位一样，有两种前束范式及</a:t>
            </a:r>
            <a:r>
              <a:rPr lang="en-US" altLang="zh-CN" sz="3200" dirty="0"/>
              <a:t>SKOLEM</a:t>
            </a:r>
            <a:r>
              <a:rPr lang="zh-CN" altLang="en-US" sz="3200" dirty="0"/>
              <a:t>标准形。</a:t>
            </a:r>
          </a:p>
        </p:txBody>
      </p:sp>
      <p:sp>
        <p:nvSpPr>
          <p:cNvPr id="2" name="矩形 1"/>
          <p:cNvSpPr/>
          <p:nvPr/>
        </p:nvSpPr>
        <p:spPr>
          <a:xfrm>
            <a:off x="2411760" y="5877272"/>
            <a:ext cx="5939446" cy="735394"/>
          </a:xfrm>
          <a:prstGeom prst="rect">
            <a:avLst/>
          </a:prstGeom>
        </p:spPr>
        <p:txBody>
          <a:bodyPr wrap="none">
            <a:spAutoFit/>
          </a:bodyPr>
          <a:lstStyle/>
          <a:p>
            <a:pPr marL="0" indent="0" eaLnBrk="1" hangingPunct="1">
              <a:lnSpc>
                <a:spcPct val="150000"/>
              </a:lnSpc>
              <a:buNone/>
            </a:pPr>
            <a:r>
              <a:rPr lang="zh-CN" altLang="en-US" sz="3200" b="1" dirty="0">
                <a:latin typeface="Times New Roman" panose="02020603050405020304" pitchFamily="18" charset="0"/>
              </a:rPr>
              <a:t>一般地，</a:t>
            </a:r>
            <a:r>
              <a:rPr lang="zh-CN" altLang="en-US" sz="3200" dirty="0">
                <a:latin typeface="Times New Roman" panose="02020603050405020304" pitchFamily="18" charset="0"/>
              </a:rPr>
              <a:t>存在量词尽量往前</a:t>
            </a:r>
            <a:r>
              <a:rPr lang="zh-CN" altLang="en-US" sz="3200" b="1" dirty="0">
                <a:latin typeface="Times New Roman" panose="02020603050405020304" pitchFamily="18" charset="0"/>
              </a:rPr>
              <a:t>移。</a:t>
            </a:r>
            <a:endParaRPr lang="zh-CN" altLang="en-US" sz="3200" dirty="0">
              <a:solidFill>
                <a:schemeClr val="bg1"/>
              </a:solidFill>
            </a:endParaRPr>
          </a:p>
        </p:txBody>
      </p:sp>
    </p:spTree>
    <p:extLst>
      <p:ext uri="{BB962C8B-B14F-4D97-AF65-F5344CB8AC3E}">
        <p14:creationId xmlns:p14="http://schemas.microsoft.com/office/powerpoint/2010/main" val="888540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linds(horizontal)">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595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P spid="7" grpId="0" animBg="1"/>
      <p:bldP spid="3" grpId="0" animBg="1"/>
      <p:bldP spid="10"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BF3B9E-19D6-415B-B1CD-266CBEF90788}" type="slidenum">
              <a:rPr lang="zh-CN" altLang="en-US" smtClean="0">
                <a:solidFill>
                  <a:schemeClr val="accent1"/>
                </a:solidFill>
              </a:rPr>
              <a:pPr/>
              <a:t>56</a:t>
            </a:fld>
            <a:r>
              <a:rPr lang="en-US" altLang="zh-CN" dirty="0">
                <a:solidFill>
                  <a:schemeClr val="accent1"/>
                </a:solidFill>
              </a:rPr>
              <a:t>/56</a:t>
            </a:r>
          </a:p>
        </p:txBody>
      </p:sp>
      <p:sp>
        <p:nvSpPr>
          <p:cNvPr id="67588" name="Rectangle 3"/>
          <p:cNvSpPr>
            <a:spLocks noGrp="1"/>
          </p:cNvSpPr>
          <p:nvPr>
            <p:ph type="body" idx="4294967295"/>
          </p:nvPr>
        </p:nvSpPr>
        <p:spPr>
          <a:xfrm>
            <a:off x="0" y="0"/>
            <a:ext cx="9144000" cy="1340768"/>
          </a:xfrm>
          <a:solidFill>
            <a:schemeClr val="tx2"/>
          </a:solidFill>
        </p:spPr>
        <p:txBody>
          <a:bodyPr/>
          <a:lstStyle/>
          <a:p>
            <a:pPr>
              <a:lnSpc>
                <a:spcPct val="120000"/>
              </a:lnSpc>
              <a:spcBef>
                <a:spcPts val="1200"/>
              </a:spcBef>
              <a:buNone/>
            </a:pPr>
            <a:r>
              <a:rPr lang="zh-CN" altLang="en-US" sz="3600" b="1" dirty="0">
                <a:solidFill>
                  <a:schemeClr val="bg1"/>
                </a:solidFill>
                <a:ea typeface="宋体" panose="02010600030101010101" pitchFamily="2" charset="-122"/>
              </a:rPr>
              <a:t>例 求公式的</a:t>
            </a:r>
            <a:r>
              <a:rPr lang="en-US" altLang="zh-CN" sz="3600" b="1" dirty="0">
                <a:solidFill>
                  <a:schemeClr val="bg1"/>
                </a:solidFill>
                <a:ea typeface="宋体" panose="02010600030101010101" pitchFamily="2" charset="-122"/>
              </a:rPr>
              <a:t>SKOLEM</a:t>
            </a:r>
            <a:r>
              <a:rPr lang="zh-CN" altLang="en-US" sz="3600" b="1" dirty="0">
                <a:solidFill>
                  <a:schemeClr val="bg1"/>
                </a:solidFill>
                <a:ea typeface="宋体" panose="02010600030101010101" pitchFamily="2" charset="-122"/>
              </a:rPr>
              <a:t>标准形</a:t>
            </a:r>
            <a:endParaRPr lang="en-US" altLang="zh-CN" sz="3600" b="1" dirty="0">
              <a:solidFill>
                <a:schemeClr val="bg1"/>
              </a:solidFill>
              <a:ea typeface="宋体" panose="02010600030101010101" pitchFamily="2" charset="-122"/>
            </a:endParaRPr>
          </a:p>
          <a:p>
            <a:pPr algn="ctr">
              <a:lnSpc>
                <a:spcPct val="80000"/>
              </a:lnSpc>
              <a:spcBef>
                <a:spcPts val="600"/>
              </a:spcBef>
              <a:buNone/>
            </a:pPr>
            <a:r>
              <a:rPr lang="zh-CN" altLang="en-US" sz="3600" b="1" dirty="0">
                <a:solidFill>
                  <a:schemeClr val="bg1"/>
                </a:solidFill>
                <a:ea typeface="宋体" panose="02010600030101010101" pitchFamily="2" charset="-122"/>
                <a:sym typeface="Symbol" panose="05050102010706020507" pitchFamily="18" charset="2"/>
              </a:rPr>
              <a:t></a:t>
            </a:r>
            <a:r>
              <a:rPr lang="en-US" altLang="zh-CN" sz="3600" b="1" dirty="0">
                <a:solidFill>
                  <a:schemeClr val="bg1"/>
                </a:solidFill>
                <a:ea typeface="宋体" panose="02010600030101010101" pitchFamily="2" charset="-122"/>
              </a:rPr>
              <a:t>x(X(x)</a:t>
            </a:r>
            <a:r>
              <a:rPr lang="en-US" altLang="zh-CN" sz="3600" b="1" dirty="0">
                <a:solidFill>
                  <a:schemeClr val="bg1"/>
                </a:solidFill>
                <a:ea typeface="宋体" panose="02010600030101010101" pitchFamily="2" charset="-122"/>
                <a:sym typeface="Symbol" panose="05050102010706020507" pitchFamily="18" charset="2"/>
              </a:rPr>
              <a:t></a:t>
            </a:r>
            <a:r>
              <a:rPr lang="en-US" altLang="zh-CN" sz="3600" b="1" dirty="0">
                <a:solidFill>
                  <a:schemeClr val="bg1"/>
                </a:solidFill>
                <a:ea typeface="宋体" panose="02010600030101010101" pitchFamily="2" charset="-122"/>
              </a:rPr>
              <a:t>(</a:t>
            </a:r>
            <a:r>
              <a:rPr lang="en-US" altLang="zh-CN" sz="3600" b="1" dirty="0">
                <a:solidFill>
                  <a:schemeClr val="bg1"/>
                </a:solidFill>
                <a:ea typeface="宋体" panose="02010600030101010101" pitchFamily="2" charset="-122"/>
                <a:sym typeface="Symbol" panose="05050102010706020507" pitchFamily="18" charset="2"/>
              </a:rPr>
              <a:t></a:t>
            </a:r>
            <a:r>
              <a:rPr lang="en-US" altLang="zh-CN" sz="3600" b="1" dirty="0" err="1">
                <a:solidFill>
                  <a:schemeClr val="bg1"/>
                </a:solidFill>
                <a:ea typeface="宋体" panose="02010600030101010101" pitchFamily="2" charset="-122"/>
              </a:rPr>
              <a:t>yY</a:t>
            </a:r>
            <a:r>
              <a:rPr lang="en-US" altLang="zh-CN" sz="3600" b="1" dirty="0">
                <a:solidFill>
                  <a:schemeClr val="bg1"/>
                </a:solidFill>
                <a:ea typeface="宋体" panose="02010600030101010101" pitchFamily="2" charset="-122"/>
              </a:rPr>
              <a:t>(x</a:t>
            </a:r>
            <a:r>
              <a:rPr lang="zh-CN" altLang="en-US" sz="3600" b="1" dirty="0">
                <a:solidFill>
                  <a:schemeClr val="bg1"/>
                </a:solidFill>
                <a:ea typeface="宋体" panose="02010600030101010101" pitchFamily="2" charset="-122"/>
              </a:rPr>
              <a:t>，</a:t>
            </a:r>
            <a:r>
              <a:rPr lang="en-US" altLang="zh-CN" sz="3600" b="1" dirty="0">
                <a:solidFill>
                  <a:schemeClr val="bg1"/>
                </a:solidFill>
                <a:ea typeface="宋体" panose="02010600030101010101" pitchFamily="2" charset="-122"/>
              </a:rPr>
              <a:t>y)</a:t>
            </a:r>
            <a:r>
              <a:rPr lang="en-US" altLang="zh-CN" sz="3600" b="1" dirty="0">
                <a:solidFill>
                  <a:schemeClr val="bg1"/>
                </a:solidFill>
                <a:ea typeface="宋体" panose="02010600030101010101" pitchFamily="2" charset="-122"/>
                <a:sym typeface="Symbol" panose="05050102010706020507" pitchFamily="18" charset="2"/>
              </a:rPr>
              <a:t></a:t>
            </a:r>
            <a:r>
              <a:rPr lang="en-US" altLang="zh-CN" sz="3600" b="1" dirty="0" err="1">
                <a:solidFill>
                  <a:schemeClr val="bg1"/>
                </a:solidFill>
                <a:ea typeface="宋体" panose="02010600030101010101" pitchFamily="2" charset="-122"/>
              </a:rPr>
              <a:t>xZ</a:t>
            </a:r>
            <a:r>
              <a:rPr lang="en-US" altLang="zh-CN" sz="3600" b="1" dirty="0">
                <a:solidFill>
                  <a:schemeClr val="bg1"/>
                </a:solidFill>
                <a:ea typeface="宋体" panose="02010600030101010101" pitchFamily="2" charset="-122"/>
              </a:rPr>
              <a:t>(x)))</a:t>
            </a:r>
          </a:p>
          <a:p>
            <a:pPr algn="ctr">
              <a:lnSpc>
                <a:spcPct val="80000"/>
              </a:lnSpc>
              <a:spcBef>
                <a:spcPct val="0"/>
              </a:spcBef>
              <a:buFont typeface="Arial" panose="020B0604020202020204" pitchFamily="34" charset="0"/>
              <a:buNone/>
            </a:pPr>
            <a:endParaRPr lang="zh-CN" altLang="en-US" dirty="0">
              <a:ea typeface="宋体" panose="02010600030101010101" pitchFamily="2" charset="-122"/>
            </a:endParaRPr>
          </a:p>
        </p:txBody>
      </p:sp>
      <p:sp>
        <p:nvSpPr>
          <p:cNvPr id="57348" name="Rectangle 4"/>
          <p:cNvSpPr>
            <a:spLocks noChangeArrowheads="1"/>
          </p:cNvSpPr>
          <p:nvPr/>
        </p:nvSpPr>
        <p:spPr bwMode="auto">
          <a:xfrm>
            <a:off x="467518" y="1268760"/>
            <a:ext cx="8208963"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eaLnBrk="0" hangingPunct="0">
              <a:tabLst>
                <a:tab pos="2924175"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924175"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924175"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92417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92417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92417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800" b="1" dirty="0">
                <a:solidFill>
                  <a:srgbClr val="333300"/>
                </a:solidFill>
                <a:latin typeface="Calibri" panose="020F0502020204030204" pitchFamily="34" charset="0"/>
              </a:rPr>
              <a:t>解：①先把公式化为前束范式</a:t>
            </a:r>
          </a:p>
          <a:p>
            <a:pPr eaLnBrk="1" hangingPunct="1">
              <a:lnSpc>
                <a:spcPct val="130000"/>
              </a:lnSpc>
            </a:pPr>
            <a:r>
              <a:rPr lang="zh-CN" altLang="en-US" sz="2800" b="1" dirty="0">
                <a:solidFill>
                  <a:srgbClr val="333300"/>
                </a:solidFill>
                <a:latin typeface="Calibri" panose="020F0502020204030204" pitchFamily="34" charset="0"/>
              </a:rPr>
              <a:t>       原式</a:t>
            </a:r>
            <a:r>
              <a:rPr lang="en-US" altLang="zh-CN" sz="2800" b="1" dirty="0">
                <a:solidFill>
                  <a:srgbClr val="333300"/>
                </a:solidFill>
                <a:latin typeface="Calibri" panose="020F0502020204030204" pitchFamily="34" charset="0"/>
              </a:rPr>
              <a:t>=</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dirty="0">
                <a:solidFill>
                  <a:srgbClr val="333300"/>
                </a:solidFill>
                <a:latin typeface="Calibri" panose="020F0502020204030204" pitchFamily="34" charset="0"/>
              </a:rPr>
              <a:t>x</a:t>
            </a:r>
            <a:r>
              <a:rPr lang="en-US" altLang="zh-CN" sz="2800" b="1" dirty="0">
                <a:solidFill>
                  <a:srgbClr val="333300"/>
                </a:solidFill>
                <a:latin typeface="Calibri" panose="020F0502020204030204" pitchFamily="34" charset="0"/>
                <a:sym typeface="Symbol" panose="05050102010706020507" pitchFamily="18" charset="2"/>
              </a:rPr>
              <a:t>(X(x)</a:t>
            </a:r>
            <a:r>
              <a:rPr lang="en-US" altLang="zh-CN" sz="2800" b="1" dirty="0">
                <a:solidFill>
                  <a:srgbClr val="333300"/>
                </a:solidFill>
                <a:latin typeface="Calibri" panose="020F0502020204030204" pitchFamily="34" charset="0"/>
              </a:rPr>
              <a:t>(</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dirty="0" err="1">
                <a:solidFill>
                  <a:srgbClr val="333300"/>
                </a:solidFill>
                <a:latin typeface="Calibri" panose="020F0502020204030204" pitchFamily="34" charset="0"/>
              </a:rPr>
              <a:t>yY</a:t>
            </a:r>
            <a:r>
              <a:rPr lang="en-US" altLang="zh-CN" sz="2800" b="1" dirty="0">
                <a:solidFill>
                  <a:srgbClr val="333300"/>
                </a:solidFill>
                <a:latin typeface="Calibri" panose="020F0502020204030204" pitchFamily="34" charset="0"/>
                <a:sym typeface="Symbol" panose="05050102010706020507" pitchFamily="18" charset="2"/>
              </a:rPr>
              <a:t>(x</a:t>
            </a:r>
            <a:r>
              <a:rPr lang="zh-CN" altLang="en-US" sz="2800" b="1" dirty="0">
                <a:solidFill>
                  <a:srgbClr val="333300"/>
                </a:solidFill>
                <a:latin typeface="Calibri" panose="020F0502020204030204" pitchFamily="34" charset="0"/>
                <a:sym typeface="Symbol" panose="05050102010706020507" pitchFamily="18" charset="2"/>
              </a:rPr>
              <a:t>，</a:t>
            </a:r>
            <a:r>
              <a:rPr lang="en-US" altLang="zh-CN" sz="2800" b="1" dirty="0">
                <a:solidFill>
                  <a:srgbClr val="333300"/>
                </a:solidFill>
                <a:latin typeface="Calibri" panose="020F0502020204030204" pitchFamily="34" charset="0"/>
                <a:sym typeface="Symbol" panose="05050102010706020507" pitchFamily="18" charset="2"/>
              </a:rPr>
              <a:t>y)</a:t>
            </a:r>
            <a:r>
              <a:rPr lang="en-US" altLang="zh-CN" sz="2800" b="1" dirty="0" err="1">
                <a:solidFill>
                  <a:srgbClr val="333300"/>
                </a:solidFill>
                <a:latin typeface="Calibri" panose="020F0502020204030204" pitchFamily="34" charset="0"/>
              </a:rPr>
              <a:t>xZ</a:t>
            </a:r>
            <a:r>
              <a:rPr lang="en-US" altLang="zh-CN" sz="2800" b="1" dirty="0">
                <a:solidFill>
                  <a:srgbClr val="333300"/>
                </a:solidFill>
                <a:latin typeface="Calibri" panose="020F0502020204030204" pitchFamily="34" charset="0"/>
                <a:sym typeface="Symbol" panose="05050102010706020507" pitchFamily="18" charset="2"/>
              </a:rPr>
              <a:t>(x)))</a:t>
            </a:r>
          </a:p>
          <a:p>
            <a:pPr eaLnBrk="1" hangingPunct="1">
              <a:lnSpc>
                <a:spcPct val="130000"/>
              </a:lnSpc>
            </a:pPr>
            <a:r>
              <a:rPr lang="en-US" altLang="zh-CN" sz="2800" b="1" dirty="0">
                <a:solidFill>
                  <a:srgbClr val="333300"/>
                </a:solidFill>
                <a:latin typeface="Calibri" panose="020F0502020204030204" pitchFamily="34" charset="0"/>
                <a:sym typeface="Symbol" panose="05050102010706020507" pitchFamily="18" charset="2"/>
              </a:rPr>
              <a:t>              =</a:t>
            </a:r>
            <a:r>
              <a:rPr lang="en-US" altLang="zh-CN" sz="2800" b="1" dirty="0">
                <a:solidFill>
                  <a:srgbClr val="333300"/>
                </a:solidFill>
                <a:latin typeface="Calibri" panose="020F0502020204030204" pitchFamily="34" charset="0"/>
              </a:rPr>
              <a:t>x</a:t>
            </a:r>
            <a:r>
              <a:rPr lang="en-US" altLang="zh-CN" sz="2800" b="1" dirty="0">
                <a:solidFill>
                  <a:srgbClr val="333300"/>
                </a:solidFill>
                <a:latin typeface="Calibri" panose="020F0502020204030204" pitchFamily="34" charset="0"/>
                <a:sym typeface="Symbol" panose="05050102010706020507" pitchFamily="18" charset="2"/>
              </a:rPr>
              <a:t>(X(x)</a:t>
            </a:r>
            <a:r>
              <a:rPr lang="en-US" altLang="zh-CN" sz="2800" b="1" dirty="0">
                <a:solidFill>
                  <a:srgbClr val="333300"/>
                </a:solidFill>
                <a:latin typeface="Calibri" panose="020F0502020204030204" pitchFamily="34" charset="0"/>
              </a:rPr>
              <a:t>(</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dirty="0" err="1">
                <a:solidFill>
                  <a:srgbClr val="333300"/>
                </a:solidFill>
                <a:latin typeface="Calibri" panose="020F0502020204030204" pitchFamily="34" charset="0"/>
              </a:rPr>
              <a:t>y</a:t>
            </a:r>
            <a:r>
              <a:rPr lang="en-US" altLang="zh-CN" sz="2800" b="1" dirty="0" err="1">
                <a:solidFill>
                  <a:srgbClr val="333300"/>
                </a:solidFill>
                <a:latin typeface="Calibri" panose="020F0502020204030204" pitchFamily="34" charset="0"/>
                <a:sym typeface="Symbol" panose="05050102010706020507" pitchFamily="18" charset="2"/>
              </a:rPr>
              <a:t></a:t>
            </a:r>
            <a:r>
              <a:rPr lang="en-US" altLang="zh-CN" sz="2800" b="1" dirty="0" err="1">
                <a:solidFill>
                  <a:srgbClr val="333300"/>
                </a:solidFill>
                <a:latin typeface="Calibri" panose="020F0502020204030204" pitchFamily="34" charset="0"/>
              </a:rPr>
              <a:t>Y</a:t>
            </a:r>
            <a:r>
              <a:rPr lang="en-US" altLang="zh-CN" sz="2800" b="1" dirty="0">
                <a:solidFill>
                  <a:srgbClr val="333300"/>
                </a:solidFill>
                <a:latin typeface="Calibri" panose="020F0502020204030204" pitchFamily="34" charset="0"/>
                <a:sym typeface="Symbol" panose="05050102010706020507" pitchFamily="18" charset="2"/>
              </a:rPr>
              <a:t>(x</a:t>
            </a:r>
            <a:r>
              <a:rPr lang="zh-CN" altLang="en-US" sz="2800" b="1" dirty="0">
                <a:solidFill>
                  <a:srgbClr val="333300"/>
                </a:solidFill>
                <a:latin typeface="Calibri" panose="020F0502020204030204" pitchFamily="34" charset="0"/>
                <a:sym typeface="Symbol" panose="05050102010706020507" pitchFamily="18" charset="2"/>
              </a:rPr>
              <a:t>，</a:t>
            </a:r>
            <a:r>
              <a:rPr lang="en-US" altLang="zh-CN" sz="2800" b="1" dirty="0">
                <a:solidFill>
                  <a:srgbClr val="333300"/>
                </a:solidFill>
                <a:latin typeface="Calibri" panose="020F0502020204030204" pitchFamily="34" charset="0"/>
                <a:sym typeface="Symbol" panose="05050102010706020507" pitchFamily="18" charset="2"/>
              </a:rPr>
              <a:t>y)</a:t>
            </a:r>
            <a:r>
              <a:rPr lang="en-US" altLang="zh-CN" sz="2800" b="1" dirty="0" err="1">
                <a:solidFill>
                  <a:srgbClr val="333300"/>
                </a:solidFill>
                <a:latin typeface="Calibri" panose="020F0502020204030204" pitchFamily="34" charset="0"/>
              </a:rPr>
              <a:t>xZ</a:t>
            </a:r>
            <a:r>
              <a:rPr lang="en-US" altLang="zh-CN" sz="2800" b="1" dirty="0">
                <a:solidFill>
                  <a:srgbClr val="333300"/>
                </a:solidFill>
                <a:latin typeface="Calibri" panose="020F0502020204030204" pitchFamily="34" charset="0"/>
                <a:sym typeface="Symbol" panose="05050102010706020507" pitchFamily="18" charset="2"/>
              </a:rPr>
              <a:t>(x)))</a:t>
            </a:r>
          </a:p>
          <a:p>
            <a:pPr eaLnBrk="1" hangingPunct="1">
              <a:lnSpc>
                <a:spcPct val="130000"/>
              </a:lnSpc>
            </a:pPr>
            <a:r>
              <a:rPr lang="en-US" altLang="zh-CN" sz="2800" b="1" dirty="0">
                <a:solidFill>
                  <a:srgbClr val="333300"/>
                </a:solidFill>
                <a:latin typeface="Calibri" panose="020F0502020204030204" pitchFamily="34" charset="0"/>
                <a:sym typeface="Symbol" panose="05050102010706020507" pitchFamily="18" charset="2"/>
              </a:rPr>
              <a:t>              =</a:t>
            </a:r>
            <a:r>
              <a:rPr lang="en-US" altLang="zh-CN" sz="2800" b="1" dirty="0">
                <a:solidFill>
                  <a:srgbClr val="333300"/>
                </a:solidFill>
                <a:latin typeface="Calibri" panose="020F0502020204030204" pitchFamily="34" charset="0"/>
              </a:rPr>
              <a:t>x</a:t>
            </a:r>
            <a:r>
              <a:rPr lang="en-US" altLang="zh-CN" sz="2800" b="1" dirty="0">
                <a:solidFill>
                  <a:srgbClr val="333300"/>
                </a:solidFill>
                <a:latin typeface="Calibri" panose="020F0502020204030204" pitchFamily="34" charset="0"/>
                <a:sym typeface="Symbol" panose="05050102010706020507" pitchFamily="18" charset="2"/>
              </a:rPr>
              <a:t>(X(x)</a:t>
            </a:r>
            <a:r>
              <a:rPr lang="en-US" altLang="zh-CN" sz="2800" b="1" dirty="0">
                <a:solidFill>
                  <a:srgbClr val="333300"/>
                </a:solidFill>
                <a:latin typeface="Calibri" panose="020F0502020204030204" pitchFamily="34" charset="0"/>
              </a:rPr>
              <a:t>(</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dirty="0" err="1">
                <a:solidFill>
                  <a:srgbClr val="333300"/>
                </a:solidFill>
                <a:latin typeface="Calibri" panose="020F0502020204030204" pitchFamily="34" charset="0"/>
              </a:rPr>
              <a:t>y</a:t>
            </a:r>
            <a:r>
              <a:rPr lang="en-US" altLang="zh-CN" sz="2800" b="1" dirty="0" err="1">
                <a:solidFill>
                  <a:srgbClr val="333300"/>
                </a:solidFill>
                <a:latin typeface="Calibri" panose="020F0502020204030204" pitchFamily="34" charset="0"/>
                <a:sym typeface="Symbol" panose="05050102010706020507" pitchFamily="18" charset="2"/>
              </a:rPr>
              <a:t></a:t>
            </a:r>
            <a:r>
              <a:rPr lang="en-US" altLang="zh-CN" sz="2800" b="1" dirty="0" err="1">
                <a:solidFill>
                  <a:srgbClr val="333300"/>
                </a:solidFill>
                <a:latin typeface="Calibri" panose="020F0502020204030204" pitchFamily="34" charset="0"/>
              </a:rPr>
              <a:t>Y</a:t>
            </a:r>
            <a:r>
              <a:rPr lang="en-US" altLang="zh-CN" sz="2800" b="1" dirty="0">
                <a:solidFill>
                  <a:srgbClr val="333300"/>
                </a:solidFill>
                <a:latin typeface="Calibri" panose="020F0502020204030204" pitchFamily="34" charset="0"/>
                <a:sym typeface="Symbol" panose="05050102010706020507" pitchFamily="18" charset="2"/>
              </a:rPr>
              <a:t>(x</a:t>
            </a:r>
            <a:r>
              <a:rPr lang="zh-CN" altLang="en-US" sz="2800" b="1" dirty="0">
                <a:solidFill>
                  <a:srgbClr val="333300"/>
                </a:solidFill>
                <a:latin typeface="Calibri" panose="020F0502020204030204" pitchFamily="34" charset="0"/>
                <a:sym typeface="Symbol" panose="05050102010706020507" pitchFamily="18" charset="2"/>
              </a:rPr>
              <a:t>，</a:t>
            </a:r>
            <a:r>
              <a:rPr lang="en-US" altLang="zh-CN" sz="2800" b="1" dirty="0">
                <a:solidFill>
                  <a:srgbClr val="333300"/>
                </a:solidFill>
                <a:latin typeface="Calibri" panose="020F0502020204030204" pitchFamily="34" charset="0"/>
                <a:sym typeface="Symbol" panose="05050102010706020507" pitchFamily="18" charset="2"/>
              </a:rPr>
              <a:t>y)</a:t>
            </a:r>
            <a:r>
              <a:rPr lang="en-US" altLang="zh-CN" sz="2800" b="1" dirty="0" err="1">
                <a:solidFill>
                  <a:srgbClr val="333300"/>
                </a:solidFill>
                <a:latin typeface="Calibri" panose="020F0502020204030204" pitchFamily="34" charset="0"/>
              </a:rPr>
              <a:t>uZ</a:t>
            </a:r>
            <a:r>
              <a:rPr lang="en-US" altLang="zh-CN" sz="2800" b="1" dirty="0">
                <a:solidFill>
                  <a:srgbClr val="333300"/>
                </a:solidFill>
                <a:latin typeface="Calibri" panose="020F0502020204030204" pitchFamily="34" charset="0"/>
                <a:sym typeface="Symbol" panose="05050102010706020507" pitchFamily="18" charset="2"/>
              </a:rPr>
              <a:t>(u)))</a:t>
            </a:r>
          </a:p>
          <a:p>
            <a:pPr eaLnBrk="1" hangingPunct="1">
              <a:lnSpc>
                <a:spcPct val="130000"/>
              </a:lnSpc>
            </a:pPr>
            <a:r>
              <a:rPr lang="en-US" altLang="zh-CN" sz="2800" b="1" dirty="0">
                <a:solidFill>
                  <a:srgbClr val="333300"/>
                </a:solidFill>
                <a:latin typeface="Calibri" panose="020F0502020204030204" pitchFamily="34" charset="0"/>
                <a:sym typeface="Symbol" panose="05050102010706020507" pitchFamily="18" charset="2"/>
              </a:rPr>
              <a:t>              =</a:t>
            </a:r>
            <a:r>
              <a:rPr lang="en-US" altLang="zh-CN" sz="2800" b="1" dirty="0" err="1">
                <a:solidFill>
                  <a:srgbClr val="333300"/>
                </a:solidFill>
                <a:latin typeface="Calibri" panose="020F0502020204030204" pitchFamily="34" charset="0"/>
              </a:rPr>
              <a:t>x</a:t>
            </a:r>
            <a:r>
              <a:rPr lang="en-US" altLang="zh-CN" sz="2800" b="1" dirty="0" err="1">
                <a:solidFill>
                  <a:srgbClr val="333300"/>
                </a:solidFill>
                <a:latin typeface="Calibri" panose="020F0502020204030204" pitchFamily="34" charset="0"/>
                <a:sym typeface="Symbol" panose="05050102010706020507" pitchFamily="18" charset="2"/>
              </a:rPr>
              <a:t></a:t>
            </a:r>
            <a:r>
              <a:rPr lang="en-US" altLang="zh-CN" sz="2800" b="1" dirty="0" err="1">
                <a:solidFill>
                  <a:srgbClr val="333300"/>
                </a:solidFill>
                <a:latin typeface="Calibri" panose="020F0502020204030204" pitchFamily="34" charset="0"/>
              </a:rPr>
              <a:t>y</a:t>
            </a:r>
            <a:r>
              <a:rPr lang="en-US" altLang="zh-CN" sz="2800" b="1" dirty="0" err="1">
                <a:solidFill>
                  <a:srgbClr val="333300"/>
                </a:solidFill>
                <a:latin typeface="Calibri" panose="020F0502020204030204" pitchFamily="34" charset="0"/>
                <a:sym typeface="Symbol" panose="05050102010706020507" pitchFamily="18" charset="2"/>
              </a:rPr>
              <a:t></a:t>
            </a:r>
            <a:r>
              <a:rPr lang="en-US" altLang="zh-CN" sz="2800" b="1" dirty="0" err="1">
                <a:solidFill>
                  <a:srgbClr val="333300"/>
                </a:solidFill>
                <a:latin typeface="Calibri" panose="020F0502020204030204" pitchFamily="34" charset="0"/>
              </a:rPr>
              <a:t>u</a:t>
            </a:r>
            <a:r>
              <a:rPr lang="en-US" altLang="zh-CN" sz="2800" b="1" dirty="0">
                <a:solidFill>
                  <a:srgbClr val="333300"/>
                </a:solidFill>
                <a:latin typeface="Calibri" panose="020F0502020204030204" pitchFamily="34" charset="0"/>
                <a:sym typeface="Symbol" panose="05050102010706020507" pitchFamily="18" charset="2"/>
              </a:rPr>
              <a:t>(X(x)</a:t>
            </a:r>
            <a:r>
              <a:rPr lang="en-US" altLang="zh-CN" sz="2800" b="1" dirty="0">
                <a:solidFill>
                  <a:srgbClr val="333300"/>
                </a:solidFill>
                <a:latin typeface="Calibri" panose="020F0502020204030204" pitchFamily="34" charset="0"/>
              </a:rPr>
              <a:t>(</a:t>
            </a:r>
            <a:r>
              <a:rPr lang="en-US" altLang="zh-CN" sz="2800" b="1" dirty="0">
                <a:solidFill>
                  <a:srgbClr val="333300"/>
                </a:solidFill>
                <a:latin typeface="Calibri" panose="020F0502020204030204" pitchFamily="34" charset="0"/>
                <a:sym typeface="Symbol" panose="05050102010706020507" pitchFamily="18" charset="2"/>
              </a:rPr>
              <a:t></a:t>
            </a:r>
            <a:r>
              <a:rPr lang="en-US" altLang="zh-CN" sz="2800" b="1" dirty="0">
                <a:solidFill>
                  <a:srgbClr val="333300"/>
                </a:solidFill>
                <a:latin typeface="Calibri" panose="020F0502020204030204" pitchFamily="34" charset="0"/>
              </a:rPr>
              <a:t>Y</a:t>
            </a:r>
            <a:r>
              <a:rPr lang="en-US" altLang="zh-CN" sz="2800" b="1" dirty="0">
                <a:solidFill>
                  <a:srgbClr val="333300"/>
                </a:solidFill>
                <a:latin typeface="Calibri" panose="020F0502020204030204" pitchFamily="34" charset="0"/>
                <a:sym typeface="Symbol" panose="05050102010706020507" pitchFamily="18" charset="2"/>
              </a:rPr>
              <a:t>(x</a:t>
            </a:r>
            <a:r>
              <a:rPr lang="zh-CN" altLang="en-US" sz="2800" b="1" dirty="0">
                <a:solidFill>
                  <a:srgbClr val="333300"/>
                </a:solidFill>
                <a:latin typeface="Calibri" panose="020F0502020204030204" pitchFamily="34" charset="0"/>
                <a:sym typeface="Symbol" panose="05050102010706020507" pitchFamily="18" charset="2"/>
              </a:rPr>
              <a:t>，</a:t>
            </a:r>
            <a:r>
              <a:rPr lang="en-US" altLang="zh-CN" sz="2800" b="1" dirty="0">
                <a:solidFill>
                  <a:srgbClr val="333300"/>
                </a:solidFill>
                <a:latin typeface="Calibri" panose="020F0502020204030204" pitchFamily="34" charset="0"/>
                <a:sym typeface="Symbol" panose="05050102010706020507" pitchFamily="18" charset="2"/>
              </a:rPr>
              <a:t>y)</a:t>
            </a:r>
            <a:r>
              <a:rPr lang="en-US" altLang="zh-CN" sz="2800" b="1" dirty="0">
                <a:solidFill>
                  <a:srgbClr val="333300"/>
                </a:solidFill>
                <a:latin typeface="Calibri" panose="020F0502020204030204" pitchFamily="34" charset="0"/>
              </a:rPr>
              <a:t> </a:t>
            </a:r>
            <a:r>
              <a:rPr lang="en-US" altLang="zh-CN" sz="2800" b="1" dirty="0">
                <a:solidFill>
                  <a:srgbClr val="333300"/>
                </a:solidFill>
                <a:latin typeface="Calibri" panose="020F0502020204030204" pitchFamily="34" charset="0"/>
                <a:sym typeface="Symbol" panose="05050102010706020507" pitchFamily="18" charset="2"/>
              </a:rPr>
              <a:t>Z(u)))</a:t>
            </a:r>
          </a:p>
          <a:p>
            <a:pPr eaLnBrk="1" hangingPunct="1">
              <a:lnSpc>
                <a:spcPct val="130000"/>
              </a:lnSpc>
              <a:spcBef>
                <a:spcPct val="30000"/>
              </a:spcBef>
            </a:pPr>
            <a:r>
              <a:rPr lang="en-US" altLang="zh-CN" sz="2800" dirty="0">
                <a:latin typeface="Calibri" panose="020F0502020204030204" pitchFamily="34" charset="0"/>
                <a:sym typeface="Symbol" panose="05050102010706020507" pitchFamily="18" charset="2"/>
              </a:rPr>
              <a:t>       </a:t>
            </a:r>
            <a:r>
              <a:rPr lang="en-US" altLang="zh-CN" sz="2800" b="1" dirty="0">
                <a:latin typeface="Calibri" panose="020F0502020204030204" pitchFamily="34" charset="0"/>
                <a:sym typeface="Symbol" panose="05050102010706020507" pitchFamily="18" charset="2"/>
              </a:rPr>
              <a:t>②</a:t>
            </a:r>
            <a:r>
              <a:rPr lang="zh-CN" altLang="en-US" sz="2800" b="1" dirty="0">
                <a:latin typeface="Calibri" panose="020F0502020204030204" pitchFamily="34" charset="0"/>
                <a:sym typeface="Symbol" panose="05050102010706020507" pitchFamily="18" charset="2"/>
              </a:rPr>
              <a:t>化为</a:t>
            </a:r>
            <a:r>
              <a:rPr lang="en-US" altLang="zh-CN" sz="2800" b="1" dirty="0">
                <a:latin typeface="Calibri" panose="020F0502020204030204" pitchFamily="34" charset="0"/>
                <a:sym typeface="Symbol" panose="05050102010706020507" pitchFamily="18" charset="2"/>
              </a:rPr>
              <a:t>SKOLEM</a:t>
            </a:r>
            <a:r>
              <a:rPr lang="zh-CN" altLang="en-US" sz="2800" b="1" dirty="0">
                <a:latin typeface="Calibri" panose="020F0502020204030204" pitchFamily="34" charset="0"/>
                <a:sym typeface="Symbol" panose="05050102010706020507" pitchFamily="18" charset="2"/>
              </a:rPr>
              <a:t>标准形</a:t>
            </a:r>
          </a:p>
          <a:p>
            <a:pPr eaLnBrk="1" hangingPunct="1">
              <a:lnSpc>
                <a:spcPct val="130000"/>
              </a:lnSpc>
            </a:pPr>
            <a:r>
              <a:rPr lang="zh-CN" altLang="en-US" sz="2800" b="1" dirty="0">
                <a:latin typeface="Calibri" panose="020F0502020204030204" pitchFamily="34" charset="0"/>
                <a:sym typeface="Symbol" panose="05050102010706020507" pitchFamily="18" charset="2"/>
              </a:rPr>
              <a:t>       原式</a:t>
            </a:r>
            <a:r>
              <a:rPr lang="en-US" altLang="zh-CN" sz="2800" b="1" dirty="0">
                <a:latin typeface="Calibri" panose="020F0502020204030204" pitchFamily="34" charset="0"/>
                <a:sym typeface="Symbol" panose="05050102010706020507" pitchFamily="18" charset="2"/>
              </a:rPr>
              <a:t>=</a:t>
            </a:r>
            <a:r>
              <a:rPr lang="en-US" altLang="zh-CN" sz="2800" b="1" dirty="0" err="1">
                <a:latin typeface="Calibri" panose="020F0502020204030204" pitchFamily="34" charset="0"/>
              </a:rPr>
              <a:t>y</a:t>
            </a:r>
            <a:r>
              <a:rPr lang="en-US" altLang="zh-CN" sz="2800" b="1" dirty="0" err="1">
                <a:latin typeface="Calibri" panose="020F0502020204030204" pitchFamily="34" charset="0"/>
                <a:sym typeface="Symbol" panose="05050102010706020507" pitchFamily="18" charset="2"/>
              </a:rPr>
              <a:t></a:t>
            </a:r>
            <a:r>
              <a:rPr lang="en-US" altLang="zh-CN" sz="2800" b="1" dirty="0" err="1">
                <a:latin typeface="Calibri" panose="020F0502020204030204" pitchFamily="34" charset="0"/>
              </a:rPr>
              <a:t>u</a:t>
            </a:r>
            <a:r>
              <a:rPr lang="en-US" altLang="zh-CN" sz="2800" b="1" dirty="0">
                <a:latin typeface="Calibri" panose="020F0502020204030204" pitchFamily="34" charset="0"/>
                <a:sym typeface="Symbol" panose="05050102010706020507" pitchFamily="18" charset="2"/>
              </a:rPr>
              <a:t>(X(</a:t>
            </a:r>
            <a:r>
              <a:rPr lang="en-US" altLang="zh-CN" sz="2800" b="1" dirty="0">
                <a:solidFill>
                  <a:srgbClr val="CC0000"/>
                </a:solidFill>
                <a:latin typeface="Calibri" panose="020F0502020204030204" pitchFamily="34" charset="0"/>
                <a:sym typeface="Symbol" panose="05050102010706020507" pitchFamily="18" charset="2"/>
              </a:rPr>
              <a:t>a</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Y</a:t>
            </a:r>
            <a:r>
              <a:rPr lang="en-US" altLang="zh-CN" sz="2800" b="1" dirty="0">
                <a:latin typeface="Calibri" panose="020F0502020204030204" pitchFamily="34" charset="0"/>
                <a:sym typeface="Symbol" panose="05050102010706020507" pitchFamily="18" charset="2"/>
              </a:rPr>
              <a:t>(a</a:t>
            </a:r>
            <a:r>
              <a:rPr lang="zh-CN" altLang="en-US"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sym typeface="Symbol" panose="05050102010706020507" pitchFamily="18" charset="2"/>
              </a:rPr>
              <a:t>y)</a:t>
            </a:r>
            <a:r>
              <a:rPr lang="en-US" altLang="zh-CN" sz="2800" b="1" dirty="0">
                <a:latin typeface="Calibri" panose="020F0502020204030204" pitchFamily="34" charset="0"/>
              </a:rPr>
              <a:t> </a:t>
            </a:r>
            <a:r>
              <a:rPr lang="en-US" altLang="zh-CN" sz="2800" b="1" dirty="0">
                <a:latin typeface="Calibri" panose="020F0502020204030204" pitchFamily="34" charset="0"/>
                <a:sym typeface="Symbol" panose="05050102010706020507" pitchFamily="18" charset="2"/>
              </a:rPr>
              <a:t>Z(u)))</a:t>
            </a:r>
          </a:p>
          <a:p>
            <a:pPr eaLnBrk="1" hangingPunct="1">
              <a:lnSpc>
                <a:spcPct val="130000"/>
              </a:lnSpc>
            </a:pPr>
            <a:r>
              <a:rPr lang="en-US" altLang="zh-CN" sz="2800" b="1" dirty="0">
                <a:latin typeface="Calibri" panose="020F0502020204030204" pitchFamily="34" charset="0"/>
                <a:sym typeface="Symbol" panose="05050102010706020507" pitchFamily="18" charset="2"/>
              </a:rPr>
              <a:t>              =</a:t>
            </a:r>
            <a:r>
              <a:rPr lang="en-US" altLang="zh-CN" sz="2800" b="1" dirty="0">
                <a:latin typeface="Calibri" panose="020F0502020204030204" pitchFamily="34" charset="0"/>
              </a:rPr>
              <a:t>y</a:t>
            </a:r>
            <a:r>
              <a:rPr lang="en-US" altLang="zh-CN" sz="2800" b="1" dirty="0">
                <a:latin typeface="Calibri" panose="020F0502020204030204" pitchFamily="34" charset="0"/>
                <a:sym typeface="Symbol" panose="05050102010706020507" pitchFamily="18" charset="2"/>
              </a:rPr>
              <a:t>(X(a)</a:t>
            </a:r>
            <a:r>
              <a:rPr lang="en-US" altLang="zh-CN" sz="2800" b="1" dirty="0">
                <a:latin typeface="Calibri" panose="020F0502020204030204" pitchFamily="34" charset="0"/>
              </a:rPr>
              <a:t>(</a:t>
            </a:r>
            <a:r>
              <a:rPr lang="en-US" altLang="zh-CN"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rPr>
              <a:t>Y</a:t>
            </a:r>
            <a:r>
              <a:rPr lang="en-US" altLang="zh-CN" sz="2800" b="1" dirty="0">
                <a:latin typeface="Calibri" panose="020F0502020204030204" pitchFamily="34" charset="0"/>
                <a:sym typeface="Symbol" panose="05050102010706020507" pitchFamily="18" charset="2"/>
              </a:rPr>
              <a:t>(a</a:t>
            </a:r>
            <a:r>
              <a:rPr lang="zh-CN" altLang="en-US" sz="2800" b="1" dirty="0">
                <a:latin typeface="Calibri" panose="020F0502020204030204" pitchFamily="34" charset="0"/>
                <a:sym typeface="Symbol" panose="05050102010706020507" pitchFamily="18" charset="2"/>
              </a:rPr>
              <a:t>，</a:t>
            </a:r>
            <a:r>
              <a:rPr lang="en-US" altLang="zh-CN" sz="2800" b="1" dirty="0">
                <a:latin typeface="Calibri" panose="020F0502020204030204" pitchFamily="34" charset="0"/>
                <a:sym typeface="Symbol" panose="05050102010706020507" pitchFamily="18" charset="2"/>
              </a:rPr>
              <a:t>y)</a:t>
            </a:r>
            <a:r>
              <a:rPr lang="en-US" altLang="zh-CN" sz="2800" b="1" dirty="0">
                <a:latin typeface="Calibri" panose="020F0502020204030204" pitchFamily="34" charset="0"/>
              </a:rPr>
              <a:t> </a:t>
            </a:r>
            <a:r>
              <a:rPr lang="en-US" altLang="zh-CN" sz="2800" b="1" dirty="0">
                <a:latin typeface="Calibri" panose="020F0502020204030204" pitchFamily="34" charset="0"/>
                <a:sym typeface="Symbol" panose="05050102010706020507" pitchFamily="18" charset="2"/>
              </a:rPr>
              <a:t>Z(</a:t>
            </a:r>
            <a:r>
              <a:rPr lang="en-US" altLang="zh-CN" sz="2800" b="1" dirty="0">
                <a:solidFill>
                  <a:srgbClr val="CC0000"/>
                </a:solidFill>
                <a:latin typeface="Calibri" panose="020F0502020204030204" pitchFamily="34" charset="0"/>
                <a:sym typeface="Symbol" panose="05050102010706020507" pitchFamily="18" charset="2"/>
              </a:rPr>
              <a:t>f(y)</a:t>
            </a:r>
            <a:r>
              <a:rPr lang="en-US" altLang="zh-CN" sz="2800" b="1" dirty="0">
                <a:latin typeface="Calibri" panose="020F0502020204030204" pitchFamily="34" charset="0"/>
                <a:sym typeface="Symbol" panose="05050102010706020507" pitchFamily="18" charset="2"/>
              </a:rPr>
              <a:t>)))</a:t>
            </a:r>
            <a:r>
              <a:rPr lang="en-US" altLang="zh-CN" sz="2800" dirty="0">
                <a:latin typeface="Calibri" panose="020F0502020204030204" pitchFamily="34" charset="0"/>
                <a:sym typeface="Symbol" panose="05050102010706020507" pitchFamily="18" charset="2"/>
              </a:rPr>
              <a:t>  </a:t>
            </a:r>
          </a:p>
        </p:txBody>
      </p:sp>
    </p:spTree>
    <p:extLst>
      <p:ext uri="{BB962C8B-B14F-4D97-AF65-F5344CB8AC3E}">
        <p14:creationId xmlns:p14="http://schemas.microsoft.com/office/powerpoint/2010/main" val="2547046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4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3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201310" y="980728"/>
            <a:ext cx="7772400" cy="1417638"/>
          </a:xfrm>
        </p:spPr>
        <p:txBody>
          <a:bodyPr/>
          <a:lstStyle/>
          <a:p>
            <a:pPr algn="l" eaLnBrk="1" hangingPunct="1"/>
            <a:r>
              <a:rPr lang="en-US" altLang="zh-CN" sz="3200" b="1" dirty="0">
                <a:solidFill>
                  <a:srgbClr val="FF0000"/>
                </a:solidFill>
                <a:ea typeface="宋体" panose="02010600030101010101" pitchFamily="2" charset="-122"/>
              </a:rPr>
              <a:t>2.5</a:t>
            </a:r>
            <a:br>
              <a:rPr lang="en-US" altLang="zh-CN" sz="3200" b="1" dirty="0">
                <a:solidFill>
                  <a:srgbClr val="FF0000"/>
                </a:solidFill>
              </a:rPr>
            </a:br>
            <a:endParaRPr lang="zh-CN" altLang="en-US" sz="3200" b="1" dirty="0">
              <a:solidFill>
                <a:srgbClr val="FF0000"/>
              </a:solidFill>
              <a:ea typeface="宋体" panose="02010600030101010101" pitchFamily="2" charset="-122"/>
            </a:endParaRPr>
          </a:p>
        </p:txBody>
      </p:sp>
      <p:sp>
        <p:nvSpPr>
          <p:cNvPr id="69636" name="标题 1"/>
          <p:cNvSpPr txBox="1">
            <a:spLocks/>
          </p:cNvSpPr>
          <p:nvPr/>
        </p:nvSpPr>
        <p:spPr bwMode="auto">
          <a:xfrm>
            <a:off x="201310" y="34330"/>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rPr>
              <a:t>作业</a:t>
            </a:r>
            <a:r>
              <a:rPr lang="en-US" altLang="zh-CN" sz="4000" b="1" dirty="0">
                <a:solidFill>
                  <a:schemeClr val="bg1"/>
                </a:solidFill>
              </a:rPr>
              <a:t>06</a:t>
            </a:r>
            <a:endParaRPr lang="zh-CN" altLang="en-US" sz="4000" b="1" dirty="0">
              <a:solidFill>
                <a:schemeClr val="bg1"/>
              </a:solidFill>
            </a:endParaRPr>
          </a:p>
        </p:txBody>
      </p:sp>
      <p:sp>
        <p:nvSpPr>
          <p:cNvPr id="69638" name="Rectangle 6"/>
          <p:cNvSpPr>
            <a:spLocks noChangeArrowheads="1"/>
          </p:cNvSpPr>
          <p:nvPr/>
        </p:nvSpPr>
        <p:spPr bwMode="auto">
          <a:xfrm>
            <a:off x="201310" y="1916832"/>
            <a:ext cx="8964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C00000"/>
                </a:solidFill>
              </a:rPr>
              <a:t>补充题 </a:t>
            </a:r>
            <a:r>
              <a:rPr lang="zh-CN" altLang="en-US" sz="3200" b="1" dirty="0"/>
              <a:t>试求公式</a:t>
            </a:r>
            <a:r>
              <a:rPr lang="en-US" altLang="zh-CN" sz="3200" b="1" dirty="0">
                <a:latin typeface="Calibri" panose="020F0502020204030204" pitchFamily="34" charset="0"/>
                <a:sym typeface="Symbol" panose="05050102010706020507" pitchFamily="18" charset="2"/>
              </a:rPr>
              <a:t></a:t>
            </a:r>
            <a:r>
              <a:rPr lang="en-US" altLang="zh-CN" sz="3200" b="1" dirty="0" err="1"/>
              <a:t>xA</a:t>
            </a:r>
            <a:r>
              <a:rPr lang="en-US" altLang="zh-CN" sz="3200" b="1" dirty="0"/>
              <a:t>(x)</a:t>
            </a:r>
            <a:r>
              <a:rPr lang="en-US" altLang="zh-CN" sz="3200" b="1" dirty="0">
                <a:sym typeface="Symbol" panose="05050102010706020507" pitchFamily="18" charset="2"/>
              </a:rPr>
              <a:t></a:t>
            </a:r>
            <a:r>
              <a:rPr lang="en-US" altLang="zh-CN" sz="3200" b="1" dirty="0" err="1"/>
              <a:t>xB</a:t>
            </a:r>
            <a:r>
              <a:rPr lang="en-US" altLang="zh-CN" sz="3200" b="1" dirty="0"/>
              <a:t>(x)</a:t>
            </a:r>
            <a:r>
              <a:rPr lang="zh-CN" altLang="en-US" sz="3200" b="1" dirty="0"/>
              <a:t>的前束范式。</a:t>
            </a:r>
            <a:endParaRPr lang="en-US" altLang="zh-CN" sz="3200" b="1" dirty="0"/>
          </a:p>
        </p:txBody>
      </p:sp>
    </p:spTree>
    <p:extLst>
      <p:ext uri="{BB962C8B-B14F-4D97-AF65-F5344CB8AC3E}">
        <p14:creationId xmlns:p14="http://schemas.microsoft.com/office/powerpoint/2010/main" val="420835965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idx="4294967295"/>
          </p:nvPr>
        </p:nvSpPr>
        <p:spPr/>
        <p:txBody>
          <a:bodyPr/>
          <a:lstStyle/>
          <a:p>
            <a:r>
              <a:rPr lang="zh-CN" altLang="en-US" sz="4000" dirty="0">
                <a:ea typeface="宋体" panose="02010600030101010101" pitchFamily="2" charset="-122"/>
              </a:rPr>
              <a:t>作业</a:t>
            </a:r>
            <a:r>
              <a:rPr lang="en-US" altLang="zh-CN" sz="4000" dirty="0">
                <a:ea typeface="宋体" panose="02010600030101010101" pitchFamily="2" charset="-122"/>
              </a:rPr>
              <a:t>04</a:t>
            </a:r>
            <a:r>
              <a:rPr lang="zh-CN" altLang="en-US" sz="4000" dirty="0">
                <a:ea typeface="宋体" panose="02010600030101010101" pitchFamily="2" charset="-122"/>
              </a:rPr>
              <a:t>参考答案</a:t>
            </a:r>
            <a:endParaRPr lang="en-US" altLang="zh-CN" sz="4000" dirty="0">
              <a:ea typeface="宋体" panose="02010600030101010101" pitchFamily="2" charset="-122"/>
            </a:endParaRPr>
          </a:p>
        </p:txBody>
      </p:sp>
      <p:pic>
        <p:nvPicPr>
          <p:cNvPr id="3" name="图片 2">
            <a:extLst>
              <a:ext uri="{FF2B5EF4-FFF2-40B4-BE49-F238E27FC236}">
                <a16:creationId xmlns:a16="http://schemas.microsoft.com/office/drawing/2014/main" id="{1C8F18FE-0CFC-8A46-D102-AE63601757CC}"/>
              </a:ext>
            </a:extLst>
          </p:cNvPr>
          <p:cNvPicPr>
            <a:picLocks noChangeAspect="1"/>
          </p:cNvPicPr>
          <p:nvPr/>
        </p:nvPicPr>
        <p:blipFill>
          <a:blip r:embed="rId2"/>
          <a:stretch>
            <a:fillRect/>
          </a:stretch>
        </p:blipFill>
        <p:spPr>
          <a:xfrm>
            <a:off x="1371153" y="836712"/>
            <a:ext cx="6401693" cy="5858693"/>
          </a:xfrm>
          <a:prstGeom prst="rect">
            <a:avLst/>
          </a:prstGeom>
        </p:spPr>
      </p:pic>
    </p:spTree>
    <p:extLst>
      <p:ext uri="{BB962C8B-B14F-4D97-AF65-F5344CB8AC3E}">
        <p14:creationId xmlns:p14="http://schemas.microsoft.com/office/powerpoint/2010/main" val="3740786759"/>
      </p:ext>
    </p:extLst>
  </p:cSld>
  <p:clrMapOvr>
    <a:masterClrMapping/>
  </p:clrMapOvr>
  <p:transition advTm="1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idx="4294967295"/>
          </p:nvPr>
        </p:nvSpPr>
        <p:spPr/>
        <p:txBody>
          <a:bodyPr/>
          <a:lstStyle/>
          <a:p>
            <a:r>
              <a:rPr lang="zh-CN" altLang="en-US" sz="4000" dirty="0">
                <a:ea typeface="宋体" panose="02010600030101010101" pitchFamily="2" charset="-122"/>
              </a:rPr>
              <a:t>作业</a:t>
            </a:r>
            <a:r>
              <a:rPr lang="en-US" altLang="zh-CN" sz="4000" dirty="0">
                <a:ea typeface="宋体" panose="02010600030101010101" pitchFamily="2" charset="-122"/>
              </a:rPr>
              <a:t>04</a:t>
            </a:r>
            <a:r>
              <a:rPr lang="zh-CN" altLang="en-US" sz="4000" dirty="0">
                <a:ea typeface="宋体" panose="02010600030101010101" pitchFamily="2" charset="-122"/>
              </a:rPr>
              <a:t>参考答案</a:t>
            </a:r>
            <a:endParaRPr lang="en-US" altLang="zh-CN" sz="4000" dirty="0">
              <a:ea typeface="宋体" panose="02010600030101010101" pitchFamily="2" charset="-122"/>
            </a:endParaRPr>
          </a:p>
        </p:txBody>
      </p:sp>
      <p:pic>
        <p:nvPicPr>
          <p:cNvPr id="3" name="图片 2">
            <a:extLst>
              <a:ext uri="{FF2B5EF4-FFF2-40B4-BE49-F238E27FC236}">
                <a16:creationId xmlns:a16="http://schemas.microsoft.com/office/drawing/2014/main" id="{049341FB-F94F-9805-782E-4E10DBD06F5D}"/>
              </a:ext>
            </a:extLst>
          </p:cNvPr>
          <p:cNvPicPr>
            <a:picLocks noChangeAspect="1"/>
          </p:cNvPicPr>
          <p:nvPr/>
        </p:nvPicPr>
        <p:blipFill>
          <a:blip r:embed="rId3"/>
          <a:stretch>
            <a:fillRect/>
          </a:stretch>
        </p:blipFill>
        <p:spPr>
          <a:xfrm>
            <a:off x="899592" y="817237"/>
            <a:ext cx="6995005" cy="6040763"/>
          </a:xfrm>
          <a:prstGeom prst="rect">
            <a:avLst/>
          </a:prstGeom>
        </p:spPr>
      </p:pic>
    </p:spTree>
    <p:extLst>
      <p:ext uri="{BB962C8B-B14F-4D97-AF65-F5344CB8AC3E}">
        <p14:creationId xmlns:p14="http://schemas.microsoft.com/office/powerpoint/2010/main" val="1278193724"/>
      </p:ext>
    </p:extLst>
  </p:cSld>
  <p:clrMapOvr>
    <a:masterClrMapping/>
  </p:clrMapOvr>
  <p:transition advTm="1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9426A-07AA-47B4-9423-451D3387CD62}" type="slidenum">
              <a:rPr lang="zh-CN" altLang="en-US" smtClean="0">
                <a:solidFill>
                  <a:schemeClr val="accent1"/>
                </a:solidFill>
              </a:rPr>
              <a:pPr/>
              <a:t>6</a:t>
            </a:fld>
            <a:r>
              <a:rPr lang="en-US" altLang="zh-CN" dirty="0">
                <a:solidFill>
                  <a:schemeClr val="accent1"/>
                </a:solidFill>
              </a:rPr>
              <a:t>/56</a:t>
            </a:r>
          </a:p>
        </p:txBody>
      </p:sp>
      <p:sp>
        <p:nvSpPr>
          <p:cNvPr id="5123" name="Rectangle 2"/>
          <p:cNvSpPr>
            <a:spLocks noGrp="1"/>
          </p:cNvSpPr>
          <p:nvPr>
            <p:ph type="title" idx="4294967295"/>
          </p:nvPr>
        </p:nvSpPr>
        <p:spPr>
          <a:xfrm>
            <a:off x="0" y="0"/>
            <a:ext cx="10548664" cy="642938"/>
          </a:xfrm>
        </p:spPr>
        <p:txBody>
          <a:bodyPr/>
          <a:lstStyle/>
          <a:p>
            <a:pPr algn="l"/>
            <a:r>
              <a:rPr lang="zh-CN" altLang="en-US" sz="3200" b="1" dirty="0">
                <a:ea typeface="宋体" panose="02010600030101010101" pitchFamily="2" charset="-122"/>
              </a:rPr>
              <a:t>例 符号化：</a:t>
            </a:r>
            <a:r>
              <a:rPr lang="en-US" altLang="zh-CN" sz="3200" b="1" dirty="0">
                <a:latin typeface="Times New Roman" panose="02020603050405020304" pitchFamily="18" charset="0"/>
                <a:ea typeface="宋体" panose="02010600030101010101" pitchFamily="2" charset="-122"/>
              </a:rPr>
              <a:t>John’s mother is married to his father</a:t>
            </a:r>
            <a:endParaRPr lang="zh-CN" altLang="en-US" sz="3200" b="1" dirty="0">
              <a:latin typeface="Times New Roman" panose="02020603050405020304" pitchFamily="18" charset="0"/>
              <a:ea typeface="宋体" panose="02010600030101010101" pitchFamily="2" charset="-122"/>
            </a:endParaRPr>
          </a:p>
        </p:txBody>
      </p:sp>
      <p:sp>
        <p:nvSpPr>
          <p:cNvPr id="5124" name="Rectangle 3"/>
          <p:cNvSpPr>
            <a:spLocks noChangeArrowheads="1"/>
          </p:cNvSpPr>
          <p:nvPr/>
        </p:nvSpPr>
        <p:spPr bwMode="auto">
          <a:xfrm>
            <a:off x="250825" y="764704"/>
            <a:ext cx="864235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0000"/>
              </a:spcBef>
            </a:pPr>
            <a:r>
              <a:rPr lang="zh-CN" altLang="en-US" sz="3200" b="1" dirty="0"/>
              <a:t>解： 记</a:t>
            </a:r>
            <a:r>
              <a:rPr lang="zh-CN" altLang="en-US" sz="3200" b="1" dirty="0">
                <a:solidFill>
                  <a:srgbClr val="333300"/>
                </a:solidFill>
              </a:rPr>
              <a:t>  	</a:t>
            </a:r>
          </a:p>
          <a:p>
            <a:pPr eaLnBrk="1" hangingPunct="1">
              <a:lnSpc>
                <a:spcPct val="105000"/>
              </a:lnSpc>
              <a:spcBef>
                <a:spcPct val="10000"/>
              </a:spcBef>
            </a:pPr>
            <a:r>
              <a:rPr lang="en-US" altLang="zh-CN" sz="3200" b="1" dirty="0">
                <a:solidFill>
                  <a:srgbClr val="333300"/>
                </a:solidFill>
              </a:rPr>
              <a:t>               M(e</a:t>
            </a:r>
            <a:r>
              <a:rPr lang="en-US" altLang="zh-CN" sz="3200" b="1" baseline="-25000" dirty="0">
                <a:solidFill>
                  <a:srgbClr val="333300"/>
                </a:solidFill>
              </a:rPr>
              <a:t>1</a:t>
            </a:r>
            <a:r>
              <a:rPr lang="zh-CN" altLang="en-US" sz="3200" b="1" dirty="0">
                <a:solidFill>
                  <a:srgbClr val="333300"/>
                </a:solidFill>
              </a:rPr>
              <a:t>，</a:t>
            </a:r>
            <a:r>
              <a:rPr lang="en-US" altLang="zh-CN" sz="3200" b="1" dirty="0">
                <a:solidFill>
                  <a:srgbClr val="333300"/>
                </a:solidFill>
              </a:rPr>
              <a:t>e</a:t>
            </a:r>
            <a:r>
              <a:rPr lang="en-US" altLang="zh-CN" sz="3200" b="1" baseline="-25000" dirty="0">
                <a:solidFill>
                  <a:srgbClr val="333300"/>
                </a:solidFill>
              </a:rPr>
              <a:t>2</a:t>
            </a:r>
            <a:r>
              <a:rPr lang="en-US" altLang="zh-CN" sz="3200" b="1" dirty="0">
                <a:solidFill>
                  <a:srgbClr val="333300"/>
                </a:solidFill>
              </a:rPr>
              <a:t>)</a:t>
            </a:r>
            <a:r>
              <a:rPr lang="en-US" altLang="zh-CN" sz="3200" b="1" dirty="0">
                <a:solidFill>
                  <a:srgbClr val="CC0000"/>
                </a:solidFill>
              </a:rPr>
              <a:t> </a:t>
            </a:r>
            <a:r>
              <a:rPr lang="zh-CN" altLang="en-US" sz="3200" b="1" dirty="0">
                <a:solidFill>
                  <a:srgbClr val="333300"/>
                </a:solidFill>
              </a:rPr>
              <a:t>表示</a:t>
            </a:r>
            <a:r>
              <a:rPr lang="en-US" altLang="zh-CN" sz="3200" b="1" dirty="0">
                <a:solidFill>
                  <a:srgbClr val="333300"/>
                </a:solidFill>
              </a:rPr>
              <a:t>e</a:t>
            </a:r>
            <a:r>
              <a:rPr lang="en-US" altLang="zh-CN" sz="3200" b="1" baseline="-25000" dirty="0">
                <a:solidFill>
                  <a:srgbClr val="333300"/>
                </a:solidFill>
              </a:rPr>
              <a:t>1</a:t>
            </a:r>
            <a:r>
              <a:rPr lang="en-US" altLang="zh-CN" sz="3200" b="1" dirty="0">
                <a:solidFill>
                  <a:srgbClr val="333300"/>
                </a:solidFill>
              </a:rPr>
              <a:t> is married to e</a:t>
            </a:r>
            <a:r>
              <a:rPr lang="en-US" altLang="zh-CN" sz="3200" b="1" baseline="-25000" dirty="0">
                <a:solidFill>
                  <a:srgbClr val="333300"/>
                </a:solidFill>
              </a:rPr>
              <a:t>2</a:t>
            </a:r>
            <a:r>
              <a:rPr lang="zh-CN" altLang="en-US" sz="3200" b="1" dirty="0">
                <a:solidFill>
                  <a:srgbClr val="333300"/>
                </a:solidFill>
              </a:rPr>
              <a:t>；</a:t>
            </a:r>
          </a:p>
          <a:p>
            <a:pPr eaLnBrk="1" hangingPunct="1">
              <a:lnSpc>
                <a:spcPct val="105000"/>
              </a:lnSpc>
              <a:spcBef>
                <a:spcPct val="10000"/>
              </a:spcBef>
            </a:pPr>
            <a:r>
              <a:rPr lang="zh-CN" altLang="en-US" sz="3200" b="1" dirty="0">
                <a:solidFill>
                  <a:srgbClr val="333300"/>
                </a:solidFill>
              </a:rPr>
              <a:t>               </a:t>
            </a:r>
            <a:r>
              <a:rPr lang="en-US" altLang="zh-CN" sz="3200" b="1" dirty="0">
                <a:solidFill>
                  <a:srgbClr val="CC0000"/>
                </a:solidFill>
              </a:rPr>
              <a:t>f(e)</a:t>
            </a:r>
            <a:r>
              <a:rPr lang="en-US" altLang="zh-CN" sz="3200" b="1" dirty="0">
                <a:solidFill>
                  <a:schemeClr val="tx2"/>
                </a:solidFill>
              </a:rPr>
              <a:t>            </a:t>
            </a:r>
            <a:r>
              <a:rPr lang="zh-CN" altLang="en-US" sz="3200" b="1" dirty="0">
                <a:solidFill>
                  <a:schemeClr val="tx2"/>
                </a:solidFill>
              </a:rPr>
              <a:t>表示</a:t>
            </a:r>
            <a:r>
              <a:rPr lang="en-US" altLang="zh-CN" sz="3200" b="1" dirty="0">
                <a:solidFill>
                  <a:schemeClr val="tx2"/>
                </a:solidFill>
              </a:rPr>
              <a:t>e</a:t>
            </a:r>
            <a:r>
              <a:rPr lang="zh-CN" altLang="en-US" sz="3200" b="1" dirty="0">
                <a:solidFill>
                  <a:schemeClr val="tx2"/>
                </a:solidFill>
              </a:rPr>
              <a:t>的</a:t>
            </a:r>
            <a:r>
              <a:rPr lang="en-US" altLang="zh-CN" sz="3200" b="1" dirty="0">
                <a:solidFill>
                  <a:schemeClr val="tx2"/>
                </a:solidFill>
              </a:rPr>
              <a:t>father</a:t>
            </a:r>
            <a:r>
              <a:rPr lang="zh-CN" altLang="en-US" sz="3200" b="1" dirty="0">
                <a:solidFill>
                  <a:schemeClr val="tx2"/>
                </a:solidFill>
              </a:rPr>
              <a:t>；</a:t>
            </a:r>
          </a:p>
          <a:p>
            <a:pPr eaLnBrk="1" hangingPunct="1">
              <a:lnSpc>
                <a:spcPct val="105000"/>
              </a:lnSpc>
              <a:spcBef>
                <a:spcPct val="10000"/>
              </a:spcBef>
            </a:pPr>
            <a:r>
              <a:rPr lang="zh-CN" altLang="en-US" sz="3200" b="1" dirty="0">
                <a:solidFill>
                  <a:schemeClr val="tx2"/>
                </a:solidFill>
              </a:rPr>
              <a:t>               </a:t>
            </a:r>
            <a:r>
              <a:rPr lang="en-US" altLang="zh-CN" sz="3200" b="1" dirty="0">
                <a:solidFill>
                  <a:srgbClr val="CC0000"/>
                </a:solidFill>
              </a:rPr>
              <a:t>m(e)          </a:t>
            </a:r>
            <a:r>
              <a:rPr lang="zh-CN" altLang="en-US" sz="3200" b="1" dirty="0">
                <a:solidFill>
                  <a:schemeClr val="tx2"/>
                </a:solidFill>
              </a:rPr>
              <a:t>表示</a:t>
            </a:r>
            <a:r>
              <a:rPr lang="en-US" altLang="zh-CN" sz="3200" b="1" dirty="0">
                <a:solidFill>
                  <a:schemeClr val="tx2"/>
                </a:solidFill>
              </a:rPr>
              <a:t>e</a:t>
            </a:r>
            <a:r>
              <a:rPr lang="zh-CN" altLang="en-US" sz="3200" b="1" dirty="0">
                <a:solidFill>
                  <a:schemeClr val="tx2"/>
                </a:solidFill>
              </a:rPr>
              <a:t>的</a:t>
            </a:r>
            <a:r>
              <a:rPr lang="en-US" altLang="zh-CN" sz="3200" b="1" dirty="0">
                <a:solidFill>
                  <a:schemeClr val="tx2"/>
                </a:solidFill>
              </a:rPr>
              <a:t>mother</a:t>
            </a:r>
            <a:r>
              <a:rPr lang="zh-CN" altLang="en-US" sz="3200" b="1" dirty="0">
                <a:solidFill>
                  <a:srgbClr val="333300"/>
                </a:solidFill>
              </a:rPr>
              <a:t>。</a:t>
            </a:r>
          </a:p>
          <a:p>
            <a:pPr eaLnBrk="1" hangingPunct="1">
              <a:lnSpc>
                <a:spcPct val="105000"/>
              </a:lnSpc>
              <a:spcBef>
                <a:spcPct val="50000"/>
              </a:spcBef>
            </a:pPr>
            <a:r>
              <a:rPr lang="zh-CN" altLang="en-US" sz="3200" b="1" dirty="0">
                <a:solidFill>
                  <a:srgbClr val="333300"/>
                </a:solidFill>
              </a:rPr>
              <a:t>        则原话可以翻译为：</a:t>
            </a:r>
          </a:p>
          <a:p>
            <a:pPr algn="ctr" eaLnBrk="1" hangingPunct="1">
              <a:lnSpc>
                <a:spcPct val="105000"/>
              </a:lnSpc>
              <a:spcBef>
                <a:spcPct val="50000"/>
              </a:spcBef>
            </a:pPr>
            <a:r>
              <a:rPr lang="zh-CN" altLang="en-US" sz="3200" b="1" dirty="0"/>
              <a:t>	</a:t>
            </a:r>
            <a:r>
              <a:rPr lang="en-US" altLang="zh-CN" sz="3200" b="1" dirty="0"/>
              <a:t>M(m(John)</a:t>
            </a:r>
            <a:r>
              <a:rPr lang="zh-CN" altLang="en-US" sz="3200" b="1" dirty="0"/>
              <a:t>，</a:t>
            </a:r>
            <a:r>
              <a:rPr lang="en-US" altLang="zh-CN" sz="3200" b="1" dirty="0"/>
              <a:t>f(John))</a:t>
            </a:r>
            <a:endParaRPr lang="zh-CN" altLang="en-US" sz="3200" b="1" dirty="0">
              <a:solidFill>
                <a:srgbClr val="333300"/>
              </a:solidFill>
            </a:endParaRPr>
          </a:p>
        </p:txBody>
      </p:sp>
      <p:cxnSp>
        <p:nvCxnSpPr>
          <p:cNvPr id="5" name="直接箭头连接符 4"/>
          <p:cNvCxnSpPr/>
          <p:nvPr/>
        </p:nvCxnSpPr>
        <p:spPr>
          <a:xfrm flipH="1" flipV="1">
            <a:off x="7092280" y="2996952"/>
            <a:ext cx="864096"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956376" y="3789040"/>
            <a:ext cx="877163" cy="369332"/>
          </a:xfrm>
          <a:prstGeom prst="rect">
            <a:avLst/>
          </a:prstGeom>
          <a:solidFill>
            <a:srgbClr val="FFFF00"/>
          </a:solidFill>
        </p:spPr>
        <p:txBody>
          <a:bodyPr wrap="none" rtlCol="0">
            <a:spAutoFit/>
          </a:bodyPr>
          <a:lstStyle/>
          <a:p>
            <a:r>
              <a:rPr lang="zh-CN" altLang="en-US" dirty="0"/>
              <a:t>函数项</a:t>
            </a:r>
          </a:p>
        </p:txBody>
      </p:sp>
      <p:cxnSp>
        <p:nvCxnSpPr>
          <p:cNvPr id="3" name="直接箭头连接符 2"/>
          <p:cNvCxnSpPr/>
          <p:nvPr/>
        </p:nvCxnSpPr>
        <p:spPr>
          <a:xfrm flipH="1" flipV="1">
            <a:off x="6975476" y="2420888"/>
            <a:ext cx="1412948" cy="12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151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634F11-35F1-47EE-86AE-B939AF3A3516}" type="slidenum">
              <a:rPr lang="zh-CN" altLang="en-US" smtClean="0">
                <a:solidFill>
                  <a:schemeClr val="accent1"/>
                </a:solidFill>
              </a:rPr>
              <a:pPr/>
              <a:t>7</a:t>
            </a:fld>
            <a:r>
              <a:rPr lang="en-US" altLang="zh-CN" dirty="0">
                <a:solidFill>
                  <a:schemeClr val="accent1"/>
                </a:solidFill>
              </a:rPr>
              <a:t>/56</a:t>
            </a:r>
          </a:p>
        </p:txBody>
      </p:sp>
      <p:sp>
        <p:nvSpPr>
          <p:cNvPr id="19459" name="Rectangle 2"/>
          <p:cNvSpPr>
            <a:spLocks noGrp="1"/>
          </p:cNvSpPr>
          <p:nvPr>
            <p:ph type="title" idx="4294967295"/>
          </p:nvPr>
        </p:nvSpPr>
        <p:spPr/>
        <p:txBody>
          <a:bodyPr/>
          <a:lstStyle/>
          <a:p>
            <a:pPr algn="l"/>
            <a:r>
              <a:rPr lang="zh-CN" altLang="en-US" dirty="0">
                <a:ea typeface="宋体" panose="02010600030101010101" pitchFamily="2" charset="-122"/>
              </a:rPr>
              <a:t>定义</a:t>
            </a:r>
            <a:r>
              <a:rPr lang="en-US" altLang="zh-CN" dirty="0">
                <a:ea typeface="宋体" panose="02010600030101010101" pitchFamily="2" charset="-122"/>
              </a:rPr>
              <a:t>2.3 </a:t>
            </a:r>
            <a:r>
              <a:rPr lang="zh-CN" altLang="en-US" dirty="0">
                <a:ea typeface="宋体" panose="02010600030101010101" pitchFamily="2" charset="-122"/>
              </a:rPr>
              <a:t>原子公式（谓词填式）</a:t>
            </a:r>
          </a:p>
        </p:txBody>
      </p:sp>
      <p:sp>
        <p:nvSpPr>
          <p:cNvPr id="19460" name="Rectangle 3"/>
          <p:cNvSpPr>
            <a:spLocks noGrp="1"/>
          </p:cNvSpPr>
          <p:nvPr>
            <p:ph type="body" idx="4294967295"/>
          </p:nvPr>
        </p:nvSpPr>
        <p:spPr>
          <a:xfrm>
            <a:off x="323528" y="1086420"/>
            <a:ext cx="8928992" cy="4032250"/>
          </a:xfrm>
        </p:spPr>
        <p:txBody>
          <a:bodyPr/>
          <a:lstStyle/>
          <a:p>
            <a:pPr algn="just" eaLnBrk="1" hangingPunct="1">
              <a:buFont typeface="Wingdings" panose="05000000000000000000" pitchFamily="2" charset="2"/>
              <a:buNone/>
            </a:pPr>
            <a:r>
              <a:rPr lang="zh-CN" altLang="en-US" b="1" dirty="0">
                <a:latin typeface="Times New Roman" panose="02020603050405020304" pitchFamily="18" charset="0"/>
              </a:rPr>
              <a:t>设</a:t>
            </a:r>
            <a:r>
              <a:rPr lang="en-US" altLang="zh-CN" b="1" i="1" dirty="0">
                <a:latin typeface="Times New Roman" panose="02020603050405020304" pitchFamily="18" charset="0"/>
              </a:rPr>
              <a:t>R</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 …, </a:t>
            </a:r>
            <a:r>
              <a:rPr lang="en-US" altLang="zh-CN" b="1" i="1" dirty="0" err="1">
                <a:latin typeface="Times New Roman" panose="02020603050405020304" pitchFamily="18" charset="0"/>
              </a:rPr>
              <a:t>x</a:t>
            </a:r>
            <a:r>
              <a:rPr lang="en-US" altLang="zh-CN" b="1" i="1" baseline="-30000" dirty="0" err="1">
                <a:latin typeface="Times New Roman" panose="02020603050405020304" pitchFamily="18" charset="0"/>
              </a:rPr>
              <a:t>n</a:t>
            </a:r>
            <a:r>
              <a:rPr lang="en-US" altLang="zh-CN" b="1" dirty="0">
                <a:latin typeface="Times New Roman" panose="02020603050405020304" pitchFamily="18" charset="0"/>
              </a:rPr>
              <a:t>)</a:t>
            </a:r>
            <a:r>
              <a:rPr lang="zh-CN" altLang="en-US" b="1" dirty="0">
                <a:latin typeface="Times New Roman" panose="02020603050405020304" pitchFamily="18" charset="0"/>
              </a:rPr>
              <a:t>是任意的</a:t>
            </a:r>
            <a:r>
              <a:rPr lang="en-US" altLang="zh-CN" b="1" i="1" dirty="0">
                <a:latin typeface="Times New Roman" panose="02020603050405020304" pitchFamily="18" charset="0"/>
              </a:rPr>
              <a:t>n</a:t>
            </a:r>
            <a:r>
              <a:rPr lang="zh-CN" altLang="en-US" b="1" dirty="0">
                <a:latin typeface="Times New Roman" panose="02020603050405020304" pitchFamily="18" charset="0"/>
              </a:rPr>
              <a:t>元谓词，</a:t>
            </a:r>
            <a:r>
              <a:rPr lang="en-US" altLang="zh-CN" b="1" i="1" dirty="0">
                <a:latin typeface="Times New Roman" panose="02020603050405020304" pitchFamily="18" charset="0"/>
              </a:rPr>
              <a:t>t</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a:t>
            </a:r>
            <a:r>
              <a:rPr lang="en-US" altLang="zh-CN" b="1" i="1" dirty="0">
                <a:latin typeface="Times New Roman" panose="02020603050405020304" pitchFamily="18" charset="0"/>
              </a:rPr>
              <a:t>t</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 </a:t>
            </a:r>
            <a:r>
              <a:rPr lang="en-US" altLang="zh-CN" b="1" i="1" dirty="0" err="1">
                <a:latin typeface="Times New Roman" panose="02020603050405020304" pitchFamily="18" charset="0"/>
              </a:rPr>
              <a:t>t</a:t>
            </a:r>
            <a:r>
              <a:rPr lang="en-US" altLang="zh-CN" b="1" i="1" baseline="-30000" dirty="0" err="1">
                <a:latin typeface="Times New Roman" panose="02020603050405020304" pitchFamily="18" charset="0"/>
              </a:rPr>
              <a:t>n</a:t>
            </a:r>
            <a:endParaRPr lang="en-US" altLang="zh-CN" b="1" i="1" baseline="-30000" dirty="0">
              <a:latin typeface="Times New Roman" panose="02020603050405020304" pitchFamily="18" charset="0"/>
            </a:endParaRPr>
          </a:p>
          <a:p>
            <a:pPr algn="just" eaLnBrk="1" hangingPunct="1">
              <a:buFont typeface="Wingdings" panose="05000000000000000000" pitchFamily="2" charset="2"/>
              <a:buNone/>
            </a:pPr>
            <a:r>
              <a:rPr lang="zh-CN" altLang="en-US" b="1" dirty="0">
                <a:latin typeface="Times New Roman" panose="02020603050405020304" pitchFamily="18" charset="0"/>
              </a:rPr>
              <a:t>是任意的</a:t>
            </a:r>
            <a:r>
              <a:rPr lang="en-US" altLang="zh-CN" b="1" i="1" dirty="0">
                <a:latin typeface="Times New Roman" panose="02020603050405020304" pitchFamily="18" charset="0"/>
              </a:rPr>
              <a:t>n</a:t>
            </a:r>
            <a:r>
              <a:rPr lang="zh-CN" altLang="en-US" b="1" dirty="0">
                <a:latin typeface="Times New Roman" panose="02020603050405020304" pitchFamily="18" charset="0"/>
              </a:rPr>
              <a:t>个项，则称</a:t>
            </a:r>
            <a:r>
              <a:rPr lang="en-US" altLang="zh-CN" b="1" i="1" dirty="0">
                <a:latin typeface="Times New Roman" panose="02020603050405020304" pitchFamily="18" charset="0"/>
              </a:rPr>
              <a:t>R</a:t>
            </a:r>
            <a:r>
              <a:rPr lang="en-US" altLang="zh-CN" b="1" dirty="0">
                <a:latin typeface="Times New Roman" panose="02020603050405020304" pitchFamily="18" charset="0"/>
              </a:rPr>
              <a:t>(</a:t>
            </a:r>
            <a:r>
              <a:rPr lang="en-US" altLang="zh-CN" b="1" i="1" dirty="0">
                <a:latin typeface="Times New Roman" panose="02020603050405020304" pitchFamily="18" charset="0"/>
              </a:rPr>
              <a:t>t</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t</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 …, </a:t>
            </a:r>
            <a:r>
              <a:rPr lang="en-US" altLang="zh-CN" b="1" i="1" dirty="0" err="1">
                <a:latin typeface="Times New Roman" panose="02020603050405020304" pitchFamily="18" charset="0"/>
              </a:rPr>
              <a:t>t</a:t>
            </a:r>
            <a:r>
              <a:rPr lang="en-US" altLang="zh-CN" b="1" i="1" baseline="-30000" dirty="0" err="1">
                <a:latin typeface="Times New Roman" panose="02020603050405020304" pitchFamily="18" charset="0"/>
              </a:rPr>
              <a:t>n</a:t>
            </a:r>
            <a:r>
              <a:rPr lang="en-US" altLang="zh-CN" b="1" dirty="0">
                <a:latin typeface="Times New Roman" panose="02020603050405020304" pitchFamily="18" charset="0"/>
              </a:rPr>
              <a:t>)</a:t>
            </a:r>
            <a:r>
              <a:rPr lang="zh-CN" altLang="en-US" b="1" dirty="0">
                <a:latin typeface="Times New Roman" panose="02020603050405020304" pitchFamily="18" charset="0"/>
              </a:rPr>
              <a:t>是</a:t>
            </a:r>
            <a:r>
              <a:rPr lang="zh-CN" altLang="en-US" b="1" dirty="0">
                <a:solidFill>
                  <a:srgbClr val="FF3300"/>
                </a:solidFill>
                <a:latin typeface="Times New Roman" panose="02020603050405020304" pitchFamily="18" charset="0"/>
              </a:rPr>
              <a:t>原子公式</a:t>
            </a:r>
            <a:r>
              <a:rPr lang="en-US" altLang="zh-CN" b="1" dirty="0">
                <a:latin typeface="Times New Roman" panose="02020603050405020304" pitchFamily="18" charset="0"/>
              </a:rPr>
              <a:t>. </a:t>
            </a:r>
          </a:p>
          <a:p>
            <a:pPr marL="1081088" indent="-1081088">
              <a:lnSpc>
                <a:spcPct val="140000"/>
              </a:lnSpc>
              <a:spcBef>
                <a:spcPct val="0"/>
              </a:spcBef>
              <a:buFontTx/>
              <a:buNone/>
            </a:pPr>
            <a:endParaRPr lang="zh-CN" altLang="en-US" b="1" dirty="0">
              <a:ea typeface="宋体" panose="02010600030101010101" pitchFamily="2" charset="-122"/>
            </a:endParaRPr>
          </a:p>
        </p:txBody>
      </p:sp>
      <p:sp>
        <p:nvSpPr>
          <p:cNvPr id="19461" name="Rectangle 4"/>
          <p:cNvSpPr>
            <a:spLocks noChangeArrowheads="1"/>
          </p:cNvSpPr>
          <p:nvPr/>
        </p:nvSpPr>
        <p:spPr bwMode="auto">
          <a:xfrm>
            <a:off x="467544" y="3645024"/>
            <a:ext cx="8352928" cy="13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25475" indent="-6254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40000"/>
              </a:lnSpc>
              <a:spcBef>
                <a:spcPct val="20000"/>
              </a:spcBef>
              <a:buClr>
                <a:schemeClr val="hlink"/>
              </a:buClr>
              <a:buSzPct val="110000"/>
            </a:pPr>
            <a:r>
              <a:rPr lang="zh-CN" altLang="en-US" sz="3200" b="1" dirty="0">
                <a:solidFill>
                  <a:srgbClr val="333300"/>
                </a:solidFill>
              </a:rPr>
              <a:t>原子公式是公式的最小单位，是最小的句子单位。</a:t>
            </a:r>
            <a:r>
              <a:rPr lang="zh-CN" altLang="en-US" sz="3200" b="1" dirty="0"/>
              <a:t>。</a:t>
            </a:r>
          </a:p>
        </p:txBody>
      </p:sp>
    </p:spTree>
    <p:extLst>
      <p:ext uri="{BB962C8B-B14F-4D97-AF65-F5344CB8AC3E}">
        <p14:creationId xmlns:p14="http://schemas.microsoft.com/office/powerpoint/2010/main" val="2508318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582028-601E-490C-929C-4390549F77F1}" type="slidenum">
              <a:rPr lang="zh-CN" altLang="en-US" smtClean="0">
                <a:solidFill>
                  <a:schemeClr val="accent1"/>
                </a:solidFill>
              </a:rPr>
              <a:pPr/>
              <a:t>8</a:t>
            </a:fld>
            <a:r>
              <a:rPr lang="en-US" altLang="zh-CN" dirty="0">
                <a:solidFill>
                  <a:schemeClr val="accent1"/>
                </a:solidFill>
              </a:rPr>
              <a:t>/56</a:t>
            </a:r>
          </a:p>
        </p:txBody>
      </p:sp>
      <p:sp>
        <p:nvSpPr>
          <p:cNvPr id="20483" name="Rectangle 2"/>
          <p:cNvSpPr>
            <a:spLocks noGrp="1"/>
          </p:cNvSpPr>
          <p:nvPr>
            <p:ph type="title" idx="4294967295"/>
          </p:nvPr>
        </p:nvSpPr>
        <p:spPr/>
        <p:txBody>
          <a:bodyPr/>
          <a:lstStyle/>
          <a:p>
            <a:pPr algn="l"/>
            <a:r>
              <a:rPr lang="zh-CN" altLang="en-US" dirty="0">
                <a:ea typeface="宋体" panose="02010600030101010101" pitchFamily="2" charset="-122"/>
              </a:rPr>
              <a:t>定义</a:t>
            </a:r>
            <a:r>
              <a:rPr lang="en-US" altLang="zh-CN" dirty="0">
                <a:ea typeface="宋体" panose="02010600030101010101" pitchFamily="2" charset="-122"/>
              </a:rPr>
              <a:t>2.4 </a:t>
            </a:r>
            <a:r>
              <a:rPr lang="zh-CN" altLang="en-US" dirty="0">
                <a:ea typeface="宋体" panose="02010600030101010101" pitchFamily="2" charset="-122"/>
              </a:rPr>
              <a:t>合式公式的形式定义</a:t>
            </a:r>
          </a:p>
        </p:txBody>
      </p:sp>
      <p:sp>
        <p:nvSpPr>
          <p:cNvPr id="20484" name="Rectangle 3"/>
          <p:cNvSpPr>
            <a:spLocks noGrp="1"/>
          </p:cNvSpPr>
          <p:nvPr>
            <p:ph type="body" idx="4294967295"/>
          </p:nvPr>
        </p:nvSpPr>
        <p:spPr>
          <a:xfrm>
            <a:off x="323850" y="908050"/>
            <a:ext cx="8640763" cy="5184775"/>
          </a:xfrm>
        </p:spPr>
        <p:txBody>
          <a:bodyPr/>
          <a:lstStyle/>
          <a:p>
            <a:pPr marL="804863" indent="-804863">
              <a:lnSpc>
                <a:spcPct val="120000"/>
              </a:lnSpc>
              <a:buFont typeface="Arial" panose="020B0604020202020204" pitchFamily="34" charset="0"/>
              <a:buNone/>
            </a:pPr>
            <a:r>
              <a:rPr lang="en-US" altLang="zh-CN" sz="2800" b="1" dirty="0">
                <a:ea typeface="宋体" panose="02010600030101010101" pitchFamily="2" charset="-122"/>
              </a:rPr>
              <a:t>(</a:t>
            </a:r>
            <a:r>
              <a:rPr lang="en-US" altLang="zh-CN" b="1" dirty="0">
                <a:ea typeface="宋体" panose="02010600030101010101" pitchFamily="2" charset="-122"/>
              </a:rPr>
              <a:t>1) </a:t>
            </a:r>
            <a:r>
              <a:rPr lang="zh-CN" altLang="en-US" b="1" dirty="0">
                <a:ea typeface="宋体" panose="02010600030101010101" pitchFamily="2" charset="-122"/>
              </a:rPr>
              <a:t>原子公式是合式公式；</a:t>
            </a:r>
          </a:p>
          <a:p>
            <a:pPr marL="804863" indent="-804863">
              <a:lnSpc>
                <a:spcPct val="120000"/>
              </a:lnSpc>
              <a:buFont typeface="Arial" panose="020B0604020202020204" pitchFamily="34" charset="0"/>
              <a:buNone/>
            </a:pPr>
            <a:r>
              <a:rPr lang="en-US" altLang="zh-CN" b="1" dirty="0">
                <a:ea typeface="宋体" panose="02010600030101010101" pitchFamily="2" charset="-122"/>
              </a:rPr>
              <a:t>(2) </a:t>
            </a:r>
            <a:r>
              <a:rPr lang="zh-CN" altLang="en-US" b="1" dirty="0">
                <a:ea typeface="宋体" panose="02010600030101010101" pitchFamily="2" charset="-122"/>
              </a:rPr>
              <a:t>若</a:t>
            </a:r>
            <a:r>
              <a:rPr lang="en-US" altLang="zh-CN" b="1" dirty="0">
                <a:ea typeface="宋体" panose="02010600030101010101" pitchFamily="2" charset="-122"/>
              </a:rPr>
              <a:t>A</a:t>
            </a:r>
            <a:r>
              <a:rPr lang="zh-CN" altLang="en-US" b="1" dirty="0">
                <a:ea typeface="宋体" panose="02010600030101010101" pitchFamily="2" charset="-122"/>
              </a:rPr>
              <a:t>是公式，则</a:t>
            </a:r>
            <a:r>
              <a:rPr lang="zh-CN" altLang="en-US"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A</a:t>
            </a:r>
            <a:r>
              <a:rPr lang="zh-CN" altLang="en-US" b="1" dirty="0">
                <a:ea typeface="宋体" panose="02010600030101010101" pitchFamily="2" charset="-122"/>
              </a:rPr>
              <a:t>是合式公式；</a:t>
            </a:r>
          </a:p>
          <a:p>
            <a:pPr marL="804863" indent="-804863">
              <a:lnSpc>
                <a:spcPct val="120000"/>
              </a:lnSpc>
              <a:buFont typeface="Arial" panose="020B0604020202020204" pitchFamily="34" charset="0"/>
              <a:buNone/>
            </a:pPr>
            <a:r>
              <a:rPr lang="en-US" altLang="zh-CN" b="1" dirty="0">
                <a:ea typeface="宋体" panose="02010600030101010101" pitchFamily="2" charset="-122"/>
              </a:rPr>
              <a:t>(3) </a:t>
            </a:r>
            <a:r>
              <a:rPr lang="zh-CN" altLang="en-US" b="1" dirty="0">
                <a:ea typeface="宋体" panose="02010600030101010101" pitchFamily="2" charset="-122"/>
              </a:rPr>
              <a:t>若</a:t>
            </a:r>
            <a:r>
              <a:rPr lang="en-US" altLang="zh-CN" b="1" dirty="0">
                <a:ea typeface="宋体" panose="02010600030101010101" pitchFamily="2" charset="-122"/>
              </a:rPr>
              <a:t>A</a:t>
            </a:r>
            <a:r>
              <a:rPr lang="zh-CN" altLang="en-US" b="1" dirty="0">
                <a:ea typeface="宋体" panose="02010600030101010101" pitchFamily="2" charset="-122"/>
              </a:rPr>
              <a:t>和</a:t>
            </a:r>
            <a:r>
              <a:rPr lang="en-US" altLang="zh-CN" b="1" dirty="0">
                <a:ea typeface="宋体" panose="02010600030101010101" pitchFamily="2" charset="-122"/>
              </a:rPr>
              <a:t>B</a:t>
            </a:r>
            <a:r>
              <a:rPr lang="zh-CN" altLang="en-US" b="1" dirty="0">
                <a:ea typeface="宋体" panose="02010600030101010101" pitchFamily="2" charset="-122"/>
              </a:rPr>
              <a:t>是合式公式，则  </a:t>
            </a:r>
            <a:r>
              <a:rPr lang="en-US" altLang="zh-CN" b="1" dirty="0">
                <a:ea typeface="宋体" panose="02010600030101010101" pitchFamily="2" charset="-122"/>
              </a:rPr>
              <a:t>(A</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B)</a:t>
            </a:r>
            <a:r>
              <a:rPr lang="zh-CN" altLang="en-US" b="1" dirty="0">
                <a:ea typeface="宋体" panose="02010600030101010101" pitchFamily="2" charset="-122"/>
              </a:rPr>
              <a:t>，</a:t>
            </a:r>
            <a:r>
              <a:rPr lang="en-US" altLang="zh-CN" b="1" dirty="0">
                <a:ea typeface="宋体" panose="02010600030101010101" pitchFamily="2" charset="-122"/>
              </a:rPr>
              <a:t>(A</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B)</a:t>
            </a:r>
            <a:r>
              <a:rPr lang="zh-CN" altLang="en-US" b="1" dirty="0">
                <a:ea typeface="宋体" panose="02010600030101010101" pitchFamily="2" charset="-122"/>
              </a:rPr>
              <a:t>，</a:t>
            </a:r>
            <a:r>
              <a:rPr lang="en-US" altLang="zh-CN" b="1" dirty="0">
                <a:ea typeface="宋体" panose="02010600030101010101" pitchFamily="2" charset="-122"/>
              </a:rPr>
              <a:t>(A</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B)</a:t>
            </a:r>
            <a:r>
              <a:rPr lang="zh-CN" altLang="en-US" b="1" dirty="0">
                <a:ea typeface="宋体" panose="02010600030101010101" pitchFamily="2" charset="-122"/>
              </a:rPr>
              <a:t>，</a:t>
            </a:r>
            <a:r>
              <a:rPr lang="en-US" altLang="zh-CN" b="1" dirty="0">
                <a:ea typeface="宋体" panose="02010600030101010101" pitchFamily="2" charset="-122"/>
              </a:rPr>
              <a:t>(A</a:t>
            </a:r>
            <a:r>
              <a:rPr lang="en-US" altLang="zh-CN"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B)</a:t>
            </a:r>
            <a:r>
              <a:rPr lang="zh-CN" altLang="en-US" b="1" dirty="0">
                <a:ea typeface="宋体" panose="02010600030101010101" pitchFamily="2" charset="-122"/>
              </a:rPr>
              <a:t>为合式公式；</a:t>
            </a:r>
          </a:p>
          <a:p>
            <a:pPr marL="804863" indent="-804863">
              <a:lnSpc>
                <a:spcPct val="120000"/>
              </a:lnSpc>
              <a:buFont typeface="Arial" panose="020B0604020202020204" pitchFamily="34" charset="0"/>
              <a:buNone/>
            </a:pPr>
            <a:r>
              <a:rPr lang="en-US" altLang="zh-CN" b="1" dirty="0">
                <a:ea typeface="宋体" panose="02010600030101010101" pitchFamily="2" charset="-122"/>
              </a:rPr>
              <a:t>(4) </a:t>
            </a:r>
            <a:r>
              <a:rPr lang="zh-CN" altLang="en-US" b="1" dirty="0">
                <a:ea typeface="宋体" panose="02010600030101010101" pitchFamily="2" charset="-122"/>
              </a:rPr>
              <a:t>若</a:t>
            </a:r>
            <a:r>
              <a:rPr lang="en-US" altLang="zh-CN" b="1" dirty="0">
                <a:ea typeface="宋体" panose="02010600030101010101" pitchFamily="2" charset="-122"/>
              </a:rPr>
              <a:t>A</a:t>
            </a:r>
            <a:r>
              <a:rPr lang="zh-CN" altLang="en-US" b="1" dirty="0">
                <a:ea typeface="宋体" panose="02010600030101010101" pitchFamily="2" charset="-122"/>
              </a:rPr>
              <a:t>是合式公式，</a:t>
            </a:r>
            <a:r>
              <a:rPr lang="en-US" altLang="zh-CN" b="1" dirty="0">
                <a:ea typeface="宋体" panose="02010600030101010101" pitchFamily="2" charset="-122"/>
              </a:rPr>
              <a:t>x</a:t>
            </a:r>
            <a:r>
              <a:rPr lang="zh-CN" altLang="en-US" b="1" dirty="0">
                <a:ea typeface="宋体" panose="02010600030101010101" pitchFamily="2" charset="-122"/>
              </a:rPr>
              <a:t>是</a:t>
            </a:r>
            <a:r>
              <a:rPr lang="en-US" altLang="zh-CN" b="1" dirty="0">
                <a:ea typeface="宋体" panose="02010600030101010101" pitchFamily="2" charset="-122"/>
              </a:rPr>
              <a:t>A</a:t>
            </a:r>
            <a:r>
              <a:rPr lang="zh-CN" altLang="en-US" b="1" dirty="0">
                <a:ea typeface="宋体" panose="02010600030101010101" pitchFamily="2" charset="-122"/>
              </a:rPr>
              <a:t>中出现的任何个体变元，则</a:t>
            </a:r>
            <a:r>
              <a:rPr lang="zh-CN" altLang="en-US" b="1" dirty="0">
                <a:ea typeface="宋体" panose="02010600030101010101" pitchFamily="2" charset="-122"/>
                <a:sym typeface="Symbol" panose="05050102010706020507" pitchFamily="18" charset="2"/>
              </a:rPr>
              <a:t></a:t>
            </a:r>
            <a:r>
              <a:rPr lang="en-US" altLang="zh-CN" b="1" dirty="0" err="1">
                <a:ea typeface="宋体" panose="02010600030101010101" pitchFamily="2" charset="-122"/>
              </a:rPr>
              <a:t>xA</a:t>
            </a:r>
            <a:r>
              <a:rPr lang="en-US" altLang="zh-CN" b="1" dirty="0">
                <a:ea typeface="宋体" panose="02010600030101010101" pitchFamily="2" charset="-122"/>
              </a:rPr>
              <a:t>(x)</a:t>
            </a:r>
            <a:r>
              <a:rPr lang="zh-CN" altLang="en-US" b="1" dirty="0">
                <a:ea typeface="宋体" panose="02010600030101010101" pitchFamily="2" charset="-122"/>
              </a:rPr>
              <a:t>，</a:t>
            </a:r>
            <a:r>
              <a:rPr lang="zh-CN" altLang="en-US" b="1" dirty="0">
                <a:ea typeface="宋体" panose="02010600030101010101" pitchFamily="2" charset="-122"/>
                <a:sym typeface="Symbol" panose="05050102010706020507" pitchFamily="18" charset="2"/>
              </a:rPr>
              <a:t></a:t>
            </a:r>
            <a:r>
              <a:rPr lang="en-US" altLang="zh-CN" b="1" dirty="0" err="1">
                <a:ea typeface="宋体" panose="02010600030101010101" pitchFamily="2" charset="-122"/>
              </a:rPr>
              <a:t>xA</a:t>
            </a:r>
            <a:r>
              <a:rPr lang="en-US" altLang="zh-CN" b="1" dirty="0">
                <a:ea typeface="宋体" panose="02010600030101010101" pitchFamily="2" charset="-122"/>
              </a:rPr>
              <a:t>(x)</a:t>
            </a:r>
            <a:r>
              <a:rPr lang="zh-CN" altLang="en-US" b="1" dirty="0">
                <a:ea typeface="宋体" panose="02010600030101010101" pitchFamily="2" charset="-122"/>
              </a:rPr>
              <a:t>为合式公式。</a:t>
            </a:r>
          </a:p>
          <a:p>
            <a:pPr marL="804863" indent="-804863">
              <a:lnSpc>
                <a:spcPct val="120000"/>
              </a:lnSpc>
              <a:buFont typeface="Arial" panose="020B0604020202020204" pitchFamily="34" charset="0"/>
              <a:buNone/>
            </a:pPr>
            <a:r>
              <a:rPr lang="en-US" altLang="zh-CN" b="1" dirty="0">
                <a:ea typeface="宋体" panose="02010600030101010101" pitchFamily="2" charset="-122"/>
              </a:rPr>
              <a:t>(5)</a:t>
            </a:r>
            <a:r>
              <a:rPr lang="zh-CN" altLang="en-US" b="1" dirty="0">
                <a:ea typeface="宋体" panose="02010600030101010101" pitchFamily="2" charset="-122"/>
              </a:rPr>
              <a:t>只有有限次使用</a:t>
            </a:r>
            <a:r>
              <a:rPr lang="en-US" altLang="zh-CN" b="1" dirty="0">
                <a:ea typeface="宋体" panose="02010600030101010101" pitchFamily="2" charset="-122"/>
              </a:rPr>
              <a:t>(1)</a:t>
            </a:r>
            <a:r>
              <a:rPr lang="zh-CN" altLang="en-US" b="1" dirty="0">
                <a:ea typeface="宋体" panose="02010600030101010101" pitchFamily="2" charset="-122"/>
              </a:rPr>
              <a:t>、</a:t>
            </a:r>
            <a:r>
              <a:rPr lang="en-US" altLang="zh-CN" b="1" dirty="0">
                <a:ea typeface="宋体" panose="02010600030101010101" pitchFamily="2" charset="-122"/>
              </a:rPr>
              <a:t>(2)</a:t>
            </a:r>
            <a:r>
              <a:rPr lang="zh-CN" altLang="en-US" b="1" dirty="0">
                <a:ea typeface="宋体" panose="02010600030101010101" pitchFamily="2" charset="-122"/>
              </a:rPr>
              <a:t>、</a:t>
            </a:r>
            <a:r>
              <a:rPr lang="en-US" altLang="zh-CN" b="1" dirty="0">
                <a:ea typeface="宋体" panose="02010600030101010101" pitchFamily="2" charset="-122"/>
              </a:rPr>
              <a:t>(3)</a:t>
            </a:r>
            <a:r>
              <a:rPr lang="zh-CN" altLang="en-US" b="1" dirty="0">
                <a:ea typeface="宋体" panose="02010600030101010101" pitchFamily="2" charset="-122"/>
              </a:rPr>
              <a:t>、</a:t>
            </a:r>
            <a:r>
              <a:rPr lang="en-US" altLang="zh-CN" b="1" dirty="0">
                <a:ea typeface="宋体" panose="02010600030101010101" pitchFamily="2" charset="-122"/>
              </a:rPr>
              <a:t>(4)</a:t>
            </a:r>
            <a:r>
              <a:rPr lang="zh-CN" altLang="en-US" b="1" dirty="0">
                <a:ea typeface="宋体" panose="02010600030101010101" pitchFamily="2" charset="-122"/>
              </a:rPr>
              <a:t>所得到的符号串才是合式公式。</a:t>
            </a:r>
          </a:p>
        </p:txBody>
      </p:sp>
    </p:spTree>
    <p:extLst>
      <p:ext uri="{BB962C8B-B14F-4D97-AF65-F5344CB8AC3E}">
        <p14:creationId xmlns:p14="http://schemas.microsoft.com/office/powerpoint/2010/main" val="1935492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582028-601E-490C-929C-4390549F77F1}" type="slidenum">
              <a:rPr lang="zh-CN" altLang="en-US" smtClean="0">
                <a:solidFill>
                  <a:schemeClr val="accent1"/>
                </a:solidFill>
              </a:rPr>
              <a:pPr/>
              <a:t>9</a:t>
            </a:fld>
            <a:r>
              <a:rPr lang="en-US" altLang="zh-CN" dirty="0">
                <a:solidFill>
                  <a:schemeClr val="accent1"/>
                </a:solidFill>
              </a:rPr>
              <a:t>/56</a:t>
            </a:r>
          </a:p>
        </p:txBody>
      </p:sp>
      <p:sp>
        <p:nvSpPr>
          <p:cNvPr id="20483" name="Rectangle 2"/>
          <p:cNvSpPr>
            <a:spLocks noGrp="1"/>
          </p:cNvSpPr>
          <p:nvPr>
            <p:ph type="title" idx="4294967295"/>
          </p:nvPr>
        </p:nvSpPr>
        <p:spPr>
          <a:xfrm>
            <a:off x="179387" y="-26988"/>
            <a:ext cx="8785225" cy="642938"/>
          </a:xfrm>
        </p:spPr>
        <p:txBody>
          <a:bodyPr/>
          <a:lstStyle/>
          <a:p>
            <a:r>
              <a:rPr lang="zh-CN" altLang="en-US" b="1" dirty="0">
                <a:latin typeface="宋体" panose="02010600030101010101" pitchFamily="2" charset="-122"/>
              </a:rPr>
              <a:t>个体变项的自由出现与约束出现</a:t>
            </a:r>
            <a:r>
              <a:rPr lang="zh-CN" altLang="en-US" sz="4000" b="1" dirty="0">
                <a:latin typeface="宋体" panose="02010600030101010101" pitchFamily="2" charset="-122"/>
              </a:rPr>
              <a:t> </a:t>
            </a:r>
            <a:endParaRPr lang="zh-CN" altLang="en-US" dirty="0">
              <a:ea typeface="宋体" panose="02010600030101010101" pitchFamily="2" charset="-122"/>
            </a:endParaRPr>
          </a:p>
        </p:txBody>
      </p:sp>
      <p:sp>
        <p:nvSpPr>
          <p:cNvPr id="20484" name="Rectangle 3"/>
          <p:cNvSpPr>
            <a:spLocks noGrp="1"/>
          </p:cNvSpPr>
          <p:nvPr>
            <p:ph type="body" idx="4294967295"/>
          </p:nvPr>
        </p:nvSpPr>
        <p:spPr>
          <a:xfrm>
            <a:off x="323850" y="908050"/>
            <a:ext cx="8640763" cy="5184775"/>
          </a:xfrm>
        </p:spPr>
        <p:txBody>
          <a:bodyPr/>
          <a:lstStyle/>
          <a:p>
            <a:pPr marL="1433513" indent="-1433513" algn="just" eaLnBrk="1" hangingPunct="1">
              <a:lnSpc>
                <a:spcPct val="150000"/>
              </a:lnSpc>
              <a:buFont typeface="Wingdings" panose="05000000000000000000" pitchFamily="2" charset="2"/>
              <a:buNone/>
            </a:pPr>
            <a:r>
              <a:rPr lang="zh-CN" altLang="en-US" b="1" dirty="0">
                <a:solidFill>
                  <a:srgbClr val="FF3300"/>
                </a:solidFill>
                <a:latin typeface="Times New Roman" panose="02020603050405020304" pitchFamily="18" charset="0"/>
              </a:rPr>
              <a:t>定义</a:t>
            </a:r>
            <a:r>
              <a:rPr lang="en-US" altLang="zh-CN" b="1" dirty="0">
                <a:solidFill>
                  <a:srgbClr val="FF3300"/>
                </a:solidFill>
                <a:latin typeface="Times New Roman" panose="02020603050405020304" pitchFamily="18" charset="0"/>
              </a:rPr>
              <a:t>2.5</a:t>
            </a:r>
            <a:r>
              <a:rPr lang="zh-CN" altLang="en-US" b="1" dirty="0">
                <a:latin typeface="Times New Roman" panose="02020603050405020304" pitchFamily="18" charset="0"/>
              </a:rPr>
              <a:t> 在公式</a:t>
            </a:r>
            <a:r>
              <a:rPr lang="zh-CN" altLang="en-US" b="1" dirty="0">
                <a:latin typeface="Times New Roman" panose="02020603050405020304" pitchFamily="18" charset="0"/>
                <a:sym typeface="Symbol" panose="05050102010706020507" pitchFamily="18" charset="2"/>
              </a:rPr>
              <a:t></a:t>
            </a:r>
            <a:r>
              <a:rPr lang="en-US" altLang="zh-CN" b="1" dirty="0" err="1">
                <a:latin typeface="Times New Roman" panose="02020603050405020304" pitchFamily="18" charset="0"/>
              </a:rPr>
              <a:t>xA</a:t>
            </a:r>
            <a:r>
              <a:rPr lang="en-US" altLang="zh-CN" b="1" dirty="0">
                <a:latin typeface="Times New Roman" panose="02020603050405020304" pitchFamily="18" charset="0"/>
              </a:rPr>
              <a:t>(x)</a:t>
            </a:r>
            <a:r>
              <a:rPr lang="zh-CN" altLang="en-US" b="1" dirty="0">
                <a:latin typeface="Times New Roman" panose="02020603050405020304" pitchFamily="18" charset="0"/>
              </a:rPr>
              <a:t>和</a:t>
            </a:r>
            <a:r>
              <a:rPr lang="zh-CN" altLang="en-US" b="1" dirty="0">
                <a:latin typeface="Times New Roman" panose="02020603050405020304" pitchFamily="18" charset="0"/>
                <a:sym typeface="Symbol" panose="05050102010706020507" pitchFamily="18" charset="2"/>
              </a:rPr>
              <a:t></a:t>
            </a:r>
            <a:r>
              <a:rPr lang="en-US" altLang="zh-CN" b="1" dirty="0" err="1">
                <a:latin typeface="Times New Roman" panose="02020603050405020304" pitchFamily="18" charset="0"/>
              </a:rPr>
              <a:t>xA</a:t>
            </a:r>
            <a:r>
              <a:rPr lang="en-US" altLang="zh-CN" b="1" dirty="0">
                <a:latin typeface="Times New Roman" panose="02020603050405020304" pitchFamily="18" charset="0"/>
              </a:rPr>
              <a:t>(x)</a:t>
            </a:r>
            <a:r>
              <a:rPr lang="zh-CN" altLang="en-US" b="1" dirty="0">
                <a:latin typeface="Times New Roman" panose="02020603050405020304" pitchFamily="18" charset="0"/>
              </a:rPr>
              <a:t>中，称</a:t>
            </a:r>
            <a:r>
              <a:rPr lang="en-US" altLang="zh-CN" b="1" dirty="0">
                <a:latin typeface="Times New Roman" panose="02020603050405020304" pitchFamily="18" charset="0"/>
              </a:rPr>
              <a:t>x</a:t>
            </a:r>
            <a:r>
              <a:rPr lang="zh-CN" altLang="en-US" b="1" dirty="0">
                <a:latin typeface="Times New Roman" panose="02020603050405020304" pitchFamily="18" charset="0"/>
              </a:rPr>
              <a:t>为</a:t>
            </a:r>
            <a:r>
              <a:rPr lang="zh-CN" altLang="en-US" b="1" dirty="0">
                <a:solidFill>
                  <a:srgbClr val="FF3300"/>
                </a:solidFill>
                <a:latin typeface="Times New Roman" panose="02020603050405020304" pitchFamily="18" charset="0"/>
              </a:rPr>
              <a:t>指导变元</a:t>
            </a:r>
            <a:r>
              <a:rPr lang="zh-CN" altLang="en-US" b="1" dirty="0">
                <a:latin typeface="Times New Roman" panose="02020603050405020304" pitchFamily="18" charset="0"/>
              </a:rPr>
              <a:t>，</a:t>
            </a:r>
            <a:r>
              <a:rPr lang="en-US" altLang="zh-CN" b="1" dirty="0">
                <a:latin typeface="Times New Roman" panose="02020603050405020304" pitchFamily="18" charset="0"/>
              </a:rPr>
              <a:t>A(x)</a:t>
            </a:r>
            <a:r>
              <a:rPr lang="zh-CN" altLang="en-US" b="1" dirty="0">
                <a:latin typeface="Times New Roman" panose="02020603050405020304" pitchFamily="18" charset="0"/>
              </a:rPr>
              <a:t>为相应量词的</a:t>
            </a:r>
            <a:r>
              <a:rPr lang="zh-CN" altLang="en-US" b="1" dirty="0">
                <a:solidFill>
                  <a:srgbClr val="FF3300"/>
                </a:solidFill>
                <a:latin typeface="Times New Roman" panose="02020603050405020304" pitchFamily="18" charset="0"/>
              </a:rPr>
              <a:t>辖域</a:t>
            </a:r>
            <a:r>
              <a:rPr lang="en-US" altLang="zh-CN" b="1" dirty="0">
                <a:latin typeface="Times New Roman" panose="02020603050405020304" pitchFamily="18" charset="0"/>
              </a:rPr>
              <a:t>. </a:t>
            </a:r>
            <a:r>
              <a:rPr lang="zh-CN" altLang="en-US" b="1" dirty="0">
                <a:latin typeface="Times New Roman" panose="02020603050405020304" pitchFamily="18" charset="0"/>
              </a:rPr>
              <a:t>在</a:t>
            </a: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x</a:t>
            </a:r>
            <a:r>
              <a:rPr lang="zh-CN" altLang="en-US" b="1" dirty="0">
                <a:latin typeface="Times New Roman" panose="02020603050405020304" pitchFamily="18" charset="0"/>
              </a:rPr>
              <a:t>和</a:t>
            </a: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x</a:t>
            </a:r>
            <a:r>
              <a:rPr lang="zh-CN" altLang="en-US" b="1" dirty="0">
                <a:latin typeface="Times New Roman" panose="02020603050405020304" pitchFamily="18" charset="0"/>
              </a:rPr>
              <a:t>的</a:t>
            </a:r>
            <a:r>
              <a:rPr lang="zh-CN" altLang="en-US" b="1" dirty="0">
                <a:solidFill>
                  <a:srgbClr val="FF3300"/>
                </a:solidFill>
                <a:latin typeface="Times New Roman" panose="02020603050405020304" pitchFamily="18" charset="0"/>
              </a:rPr>
              <a:t>辖域</a:t>
            </a:r>
            <a:r>
              <a:rPr lang="zh-CN" altLang="en-US" b="1" dirty="0">
                <a:latin typeface="Times New Roman" panose="02020603050405020304" pitchFamily="18" charset="0"/>
              </a:rPr>
              <a:t>中，</a:t>
            </a:r>
            <a:r>
              <a:rPr lang="en-US" altLang="zh-CN" b="1" dirty="0">
                <a:latin typeface="Times New Roman" panose="02020603050405020304" pitchFamily="18" charset="0"/>
              </a:rPr>
              <a:t>x</a:t>
            </a:r>
            <a:r>
              <a:rPr lang="zh-CN" altLang="en-US" b="1" dirty="0">
                <a:latin typeface="Times New Roman" panose="02020603050405020304" pitchFamily="18" charset="0"/>
              </a:rPr>
              <a:t>的所有出现都称为</a:t>
            </a:r>
            <a:r>
              <a:rPr lang="zh-CN" altLang="en-US" b="1" dirty="0">
                <a:solidFill>
                  <a:srgbClr val="FF3300"/>
                </a:solidFill>
                <a:latin typeface="Times New Roman" panose="02020603050405020304" pitchFamily="18" charset="0"/>
              </a:rPr>
              <a:t>约束出现</a:t>
            </a:r>
            <a:r>
              <a:rPr lang="zh-CN" altLang="en-US" b="1" dirty="0">
                <a:latin typeface="Times New Roman" panose="02020603050405020304" pitchFamily="18" charset="0"/>
              </a:rPr>
              <a:t>，</a:t>
            </a:r>
            <a:r>
              <a:rPr lang="en-US" altLang="zh-CN" b="1" dirty="0">
                <a:latin typeface="Times New Roman" panose="02020603050405020304" pitchFamily="18" charset="0"/>
              </a:rPr>
              <a:t>A(x)</a:t>
            </a:r>
            <a:r>
              <a:rPr lang="zh-CN" altLang="en-US" b="1" dirty="0">
                <a:latin typeface="Times New Roman" panose="02020603050405020304" pitchFamily="18" charset="0"/>
              </a:rPr>
              <a:t>中不是约束出现的其他变项均称为是</a:t>
            </a:r>
            <a:r>
              <a:rPr lang="zh-CN" altLang="en-US" b="1" dirty="0">
                <a:solidFill>
                  <a:srgbClr val="FF3300"/>
                </a:solidFill>
                <a:latin typeface="Times New Roman" panose="02020603050405020304" pitchFamily="18" charset="0"/>
              </a:rPr>
              <a:t>自由出现</a:t>
            </a:r>
            <a:r>
              <a:rPr lang="en-US" altLang="zh-CN" b="1" dirty="0">
                <a:latin typeface="Times New Roman" panose="02020603050405020304" pitchFamily="18" charset="0"/>
              </a:rPr>
              <a:t>.</a:t>
            </a:r>
          </a:p>
        </p:txBody>
      </p:sp>
    </p:spTree>
    <p:extLst>
      <p:ext uri="{BB962C8B-B14F-4D97-AF65-F5344CB8AC3E}">
        <p14:creationId xmlns:p14="http://schemas.microsoft.com/office/powerpoint/2010/main" val="3250468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318812</TotalTime>
  <Words>6421</Words>
  <Application>Microsoft Office PowerPoint</Application>
  <PresentationFormat>全屏显示(4:3)</PresentationFormat>
  <Paragraphs>511</Paragraphs>
  <Slides>59</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黑体</vt:lpstr>
      <vt:lpstr>宋体</vt:lpstr>
      <vt:lpstr>Arial</vt:lpstr>
      <vt:lpstr>Calibri</vt:lpstr>
      <vt:lpstr>Symbol</vt:lpstr>
      <vt:lpstr>Times New Roman</vt:lpstr>
      <vt:lpstr>Wingdings</vt:lpstr>
      <vt:lpstr>4_Office 主题</vt:lpstr>
      <vt:lpstr>PowerPoint 演示文稿</vt:lpstr>
      <vt:lpstr>2.2 一阶逻辑合式公式及解释</vt:lpstr>
      <vt:lpstr>定义2.1 字母表包含下述符号：</vt:lpstr>
      <vt:lpstr>定义2.2 项的递归定义如下</vt:lpstr>
      <vt:lpstr>例 符号化：她的母亲是科学家</vt:lpstr>
      <vt:lpstr>例 符号化：John’s mother is married to his father</vt:lpstr>
      <vt:lpstr>定义2.3 原子公式（谓词填式）</vt:lpstr>
      <vt:lpstr>定义2.4 合式公式的形式定义</vt:lpstr>
      <vt:lpstr>个体变项的自由出现与约束出现 </vt:lpstr>
      <vt:lpstr>例   x(A(x，y)y(B(x，y)C(z)))</vt:lpstr>
      <vt:lpstr>自由变元和约束变元 </vt:lpstr>
      <vt:lpstr>约束变元的换名 </vt:lpstr>
      <vt:lpstr>定义2.6  闭式是指</vt:lpstr>
      <vt:lpstr>谓词公式的真假性</vt:lpstr>
      <vt:lpstr> 真假性</vt:lpstr>
      <vt:lpstr>  个体域</vt:lpstr>
      <vt:lpstr>自由变项</vt:lpstr>
      <vt:lpstr> 函数变项</vt:lpstr>
      <vt:lpstr> 谓词变项</vt:lpstr>
      <vt:lpstr>谓词公式的一般形式</vt:lpstr>
      <vt:lpstr>谓词公式的解释</vt:lpstr>
      <vt:lpstr>定义2.7 一个解释 I 由下面4部分组成</vt:lpstr>
      <vt:lpstr>成真解释、成假解释</vt:lpstr>
      <vt:lpstr>含有量词的谓词公式</vt:lpstr>
      <vt:lpstr>例  已知 xy((X(x，y)Y(z))Z(x，y)) 试求公式在解释 (D；z；X(e1，e2)，Y(e)，Z(e1，e2)) =({1，2，3}；1；e1e2；e为偶数；e1e2) 之下的值。</vt:lpstr>
      <vt:lpstr>例  已知 xy((X(x，y)Y(z))Z(x，y)) 试求公式在解释 (D；z；X(e1，e2)，Y(e)，Z(e1，e2)) =({1，2，3}；2；e1e2；e为偶数；e1e2) 之下的值。</vt:lpstr>
      <vt:lpstr>解(续)    原式 = xy(xyxy) </vt:lpstr>
      <vt:lpstr>定义2.8 （永真、永假、可满足）</vt:lpstr>
      <vt:lpstr>例2.9(1) 讨论公式类型 xF(x) xF(x)</vt:lpstr>
      <vt:lpstr>例 讨论公式类型 xF(x) xF(x)</vt:lpstr>
      <vt:lpstr>定义2.9 （代换）</vt:lpstr>
      <vt:lpstr>定理 （代换）</vt:lpstr>
      <vt:lpstr>2.3 一阶逻辑等值式与前束范式</vt:lpstr>
      <vt:lpstr>等值（同真假）</vt:lpstr>
      <vt:lpstr>等值式的例子</vt:lpstr>
      <vt:lpstr>定理2.1 德摩根律</vt:lpstr>
      <vt:lpstr>定理2.2 量词辖域收缩与扩张等值式 </vt:lpstr>
      <vt:lpstr>定理2.2(续)</vt:lpstr>
      <vt:lpstr>例  试判断下面两公式是否等值      x(BA(x))  和   BxA(x) </vt:lpstr>
      <vt:lpstr>例 试判断下面两公式是否等值       xA(x)B  和   x(A(x)B)</vt:lpstr>
      <vt:lpstr>定理2.3 量词分配等值式</vt:lpstr>
      <vt:lpstr>定理2.3(续) 量词分配等值式</vt:lpstr>
      <vt:lpstr>例 讨论如下公式的类型      x(A(x)B(x))(xA(x)xB(x))</vt:lpstr>
      <vt:lpstr>例 讨论如下公式的类型       x(A(x)B(x))(xA(x) xB(x))</vt:lpstr>
      <vt:lpstr>定理2.4 下面两个等值式成立</vt:lpstr>
      <vt:lpstr>定义2.11 前束范式</vt:lpstr>
      <vt:lpstr>定理</vt:lpstr>
      <vt:lpstr>例 求下列公式的前束范式</vt:lpstr>
      <vt:lpstr>例 求下列公式的前束范式</vt:lpstr>
      <vt:lpstr>例 将下列语句符号化：          鱼我所欲，熊掌亦我所欲。      并求出前束范式。</vt:lpstr>
      <vt:lpstr>例 求下列公式的前束范式 (1) (x(F(x)W(a,x)))∧(x(P(x)W(a,x))) (2) x( (F(x)∨P(x)) W(a,x))</vt:lpstr>
      <vt:lpstr>定义   SKOLEM标准形</vt:lpstr>
      <vt:lpstr>SKOLEM标准形的求解算法 </vt:lpstr>
      <vt:lpstr>例 求下列公式的SKOLEM标准形</vt:lpstr>
      <vt:lpstr>例 求下列公式的SKOLEM标准形</vt:lpstr>
      <vt:lpstr>PowerPoint 演示文稿</vt:lpstr>
      <vt:lpstr>2.5 </vt:lpstr>
      <vt:lpstr>作业04参考答案</vt:lpstr>
      <vt:lpstr>作业04参考答案</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1563883475@qq.com</cp:lastModifiedBy>
  <cp:revision>363</cp:revision>
  <dcterms:created xsi:type="dcterms:W3CDTF">2090-01-01T11:28:32Z</dcterms:created>
  <dcterms:modified xsi:type="dcterms:W3CDTF">2024-11-18T13:29:31Z</dcterms:modified>
</cp:coreProperties>
</file>