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9"/>
  </p:notesMasterIdLst>
  <p:sldIdLst>
    <p:sldId id="607" r:id="rId2"/>
    <p:sldId id="608" r:id="rId3"/>
    <p:sldId id="609" r:id="rId4"/>
    <p:sldId id="610" r:id="rId5"/>
    <p:sldId id="611" r:id="rId6"/>
    <p:sldId id="612" r:id="rId7"/>
    <p:sldId id="613" r:id="rId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497"/>
    <a:srgbClr val="993300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74877" autoAdjust="0"/>
  </p:normalViewPr>
  <p:slideViewPr>
    <p:cSldViewPr>
      <p:cViewPr varScale="1">
        <p:scale>
          <a:sx n="62" d="100"/>
          <a:sy n="62" d="100"/>
        </p:scale>
        <p:origin x="20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3353D82-A344-45A8-BC59-8ED605A4347C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4E0BF72-3DCC-4A33-A34F-7CB9DBD24B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092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61063-3147-4379-9C7A-BA6687AD481A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82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566DC-DEFB-4827-AB47-38A3C8B8C2AC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/56</a:t>
            </a:r>
          </a:p>
        </p:txBody>
      </p:sp>
    </p:spTree>
    <p:extLst>
      <p:ext uri="{BB962C8B-B14F-4D97-AF65-F5344CB8AC3E}">
        <p14:creationId xmlns:p14="http://schemas.microsoft.com/office/powerpoint/2010/main" val="231045968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E4AD4-1C88-46BF-9BBC-291AFBA62D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54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2E62C00-5961-4FF4-BCBA-0E7CB9E3963E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/56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1310" y="980728"/>
            <a:ext cx="7772400" cy="1417638"/>
          </a:xfrm>
        </p:spPr>
        <p:txBody>
          <a:bodyPr/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2.5</a:t>
            </a:r>
            <a:r>
              <a:rPr lang="en-US" altLang="zh-CN" sz="3200" b="1" dirty="0">
                <a:solidFill>
                  <a:srgbClr val="FF0000"/>
                </a:solidFill>
              </a:rPr>
              <a:t/>
            </a:r>
            <a:br>
              <a:rPr lang="en-US" altLang="zh-CN" sz="3200" b="1" dirty="0">
                <a:solidFill>
                  <a:srgbClr val="FF0000"/>
                </a:solidFill>
              </a:rPr>
            </a:b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9636" name="标题 1"/>
          <p:cNvSpPr txBox="1">
            <a:spLocks/>
          </p:cNvSpPr>
          <p:nvPr/>
        </p:nvSpPr>
        <p:spPr bwMode="auto">
          <a:xfrm>
            <a:off x="201310" y="34330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bg1"/>
                </a:solidFill>
              </a:rPr>
              <a:t>作业</a:t>
            </a:r>
            <a:r>
              <a:rPr lang="en-US" altLang="zh-CN" sz="4000" b="1" dirty="0">
                <a:solidFill>
                  <a:schemeClr val="bg1"/>
                </a:solidFill>
              </a:rPr>
              <a:t>06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201310" y="1916832"/>
            <a:ext cx="89646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C00000"/>
                </a:solidFill>
              </a:rPr>
              <a:t>补充题 </a:t>
            </a:r>
            <a:r>
              <a:rPr lang="zh-CN" altLang="en-US" sz="3200" b="1" dirty="0"/>
              <a:t>试求公式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 err="1"/>
              <a:t>xA</a:t>
            </a:r>
            <a:r>
              <a:rPr lang="en-US" altLang="zh-CN" sz="3200" b="1" dirty="0"/>
              <a:t>(x)</a:t>
            </a:r>
            <a:r>
              <a:rPr lang="en-US" altLang="zh-CN" sz="3200" b="1" dirty="0">
                <a:sym typeface="Symbol" panose="05050102010706020507" pitchFamily="18" charset="2"/>
              </a:rPr>
              <a:t></a:t>
            </a:r>
            <a:r>
              <a:rPr lang="en-US" altLang="zh-CN" sz="3200" b="1" dirty="0" err="1"/>
              <a:t>xB</a:t>
            </a:r>
            <a:r>
              <a:rPr lang="en-US" altLang="zh-CN" sz="3200" b="1" dirty="0"/>
              <a:t>(x)</a:t>
            </a:r>
            <a:r>
              <a:rPr lang="zh-CN" altLang="en-US" sz="3200" b="1" dirty="0"/>
              <a:t>的前束范式。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42083596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7504" y="44624"/>
            <a:ext cx="898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2.5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A41887-A15E-EFBD-07D5-0D802FE42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29147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B72CB91-DFA2-9C34-CA59-4F03956C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89040"/>
            <a:ext cx="9144000" cy="265323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31640" y="6342752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参考了答案，有自己的理解将更好</a:t>
            </a:r>
          </a:p>
        </p:txBody>
      </p:sp>
    </p:spTree>
    <p:extLst>
      <p:ext uri="{BB962C8B-B14F-4D97-AF65-F5344CB8AC3E}">
        <p14:creationId xmlns:p14="http://schemas.microsoft.com/office/powerpoint/2010/main" val="1029302538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7504" y="44624"/>
            <a:ext cx="8980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2.5</a:t>
            </a:r>
            <a:endParaRPr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BB533B-CFCC-89B5-010F-EC23D47D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72" y="398567"/>
            <a:ext cx="7220958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1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08720"/>
            <a:ext cx="9072686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err="1"/>
              <a:t>p∧q</a:t>
            </a:r>
            <a:r>
              <a:rPr lang="zh-CN" altLang="en-US" b="1" dirty="0"/>
              <a:t>的值总比</a:t>
            </a:r>
            <a:r>
              <a:rPr lang="en-US" altLang="zh-CN" b="1" dirty="0" err="1"/>
              <a:t>p→q</a:t>
            </a:r>
            <a:r>
              <a:rPr lang="zh-CN" altLang="en-US" b="1" dirty="0"/>
              <a:t>小的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b="1" dirty="0">
                <a:sym typeface="Symbol" panose="05050102010706020507" pitchFamily="18" charset="2"/>
              </a:rPr>
              <a:t>让两式取不同的真值只能让</a:t>
            </a:r>
            <a:r>
              <a:rPr lang="en-US" altLang="zh-CN" b="1" dirty="0">
                <a:sym typeface="Symbol" panose="05050102010706020507" pitchFamily="18" charset="2"/>
              </a:rPr>
              <a:t>p</a:t>
            </a:r>
            <a:r>
              <a:rPr lang="zh-CN" altLang="en-US" b="1" dirty="0">
                <a:sym typeface="Symbol" panose="05050102010706020507" pitchFamily="18" charset="2"/>
              </a:rPr>
              <a:t>为假即可。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 altLang="zh-CN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解：取个体域</a:t>
            </a:r>
            <a:r>
              <a:rPr lang="en-US" altLang="zh-CN" sz="2800" b="1" dirty="0">
                <a:sym typeface="Symbol" panose="05050102010706020507" pitchFamily="18" charset="2"/>
              </a:rPr>
              <a:t>D={3}</a:t>
            </a:r>
            <a:r>
              <a:rPr lang="zh-CN" altLang="en-US" sz="2800" b="1" dirty="0">
                <a:sym typeface="Symbol" panose="05050102010706020507" pitchFamily="18" charset="2"/>
              </a:rPr>
              <a:t>，并设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	p(x)</a:t>
            </a:r>
            <a:r>
              <a:rPr lang="zh-CN" altLang="en-US" sz="2800" b="1" dirty="0"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ym typeface="Symbol" panose="05050102010706020507" pitchFamily="18" charset="2"/>
              </a:rPr>
              <a:t>为偶数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	q(x)</a:t>
            </a:r>
            <a:r>
              <a:rPr lang="zh-CN" altLang="en-US" sz="2800" b="1" dirty="0"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ym typeface="Symbol" panose="05050102010706020507" pitchFamily="18" charset="2"/>
              </a:rPr>
              <a:t>为平方数（可以随意）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ym typeface="Symbol" panose="05050102010706020507" pitchFamily="18" charset="2"/>
              </a:rPr>
              <a:t>于是，有：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x(p(x)→q(x))=</a:t>
            </a:r>
            <a:r>
              <a:rPr lang="en-US" altLang="zh-CN" sz="2800" b="1" dirty="0"/>
              <a:t>x(p</a:t>
            </a:r>
            <a:r>
              <a:rPr lang="en-US" altLang="zh-CN" sz="2800" b="1" dirty="0">
                <a:sym typeface="Symbol" panose="05050102010706020507" pitchFamily="18" charset="2"/>
              </a:rPr>
              <a:t>(x)→q(x))=p(3)→q(3)=0→0=1</a:t>
            </a:r>
          </a:p>
          <a:p>
            <a:pPr marL="0" indent="0"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x(p(x)</a:t>
            </a:r>
            <a:r>
              <a:rPr lang="en-US" altLang="zh-CN" sz="2800" b="1" dirty="0"/>
              <a:t>∧q</a:t>
            </a:r>
            <a:r>
              <a:rPr lang="en-US" altLang="zh-CN" sz="2800" b="1" dirty="0">
                <a:sym typeface="Symbol" panose="05050102010706020507" pitchFamily="18" charset="2"/>
              </a:rPr>
              <a:t>(x))=</a:t>
            </a:r>
            <a:r>
              <a:rPr lang="en-US" altLang="zh-CN" sz="2800" b="1" dirty="0"/>
              <a:t>x(p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q(x))=p(3)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q(3)=0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0=0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504" y="44624"/>
            <a:ext cx="3470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2.5</a:t>
            </a:r>
            <a:r>
              <a:rPr lang="zh-CN" altLang="en-US" sz="4000" b="1" dirty="0">
                <a:solidFill>
                  <a:srgbClr val="FF0000"/>
                </a:solidFill>
              </a:rPr>
              <a:t>分析与解答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0074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872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</a:rPr>
              <a:t>补充题</a:t>
            </a:r>
            <a:r>
              <a:rPr lang="zh-CN" altLang="en-US" sz="2800" b="1" dirty="0">
                <a:solidFill>
                  <a:schemeClr val="tx1"/>
                </a:solidFill>
              </a:rPr>
              <a:t> 试求公式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chemeClr val="tx1"/>
                </a:solidFill>
              </a:rPr>
              <a:t>xA</a:t>
            </a:r>
            <a:r>
              <a:rPr lang="en-US" altLang="zh-CN" sz="2800" b="1" dirty="0">
                <a:solidFill>
                  <a:schemeClr val="tx1"/>
                </a:solidFill>
              </a:rPr>
              <a:t>(x)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</a:t>
            </a:r>
            <a:r>
              <a:rPr lang="en-US" altLang="zh-CN" sz="2800" b="1" dirty="0" err="1">
                <a:solidFill>
                  <a:schemeClr val="tx1"/>
                </a:solidFill>
              </a:rPr>
              <a:t>xB</a:t>
            </a:r>
            <a:r>
              <a:rPr lang="en-US" altLang="zh-CN" sz="2800" b="1" dirty="0">
                <a:solidFill>
                  <a:schemeClr val="tx1"/>
                </a:solidFill>
              </a:rPr>
              <a:t>(x)</a:t>
            </a:r>
            <a:r>
              <a:rPr lang="zh-CN" altLang="en-US" sz="2800" b="1" dirty="0">
                <a:solidFill>
                  <a:schemeClr val="tx1"/>
                </a:solidFill>
              </a:rPr>
              <a:t>的前束范式。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124744"/>
            <a:ext cx="9107720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解：按同时互相蕴含表示等价式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 </a:t>
            </a:r>
            <a:r>
              <a:rPr lang="en-US" altLang="zh-CN" sz="2800" b="1" dirty="0" err="1"/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=(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(x)→</a:t>
            </a:r>
            <a:r>
              <a:rPr lang="en-US" altLang="zh-CN" sz="2800" b="1" dirty="0" err="1"/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(x))</a:t>
            </a:r>
            <a:r>
              <a:rPr lang="en-US" altLang="zh-CN" sz="2800" b="1" dirty="0"/>
              <a:t> ∧</a:t>
            </a:r>
            <a:r>
              <a:rPr lang="en-US" altLang="zh-CN" sz="2800" b="1" dirty="0">
                <a:sym typeface="Symbol" panose="05050102010706020507" pitchFamily="18" charset="2"/>
              </a:rPr>
              <a:t> (</a:t>
            </a:r>
            <a:r>
              <a:rPr lang="en-US" altLang="zh-CN" sz="2800" b="1" dirty="0" err="1"/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(x)→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    = (</a:t>
            </a:r>
            <a:r>
              <a:rPr lang="en-US" altLang="zh-CN" sz="2800" b="1" dirty="0">
                <a:sym typeface="Symbol" panose="05050102010706020507" pitchFamily="18" charset="2"/>
              </a:rPr>
              <a:t>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(x))</a:t>
            </a:r>
            <a:r>
              <a:rPr lang="en-US" altLang="zh-CN" sz="2800" b="1" dirty="0"/>
              <a:t>∧(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</a:t>
            </a:r>
            <a:r>
              <a:rPr lang="en-US" altLang="zh-CN" sz="2800" b="1" dirty="0" err="1"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(x))   </a:t>
            </a:r>
            <a:r>
              <a:rPr lang="zh-CN" altLang="en-US" sz="2800" b="1" dirty="0">
                <a:solidFill>
                  <a:srgbClr val="FF0000"/>
                </a:solidFill>
              </a:rPr>
              <a:t>去等价词 </a:t>
            </a:r>
            <a:endParaRPr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=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xA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(x)</a:t>
            </a:r>
            <a:r>
              <a:rPr lang="en-US" altLang="zh-CN" sz="2800" b="1" dirty="0">
                <a:solidFill>
                  <a:srgbClr val="FF0000"/>
                </a:solidFill>
              </a:rPr>
              <a:t>∨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olidFill>
                  <a:srgbClr val="FF0000"/>
                </a:solidFill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(x)</a:t>
            </a:r>
            <a:r>
              <a:rPr lang="en-US" altLang="zh-CN" sz="2800" b="1" dirty="0">
                <a:sym typeface="Symbol" panose="05050102010706020507" pitchFamily="18" charset="2"/>
              </a:rPr>
              <a:t>)</a:t>
            </a:r>
            <a:r>
              <a:rPr lang="en-US" altLang="zh-CN" sz="2800" b="1" dirty="0"/>
              <a:t>∧(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xB</a:t>
            </a:r>
            <a:r>
              <a:rPr lang="en-US" altLang="zh-CN" sz="2800" b="1" dirty="0">
                <a:sym typeface="Symbol" panose="05050102010706020507" pitchFamily="18" charset="2"/>
              </a:rPr>
              <a:t>(x))  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否定深入</a:t>
            </a:r>
            <a:endParaRPr lang="en-US" altLang="zh-CN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=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xA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yB</a:t>
            </a:r>
            <a:r>
              <a:rPr lang="en-US" altLang="zh-CN" sz="2800" b="1" dirty="0">
                <a:sym typeface="Symbol" panose="05050102010706020507" pitchFamily="18" charset="2"/>
              </a:rPr>
              <a:t>(y))</a:t>
            </a:r>
            <a:r>
              <a:rPr lang="en-US" altLang="zh-CN" sz="2800" b="1" dirty="0"/>
              <a:t>∧(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uA</a:t>
            </a:r>
            <a:r>
              <a:rPr lang="en-US" altLang="zh-CN" sz="2800" b="1" dirty="0">
                <a:sym typeface="Symbol" panose="05050102010706020507" pitchFamily="18" charset="2"/>
              </a:rPr>
              <a:t>(u)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vB</a:t>
            </a:r>
            <a:r>
              <a:rPr lang="en-US" altLang="zh-CN" sz="2800" b="1" dirty="0">
                <a:sym typeface="Symbol" panose="05050102010706020507" pitchFamily="18" charset="2"/>
              </a:rPr>
              <a:t>(v))   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改名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=</a:t>
            </a:r>
            <a:r>
              <a:rPr lang="en-US" altLang="zh-CN" sz="2800" b="1" dirty="0" err="1">
                <a:sym typeface="Symbol" panose="05050102010706020507" pitchFamily="18" charset="2"/>
              </a:rPr>
              <a:t>xyuv</a:t>
            </a:r>
            <a:r>
              <a:rPr lang="en-US" altLang="zh-CN" sz="2800" b="1" dirty="0">
                <a:solidFill>
                  <a:srgbClr val="FF0000"/>
                </a:solidFill>
              </a:rPr>
              <a:t>(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A(x)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B(y))</a:t>
            </a:r>
            <a:r>
              <a:rPr lang="en-US" altLang="zh-CN" sz="2800" b="1" dirty="0"/>
              <a:t>∧(</a:t>
            </a:r>
            <a:r>
              <a:rPr lang="en-US" altLang="zh-CN" sz="2800" b="1" dirty="0">
                <a:sym typeface="Symbol" panose="05050102010706020507" pitchFamily="18" charset="2"/>
              </a:rPr>
              <a:t>A(u)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B(v))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)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前移量词</a:t>
            </a:r>
          </a:p>
        </p:txBody>
      </p:sp>
      <p:sp>
        <p:nvSpPr>
          <p:cNvPr id="2" name="矩形 1"/>
          <p:cNvSpPr/>
          <p:nvPr/>
        </p:nvSpPr>
        <p:spPr>
          <a:xfrm>
            <a:off x="553568" y="5229200"/>
            <a:ext cx="6946132" cy="95410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ym typeface="Symbol" panose="05050102010706020507" pitchFamily="18" charset="2"/>
              </a:rPr>
              <a:t>说明： 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xA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(x)= x(A(x)</a:t>
            </a:r>
            <a:r>
              <a:rPr lang="en-US" altLang="zh-CN" sz="2800" b="1" dirty="0"/>
              <a:t>∨</a:t>
            </a:r>
            <a:r>
              <a:rPr lang="en-US" altLang="zh-CN" sz="2800" b="1" dirty="0">
                <a:sym typeface="Symbol" panose="05050102010706020507" pitchFamily="18" charset="2"/>
              </a:rPr>
              <a:t>B(x))</a:t>
            </a:r>
          </a:p>
          <a:p>
            <a:r>
              <a:rPr lang="en-US" altLang="zh-CN" sz="2800" b="1" dirty="0">
                <a:sym typeface="Symbol" panose="05050102010706020507" pitchFamily="18" charset="2"/>
              </a:rPr>
              <a:t>            </a:t>
            </a:r>
            <a:r>
              <a:rPr lang="zh-CN" altLang="en-US" sz="2800" b="1" dirty="0">
                <a:sym typeface="Symbol" panose="05050102010706020507" pitchFamily="18" charset="2"/>
              </a:rPr>
              <a:t>可以使用，也可以不使用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038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872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</a:rPr>
              <a:t>要求：独立完成作业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124744"/>
            <a:ext cx="9107720" cy="5640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(x)</a:t>
            </a:r>
            <a:r>
              <a:rPr lang="en-US" altLang="zh-CN" sz="2800" b="1" dirty="0" err="1"/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(x)=(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(x)→</a:t>
            </a:r>
            <a:r>
              <a:rPr lang="en-US" altLang="zh-CN" sz="2800" b="1" dirty="0" err="1"/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(</a:t>
            </a:r>
            <a:r>
              <a:rPr lang="en-US" altLang="zh-CN" sz="2800" b="1" dirty="0" err="1"/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(x)→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(x))</a:t>
            </a:r>
            <a:r>
              <a:rPr lang="en-US" altLang="zh-CN" sz="2800" b="1" dirty="0"/>
              <a:t>     </a:t>
            </a:r>
            <a:endParaRPr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73A9F3-3509-56F6-8694-D123BC13D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54" y="4941168"/>
            <a:ext cx="8770092" cy="6931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23D307-CF4D-DD02-861A-73801ECA6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636088"/>
            <a:ext cx="8770092" cy="10170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46621C9-F63B-1CCA-CE31-81EBBFC9CF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2547814"/>
            <a:ext cx="8789901" cy="5813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4956F9-24B9-2B7D-487F-19A8984A9577}"/>
              </a:ext>
            </a:extLst>
          </p:cNvPr>
          <p:cNvSpPr txBox="1"/>
          <p:nvPr/>
        </p:nvSpPr>
        <p:spPr>
          <a:xfrm>
            <a:off x="2699792" y="6093296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有</a:t>
            </a:r>
            <a:r>
              <a:rPr lang="en-US" altLang="zh-CN" sz="4000" dirty="0">
                <a:solidFill>
                  <a:srgbClr val="FF0000"/>
                </a:solidFill>
              </a:rPr>
              <a:t>4</a:t>
            </a:r>
            <a:r>
              <a:rPr lang="zh-CN" altLang="en-US" sz="4000" dirty="0">
                <a:solidFill>
                  <a:srgbClr val="FF0000"/>
                </a:solidFill>
              </a:rPr>
              <a:t>处相同错误！</a:t>
            </a:r>
          </a:p>
        </p:txBody>
      </p:sp>
    </p:spTree>
    <p:extLst>
      <p:ext uri="{BB962C8B-B14F-4D97-AF65-F5344CB8AC3E}">
        <p14:creationId xmlns:p14="http://schemas.microsoft.com/office/powerpoint/2010/main" val="16121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90872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</a:rPr>
              <a:t>补充题</a:t>
            </a:r>
            <a:r>
              <a:rPr lang="zh-CN" altLang="en-US" sz="2800" b="1" dirty="0">
                <a:solidFill>
                  <a:schemeClr val="tx1"/>
                </a:solidFill>
              </a:rPr>
              <a:t> 试求公式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chemeClr val="tx1"/>
                </a:solidFill>
              </a:rPr>
              <a:t>xA</a:t>
            </a:r>
            <a:r>
              <a:rPr lang="en-US" altLang="zh-CN" sz="2800" b="1" dirty="0">
                <a:solidFill>
                  <a:schemeClr val="tx1"/>
                </a:solidFill>
              </a:rPr>
              <a:t>(x)</a:t>
            </a:r>
            <a:r>
              <a:rPr lang="en-US" altLang="zh-CN" sz="2800" b="1" dirty="0">
                <a:solidFill>
                  <a:schemeClr val="tx1"/>
                </a:solidFill>
                <a:sym typeface="Symbol" panose="05050102010706020507" pitchFamily="18" charset="2"/>
              </a:rPr>
              <a:t></a:t>
            </a:r>
            <a:r>
              <a:rPr lang="en-US" altLang="zh-CN" sz="2800" b="1" dirty="0" err="1">
                <a:solidFill>
                  <a:schemeClr val="tx1"/>
                </a:solidFill>
              </a:rPr>
              <a:t>xB</a:t>
            </a:r>
            <a:r>
              <a:rPr lang="en-US" altLang="zh-CN" sz="2800" b="1" dirty="0">
                <a:solidFill>
                  <a:schemeClr val="tx1"/>
                </a:solidFill>
              </a:rPr>
              <a:t>(x)</a:t>
            </a:r>
            <a:r>
              <a:rPr lang="zh-CN" altLang="en-US" sz="2800" b="1" dirty="0">
                <a:solidFill>
                  <a:schemeClr val="tx1"/>
                </a:solidFill>
              </a:rPr>
              <a:t>的前束范式。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1412776"/>
            <a:ext cx="910772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另解：按同真或同假表示等价式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 </a:t>
            </a:r>
            <a:r>
              <a:rPr lang="en-US" altLang="zh-CN" sz="2800" b="1" dirty="0" err="1"/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    = (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(x))</a:t>
            </a:r>
            <a:r>
              <a:rPr lang="en-US" altLang="zh-CN" sz="2800" b="1" dirty="0"/>
              <a:t>∨(</a:t>
            </a:r>
            <a:r>
              <a:rPr lang="en-US" altLang="zh-CN" sz="2800" b="1" dirty="0">
                <a:sym typeface="Symbol" panose="05050102010706020507" pitchFamily="18" charset="2"/>
              </a:rPr>
              <a:t>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</a:t>
            </a:r>
            <a:r>
              <a:rPr lang="en-US" altLang="zh-CN" sz="2800" b="1" dirty="0" err="1"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(x))   </a:t>
            </a:r>
            <a:r>
              <a:rPr lang="zh-CN" altLang="en-US" sz="2800" b="1" dirty="0">
                <a:solidFill>
                  <a:srgbClr val="FF0000"/>
                </a:solidFill>
              </a:rPr>
              <a:t>去等价词 </a:t>
            </a:r>
            <a:endParaRPr lang="zh-CN" altLang="en-US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=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xB</a:t>
            </a:r>
            <a:r>
              <a:rPr lang="en-US" altLang="zh-CN" sz="2800" b="1" dirty="0">
                <a:sym typeface="Symbol" panose="05050102010706020507" pitchFamily="18" charset="2"/>
              </a:rPr>
              <a:t>(x))</a:t>
            </a:r>
            <a:r>
              <a:rPr lang="en-US" altLang="zh-CN" sz="2800" b="1" dirty="0"/>
              <a:t>∨(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xA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xB</a:t>
            </a:r>
            <a:r>
              <a:rPr lang="en-US" altLang="zh-CN" sz="2800" b="1" dirty="0">
                <a:sym typeface="Symbol" panose="05050102010706020507" pitchFamily="18" charset="2"/>
              </a:rPr>
              <a:t>(x))  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否定深入</a:t>
            </a:r>
            <a:endParaRPr lang="en-US" altLang="zh-CN" sz="28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=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yB</a:t>
            </a:r>
            <a:r>
              <a:rPr lang="en-US" altLang="zh-CN" sz="2800" b="1" dirty="0">
                <a:sym typeface="Symbol" panose="05050102010706020507" pitchFamily="18" charset="2"/>
              </a:rPr>
              <a:t>(y))</a:t>
            </a:r>
            <a:r>
              <a:rPr lang="en-US" altLang="zh-CN" sz="2800" b="1" dirty="0"/>
              <a:t>∨(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uA</a:t>
            </a:r>
            <a:r>
              <a:rPr lang="en-US" altLang="zh-CN" sz="2800" b="1" dirty="0">
                <a:sym typeface="Symbol" panose="05050102010706020507" pitchFamily="18" charset="2"/>
              </a:rPr>
              <a:t>(u)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vB</a:t>
            </a:r>
            <a:r>
              <a:rPr lang="en-US" altLang="zh-CN" sz="2800" b="1" dirty="0">
                <a:sym typeface="Symbol" panose="05050102010706020507" pitchFamily="18" charset="2"/>
              </a:rPr>
              <a:t>(v))  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改名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=</a:t>
            </a:r>
            <a:r>
              <a:rPr lang="en-US" altLang="zh-CN" sz="2800" b="1" dirty="0" err="1">
                <a:sym typeface="Symbol" panose="05050102010706020507" pitchFamily="18" charset="2"/>
              </a:rPr>
              <a:t>xyuv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sym typeface="Symbol" panose="05050102010706020507" pitchFamily="18" charset="2"/>
              </a:rPr>
              <a:t>A(x)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B(y))</a:t>
            </a:r>
            <a:r>
              <a:rPr lang="en-US" altLang="zh-CN" sz="2800" b="1" dirty="0"/>
              <a:t>∨(</a:t>
            </a:r>
            <a:r>
              <a:rPr lang="en-US" altLang="zh-CN" sz="2800" b="1" dirty="0">
                <a:sym typeface="Symbol" panose="05050102010706020507" pitchFamily="18" charset="2"/>
              </a:rPr>
              <a:t>A(u)</a:t>
            </a:r>
            <a:r>
              <a:rPr lang="en-US" altLang="zh-CN" sz="2800" b="1" dirty="0"/>
              <a:t>∧</a:t>
            </a:r>
            <a:r>
              <a:rPr lang="en-US" altLang="zh-CN" sz="2800" b="1" dirty="0">
                <a:sym typeface="Symbol" panose="05050102010706020507" pitchFamily="18" charset="2"/>
              </a:rPr>
              <a:t>B(v))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)  </a:t>
            </a:r>
            <a:r>
              <a:rPr lang="zh-CN" altLang="en-US" sz="2800" b="1" dirty="0">
                <a:solidFill>
                  <a:srgbClr val="FF0000"/>
                </a:solidFill>
                <a:sym typeface="Symbol" panose="05050102010706020507" pitchFamily="18" charset="2"/>
              </a:rPr>
              <a:t>前移量词</a:t>
            </a:r>
          </a:p>
        </p:txBody>
      </p:sp>
    </p:spTree>
    <p:extLst>
      <p:ext uri="{BB962C8B-B14F-4D97-AF65-F5344CB8AC3E}">
        <p14:creationId xmlns:p14="http://schemas.microsoft.com/office/powerpoint/2010/main" val="326101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318810</TotalTime>
  <Words>394</Words>
  <Application>Microsoft Office PowerPoint</Application>
  <PresentationFormat>全屏显示(4:3)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Symbol</vt:lpstr>
      <vt:lpstr>Times New Roman</vt:lpstr>
      <vt:lpstr>4_Office 主题</vt:lpstr>
      <vt:lpstr>2.5 </vt:lpstr>
      <vt:lpstr>PowerPoint 演示文稿</vt:lpstr>
      <vt:lpstr>PowerPoint 演示文稿</vt:lpstr>
      <vt:lpstr>PowerPoint 演示文稿</vt:lpstr>
      <vt:lpstr>补充题 试求公式xA(x)xB(x)的前束范式。</vt:lpstr>
      <vt:lpstr>要求：独立完成作业</vt:lpstr>
      <vt:lpstr>补充题 试求公式xA(x)xB(x)的前束范式。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364</cp:revision>
  <dcterms:created xsi:type="dcterms:W3CDTF">2090-01-01T11:28:32Z</dcterms:created>
  <dcterms:modified xsi:type="dcterms:W3CDTF">2024-11-16T04:48:47Z</dcterms:modified>
</cp:coreProperties>
</file>