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54"/>
  </p:notesMasterIdLst>
  <p:sldIdLst>
    <p:sldId id="684" r:id="rId2"/>
    <p:sldId id="685" r:id="rId3"/>
    <p:sldId id="686" r:id="rId4"/>
    <p:sldId id="687" r:id="rId5"/>
    <p:sldId id="688" r:id="rId6"/>
    <p:sldId id="689" r:id="rId7"/>
    <p:sldId id="690" r:id="rId8"/>
    <p:sldId id="691" r:id="rId9"/>
    <p:sldId id="692" r:id="rId10"/>
    <p:sldId id="693" r:id="rId11"/>
    <p:sldId id="694" r:id="rId12"/>
    <p:sldId id="695" r:id="rId13"/>
    <p:sldId id="696" r:id="rId14"/>
    <p:sldId id="697" r:id="rId15"/>
    <p:sldId id="633" r:id="rId16"/>
    <p:sldId id="634" r:id="rId17"/>
    <p:sldId id="635" r:id="rId18"/>
    <p:sldId id="636" r:id="rId19"/>
    <p:sldId id="638" r:id="rId20"/>
    <p:sldId id="640" r:id="rId21"/>
    <p:sldId id="641" r:id="rId22"/>
    <p:sldId id="642" r:id="rId23"/>
    <p:sldId id="644" r:id="rId24"/>
    <p:sldId id="646" r:id="rId25"/>
    <p:sldId id="645" r:id="rId26"/>
    <p:sldId id="647" r:id="rId27"/>
    <p:sldId id="648" r:id="rId28"/>
    <p:sldId id="649" r:id="rId29"/>
    <p:sldId id="650" r:id="rId30"/>
    <p:sldId id="651" r:id="rId31"/>
    <p:sldId id="652" r:id="rId32"/>
    <p:sldId id="653" r:id="rId33"/>
    <p:sldId id="654" r:id="rId34"/>
    <p:sldId id="655" r:id="rId35"/>
    <p:sldId id="677" r:id="rId36"/>
    <p:sldId id="678" r:id="rId37"/>
    <p:sldId id="656" r:id="rId38"/>
    <p:sldId id="657" r:id="rId39"/>
    <p:sldId id="659" r:id="rId40"/>
    <p:sldId id="660" r:id="rId41"/>
    <p:sldId id="661" r:id="rId42"/>
    <p:sldId id="662" r:id="rId43"/>
    <p:sldId id="679" r:id="rId44"/>
    <p:sldId id="682" r:id="rId45"/>
    <p:sldId id="680" r:id="rId46"/>
    <p:sldId id="681" r:id="rId47"/>
    <p:sldId id="683" r:id="rId48"/>
    <p:sldId id="664" r:id="rId49"/>
    <p:sldId id="711" r:id="rId50"/>
    <p:sldId id="709" r:id="rId51"/>
    <p:sldId id="710" r:id="rId52"/>
    <p:sldId id="708" r:id="rId5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elen" initials="H" lastIdx="2" clrIdx="0">
    <p:extLst>
      <p:ext uri="{19B8F6BF-5375-455C-9EA6-DF929625EA0E}">
        <p15:presenceInfo xmlns:p15="http://schemas.microsoft.com/office/powerpoint/2012/main" userId="Hel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00"/>
    <a:srgbClr val="95B3D7"/>
    <a:srgbClr val="7F8D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autoAdjust="0"/>
    <p:restoredTop sz="77095" autoAdjust="0"/>
  </p:normalViewPr>
  <p:slideViewPr>
    <p:cSldViewPr>
      <p:cViewPr varScale="1">
        <p:scale>
          <a:sx n="105" d="100"/>
          <a:sy n="105" d="100"/>
        </p:scale>
        <p:origin x="1240" y="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930"/>
    </p:cViewPr>
  </p:sorterViewPr>
  <p:notesViewPr>
    <p:cSldViewPr>
      <p:cViewPr varScale="1">
        <p:scale>
          <a:sx n="84" d="100"/>
          <a:sy n="84" d="100"/>
        </p:scale>
        <p:origin x="-380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Arial" charset="0"/>
              </a:defRPr>
            </a:lvl1pPr>
          </a:lstStyle>
          <a:p>
            <a:pPr>
              <a:defRPr/>
            </a:pPr>
            <a:endParaRPr lang="zh-CN" altLang="en-US"/>
          </a:p>
        </p:txBody>
      </p:sp>
      <p:sp>
        <p:nvSpPr>
          <p:cNvPr id="593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Arial" charset="0"/>
              </a:defRPr>
            </a:lvl1pPr>
          </a:lstStyle>
          <a:p>
            <a:pPr>
              <a:defRPr/>
            </a:pPr>
            <a:fld id="{E6586325-FC25-450F-A130-ADDB189DBBA7}" type="datetimeFigureOut">
              <a:rPr lang="zh-CN" altLang="en-US"/>
              <a:pPr>
                <a:defRPr/>
              </a:pPr>
              <a:t>2024/11/20</a:t>
            </a:fld>
            <a:endParaRPr lang="en-US" altLang="zh-CN"/>
          </a:p>
        </p:txBody>
      </p:sp>
      <p:sp>
        <p:nvSpPr>
          <p:cNvPr id="706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93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Arial" charset="0"/>
              </a:defRPr>
            </a:lvl1pPr>
          </a:lstStyle>
          <a:p>
            <a:pPr>
              <a:defRPr/>
            </a:pPr>
            <a:endParaRPr lang="en-US" altLang="zh-CN"/>
          </a:p>
        </p:txBody>
      </p:sp>
      <p:sp>
        <p:nvSpPr>
          <p:cNvPr id="593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C572CD5C-8B8C-42CF-8CC3-42D0D4C27CB3}"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a:ln/>
        </p:spPr>
      </p:sp>
      <p:sp>
        <p:nvSpPr>
          <p:cNvPr id="51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1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828A268-A88C-4588-9A5D-7BFE0AADEA33}" type="slidenum">
              <a:rPr lang="zh-CN" altLang="en-US" smtClean="0"/>
              <a:pPr/>
              <a:t>1</a:t>
            </a:fld>
            <a:endParaRPr lang="en-US" altLang="zh-CN"/>
          </a:p>
        </p:txBody>
      </p:sp>
    </p:spTree>
    <p:extLst>
      <p:ext uri="{BB962C8B-B14F-4D97-AF65-F5344CB8AC3E}">
        <p14:creationId xmlns:p14="http://schemas.microsoft.com/office/powerpoint/2010/main" val="1258038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zh-CN" altLang="en-US" sz="900" dirty="0"/>
              <a:t>数理逻辑是计算理论的基础，而计算理论又是计算机科学的核心基础，在编译原理，复杂性分析中有广泛的应用；另外，数理逻辑也是形式语言，程序设计方法，机器证明，人工智能等学科的基础。</a:t>
            </a:r>
            <a:endParaRPr lang="en-US" altLang="zh-CN" sz="900" dirty="0"/>
          </a:p>
          <a:p>
            <a:pPr>
              <a:lnSpc>
                <a:spcPct val="90000"/>
              </a:lnSpc>
            </a:pPr>
            <a:endParaRPr lang="zh-CN" altLang="en-US" sz="900" dirty="0"/>
          </a:p>
          <a:p>
            <a:pPr>
              <a:lnSpc>
                <a:spcPct val="90000"/>
              </a:lnSpc>
            </a:pPr>
            <a:r>
              <a:rPr lang="zh-CN" altLang="en-US" sz="900" dirty="0"/>
              <a:t>吴文俊</a:t>
            </a:r>
            <a:r>
              <a:rPr lang="en-US" altLang="zh-CN" sz="900" b="1" dirty="0"/>
              <a:t>, </a:t>
            </a:r>
            <a:r>
              <a:rPr lang="en-US" altLang="zh-CN" sz="900" dirty="0"/>
              <a:t>1919</a:t>
            </a:r>
            <a:r>
              <a:rPr lang="zh-CN" altLang="en-US" sz="900" dirty="0"/>
              <a:t>年</a:t>
            </a:r>
            <a:r>
              <a:rPr lang="en-US" altLang="zh-CN" sz="900" dirty="0"/>
              <a:t>5</a:t>
            </a:r>
            <a:r>
              <a:rPr lang="zh-CN" altLang="en-US" sz="900" dirty="0"/>
              <a:t>月</a:t>
            </a:r>
            <a:r>
              <a:rPr lang="en-US" altLang="zh-CN" sz="900" dirty="0"/>
              <a:t>12</a:t>
            </a:r>
            <a:r>
              <a:rPr lang="zh-CN" altLang="en-US" sz="900" dirty="0"/>
              <a:t>日出生，数学家。毕业于交通大学，</a:t>
            </a:r>
            <a:r>
              <a:rPr lang="en-US" altLang="zh-CN" sz="900" dirty="0"/>
              <a:t>1949</a:t>
            </a:r>
            <a:r>
              <a:rPr lang="zh-CN" altLang="en-US" sz="900" dirty="0"/>
              <a:t>年获得法国斯特拉斯堡大学博士学位。</a:t>
            </a:r>
            <a:r>
              <a:rPr lang="en-US" altLang="zh-CN" sz="900" dirty="0"/>
              <a:t>70</a:t>
            </a:r>
            <a:r>
              <a:rPr lang="zh-CN" altLang="en-US" sz="900" dirty="0"/>
              <a:t>年代后期，在计算机技术大发展的背景下，他继承和发展了中国古代数学的传统</a:t>
            </a:r>
            <a:r>
              <a:rPr lang="en-US" altLang="zh-CN" sz="900" dirty="0"/>
              <a:t>(</a:t>
            </a:r>
            <a:r>
              <a:rPr lang="zh-CN" altLang="en-US" sz="900" dirty="0"/>
              <a:t>即算法化思想</a:t>
            </a:r>
            <a:r>
              <a:rPr lang="en-US" altLang="zh-CN" sz="900" dirty="0"/>
              <a:t>)</a:t>
            </a:r>
            <a:r>
              <a:rPr lang="zh-CN" altLang="en-US" sz="900" dirty="0"/>
              <a:t>，转而研究几何定理的机器证明，彻底改变了这个领域的面貌，是国际自动推理界先驱性的工作，被称为吴特征列方法，产生了巨大影响。吴的研究取得了一系列国际领先成果并已应用于国际上当前流行的符号计算软件方面。首届国家最高科学技术奖</a:t>
            </a:r>
            <a:r>
              <a:rPr lang="en-US" altLang="zh-CN" sz="900" dirty="0"/>
              <a:t>(2000) </a:t>
            </a:r>
            <a:endParaRPr lang="zh-CN" altLang="en-US" sz="900" dirty="0"/>
          </a:p>
          <a:p>
            <a:pPr eaLnBrk="1" hangingPunct="1">
              <a:lnSpc>
                <a:spcPct val="90000"/>
              </a:lnSpc>
            </a:pPr>
            <a:endParaRPr lang="zh-CN" altLang="en-US" sz="900" dirty="0"/>
          </a:p>
          <a:p>
            <a:pPr>
              <a:lnSpc>
                <a:spcPct val="90000"/>
              </a:lnSpc>
            </a:pPr>
            <a:r>
              <a:rPr lang="zh-CN" altLang="en-US" sz="900" dirty="0"/>
              <a:t>理论计算机科学研究中心在清华园揭牌 </a:t>
            </a:r>
            <a:r>
              <a:rPr lang="en-US" altLang="zh-CN" sz="900" b="1" dirty="0"/>
              <a:t>(</a:t>
            </a:r>
            <a:r>
              <a:rPr lang="en-US" altLang="zh-CN" sz="900" dirty="0"/>
              <a:t>2010-06-23)</a:t>
            </a:r>
            <a:r>
              <a:rPr lang="zh-CN" altLang="en-US" sz="900" dirty="0"/>
              <a:t>。清华大学交叉信息研究院，简称交叉信息院，成立于</a:t>
            </a:r>
            <a:r>
              <a:rPr lang="en-US" altLang="zh-CN" sz="900" dirty="0"/>
              <a:t>2010</a:t>
            </a:r>
            <a:r>
              <a:rPr lang="zh-CN" altLang="en-US" sz="900" dirty="0"/>
              <a:t>年</a:t>
            </a:r>
            <a:r>
              <a:rPr lang="en-US" altLang="zh-CN" sz="900" dirty="0"/>
              <a:t>12</a:t>
            </a:r>
            <a:r>
              <a:rPr lang="zh-CN" altLang="en-US" sz="900" dirty="0"/>
              <a:t>月</a:t>
            </a:r>
            <a:r>
              <a:rPr lang="en-US" altLang="zh-CN" sz="900" dirty="0"/>
              <a:t>30</a:t>
            </a:r>
            <a:r>
              <a:rPr lang="zh-CN" altLang="en-US" sz="900" dirty="0"/>
              <a:t>日，并于</a:t>
            </a:r>
            <a:r>
              <a:rPr lang="en-US" altLang="zh-CN" sz="900" dirty="0"/>
              <a:t>2011</a:t>
            </a:r>
            <a:r>
              <a:rPr lang="zh-CN" altLang="en-US" sz="900" dirty="0"/>
              <a:t>年</a:t>
            </a:r>
            <a:r>
              <a:rPr lang="en-US" altLang="zh-CN" sz="900" dirty="0"/>
              <a:t>1</a:t>
            </a:r>
            <a:r>
              <a:rPr lang="zh-CN" altLang="en-US" sz="900" dirty="0"/>
              <a:t>月</a:t>
            </a:r>
            <a:r>
              <a:rPr lang="en-US" altLang="zh-CN" sz="900" dirty="0"/>
              <a:t>15</a:t>
            </a:r>
            <a:r>
              <a:rPr lang="zh-CN" altLang="en-US" sz="900" dirty="0"/>
              <a:t>日举行揭牌仪式。交叉信息院由世界著名计算机学家、</a:t>
            </a:r>
            <a:r>
              <a:rPr lang="en-US" altLang="zh-CN" sz="900" dirty="0"/>
              <a:t>2000</a:t>
            </a:r>
            <a:r>
              <a:rPr lang="zh-CN" altLang="en-US" sz="900" dirty="0"/>
              <a:t>年计算机科学最高奖图灵奖得主、美国科学院院士、美国艺术与科学学院院士、中国科学院外籍院士姚期智先生领导，是国内首个致力于交叉信息科学研究的教学科研单位，目标为建设世界一流的交叉信息研究中心和人才培养基地，推动理论计算机科学和量子信息科学的发展，培养具有国际竞争力的拔尖创新人才。</a:t>
            </a:r>
            <a:r>
              <a:rPr lang="zh-CN" altLang="en-US" sz="900" b="0" dirty="0"/>
              <a:t>姚期智进入计算机科学领域最早的论文之一引起轰动，因为学术界原先认为，寻找最小生成树算法的时间复杂度的下界是</a:t>
            </a:r>
            <a:r>
              <a:rPr lang="en-US" altLang="zh-CN" sz="900" b="0" dirty="0"/>
              <a:t>O(|E| log |V|)</a:t>
            </a:r>
            <a:r>
              <a:rPr lang="zh-CN" altLang="en-US" sz="900" b="0" dirty="0"/>
              <a:t>，而姚期智的论文证明这个极限是可以打破的。</a:t>
            </a:r>
          </a:p>
          <a:p>
            <a:pPr eaLnBrk="1" hangingPunct="1">
              <a:lnSpc>
                <a:spcPct val="90000"/>
              </a:lnSpc>
            </a:pPr>
            <a:endParaRPr lang="zh-CN" altLang="en-US" sz="900" dirty="0"/>
          </a:p>
          <a:p>
            <a:pPr>
              <a:lnSpc>
                <a:spcPct val="90000"/>
              </a:lnSpc>
            </a:pPr>
            <a:endParaRPr lang="zh-CN" altLang="en-US" sz="900" dirty="0"/>
          </a:p>
        </p:txBody>
      </p:sp>
    </p:spTree>
    <p:extLst>
      <p:ext uri="{BB962C8B-B14F-4D97-AF65-F5344CB8AC3E}">
        <p14:creationId xmlns:p14="http://schemas.microsoft.com/office/powerpoint/2010/main" val="1495243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数学</a:t>
            </a:r>
            <a:r>
              <a:rPr lang="en-US" altLang="zh-CN" dirty="0"/>
              <a:t>1 </a:t>
            </a:r>
            <a:r>
              <a:rPr lang="zh-CN" altLang="en-US" dirty="0"/>
              <a:t>必修</a:t>
            </a:r>
            <a:endParaRPr lang="en-US" altLang="zh-CN" dirty="0"/>
          </a:p>
          <a:p>
            <a:r>
              <a:rPr lang="zh-CN" altLang="en-US" dirty="0"/>
              <a:t>第</a:t>
            </a:r>
            <a:r>
              <a:rPr lang="en-US" altLang="zh-CN" dirty="0"/>
              <a:t>1</a:t>
            </a:r>
            <a:r>
              <a:rPr lang="zh-CN" altLang="en-US" dirty="0"/>
              <a:t>章 集合</a:t>
            </a:r>
            <a:endParaRPr lang="en-US" altLang="zh-CN" dirty="0"/>
          </a:p>
          <a:p>
            <a:r>
              <a:rPr lang="en-US" altLang="zh-CN" dirty="0"/>
              <a:t>1.1 </a:t>
            </a:r>
            <a:r>
              <a:rPr lang="zh-CN" altLang="en-US" dirty="0"/>
              <a:t>集合的含义及其表示</a:t>
            </a:r>
            <a:endParaRPr lang="en-US" altLang="zh-CN" dirty="0"/>
          </a:p>
          <a:p>
            <a:r>
              <a:rPr lang="en-US" altLang="zh-CN" dirty="0"/>
              <a:t>1.2 </a:t>
            </a:r>
            <a:r>
              <a:rPr lang="zh-CN" altLang="en-US" dirty="0"/>
              <a:t>子集、全集、补集</a:t>
            </a:r>
            <a:endParaRPr lang="en-US" altLang="zh-CN" dirty="0"/>
          </a:p>
          <a:p>
            <a:r>
              <a:rPr lang="en-US" altLang="zh-CN" dirty="0"/>
              <a:t>1.3 </a:t>
            </a:r>
            <a:r>
              <a:rPr lang="zh-CN" altLang="en-US" dirty="0"/>
              <a:t>交集、并集</a:t>
            </a:r>
            <a:endParaRPr lang="en-US" altLang="zh-CN" dirty="0"/>
          </a:p>
          <a:p>
            <a:r>
              <a:rPr lang="zh-CN" altLang="en-US" dirty="0"/>
              <a:t>阅读 有限集与无限集</a:t>
            </a:r>
            <a:endParaRPr lang="en-US" altLang="zh-CN" dirty="0"/>
          </a:p>
          <a:p>
            <a:r>
              <a:rPr lang="zh-CN" altLang="en-US" dirty="0"/>
              <a:t>若两个的元素之间能够建立一一对应，则称这两个集合等势。</a:t>
            </a:r>
            <a:endParaRPr lang="en-US" altLang="zh-CN" dirty="0"/>
          </a:p>
          <a:p>
            <a:r>
              <a:rPr lang="zh-CN" altLang="en-US" dirty="0"/>
              <a:t>例： 自然数集合</a:t>
            </a:r>
            <a:r>
              <a:rPr lang="en-US" altLang="zh-CN" dirty="0"/>
              <a:t>N</a:t>
            </a:r>
            <a:r>
              <a:rPr lang="zh-CN" altLang="en-US" dirty="0"/>
              <a:t>与正整数集合</a:t>
            </a:r>
            <a:r>
              <a:rPr lang="en-US" altLang="zh-CN" dirty="0"/>
              <a:t>N</a:t>
            </a:r>
            <a:r>
              <a:rPr lang="zh-CN" altLang="en-US" dirty="0"/>
              <a:t>*等势，即它们的元素一样多。</a:t>
            </a:r>
            <a:endParaRPr lang="en-US" altLang="zh-CN" dirty="0"/>
          </a:p>
          <a:p>
            <a:r>
              <a:rPr lang="en-US" altLang="zh-CN" dirty="0"/>
              <a:t>P1-17</a:t>
            </a:r>
          </a:p>
          <a:p>
            <a:r>
              <a:rPr lang="en-US" altLang="zh-CN" dirty="0"/>
              <a:t>(</a:t>
            </a:r>
            <a:r>
              <a:rPr lang="zh-CN" altLang="en-US" dirty="0"/>
              <a:t>没有讲加法公式）</a:t>
            </a:r>
          </a:p>
        </p:txBody>
      </p:sp>
      <p:sp>
        <p:nvSpPr>
          <p:cNvPr id="4" name="灯片编号占位符 3"/>
          <p:cNvSpPr>
            <a:spLocks noGrp="1"/>
          </p:cNvSpPr>
          <p:nvPr>
            <p:ph type="sldNum" sz="quarter" idx="5"/>
          </p:nvPr>
        </p:nvSpPr>
        <p:spPr/>
        <p:txBody>
          <a:bodyPr/>
          <a:lstStyle/>
          <a:p>
            <a:fld id="{1F561063-3147-4379-9C7A-BA6687AD481A}" type="slidenum">
              <a:rPr lang="zh-CN" altLang="en-US" smtClean="0"/>
              <a:pPr/>
              <a:t>16</a:t>
            </a:fld>
            <a:endParaRPr lang="en-US" altLang="zh-CN"/>
          </a:p>
        </p:txBody>
      </p:sp>
    </p:spTree>
    <p:extLst>
      <p:ext uri="{BB962C8B-B14F-4D97-AF65-F5344CB8AC3E}">
        <p14:creationId xmlns:p14="http://schemas.microsoft.com/office/powerpoint/2010/main" val="30835415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 集合论是德国数学家康托 </a:t>
            </a:r>
            <a:r>
              <a:rPr lang="en-US" altLang="zh-CN" b="1"/>
              <a:t>(G. Cantor) </a:t>
            </a:r>
            <a:r>
              <a:rPr lang="zh-CN" altLang="en-US" b="1"/>
              <a:t>在十九世纪七十年代建立的。他所做的工作一般称为朴素集合论。由于朴素集合论在定义集合的方法上缺乏限制，会导致悖论，经许多数学家的努力，在二十世纪初创立的一门更新的理论称为公理集合论。</a:t>
            </a:r>
          </a:p>
          <a:p>
            <a:pPr eaLnBrk="1" hangingPunct="1"/>
            <a:r>
              <a:rPr lang="zh-CN" altLang="en-US" b="1"/>
              <a:t>希尔伯特是最支持康托理论的数学家之一，他赞誉康托的超限算术为“数学思想的最惊人的产物，在纯粹理性的范畴中人类活动的最美的表现。”著名哲学家罗素把康托的工作描述为“可能是这个时代所能夸耀的最巨大的工作。</a:t>
            </a:r>
          </a:p>
          <a:p>
            <a:pPr eaLnBrk="1" hangingPunct="1">
              <a:spcBef>
                <a:spcPct val="0"/>
              </a:spcBef>
            </a:pPr>
            <a:r>
              <a:rPr lang="zh-CN" altLang="en-US" b="1">
                <a:solidFill>
                  <a:srgbClr val="333300"/>
                </a:solidFill>
              </a:rPr>
              <a:t>康托因创立集合论而遭非难。由于被当时数学权威克罗内克（</a:t>
            </a:r>
            <a:r>
              <a:rPr lang="en-US" altLang="zh-CN" b="1">
                <a:solidFill>
                  <a:srgbClr val="333300"/>
                </a:solidFill>
              </a:rPr>
              <a:t>L. Kronecker</a:t>
            </a:r>
            <a:r>
              <a:rPr lang="zh-CN" altLang="en-US" b="1">
                <a:solidFill>
                  <a:srgbClr val="333300"/>
                </a:solidFill>
              </a:rPr>
              <a:t>）列为打假对象，康托终其一生只能在一所三流学院任教。一旦条件稍好的学校要聘康托任教，克罗内克等数学权威就出面干涉。</a:t>
            </a:r>
            <a:endParaRPr lang="en-US" altLang="zh-CN" b="1">
              <a:solidFill>
                <a:srgbClr val="333300"/>
              </a:solidFill>
            </a:endParaRPr>
          </a:p>
          <a:p>
            <a:pPr eaLnBrk="1" hangingPunct="1">
              <a:spcBef>
                <a:spcPct val="0"/>
              </a:spcBef>
            </a:pPr>
            <a:endParaRPr lang="en-US" altLang="zh-CN" b="1">
              <a:solidFill>
                <a:srgbClr val="333300"/>
              </a:solidFill>
            </a:endParaRPr>
          </a:p>
          <a:p>
            <a:pPr eaLnBrk="1" hangingPunct="1">
              <a:spcAft>
                <a:spcPct val="20000"/>
              </a:spcAft>
            </a:pPr>
            <a:r>
              <a:rPr lang="zh-CN" altLang="en-US" b="1"/>
              <a:t>现代数学的发展告诉我们，康托的集合论是</a:t>
            </a:r>
          </a:p>
          <a:p>
            <a:pPr eaLnBrk="1" hangingPunct="1">
              <a:spcAft>
                <a:spcPct val="20000"/>
              </a:spcAft>
              <a:buFont typeface="Wingdings" panose="05000000000000000000" pitchFamily="2" charset="2"/>
              <a:buNone/>
            </a:pPr>
            <a:r>
              <a:rPr lang="zh-CN" altLang="en-US" b="1"/>
              <a:t>自古希腊时代以来两千多年里，</a:t>
            </a:r>
            <a:r>
              <a:rPr lang="zh-CN" altLang="en-US" b="1">
                <a:solidFill>
                  <a:srgbClr val="CC0000"/>
                </a:solidFill>
              </a:rPr>
              <a:t>人类认识史上第一次给无穷建立起抽象的形式符号系统和确定的运算</a:t>
            </a:r>
            <a:r>
              <a:rPr lang="en-US" altLang="zh-CN" b="1">
                <a:solidFill>
                  <a:srgbClr val="CC0000"/>
                </a:solidFill>
              </a:rPr>
              <a:t>, </a:t>
            </a:r>
            <a:r>
              <a:rPr lang="zh-CN" altLang="en-US" b="1"/>
              <a:t>从本质上揭示了无穷的特性，使无穷的概念发生了一次革命性的变化，</a:t>
            </a:r>
          </a:p>
          <a:p>
            <a:pPr eaLnBrk="1" hangingPunct="1">
              <a:spcAft>
                <a:spcPct val="20000"/>
              </a:spcAft>
              <a:buFont typeface="Wingdings" panose="05000000000000000000" pitchFamily="2" charset="2"/>
              <a:buNone/>
            </a:pPr>
            <a:r>
              <a:rPr lang="zh-CN" altLang="en-US" b="1"/>
              <a:t>并渗透到所有的数学分支，从根本上改造了数学的结构，促进了数学许多新的分支的建立和发展，成为实变函数论、代数拓扑、群论和泛函分析等理论的基础，还给逻辑学和哲学也带来了深远的影响。</a:t>
            </a:r>
          </a:p>
          <a:p>
            <a:pPr eaLnBrk="1" hangingPunct="1">
              <a:spcBef>
                <a:spcPct val="0"/>
              </a:spcBef>
            </a:pPr>
            <a:endParaRPr lang="zh-CN" altLang="en-US" b="1">
              <a:solidFill>
                <a:srgbClr val="333300"/>
              </a:solidFill>
            </a:endParaRPr>
          </a:p>
          <a:p>
            <a:pPr eaLnBrk="1" hangingPunct="1"/>
            <a:endParaRPr lang="zh-CN" altLang="en-US" sz="1400" b="1"/>
          </a:p>
          <a:p>
            <a:pPr eaLnBrk="1" hangingPunct="1"/>
            <a:endParaRPr lang="zh-CN" altLang="en-US"/>
          </a:p>
        </p:txBody>
      </p:sp>
    </p:spTree>
    <p:extLst>
      <p:ext uri="{BB962C8B-B14F-4D97-AF65-F5344CB8AC3E}">
        <p14:creationId xmlns:p14="http://schemas.microsoft.com/office/powerpoint/2010/main" val="36629166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b="1"/>
              <a:t> 康托，德国人。</a:t>
            </a:r>
            <a:r>
              <a:rPr lang="en-US" altLang="zh-CN" b="1"/>
              <a:t>1845</a:t>
            </a:r>
            <a:r>
              <a:rPr lang="zh-CN" altLang="en-US" b="1"/>
              <a:t>年</a:t>
            </a:r>
            <a:r>
              <a:rPr lang="en-US" altLang="zh-CN" b="1"/>
              <a:t>3</a:t>
            </a:r>
            <a:r>
              <a:rPr lang="zh-CN" altLang="en-US" b="1"/>
              <a:t>月</a:t>
            </a:r>
            <a:r>
              <a:rPr lang="en-US" altLang="zh-CN" b="1"/>
              <a:t>3</a:t>
            </a:r>
            <a:r>
              <a:rPr lang="zh-CN" altLang="en-US" b="1"/>
              <a:t>日生于俄国彼得堡，父亲是个富商。</a:t>
            </a:r>
            <a:r>
              <a:rPr lang="en-US" altLang="zh-CN" b="1"/>
              <a:t>1856</a:t>
            </a:r>
            <a:r>
              <a:rPr lang="zh-CN" altLang="en-US" b="1"/>
              <a:t>年全家迁居德国法兰克福。康托先后就学于苏黎世大学、哥廷根大学、法兰克福大学和柏林大学，主要学习哲学、数学和物理。在柏林大学，他受到著名分析学家魏尔斯特拉斯的影响，对纯粹数学产生了兴趣。</a:t>
            </a:r>
            <a:r>
              <a:rPr lang="en-US" altLang="zh-CN" b="1"/>
              <a:t>1867</a:t>
            </a:r>
            <a:r>
              <a:rPr lang="zh-CN" altLang="en-US" b="1"/>
              <a:t>年，他以求不定方程</a:t>
            </a:r>
            <a:r>
              <a:rPr lang="en-US" altLang="zh-CN" b="1"/>
              <a:t>ax</a:t>
            </a:r>
            <a:r>
              <a:rPr lang="en-US" altLang="zh-CN" b="1" baseline="30000"/>
              <a:t>2</a:t>
            </a:r>
            <a:r>
              <a:rPr lang="en-US" altLang="zh-CN" b="1"/>
              <a:t>+by</a:t>
            </a:r>
            <a:r>
              <a:rPr lang="en-US" altLang="zh-CN" b="1" baseline="30000"/>
              <a:t>2</a:t>
            </a:r>
            <a:r>
              <a:rPr lang="en-US" altLang="zh-CN" b="1"/>
              <a:t>+cz</a:t>
            </a:r>
            <a:r>
              <a:rPr lang="en-US" altLang="zh-CN" b="1" baseline="30000"/>
              <a:t>2</a:t>
            </a:r>
            <a:r>
              <a:rPr lang="en-US" altLang="zh-CN" b="1"/>
              <a:t>= 0</a:t>
            </a:r>
            <a:r>
              <a:rPr lang="zh-CN" altLang="en-US" b="1"/>
              <a:t>的整数解（其中，</a:t>
            </a:r>
            <a:r>
              <a:rPr lang="en-US" altLang="zh-CN" b="1"/>
              <a:t>a</a:t>
            </a:r>
            <a:r>
              <a:rPr lang="zh-CN" altLang="en-US" b="1"/>
              <a:t>、</a:t>
            </a:r>
            <a:r>
              <a:rPr lang="en-US" altLang="zh-CN" b="1"/>
              <a:t>b</a:t>
            </a:r>
            <a:r>
              <a:rPr lang="zh-CN" altLang="en-US" b="1"/>
              <a:t>、</a:t>
            </a:r>
            <a:r>
              <a:rPr lang="en-US" altLang="zh-CN" b="1"/>
              <a:t>c</a:t>
            </a:r>
            <a:r>
              <a:rPr lang="zh-CN" altLang="en-US" b="1"/>
              <a:t>为任意整数）的博士论文获哲学博士学位。</a:t>
            </a:r>
          </a:p>
          <a:p>
            <a:pPr eaLnBrk="1" hangingPunct="1"/>
            <a:endParaRPr lang="en-US" altLang="zh-CN" b="1"/>
          </a:p>
          <a:p>
            <a:pPr eaLnBrk="1" hangingPunct="1"/>
            <a:r>
              <a:rPr lang="en-US" altLang="zh-CN" b="1"/>
              <a:t>1869</a:t>
            </a:r>
            <a:r>
              <a:rPr lang="zh-CN" altLang="en-US" b="1"/>
              <a:t>年起来到哈勒大学，历任教师、副教授、教授。由于学术观点的原因，康托受到沉重的打击，曾一度患精神崩溃症。虽于</a:t>
            </a:r>
            <a:r>
              <a:rPr lang="en-US" altLang="zh-CN" b="1"/>
              <a:t>1887</a:t>
            </a:r>
            <a:r>
              <a:rPr lang="zh-CN" altLang="en-US" b="1"/>
              <a:t>年恢复了健康，继续工作，但晚年一直病魔缠身，</a:t>
            </a:r>
            <a:r>
              <a:rPr lang="en-US" altLang="zh-CN" b="1"/>
              <a:t>1918</a:t>
            </a:r>
            <a:r>
              <a:rPr lang="zh-CN" altLang="en-US" b="1"/>
              <a:t>年</a:t>
            </a:r>
            <a:r>
              <a:rPr lang="en-US" altLang="zh-CN" b="1"/>
              <a:t>1</a:t>
            </a:r>
            <a:r>
              <a:rPr lang="zh-CN" altLang="en-US" b="1"/>
              <a:t>月</a:t>
            </a:r>
            <a:r>
              <a:rPr lang="en-US" altLang="zh-CN" b="1"/>
              <a:t>6</a:t>
            </a:r>
            <a:r>
              <a:rPr lang="zh-CN" altLang="en-US" b="1"/>
              <a:t>日病逝于哈勒的一家精神病医院，终年</a:t>
            </a:r>
            <a:r>
              <a:rPr lang="en-US" altLang="zh-CN" b="1"/>
              <a:t>73</a:t>
            </a:r>
            <a:r>
              <a:rPr lang="zh-CN" altLang="en-US" b="1"/>
              <a:t>岁。</a:t>
            </a:r>
          </a:p>
        </p:txBody>
      </p:sp>
    </p:spTree>
    <p:extLst>
      <p:ext uri="{BB962C8B-B14F-4D97-AF65-F5344CB8AC3E}">
        <p14:creationId xmlns:p14="http://schemas.microsoft.com/office/powerpoint/2010/main" val="15827217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40000"/>
              </a:spcBef>
              <a:spcAft>
                <a:spcPct val="20000"/>
              </a:spcAft>
            </a:pPr>
            <a:r>
              <a:rPr lang="zh-CN" altLang="en-US" b="1">
                <a:latin typeface="黑体" panose="02010609060101010101" pitchFamily="49" charset="-122"/>
                <a:ea typeface="黑体" panose="02010609060101010101" pitchFamily="49" charset="-122"/>
              </a:rPr>
              <a:t>理发师这个拗口的规定，对于除他自己以外的别人，并没有什么难理解的地方。但是回到他自己这里，问题就麻烦了。如果这个理发师不给自己刮胡子，那么按照规定，他就应该给自己刮胡子；可是他给自己刮胡子的话，按照规定他又不应该给自己刮胡子。因此，这位理发师无论是否给自己刮脸，都不符合自己的那条规定。这真是令人哭笑不得的结果。</a:t>
            </a:r>
          </a:p>
          <a:p>
            <a:pPr eaLnBrk="1" hangingPunct="1"/>
            <a:endParaRPr lang="zh-CN" altLang="en-US"/>
          </a:p>
        </p:txBody>
      </p:sp>
    </p:spTree>
    <p:extLst>
      <p:ext uri="{BB962C8B-B14F-4D97-AF65-F5344CB8AC3E}">
        <p14:creationId xmlns:p14="http://schemas.microsoft.com/office/powerpoint/2010/main" val="1726845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 自从康托尔创立了数学领域中的“集合论”，用集合论中的观点来诠释各个数学概念之间的逻辑关系，真可谓是“天衣无缝”。因此集合论被誉为“数学大厦的基石”。然而“罗素悖论”的发现，证明了集合论中竟然存在自相矛盾的悖论，这足以暴露集合论本身的缺陷。 </a:t>
            </a:r>
          </a:p>
        </p:txBody>
      </p:sp>
    </p:spTree>
    <p:extLst>
      <p:ext uri="{BB962C8B-B14F-4D97-AF65-F5344CB8AC3E}">
        <p14:creationId xmlns:p14="http://schemas.microsoft.com/office/powerpoint/2010/main" val="353938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buFont typeface="Wingdings" panose="05000000000000000000" pitchFamily="2" charset="2"/>
              <a:buNone/>
            </a:pPr>
            <a:r>
              <a:rPr lang="zh-CN" altLang="en-US" b="1"/>
              <a:t>克罗内克</a:t>
            </a:r>
            <a:r>
              <a:rPr lang="en-US" altLang="zh-CN" b="1"/>
              <a:t>(L.Kronecker)</a:t>
            </a:r>
            <a:r>
              <a:rPr lang="zh-CN" altLang="en-US" b="1"/>
              <a:t>曾经说过</a:t>
            </a:r>
            <a:r>
              <a:rPr lang="en-US" altLang="zh-CN" b="1"/>
              <a:t>:“</a:t>
            </a:r>
            <a:r>
              <a:rPr lang="zh-CN" altLang="en-US" b="1"/>
              <a:t>自然数是上帝创造的</a:t>
            </a:r>
            <a:r>
              <a:rPr lang="en-US" altLang="zh-CN" b="1"/>
              <a:t>,</a:t>
            </a:r>
            <a:r>
              <a:rPr lang="zh-CN" altLang="en-US" b="1"/>
              <a:t>其余的一切是人的工作</a:t>
            </a:r>
            <a:r>
              <a:rPr lang="en-US" altLang="zh-CN" b="1"/>
              <a:t>”</a:t>
            </a:r>
            <a:r>
              <a:rPr lang="zh-CN" altLang="en-US" b="1"/>
              <a:t>，</a:t>
            </a:r>
          </a:p>
          <a:p>
            <a:pPr eaLnBrk="1" hangingPunct="1"/>
            <a:endParaRPr lang="zh-CN" altLang="en-US"/>
          </a:p>
        </p:txBody>
      </p:sp>
    </p:spTree>
    <p:extLst>
      <p:ext uri="{BB962C8B-B14F-4D97-AF65-F5344CB8AC3E}">
        <p14:creationId xmlns:p14="http://schemas.microsoft.com/office/powerpoint/2010/main" val="41245491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在我们所研究的集合论（古典集合论）中， 对任何对象</a:t>
            </a:r>
            <a:r>
              <a:rPr lang="en-US" altLang="zh-CN" i="1"/>
              <a:t>a</a:t>
            </a:r>
            <a:r>
              <a:rPr lang="zh-CN" altLang="en-US"/>
              <a:t>和任何集合</a:t>
            </a:r>
            <a:r>
              <a:rPr lang="en-US" altLang="zh-CN" i="1"/>
              <a:t>A</a:t>
            </a:r>
            <a:r>
              <a:rPr lang="zh-CN" altLang="en-US"/>
              <a:t>， 或者</a:t>
            </a:r>
            <a:r>
              <a:rPr lang="en-US" altLang="zh-CN" i="1"/>
              <a:t>a</a:t>
            </a:r>
            <a:r>
              <a:rPr lang="en-US" altLang="zh-CN"/>
              <a:t>∈</a:t>
            </a:r>
            <a:r>
              <a:rPr lang="en-US" altLang="zh-CN" i="1"/>
              <a:t>A</a:t>
            </a:r>
            <a:r>
              <a:rPr lang="zh-CN" altLang="en-US"/>
              <a:t>或者</a:t>
            </a:r>
            <a:r>
              <a:rPr lang="en-US" altLang="zh-CN" i="1"/>
              <a:t>a</a:t>
            </a:r>
            <a:r>
              <a:rPr lang="en-US" altLang="zh-CN"/>
              <a:t></a:t>
            </a:r>
            <a:r>
              <a:rPr lang="en-US" altLang="zh-CN" i="1"/>
              <a:t>A</a:t>
            </a:r>
            <a:r>
              <a:rPr lang="en-US" altLang="zh-CN"/>
              <a:t>, </a:t>
            </a:r>
            <a:r>
              <a:rPr lang="zh-CN" altLang="en-US"/>
              <a:t>两者必居其一且仅居其一。 这正是集合对其元素的</a:t>
            </a:r>
            <a:r>
              <a:rPr lang="zh-CN" altLang="en-US">
                <a:latin typeface="Courier New" panose="02070309020205020404" pitchFamily="49" charset="0"/>
              </a:rPr>
              <a:t>“</a:t>
            </a:r>
            <a:r>
              <a:rPr lang="zh-CN" altLang="en-US"/>
              <a:t>确定性</a:t>
            </a:r>
            <a:r>
              <a:rPr lang="zh-CN" altLang="en-US">
                <a:latin typeface="Courier New" panose="02070309020205020404" pitchFamily="49" charset="0"/>
              </a:rPr>
              <a:t>”</a:t>
            </a:r>
            <a:r>
              <a:rPr lang="zh-CN" altLang="en-US"/>
              <a:t>要求。 随着科学的发展， 由控制论的研究所引起的当代数学的一个新领域</a:t>
            </a:r>
            <a:r>
              <a:rPr lang="en-US" altLang="zh-CN">
                <a:latin typeface="Courier New" panose="02070309020205020404" pitchFamily="49" charset="0"/>
              </a:rPr>
              <a:t>——</a:t>
            </a:r>
            <a:r>
              <a:rPr lang="zh-CN" altLang="en-US"/>
              <a:t>模糊集合论， 所研究的不清晰的对象构成的集合， 不在我们讨论的范围内。</a:t>
            </a:r>
          </a:p>
        </p:txBody>
      </p:sp>
    </p:spTree>
    <p:extLst>
      <p:ext uri="{BB962C8B-B14F-4D97-AF65-F5344CB8AC3E}">
        <p14:creationId xmlns:p14="http://schemas.microsoft.com/office/powerpoint/2010/main" val="26905013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在我们所研究的集合论（古典集合论）中， 对任何对象</a:t>
            </a:r>
            <a:r>
              <a:rPr lang="en-US" altLang="zh-CN" i="1"/>
              <a:t>a</a:t>
            </a:r>
            <a:r>
              <a:rPr lang="zh-CN" altLang="en-US"/>
              <a:t>和任何集合</a:t>
            </a:r>
            <a:r>
              <a:rPr lang="en-US" altLang="zh-CN" i="1"/>
              <a:t>A</a:t>
            </a:r>
            <a:r>
              <a:rPr lang="zh-CN" altLang="en-US"/>
              <a:t>， 或者</a:t>
            </a:r>
            <a:r>
              <a:rPr lang="en-US" altLang="zh-CN" i="1"/>
              <a:t>a</a:t>
            </a:r>
            <a:r>
              <a:rPr lang="en-US" altLang="zh-CN"/>
              <a:t>∈</a:t>
            </a:r>
            <a:r>
              <a:rPr lang="en-US" altLang="zh-CN" i="1"/>
              <a:t>A</a:t>
            </a:r>
            <a:r>
              <a:rPr lang="zh-CN" altLang="en-US"/>
              <a:t>或者</a:t>
            </a:r>
            <a:r>
              <a:rPr lang="en-US" altLang="zh-CN" i="1"/>
              <a:t>a</a:t>
            </a:r>
            <a:r>
              <a:rPr lang="en-US" altLang="zh-CN"/>
              <a:t></a:t>
            </a:r>
            <a:r>
              <a:rPr lang="en-US" altLang="zh-CN" i="1"/>
              <a:t>A</a:t>
            </a:r>
            <a:r>
              <a:rPr lang="en-US" altLang="zh-CN"/>
              <a:t>, </a:t>
            </a:r>
            <a:r>
              <a:rPr lang="zh-CN" altLang="en-US"/>
              <a:t>两者必居其一且仅居其一。 这正是集合对其元素的</a:t>
            </a:r>
            <a:r>
              <a:rPr lang="zh-CN" altLang="en-US">
                <a:latin typeface="Courier New" panose="02070309020205020404" pitchFamily="49" charset="0"/>
              </a:rPr>
              <a:t>“</a:t>
            </a:r>
            <a:r>
              <a:rPr lang="zh-CN" altLang="en-US"/>
              <a:t>确定性</a:t>
            </a:r>
            <a:r>
              <a:rPr lang="zh-CN" altLang="en-US">
                <a:latin typeface="Courier New" panose="02070309020205020404" pitchFamily="49" charset="0"/>
              </a:rPr>
              <a:t>”</a:t>
            </a:r>
            <a:r>
              <a:rPr lang="zh-CN" altLang="en-US"/>
              <a:t>要求。 随着科学的发展， 由控制论的研究所引起的当代数学的一个新领域</a:t>
            </a:r>
            <a:r>
              <a:rPr lang="en-US" altLang="zh-CN">
                <a:latin typeface="Courier New" panose="02070309020205020404" pitchFamily="49" charset="0"/>
              </a:rPr>
              <a:t>——</a:t>
            </a:r>
            <a:r>
              <a:rPr lang="zh-CN" altLang="en-US"/>
              <a:t>模糊集合论， 所研究的不清晰的对象构成的集合， 不在我们讨论的范围内。</a:t>
            </a:r>
          </a:p>
        </p:txBody>
      </p:sp>
    </p:spTree>
    <p:extLst>
      <p:ext uri="{BB962C8B-B14F-4D97-AF65-F5344CB8AC3E}">
        <p14:creationId xmlns:p14="http://schemas.microsoft.com/office/powerpoint/2010/main" val="32180484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 </a:t>
            </a:r>
            <a:r>
              <a:rPr lang="zh-CN" altLang="en-US" dirty="0"/>
              <a:t>描述   </a:t>
            </a:r>
            <a:endParaRPr lang="zh-CN" altLang="en-US" b="1" dirty="0">
              <a:solidFill>
                <a:schemeClr val="bg1"/>
              </a:solidFill>
            </a:endParaRPr>
          </a:p>
        </p:txBody>
      </p:sp>
    </p:spTree>
    <p:extLst>
      <p:ext uri="{BB962C8B-B14F-4D97-AF65-F5344CB8AC3E}">
        <p14:creationId xmlns:p14="http://schemas.microsoft.com/office/powerpoint/2010/main" val="1432978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ln/>
        </p:spPr>
        <p:txBody>
          <a:bodyPr/>
          <a:lstStyle/>
          <a:p>
            <a:pPr eaLnBrk="1" hangingPunct="1">
              <a:defRPr/>
            </a:pPr>
            <a:endParaRPr lang="zh-CN" altLang="en-US" b="1" dirty="0">
              <a:solidFill>
                <a:srgbClr val="333300"/>
              </a:solidFill>
              <a:sym typeface="Symbol" pitchFamily="18" charset="2"/>
            </a:endParaRPr>
          </a:p>
          <a:p>
            <a:pPr eaLnBrk="1" hangingPunct="1">
              <a:defRPr/>
            </a:pPr>
            <a:endParaRPr lang="zh-CN" altLang="en-US" b="1" dirty="0">
              <a:solidFill>
                <a:srgbClr val="333300"/>
              </a:solidFill>
              <a:sym typeface="Symbol" pitchFamily="18" charset="2"/>
            </a:endParaRPr>
          </a:p>
        </p:txBody>
      </p:sp>
    </p:spTree>
    <p:extLst>
      <p:ext uri="{BB962C8B-B14F-4D97-AF65-F5344CB8AC3E}">
        <p14:creationId xmlns:p14="http://schemas.microsoft.com/office/powerpoint/2010/main" val="103667650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2CD5C-8B8C-42CF-8CC3-42D0D4C27CB3}" type="slidenum">
              <a:rPr lang="zh-CN" altLang="en-US" smtClean="0"/>
              <a:pPr/>
              <a:t>32</a:t>
            </a:fld>
            <a:endParaRPr lang="en-US" altLang="zh-CN"/>
          </a:p>
        </p:txBody>
      </p:sp>
    </p:spTree>
    <p:extLst>
      <p:ext uri="{BB962C8B-B14F-4D97-AF65-F5344CB8AC3E}">
        <p14:creationId xmlns:p14="http://schemas.microsoft.com/office/powerpoint/2010/main" val="14573992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F561063-3147-4379-9C7A-BA6687AD481A}" type="slidenum">
              <a:rPr lang="zh-CN" altLang="en-US" smtClean="0"/>
              <a:pPr/>
              <a:t>45</a:t>
            </a:fld>
            <a:endParaRPr lang="en-US" altLang="zh-CN"/>
          </a:p>
        </p:txBody>
      </p:sp>
    </p:spTree>
    <p:extLst>
      <p:ext uri="{BB962C8B-B14F-4D97-AF65-F5344CB8AC3E}">
        <p14:creationId xmlns:p14="http://schemas.microsoft.com/office/powerpoint/2010/main" val="6606995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561063-3147-4379-9C7A-BA6687AD481A}" type="slidenum">
              <a:rPr lang="zh-CN" altLang="en-US" smtClean="0"/>
              <a:pPr/>
              <a:t>46</a:t>
            </a:fld>
            <a:endParaRPr lang="en-US" altLang="zh-CN"/>
          </a:p>
        </p:txBody>
      </p:sp>
    </p:spTree>
    <p:extLst>
      <p:ext uri="{BB962C8B-B14F-4D97-AF65-F5344CB8AC3E}">
        <p14:creationId xmlns:p14="http://schemas.microsoft.com/office/powerpoint/2010/main" val="23220679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2CD5C-8B8C-42CF-8CC3-42D0D4C27CB3}" type="slidenum">
              <a:rPr lang="zh-CN" altLang="en-US" smtClean="0"/>
              <a:pPr/>
              <a:t>48</a:t>
            </a:fld>
            <a:endParaRPr lang="en-US" altLang="zh-CN"/>
          </a:p>
        </p:txBody>
      </p:sp>
    </p:spTree>
    <p:extLst>
      <p:ext uri="{BB962C8B-B14F-4D97-AF65-F5344CB8AC3E}">
        <p14:creationId xmlns:p14="http://schemas.microsoft.com/office/powerpoint/2010/main" val="41065983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E0BF72-3DCC-4A33-A34F-7CB9DBD24BD1}" type="slidenum">
              <a:rPr lang="zh-CN" altLang="en-US" smtClean="0"/>
              <a:pPr>
                <a:defRPr/>
              </a:pPr>
              <a:t>49</a:t>
            </a:fld>
            <a:endParaRPr lang="en-US" altLang="zh-CN"/>
          </a:p>
        </p:txBody>
      </p:sp>
    </p:spTree>
    <p:extLst>
      <p:ext uri="{BB962C8B-B14F-4D97-AF65-F5344CB8AC3E}">
        <p14:creationId xmlns:p14="http://schemas.microsoft.com/office/powerpoint/2010/main" val="19124383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E0BF72-3DCC-4A33-A34F-7CB9DBD24BD1}" type="slidenum">
              <a:rPr lang="zh-CN" altLang="en-US" smtClean="0"/>
              <a:pPr>
                <a:defRPr/>
              </a:pPr>
              <a:t>50</a:t>
            </a:fld>
            <a:endParaRPr lang="en-US" altLang="zh-CN"/>
          </a:p>
        </p:txBody>
      </p:sp>
    </p:spTree>
    <p:extLst>
      <p:ext uri="{BB962C8B-B14F-4D97-AF65-F5344CB8AC3E}">
        <p14:creationId xmlns:p14="http://schemas.microsoft.com/office/powerpoint/2010/main" val="2867820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C4E0BF72-3DCC-4A33-A34F-7CB9DBD24BD1}" type="slidenum">
              <a:rPr lang="zh-CN" altLang="en-US" smtClean="0"/>
              <a:pPr>
                <a:defRPr/>
              </a:pPr>
              <a:t>51</a:t>
            </a:fld>
            <a:endParaRPr lang="en-US" altLang="zh-CN"/>
          </a:p>
        </p:txBody>
      </p:sp>
    </p:spTree>
    <p:extLst>
      <p:ext uri="{BB962C8B-B14F-4D97-AF65-F5344CB8AC3E}">
        <p14:creationId xmlns:p14="http://schemas.microsoft.com/office/powerpoint/2010/main" val="3633579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z="900" b="1">
                <a:solidFill>
                  <a:srgbClr val="CC0000"/>
                </a:solidFill>
              </a:rPr>
              <a:t>闭式</a:t>
            </a:r>
            <a:r>
              <a:rPr lang="en-US" altLang="zh-CN" sz="900" b="1">
                <a:solidFill>
                  <a:srgbClr val="CC0000"/>
                </a:solidFill>
              </a:rPr>
              <a:t>:</a:t>
            </a:r>
            <a:r>
              <a:rPr lang="zh-CN" altLang="en-US"/>
              <a:t>无自由变元</a:t>
            </a:r>
          </a:p>
          <a:p>
            <a:pPr eaLnBrk="1" hangingPunct="1"/>
            <a:r>
              <a:rPr lang="en-US" altLang="zh-CN" b="1" i="1">
                <a:solidFill>
                  <a:srgbClr val="333300"/>
                </a:solidFill>
              </a:rPr>
              <a:t>F</a:t>
            </a:r>
            <a:r>
              <a:rPr lang="zh-CN" altLang="en-US" b="1">
                <a:solidFill>
                  <a:srgbClr val="333300"/>
                </a:solidFill>
              </a:rPr>
              <a:t>（</a:t>
            </a:r>
            <a:r>
              <a:rPr lang="en-US" altLang="zh-CN" b="1">
                <a:solidFill>
                  <a:srgbClr val="333300"/>
                </a:solidFill>
              </a:rPr>
              <a:t>x</a:t>
            </a:r>
            <a:r>
              <a:rPr lang="zh-CN" altLang="en-US" b="1">
                <a:solidFill>
                  <a:srgbClr val="333300"/>
                </a:solidFill>
              </a:rPr>
              <a:t>，</a:t>
            </a:r>
            <a:r>
              <a:rPr lang="en-US" altLang="zh-CN" b="1">
                <a:solidFill>
                  <a:srgbClr val="333300"/>
                </a:solidFill>
              </a:rPr>
              <a:t>c</a:t>
            </a:r>
            <a:r>
              <a:rPr lang="zh-CN" altLang="en-US" b="1">
                <a:solidFill>
                  <a:srgbClr val="333300"/>
                </a:solidFill>
              </a:rPr>
              <a:t>）表示对常元</a:t>
            </a:r>
            <a:r>
              <a:rPr lang="en-US" altLang="zh-CN" b="1">
                <a:solidFill>
                  <a:srgbClr val="333300"/>
                </a:solidFill>
              </a:rPr>
              <a:t>c</a:t>
            </a:r>
            <a:r>
              <a:rPr lang="zh-CN" altLang="en-US" b="1">
                <a:solidFill>
                  <a:srgbClr val="333300"/>
                </a:solidFill>
              </a:rPr>
              <a:t>与任意变元</a:t>
            </a:r>
            <a:r>
              <a:rPr lang="en-US" altLang="zh-CN" b="1">
                <a:solidFill>
                  <a:srgbClr val="333300"/>
                </a:solidFill>
              </a:rPr>
              <a:t>x</a:t>
            </a:r>
            <a:r>
              <a:rPr lang="zh-CN" altLang="en-US" b="1">
                <a:solidFill>
                  <a:srgbClr val="333300"/>
                </a:solidFill>
              </a:rPr>
              <a:t>成立</a:t>
            </a:r>
            <a:r>
              <a:rPr lang="en-US" altLang="zh-CN" b="1">
                <a:solidFill>
                  <a:srgbClr val="333300"/>
                </a:solidFill>
              </a:rPr>
              <a:t>, </a:t>
            </a:r>
            <a:r>
              <a:rPr lang="zh-CN" altLang="en-US" b="1">
                <a:solidFill>
                  <a:srgbClr val="333300"/>
                </a:solidFill>
              </a:rPr>
              <a:t>错误在于</a:t>
            </a:r>
            <a:r>
              <a:rPr lang="en-US" altLang="zh-CN" b="1">
                <a:solidFill>
                  <a:srgbClr val="333300"/>
                </a:solidFill>
              </a:rPr>
              <a:t>: c</a:t>
            </a:r>
            <a:r>
              <a:rPr lang="zh-CN" altLang="en-US" b="1">
                <a:solidFill>
                  <a:srgbClr val="333300"/>
                </a:solidFill>
              </a:rPr>
              <a:t>可能与</a:t>
            </a:r>
            <a:r>
              <a:rPr lang="en-US" altLang="zh-CN" b="1">
                <a:solidFill>
                  <a:srgbClr val="333300"/>
                </a:solidFill>
              </a:rPr>
              <a:t>x</a:t>
            </a:r>
            <a:r>
              <a:rPr lang="zh-CN" altLang="en-US" b="1">
                <a:solidFill>
                  <a:srgbClr val="333300"/>
                </a:solidFill>
              </a:rPr>
              <a:t>有关的</a:t>
            </a:r>
            <a:r>
              <a:rPr lang="en-US" altLang="zh-CN" b="1">
                <a:solidFill>
                  <a:srgbClr val="333300"/>
                </a:solidFill>
              </a:rPr>
              <a:t>.</a:t>
            </a:r>
          </a:p>
        </p:txBody>
      </p:sp>
    </p:spTree>
    <p:extLst>
      <p:ext uri="{BB962C8B-B14F-4D97-AF65-F5344CB8AC3E}">
        <p14:creationId xmlns:p14="http://schemas.microsoft.com/office/powerpoint/2010/main" val="2930682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公理</a:t>
            </a:r>
            <a:r>
              <a:rPr lang="en-US" altLang="zh-CN"/>
              <a:t>21</a:t>
            </a:r>
            <a:r>
              <a:rPr lang="zh-CN" altLang="en-US"/>
              <a:t>是说 </a:t>
            </a:r>
            <a:r>
              <a:rPr lang="en-US" altLang="zh-CN" b="1"/>
              <a:t>△(P(x)</a:t>
            </a:r>
            <a:r>
              <a:rPr lang="en-US" altLang="zh-CN" b="1">
                <a:sym typeface="Symbol" panose="05050102010706020507" pitchFamily="18" charset="2"/>
              </a:rPr>
              <a:t></a:t>
            </a:r>
            <a:r>
              <a:rPr lang="en-US" altLang="zh-CN" b="1"/>
              <a:t>x P(x))</a:t>
            </a:r>
            <a:r>
              <a:rPr lang="zh-CN" altLang="en-US" b="1"/>
              <a:t>，</a:t>
            </a:r>
          </a:p>
          <a:p>
            <a:pPr eaLnBrk="1" hangingPunct="1"/>
            <a:r>
              <a:rPr lang="zh-CN" altLang="en-US" b="1"/>
              <a:t>即</a:t>
            </a:r>
            <a:r>
              <a:rPr lang="en-US" altLang="zh-CN" b="1">
                <a:sym typeface="Symbol" panose="05050102010706020507" pitchFamily="18" charset="2"/>
              </a:rPr>
              <a:t>x</a:t>
            </a:r>
            <a:r>
              <a:rPr lang="en-US" altLang="zh-CN" b="1"/>
              <a:t>(P(x)</a:t>
            </a:r>
            <a:r>
              <a:rPr lang="en-US" altLang="zh-CN" b="1">
                <a:sym typeface="Symbol" panose="05050102010706020507" pitchFamily="18" charset="2"/>
              </a:rPr>
              <a:t></a:t>
            </a:r>
            <a:r>
              <a:rPr lang="en-US" altLang="zh-CN" b="1"/>
              <a:t>x P(x))</a:t>
            </a:r>
            <a:r>
              <a:rPr lang="zh-CN" altLang="en-US" b="1"/>
              <a:t>，</a:t>
            </a:r>
          </a:p>
          <a:p>
            <a:pPr eaLnBrk="1" hangingPunct="1"/>
            <a:r>
              <a:rPr lang="zh-CN" altLang="en-US" b="1"/>
              <a:t>故当</a:t>
            </a:r>
            <a:r>
              <a:rPr lang="en-US" altLang="zh-CN" b="1"/>
              <a:t>x=c</a:t>
            </a:r>
            <a:r>
              <a:rPr lang="zh-CN" altLang="en-US" b="1"/>
              <a:t>时，</a:t>
            </a:r>
            <a:r>
              <a:rPr lang="en-US" altLang="zh-CN" b="1"/>
              <a:t>P(c)</a:t>
            </a:r>
            <a:r>
              <a:rPr lang="en-US" altLang="zh-CN" b="1">
                <a:sym typeface="Symbol" panose="05050102010706020507" pitchFamily="18" charset="2"/>
              </a:rPr>
              <a:t></a:t>
            </a:r>
            <a:r>
              <a:rPr lang="en-US" altLang="zh-CN" b="1"/>
              <a:t>xP(x) </a:t>
            </a:r>
            <a:r>
              <a:rPr lang="zh-CN" altLang="en-US" b="1"/>
              <a:t>为真。</a:t>
            </a:r>
          </a:p>
          <a:p>
            <a:pPr eaLnBrk="1" hangingPunct="1"/>
            <a:r>
              <a:rPr lang="zh-CN" altLang="en-US" b="1"/>
              <a:t>进而，由 </a:t>
            </a:r>
            <a:r>
              <a:rPr lang="en-US" altLang="zh-CN" b="1"/>
              <a:t>P(c)</a:t>
            </a:r>
            <a:r>
              <a:rPr lang="zh-CN" altLang="en-US" b="1"/>
              <a:t>为真</a:t>
            </a:r>
            <a:r>
              <a:rPr lang="en-US" altLang="zh-CN" b="1"/>
              <a:t>,</a:t>
            </a:r>
          </a:p>
          <a:p>
            <a:pPr eaLnBrk="1" hangingPunct="1"/>
            <a:r>
              <a:rPr lang="zh-CN" altLang="en-US" b="1"/>
              <a:t>分离可以得到 </a:t>
            </a:r>
            <a:r>
              <a:rPr lang="zh-CN" altLang="en-US" b="1">
                <a:sym typeface="Symbol" panose="05050102010706020507" pitchFamily="18" charset="2"/>
              </a:rPr>
              <a:t></a:t>
            </a:r>
            <a:r>
              <a:rPr lang="en-US" altLang="zh-CN" b="1"/>
              <a:t>xP(x)</a:t>
            </a:r>
            <a:r>
              <a:rPr lang="zh-CN" altLang="en-US" b="1"/>
              <a:t>为真</a:t>
            </a:r>
            <a:r>
              <a:rPr lang="en-US" altLang="zh-CN" b="1"/>
              <a:t>.</a:t>
            </a:r>
          </a:p>
        </p:txBody>
      </p:sp>
    </p:spTree>
    <p:extLst>
      <p:ext uri="{BB962C8B-B14F-4D97-AF65-F5344CB8AC3E}">
        <p14:creationId xmlns:p14="http://schemas.microsoft.com/office/powerpoint/2010/main" val="1189720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b="1" dirty="0"/>
          </a:p>
        </p:txBody>
      </p:sp>
    </p:spTree>
    <p:extLst>
      <p:ext uri="{BB962C8B-B14F-4D97-AF65-F5344CB8AC3E}">
        <p14:creationId xmlns:p14="http://schemas.microsoft.com/office/powerpoint/2010/main" val="583103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1144588" y="685800"/>
            <a:ext cx="4572000" cy="3429000"/>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dirty="0">
                <a:solidFill>
                  <a:srgbClr val="333300"/>
                </a:solidFill>
              </a:rPr>
              <a:t>注意定义中的假设</a:t>
            </a:r>
            <a:r>
              <a:rPr lang="zh-CN" altLang="en-US" i="1" dirty="0">
                <a:solidFill>
                  <a:srgbClr val="333300"/>
                </a:solidFill>
                <a:sym typeface="Symbol" panose="05050102010706020507" pitchFamily="18" charset="2"/>
              </a:rPr>
              <a:t></a:t>
            </a:r>
            <a:r>
              <a:rPr lang="en-US" altLang="zh-CN" dirty="0">
                <a:solidFill>
                  <a:srgbClr val="333300"/>
                </a:solidFill>
              </a:rPr>
              <a:t>1</a:t>
            </a:r>
            <a:r>
              <a:rPr lang="zh-CN" altLang="en-US" dirty="0">
                <a:solidFill>
                  <a:srgbClr val="333300"/>
                </a:solidFill>
              </a:rPr>
              <a:t>，</a:t>
            </a:r>
            <a:r>
              <a:rPr lang="zh-CN" altLang="en-US" i="1" dirty="0">
                <a:solidFill>
                  <a:srgbClr val="333300"/>
                </a:solidFill>
                <a:sym typeface="Symbol" panose="05050102010706020507" pitchFamily="18" charset="2"/>
              </a:rPr>
              <a:t></a:t>
            </a:r>
            <a:r>
              <a:rPr lang="en-US" altLang="zh-CN" dirty="0">
                <a:solidFill>
                  <a:srgbClr val="333300"/>
                </a:solidFill>
              </a:rPr>
              <a:t>2</a:t>
            </a:r>
            <a:r>
              <a:rPr lang="zh-CN" altLang="en-US" dirty="0">
                <a:solidFill>
                  <a:srgbClr val="333300"/>
                </a:solidFill>
              </a:rPr>
              <a:t>，</a:t>
            </a:r>
            <a:r>
              <a:rPr lang="zh-CN" altLang="en-US" i="1" dirty="0">
                <a:solidFill>
                  <a:srgbClr val="333300"/>
                </a:solidFill>
                <a:sym typeface="Symbol" panose="05050102010706020507" pitchFamily="18" charset="2"/>
              </a:rPr>
              <a:t></a:t>
            </a:r>
            <a:r>
              <a:rPr lang="en-US" altLang="zh-CN" dirty="0">
                <a:solidFill>
                  <a:srgbClr val="333300"/>
                </a:solidFill>
              </a:rPr>
              <a:t>3</a:t>
            </a:r>
            <a:r>
              <a:rPr lang="zh-CN" altLang="en-US" dirty="0">
                <a:solidFill>
                  <a:srgbClr val="333300"/>
                </a:solidFill>
              </a:rPr>
              <a:t>，</a:t>
            </a:r>
            <a:r>
              <a:rPr lang="en-US" altLang="zh-CN" dirty="0">
                <a:solidFill>
                  <a:srgbClr val="333300"/>
                </a:solidFill>
              </a:rPr>
              <a:t>…</a:t>
            </a:r>
            <a:r>
              <a:rPr lang="zh-CN" altLang="en-US" dirty="0">
                <a:solidFill>
                  <a:srgbClr val="333300"/>
                </a:solidFill>
              </a:rPr>
              <a:t>，</a:t>
            </a:r>
            <a:r>
              <a:rPr lang="zh-CN" altLang="en-US" i="1" dirty="0">
                <a:solidFill>
                  <a:srgbClr val="333300"/>
                </a:solidFill>
                <a:sym typeface="Symbol" panose="05050102010706020507" pitchFamily="18" charset="2"/>
              </a:rPr>
              <a:t></a:t>
            </a:r>
            <a:r>
              <a:rPr lang="en-US" altLang="zh-CN" dirty="0">
                <a:solidFill>
                  <a:srgbClr val="333300"/>
                </a:solidFill>
              </a:rPr>
              <a:t>k</a:t>
            </a:r>
            <a:r>
              <a:rPr lang="zh-CN" altLang="en-US" dirty="0">
                <a:solidFill>
                  <a:srgbClr val="333300"/>
                </a:solidFill>
              </a:rPr>
              <a:t>只能理解为其本身，而不能代入。 差别在哪里</a:t>
            </a:r>
            <a:r>
              <a:rPr lang="en-US" altLang="zh-CN" dirty="0">
                <a:solidFill>
                  <a:srgbClr val="333300"/>
                </a:solidFill>
              </a:rPr>
              <a:t>?</a:t>
            </a:r>
          </a:p>
        </p:txBody>
      </p:sp>
    </p:spTree>
    <p:extLst>
      <p:ext uri="{BB962C8B-B14F-4D97-AF65-F5344CB8AC3E}">
        <p14:creationId xmlns:p14="http://schemas.microsoft.com/office/powerpoint/2010/main" val="29085193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a:ln/>
        </p:spPr>
      </p:sp>
      <p:sp>
        <p:nvSpPr>
          <p:cNvPr id="2355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6" name="灯片编号占位符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a:spcBef>
                <a:spcPct val="0"/>
              </a:spcBef>
            </a:pPr>
            <a:fld id="{DDCDAF63-C759-431E-89CC-09C9F74F17BF}" type="slidenum">
              <a:rPr lang="zh-CN" altLang="en-US">
                <a:latin typeface="Arial" panose="020B0604020202020204" pitchFamily="34" charset="0"/>
              </a:rPr>
              <a:pPr algn="r">
                <a:spcBef>
                  <a:spcPct val="0"/>
                </a:spcBef>
              </a:pPr>
              <a:t>10</a:t>
            </a:fld>
            <a:endParaRPr lang="en-US" altLang="zh-CN">
              <a:latin typeface="Arial" panose="020B0604020202020204" pitchFamily="34" charset="0"/>
            </a:endParaRPr>
          </a:p>
        </p:txBody>
      </p:sp>
    </p:spTree>
    <p:extLst>
      <p:ext uri="{BB962C8B-B14F-4D97-AF65-F5344CB8AC3E}">
        <p14:creationId xmlns:p14="http://schemas.microsoft.com/office/powerpoint/2010/main" val="20850599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572CD5C-8B8C-42CF-8CC3-42D0D4C27CB3}" type="slidenum">
              <a:rPr lang="zh-CN" altLang="en-US" smtClean="0"/>
              <a:pPr/>
              <a:t>11</a:t>
            </a:fld>
            <a:endParaRPr lang="en-US" altLang="zh-CN"/>
          </a:p>
        </p:txBody>
      </p:sp>
    </p:spTree>
    <p:extLst>
      <p:ext uri="{BB962C8B-B14F-4D97-AF65-F5344CB8AC3E}">
        <p14:creationId xmlns:p14="http://schemas.microsoft.com/office/powerpoint/2010/main" val="28190608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dirty="0"/>
          </a:p>
        </p:txBody>
      </p:sp>
    </p:spTree>
    <p:extLst>
      <p:ext uri="{BB962C8B-B14F-4D97-AF65-F5344CB8AC3E}">
        <p14:creationId xmlns:p14="http://schemas.microsoft.com/office/powerpoint/2010/main" val="37463780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4" name="Line 5"/>
          <p:cNvSpPr>
            <a:spLocks noChangeShapeType="1"/>
          </p:cNvSpPr>
          <p:nvPr userDrawn="1"/>
        </p:nvSpPr>
        <p:spPr bwMode="auto">
          <a:xfrm flipV="1">
            <a:off x="0" y="765175"/>
            <a:ext cx="9144000" cy="0"/>
          </a:xfrm>
          <a:prstGeom prst="line">
            <a:avLst/>
          </a:prstGeom>
          <a:noFill/>
          <a:ln w="38100">
            <a:solidFill>
              <a:srgbClr val="FF0000"/>
            </a:solidFill>
            <a:round/>
            <a:headEnd/>
            <a:tailEnd/>
          </a:ln>
          <a:effectLst/>
        </p:spPr>
        <p:txBody>
          <a:bodyPr wrap="none" anchor="ctr"/>
          <a:lstStyle/>
          <a:p>
            <a:pPr fontAlgn="auto">
              <a:spcBef>
                <a:spcPts val="0"/>
              </a:spcBef>
              <a:spcAft>
                <a:spcPts val="0"/>
              </a:spcAft>
              <a:defRPr/>
            </a:pPr>
            <a:endParaRPr lang="zh-CN" altLang="en-US">
              <a:latin typeface="+mn-lt"/>
              <a:ea typeface="+mn-ea"/>
            </a:endParaRPr>
          </a:p>
        </p:txBody>
      </p:sp>
      <p:pic>
        <p:nvPicPr>
          <p:cNvPr id="5" name="Picture 8"/>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6" name="Rectangle 6"/>
          <p:cNvSpPr>
            <a:spLocks noGrp="1" noChangeArrowheads="1"/>
          </p:cNvSpPr>
          <p:nvPr>
            <p:ph type="sldNum" sz="quarter" idx="10"/>
          </p:nvPr>
        </p:nvSpPr>
        <p:spPr/>
        <p:txBody>
          <a:bodyPr/>
          <a:lstStyle>
            <a:lvl1pPr>
              <a:defRPr/>
            </a:lvl1pPr>
          </a:lstStyle>
          <a:p>
            <a:fld id="{180D7BCC-9308-476D-9F62-8F4AB93B49A1}" type="slidenum">
              <a:rPr lang="zh-CN" altLang="en-US" smtClean="0"/>
              <a:pPr/>
              <a:t>‹#›</a:t>
            </a:fld>
            <a:r>
              <a:rPr lang="en-US" altLang="zh-CN" dirty="0"/>
              <a:t>/47</a:t>
            </a:r>
          </a:p>
        </p:txBody>
      </p:sp>
    </p:spTree>
    <p:extLst>
      <p:ext uri="{BB962C8B-B14F-4D97-AF65-F5344CB8AC3E}">
        <p14:creationId xmlns:p14="http://schemas.microsoft.com/office/powerpoint/2010/main" val="169307060"/>
      </p:ext>
    </p:extLst>
  </p:cSld>
  <p:clrMapOvr>
    <a:masterClrMapping/>
  </p:clrMapOvr>
  <p:transition/>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179388" y="-26988"/>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323850" y="1052513"/>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4" name="Rectangle 6"/>
          <p:cNvSpPr>
            <a:spLocks noGrp="1" noChangeArrowheads="1"/>
          </p:cNvSpPr>
          <p:nvPr>
            <p:ph type="sldNum" sz="quarter" idx="4"/>
          </p:nvPr>
        </p:nvSpPr>
        <p:spPr bwMode="auto">
          <a:xfrm>
            <a:off x="7010400" y="63817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400">
                <a:solidFill>
                  <a:schemeClr val="accent1"/>
                </a:solidFill>
              </a:defRPr>
            </a:lvl1pPr>
          </a:lstStyle>
          <a:p>
            <a:fld id="{1EC8FF5B-28B1-47D0-8435-A74A68B474BB}" type="slidenum">
              <a:rPr lang="zh-CN" altLang="en-US" smtClean="0"/>
              <a:pPr/>
              <a:t>‹#›</a:t>
            </a:fld>
            <a:r>
              <a:rPr lang="en-US" altLang="zh-CN" dirty="0"/>
              <a:t>/47</a:t>
            </a:r>
          </a:p>
        </p:txBody>
      </p:sp>
    </p:spTree>
  </p:cSld>
  <p:clrMap bg1="lt1" tx1="dk1" bg2="lt2" tx2="dk2" accent1="accent1" accent2="accent2" accent3="accent3" accent4="accent4" accent5="accent5" accent6="accent6" hlink="hlink" folHlink="folHlink"/>
  <p:sldLayoutIdLst>
    <p:sldLayoutId id="2147483698" r:id="rId1"/>
  </p:sldLayoutIdLst>
  <p:transition/>
  <p:hf hdr="0" ftr="0" dt="0"/>
  <p:txStyles>
    <p:title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Calibri" pitchFamily="34" charset="0"/>
          <a:ea typeface="宋体" charset="-122"/>
        </a:defRPr>
      </a:lvl2pPr>
      <a:lvl3pPr algn="ctr" rtl="0" eaLnBrk="0" fontAlgn="base" hangingPunct="0">
        <a:spcBef>
          <a:spcPct val="0"/>
        </a:spcBef>
        <a:spcAft>
          <a:spcPct val="0"/>
        </a:spcAft>
        <a:defRPr sz="4400">
          <a:solidFill>
            <a:schemeClr val="bg1"/>
          </a:solidFill>
          <a:latin typeface="Calibri" pitchFamily="34" charset="0"/>
          <a:ea typeface="宋体" charset="-122"/>
        </a:defRPr>
      </a:lvl3pPr>
      <a:lvl4pPr algn="ctr" rtl="0" eaLnBrk="0" fontAlgn="base" hangingPunct="0">
        <a:spcBef>
          <a:spcPct val="0"/>
        </a:spcBef>
        <a:spcAft>
          <a:spcPct val="0"/>
        </a:spcAft>
        <a:defRPr sz="4400">
          <a:solidFill>
            <a:schemeClr val="bg1"/>
          </a:solidFill>
          <a:latin typeface="Calibri" pitchFamily="34" charset="0"/>
          <a:ea typeface="宋体" charset="-122"/>
        </a:defRPr>
      </a:lvl4pPr>
      <a:lvl5pPr algn="ctr" rtl="0" eaLnBrk="0" fontAlgn="base" hangingPunct="0">
        <a:spcBef>
          <a:spcPct val="0"/>
        </a:spcBef>
        <a:spcAft>
          <a:spcPct val="0"/>
        </a:spcAft>
        <a:defRPr sz="4400">
          <a:solidFill>
            <a:schemeClr val="bg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vmlDrawing" Target="../drawings/vmlDrawing2.vml"/><Relationship Id="rId5" Type="http://schemas.openxmlformats.org/officeDocument/2006/relationships/image" Target="../media/image5.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vmlDrawing" Target="../drawings/vmlDrawing4.vml"/><Relationship Id="rId5" Type="http://schemas.openxmlformats.org/officeDocument/2006/relationships/image" Target="../media/image7.w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5" y="0"/>
            <a:ext cx="9153486" cy="6858000"/>
          </a:xfrm>
          <a:prstGeom prst="rect">
            <a:avLst/>
          </a:prstGeom>
        </p:spPr>
      </p:pic>
      <p:sp>
        <p:nvSpPr>
          <p:cNvPr id="4103" name="Rectangle 12"/>
          <p:cNvSpPr>
            <a:spLocks noChangeArrowheads="1"/>
          </p:cNvSpPr>
          <p:nvPr/>
        </p:nvSpPr>
        <p:spPr bwMode="auto">
          <a:xfrm>
            <a:off x="-6005" y="1217713"/>
            <a:ext cx="9176286"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6000" dirty="0">
                <a:solidFill>
                  <a:srgbClr val="C00000"/>
                </a:solidFill>
                <a:latin typeface="Calibri" panose="020F0502020204030204" pitchFamily="34" charset="0"/>
              </a:rPr>
              <a:t>谓词推理理论与集合概念</a:t>
            </a:r>
            <a:endParaRPr lang="zh-CN" altLang="en-US" sz="6000" b="1" dirty="0">
              <a:solidFill>
                <a:srgbClr val="C00000"/>
              </a:solidFill>
            </a:endParaRPr>
          </a:p>
        </p:txBody>
      </p:sp>
      <p:sp>
        <p:nvSpPr>
          <p:cNvPr id="4104" name="Rectangle 12"/>
          <p:cNvSpPr>
            <a:spLocks noChangeArrowheads="1"/>
          </p:cNvSpPr>
          <p:nvPr/>
        </p:nvSpPr>
        <p:spPr bwMode="auto">
          <a:xfrm>
            <a:off x="3886200" y="4572000"/>
            <a:ext cx="50069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FontTx/>
              <a:buNone/>
            </a:pPr>
            <a:r>
              <a:rPr lang="zh-CN" altLang="en-US" sz="2400" b="1" dirty="0">
                <a:solidFill>
                  <a:schemeClr val="tx2"/>
                </a:solidFill>
                <a:latin typeface="黑体" panose="02010609060101010101" pitchFamily="49" charset="-122"/>
                <a:ea typeface="黑体" panose="02010609060101010101" pitchFamily="49" charset="-122"/>
              </a:rPr>
              <a:t>石油学院计算机系   金 忠</a:t>
            </a:r>
          </a:p>
        </p:txBody>
      </p:sp>
      <p:sp>
        <p:nvSpPr>
          <p:cNvPr id="4105" name="TextBox 7"/>
          <p:cNvSpPr txBox="1">
            <a:spLocks noChangeArrowheads="1"/>
          </p:cNvSpPr>
          <p:nvPr/>
        </p:nvSpPr>
        <p:spPr bwMode="auto">
          <a:xfrm>
            <a:off x="5343400" y="5887998"/>
            <a:ext cx="38268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r" eaLnBrk="1" hangingPunct="1">
              <a:spcBef>
                <a:spcPct val="0"/>
              </a:spcBef>
              <a:buNone/>
            </a:pPr>
            <a:r>
              <a:rPr lang="en-US" altLang="zh-CN" sz="2000" b="1" dirty="0">
                <a:solidFill>
                  <a:schemeClr val="accent1"/>
                </a:solidFill>
                <a:latin typeface="Times New Roman" panose="02020603050405020304" pitchFamily="18" charset="0"/>
                <a:cs typeface="Times New Roman" panose="02020603050405020304" pitchFamily="18" charset="0"/>
              </a:rPr>
              <a:t>http://patternrecognition.asia/dm</a:t>
            </a:r>
            <a:endParaRPr lang="zh-CN" altLang="en-US" sz="2000" b="1" dirty="0">
              <a:solidFill>
                <a:schemeClr val="accent1"/>
              </a:solidFill>
              <a:latin typeface="Times New Roman" panose="02020603050405020304" pitchFamily="18" charset="0"/>
              <a:cs typeface="Times New Roman" panose="02020603050405020304" pitchFamily="18" charset="0"/>
            </a:endParaRPr>
          </a:p>
        </p:txBody>
      </p:sp>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41" y="5555042"/>
            <a:ext cx="4935107" cy="733066"/>
          </a:xfrm>
          <a:prstGeom prst="rect">
            <a:avLst/>
          </a:prstGeom>
        </p:spPr>
      </p:pic>
      <p:sp>
        <p:nvSpPr>
          <p:cNvPr id="7" name="Rectangle 12"/>
          <p:cNvSpPr>
            <a:spLocks noChangeArrowheads="1"/>
          </p:cNvSpPr>
          <p:nvPr/>
        </p:nvSpPr>
        <p:spPr bwMode="auto">
          <a:xfrm>
            <a:off x="68941" y="139128"/>
            <a:ext cx="896755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3600" b="1" dirty="0">
                <a:solidFill>
                  <a:schemeClr val="bg1"/>
                </a:solidFill>
                <a:latin typeface="黑体" panose="02010609060101010101" pitchFamily="49" charset="-122"/>
                <a:ea typeface="黑体" panose="02010609060101010101" pitchFamily="49" charset="-122"/>
              </a:rPr>
              <a:t>离散数学</a:t>
            </a:r>
            <a:endParaRPr lang="zh-CN" altLang="en-US" sz="3600" b="1" dirty="0">
              <a:solidFill>
                <a:schemeClr val="bg1"/>
              </a:solidFill>
            </a:endParaRPr>
          </a:p>
        </p:txBody>
      </p:sp>
    </p:spTree>
    <p:extLst>
      <p:ext uri="{BB962C8B-B14F-4D97-AF65-F5344CB8AC3E}">
        <p14:creationId xmlns:p14="http://schemas.microsoft.com/office/powerpoint/2010/main" val="3123256528"/>
      </p:ext>
    </p:extLst>
  </p:cSld>
  <p:clrMapOvr>
    <a:masterClrMapping/>
  </p:clrMapOvr>
  <p:transition advTm="1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086012F-8607-4122-833F-012F9CC9F94A}" type="slidenum">
              <a:rPr lang="zh-CN" altLang="en-US" sz="1400" smtClean="0">
                <a:solidFill>
                  <a:schemeClr val="accent1"/>
                </a:solidFill>
                <a:latin typeface="Arial" panose="020B0604020202020204" pitchFamily="34" charset="0"/>
              </a:rPr>
              <a:pPr>
                <a:spcBef>
                  <a:spcPct val="0"/>
                </a:spcBef>
                <a:buFontTx/>
                <a:buNone/>
              </a:pPr>
              <a:t>10</a:t>
            </a:fld>
            <a:r>
              <a:rPr lang="en-US" altLang="zh-CN" sz="1400" dirty="0">
                <a:solidFill>
                  <a:schemeClr val="accent1"/>
                </a:solidFill>
                <a:latin typeface="Arial" panose="020B0604020202020204" pitchFamily="34" charset="0"/>
              </a:rPr>
              <a:t>/47</a:t>
            </a:r>
          </a:p>
        </p:txBody>
      </p:sp>
      <p:sp>
        <p:nvSpPr>
          <p:cNvPr id="22531" name="Rectangle 2"/>
          <p:cNvSpPr>
            <a:spLocks noGrp="1"/>
          </p:cNvSpPr>
          <p:nvPr>
            <p:ph type="title" idx="4294967295"/>
          </p:nvPr>
        </p:nvSpPr>
        <p:spPr/>
        <p:txBody>
          <a:bodyPr/>
          <a:lstStyle/>
          <a:p>
            <a:pPr algn="l"/>
            <a:r>
              <a:rPr lang="zh-CN" altLang="en-US" sz="4000" b="1">
                <a:ea typeface="宋体" panose="02010600030101010101" pitchFamily="2" charset="-122"/>
              </a:rPr>
              <a:t>例</a:t>
            </a:r>
            <a:r>
              <a:rPr lang="zh-CN" altLang="en-US" sz="4000">
                <a:ea typeface="宋体" panose="02010600030101010101" pitchFamily="2" charset="-122"/>
              </a:rPr>
              <a:t> </a:t>
            </a:r>
            <a:r>
              <a:rPr lang="zh-CN" altLang="en-US" sz="4000" b="1">
                <a:ea typeface="宋体" panose="02010600030101010101" pitchFamily="2" charset="-122"/>
              </a:rPr>
              <a:t>下面推理是否正确？</a:t>
            </a:r>
          </a:p>
        </p:txBody>
      </p:sp>
      <p:sp>
        <p:nvSpPr>
          <p:cNvPr id="108547" name="Rectangle 3"/>
          <p:cNvSpPr>
            <a:spLocks noGrp="1"/>
          </p:cNvSpPr>
          <p:nvPr>
            <p:ph type="body" idx="4294967295"/>
          </p:nvPr>
        </p:nvSpPr>
        <p:spPr>
          <a:xfrm>
            <a:off x="179388" y="785813"/>
            <a:ext cx="9073132" cy="5786437"/>
          </a:xfrm>
        </p:spPr>
        <p:txBody>
          <a:bodyPr/>
          <a:lstStyle/>
          <a:p>
            <a:pPr marL="808038" indent="-808038" algn="just">
              <a:lnSpc>
                <a:spcPct val="105000"/>
              </a:lnSpc>
              <a:spcBef>
                <a:spcPct val="0"/>
              </a:spcBef>
              <a:buFont typeface="Arial" panose="020B0604020202020204" pitchFamily="34" charset="0"/>
              <a:buNone/>
            </a:pPr>
            <a:r>
              <a:rPr lang="zh-CN" altLang="en-US" b="1" dirty="0">
                <a:solidFill>
                  <a:schemeClr val="hlink"/>
                </a:solidFill>
                <a:ea typeface="宋体" panose="02010600030101010101" pitchFamily="2" charset="-122"/>
              </a:rPr>
              <a:t>  （</a:t>
            </a:r>
            <a:r>
              <a:rPr lang="en-US" altLang="zh-CN" b="1" dirty="0">
                <a:solidFill>
                  <a:schemeClr val="hlink"/>
                </a:solidFill>
                <a:ea typeface="宋体" panose="02010600030101010101" pitchFamily="2" charset="-122"/>
              </a:rPr>
              <a:t>1</a:t>
            </a:r>
            <a:r>
              <a:rPr lang="zh-CN" altLang="en-US" b="1" dirty="0">
                <a:solidFill>
                  <a:schemeClr val="hlink"/>
                </a:solidFill>
                <a:ea typeface="宋体" panose="02010600030101010101" pitchFamily="2" charset="-122"/>
              </a:rPr>
              <a:t>）    </a:t>
            </a:r>
            <a:r>
              <a:rPr lang="el-GR" altLang="zh-CN" b="1" dirty="0">
                <a:solidFill>
                  <a:schemeClr val="hlink"/>
                </a:solidFill>
                <a:ea typeface="宋体" panose="02010600030101010101" pitchFamily="2" charset="-122"/>
              </a:rPr>
              <a:t>∀</a:t>
            </a:r>
            <a:r>
              <a:rPr lang="en-US" altLang="zh-CN" b="1" dirty="0">
                <a:solidFill>
                  <a:schemeClr val="hlink"/>
                </a:solidFill>
                <a:ea typeface="宋体" panose="02010600030101010101" pitchFamily="2" charset="-122"/>
              </a:rPr>
              <a:t>x</a:t>
            </a:r>
            <a:r>
              <a:rPr lang="el-GR" altLang="zh-CN" b="1" dirty="0">
                <a:solidFill>
                  <a:schemeClr val="hlink"/>
                </a:solidFill>
                <a:ea typeface="宋体" panose="02010600030101010101" pitchFamily="2" charset="-122"/>
              </a:rPr>
              <a:t>∃</a:t>
            </a:r>
            <a:r>
              <a:rPr lang="en-US" altLang="zh-CN" b="1" dirty="0" err="1">
                <a:solidFill>
                  <a:schemeClr val="hlink"/>
                </a:solidFill>
                <a:ea typeface="宋体" panose="02010600030101010101" pitchFamily="2" charset="-122"/>
              </a:rPr>
              <a:t>yF</a:t>
            </a:r>
            <a:r>
              <a:rPr lang="en-US" altLang="zh-CN" b="1" dirty="0">
                <a:solidFill>
                  <a:schemeClr val="hlink"/>
                </a:solidFill>
                <a:ea typeface="宋体" panose="02010600030101010101" pitchFamily="2" charset="-122"/>
              </a:rPr>
              <a:t>(x, y)</a:t>
            </a:r>
            <a:r>
              <a:rPr lang="zh-CN" altLang="en-US" b="1" dirty="0">
                <a:solidFill>
                  <a:schemeClr val="hlink"/>
                </a:solidFill>
                <a:ea typeface="宋体" panose="02010600030101010101" pitchFamily="2" charset="-122"/>
              </a:rPr>
              <a:t>              前提引入</a:t>
            </a:r>
          </a:p>
          <a:p>
            <a:pPr marL="808038" indent="-808038" algn="just">
              <a:lnSpc>
                <a:spcPct val="105000"/>
              </a:lnSpc>
              <a:spcBef>
                <a:spcPct val="0"/>
              </a:spcBef>
              <a:buFont typeface="Arial" panose="020B0604020202020204" pitchFamily="34" charset="0"/>
              <a:buNone/>
            </a:pPr>
            <a:r>
              <a:rPr lang="zh-CN" altLang="en-US" b="1" dirty="0">
                <a:solidFill>
                  <a:schemeClr val="hlink"/>
                </a:solidFill>
                <a:ea typeface="宋体" panose="02010600030101010101" pitchFamily="2" charset="-122"/>
              </a:rPr>
              <a:t>  （</a:t>
            </a:r>
            <a:r>
              <a:rPr lang="en-US" altLang="zh-CN" b="1" dirty="0">
                <a:solidFill>
                  <a:schemeClr val="hlink"/>
                </a:solidFill>
                <a:ea typeface="宋体" panose="02010600030101010101" pitchFamily="2" charset="-122"/>
              </a:rPr>
              <a:t>2</a:t>
            </a:r>
            <a:r>
              <a:rPr lang="zh-CN" altLang="en-US" b="1" dirty="0">
                <a:solidFill>
                  <a:schemeClr val="hlink"/>
                </a:solidFill>
                <a:ea typeface="宋体" panose="02010600030101010101" pitchFamily="2" charset="-122"/>
              </a:rPr>
              <a:t>）    </a:t>
            </a:r>
            <a:r>
              <a:rPr lang="el-GR" altLang="zh-CN" b="1" dirty="0">
                <a:solidFill>
                  <a:schemeClr val="hlink"/>
                </a:solidFill>
                <a:ea typeface="宋体" panose="02010600030101010101" pitchFamily="2" charset="-122"/>
              </a:rPr>
              <a:t>∃</a:t>
            </a:r>
            <a:r>
              <a:rPr lang="en-US" altLang="zh-CN" b="1" dirty="0" err="1">
                <a:solidFill>
                  <a:schemeClr val="hlink"/>
                </a:solidFill>
                <a:ea typeface="宋体" panose="02010600030101010101" pitchFamily="2" charset="-122"/>
              </a:rPr>
              <a:t>yF</a:t>
            </a:r>
            <a:r>
              <a:rPr lang="en-US" altLang="zh-CN" b="1" dirty="0">
                <a:solidFill>
                  <a:schemeClr val="hlink"/>
                </a:solidFill>
                <a:ea typeface="宋体" panose="02010600030101010101" pitchFamily="2" charset="-122"/>
              </a:rPr>
              <a:t>(y, y)</a:t>
            </a:r>
            <a:r>
              <a:rPr lang="zh-CN" altLang="en-US" b="1" dirty="0">
                <a:solidFill>
                  <a:schemeClr val="hlink"/>
                </a:solidFill>
                <a:ea typeface="宋体" panose="02010600030101010101" pitchFamily="2" charset="-122"/>
              </a:rPr>
              <a:t>           全称量词消去</a:t>
            </a:r>
          </a:p>
          <a:p>
            <a:pPr marL="808038" indent="-808038">
              <a:lnSpc>
                <a:spcPct val="120000"/>
              </a:lnSpc>
              <a:spcBef>
                <a:spcPts val="0"/>
              </a:spcBef>
              <a:buFont typeface="Arial" panose="020B0604020202020204" pitchFamily="34" charset="0"/>
              <a:buNone/>
            </a:pPr>
            <a:r>
              <a:rPr lang="zh-CN" altLang="en-US" b="1" dirty="0">
                <a:ea typeface="宋体" panose="02010600030101010101" pitchFamily="2" charset="-122"/>
              </a:rPr>
              <a:t>解     推理并不正确。</a:t>
            </a:r>
          </a:p>
          <a:p>
            <a:pPr marL="808038" indent="-808038">
              <a:lnSpc>
                <a:spcPct val="120000"/>
              </a:lnSpc>
              <a:spcBef>
                <a:spcPts val="0"/>
              </a:spcBef>
              <a:buFont typeface="Arial" panose="020B0604020202020204" pitchFamily="34" charset="0"/>
              <a:buNone/>
            </a:pPr>
            <a:r>
              <a:rPr lang="zh-CN" altLang="en-US" b="1" dirty="0">
                <a:ea typeface="宋体" panose="02010600030101010101" pitchFamily="2" charset="-122"/>
              </a:rPr>
              <a:t>	给定解释</a:t>
            </a:r>
            <a:r>
              <a:rPr lang="en-US" altLang="zh-CN" b="1" dirty="0">
                <a:ea typeface="宋体" panose="02010600030101010101" pitchFamily="2" charset="-122"/>
              </a:rPr>
              <a:t>I</a:t>
            </a:r>
            <a:r>
              <a:rPr lang="zh-CN" altLang="en-US" b="1" dirty="0">
                <a:ea typeface="宋体" panose="02010600030101010101" pitchFamily="2" charset="-122"/>
              </a:rPr>
              <a:t>：个体域为实数集，</a:t>
            </a:r>
            <a:r>
              <a:rPr lang="en-US" altLang="zh-CN" b="1" dirty="0">
                <a:solidFill>
                  <a:srgbClr val="FF0000"/>
                </a:solidFill>
                <a:ea typeface="宋体" panose="02010600030101010101" pitchFamily="2" charset="-122"/>
              </a:rPr>
              <a:t>F(x, y)</a:t>
            </a:r>
            <a:r>
              <a:rPr lang="zh-CN" altLang="en-US" b="1" dirty="0">
                <a:solidFill>
                  <a:srgbClr val="FF0000"/>
                </a:solidFill>
                <a:ea typeface="宋体" panose="02010600030101010101" pitchFamily="2" charset="-122"/>
              </a:rPr>
              <a:t>：</a:t>
            </a:r>
            <a:r>
              <a:rPr lang="en-US" altLang="zh-CN" b="1" dirty="0">
                <a:solidFill>
                  <a:srgbClr val="FF0000"/>
                </a:solidFill>
                <a:ea typeface="宋体" panose="02010600030101010101" pitchFamily="2" charset="-122"/>
              </a:rPr>
              <a:t>x</a:t>
            </a:r>
            <a:r>
              <a:rPr lang="zh-CN" altLang="en-US" b="1" dirty="0">
                <a:solidFill>
                  <a:srgbClr val="FF0000"/>
                </a:solidFill>
                <a:ea typeface="宋体" panose="02010600030101010101" pitchFamily="2" charset="-122"/>
              </a:rPr>
              <a:t>＞</a:t>
            </a:r>
            <a:r>
              <a:rPr lang="en-US" altLang="zh-CN" b="1" dirty="0">
                <a:solidFill>
                  <a:srgbClr val="FF0000"/>
                </a:solidFill>
                <a:ea typeface="宋体" panose="02010600030101010101" pitchFamily="2" charset="-122"/>
              </a:rPr>
              <a:t>y</a:t>
            </a:r>
            <a:r>
              <a:rPr lang="zh-CN" altLang="en-US" b="1" dirty="0">
                <a:ea typeface="宋体" panose="02010600030101010101" pitchFamily="2" charset="-122"/>
              </a:rPr>
              <a:t>。</a:t>
            </a:r>
          </a:p>
          <a:p>
            <a:pPr marL="808038" indent="-808038">
              <a:lnSpc>
                <a:spcPct val="120000"/>
              </a:lnSpc>
              <a:spcBef>
                <a:spcPts val="0"/>
              </a:spcBef>
              <a:buFont typeface="Arial" panose="020B0604020202020204" pitchFamily="34" charset="0"/>
              <a:buNone/>
            </a:pPr>
            <a:r>
              <a:rPr lang="zh-CN" altLang="en-US" b="1" dirty="0">
                <a:ea typeface="宋体" panose="02010600030101010101" pitchFamily="2" charset="-122"/>
              </a:rPr>
              <a:t>	则      </a:t>
            </a:r>
            <a:r>
              <a:rPr lang="el-GR" altLang="zh-CN" b="1" dirty="0">
                <a:ea typeface="宋体" panose="02010600030101010101" pitchFamily="2" charset="-122"/>
              </a:rPr>
              <a:t>∀</a:t>
            </a:r>
            <a:r>
              <a:rPr lang="en-US" altLang="zh-CN" b="1" dirty="0">
                <a:ea typeface="宋体" panose="02010600030101010101" pitchFamily="2" charset="-122"/>
              </a:rPr>
              <a:t>x</a:t>
            </a:r>
            <a:r>
              <a:rPr lang="el-GR" altLang="zh-CN" b="1" dirty="0">
                <a:ea typeface="宋体" panose="02010600030101010101" pitchFamily="2" charset="-122"/>
              </a:rPr>
              <a:t>∃</a:t>
            </a:r>
            <a:r>
              <a:rPr lang="en-US" altLang="zh-CN" b="1" dirty="0" err="1">
                <a:ea typeface="宋体" panose="02010600030101010101" pitchFamily="2" charset="-122"/>
              </a:rPr>
              <a:t>yF</a:t>
            </a:r>
            <a:r>
              <a:rPr lang="en-US" altLang="zh-CN" b="1" dirty="0">
                <a:ea typeface="宋体" panose="02010600030101010101" pitchFamily="2" charset="-122"/>
              </a:rPr>
              <a:t>(x, y)</a:t>
            </a:r>
            <a:r>
              <a:rPr lang="zh-CN" altLang="en-US" b="1" dirty="0">
                <a:ea typeface="宋体" panose="02010600030101010101" pitchFamily="2" charset="-122"/>
              </a:rPr>
              <a:t>意为</a:t>
            </a:r>
            <a:r>
              <a:rPr lang="zh-CN" altLang="en-US" b="1" dirty="0">
                <a:latin typeface="Courier New" panose="02070309020205020404" pitchFamily="49" charset="0"/>
                <a:ea typeface="宋体" panose="02010600030101010101" pitchFamily="2" charset="-122"/>
              </a:rPr>
              <a:t>“</a:t>
            </a:r>
            <a:r>
              <a:rPr lang="zh-CN" altLang="en-US" b="1" dirty="0">
                <a:ea typeface="宋体" panose="02010600030101010101" pitchFamily="2" charset="-122"/>
              </a:rPr>
              <a:t>对于每个实数</a:t>
            </a:r>
            <a:r>
              <a:rPr lang="en-US" altLang="zh-CN" b="1" dirty="0">
                <a:ea typeface="宋体" panose="02010600030101010101" pitchFamily="2" charset="-122"/>
              </a:rPr>
              <a:t>x</a:t>
            </a:r>
            <a:r>
              <a:rPr lang="zh-CN" altLang="en-US" b="1" dirty="0">
                <a:ea typeface="宋体" panose="02010600030101010101" pitchFamily="2" charset="-122"/>
              </a:rPr>
              <a:t>，均存在着比之更小的实数</a:t>
            </a:r>
            <a:r>
              <a:rPr lang="en-US" altLang="zh-CN" b="1" dirty="0">
                <a:ea typeface="宋体" panose="02010600030101010101" pitchFamily="2" charset="-122"/>
              </a:rPr>
              <a:t>y</a:t>
            </a:r>
            <a:r>
              <a:rPr lang="en-US" altLang="zh-CN" b="1" dirty="0">
                <a:latin typeface="Courier New" panose="02070309020205020404" pitchFamily="49" charset="0"/>
                <a:ea typeface="宋体" panose="02010600030101010101" pitchFamily="2" charset="-122"/>
              </a:rPr>
              <a:t>”</a:t>
            </a:r>
            <a:r>
              <a:rPr lang="zh-CN" altLang="en-US" b="1" dirty="0">
                <a:ea typeface="宋体" panose="02010600030101010101" pitchFamily="2" charset="-122"/>
              </a:rPr>
              <a:t>，这是一个真命题。而</a:t>
            </a:r>
            <a:r>
              <a:rPr lang="el-GR" altLang="zh-CN" b="1" dirty="0">
                <a:ea typeface="宋体" panose="02010600030101010101" pitchFamily="2" charset="-122"/>
              </a:rPr>
              <a:t>∃</a:t>
            </a:r>
            <a:r>
              <a:rPr lang="en-US" altLang="zh-CN" b="1" dirty="0" err="1">
                <a:ea typeface="宋体" panose="02010600030101010101" pitchFamily="2" charset="-122"/>
              </a:rPr>
              <a:t>yF</a:t>
            </a:r>
            <a:r>
              <a:rPr lang="en-US" altLang="zh-CN" b="1" dirty="0">
                <a:ea typeface="宋体" panose="02010600030101010101" pitchFamily="2" charset="-122"/>
              </a:rPr>
              <a:t>(y, y)</a:t>
            </a:r>
            <a:r>
              <a:rPr lang="zh-CN" altLang="en-US" b="1" dirty="0">
                <a:ea typeface="宋体" panose="02010600030101010101" pitchFamily="2" charset="-122"/>
              </a:rPr>
              <a:t>意为</a:t>
            </a:r>
            <a:r>
              <a:rPr lang="zh-CN" altLang="en-US" b="1" dirty="0">
                <a:latin typeface="Courier New" panose="02070309020205020404" pitchFamily="49" charset="0"/>
                <a:ea typeface="宋体" panose="02010600030101010101" pitchFamily="2" charset="-122"/>
              </a:rPr>
              <a:t>“</a:t>
            </a:r>
            <a:r>
              <a:rPr lang="zh-CN" altLang="en-US" b="1" dirty="0">
                <a:ea typeface="宋体" panose="02010600030101010101" pitchFamily="2" charset="-122"/>
              </a:rPr>
              <a:t>存在着比自己小的实数</a:t>
            </a:r>
            <a:r>
              <a:rPr lang="zh-CN" altLang="en-US" b="1" dirty="0">
                <a:latin typeface="Courier New" panose="02070309020205020404" pitchFamily="49" charset="0"/>
                <a:ea typeface="宋体" panose="02010600030101010101" pitchFamily="2" charset="-122"/>
              </a:rPr>
              <a:t>”</a:t>
            </a:r>
            <a:r>
              <a:rPr lang="zh-CN" altLang="en-US" b="1" dirty="0">
                <a:ea typeface="宋体" panose="02010600030101010101" pitchFamily="2" charset="-122"/>
              </a:rPr>
              <a:t>，是假命题。</a:t>
            </a:r>
          </a:p>
          <a:p>
            <a:pPr marL="808038" indent="-808038">
              <a:lnSpc>
                <a:spcPct val="120000"/>
              </a:lnSpc>
              <a:spcBef>
                <a:spcPts val="0"/>
              </a:spcBef>
              <a:buFont typeface="Arial" panose="020B0604020202020204" pitchFamily="34" charset="0"/>
              <a:buNone/>
            </a:pPr>
            <a:r>
              <a:rPr lang="zh-CN" altLang="en-US" b="1" dirty="0">
                <a:ea typeface="宋体" panose="02010600030101010101" pitchFamily="2" charset="-122"/>
              </a:rPr>
              <a:t> 	之所以出现这样的错误</a:t>
            </a:r>
            <a:r>
              <a:rPr lang="en-US" altLang="zh-CN" b="1" dirty="0">
                <a:ea typeface="宋体" panose="02010600030101010101" pitchFamily="2" charset="-122"/>
              </a:rPr>
              <a:t>,</a:t>
            </a:r>
            <a:r>
              <a:rPr lang="zh-CN" altLang="en-US" b="1" dirty="0">
                <a:ea typeface="宋体" panose="02010600030101010101" pitchFamily="2" charset="-122"/>
              </a:rPr>
              <a:t>是因为</a:t>
            </a:r>
            <a:r>
              <a:rPr lang="el-GR" altLang="zh-CN" b="1" dirty="0">
                <a:ea typeface="宋体" panose="02010600030101010101" pitchFamily="2" charset="-122"/>
              </a:rPr>
              <a:t>∃</a:t>
            </a:r>
            <a:r>
              <a:rPr lang="en-US" altLang="zh-CN" b="1" dirty="0" err="1">
                <a:ea typeface="宋体" panose="02010600030101010101" pitchFamily="2" charset="-122"/>
              </a:rPr>
              <a:t>yF</a:t>
            </a:r>
            <a:r>
              <a:rPr lang="en-US" altLang="zh-CN" b="1" dirty="0">
                <a:ea typeface="宋体" panose="02010600030101010101" pitchFamily="2" charset="-122"/>
              </a:rPr>
              <a:t>(x, y)</a:t>
            </a:r>
            <a:r>
              <a:rPr lang="zh-CN" altLang="en-US" b="1" dirty="0">
                <a:ea typeface="宋体" panose="02010600030101010101" pitchFamily="2" charset="-122"/>
              </a:rPr>
              <a:t> 中有</a:t>
            </a:r>
            <a:r>
              <a:rPr lang="en-US" altLang="zh-CN" b="1" dirty="0">
                <a:ea typeface="宋体" panose="02010600030101010101" pitchFamily="2" charset="-122"/>
              </a:rPr>
              <a:t>1</a:t>
            </a:r>
            <a:r>
              <a:rPr lang="zh-CN" altLang="en-US" b="1" dirty="0">
                <a:ea typeface="宋体" panose="02010600030101010101" pitchFamily="2" charset="-122"/>
              </a:rPr>
              <a:t>个自由变元</a:t>
            </a:r>
            <a:r>
              <a:rPr lang="en-US" altLang="zh-CN" b="1" dirty="0">
                <a:ea typeface="宋体" panose="02010600030101010101" pitchFamily="2" charset="-122"/>
              </a:rPr>
              <a:t>x, </a:t>
            </a:r>
            <a:r>
              <a:rPr lang="zh-CN" altLang="en-US" b="1" dirty="0">
                <a:ea typeface="宋体" panose="02010600030101010101" pitchFamily="2" charset="-122"/>
              </a:rPr>
              <a:t>而</a:t>
            </a:r>
            <a:r>
              <a:rPr lang="el-GR" altLang="zh-CN" b="1" dirty="0">
                <a:ea typeface="宋体" panose="02010600030101010101" pitchFamily="2" charset="-122"/>
              </a:rPr>
              <a:t>∃</a:t>
            </a:r>
            <a:r>
              <a:rPr lang="en-US" altLang="zh-CN" b="1" dirty="0" err="1">
                <a:ea typeface="宋体" panose="02010600030101010101" pitchFamily="2" charset="-122"/>
              </a:rPr>
              <a:t>yF</a:t>
            </a:r>
            <a:r>
              <a:rPr lang="en-US" altLang="zh-CN" b="1" dirty="0">
                <a:ea typeface="宋体" panose="02010600030101010101" pitchFamily="2" charset="-122"/>
              </a:rPr>
              <a:t>(y, y)</a:t>
            </a:r>
            <a:r>
              <a:rPr lang="zh-CN" altLang="en-US" b="1" dirty="0">
                <a:ea typeface="宋体" panose="02010600030101010101" pitchFamily="2" charset="-122"/>
              </a:rPr>
              <a:t>中无自由变元。</a:t>
            </a:r>
          </a:p>
        </p:txBody>
      </p:sp>
    </p:spTree>
    <p:extLst>
      <p:ext uri="{BB962C8B-B14F-4D97-AF65-F5344CB8AC3E}">
        <p14:creationId xmlns:p14="http://schemas.microsoft.com/office/powerpoint/2010/main" val="8480646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854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08547">
                                            <p:txEl>
                                              <p:pRg st="2" end="2"/>
                                            </p:txEl>
                                          </p:spTgt>
                                        </p:tgtEl>
                                        <p:attrNameLst>
                                          <p:attrName>style.visibility</p:attrName>
                                        </p:attrNameLst>
                                      </p:cBhvr>
                                      <p:to>
                                        <p:strVal val="visible"/>
                                      </p:to>
                                    </p:set>
                                    <p:animEffect transition="in" filter="blinds(horizontal)">
                                      <p:cBhvr>
                                        <p:cTn id="11" dur="500"/>
                                        <p:tgtEl>
                                          <p:spTgt spid="108547">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08547">
                                            <p:txEl>
                                              <p:pRg st="3" end="3"/>
                                            </p:txEl>
                                          </p:spTgt>
                                        </p:tgtEl>
                                        <p:attrNameLst>
                                          <p:attrName>style.visibility</p:attrName>
                                        </p:attrNameLst>
                                      </p:cBhvr>
                                      <p:to>
                                        <p:strVal val="visible"/>
                                      </p:to>
                                    </p:set>
                                    <p:animEffect transition="in" filter="blinds(horizontal)">
                                      <p:cBhvr>
                                        <p:cTn id="16" dur="500"/>
                                        <p:tgtEl>
                                          <p:spTgt spid="10854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08547">
                                            <p:txEl>
                                              <p:pRg st="4" end="4"/>
                                            </p:txEl>
                                          </p:spTgt>
                                        </p:tgtEl>
                                        <p:attrNameLst>
                                          <p:attrName>style.visibility</p:attrName>
                                        </p:attrNameLst>
                                      </p:cBhvr>
                                      <p:to>
                                        <p:strVal val="visible"/>
                                      </p:to>
                                    </p:set>
                                    <p:animEffect transition="in" filter="blinds(horizontal)">
                                      <p:cBhvr>
                                        <p:cTn id="21" dur="500"/>
                                        <p:tgtEl>
                                          <p:spTgt spid="10854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08547">
                                            <p:txEl>
                                              <p:pRg st="5" end="5"/>
                                            </p:txEl>
                                          </p:spTgt>
                                        </p:tgtEl>
                                        <p:attrNameLst>
                                          <p:attrName>style.visibility</p:attrName>
                                        </p:attrNameLst>
                                      </p:cBhvr>
                                      <p:to>
                                        <p:strVal val="visible"/>
                                      </p:to>
                                    </p:set>
                                    <p:animEffect transition="in" filter="blinds(horizontal)">
                                      <p:cBhvr>
                                        <p:cTn id="26" dur="500"/>
                                        <p:tgtEl>
                                          <p:spTgt spid="1085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F1BB215-6357-4475-B887-41B268C0C85D}" type="slidenum">
              <a:rPr lang="zh-CN" altLang="en-US" sz="1400" smtClean="0">
                <a:solidFill>
                  <a:schemeClr val="accent1"/>
                </a:solidFill>
                <a:latin typeface="Arial" panose="020B0604020202020204" pitchFamily="34" charset="0"/>
              </a:rPr>
              <a:pPr>
                <a:spcBef>
                  <a:spcPct val="0"/>
                </a:spcBef>
                <a:buFontTx/>
                <a:buNone/>
              </a:pPr>
              <a:t>11</a:t>
            </a:fld>
            <a:r>
              <a:rPr lang="en-US" altLang="zh-CN" sz="1400" dirty="0">
                <a:solidFill>
                  <a:schemeClr val="accent1"/>
                </a:solidFill>
                <a:latin typeface="Arial" panose="020B0604020202020204" pitchFamily="34" charset="0"/>
              </a:rPr>
              <a:t>/47</a:t>
            </a:r>
          </a:p>
        </p:txBody>
      </p:sp>
      <p:sp>
        <p:nvSpPr>
          <p:cNvPr id="24579" name="Rectangle 2"/>
          <p:cNvSpPr>
            <a:spLocks noGrp="1"/>
          </p:cNvSpPr>
          <p:nvPr>
            <p:ph type="title" idx="4294967295"/>
          </p:nvPr>
        </p:nvSpPr>
        <p:spPr/>
        <p:txBody>
          <a:bodyPr/>
          <a:lstStyle/>
          <a:p>
            <a:pPr algn="l"/>
            <a:r>
              <a:rPr lang="zh-CN" altLang="en-US" sz="4000" b="1">
                <a:ea typeface="宋体" panose="02010600030101010101" pitchFamily="2" charset="-122"/>
              </a:rPr>
              <a:t>例</a:t>
            </a:r>
            <a:r>
              <a:rPr lang="zh-CN" altLang="en-US" sz="4000">
                <a:ea typeface="宋体" panose="02010600030101010101" pitchFamily="2" charset="-122"/>
              </a:rPr>
              <a:t> 下</a:t>
            </a:r>
            <a:r>
              <a:rPr lang="zh-CN" altLang="en-US" sz="4000" b="1">
                <a:ea typeface="宋体" panose="02010600030101010101" pitchFamily="2" charset="-122"/>
              </a:rPr>
              <a:t>面推理是否正确？</a:t>
            </a:r>
          </a:p>
        </p:txBody>
      </p:sp>
      <p:sp>
        <p:nvSpPr>
          <p:cNvPr id="109571" name="Rectangle 3"/>
          <p:cNvSpPr>
            <a:spLocks noGrp="1"/>
          </p:cNvSpPr>
          <p:nvPr>
            <p:ph type="body" idx="4294967295"/>
          </p:nvPr>
        </p:nvSpPr>
        <p:spPr>
          <a:xfrm>
            <a:off x="323850" y="836613"/>
            <a:ext cx="8820150" cy="6021387"/>
          </a:xfrm>
        </p:spPr>
        <p:txBody>
          <a:bodyPr/>
          <a:lstStyle/>
          <a:p>
            <a:pPr marL="808038" indent="-808038" algn="just">
              <a:lnSpc>
                <a:spcPct val="105000"/>
              </a:lnSpc>
              <a:spcBef>
                <a:spcPct val="0"/>
              </a:spcBef>
              <a:buFont typeface="Arial" panose="020B0604020202020204" pitchFamily="34" charset="0"/>
              <a:buNone/>
            </a:pPr>
            <a:r>
              <a:rPr lang="zh-CN" altLang="en-US" b="1" dirty="0">
                <a:solidFill>
                  <a:schemeClr val="hlink"/>
                </a:solidFill>
                <a:ea typeface="宋体" panose="02010600030101010101" pitchFamily="2" charset="-122"/>
              </a:rPr>
              <a:t>（</a:t>
            </a:r>
            <a:r>
              <a:rPr lang="en-US" altLang="zh-CN" b="1" dirty="0">
                <a:solidFill>
                  <a:schemeClr val="hlink"/>
                </a:solidFill>
                <a:ea typeface="宋体" panose="02010600030101010101" pitchFamily="2" charset="-122"/>
              </a:rPr>
              <a:t>1</a:t>
            </a:r>
            <a:r>
              <a:rPr lang="zh-CN" altLang="en-US" b="1" dirty="0">
                <a:solidFill>
                  <a:schemeClr val="hlink"/>
                </a:solidFill>
                <a:ea typeface="宋体" panose="02010600030101010101" pitchFamily="2" charset="-122"/>
              </a:rPr>
              <a:t>）  </a:t>
            </a:r>
            <a:r>
              <a:rPr lang="el-GR" altLang="zh-CN" b="1" dirty="0">
                <a:solidFill>
                  <a:schemeClr val="hlink"/>
                </a:solidFill>
                <a:ea typeface="宋体" panose="02010600030101010101" pitchFamily="2" charset="-122"/>
              </a:rPr>
              <a:t>∀</a:t>
            </a:r>
            <a:r>
              <a:rPr lang="en-US" altLang="zh-CN" b="1" dirty="0">
                <a:solidFill>
                  <a:schemeClr val="hlink"/>
                </a:solidFill>
                <a:ea typeface="宋体" panose="02010600030101010101" pitchFamily="2" charset="-122"/>
              </a:rPr>
              <a:t>x</a:t>
            </a:r>
            <a:r>
              <a:rPr lang="el-GR" altLang="zh-CN" b="1" dirty="0">
                <a:solidFill>
                  <a:schemeClr val="hlink"/>
                </a:solidFill>
                <a:ea typeface="宋体" panose="02010600030101010101" pitchFamily="2" charset="-122"/>
              </a:rPr>
              <a:t>∃</a:t>
            </a:r>
            <a:r>
              <a:rPr lang="en-US" altLang="zh-CN" b="1" dirty="0" err="1">
                <a:solidFill>
                  <a:schemeClr val="hlink"/>
                </a:solidFill>
                <a:ea typeface="宋体" panose="02010600030101010101" pitchFamily="2" charset="-122"/>
              </a:rPr>
              <a:t>yF</a:t>
            </a:r>
            <a:r>
              <a:rPr lang="en-US" altLang="zh-CN" b="1" dirty="0">
                <a:solidFill>
                  <a:schemeClr val="hlink"/>
                </a:solidFill>
                <a:ea typeface="宋体" panose="02010600030101010101" pitchFamily="2" charset="-122"/>
              </a:rPr>
              <a:t>(x, y)       </a:t>
            </a:r>
            <a:r>
              <a:rPr lang="zh-CN" altLang="en-US" b="1" dirty="0">
                <a:solidFill>
                  <a:schemeClr val="hlink"/>
                </a:solidFill>
                <a:ea typeface="宋体" panose="02010600030101010101" pitchFamily="2" charset="-122"/>
              </a:rPr>
              <a:t>                                    前提</a:t>
            </a:r>
          </a:p>
          <a:p>
            <a:pPr marL="808038" indent="-808038" algn="just">
              <a:lnSpc>
                <a:spcPct val="105000"/>
              </a:lnSpc>
              <a:spcBef>
                <a:spcPct val="0"/>
              </a:spcBef>
              <a:buFont typeface="Arial" panose="020B0604020202020204" pitchFamily="34" charset="0"/>
              <a:buNone/>
            </a:pPr>
            <a:r>
              <a:rPr lang="zh-CN" altLang="en-US" b="1" dirty="0">
                <a:solidFill>
                  <a:schemeClr val="hlink"/>
                </a:solidFill>
                <a:ea typeface="宋体" panose="02010600030101010101" pitchFamily="2" charset="-122"/>
              </a:rPr>
              <a:t>（</a:t>
            </a:r>
            <a:r>
              <a:rPr lang="en-US" altLang="zh-CN" b="1" dirty="0">
                <a:solidFill>
                  <a:schemeClr val="hlink"/>
                </a:solidFill>
                <a:ea typeface="宋体" panose="02010600030101010101" pitchFamily="2" charset="-122"/>
              </a:rPr>
              <a:t>2</a:t>
            </a:r>
            <a:r>
              <a:rPr lang="zh-CN" altLang="en-US" b="1" dirty="0">
                <a:solidFill>
                  <a:schemeClr val="hlink"/>
                </a:solidFill>
                <a:ea typeface="宋体" panose="02010600030101010101" pitchFamily="2" charset="-122"/>
              </a:rPr>
              <a:t>）  </a:t>
            </a:r>
            <a:r>
              <a:rPr lang="el-GR" altLang="zh-CN" b="1" dirty="0">
                <a:solidFill>
                  <a:schemeClr val="hlink"/>
                </a:solidFill>
                <a:ea typeface="宋体" panose="02010600030101010101" pitchFamily="2" charset="-122"/>
              </a:rPr>
              <a:t>∃</a:t>
            </a:r>
            <a:r>
              <a:rPr lang="en-US" altLang="zh-CN" b="1" dirty="0" err="1">
                <a:solidFill>
                  <a:schemeClr val="hlink"/>
                </a:solidFill>
                <a:ea typeface="宋体" panose="02010600030101010101" pitchFamily="2" charset="-122"/>
              </a:rPr>
              <a:t>yF</a:t>
            </a:r>
            <a:r>
              <a:rPr lang="en-US" altLang="zh-CN" b="1" dirty="0">
                <a:solidFill>
                  <a:schemeClr val="hlink"/>
                </a:solidFill>
                <a:ea typeface="宋体" panose="02010600030101010101" pitchFamily="2" charset="-122"/>
              </a:rPr>
              <a:t>(t, y)        </a:t>
            </a:r>
            <a:r>
              <a:rPr lang="zh-CN" altLang="en-US" b="1" dirty="0">
                <a:solidFill>
                  <a:schemeClr val="hlink"/>
                </a:solidFill>
                <a:ea typeface="宋体" panose="02010600030101010101" pitchFamily="2" charset="-122"/>
              </a:rPr>
              <a:t>                  全称量词消去</a:t>
            </a:r>
            <a:r>
              <a:rPr lang="en-US" altLang="zh-CN" b="1" dirty="0">
                <a:solidFill>
                  <a:schemeClr val="hlink"/>
                </a:solidFill>
                <a:ea typeface="宋体" panose="02010600030101010101" pitchFamily="2" charset="-122"/>
              </a:rPr>
              <a:t>(1)</a:t>
            </a:r>
            <a:endParaRPr lang="zh-CN" altLang="en-US" b="1" dirty="0">
              <a:solidFill>
                <a:schemeClr val="hlink"/>
              </a:solidFill>
              <a:ea typeface="宋体" panose="02010600030101010101" pitchFamily="2" charset="-122"/>
            </a:endParaRPr>
          </a:p>
          <a:p>
            <a:pPr marL="808038" indent="-808038" algn="just">
              <a:lnSpc>
                <a:spcPct val="105000"/>
              </a:lnSpc>
              <a:spcBef>
                <a:spcPct val="0"/>
              </a:spcBef>
              <a:buFont typeface="Arial" panose="020B0604020202020204" pitchFamily="34" charset="0"/>
              <a:buNone/>
            </a:pPr>
            <a:r>
              <a:rPr lang="zh-CN" altLang="en-US" b="1" dirty="0">
                <a:solidFill>
                  <a:schemeClr val="hlink"/>
                </a:solidFill>
                <a:ea typeface="宋体" panose="02010600030101010101" pitchFamily="2" charset="-122"/>
              </a:rPr>
              <a:t>（</a:t>
            </a:r>
            <a:r>
              <a:rPr lang="en-US" altLang="zh-CN" b="1" dirty="0">
                <a:solidFill>
                  <a:schemeClr val="hlink"/>
                </a:solidFill>
                <a:ea typeface="宋体" panose="02010600030101010101" pitchFamily="2" charset="-122"/>
              </a:rPr>
              <a:t>3</a:t>
            </a:r>
            <a:r>
              <a:rPr lang="zh-CN" altLang="en-US" b="1" dirty="0">
                <a:solidFill>
                  <a:schemeClr val="hlink"/>
                </a:solidFill>
                <a:ea typeface="宋体" panose="02010600030101010101" pitchFamily="2" charset="-122"/>
              </a:rPr>
              <a:t>）   </a:t>
            </a:r>
            <a:r>
              <a:rPr lang="en-US" altLang="zh-CN" b="1" dirty="0">
                <a:solidFill>
                  <a:schemeClr val="hlink"/>
                </a:solidFill>
                <a:ea typeface="宋体" panose="02010600030101010101" pitchFamily="2" charset="-122"/>
              </a:rPr>
              <a:t>F(t, c)        </a:t>
            </a:r>
            <a:r>
              <a:rPr lang="zh-CN" altLang="en-US" b="1" dirty="0">
                <a:solidFill>
                  <a:schemeClr val="hlink"/>
                </a:solidFill>
                <a:ea typeface="宋体" panose="02010600030101010101" pitchFamily="2" charset="-122"/>
              </a:rPr>
              <a:t>                      存在量词消去</a:t>
            </a:r>
            <a:r>
              <a:rPr lang="en-US" altLang="zh-CN" b="1" dirty="0">
                <a:solidFill>
                  <a:schemeClr val="hlink"/>
                </a:solidFill>
                <a:ea typeface="宋体" panose="02010600030101010101" pitchFamily="2" charset="-122"/>
              </a:rPr>
              <a:t>(2)</a:t>
            </a:r>
            <a:endParaRPr lang="zh-CN" altLang="en-US" b="1" dirty="0">
              <a:solidFill>
                <a:schemeClr val="hlink"/>
              </a:solidFill>
              <a:ea typeface="宋体" panose="02010600030101010101" pitchFamily="2" charset="-122"/>
            </a:endParaRPr>
          </a:p>
          <a:p>
            <a:pPr marL="808038" indent="-808038" algn="just">
              <a:lnSpc>
                <a:spcPct val="114000"/>
              </a:lnSpc>
              <a:spcBef>
                <a:spcPct val="0"/>
              </a:spcBef>
              <a:buFont typeface="Arial" panose="020B0604020202020204" pitchFamily="34" charset="0"/>
              <a:buNone/>
            </a:pPr>
            <a:r>
              <a:rPr lang="zh-CN" altLang="en-US" b="1" dirty="0">
                <a:ea typeface="宋体" panose="02010600030101010101" pitchFamily="2" charset="-122"/>
              </a:rPr>
              <a:t>解：推理并不正确。</a:t>
            </a:r>
          </a:p>
          <a:p>
            <a:pPr marL="808038" indent="-808038">
              <a:lnSpc>
                <a:spcPct val="114000"/>
              </a:lnSpc>
              <a:spcBef>
                <a:spcPct val="0"/>
              </a:spcBef>
              <a:buFont typeface="Arial" panose="020B0604020202020204" pitchFamily="34" charset="0"/>
              <a:buNone/>
            </a:pPr>
            <a:r>
              <a:rPr lang="zh-CN" altLang="en-US" b="1" dirty="0">
                <a:ea typeface="宋体" panose="02010600030101010101" pitchFamily="2" charset="-122"/>
              </a:rPr>
              <a:t>	给定解释</a:t>
            </a:r>
            <a:r>
              <a:rPr lang="en-US" altLang="zh-CN" b="1" dirty="0">
                <a:ea typeface="宋体" panose="02010600030101010101" pitchFamily="2" charset="-122"/>
              </a:rPr>
              <a:t>I</a:t>
            </a:r>
            <a:r>
              <a:rPr lang="zh-CN" altLang="en-US" b="1" dirty="0">
                <a:ea typeface="宋体" panose="02010600030101010101" pitchFamily="2" charset="-122"/>
              </a:rPr>
              <a:t>：个体域为实数集</a:t>
            </a:r>
            <a:r>
              <a:rPr lang="en-US" altLang="zh-CN" b="1" dirty="0">
                <a:ea typeface="宋体" panose="02010600030101010101" pitchFamily="2" charset="-122"/>
              </a:rPr>
              <a:t>, F(</a:t>
            </a:r>
            <a:r>
              <a:rPr lang="en-US" altLang="zh-CN" b="1" dirty="0" err="1">
                <a:ea typeface="宋体" panose="02010600030101010101" pitchFamily="2" charset="-122"/>
              </a:rPr>
              <a:t>x,y</a:t>
            </a:r>
            <a:r>
              <a:rPr lang="en-US" altLang="zh-CN" b="1" dirty="0">
                <a:ea typeface="宋体" panose="02010600030101010101" pitchFamily="2" charset="-122"/>
              </a:rPr>
              <a:t>)</a:t>
            </a:r>
            <a:r>
              <a:rPr lang="zh-CN" altLang="en-US" b="1" dirty="0">
                <a:ea typeface="宋体" panose="02010600030101010101" pitchFamily="2" charset="-122"/>
              </a:rPr>
              <a:t>：</a:t>
            </a:r>
            <a:r>
              <a:rPr lang="en-US" altLang="zh-CN" b="1" dirty="0">
                <a:ea typeface="宋体" panose="02010600030101010101" pitchFamily="2" charset="-122"/>
              </a:rPr>
              <a:t>x</a:t>
            </a:r>
            <a:r>
              <a:rPr lang="zh-CN" altLang="en-US" b="1" dirty="0">
                <a:ea typeface="宋体" panose="02010600030101010101" pitchFamily="2" charset="-122"/>
              </a:rPr>
              <a:t>＞</a:t>
            </a:r>
            <a:r>
              <a:rPr lang="en-US" altLang="zh-CN" b="1" dirty="0">
                <a:ea typeface="宋体" panose="02010600030101010101" pitchFamily="2" charset="-122"/>
              </a:rPr>
              <a:t>y</a:t>
            </a:r>
            <a:r>
              <a:rPr lang="zh-CN" altLang="en-US" b="1" dirty="0">
                <a:ea typeface="宋体" panose="02010600030101010101" pitchFamily="2" charset="-122"/>
              </a:rPr>
              <a:t>。       </a:t>
            </a:r>
          </a:p>
          <a:p>
            <a:pPr marL="808038" indent="-808038">
              <a:lnSpc>
                <a:spcPct val="114000"/>
              </a:lnSpc>
              <a:spcBef>
                <a:spcPct val="0"/>
              </a:spcBef>
              <a:buFont typeface="Arial" panose="020B0604020202020204" pitchFamily="34" charset="0"/>
              <a:buNone/>
            </a:pPr>
            <a:r>
              <a:rPr lang="zh-CN" altLang="en-US" b="1" dirty="0">
                <a:ea typeface="宋体" panose="02010600030101010101" pitchFamily="2" charset="-122"/>
              </a:rPr>
              <a:t>         则    </a:t>
            </a:r>
            <a:r>
              <a:rPr lang="zh-CN" altLang="en-US" b="1" dirty="0">
                <a:ea typeface="宋体" panose="02010600030101010101" pitchFamily="2" charset="-122"/>
                <a:sym typeface="Symbol" panose="05050102010706020507" pitchFamily="18" charset="2"/>
              </a:rPr>
              <a:t></a:t>
            </a:r>
            <a:r>
              <a:rPr lang="en-US" altLang="zh-CN" b="1" dirty="0">
                <a:ea typeface="宋体" panose="02010600030101010101" pitchFamily="2" charset="-122"/>
              </a:rPr>
              <a:t>x</a:t>
            </a:r>
            <a:r>
              <a:rPr lang="el-GR" altLang="zh-CN" b="1" dirty="0">
                <a:ea typeface="宋体" panose="02010600030101010101" pitchFamily="2" charset="-122"/>
              </a:rPr>
              <a:t>∃</a:t>
            </a:r>
            <a:r>
              <a:rPr lang="en-US" altLang="zh-CN" b="1" dirty="0" err="1">
                <a:ea typeface="宋体" panose="02010600030101010101" pitchFamily="2" charset="-122"/>
              </a:rPr>
              <a:t>yF</a:t>
            </a:r>
            <a:r>
              <a:rPr lang="en-US" altLang="zh-CN" b="1" dirty="0">
                <a:ea typeface="宋体" panose="02010600030101010101" pitchFamily="2" charset="-122"/>
              </a:rPr>
              <a:t>(x, y)</a:t>
            </a:r>
            <a:r>
              <a:rPr lang="zh-CN" altLang="en-US" b="1" dirty="0">
                <a:ea typeface="宋体" panose="02010600030101010101" pitchFamily="2" charset="-122"/>
              </a:rPr>
              <a:t>为真，</a:t>
            </a:r>
          </a:p>
          <a:p>
            <a:pPr marL="808038" indent="-808038">
              <a:lnSpc>
                <a:spcPct val="114000"/>
              </a:lnSpc>
              <a:spcBef>
                <a:spcPct val="0"/>
              </a:spcBef>
              <a:buFont typeface="Arial" panose="020B0604020202020204" pitchFamily="34" charset="0"/>
              <a:buNone/>
            </a:pPr>
            <a:r>
              <a:rPr lang="zh-CN" altLang="en-US" b="1" dirty="0">
                <a:ea typeface="宋体" panose="02010600030101010101" pitchFamily="2" charset="-122"/>
              </a:rPr>
              <a:t>         而</a:t>
            </a:r>
            <a:r>
              <a:rPr lang="en-US" altLang="zh-CN" b="1" dirty="0">
                <a:ea typeface="宋体" panose="02010600030101010101" pitchFamily="2" charset="-122"/>
              </a:rPr>
              <a:t>F(t, c)</a:t>
            </a:r>
            <a:r>
              <a:rPr lang="zh-CN" altLang="en-US" b="1" dirty="0">
                <a:ea typeface="宋体" panose="02010600030101010101" pitchFamily="2" charset="-122"/>
              </a:rPr>
              <a:t>意为</a:t>
            </a:r>
            <a:r>
              <a:rPr lang="zh-CN" altLang="en-US" b="1" dirty="0">
                <a:latin typeface="Courier New" panose="02070309020205020404" pitchFamily="49" charset="0"/>
                <a:ea typeface="宋体" panose="02010600030101010101" pitchFamily="2" charset="-122"/>
              </a:rPr>
              <a:t>“</a:t>
            </a:r>
            <a:r>
              <a:rPr lang="en-US" altLang="zh-CN" b="1" dirty="0">
                <a:latin typeface="Courier New" panose="02070309020205020404" pitchFamily="49" charset="0"/>
                <a:ea typeface="宋体" panose="02010600030101010101" pitchFamily="2" charset="-122"/>
              </a:rPr>
              <a:t>c</a:t>
            </a:r>
            <a:r>
              <a:rPr lang="zh-CN" altLang="en-US" b="1" dirty="0">
                <a:latin typeface="Courier New" panose="02070309020205020404" pitchFamily="49" charset="0"/>
                <a:ea typeface="宋体" panose="02010600030101010101" pitchFamily="2" charset="-122"/>
              </a:rPr>
              <a:t>是</a:t>
            </a:r>
            <a:r>
              <a:rPr lang="zh-CN" altLang="en-US" b="1" dirty="0">
                <a:ea typeface="宋体" panose="02010600030101010101" pitchFamily="2" charset="-122"/>
              </a:rPr>
              <a:t>最小实数</a:t>
            </a:r>
            <a:r>
              <a:rPr lang="zh-CN" altLang="en-US" b="1" dirty="0">
                <a:latin typeface="Courier New" panose="02070309020205020404" pitchFamily="49" charset="0"/>
                <a:ea typeface="宋体" panose="02010600030101010101" pitchFamily="2" charset="-122"/>
              </a:rPr>
              <a:t>”</a:t>
            </a:r>
            <a:r>
              <a:rPr lang="zh-CN" altLang="en-US" b="1" dirty="0">
                <a:ea typeface="宋体" panose="02010600030101010101" pitchFamily="2" charset="-122"/>
              </a:rPr>
              <a:t>，是假命题，故知推理不正确。</a:t>
            </a:r>
          </a:p>
          <a:p>
            <a:pPr marL="808038" indent="-808038">
              <a:lnSpc>
                <a:spcPct val="114000"/>
              </a:lnSpc>
              <a:spcBef>
                <a:spcPct val="0"/>
              </a:spcBef>
              <a:buFont typeface="Arial" panose="020B0604020202020204" pitchFamily="34" charset="0"/>
              <a:buNone/>
            </a:pPr>
            <a:r>
              <a:rPr lang="zh-CN" altLang="en-US" b="1" dirty="0">
                <a:ea typeface="宋体" panose="02010600030101010101" pitchFamily="2" charset="-122"/>
              </a:rPr>
              <a:t>         之所以出现这样的错误，是在第（</a:t>
            </a:r>
            <a:r>
              <a:rPr lang="en-US" altLang="zh-CN" b="1" dirty="0">
                <a:ea typeface="宋体" panose="02010600030101010101" pitchFamily="2" charset="-122"/>
              </a:rPr>
              <a:t>2</a:t>
            </a:r>
            <a:r>
              <a:rPr lang="zh-CN" altLang="en-US" b="1" dirty="0">
                <a:ea typeface="宋体" panose="02010600030101010101" pitchFamily="2" charset="-122"/>
              </a:rPr>
              <a:t>）步中，</a:t>
            </a:r>
            <a:r>
              <a:rPr lang="el-GR" altLang="zh-CN" b="1" dirty="0">
                <a:ea typeface="宋体" panose="02010600030101010101" pitchFamily="2" charset="-122"/>
              </a:rPr>
              <a:t>∃</a:t>
            </a:r>
            <a:r>
              <a:rPr lang="en-US" altLang="zh-CN" b="1" dirty="0" err="1">
                <a:ea typeface="宋体" panose="02010600030101010101" pitchFamily="2" charset="-122"/>
              </a:rPr>
              <a:t>yF</a:t>
            </a:r>
            <a:r>
              <a:rPr lang="en-US" altLang="zh-CN" b="1" dirty="0">
                <a:ea typeface="宋体" panose="02010600030101010101" pitchFamily="2" charset="-122"/>
              </a:rPr>
              <a:t>(t, y)</a:t>
            </a:r>
            <a:r>
              <a:rPr lang="zh-CN" altLang="en-US" b="1" dirty="0">
                <a:ea typeface="宋体" panose="02010600030101010101" pitchFamily="2" charset="-122"/>
              </a:rPr>
              <a:t>非闭式（含有自由变元</a:t>
            </a:r>
            <a:r>
              <a:rPr lang="en-US" altLang="zh-CN" b="1" dirty="0">
                <a:ea typeface="宋体" panose="02010600030101010101" pitchFamily="2" charset="-122"/>
              </a:rPr>
              <a:t>t)</a:t>
            </a:r>
            <a:r>
              <a:rPr lang="zh-CN" altLang="en-US" b="1" dirty="0">
                <a:ea typeface="宋体" panose="02010600030101010101" pitchFamily="2" charset="-122"/>
              </a:rPr>
              <a:t>。</a:t>
            </a:r>
            <a:endParaRPr lang="zh-CN" altLang="en-US" b="1" dirty="0">
              <a:solidFill>
                <a:srgbClr val="D9D9D9"/>
              </a:solidFill>
              <a:ea typeface="宋体" panose="02010600030101010101" pitchFamily="2" charset="-122"/>
            </a:endParaRPr>
          </a:p>
        </p:txBody>
      </p:sp>
    </p:spTree>
    <p:extLst>
      <p:ext uri="{BB962C8B-B14F-4D97-AF65-F5344CB8AC3E}">
        <p14:creationId xmlns:p14="http://schemas.microsoft.com/office/powerpoint/2010/main" val="218019151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09571">
                                            <p:txEl>
                                              <p:pRg st="3" end="3"/>
                                            </p:txEl>
                                          </p:spTgt>
                                        </p:tgtEl>
                                        <p:attrNameLst>
                                          <p:attrName>style.visibility</p:attrName>
                                        </p:attrNameLst>
                                      </p:cBhvr>
                                      <p:to>
                                        <p:strVal val="visible"/>
                                      </p:to>
                                    </p:set>
                                    <p:animEffect transition="in" filter="blinds(horizontal)">
                                      <p:cBhvr>
                                        <p:cTn id="15" dur="500"/>
                                        <p:tgtEl>
                                          <p:spTgt spid="109571">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09571">
                                            <p:txEl>
                                              <p:pRg st="4" end="4"/>
                                            </p:txEl>
                                          </p:spTgt>
                                        </p:tgtEl>
                                        <p:attrNameLst>
                                          <p:attrName>style.visibility</p:attrName>
                                        </p:attrNameLst>
                                      </p:cBhvr>
                                      <p:to>
                                        <p:strVal val="visible"/>
                                      </p:to>
                                    </p:set>
                                    <p:animEffect transition="in" filter="blinds(horizontal)">
                                      <p:cBhvr>
                                        <p:cTn id="20" dur="500"/>
                                        <p:tgtEl>
                                          <p:spTgt spid="109571">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09571">
                                            <p:txEl>
                                              <p:pRg st="5" end="5"/>
                                            </p:txEl>
                                          </p:spTgt>
                                        </p:tgtEl>
                                        <p:attrNameLst>
                                          <p:attrName>style.visibility</p:attrName>
                                        </p:attrNameLst>
                                      </p:cBhvr>
                                      <p:to>
                                        <p:strVal val="visible"/>
                                      </p:to>
                                    </p:set>
                                    <p:animEffect transition="in" filter="blinds(horizontal)">
                                      <p:cBhvr>
                                        <p:cTn id="25" dur="500"/>
                                        <p:tgtEl>
                                          <p:spTgt spid="109571">
                                            <p:txEl>
                                              <p:pRg st="5" end="5"/>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09571">
                                            <p:txEl>
                                              <p:pRg st="6" end="6"/>
                                            </p:txEl>
                                          </p:spTgt>
                                        </p:tgtEl>
                                        <p:attrNameLst>
                                          <p:attrName>style.visibility</p:attrName>
                                        </p:attrNameLst>
                                      </p:cBhvr>
                                      <p:to>
                                        <p:strVal val="visible"/>
                                      </p:to>
                                    </p:set>
                                    <p:animEffect transition="in" filter="blinds(horizontal)">
                                      <p:cBhvr>
                                        <p:cTn id="30" dur="500"/>
                                        <p:tgtEl>
                                          <p:spTgt spid="109571">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09571">
                                            <p:txEl>
                                              <p:pRg st="7" end="7"/>
                                            </p:txEl>
                                          </p:spTgt>
                                        </p:tgtEl>
                                        <p:attrNameLst>
                                          <p:attrName>style.visibility</p:attrName>
                                        </p:attrNameLst>
                                      </p:cBhvr>
                                      <p:to>
                                        <p:strVal val="visible"/>
                                      </p:to>
                                    </p:set>
                                    <p:animEffect transition="in" filter="blinds(horizontal)">
                                      <p:cBhvr>
                                        <p:cTn id="35" dur="500"/>
                                        <p:tgtEl>
                                          <p:spTgt spid="1095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BF1BB215-6357-4475-B887-41B268C0C85D}" type="slidenum">
              <a:rPr lang="zh-CN" altLang="en-US" sz="1400" smtClean="0">
                <a:solidFill>
                  <a:schemeClr val="accent1"/>
                </a:solidFill>
                <a:latin typeface="Arial" panose="020B0604020202020204" pitchFamily="34" charset="0"/>
              </a:rPr>
              <a:pPr>
                <a:spcBef>
                  <a:spcPct val="0"/>
                </a:spcBef>
                <a:buFontTx/>
                <a:buNone/>
              </a:pPr>
              <a:t>12</a:t>
            </a:fld>
            <a:r>
              <a:rPr lang="en-US" altLang="zh-CN" sz="1400" dirty="0">
                <a:solidFill>
                  <a:schemeClr val="accent1"/>
                </a:solidFill>
                <a:latin typeface="Arial" panose="020B0604020202020204" pitchFamily="34" charset="0"/>
              </a:rPr>
              <a:t>/47</a:t>
            </a:r>
          </a:p>
        </p:txBody>
      </p:sp>
      <p:sp>
        <p:nvSpPr>
          <p:cNvPr id="24579" name="Rectangle 2"/>
          <p:cNvSpPr>
            <a:spLocks noGrp="1"/>
          </p:cNvSpPr>
          <p:nvPr>
            <p:ph type="title" idx="4294967295"/>
          </p:nvPr>
        </p:nvSpPr>
        <p:spPr/>
        <p:txBody>
          <a:bodyPr/>
          <a:lstStyle/>
          <a:p>
            <a:pPr algn="l"/>
            <a:r>
              <a:rPr lang="zh-CN" altLang="en-US" sz="4000" b="1" dirty="0">
                <a:ea typeface="宋体" panose="02010600030101010101" pitchFamily="2" charset="-122"/>
              </a:rPr>
              <a:t>例</a:t>
            </a:r>
            <a:r>
              <a:rPr lang="zh-CN" altLang="en-US" sz="4000" dirty="0">
                <a:ea typeface="宋体" panose="02010600030101010101" pitchFamily="2" charset="-122"/>
              </a:rPr>
              <a:t> 求证： </a:t>
            </a:r>
            <a:r>
              <a:rPr lang="el-GR" altLang="zh-CN" sz="4000" dirty="0">
                <a:ea typeface="宋体" panose="02010600030101010101" pitchFamily="2" charset="-122"/>
              </a:rPr>
              <a:t>∃</a:t>
            </a:r>
            <a:r>
              <a:rPr lang="en-US" altLang="zh-CN" sz="4000" dirty="0">
                <a:ea typeface="宋体" panose="02010600030101010101" pitchFamily="2" charset="-122"/>
              </a:rPr>
              <a:t>y</a:t>
            </a:r>
            <a:r>
              <a:rPr lang="el-GR" altLang="zh-CN" sz="4000" dirty="0">
                <a:ea typeface="宋体" panose="02010600030101010101" pitchFamily="2" charset="-122"/>
              </a:rPr>
              <a:t>∀</a:t>
            </a:r>
            <a:r>
              <a:rPr lang="en-US" altLang="zh-CN" sz="4000" dirty="0" err="1">
                <a:ea typeface="宋体" panose="02010600030101010101" pitchFamily="2" charset="-122"/>
              </a:rPr>
              <a:t>xF</a:t>
            </a:r>
            <a:r>
              <a:rPr lang="en-US" altLang="zh-CN" sz="4000" dirty="0">
                <a:ea typeface="宋体" panose="02010600030101010101" pitchFamily="2" charset="-122"/>
              </a:rPr>
              <a:t>(x, y) </a:t>
            </a:r>
            <a:r>
              <a:rPr lang="en-US" altLang="zh-CN" sz="4000" b="1" dirty="0"/>
              <a:t>├</a:t>
            </a:r>
            <a:r>
              <a:rPr lang="el-GR" altLang="zh-CN" sz="4000" dirty="0">
                <a:ea typeface="宋体" panose="02010600030101010101" pitchFamily="2" charset="-122"/>
              </a:rPr>
              <a:t> ∀</a:t>
            </a:r>
            <a:r>
              <a:rPr lang="en-US" altLang="zh-CN" sz="4000" dirty="0">
                <a:ea typeface="宋体" panose="02010600030101010101" pitchFamily="2" charset="-122"/>
              </a:rPr>
              <a:t>x</a:t>
            </a:r>
            <a:r>
              <a:rPr lang="el-GR" altLang="zh-CN" sz="4000" dirty="0">
                <a:ea typeface="宋体" panose="02010600030101010101" pitchFamily="2" charset="-122"/>
              </a:rPr>
              <a:t>∃</a:t>
            </a:r>
            <a:r>
              <a:rPr lang="en-US" altLang="zh-CN" sz="4000" dirty="0" err="1">
                <a:ea typeface="宋体" panose="02010600030101010101" pitchFamily="2" charset="-122"/>
              </a:rPr>
              <a:t>yF</a:t>
            </a:r>
            <a:r>
              <a:rPr lang="en-US" altLang="zh-CN" sz="4000" dirty="0">
                <a:ea typeface="宋体" panose="02010600030101010101" pitchFamily="2" charset="-122"/>
              </a:rPr>
              <a:t>(x, y)</a:t>
            </a:r>
            <a:r>
              <a:rPr lang="en-US" altLang="zh-CN" sz="4000" b="1" dirty="0">
                <a:solidFill>
                  <a:schemeClr val="hlink"/>
                </a:solidFill>
                <a:ea typeface="宋体" panose="02010600030101010101" pitchFamily="2" charset="-122"/>
              </a:rPr>
              <a:t>  </a:t>
            </a:r>
            <a:endParaRPr lang="zh-CN" altLang="en-US" sz="4000" b="1" dirty="0">
              <a:ea typeface="宋体" panose="02010600030101010101" pitchFamily="2" charset="-122"/>
            </a:endParaRPr>
          </a:p>
        </p:txBody>
      </p:sp>
      <p:sp>
        <p:nvSpPr>
          <p:cNvPr id="109571" name="Rectangle 3"/>
          <p:cNvSpPr>
            <a:spLocks noGrp="1"/>
          </p:cNvSpPr>
          <p:nvPr>
            <p:ph type="body" idx="4294967295"/>
          </p:nvPr>
        </p:nvSpPr>
        <p:spPr>
          <a:xfrm>
            <a:off x="323850" y="836613"/>
            <a:ext cx="8820150" cy="6021387"/>
          </a:xfrm>
        </p:spPr>
        <p:txBody>
          <a:bodyPr/>
          <a:lstStyle/>
          <a:p>
            <a:pPr marL="808038" indent="-808038" algn="just">
              <a:lnSpc>
                <a:spcPct val="105000"/>
              </a:lnSpc>
              <a:spcBef>
                <a:spcPct val="0"/>
              </a:spcBef>
              <a:buNone/>
            </a:pPr>
            <a:r>
              <a:rPr lang="zh-CN" altLang="en-US" b="1" dirty="0">
                <a:ea typeface="宋体" panose="02010600030101010101" pitchFamily="2" charset="-122"/>
              </a:rPr>
              <a:t>证明：</a:t>
            </a:r>
            <a:endParaRPr lang="en-US" altLang="zh-CN" b="1" dirty="0">
              <a:ea typeface="宋体" panose="02010600030101010101" pitchFamily="2" charset="-122"/>
            </a:endParaRPr>
          </a:p>
          <a:p>
            <a:pPr marL="808038" indent="-808038" algn="just">
              <a:lnSpc>
                <a:spcPct val="105000"/>
              </a:lnSpc>
              <a:spcBef>
                <a:spcPct val="0"/>
              </a:spcBef>
              <a:buNone/>
            </a:pPr>
            <a:r>
              <a:rPr lang="zh-CN" altLang="en-US" b="1" dirty="0">
                <a:ea typeface="宋体" panose="02010600030101010101" pitchFamily="2" charset="-122"/>
              </a:rPr>
              <a:t>（</a:t>
            </a:r>
            <a:r>
              <a:rPr lang="en-US" altLang="zh-CN" b="1" dirty="0">
                <a:ea typeface="宋体" panose="02010600030101010101" pitchFamily="2" charset="-122"/>
              </a:rPr>
              <a:t>1</a:t>
            </a:r>
            <a:r>
              <a:rPr lang="zh-CN" altLang="en-US" b="1" dirty="0">
                <a:ea typeface="宋体" panose="02010600030101010101" pitchFamily="2" charset="-122"/>
              </a:rPr>
              <a:t>）  </a:t>
            </a:r>
            <a:r>
              <a:rPr lang="el-GR" altLang="zh-CN" dirty="0">
                <a:ea typeface="宋体" panose="02010600030101010101" pitchFamily="2" charset="-122"/>
              </a:rPr>
              <a:t>∃</a:t>
            </a:r>
            <a:r>
              <a:rPr lang="en-US" altLang="zh-CN" dirty="0">
                <a:ea typeface="宋体" panose="02010600030101010101" pitchFamily="2" charset="-122"/>
              </a:rPr>
              <a:t>y</a:t>
            </a:r>
            <a:r>
              <a:rPr lang="el-GR" altLang="zh-CN" b="1" dirty="0">
                <a:ea typeface="宋体" panose="02010600030101010101" pitchFamily="2" charset="-122"/>
              </a:rPr>
              <a:t>∀</a:t>
            </a:r>
            <a:r>
              <a:rPr lang="en-US" altLang="zh-CN" b="1" dirty="0" err="1">
                <a:ea typeface="宋体" panose="02010600030101010101" pitchFamily="2" charset="-122"/>
              </a:rPr>
              <a:t>xF</a:t>
            </a:r>
            <a:r>
              <a:rPr lang="en-US" altLang="zh-CN" b="1" dirty="0">
                <a:ea typeface="宋体" panose="02010600030101010101" pitchFamily="2" charset="-122"/>
              </a:rPr>
              <a:t>(x, y)       </a:t>
            </a:r>
            <a:r>
              <a:rPr lang="zh-CN" altLang="en-US" b="1" dirty="0">
                <a:ea typeface="宋体" panose="02010600030101010101" pitchFamily="2" charset="-122"/>
              </a:rPr>
              <a:t>                                    前提</a:t>
            </a:r>
          </a:p>
          <a:p>
            <a:pPr marL="808038" indent="-808038" algn="just">
              <a:lnSpc>
                <a:spcPct val="105000"/>
              </a:lnSpc>
              <a:spcBef>
                <a:spcPct val="0"/>
              </a:spcBef>
              <a:buNone/>
            </a:pPr>
            <a:r>
              <a:rPr lang="zh-CN" altLang="en-US" b="1" dirty="0">
                <a:ea typeface="宋体" panose="02010600030101010101" pitchFamily="2" charset="-122"/>
              </a:rPr>
              <a:t>（</a:t>
            </a:r>
            <a:r>
              <a:rPr lang="en-US" altLang="zh-CN" b="1" dirty="0">
                <a:ea typeface="宋体" panose="02010600030101010101" pitchFamily="2" charset="-122"/>
              </a:rPr>
              <a:t>2</a:t>
            </a:r>
            <a:r>
              <a:rPr lang="zh-CN" altLang="en-US" b="1" dirty="0">
                <a:ea typeface="宋体" panose="02010600030101010101" pitchFamily="2" charset="-122"/>
              </a:rPr>
              <a:t>）  </a:t>
            </a:r>
            <a:r>
              <a:rPr lang="el-GR" altLang="zh-CN" b="1" dirty="0">
                <a:ea typeface="宋体" panose="02010600030101010101" pitchFamily="2" charset="-122"/>
              </a:rPr>
              <a:t>∀</a:t>
            </a:r>
            <a:r>
              <a:rPr lang="en-US" altLang="zh-CN" b="1" dirty="0" err="1">
                <a:ea typeface="宋体" panose="02010600030101010101" pitchFamily="2" charset="-122"/>
              </a:rPr>
              <a:t>xF</a:t>
            </a:r>
            <a:r>
              <a:rPr lang="en-US" altLang="zh-CN" b="1" dirty="0">
                <a:ea typeface="宋体" panose="02010600030101010101" pitchFamily="2" charset="-122"/>
              </a:rPr>
              <a:t>(x, a)        </a:t>
            </a:r>
            <a:r>
              <a:rPr lang="zh-CN" altLang="en-US" b="1" dirty="0">
                <a:ea typeface="宋体" panose="02010600030101010101" pitchFamily="2" charset="-122"/>
              </a:rPr>
              <a:t>                  存在量词消去</a:t>
            </a:r>
            <a:r>
              <a:rPr lang="en-US" altLang="zh-CN" b="1" dirty="0">
                <a:ea typeface="宋体" panose="02010600030101010101" pitchFamily="2" charset="-122"/>
              </a:rPr>
              <a:t>(1)</a:t>
            </a:r>
            <a:endParaRPr lang="zh-CN" altLang="en-US" b="1" dirty="0">
              <a:ea typeface="宋体" panose="02010600030101010101" pitchFamily="2" charset="-122"/>
            </a:endParaRPr>
          </a:p>
          <a:p>
            <a:pPr marL="808038" indent="-808038" algn="just">
              <a:lnSpc>
                <a:spcPct val="105000"/>
              </a:lnSpc>
              <a:spcBef>
                <a:spcPct val="0"/>
              </a:spcBef>
              <a:buFont typeface="Arial" panose="020B0604020202020204" pitchFamily="34" charset="0"/>
              <a:buNone/>
            </a:pPr>
            <a:r>
              <a:rPr lang="zh-CN" altLang="en-US" b="1" dirty="0">
                <a:ea typeface="宋体" panose="02010600030101010101" pitchFamily="2" charset="-122"/>
              </a:rPr>
              <a:t>（</a:t>
            </a:r>
            <a:r>
              <a:rPr lang="en-US" altLang="zh-CN" b="1" dirty="0">
                <a:ea typeface="宋体" panose="02010600030101010101" pitchFamily="2" charset="-122"/>
              </a:rPr>
              <a:t>3</a:t>
            </a:r>
            <a:r>
              <a:rPr lang="zh-CN" altLang="en-US" b="1" dirty="0">
                <a:ea typeface="宋体" panose="02010600030101010101" pitchFamily="2" charset="-122"/>
              </a:rPr>
              <a:t>）   </a:t>
            </a:r>
            <a:r>
              <a:rPr lang="en-US" altLang="zh-CN" b="1" dirty="0">
                <a:ea typeface="宋体" panose="02010600030101010101" pitchFamily="2" charset="-122"/>
              </a:rPr>
              <a:t>F(t, a)        </a:t>
            </a:r>
            <a:r>
              <a:rPr lang="zh-CN" altLang="en-US" b="1" dirty="0">
                <a:ea typeface="宋体" panose="02010600030101010101" pitchFamily="2" charset="-122"/>
              </a:rPr>
              <a:t>                      全称量词消去</a:t>
            </a:r>
            <a:r>
              <a:rPr lang="en-US" altLang="zh-CN" b="1" dirty="0">
                <a:ea typeface="宋体" panose="02010600030101010101" pitchFamily="2" charset="-122"/>
              </a:rPr>
              <a:t>(2)</a:t>
            </a:r>
          </a:p>
          <a:p>
            <a:pPr marL="808038" indent="-808038" algn="just">
              <a:lnSpc>
                <a:spcPct val="105000"/>
              </a:lnSpc>
              <a:spcBef>
                <a:spcPct val="0"/>
              </a:spcBef>
              <a:buNone/>
            </a:pPr>
            <a:r>
              <a:rPr lang="zh-CN" altLang="en-US" b="1" dirty="0">
                <a:ea typeface="宋体" panose="02010600030101010101" pitchFamily="2" charset="-122"/>
              </a:rPr>
              <a:t>（</a:t>
            </a:r>
            <a:r>
              <a:rPr lang="en-US" altLang="zh-CN" b="1" dirty="0">
                <a:ea typeface="宋体" panose="02010600030101010101" pitchFamily="2" charset="-122"/>
              </a:rPr>
              <a:t>4</a:t>
            </a:r>
            <a:r>
              <a:rPr lang="zh-CN" altLang="en-US" b="1" dirty="0">
                <a:ea typeface="宋体" panose="02010600030101010101" pitchFamily="2" charset="-122"/>
              </a:rPr>
              <a:t>） </a:t>
            </a:r>
            <a:r>
              <a:rPr lang="el-GR" altLang="zh-CN" dirty="0">
                <a:ea typeface="宋体" panose="02010600030101010101" pitchFamily="2" charset="-122"/>
              </a:rPr>
              <a:t>∃</a:t>
            </a:r>
            <a:r>
              <a:rPr lang="en-US" altLang="zh-CN" dirty="0">
                <a:ea typeface="宋体" panose="02010600030101010101" pitchFamily="2" charset="-122"/>
              </a:rPr>
              <a:t>y </a:t>
            </a:r>
            <a:r>
              <a:rPr lang="en-US" altLang="zh-CN" b="1" dirty="0">
                <a:ea typeface="宋体" panose="02010600030101010101" pitchFamily="2" charset="-122"/>
              </a:rPr>
              <a:t>F(t, y)        </a:t>
            </a:r>
            <a:r>
              <a:rPr lang="zh-CN" altLang="en-US" b="1" dirty="0">
                <a:ea typeface="宋体" panose="02010600030101010101" pitchFamily="2" charset="-122"/>
              </a:rPr>
              <a:t>                    存在量词引入</a:t>
            </a:r>
            <a:r>
              <a:rPr lang="en-US" altLang="zh-CN" b="1" dirty="0">
                <a:ea typeface="宋体" panose="02010600030101010101" pitchFamily="2" charset="-122"/>
              </a:rPr>
              <a:t>(3)</a:t>
            </a:r>
          </a:p>
          <a:p>
            <a:pPr marL="808038" indent="-808038" algn="just">
              <a:lnSpc>
                <a:spcPct val="105000"/>
              </a:lnSpc>
              <a:spcBef>
                <a:spcPct val="0"/>
              </a:spcBef>
              <a:buNone/>
            </a:pPr>
            <a:r>
              <a:rPr lang="zh-CN" altLang="en-US" b="1" dirty="0">
                <a:ea typeface="宋体" panose="02010600030101010101" pitchFamily="2" charset="-122"/>
              </a:rPr>
              <a:t>（</a:t>
            </a:r>
            <a:r>
              <a:rPr lang="en-US" altLang="zh-CN" b="1" dirty="0">
                <a:ea typeface="宋体" panose="02010600030101010101" pitchFamily="2" charset="-122"/>
              </a:rPr>
              <a:t>5</a:t>
            </a:r>
            <a:r>
              <a:rPr lang="zh-CN" altLang="en-US" b="1" dirty="0">
                <a:ea typeface="宋体" panose="02010600030101010101" pitchFamily="2" charset="-122"/>
              </a:rPr>
              <a:t>） </a:t>
            </a:r>
            <a:r>
              <a:rPr lang="el-GR" altLang="zh-CN" dirty="0">
                <a:ea typeface="宋体" panose="02010600030101010101" pitchFamily="2" charset="-122"/>
              </a:rPr>
              <a:t>∀</a:t>
            </a:r>
            <a:r>
              <a:rPr lang="en-US" altLang="zh-CN" dirty="0">
                <a:ea typeface="宋体" panose="02010600030101010101" pitchFamily="2" charset="-122"/>
              </a:rPr>
              <a:t>x </a:t>
            </a:r>
            <a:r>
              <a:rPr lang="el-GR" altLang="zh-CN" dirty="0">
                <a:ea typeface="宋体" panose="02010600030101010101" pitchFamily="2" charset="-122"/>
              </a:rPr>
              <a:t>∃</a:t>
            </a:r>
            <a:r>
              <a:rPr lang="en-US" altLang="zh-CN" dirty="0">
                <a:ea typeface="宋体" panose="02010600030101010101" pitchFamily="2" charset="-122"/>
              </a:rPr>
              <a:t>y </a:t>
            </a:r>
            <a:r>
              <a:rPr lang="en-US" altLang="zh-CN" b="1" dirty="0">
                <a:ea typeface="宋体" panose="02010600030101010101" pitchFamily="2" charset="-122"/>
              </a:rPr>
              <a:t>F(t, y)        </a:t>
            </a:r>
            <a:r>
              <a:rPr lang="zh-CN" altLang="en-US" b="1" dirty="0">
                <a:ea typeface="宋体" panose="02010600030101010101" pitchFamily="2" charset="-122"/>
              </a:rPr>
              <a:t>               全称量词引入</a:t>
            </a:r>
            <a:r>
              <a:rPr lang="en-US" altLang="zh-CN" b="1" dirty="0">
                <a:ea typeface="宋体" panose="02010600030101010101" pitchFamily="2" charset="-122"/>
              </a:rPr>
              <a:t>(4)</a:t>
            </a:r>
          </a:p>
          <a:p>
            <a:pPr marL="808038" indent="-808038" algn="just">
              <a:lnSpc>
                <a:spcPct val="105000"/>
              </a:lnSpc>
              <a:spcBef>
                <a:spcPct val="0"/>
              </a:spcBef>
              <a:buFont typeface="Arial" panose="020B0604020202020204" pitchFamily="34" charset="0"/>
              <a:buNone/>
            </a:pPr>
            <a:endParaRPr lang="zh-CN" altLang="en-US" b="1" dirty="0">
              <a:solidFill>
                <a:schemeClr val="hlink"/>
              </a:solidFill>
              <a:ea typeface="宋体" panose="02010600030101010101" pitchFamily="2" charset="-122"/>
            </a:endParaRPr>
          </a:p>
        </p:txBody>
      </p:sp>
    </p:spTree>
    <p:extLst>
      <p:ext uri="{BB962C8B-B14F-4D97-AF65-F5344CB8AC3E}">
        <p14:creationId xmlns:p14="http://schemas.microsoft.com/office/powerpoint/2010/main" val="190123605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9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95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95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95E7A43E-EC14-4465-881C-8DB2890B548A}" type="slidenum">
              <a:rPr lang="zh-CN" altLang="en-US" sz="1400" b="1" smtClean="0">
                <a:solidFill>
                  <a:schemeClr val="accent1"/>
                </a:solidFill>
                <a:latin typeface="Arial" panose="020B0604020202020204" pitchFamily="34" charset="0"/>
              </a:rPr>
              <a:pPr>
                <a:spcBef>
                  <a:spcPct val="0"/>
                </a:spcBef>
                <a:buFontTx/>
                <a:buNone/>
              </a:pPr>
              <a:t>13</a:t>
            </a:fld>
            <a:r>
              <a:rPr lang="en-US" altLang="zh-CN" sz="1400" b="1" dirty="0">
                <a:solidFill>
                  <a:schemeClr val="accent1"/>
                </a:solidFill>
                <a:latin typeface="Arial" panose="020B0604020202020204" pitchFamily="34" charset="0"/>
              </a:rPr>
              <a:t>/47</a:t>
            </a:r>
          </a:p>
        </p:txBody>
      </p:sp>
      <p:sp>
        <p:nvSpPr>
          <p:cNvPr id="43011" name="Rectangle 2"/>
          <p:cNvSpPr>
            <a:spLocks noGrp="1"/>
          </p:cNvSpPr>
          <p:nvPr>
            <p:ph type="title" idx="4294967295"/>
          </p:nvPr>
        </p:nvSpPr>
        <p:spPr/>
        <p:txBody>
          <a:bodyPr/>
          <a:lstStyle/>
          <a:p>
            <a:pPr algn="l"/>
            <a:r>
              <a:rPr lang="zh-CN" altLang="en-US" sz="4000" dirty="0">
                <a:ea typeface="宋体" panose="02010600030101010101" pitchFamily="2" charset="-122"/>
              </a:rPr>
              <a:t>例</a:t>
            </a:r>
            <a:r>
              <a:rPr lang="en-US" altLang="zh-CN" sz="2400" dirty="0">
                <a:ea typeface="宋体" panose="02010600030101010101" pitchFamily="2" charset="-122"/>
              </a:rPr>
              <a:t>   </a:t>
            </a:r>
            <a:r>
              <a:rPr lang="zh-CN" altLang="en-US" sz="3600" dirty="0">
                <a:latin typeface="黑体" panose="02010609060101010101" pitchFamily="49" charset="-122"/>
                <a:ea typeface="黑体" panose="02010609060101010101" pitchFamily="49" charset="-122"/>
              </a:rPr>
              <a:t>已知：</a:t>
            </a:r>
            <a:endParaRPr lang="zh-CN" altLang="en-US" sz="3600" dirty="0">
              <a:ea typeface="宋体" panose="02010600030101010101" pitchFamily="2" charset="-122"/>
            </a:endParaRPr>
          </a:p>
        </p:txBody>
      </p:sp>
      <p:sp>
        <p:nvSpPr>
          <p:cNvPr id="43012" name="Rectangle 4"/>
          <p:cNvSpPr>
            <a:spLocks noChangeArrowheads="1"/>
          </p:cNvSpPr>
          <p:nvPr/>
        </p:nvSpPr>
        <p:spPr bwMode="auto">
          <a:xfrm>
            <a:off x="179388" y="714375"/>
            <a:ext cx="878522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40000"/>
              </a:lnSpc>
              <a:spcBef>
                <a:spcPct val="0"/>
              </a:spcBef>
              <a:buFontTx/>
              <a:buNone/>
            </a:pPr>
            <a:r>
              <a:rPr lang="en-US" altLang="zh-CN" b="1">
                <a:solidFill>
                  <a:srgbClr val="333300"/>
                </a:solidFill>
                <a:latin typeface="黑体" panose="02010609060101010101" pitchFamily="49" charset="-122"/>
                <a:ea typeface="黑体" panose="02010609060101010101" pitchFamily="49" charset="-122"/>
              </a:rPr>
              <a:t>(1)</a:t>
            </a:r>
            <a:r>
              <a:rPr lang="zh-CN" altLang="en-US" b="1">
                <a:solidFill>
                  <a:srgbClr val="333300"/>
                </a:solidFill>
                <a:latin typeface="黑体" panose="02010609060101010101" pitchFamily="49" charset="-122"/>
                <a:ea typeface="黑体" panose="02010609060101010101" pitchFamily="49" charset="-122"/>
              </a:rPr>
              <a:t>无论谁能读就有知识；</a:t>
            </a:r>
            <a:endParaRPr lang="en-US" altLang="zh-CN" b="1">
              <a:solidFill>
                <a:srgbClr val="333300"/>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40000"/>
              </a:lnSpc>
              <a:spcBef>
                <a:spcPct val="0"/>
              </a:spcBef>
              <a:buFontTx/>
              <a:buNone/>
            </a:pPr>
            <a:r>
              <a:rPr lang="en-US" altLang="zh-CN" b="1">
                <a:solidFill>
                  <a:srgbClr val="333300"/>
                </a:solidFill>
                <a:latin typeface="黑体" panose="02010609060101010101" pitchFamily="49" charset="-122"/>
                <a:ea typeface="黑体" panose="02010609060101010101" pitchFamily="49" charset="-122"/>
                <a:sym typeface="Symbol" panose="05050102010706020507" pitchFamily="18" charset="2"/>
              </a:rPr>
              <a:t>(2)</a:t>
            </a:r>
            <a:r>
              <a:rPr lang="zh-CN" altLang="en-US" b="1">
                <a:solidFill>
                  <a:srgbClr val="333300"/>
                </a:solidFill>
                <a:latin typeface="黑体" panose="02010609060101010101" pitchFamily="49" charset="-122"/>
                <a:ea typeface="黑体" panose="02010609060101010101" pitchFamily="49" charset="-122"/>
                <a:sym typeface="Symbol" panose="05050102010706020507" pitchFamily="18" charset="2"/>
              </a:rPr>
              <a:t>所有的海豚均没有知识；</a:t>
            </a:r>
            <a:endParaRPr lang="en-US" altLang="zh-CN" b="1">
              <a:solidFill>
                <a:srgbClr val="333300"/>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40000"/>
              </a:lnSpc>
              <a:spcBef>
                <a:spcPct val="0"/>
              </a:spcBef>
              <a:buFontTx/>
              <a:buNone/>
            </a:pPr>
            <a:r>
              <a:rPr lang="en-US" altLang="zh-CN" b="1">
                <a:solidFill>
                  <a:srgbClr val="333300"/>
                </a:solidFill>
                <a:latin typeface="黑体" panose="02010609060101010101" pitchFamily="49" charset="-122"/>
                <a:ea typeface="黑体" panose="02010609060101010101" pitchFamily="49" charset="-122"/>
                <a:sym typeface="Symbol" panose="05050102010706020507" pitchFamily="18" charset="2"/>
              </a:rPr>
              <a:t>(3)</a:t>
            </a:r>
            <a:r>
              <a:rPr lang="zh-CN" altLang="en-US" b="1">
                <a:solidFill>
                  <a:srgbClr val="333300"/>
                </a:solidFill>
                <a:latin typeface="黑体" panose="02010609060101010101" pitchFamily="49" charset="-122"/>
                <a:ea typeface="黑体" panose="02010609060101010101" pitchFamily="49" charset="-122"/>
                <a:sym typeface="Symbol" panose="05050102010706020507" pitchFamily="18" charset="2"/>
              </a:rPr>
              <a:t>有些海豚有智慧。</a:t>
            </a:r>
            <a:endParaRPr lang="en-US" altLang="zh-CN" b="1">
              <a:solidFill>
                <a:srgbClr val="333300"/>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40000"/>
              </a:lnSpc>
              <a:spcBef>
                <a:spcPct val="0"/>
              </a:spcBef>
              <a:buFontTx/>
              <a:buNone/>
            </a:pPr>
            <a:r>
              <a:rPr lang="zh-CN" altLang="en-US" b="1">
                <a:solidFill>
                  <a:srgbClr val="333300"/>
                </a:solidFill>
                <a:latin typeface="黑体" panose="02010609060101010101" pitchFamily="49" charset="-122"/>
                <a:ea typeface="黑体" panose="02010609060101010101" pitchFamily="49" charset="-122"/>
                <a:sym typeface="Symbol" panose="05050102010706020507" pitchFamily="18" charset="2"/>
              </a:rPr>
              <a:t>试证明：</a:t>
            </a:r>
          </a:p>
          <a:p>
            <a:pPr eaLnBrk="1" hangingPunct="1">
              <a:lnSpc>
                <a:spcPct val="140000"/>
              </a:lnSpc>
              <a:spcBef>
                <a:spcPct val="0"/>
              </a:spcBef>
              <a:buFontTx/>
              <a:buNone/>
            </a:pPr>
            <a:r>
              <a:rPr lang="en-US" altLang="zh-CN" b="1">
                <a:solidFill>
                  <a:srgbClr val="333300"/>
                </a:solidFill>
                <a:latin typeface="黑体" panose="02010609060101010101" pitchFamily="49" charset="-122"/>
                <a:ea typeface="黑体" panose="02010609060101010101" pitchFamily="49" charset="-122"/>
                <a:sym typeface="Symbol" panose="05050102010706020507" pitchFamily="18" charset="2"/>
              </a:rPr>
              <a:t>(4)</a:t>
            </a:r>
            <a:r>
              <a:rPr lang="zh-CN" altLang="en-US" b="1">
                <a:solidFill>
                  <a:srgbClr val="333300"/>
                </a:solidFill>
                <a:latin typeface="黑体" panose="02010609060101010101" pitchFamily="49" charset="-122"/>
                <a:ea typeface="黑体" panose="02010609060101010101" pitchFamily="49" charset="-122"/>
                <a:sym typeface="Symbol" panose="05050102010706020507" pitchFamily="18" charset="2"/>
              </a:rPr>
              <a:t>一些有智慧的个体不能读。</a:t>
            </a:r>
            <a:endParaRPr lang="en-US" altLang="zh-CN" b="1">
              <a:solidFill>
                <a:srgbClr val="333300"/>
              </a:solidFill>
              <a:latin typeface="黑体" panose="02010609060101010101" pitchFamily="49" charset="-122"/>
              <a:ea typeface="黑体" panose="02010609060101010101" pitchFamily="49" charset="-122"/>
              <a:sym typeface="Symbol" panose="05050102010706020507" pitchFamily="18" charset="2"/>
            </a:endParaRPr>
          </a:p>
        </p:txBody>
      </p:sp>
      <p:sp>
        <p:nvSpPr>
          <p:cNvPr id="4" name="Rectangle 4"/>
          <p:cNvSpPr>
            <a:spLocks noChangeArrowheads="1"/>
          </p:cNvSpPr>
          <p:nvPr/>
        </p:nvSpPr>
        <p:spPr bwMode="auto">
          <a:xfrm>
            <a:off x="0" y="714375"/>
            <a:ext cx="8785225" cy="4995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lnSpc>
                <a:spcPct val="140000"/>
              </a:lnSpc>
              <a:spcBef>
                <a:spcPct val="0"/>
              </a:spcBef>
              <a:buFontTx/>
              <a:buNone/>
            </a:pPr>
            <a:r>
              <a:rPr lang="zh-CN" altLang="en-US" b="1" dirty="0">
                <a:solidFill>
                  <a:srgbClr val="C00000"/>
                </a:solidFill>
                <a:latin typeface="黑体" panose="02010609060101010101" pitchFamily="49" charset="-122"/>
                <a:ea typeface="黑体" panose="02010609060101010101" pitchFamily="49" charset="-122"/>
                <a:sym typeface="Symbol" panose="05050102010706020507" pitchFamily="18" charset="2"/>
              </a:rPr>
              <a:t></a:t>
            </a:r>
            <a:r>
              <a:rPr lang="en-US" altLang="zh-CN" b="1" dirty="0">
                <a:solidFill>
                  <a:srgbClr val="C00000"/>
                </a:solidFill>
                <a:latin typeface="黑体" panose="02010609060101010101" pitchFamily="49" charset="-122"/>
                <a:ea typeface="黑体" panose="02010609060101010101" pitchFamily="49" charset="-122"/>
              </a:rPr>
              <a:t>x</a:t>
            </a:r>
            <a:r>
              <a:rPr lang="en-US" altLang="zh-CN" b="1" dirty="0">
                <a:solidFill>
                  <a:srgbClr val="C00000"/>
                </a:solidFill>
                <a:latin typeface="黑体" panose="02010609060101010101" pitchFamily="49" charset="-122"/>
                <a:ea typeface="黑体" panose="02010609060101010101" pitchFamily="49" charset="-122"/>
                <a:sym typeface="Symbol" panose="05050102010706020507" pitchFamily="18" charset="2"/>
              </a:rPr>
              <a:t>(R(x)</a:t>
            </a:r>
            <a:r>
              <a:rPr lang="en-US" altLang="zh-CN" b="1" dirty="0">
                <a:solidFill>
                  <a:srgbClr val="C00000"/>
                </a:solidFill>
                <a:latin typeface="黑体" panose="02010609060101010101" pitchFamily="49" charset="-122"/>
                <a:ea typeface="黑体" panose="02010609060101010101" pitchFamily="49" charset="-122"/>
              </a:rPr>
              <a:t> </a:t>
            </a:r>
            <a:r>
              <a:rPr lang="en-US" altLang="zh-CN" b="1" dirty="0">
                <a:solidFill>
                  <a:srgbClr val="C00000"/>
                </a:solidFill>
                <a:latin typeface="黑体" panose="02010609060101010101" pitchFamily="49" charset="-122"/>
                <a:ea typeface="黑体" panose="02010609060101010101" pitchFamily="49" charset="-122"/>
                <a:sym typeface="Symbol" panose="05050102010706020507" pitchFamily="18" charset="2"/>
              </a:rPr>
              <a:t>L(x))</a:t>
            </a:r>
          </a:p>
          <a:p>
            <a:pPr algn="r" eaLnBrk="1" hangingPunct="1">
              <a:lnSpc>
                <a:spcPct val="140000"/>
              </a:lnSpc>
              <a:spcBef>
                <a:spcPct val="0"/>
              </a:spcBef>
              <a:buFontTx/>
              <a:buNone/>
            </a:pPr>
            <a:r>
              <a:rPr lang="zh-CN" altLang="en-US" b="1" dirty="0">
                <a:solidFill>
                  <a:srgbClr val="C00000"/>
                </a:solidFill>
                <a:latin typeface="黑体" panose="02010609060101010101" pitchFamily="49" charset="-122"/>
                <a:ea typeface="黑体" panose="02010609060101010101" pitchFamily="49" charset="-122"/>
                <a:sym typeface="Symbol" panose="05050102010706020507" pitchFamily="18" charset="2"/>
              </a:rPr>
              <a:t></a:t>
            </a:r>
            <a:r>
              <a:rPr lang="en-US" altLang="zh-CN" b="1" dirty="0">
                <a:solidFill>
                  <a:srgbClr val="C00000"/>
                </a:solidFill>
                <a:latin typeface="黑体" panose="02010609060101010101" pitchFamily="49" charset="-122"/>
                <a:ea typeface="黑体" panose="02010609060101010101" pitchFamily="49" charset="-122"/>
              </a:rPr>
              <a:t>x</a:t>
            </a:r>
            <a:r>
              <a:rPr lang="en-US" altLang="zh-CN" b="1" dirty="0">
                <a:solidFill>
                  <a:srgbClr val="C00000"/>
                </a:solidFill>
                <a:latin typeface="黑体" panose="02010609060101010101" pitchFamily="49" charset="-122"/>
                <a:ea typeface="黑体" panose="02010609060101010101" pitchFamily="49" charset="-122"/>
                <a:sym typeface="Symbol" panose="05050102010706020507" pitchFamily="18" charset="2"/>
              </a:rPr>
              <a:t>(H(x)</a:t>
            </a:r>
            <a:r>
              <a:rPr lang="en-US" altLang="zh-CN" b="1" dirty="0">
                <a:solidFill>
                  <a:srgbClr val="C00000"/>
                </a:solidFill>
                <a:latin typeface="黑体" panose="02010609060101010101" pitchFamily="49" charset="-122"/>
                <a:ea typeface="黑体" panose="02010609060101010101" pitchFamily="49" charset="-122"/>
              </a:rPr>
              <a:t>L</a:t>
            </a:r>
            <a:r>
              <a:rPr lang="en-US" altLang="zh-CN" b="1" dirty="0">
                <a:solidFill>
                  <a:srgbClr val="C00000"/>
                </a:solidFill>
                <a:latin typeface="黑体" panose="02010609060101010101" pitchFamily="49" charset="-122"/>
                <a:ea typeface="黑体" panose="02010609060101010101" pitchFamily="49" charset="-122"/>
                <a:sym typeface="Symbol" panose="05050102010706020507" pitchFamily="18" charset="2"/>
              </a:rPr>
              <a:t>(x))</a:t>
            </a:r>
          </a:p>
          <a:p>
            <a:pPr algn="r" eaLnBrk="1" hangingPunct="1">
              <a:lnSpc>
                <a:spcPct val="140000"/>
              </a:lnSpc>
              <a:spcBef>
                <a:spcPct val="0"/>
              </a:spcBef>
              <a:buFontTx/>
              <a:buNone/>
            </a:pPr>
            <a:r>
              <a:rPr lang="zh-CN" altLang="en-US" b="1" dirty="0">
                <a:solidFill>
                  <a:srgbClr val="C00000"/>
                </a:solidFill>
                <a:latin typeface="黑体" panose="02010609060101010101" pitchFamily="49" charset="-122"/>
                <a:ea typeface="黑体" panose="02010609060101010101" pitchFamily="49" charset="-122"/>
                <a:sym typeface="Symbol" panose="05050102010706020507" pitchFamily="18" charset="2"/>
              </a:rPr>
              <a:t></a:t>
            </a:r>
            <a:r>
              <a:rPr lang="en-US" altLang="zh-CN" b="1" dirty="0">
                <a:solidFill>
                  <a:srgbClr val="C00000"/>
                </a:solidFill>
                <a:latin typeface="黑体" panose="02010609060101010101" pitchFamily="49" charset="-122"/>
                <a:ea typeface="黑体" panose="02010609060101010101" pitchFamily="49" charset="-122"/>
              </a:rPr>
              <a:t>x</a:t>
            </a:r>
            <a:r>
              <a:rPr lang="en-US" altLang="zh-CN" b="1" dirty="0">
                <a:solidFill>
                  <a:srgbClr val="C00000"/>
                </a:solidFill>
                <a:latin typeface="黑体" panose="02010609060101010101" pitchFamily="49" charset="-122"/>
                <a:ea typeface="黑体" panose="02010609060101010101" pitchFamily="49" charset="-122"/>
                <a:sym typeface="Symbol" panose="05050102010706020507" pitchFamily="18" charset="2"/>
              </a:rPr>
              <a:t>(H(x)</a:t>
            </a:r>
            <a:r>
              <a:rPr lang="en-US" altLang="zh-CN" b="1" dirty="0">
                <a:solidFill>
                  <a:srgbClr val="C00000"/>
                </a:solidFill>
                <a:latin typeface="黑体" panose="02010609060101010101" pitchFamily="49" charset="-122"/>
                <a:ea typeface="黑体" panose="02010609060101010101" pitchFamily="49" charset="-122"/>
              </a:rPr>
              <a:t>I</a:t>
            </a:r>
            <a:r>
              <a:rPr lang="en-US" altLang="zh-CN" b="1" dirty="0">
                <a:solidFill>
                  <a:srgbClr val="C00000"/>
                </a:solidFill>
                <a:latin typeface="黑体" panose="02010609060101010101" pitchFamily="49" charset="-122"/>
                <a:ea typeface="黑体" panose="02010609060101010101" pitchFamily="49" charset="-122"/>
                <a:sym typeface="Symbol" panose="05050102010706020507" pitchFamily="18" charset="2"/>
              </a:rPr>
              <a:t>(x))</a:t>
            </a:r>
          </a:p>
          <a:p>
            <a:pPr algn="r" eaLnBrk="1" hangingPunct="1">
              <a:lnSpc>
                <a:spcPct val="140000"/>
              </a:lnSpc>
              <a:spcBef>
                <a:spcPct val="0"/>
              </a:spcBef>
              <a:buFontTx/>
              <a:buNone/>
            </a:pPr>
            <a:endParaRPr lang="en-US" altLang="zh-CN" b="1" dirty="0">
              <a:solidFill>
                <a:srgbClr val="C00000"/>
              </a:solidFill>
              <a:latin typeface="黑体" panose="02010609060101010101" pitchFamily="49" charset="-122"/>
              <a:ea typeface="黑体" panose="02010609060101010101" pitchFamily="49" charset="-122"/>
              <a:sym typeface="Symbol" panose="05050102010706020507" pitchFamily="18" charset="2"/>
            </a:endParaRPr>
          </a:p>
          <a:p>
            <a:pPr algn="r" eaLnBrk="1" hangingPunct="1">
              <a:lnSpc>
                <a:spcPct val="140000"/>
              </a:lnSpc>
              <a:spcBef>
                <a:spcPct val="0"/>
              </a:spcBef>
              <a:buFontTx/>
              <a:buNone/>
            </a:pPr>
            <a:r>
              <a:rPr lang="zh-CN" altLang="en-US" b="1" dirty="0">
                <a:solidFill>
                  <a:srgbClr val="C00000"/>
                </a:solidFill>
                <a:latin typeface="黑体" panose="02010609060101010101" pitchFamily="49" charset="-122"/>
                <a:ea typeface="黑体" panose="02010609060101010101" pitchFamily="49" charset="-122"/>
                <a:sym typeface="Symbol" panose="05050102010706020507" pitchFamily="18" charset="2"/>
              </a:rPr>
              <a:t></a:t>
            </a:r>
            <a:r>
              <a:rPr lang="en-US" altLang="zh-CN" b="1" dirty="0">
                <a:solidFill>
                  <a:srgbClr val="C00000"/>
                </a:solidFill>
                <a:latin typeface="黑体" panose="02010609060101010101" pitchFamily="49" charset="-122"/>
                <a:ea typeface="黑体" panose="02010609060101010101" pitchFamily="49" charset="-122"/>
              </a:rPr>
              <a:t>x</a:t>
            </a:r>
            <a:r>
              <a:rPr lang="en-US" altLang="zh-CN" b="1" dirty="0">
                <a:solidFill>
                  <a:srgbClr val="C00000"/>
                </a:solidFill>
                <a:latin typeface="黑体" panose="02010609060101010101" pitchFamily="49" charset="-122"/>
                <a:ea typeface="黑体" panose="02010609060101010101" pitchFamily="49" charset="-122"/>
                <a:sym typeface="Symbol" panose="05050102010706020507" pitchFamily="18" charset="2"/>
              </a:rPr>
              <a:t>(I(x)</a:t>
            </a:r>
            <a:r>
              <a:rPr lang="en-US" altLang="zh-CN" b="1" dirty="0">
                <a:solidFill>
                  <a:srgbClr val="C00000"/>
                </a:solidFill>
                <a:latin typeface="黑体" panose="02010609060101010101" pitchFamily="49" charset="-122"/>
                <a:ea typeface="黑体" panose="02010609060101010101" pitchFamily="49" charset="-122"/>
              </a:rPr>
              <a:t>R</a:t>
            </a:r>
            <a:r>
              <a:rPr lang="en-US" altLang="zh-CN" b="1" dirty="0">
                <a:solidFill>
                  <a:srgbClr val="C00000"/>
                </a:solidFill>
                <a:latin typeface="黑体" panose="02010609060101010101" pitchFamily="49" charset="-122"/>
                <a:ea typeface="黑体" panose="02010609060101010101" pitchFamily="49" charset="-122"/>
                <a:sym typeface="Symbol" panose="05050102010706020507" pitchFamily="18" charset="2"/>
              </a:rPr>
              <a:t>(x))</a:t>
            </a:r>
          </a:p>
          <a:p>
            <a:pPr eaLnBrk="1" hangingPunct="1">
              <a:lnSpc>
                <a:spcPct val="140000"/>
              </a:lnSpc>
              <a:spcBef>
                <a:spcPts val="600"/>
              </a:spcBef>
              <a:buFontTx/>
              <a:buNone/>
            </a:pPr>
            <a:r>
              <a:rPr lang="zh-CN" altLang="en-US" b="1" dirty="0">
                <a:solidFill>
                  <a:srgbClr val="00B050"/>
                </a:solidFill>
                <a:latin typeface="黑体" panose="02010609060101010101" pitchFamily="49" charset="-122"/>
                <a:ea typeface="黑体" panose="02010609060101010101" pitchFamily="49" charset="-122"/>
                <a:sym typeface="Symbol" panose="05050102010706020507" pitchFamily="18" charset="2"/>
              </a:rPr>
              <a:t>定义：</a:t>
            </a:r>
            <a:r>
              <a:rPr lang="en-US" altLang="zh-CN" b="1" dirty="0">
                <a:solidFill>
                  <a:srgbClr val="00B050"/>
                </a:solidFill>
                <a:latin typeface="黑体" panose="02010609060101010101" pitchFamily="49" charset="-122"/>
                <a:ea typeface="黑体" panose="02010609060101010101" pitchFamily="49" charset="-122"/>
                <a:sym typeface="Symbol" panose="05050102010706020507" pitchFamily="18" charset="2"/>
              </a:rPr>
              <a:t> R(x): x</a:t>
            </a:r>
            <a:r>
              <a:rPr lang="zh-CN" altLang="en-US" b="1" dirty="0">
                <a:solidFill>
                  <a:srgbClr val="00B050"/>
                </a:solidFill>
                <a:latin typeface="黑体" panose="02010609060101010101" pitchFamily="49" charset="-122"/>
                <a:ea typeface="黑体" panose="02010609060101010101" pitchFamily="49" charset="-122"/>
                <a:sym typeface="Symbol" panose="05050102010706020507" pitchFamily="18" charset="2"/>
              </a:rPr>
              <a:t>能读；      </a:t>
            </a:r>
            <a:r>
              <a:rPr lang="en-US" altLang="zh-CN" b="1" dirty="0">
                <a:solidFill>
                  <a:srgbClr val="00B050"/>
                </a:solidFill>
                <a:latin typeface="黑体" panose="02010609060101010101" pitchFamily="49" charset="-122"/>
                <a:ea typeface="黑体" panose="02010609060101010101" pitchFamily="49" charset="-122"/>
                <a:sym typeface="Symbol" panose="05050102010706020507" pitchFamily="18" charset="2"/>
              </a:rPr>
              <a:t>L(x): x</a:t>
            </a:r>
            <a:r>
              <a:rPr lang="zh-CN" altLang="en-US" b="1" dirty="0">
                <a:solidFill>
                  <a:srgbClr val="00B050"/>
                </a:solidFill>
                <a:latin typeface="黑体" panose="02010609060101010101" pitchFamily="49" charset="-122"/>
                <a:ea typeface="黑体" panose="02010609060101010101" pitchFamily="49" charset="-122"/>
                <a:sym typeface="Symbol" panose="05050102010706020507" pitchFamily="18" charset="2"/>
              </a:rPr>
              <a:t>有知识；</a:t>
            </a:r>
            <a:endParaRPr lang="en-US" altLang="zh-CN" b="1" dirty="0">
              <a:solidFill>
                <a:srgbClr val="00B050"/>
              </a:solidFill>
              <a:latin typeface="黑体" panose="02010609060101010101" pitchFamily="49" charset="-122"/>
              <a:ea typeface="黑体" panose="02010609060101010101" pitchFamily="49" charset="-122"/>
              <a:sym typeface="Symbol" panose="05050102010706020507" pitchFamily="18" charset="2"/>
            </a:endParaRPr>
          </a:p>
          <a:p>
            <a:pPr eaLnBrk="1" hangingPunct="1">
              <a:lnSpc>
                <a:spcPct val="140000"/>
              </a:lnSpc>
              <a:spcBef>
                <a:spcPct val="0"/>
              </a:spcBef>
              <a:buFontTx/>
              <a:buNone/>
            </a:pPr>
            <a:r>
              <a:rPr lang="en-US" altLang="zh-CN" b="1" dirty="0">
                <a:solidFill>
                  <a:srgbClr val="00B050"/>
                </a:solidFill>
                <a:latin typeface="黑体" panose="02010609060101010101" pitchFamily="49" charset="-122"/>
                <a:ea typeface="黑体" panose="02010609060101010101" pitchFamily="49" charset="-122"/>
                <a:sym typeface="Symbol" panose="05050102010706020507" pitchFamily="18" charset="2"/>
              </a:rPr>
              <a:t>       H(x): x</a:t>
            </a:r>
            <a:r>
              <a:rPr lang="zh-CN" altLang="en-US" b="1" dirty="0">
                <a:solidFill>
                  <a:srgbClr val="00B050"/>
                </a:solidFill>
                <a:latin typeface="黑体" panose="02010609060101010101" pitchFamily="49" charset="-122"/>
                <a:ea typeface="黑体" panose="02010609060101010101" pitchFamily="49" charset="-122"/>
                <a:sym typeface="Symbol" panose="05050102010706020507" pitchFamily="18" charset="2"/>
              </a:rPr>
              <a:t>是海豚；    </a:t>
            </a:r>
            <a:r>
              <a:rPr lang="en-US" altLang="zh-CN" b="1" dirty="0">
                <a:solidFill>
                  <a:srgbClr val="00B050"/>
                </a:solidFill>
                <a:latin typeface="黑体" panose="02010609060101010101" pitchFamily="49" charset="-122"/>
                <a:ea typeface="黑体" panose="02010609060101010101" pitchFamily="49" charset="-122"/>
                <a:sym typeface="Symbol" panose="05050102010706020507" pitchFamily="18" charset="2"/>
              </a:rPr>
              <a:t>I(x): x</a:t>
            </a:r>
            <a:r>
              <a:rPr lang="zh-CN" altLang="en-US" b="1" dirty="0">
                <a:solidFill>
                  <a:srgbClr val="00B050"/>
                </a:solidFill>
                <a:latin typeface="黑体" panose="02010609060101010101" pitchFamily="49" charset="-122"/>
                <a:ea typeface="黑体" panose="02010609060101010101" pitchFamily="49" charset="-122"/>
                <a:sym typeface="Symbol" panose="05050102010706020507" pitchFamily="18" charset="2"/>
              </a:rPr>
              <a:t>有智慧</a:t>
            </a:r>
            <a:endParaRPr lang="en-US" altLang="zh-CN" b="1" dirty="0">
              <a:solidFill>
                <a:srgbClr val="00B050"/>
              </a:solidFill>
              <a:latin typeface="黑体" panose="02010609060101010101" pitchFamily="49" charset="-122"/>
              <a:ea typeface="黑体" panose="02010609060101010101" pitchFamily="49" charset="-122"/>
              <a:sym typeface="Symbol" panose="05050102010706020507" pitchFamily="18" charset="2"/>
            </a:endParaRPr>
          </a:p>
        </p:txBody>
      </p:sp>
    </p:spTree>
    <p:extLst>
      <p:ext uri="{BB962C8B-B14F-4D97-AF65-F5344CB8AC3E}">
        <p14:creationId xmlns:p14="http://schemas.microsoft.com/office/powerpoint/2010/main" val="2515069327"/>
      </p:ext>
    </p:extLst>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7" name="Rectangle 3"/>
          <p:cNvSpPr>
            <a:spLocks noChangeArrowheads="1"/>
          </p:cNvSpPr>
          <p:nvPr/>
        </p:nvSpPr>
        <p:spPr bwMode="auto">
          <a:xfrm>
            <a:off x="179388" y="113719"/>
            <a:ext cx="8496300" cy="65556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40000"/>
              </a:lnSpc>
              <a:spcBef>
                <a:spcPct val="0"/>
              </a:spcBef>
              <a:buFontTx/>
              <a:buNone/>
            </a:pPr>
            <a:r>
              <a:rPr lang="en-US" altLang="zh-CN" sz="2800" b="1" dirty="0">
                <a:latin typeface="Arial" panose="020B0604020202020204" pitchFamily="34" charset="0"/>
              </a:rPr>
              <a:t>(1)</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(R(x)</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L(x))                                                 </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前提</a:t>
            </a:r>
            <a:endPar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a:p>
            <a:pPr eaLnBrk="1" hangingPunct="1">
              <a:lnSpc>
                <a:spcPct val="140000"/>
              </a:lnSpc>
              <a:spcBef>
                <a:spcPct val="0"/>
              </a:spcBef>
              <a:buFontTx/>
              <a:buNone/>
            </a:pPr>
            <a:r>
              <a:rPr lang="en-US" altLang="zh-CN" sz="2800" b="1" dirty="0">
                <a:latin typeface="Arial" panose="020B0604020202020204" pitchFamily="34" charset="0"/>
                <a:sym typeface="Symbol" panose="05050102010706020507" pitchFamily="18" charset="2"/>
              </a:rPr>
              <a:t>(2)</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(H(x)</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L</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(x))                                              </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前提</a:t>
            </a:r>
            <a:endPar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a:p>
            <a:pPr eaLnBrk="1" hangingPunct="1">
              <a:lnSpc>
                <a:spcPct val="140000"/>
              </a:lnSpc>
              <a:spcBef>
                <a:spcPct val="0"/>
              </a:spcBef>
              <a:buFontTx/>
              <a:buNone/>
            </a:pPr>
            <a:r>
              <a:rPr lang="en-US" altLang="zh-CN" sz="2800" b="1" dirty="0">
                <a:latin typeface="Arial" panose="020B0604020202020204" pitchFamily="34" charset="0"/>
                <a:sym typeface="Symbol" panose="05050102010706020507" pitchFamily="18" charset="2"/>
              </a:rPr>
              <a:t>(3)</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x</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(H(x)</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I</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(x))                                                    </a:t>
            </a:r>
            <a:r>
              <a:rPr lang="zh-CN" altLang="en-US"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前提</a:t>
            </a:r>
            <a:endPar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endParaRPr>
          </a:p>
          <a:p>
            <a:pPr eaLnBrk="1" hangingPunct="1">
              <a:buFontTx/>
              <a:buNone/>
            </a:pPr>
            <a:r>
              <a:rPr lang="en-US" altLang="zh-CN" sz="2800" b="1" dirty="0">
                <a:latin typeface="Arial" panose="020B0604020202020204" pitchFamily="34" charset="0"/>
                <a:sym typeface="Symbol" panose="05050102010706020507" pitchFamily="18" charset="2"/>
              </a:rPr>
              <a:t>(4) </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H(a)</a:t>
            </a:r>
            <a:r>
              <a:rPr lang="en-US" altLang="zh-CN" sz="2800" b="1" dirty="0">
                <a:latin typeface="Arial" panose="020B0604020202020204" pitchFamily="34" charset="0"/>
                <a:sym typeface="Symbol" panose="05050102010706020507" pitchFamily="18" charset="2"/>
              </a:rPr>
              <a:t>I(a)                                      </a:t>
            </a:r>
            <a:r>
              <a:rPr lang="zh-CN" altLang="en-US" sz="2800" b="1" dirty="0">
                <a:latin typeface="Arial" panose="020B0604020202020204" pitchFamily="34" charset="0"/>
                <a:sym typeface="Symbol" panose="05050102010706020507" pitchFamily="18" charset="2"/>
              </a:rPr>
              <a:t>存在量词消去</a:t>
            </a:r>
            <a:r>
              <a:rPr lang="en-US" altLang="zh-CN" sz="2800" b="1" dirty="0">
                <a:latin typeface="Arial" panose="020B0604020202020204" pitchFamily="34" charset="0"/>
                <a:sym typeface="Symbol" panose="05050102010706020507" pitchFamily="18" charset="2"/>
              </a:rPr>
              <a:t>(3)</a:t>
            </a:r>
          </a:p>
          <a:p>
            <a:pPr eaLnBrk="1" hangingPunct="1">
              <a:buFontTx/>
              <a:buNone/>
            </a:pPr>
            <a:r>
              <a:rPr lang="en-US" altLang="zh-CN" sz="2800" b="1" dirty="0">
                <a:latin typeface="Arial" panose="020B0604020202020204" pitchFamily="34" charset="0"/>
                <a:sym typeface="Symbol" panose="05050102010706020507" pitchFamily="18" charset="2"/>
              </a:rPr>
              <a:t>(5) H(a)                                                         </a:t>
            </a:r>
            <a:r>
              <a:rPr lang="zh-CN" altLang="en-US" sz="2800" b="1" dirty="0">
                <a:latin typeface="Arial" panose="020B0604020202020204" pitchFamily="34" charset="0"/>
                <a:sym typeface="Symbol" panose="05050102010706020507" pitchFamily="18" charset="2"/>
              </a:rPr>
              <a:t>化简</a:t>
            </a:r>
            <a:r>
              <a:rPr lang="en-US" altLang="zh-CN" sz="2800" b="1" dirty="0">
                <a:latin typeface="Arial" panose="020B0604020202020204" pitchFamily="34" charset="0"/>
                <a:sym typeface="Symbol" panose="05050102010706020507" pitchFamily="18" charset="2"/>
              </a:rPr>
              <a:t>(4)</a:t>
            </a:r>
          </a:p>
          <a:p>
            <a:pPr eaLnBrk="1" hangingPunct="1">
              <a:buFontTx/>
              <a:buNone/>
            </a:pPr>
            <a:r>
              <a:rPr lang="en-US" altLang="zh-CN" sz="2800" b="1" dirty="0">
                <a:latin typeface="Arial" panose="020B0604020202020204" pitchFamily="34" charset="0"/>
                <a:sym typeface="Symbol" panose="05050102010706020507" pitchFamily="18" charset="2"/>
              </a:rPr>
              <a:t>(6) I(a)                                                          </a:t>
            </a:r>
            <a:r>
              <a:rPr lang="zh-CN" altLang="en-US" sz="2800" b="1" dirty="0">
                <a:latin typeface="Arial" panose="020B0604020202020204" pitchFamily="34" charset="0"/>
                <a:sym typeface="Symbol" panose="05050102010706020507" pitchFamily="18" charset="2"/>
              </a:rPr>
              <a:t>化简</a:t>
            </a:r>
            <a:r>
              <a:rPr lang="en-US" altLang="zh-CN" sz="2800" b="1" dirty="0">
                <a:latin typeface="Arial" panose="020B0604020202020204" pitchFamily="34" charset="0"/>
                <a:sym typeface="Symbol" panose="05050102010706020507" pitchFamily="18" charset="2"/>
              </a:rPr>
              <a:t>(4)</a:t>
            </a:r>
            <a:endParaRPr lang="zh-CN" altLang="en-US" sz="2800" b="1" dirty="0">
              <a:latin typeface="Arial" panose="020B0604020202020204" pitchFamily="34" charset="0"/>
              <a:sym typeface="Symbol" panose="05050102010706020507" pitchFamily="18" charset="2"/>
            </a:endParaRPr>
          </a:p>
          <a:p>
            <a:pPr eaLnBrk="1" hangingPunct="1">
              <a:buFontTx/>
              <a:buNone/>
            </a:pPr>
            <a:r>
              <a:rPr lang="en-US" altLang="zh-CN" sz="2800" b="1" dirty="0">
                <a:latin typeface="Arial" panose="020B0604020202020204" pitchFamily="34" charset="0"/>
                <a:sym typeface="Symbol" panose="05050102010706020507" pitchFamily="18" charset="2"/>
              </a:rPr>
              <a:t>(7) </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H(a)</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L(a)</a:t>
            </a:r>
            <a:r>
              <a:rPr lang="en-US" altLang="zh-CN" sz="2800" b="1" dirty="0">
                <a:latin typeface="Arial" panose="020B0604020202020204" pitchFamily="34" charset="0"/>
                <a:sym typeface="Symbol" panose="05050102010706020507" pitchFamily="18" charset="2"/>
              </a:rPr>
              <a:t>                               </a:t>
            </a:r>
            <a:r>
              <a:rPr lang="zh-CN" altLang="en-US" sz="2800" b="1" dirty="0">
                <a:latin typeface="Arial" panose="020B0604020202020204" pitchFamily="34" charset="0"/>
                <a:sym typeface="Symbol" panose="05050102010706020507" pitchFamily="18" charset="2"/>
              </a:rPr>
              <a:t>全称量词消去</a:t>
            </a:r>
            <a:r>
              <a:rPr lang="en-US" altLang="zh-CN" sz="2800" b="1" dirty="0">
                <a:latin typeface="Arial" panose="020B0604020202020204" pitchFamily="34" charset="0"/>
                <a:sym typeface="Symbol" panose="05050102010706020507" pitchFamily="18" charset="2"/>
              </a:rPr>
              <a:t>(2)</a:t>
            </a:r>
            <a:endParaRPr lang="zh-CN" altLang="en-US" sz="2800" b="1" dirty="0">
              <a:latin typeface="Arial" panose="020B0604020202020204" pitchFamily="34" charset="0"/>
              <a:sym typeface="Symbol" panose="05050102010706020507" pitchFamily="18" charset="2"/>
            </a:endParaRPr>
          </a:p>
          <a:p>
            <a:pPr eaLnBrk="1" hangingPunct="1">
              <a:buFontTx/>
              <a:buNone/>
            </a:pPr>
            <a:r>
              <a:rPr lang="en-US" altLang="zh-CN" sz="2800" b="1" dirty="0">
                <a:latin typeface="Arial" panose="020B0604020202020204" pitchFamily="34" charset="0"/>
                <a:sym typeface="Symbol" panose="05050102010706020507" pitchFamily="18" charset="2"/>
              </a:rPr>
              <a:t>(8) L(a)                                                  (5)(7)</a:t>
            </a:r>
            <a:r>
              <a:rPr lang="zh-CN" altLang="en-US" sz="2800" b="1" dirty="0">
                <a:latin typeface="Arial" panose="020B0604020202020204" pitchFamily="34" charset="0"/>
                <a:sym typeface="Symbol" panose="05050102010706020507" pitchFamily="18" charset="2"/>
              </a:rPr>
              <a:t>分离</a:t>
            </a:r>
          </a:p>
          <a:p>
            <a:pPr eaLnBrk="1" hangingPunct="1">
              <a:buFontTx/>
              <a:buNone/>
            </a:pPr>
            <a:r>
              <a:rPr lang="en-US" altLang="zh-CN" sz="2800" b="1" dirty="0">
                <a:latin typeface="Arial" panose="020B0604020202020204" pitchFamily="34" charset="0"/>
                <a:sym typeface="Symbol" panose="05050102010706020507" pitchFamily="18" charset="2"/>
              </a:rPr>
              <a:t>(9) </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R(a)</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L(a)</a:t>
            </a:r>
            <a:r>
              <a:rPr lang="en-US" altLang="zh-CN" sz="2800" b="1" dirty="0">
                <a:latin typeface="Arial" panose="020B0604020202020204" pitchFamily="34" charset="0"/>
                <a:sym typeface="Symbol" panose="05050102010706020507" pitchFamily="18" charset="2"/>
              </a:rPr>
              <a:t>                                 </a:t>
            </a:r>
            <a:r>
              <a:rPr lang="zh-CN" altLang="en-US" sz="2800" b="1" dirty="0">
                <a:latin typeface="Arial" panose="020B0604020202020204" pitchFamily="34" charset="0"/>
                <a:sym typeface="Symbol" panose="05050102010706020507" pitchFamily="18" charset="2"/>
              </a:rPr>
              <a:t>全称量词消去</a:t>
            </a:r>
            <a:r>
              <a:rPr lang="en-US" altLang="zh-CN" sz="2800" b="1" dirty="0">
                <a:latin typeface="Arial" panose="020B0604020202020204" pitchFamily="34" charset="0"/>
                <a:sym typeface="Symbol" panose="05050102010706020507" pitchFamily="18" charset="2"/>
              </a:rPr>
              <a:t>(1)</a:t>
            </a:r>
          </a:p>
          <a:p>
            <a:pPr>
              <a:buNone/>
            </a:pPr>
            <a:r>
              <a:rPr lang="en-US" altLang="zh-CN" sz="2800" b="1" dirty="0">
                <a:latin typeface="Arial" panose="020B0604020202020204" pitchFamily="34" charset="0"/>
                <a:sym typeface="Symbol" panose="05050102010706020507" pitchFamily="18" charset="2"/>
              </a:rPr>
              <a:t>(10) R(a)                                              (8)(9)</a:t>
            </a:r>
            <a:r>
              <a:rPr lang="zh-CN" altLang="en-US" sz="2800" b="1" dirty="0">
                <a:latin typeface="Arial" panose="020B0604020202020204" pitchFamily="34" charset="0"/>
                <a:sym typeface="Symbol" panose="05050102010706020507" pitchFamily="18" charset="2"/>
              </a:rPr>
              <a:t>拒取式</a:t>
            </a:r>
          </a:p>
          <a:p>
            <a:pPr eaLnBrk="1" hangingPunct="1">
              <a:buFontTx/>
              <a:buNone/>
            </a:pPr>
            <a:r>
              <a:rPr lang="en-US" altLang="zh-CN" sz="2800" b="1" dirty="0">
                <a:latin typeface="Arial" panose="020B0604020202020204" pitchFamily="34" charset="0"/>
                <a:sym typeface="Symbol" panose="05050102010706020507" pitchFamily="18" charset="2"/>
              </a:rPr>
              <a:t>(11) I(a) </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 </a:t>
            </a:r>
            <a:r>
              <a:rPr lang="en-US" altLang="zh-CN" sz="2800" b="1" dirty="0">
                <a:latin typeface="Arial" panose="020B0604020202020204" pitchFamily="34" charset="0"/>
                <a:sym typeface="Symbol" panose="05050102010706020507" pitchFamily="18" charset="2"/>
              </a:rPr>
              <a:t>R(a)                                      (6)(11)</a:t>
            </a:r>
            <a:r>
              <a:rPr lang="zh-CN" altLang="en-US" sz="2800" b="1" dirty="0">
                <a:latin typeface="Arial" panose="020B0604020202020204" pitchFamily="34" charset="0"/>
                <a:sym typeface="Symbol" panose="05050102010706020507" pitchFamily="18" charset="2"/>
              </a:rPr>
              <a:t>合取</a:t>
            </a:r>
            <a:endParaRPr lang="en-US" altLang="zh-CN" sz="2800" b="1" dirty="0">
              <a:latin typeface="Arial" panose="020B0604020202020204" pitchFamily="34" charset="0"/>
              <a:sym typeface="Symbol" panose="05050102010706020507" pitchFamily="18" charset="2"/>
            </a:endParaRPr>
          </a:p>
          <a:p>
            <a:pPr>
              <a:buNone/>
            </a:pPr>
            <a:r>
              <a:rPr lang="en-US" altLang="zh-CN" sz="2800" b="1" dirty="0">
                <a:latin typeface="Arial" panose="020B0604020202020204" pitchFamily="34" charset="0"/>
                <a:sym typeface="Symbol" panose="05050102010706020507" pitchFamily="18" charset="2"/>
              </a:rPr>
              <a:t>(12)</a:t>
            </a:r>
            <a:r>
              <a:rPr lang="zh-CN" altLang="en-US" sz="2800" b="1" dirty="0">
                <a:latin typeface="Arial" panose="020B0604020202020204" pitchFamily="34" charset="0"/>
                <a:sym typeface="Symbol" panose="05050102010706020507" pitchFamily="18" charset="2"/>
              </a:rPr>
              <a:t> </a:t>
            </a:r>
            <a:r>
              <a:rPr lang="en-US" altLang="zh-CN" sz="2800" b="1" dirty="0">
                <a:latin typeface="Arial" panose="020B0604020202020204" pitchFamily="34" charset="0"/>
              </a:rPr>
              <a:t>x</a:t>
            </a:r>
            <a:r>
              <a:rPr lang="en-US" altLang="zh-CN" sz="2800" b="1" dirty="0">
                <a:latin typeface="Arial" panose="020B0604020202020204" pitchFamily="34" charset="0"/>
                <a:sym typeface="Symbol" panose="05050102010706020507" pitchFamily="18" charset="2"/>
              </a:rPr>
              <a:t>(I(x)</a:t>
            </a:r>
            <a:r>
              <a:rPr lang="en-US" altLang="zh-CN" sz="2800" b="1" dirty="0">
                <a:latin typeface="Arial" panose="020B0604020202020204" pitchFamily="34" charset="0"/>
              </a:rPr>
              <a:t>R</a:t>
            </a:r>
            <a:r>
              <a:rPr lang="en-US" altLang="zh-CN" sz="2800" b="1" dirty="0">
                <a:latin typeface="Arial" panose="020B0604020202020204" pitchFamily="34" charset="0"/>
                <a:sym typeface="Symbol" panose="05050102010706020507" pitchFamily="18" charset="2"/>
              </a:rPr>
              <a:t>(x))</a:t>
            </a:r>
            <a:r>
              <a:rPr lang="zh-CN" altLang="en-US" sz="2800" b="1" dirty="0">
                <a:latin typeface="Arial" panose="020B0604020202020204" pitchFamily="34" charset="0"/>
                <a:sym typeface="Symbol" panose="05050102010706020507" pitchFamily="18" charset="2"/>
              </a:rPr>
              <a:t>                       存在量词引入规则          </a:t>
            </a:r>
            <a:endParaRPr lang="en-US" altLang="zh-CN" sz="2800" b="1" dirty="0">
              <a:latin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1839743289"/>
      </p:ext>
    </p:extLst>
  </p:cSld>
  <p:clrMapOvr>
    <a:masterClrMapping/>
  </p:clrMapOvr>
  <p:transition advTm="1000"/>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950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950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49507">
                                            <p:txEl>
                                              <p:pRg st="5" end="5"/>
                                            </p:txEl>
                                          </p:spTgt>
                                        </p:tgtEl>
                                        <p:attrNameLst>
                                          <p:attrName>style.visibility</p:attrName>
                                        </p:attrNameLst>
                                      </p:cBhvr>
                                      <p:to>
                                        <p:strVal val="visible"/>
                                      </p:to>
                                    </p:set>
                                    <p:animEffect transition="in" filter="blinds(horizontal)">
                                      <p:cBhvr>
                                        <p:cTn id="15" dur="500"/>
                                        <p:tgtEl>
                                          <p:spTgt spid="149507">
                                            <p:txEl>
                                              <p:pRg st="5" end="5"/>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49507">
                                            <p:txEl>
                                              <p:pRg st="6" end="6"/>
                                            </p:txEl>
                                          </p:spTgt>
                                        </p:tgtEl>
                                        <p:attrNameLst>
                                          <p:attrName>style.visibility</p:attrName>
                                        </p:attrNameLst>
                                      </p:cBhvr>
                                      <p:to>
                                        <p:strVal val="visible"/>
                                      </p:to>
                                    </p:set>
                                    <p:animEffect transition="in" filter="blinds(horizontal)">
                                      <p:cBhvr>
                                        <p:cTn id="20" dur="500"/>
                                        <p:tgtEl>
                                          <p:spTgt spid="149507">
                                            <p:txEl>
                                              <p:pRg st="6" end="6"/>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49507">
                                            <p:txEl>
                                              <p:pRg st="7" end="7"/>
                                            </p:txEl>
                                          </p:spTgt>
                                        </p:tgtEl>
                                        <p:attrNameLst>
                                          <p:attrName>style.visibility</p:attrName>
                                        </p:attrNameLst>
                                      </p:cBhvr>
                                      <p:to>
                                        <p:strVal val="visible"/>
                                      </p:to>
                                    </p:set>
                                    <p:animEffect transition="in" filter="blinds(horizontal)">
                                      <p:cBhvr>
                                        <p:cTn id="25" dur="500"/>
                                        <p:tgtEl>
                                          <p:spTgt spid="149507">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49507">
                                            <p:txEl>
                                              <p:pRg st="8" end="8"/>
                                            </p:txEl>
                                          </p:spTgt>
                                        </p:tgtEl>
                                        <p:attrNameLst>
                                          <p:attrName>style.visibility</p:attrName>
                                        </p:attrNameLst>
                                      </p:cBhvr>
                                      <p:to>
                                        <p:strVal val="visible"/>
                                      </p:to>
                                    </p:set>
                                    <p:animEffect transition="in" filter="blinds(horizontal)">
                                      <p:cBhvr>
                                        <p:cTn id="30" dur="500"/>
                                        <p:tgtEl>
                                          <p:spTgt spid="149507">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49507">
                                            <p:txEl>
                                              <p:pRg st="9" end="9"/>
                                            </p:txEl>
                                          </p:spTgt>
                                        </p:tgtEl>
                                        <p:attrNameLst>
                                          <p:attrName>style.visibility</p:attrName>
                                        </p:attrNameLst>
                                      </p:cBhvr>
                                      <p:to>
                                        <p:strVal val="visible"/>
                                      </p:to>
                                    </p:set>
                                    <p:animEffect transition="in" filter="blinds(horizontal)">
                                      <p:cBhvr>
                                        <p:cTn id="35" dur="500"/>
                                        <p:tgtEl>
                                          <p:spTgt spid="149507">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149507">
                                            <p:txEl>
                                              <p:pRg st="10" end="10"/>
                                            </p:txEl>
                                          </p:spTgt>
                                        </p:tgtEl>
                                        <p:attrNameLst>
                                          <p:attrName>style.visibility</p:attrName>
                                        </p:attrNameLst>
                                      </p:cBhvr>
                                      <p:to>
                                        <p:strVal val="visible"/>
                                      </p:to>
                                    </p:set>
                                    <p:animEffect transition="in" filter="blinds(horizontal)">
                                      <p:cBhvr>
                                        <p:cTn id="40" dur="500"/>
                                        <p:tgtEl>
                                          <p:spTgt spid="14950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13FFBDC3-1AC8-4B29-AAD1-AFDF506D21C3}" type="slidenum">
              <a:rPr lang="zh-CN" altLang="en-US" sz="1400" smtClean="0">
                <a:solidFill>
                  <a:schemeClr val="tx2"/>
                </a:solidFill>
                <a:latin typeface="Times New Roman" panose="02020603050405020304" pitchFamily="18" charset="0"/>
              </a:rPr>
              <a:pPr>
                <a:spcBef>
                  <a:spcPct val="0"/>
                </a:spcBef>
                <a:buFontTx/>
                <a:buNone/>
              </a:pPr>
              <a:t>15</a:t>
            </a:fld>
            <a:r>
              <a:rPr lang="en-US" altLang="zh-CN" sz="1400" dirty="0">
                <a:solidFill>
                  <a:schemeClr val="tx2"/>
                </a:solidFill>
                <a:latin typeface="Times New Roman" panose="02020603050405020304" pitchFamily="18" charset="0"/>
              </a:rPr>
              <a:t>/47</a:t>
            </a:r>
          </a:p>
        </p:txBody>
      </p:sp>
      <p:sp>
        <p:nvSpPr>
          <p:cNvPr id="7171" name="Rectangle 2"/>
          <p:cNvSpPr>
            <a:spLocks noGrp="1"/>
          </p:cNvSpPr>
          <p:nvPr>
            <p:ph type="title" idx="4294967295"/>
          </p:nvPr>
        </p:nvSpPr>
        <p:spPr>
          <a:xfrm>
            <a:off x="179388" y="-26988"/>
            <a:ext cx="8713787" cy="642938"/>
          </a:xfrm>
        </p:spPr>
        <p:txBody>
          <a:bodyPr/>
          <a:lstStyle/>
          <a:p>
            <a:r>
              <a:rPr lang="zh-CN" altLang="en-US" b="1" dirty="0">
                <a:latin typeface="Calibri" panose="020F0502020204030204" pitchFamily="34" charset="0"/>
                <a:ea typeface="宋体" panose="02010600030101010101" pitchFamily="2" charset="-122"/>
              </a:rPr>
              <a:t>离散数学主要内容</a:t>
            </a:r>
          </a:p>
        </p:txBody>
      </p:sp>
      <p:sp>
        <p:nvSpPr>
          <p:cNvPr id="11" name="TextBox 13"/>
          <p:cNvSpPr txBox="1">
            <a:spLocks noChangeArrowheads="1"/>
          </p:cNvSpPr>
          <p:nvPr/>
        </p:nvSpPr>
        <p:spPr bwMode="auto">
          <a:xfrm>
            <a:off x="179512" y="1506002"/>
            <a:ext cx="2109787" cy="1200329"/>
          </a:xfrm>
          <a:prstGeom prst="rect">
            <a:avLst/>
          </a:prstGeom>
          <a:solidFill>
            <a:srgbClr val="8EB4E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3600" b="1" dirty="0">
                <a:solidFill>
                  <a:srgbClr val="FF0000"/>
                </a:solidFill>
                <a:latin typeface="宋体" panose="02010600030101010101" pitchFamily="2" charset="-122"/>
              </a:rPr>
              <a:t>数理逻辑</a:t>
            </a:r>
          </a:p>
          <a:p>
            <a:pPr algn="ctr" eaLnBrk="1" hangingPunct="1">
              <a:spcBef>
                <a:spcPct val="0"/>
              </a:spcBef>
              <a:buFontTx/>
              <a:buNone/>
            </a:pPr>
            <a:r>
              <a:rPr lang="en-US" altLang="zh-CN" sz="3600" b="1" dirty="0">
                <a:latin typeface="宋体" panose="02010600030101010101" pitchFamily="2" charset="-122"/>
              </a:rPr>
              <a:t>(1-2)</a:t>
            </a:r>
          </a:p>
        </p:txBody>
      </p:sp>
      <p:sp>
        <p:nvSpPr>
          <p:cNvPr id="12" name="矩形 14"/>
          <p:cNvSpPr>
            <a:spLocks noChangeArrowheads="1"/>
          </p:cNvSpPr>
          <p:nvPr/>
        </p:nvSpPr>
        <p:spPr bwMode="auto">
          <a:xfrm>
            <a:off x="196631" y="3641190"/>
            <a:ext cx="8623841" cy="867930"/>
          </a:xfrm>
          <a:prstGeom prst="rect">
            <a:avLst/>
          </a:prstGeom>
          <a:solidFill>
            <a:srgbClr val="8EB4E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lnSpc>
                <a:spcPct val="140000"/>
              </a:lnSpc>
              <a:spcBef>
                <a:spcPct val="0"/>
              </a:spcBef>
              <a:buFont typeface="Arial" panose="020B0604020202020204" pitchFamily="34" charset="0"/>
              <a:buNone/>
            </a:pPr>
            <a:r>
              <a:rPr lang="zh-CN" altLang="en-US" sz="3600" b="1" dirty="0">
                <a:solidFill>
                  <a:srgbClr val="FF0000"/>
                </a:solidFill>
                <a:latin typeface="Calibri" panose="020F0502020204030204" pitchFamily="34" charset="0"/>
              </a:rPr>
              <a:t>集    合    论  </a:t>
            </a:r>
            <a:r>
              <a:rPr lang="en-US" altLang="zh-CN" sz="3600" b="1" dirty="0">
                <a:latin typeface="Calibri" panose="020F0502020204030204" pitchFamily="34" charset="0"/>
              </a:rPr>
              <a:t>(3-4)</a:t>
            </a:r>
          </a:p>
        </p:txBody>
      </p:sp>
      <p:sp>
        <p:nvSpPr>
          <p:cNvPr id="13" name="矩形 15"/>
          <p:cNvSpPr>
            <a:spLocks noChangeArrowheads="1"/>
          </p:cNvSpPr>
          <p:nvPr/>
        </p:nvSpPr>
        <p:spPr bwMode="auto">
          <a:xfrm>
            <a:off x="2652018" y="1506002"/>
            <a:ext cx="1631950" cy="1200329"/>
          </a:xfrm>
          <a:prstGeom prst="rect">
            <a:avLst/>
          </a:prstGeom>
          <a:solidFill>
            <a:srgbClr val="8EB4E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3600" b="1" dirty="0">
                <a:solidFill>
                  <a:srgbClr val="FF0000"/>
                </a:solidFill>
                <a:latin typeface="宋体" panose="02010600030101010101" pitchFamily="2" charset="-122"/>
              </a:rPr>
              <a:t>图 论</a:t>
            </a:r>
          </a:p>
          <a:p>
            <a:pPr algn="ctr" eaLnBrk="1" hangingPunct="1">
              <a:spcBef>
                <a:spcPct val="0"/>
              </a:spcBef>
              <a:spcAft>
                <a:spcPct val="50000"/>
              </a:spcAft>
              <a:buFont typeface="Arial" panose="020B0604020202020204" pitchFamily="34" charset="0"/>
              <a:buNone/>
            </a:pPr>
            <a:r>
              <a:rPr lang="en-US" altLang="zh-CN" sz="3600" b="1" dirty="0">
                <a:latin typeface="宋体" panose="02010600030101010101" pitchFamily="2" charset="-122"/>
              </a:rPr>
              <a:t>(5-7)</a:t>
            </a:r>
          </a:p>
        </p:txBody>
      </p:sp>
      <p:sp>
        <p:nvSpPr>
          <p:cNvPr id="14" name="矩形 16"/>
          <p:cNvSpPr>
            <a:spLocks noChangeArrowheads="1"/>
          </p:cNvSpPr>
          <p:nvPr/>
        </p:nvSpPr>
        <p:spPr bwMode="auto">
          <a:xfrm>
            <a:off x="4644008" y="1506002"/>
            <a:ext cx="2088232" cy="1200329"/>
          </a:xfrm>
          <a:prstGeom prst="rect">
            <a:avLst/>
          </a:prstGeom>
          <a:solidFill>
            <a:srgbClr val="8EB4E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3600" b="1" dirty="0">
                <a:solidFill>
                  <a:srgbClr val="FF0000"/>
                </a:solidFill>
                <a:latin typeface="宋体" panose="02010600030101010101" pitchFamily="2" charset="-122"/>
              </a:rPr>
              <a:t>组合数学</a:t>
            </a:r>
          </a:p>
          <a:p>
            <a:pPr algn="ctr" eaLnBrk="1" hangingPunct="1">
              <a:spcBef>
                <a:spcPct val="0"/>
              </a:spcBef>
              <a:spcAft>
                <a:spcPct val="50000"/>
              </a:spcAft>
              <a:buFont typeface="Arial" panose="020B0604020202020204" pitchFamily="34" charset="0"/>
              <a:buNone/>
            </a:pPr>
            <a:r>
              <a:rPr lang="en-US" altLang="zh-CN" sz="3600" b="1" dirty="0">
                <a:latin typeface="宋体" panose="02010600030101010101" pitchFamily="2" charset="-122"/>
              </a:rPr>
              <a:t>(8)</a:t>
            </a:r>
          </a:p>
        </p:txBody>
      </p:sp>
      <p:sp>
        <p:nvSpPr>
          <p:cNvPr id="15" name="AutoShape 14"/>
          <p:cNvSpPr>
            <a:spLocks noChangeArrowheads="1"/>
          </p:cNvSpPr>
          <p:nvPr/>
        </p:nvSpPr>
        <p:spPr bwMode="auto">
          <a:xfrm>
            <a:off x="2915816" y="2802146"/>
            <a:ext cx="1081087" cy="720725"/>
          </a:xfrm>
          <a:prstGeom prst="upArrow">
            <a:avLst>
              <a:gd name="adj1" fmla="val 50000"/>
              <a:gd name="adj2" fmla="val 25000"/>
            </a:avLst>
          </a:prstGeom>
          <a:solidFill>
            <a:schemeClr val="bg2"/>
          </a:solidFill>
          <a:ln w="9525">
            <a:solidFill>
              <a:schemeClr val="tx1"/>
            </a:solidFill>
            <a:miter lim="800000"/>
            <a:headEnd/>
            <a:tailEnd/>
          </a:ln>
        </p:spPr>
        <p:txBody>
          <a:bodyPr vert="eaVert"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3600"/>
          </a:p>
        </p:txBody>
      </p:sp>
      <p:sp>
        <p:nvSpPr>
          <p:cNvPr id="16" name="AutoShape 21"/>
          <p:cNvSpPr>
            <a:spLocks noChangeArrowheads="1"/>
          </p:cNvSpPr>
          <p:nvPr/>
        </p:nvSpPr>
        <p:spPr bwMode="auto">
          <a:xfrm>
            <a:off x="7380312" y="2802146"/>
            <a:ext cx="1081088" cy="720725"/>
          </a:xfrm>
          <a:prstGeom prst="upArrow">
            <a:avLst>
              <a:gd name="adj1" fmla="val 50000"/>
              <a:gd name="adj2" fmla="val 25000"/>
            </a:avLst>
          </a:prstGeom>
          <a:solidFill>
            <a:schemeClr val="bg2"/>
          </a:solidFill>
          <a:ln w="9525">
            <a:solidFill>
              <a:schemeClr val="tx1"/>
            </a:solidFill>
            <a:miter lim="800000"/>
            <a:headEnd/>
            <a:tailEnd/>
          </a:ln>
        </p:spPr>
        <p:txBody>
          <a:bodyPr vert="eaVert"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3600"/>
          </a:p>
        </p:txBody>
      </p:sp>
      <p:sp>
        <p:nvSpPr>
          <p:cNvPr id="17" name="AutoShape 14"/>
          <p:cNvSpPr>
            <a:spLocks noChangeArrowheads="1"/>
          </p:cNvSpPr>
          <p:nvPr/>
        </p:nvSpPr>
        <p:spPr bwMode="auto">
          <a:xfrm>
            <a:off x="611560" y="2813829"/>
            <a:ext cx="1081087" cy="720725"/>
          </a:xfrm>
          <a:prstGeom prst="upArrow">
            <a:avLst>
              <a:gd name="adj1" fmla="val 50000"/>
              <a:gd name="adj2" fmla="val 25000"/>
            </a:avLst>
          </a:prstGeom>
          <a:solidFill>
            <a:schemeClr val="bg2"/>
          </a:solidFill>
          <a:ln w="9525">
            <a:solidFill>
              <a:schemeClr val="tx1"/>
            </a:solidFill>
            <a:miter lim="800000"/>
            <a:headEnd/>
            <a:tailEnd/>
          </a:ln>
        </p:spPr>
        <p:txBody>
          <a:bodyPr vert="eaVert"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3600"/>
          </a:p>
        </p:txBody>
      </p:sp>
      <p:sp>
        <p:nvSpPr>
          <p:cNvPr id="18" name="矩形 16"/>
          <p:cNvSpPr>
            <a:spLocks noChangeArrowheads="1"/>
          </p:cNvSpPr>
          <p:nvPr/>
        </p:nvSpPr>
        <p:spPr bwMode="auto">
          <a:xfrm>
            <a:off x="7054155" y="1506001"/>
            <a:ext cx="1838325" cy="1200329"/>
          </a:xfrm>
          <a:prstGeom prst="rect">
            <a:avLst/>
          </a:prstGeom>
          <a:solidFill>
            <a:srgbClr val="8EB4E3"/>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 typeface="Arial" panose="020B0604020202020204" pitchFamily="34" charset="0"/>
              <a:buNone/>
            </a:pPr>
            <a:r>
              <a:rPr lang="zh-CN" altLang="en-US" sz="3600" b="1" dirty="0">
                <a:solidFill>
                  <a:srgbClr val="FF0000"/>
                </a:solidFill>
                <a:latin typeface="宋体" panose="02010600030101010101" pitchFamily="2" charset="-122"/>
              </a:rPr>
              <a:t>代  数</a:t>
            </a:r>
          </a:p>
          <a:p>
            <a:pPr algn="ctr" eaLnBrk="1" hangingPunct="1">
              <a:spcBef>
                <a:spcPct val="0"/>
              </a:spcBef>
              <a:spcAft>
                <a:spcPct val="50000"/>
              </a:spcAft>
              <a:buFont typeface="Arial" panose="020B0604020202020204" pitchFamily="34" charset="0"/>
              <a:buNone/>
            </a:pPr>
            <a:r>
              <a:rPr lang="en-US" altLang="zh-CN" sz="3600" b="1" dirty="0">
                <a:latin typeface="宋体" panose="02010600030101010101" pitchFamily="2" charset="-122"/>
              </a:rPr>
              <a:t>(9)</a:t>
            </a:r>
          </a:p>
        </p:txBody>
      </p:sp>
      <p:sp>
        <p:nvSpPr>
          <p:cNvPr id="19" name="AutoShape 14"/>
          <p:cNvSpPr>
            <a:spLocks noChangeArrowheads="1"/>
          </p:cNvSpPr>
          <p:nvPr/>
        </p:nvSpPr>
        <p:spPr bwMode="auto">
          <a:xfrm>
            <a:off x="5147097" y="2812967"/>
            <a:ext cx="1081087" cy="720725"/>
          </a:xfrm>
          <a:prstGeom prst="upArrow">
            <a:avLst>
              <a:gd name="adj1" fmla="val 50000"/>
              <a:gd name="adj2" fmla="val 25000"/>
            </a:avLst>
          </a:prstGeom>
          <a:solidFill>
            <a:schemeClr val="bg2"/>
          </a:solidFill>
          <a:ln w="9525">
            <a:solidFill>
              <a:schemeClr val="tx1"/>
            </a:solidFill>
            <a:miter lim="800000"/>
            <a:headEnd/>
            <a:tailEnd/>
          </a:ln>
        </p:spPr>
        <p:txBody>
          <a:bodyPr vert="eaVert" wrap="none" anchor="ct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endParaRPr lang="zh-CN" altLang="en-US" sz="3600"/>
          </a:p>
        </p:txBody>
      </p:sp>
      <p:sp>
        <p:nvSpPr>
          <p:cNvPr id="20" name="矩形 19"/>
          <p:cNvSpPr>
            <a:spLocks noChangeArrowheads="1"/>
          </p:cNvSpPr>
          <p:nvPr/>
        </p:nvSpPr>
        <p:spPr bwMode="auto">
          <a:xfrm>
            <a:off x="1590799" y="844239"/>
            <a:ext cx="6985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eaLnBrk="1" hangingPunct="1">
              <a:spcBef>
                <a:spcPct val="0"/>
              </a:spcBef>
              <a:buFontTx/>
              <a:buNone/>
            </a:pPr>
            <a:r>
              <a:rPr lang="zh-CN" altLang="en-US" sz="4000" b="1">
                <a:solidFill>
                  <a:srgbClr val="FF0000"/>
                </a:solidFill>
                <a:latin typeface="Calibri" panose="020F0502020204030204" pitchFamily="34" charset="0"/>
              </a:rPr>
              <a:t>✔</a:t>
            </a:r>
            <a:endParaRPr lang="zh-CN" altLang="en-US" sz="4000"/>
          </a:p>
        </p:txBody>
      </p:sp>
    </p:spTree>
    <p:extLst>
      <p:ext uri="{BB962C8B-B14F-4D97-AF65-F5344CB8AC3E}">
        <p14:creationId xmlns:p14="http://schemas.microsoft.com/office/powerpoint/2010/main" val="1767312627"/>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1614006-34D9-465B-B9F4-040DE38D89BE}" type="slidenum">
              <a:rPr lang="zh-CN" altLang="en-US" smtClean="0">
                <a:solidFill>
                  <a:schemeClr val="accent1"/>
                </a:solidFill>
              </a:rPr>
              <a:pPr/>
              <a:t>16</a:t>
            </a:fld>
            <a:r>
              <a:rPr lang="en-US" altLang="zh-CN" dirty="0">
                <a:solidFill>
                  <a:schemeClr val="accent1"/>
                </a:solidFill>
              </a:rPr>
              <a:t>/47</a:t>
            </a:r>
          </a:p>
        </p:txBody>
      </p:sp>
      <p:sp>
        <p:nvSpPr>
          <p:cNvPr id="14339" name="Rectangle 2"/>
          <p:cNvSpPr>
            <a:spLocks noGrp="1"/>
          </p:cNvSpPr>
          <p:nvPr>
            <p:ph type="title" idx="4294967295"/>
          </p:nvPr>
        </p:nvSpPr>
        <p:spPr/>
        <p:txBody>
          <a:bodyPr/>
          <a:lstStyle/>
          <a:p>
            <a:r>
              <a:rPr lang="zh-CN" altLang="en-US" sz="4000" dirty="0">
                <a:latin typeface="Calibri" panose="020F0502020204030204" pitchFamily="34" charset="0"/>
                <a:ea typeface="宋体" panose="02010600030101010101" pitchFamily="2" charset="-122"/>
              </a:rPr>
              <a:t>第</a:t>
            </a:r>
            <a:r>
              <a:rPr lang="en-US" altLang="zh-CN" sz="4000" dirty="0">
                <a:latin typeface="Calibri" panose="020F0502020204030204" pitchFamily="34" charset="0"/>
                <a:ea typeface="宋体" panose="02010600030101010101" pitchFamily="2" charset="-122"/>
              </a:rPr>
              <a:t>3</a:t>
            </a:r>
            <a:r>
              <a:rPr lang="zh-CN" altLang="en-US" sz="4000" dirty="0">
                <a:latin typeface="Calibri" panose="020F0502020204030204" pitchFamily="34" charset="0"/>
                <a:ea typeface="宋体" panose="02010600030101010101" pitchFamily="2" charset="-122"/>
              </a:rPr>
              <a:t>章  集合的基本概念和运算</a:t>
            </a:r>
          </a:p>
        </p:txBody>
      </p:sp>
      <p:sp>
        <p:nvSpPr>
          <p:cNvPr id="14340" name="Rectangle 3"/>
          <p:cNvSpPr>
            <a:spLocks noGrp="1"/>
          </p:cNvSpPr>
          <p:nvPr>
            <p:ph type="body" idx="4294967295"/>
          </p:nvPr>
        </p:nvSpPr>
        <p:spPr>
          <a:xfrm>
            <a:off x="323850" y="981074"/>
            <a:ext cx="8229600" cy="4392141"/>
          </a:xfrm>
        </p:spPr>
        <p:txBody>
          <a:bodyPr/>
          <a:lstStyle/>
          <a:p>
            <a:pPr>
              <a:buFont typeface="Arial" panose="020B0604020202020204" pitchFamily="34" charset="0"/>
              <a:buNone/>
            </a:pPr>
            <a:r>
              <a:rPr lang="en-US" altLang="zh-CN" b="1" dirty="0">
                <a:solidFill>
                  <a:srgbClr val="993300"/>
                </a:solidFill>
                <a:latin typeface="Calibri" panose="020F0502020204030204" pitchFamily="34" charset="0"/>
                <a:ea typeface="宋体" panose="02010600030101010101" pitchFamily="2" charset="-122"/>
              </a:rPr>
              <a:t>3.1   </a:t>
            </a:r>
            <a:r>
              <a:rPr lang="zh-CN" altLang="en-US" b="1" dirty="0">
                <a:solidFill>
                  <a:srgbClr val="993300"/>
                </a:solidFill>
                <a:latin typeface="Calibri" panose="020F0502020204030204" pitchFamily="34" charset="0"/>
                <a:ea typeface="宋体" panose="02010600030101010101" pitchFamily="2" charset="-122"/>
              </a:rPr>
              <a:t>集合的基本概念</a:t>
            </a:r>
          </a:p>
          <a:p>
            <a:r>
              <a:rPr lang="zh-CN" altLang="en-US" b="1" dirty="0">
                <a:latin typeface="Calibri" panose="020F0502020204030204" pitchFamily="34" charset="0"/>
                <a:ea typeface="宋体" panose="02010600030101010101" pitchFamily="2" charset="-122"/>
              </a:rPr>
              <a:t>集合的定义</a:t>
            </a:r>
          </a:p>
          <a:p>
            <a:r>
              <a:rPr lang="zh-CN" altLang="en-US" b="1" dirty="0">
                <a:latin typeface="Calibri" panose="020F0502020204030204" pitchFamily="34" charset="0"/>
                <a:ea typeface="宋体" panose="02010600030101010101" pitchFamily="2" charset="-122"/>
              </a:rPr>
              <a:t>集合的表示</a:t>
            </a:r>
          </a:p>
          <a:p>
            <a:r>
              <a:rPr lang="zh-CN" altLang="en-US" b="1" dirty="0">
                <a:latin typeface="Calibri" panose="020F0502020204030204" pitchFamily="34" charset="0"/>
                <a:ea typeface="宋体" panose="02010600030101010101" pitchFamily="2" charset="-122"/>
              </a:rPr>
              <a:t>子集、集合的包含关系</a:t>
            </a:r>
            <a:endParaRPr lang="en-US" altLang="zh-CN" b="1" dirty="0">
              <a:latin typeface="Calibri" panose="020F0502020204030204" pitchFamily="34" charset="0"/>
              <a:ea typeface="宋体" panose="02010600030101010101" pitchFamily="2" charset="-122"/>
            </a:endParaRPr>
          </a:p>
          <a:p>
            <a:r>
              <a:rPr lang="zh-CN" altLang="en-US" b="1" dirty="0">
                <a:latin typeface="Calibri" panose="020F0502020204030204" pitchFamily="34" charset="0"/>
                <a:ea typeface="宋体" panose="02010600030101010101" pitchFamily="2" charset="-122"/>
              </a:rPr>
              <a:t>集合的相等关系</a:t>
            </a:r>
            <a:endParaRPr lang="en-US" altLang="zh-CN" b="1" dirty="0">
              <a:latin typeface="Calibri" panose="020F0502020204030204" pitchFamily="34" charset="0"/>
              <a:ea typeface="宋体" panose="02010600030101010101" pitchFamily="2" charset="-122"/>
            </a:endParaRPr>
          </a:p>
          <a:p>
            <a:r>
              <a:rPr lang="zh-CN" altLang="en-US" b="1" dirty="0">
                <a:latin typeface="Calibri" panose="020F0502020204030204" pitchFamily="34" charset="0"/>
                <a:ea typeface="宋体" panose="02010600030101010101" pitchFamily="2" charset="-122"/>
              </a:rPr>
              <a:t>空集</a:t>
            </a:r>
            <a:endParaRPr lang="en-US" altLang="zh-CN" b="1" dirty="0">
              <a:latin typeface="Calibri" panose="020F0502020204030204" pitchFamily="34" charset="0"/>
              <a:ea typeface="宋体" panose="02010600030101010101" pitchFamily="2" charset="-122"/>
            </a:endParaRPr>
          </a:p>
          <a:p>
            <a:r>
              <a:rPr lang="zh-CN" altLang="en-US" b="1" dirty="0">
                <a:latin typeface="Calibri" panose="020F0502020204030204" pitchFamily="34" charset="0"/>
                <a:ea typeface="宋体" panose="02010600030101010101" pitchFamily="2" charset="-122"/>
              </a:rPr>
              <a:t>幂集</a:t>
            </a:r>
            <a:endParaRPr lang="en-US" altLang="zh-CN" b="1" dirty="0">
              <a:latin typeface="Calibri" panose="020F0502020204030204" pitchFamily="34" charset="0"/>
              <a:ea typeface="宋体" panose="02010600030101010101" pitchFamily="2" charset="-122"/>
            </a:endParaRPr>
          </a:p>
          <a:p>
            <a:r>
              <a:rPr lang="zh-CN" altLang="en-US" b="1" dirty="0">
                <a:latin typeface="Calibri" panose="020F0502020204030204" pitchFamily="34" charset="0"/>
                <a:ea typeface="宋体" panose="02010600030101010101" pitchFamily="2" charset="-122"/>
              </a:rPr>
              <a:t>全集</a:t>
            </a:r>
          </a:p>
        </p:txBody>
      </p:sp>
    </p:spTree>
    <p:extLst>
      <p:ext uri="{BB962C8B-B14F-4D97-AF65-F5344CB8AC3E}">
        <p14:creationId xmlns:p14="http://schemas.microsoft.com/office/powerpoint/2010/main" val="69135782"/>
      </p:ext>
    </p:extLst>
  </p:cSld>
  <p:clrMapOvr>
    <a:masterClrMapping/>
  </p:clrMapOvr>
  <p:transition advTm="1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33BB173-21D1-4DD5-9171-FD033F1DBBC0}" type="slidenum">
              <a:rPr lang="zh-CN" altLang="en-US" smtClean="0">
                <a:solidFill>
                  <a:schemeClr val="accent1"/>
                </a:solidFill>
              </a:rPr>
              <a:pPr/>
              <a:t>17</a:t>
            </a:fld>
            <a:r>
              <a:rPr lang="en-US" altLang="zh-CN" dirty="0">
                <a:solidFill>
                  <a:schemeClr val="accent1"/>
                </a:solidFill>
              </a:rPr>
              <a:t>/47</a:t>
            </a:r>
          </a:p>
        </p:txBody>
      </p:sp>
      <p:sp>
        <p:nvSpPr>
          <p:cNvPr id="15363" name="Rectangle 2"/>
          <p:cNvSpPr>
            <a:spLocks noGrp="1"/>
          </p:cNvSpPr>
          <p:nvPr>
            <p:ph type="title" idx="4294967295"/>
          </p:nvPr>
        </p:nvSpPr>
        <p:spPr/>
        <p:txBody>
          <a:bodyPr/>
          <a:lstStyle/>
          <a:p>
            <a:r>
              <a:rPr lang="zh-CN" altLang="en-US" sz="4000" b="1" dirty="0">
                <a:latin typeface="Calibri" panose="020F0502020204030204" pitchFamily="34" charset="0"/>
                <a:ea typeface="宋体" panose="02010600030101010101" pitchFamily="2" charset="-122"/>
              </a:rPr>
              <a:t>康托集合论</a:t>
            </a:r>
            <a:r>
              <a:rPr lang="en-US" altLang="zh-CN" sz="4000" b="1" dirty="0">
                <a:latin typeface="Calibri" panose="020F0502020204030204" pitchFamily="34" charset="0"/>
                <a:ea typeface="宋体" panose="02010600030101010101" pitchFamily="2" charset="-122"/>
              </a:rPr>
              <a:t>——</a:t>
            </a:r>
            <a:r>
              <a:rPr lang="zh-CN" altLang="en-US" sz="4000" b="1" dirty="0">
                <a:latin typeface="Calibri" panose="020F0502020204030204" pitchFamily="34" charset="0"/>
                <a:ea typeface="宋体" panose="02010600030101010101" pitchFamily="2" charset="-122"/>
              </a:rPr>
              <a:t>朴素集合论</a:t>
            </a:r>
          </a:p>
        </p:txBody>
      </p:sp>
      <p:sp>
        <p:nvSpPr>
          <p:cNvPr id="15364" name="Rectangle 3"/>
          <p:cNvSpPr>
            <a:spLocks noGrp="1"/>
          </p:cNvSpPr>
          <p:nvPr>
            <p:ph type="body" idx="4294967295"/>
          </p:nvPr>
        </p:nvSpPr>
        <p:spPr>
          <a:xfrm>
            <a:off x="250825" y="908050"/>
            <a:ext cx="8642350" cy="2665413"/>
          </a:xfrm>
        </p:spPr>
        <p:txBody>
          <a:bodyPr/>
          <a:lstStyle/>
          <a:p>
            <a:pPr marL="0" indent="0">
              <a:spcBef>
                <a:spcPct val="40000"/>
              </a:spcBef>
              <a:buFont typeface="Arial" panose="020B0604020202020204" pitchFamily="34" charset="0"/>
              <a:buNone/>
            </a:pPr>
            <a:r>
              <a:rPr lang="zh-CN" altLang="en-US" b="1" dirty="0">
                <a:latin typeface="Calibri" panose="020F0502020204030204" pitchFamily="34" charset="0"/>
                <a:ea typeface="宋体" panose="02010600030101010101" pitchFamily="2" charset="-122"/>
              </a:rPr>
              <a:t>德国数学家康托 </a:t>
            </a:r>
            <a:r>
              <a:rPr lang="en-US" altLang="zh-CN" b="1" dirty="0">
                <a:latin typeface="Calibri" panose="020F0502020204030204" pitchFamily="34" charset="0"/>
                <a:ea typeface="宋体" panose="02010600030101010101" pitchFamily="2" charset="-122"/>
              </a:rPr>
              <a:t>(G. Cantor) </a:t>
            </a:r>
          </a:p>
          <a:p>
            <a:pPr marL="0" indent="0">
              <a:spcBef>
                <a:spcPct val="40000"/>
              </a:spcBef>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朴素集合论</a:t>
            </a:r>
            <a:r>
              <a:rPr lang="en-US" altLang="zh-CN" b="1" dirty="0">
                <a:solidFill>
                  <a:srgbClr val="993300"/>
                </a:solidFill>
                <a:latin typeface="Calibri" panose="020F0502020204030204" pitchFamily="34" charset="0"/>
                <a:ea typeface="宋体" panose="02010600030101010101" pitchFamily="2" charset="-122"/>
              </a:rPr>
              <a:t>: </a:t>
            </a:r>
            <a:r>
              <a:rPr lang="zh-CN" altLang="en-US" b="1" dirty="0">
                <a:solidFill>
                  <a:srgbClr val="993300"/>
                </a:solidFill>
                <a:latin typeface="Calibri" panose="020F0502020204030204" pitchFamily="34" charset="0"/>
                <a:ea typeface="宋体" panose="02010600030101010101" pitchFamily="2" charset="-122"/>
              </a:rPr>
              <a:t>十九世纪七十年代</a:t>
            </a:r>
          </a:p>
        </p:txBody>
      </p:sp>
      <p:sp>
        <p:nvSpPr>
          <p:cNvPr id="15365" name="Rectangle 4"/>
          <p:cNvSpPr>
            <a:spLocks noChangeArrowheads="1"/>
          </p:cNvSpPr>
          <p:nvPr/>
        </p:nvSpPr>
        <p:spPr bwMode="auto">
          <a:xfrm>
            <a:off x="250825" y="2870200"/>
            <a:ext cx="8785225" cy="19907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46088" indent="-446088"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30000"/>
              </a:spcBef>
              <a:buFont typeface="Wingdings" panose="05000000000000000000" pitchFamily="2" charset="2"/>
              <a:buChar char="ü"/>
            </a:pPr>
            <a:r>
              <a:rPr lang="zh-CN" altLang="en-US" sz="3200" b="1" dirty="0">
                <a:solidFill>
                  <a:schemeClr val="bg1"/>
                </a:solidFill>
              </a:rPr>
              <a:t>数学思想的最惊人的产物，在纯粹理性的范畴中人类活动的最美的表现。</a:t>
            </a:r>
            <a:endParaRPr lang="en-US" altLang="zh-CN" sz="3200" b="1" dirty="0">
              <a:solidFill>
                <a:schemeClr val="bg1"/>
              </a:solidFill>
            </a:endParaRPr>
          </a:p>
          <a:p>
            <a:pPr eaLnBrk="1" hangingPunct="1">
              <a:lnSpc>
                <a:spcPct val="120000"/>
              </a:lnSpc>
              <a:spcBef>
                <a:spcPct val="30000"/>
              </a:spcBef>
              <a:buFont typeface="Wingdings" panose="05000000000000000000" pitchFamily="2" charset="2"/>
              <a:buChar char="ü"/>
            </a:pPr>
            <a:r>
              <a:rPr lang="zh-CN" altLang="en-US" sz="3200" b="1" dirty="0">
                <a:solidFill>
                  <a:srgbClr val="993300"/>
                </a:solidFill>
              </a:rPr>
              <a:t>可能是这个时代所能夸耀的最巨大的工作。</a:t>
            </a:r>
          </a:p>
        </p:txBody>
      </p:sp>
    </p:spTree>
    <p:extLst>
      <p:ext uri="{BB962C8B-B14F-4D97-AF65-F5344CB8AC3E}">
        <p14:creationId xmlns:p14="http://schemas.microsoft.com/office/powerpoint/2010/main" val="40002898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5E92669-7846-4C22-B6A5-80BA0FA4FA2F}" type="slidenum">
              <a:rPr lang="zh-CN" altLang="en-US" smtClean="0">
                <a:solidFill>
                  <a:schemeClr val="accent1"/>
                </a:solidFill>
              </a:rPr>
              <a:pPr/>
              <a:t>18</a:t>
            </a:fld>
            <a:r>
              <a:rPr lang="en-US" altLang="zh-CN" dirty="0">
                <a:solidFill>
                  <a:schemeClr val="accent1"/>
                </a:solidFill>
              </a:rPr>
              <a:t>/47</a:t>
            </a:r>
          </a:p>
        </p:txBody>
      </p:sp>
      <p:sp>
        <p:nvSpPr>
          <p:cNvPr id="16387" name="Rectangle 2"/>
          <p:cNvSpPr>
            <a:spLocks noGrp="1"/>
          </p:cNvSpPr>
          <p:nvPr>
            <p:ph type="title" idx="4294967295"/>
          </p:nvPr>
        </p:nvSpPr>
        <p:spPr/>
        <p:txBody>
          <a:bodyPr/>
          <a:lstStyle/>
          <a:p>
            <a:r>
              <a:rPr lang="zh-CN" altLang="en-US" sz="4000" b="1">
                <a:latin typeface="Calibri" panose="020F0502020204030204" pitchFamily="34" charset="0"/>
                <a:ea typeface="宋体" panose="02010600030101010101" pitchFamily="2" charset="-122"/>
              </a:rPr>
              <a:t>康托 </a:t>
            </a:r>
            <a:r>
              <a:rPr lang="en-US" altLang="zh-CN" sz="4000">
                <a:latin typeface="Calibri" panose="020F0502020204030204" pitchFamily="34" charset="0"/>
                <a:ea typeface="宋体" panose="02010600030101010101" pitchFamily="2" charset="-122"/>
              </a:rPr>
              <a:t>Georg Cantor</a:t>
            </a:r>
            <a:r>
              <a:rPr lang="zh-CN" altLang="en-US" sz="4000">
                <a:latin typeface="Calibri" panose="020F0502020204030204" pitchFamily="34" charset="0"/>
                <a:ea typeface="宋体" panose="02010600030101010101" pitchFamily="2" charset="-122"/>
              </a:rPr>
              <a:t>，</a:t>
            </a:r>
            <a:r>
              <a:rPr lang="en-US" altLang="zh-CN" sz="4000">
                <a:latin typeface="Calibri" panose="020F0502020204030204" pitchFamily="34" charset="0"/>
                <a:ea typeface="宋体" panose="02010600030101010101" pitchFamily="2" charset="-122"/>
              </a:rPr>
              <a:t>1845</a:t>
            </a:r>
            <a:r>
              <a:rPr lang="zh-CN" altLang="en-US" sz="4000">
                <a:latin typeface="Calibri" panose="020F0502020204030204" pitchFamily="34" charset="0"/>
                <a:ea typeface="宋体" panose="02010600030101010101" pitchFamily="2" charset="-122"/>
              </a:rPr>
              <a:t>－</a:t>
            </a:r>
            <a:r>
              <a:rPr lang="en-US" altLang="zh-CN" sz="4000">
                <a:latin typeface="Calibri" panose="020F0502020204030204" pitchFamily="34" charset="0"/>
                <a:ea typeface="宋体" panose="02010600030101010101" pitchFamily="2" charset="-122"/>
              </a:rPr>
              <a:t>1918</a:t>
            </a:r>
          </a:p>
        </p:txBody>
      </p:sp>
      <p:sp>
        <p:nvSpPr>
          <p:cNvPr id="16388" name="Rectangle 3"/>
          <p:cNvSpPr>
            <a:spLocks noGrp="1"/>
          </p:cNvSpPr>
          <p:nvPr>
            <p:ph type="body" idx="4294967295"/>
          </p:nvPr>
        </p:nvSpPr>
        <p:spPr>
          <a:xfrm>
            <a:off x="3635375" y="765175"/>
            <a:ext cx="5292725" cy="3960813"/>
          </a:xfrm>
        </p:spPr>
        <p:txBody>
          <a:bodyPr/>
          <a:lstStyle/>
          <a:p>
            <a:pPr marL="0" indent="0">
              <a:spcBef>
                <a:spcPct val="0"/>
              </a:spcBef>
              <a:buFontTx/>
              <a:buNone/>
            </a:pPr>
            <a:r>
              <a:rPr lang="en-US" altLang="zh-CN" b="1">
                <a:latin typeface="Calibri" panose="020F0502020204030204" pitchFamily="34" charset="0"/>
                <a:ea typeface="宋体" panose="02010600030101010101" pitchFamily="2" charset="-122"/>
              </a:rPr>
              <a:t>1845</a:t>
            </a:r>
            <a:r>
              <a:rPr lang="zh-CN" altLang="en-US" b="1">
                <a:latin typeface="Calibri" panose="020F0502020204030204" pitchFamily="34" charset="0"/>
                <a:ea typeface="宋体" panose="02010600030101010101" pitchFamily="2" charset="-122"/>
              </a:rPr>
              <a:t>年</a:t>
            </a:r>
            <a:r>
              <a:rPr lang="en-US" altLang="zh-CN" b="1">
                <a:latin typeface="Calibri" panose="020F0502020204030204" pitchFamily="34" charset="0"/>
                <a:ea typeface="宋体" panose="02010600030101010101" pitchFamily="2" charset="-122"/>
              </a:rPr>
              <a:t>3</a:t>
            </a:r>
            <a:r>
              <a:rPr lang="zh-CN" altLang="en-US" b="1">
                <a:latin typeface="Calibri" panose="020F0502020204030204" pitchFamily="34" charset="0"/>
                <a:ea typeface="宋体" panose="02010600030101010101" pitchFamily="2" charset="-122"/>
              </a:rPr>
              <a:t>月</a:t>
            </a:r>
            <a:r>
              <a:rPr lang="en-US" altLang="zh-CN" b="1">
                <a:latin typeface="Calibri" panose="020F0502020204030204" pitchFamily="34" charset="0"/>
                <a:ea typeface="宋体" panose="02010600030101010101" pitchFamily="2" charset="-122"/>
              </a:rPr>
              <a:t>3</a:t>
            </a:r>
            <a:r>
              <a:rPr lang="zh-CN" altLang="en-US" b="1">
                <a:latin typeface="Calibri" panose="020F0502020204030204" pitchFamily="34" charset="0"/>
                <a:ea typeface="宋体" panose="02010600030101010101" pitchFamily="2" charset="-122"/>
              </a:rPr>
              <a:t>日生于彼得堡。</a:t>
            </a:r>
          </a:p>
          <a:p>
            <a:pPr marL="0" indent="0">
              <a:spcBef>
                <a:spcPct val="0"/>
              </a:spcBef>
              <a:buFontTx/>
              <a:buNone/>
            </a:pPr>
            <a:r>
              <a:rPr lang="en-US" altLang="zh-CN" b="1">
                <a:latin typeface="Calibri" panose="020F0502020204030204" pitchFamily="34" charset="0"/>
                <a:ea typeface="宋体" panose="02010600030101010101" pitchFamily="2" charset="-122"/>
              </a:rPr>
              <a:t>1856</a:t>
            </a:r>
            <a:r>
              <a:rPr lang="zh-CN" altLang="en-US" b="1">
                <a:latin typeface="Calibri" panose="020F0502020204030204" pitchFamily="34" charset="0"/>
                <a:ea typeface="宋体" panose="02010600030101010101" pitchFamily="2" charset="-122"/>
              </a:rPr>
              <a:t>年全家迁居法兰克福。</a:t>
            </a:r>
          </a:p>
          <a:p>
            <a:pPr marL="0" indent="0">
              <a:spcBef>
                <a:spcPct val="0"/>
              </a:spcBef>
              <a:buFontTx/>
              <a:buNone/>
            </a:pPr>
            <a:r>
              <a:rPr lang="zh-CN" altLang="en-US" b="1">
                <a:latin typeface="Calibri" panose="020F0502020204030204" pitchFamily="34" charset="0"/>
                <a:ea typeface="宋体" panose="02010600030101010101" pitchFamily="2" charset="-122"/>
              </a:rPr>
              <a:t>先后就学于苏黎世大学、哥廷根大学、法兰克福大学和柏林大学，主要学习哲学、数学和物理。</a:t>
            </a:r>
          </a:p>
        </p:txBody>
      </p:sp>
      <p:pic>
        <p:nvPicPr>
          <p:cNvPr id="16389" name="Picture 4" descr="200462522314364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836613"/>
            <a:ext cx="2982912" cy="345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 Box 6"/>
          <p:cNvSpPr txBox="1">
            <a:spLocks noChangeArrowheads="1"/>
          </p:cNvSpPr>
          <p:nvPr/>
        </p:nvSpPr>
        <p:spPr bwMode="auto">
          <a:xfrm>
            <a:off x="250825" y="4437063"/>
            <a:ext cx="864076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a:t>在柏林大学，他受到著名分析学家魏尔斯特拉斯的影响，对纯粹数学产生了兴趣。</a:t>
            </a:r>
            <a:r>
              <a:rPr lang="en-US" altLang="zh-CN" sz="2800" b="1"/>
              <a:t>1867</a:t>
            </a:r>
            <a:r>
              <a:rPr lang="zh-CN" altLang="en-US" sz="2800" b="1"/>
              <a:t>年，他以求不定方程</a:t>
            </a:r>
            <a:r>
              <a:rPr lang="en-US" altLang="zh-CN" sz="2800" b="1"/>
              <a:t>ax</a:t>
            </a:r>
            <a:r>
              <a:rPr lang="en-US" altLang="zh-CN" sz="2800" b="1" baseline="30000"/>
              <a:t>2</a:t>
            </a:r>
            <a:r>
              <a:rPr lang="en-US" altLang="zh-CN" sz="2800" b="1"/>
              <a:t>+by</a:t>
            </a:r>
            <a:r>
              <a:rPr lang="en-US" altLang="zh-CN" sz="2800" b="1" baseline="30000"/>
              <a:t>2</a:t>
            </a:r>
            <a:r>
              <a:rPr lang="en-US" altLang="zh-CN" sz="2800" b="1"/>
              <a:t>+cz</a:t>
            </a:r>
            <a:r>
              <a:rPr lang="en-US" altLang="zh-CN" sz="2800" b="1" baseline="30000"/>
              <a:t>2</a:t>
            </a:r>
            <a:r>
              <a:rPr lang="en-US" altLang="zh-CN" sz="2800" b="1"/>
              <a:t>= 0</a:t>
            </a:r>
            <a:r>
              <a:rPr lang="zh-CN" altLang="en-US" sz="2800" b="1"/>
              <a:t>的整数解（其中，</a:t>
            </a:r>
            <a:r>
              <a:rPr lang="en-US" altLang="zh-CN" sz="2800" b="1"/>
              <a:t>a</a:t>
            </a:r>
            <a:r>
              <a:rPr lang="zh-CN" altLang="en-US" sz="2800" b="1"/>
              <a:t>、</a:t>
            </a:r>
            <a:r>
              <a:rPr lang="en-US" altLang="zh-CN" sz="2800" b="1"/>
              <a:t>b</a:t>
            </a:r>
            <a:r>
              <a:rPr lang="zh-CN" altLang="en-US" sz="2800" b="1"/>
              <a:t>、</a:t>
            </a:r>
            <a:r>
              <a:rPr lang="en-US" altLang="zh-CN" sz="2800" b="1"/>
              <a:t>c</a:t>
            </a:r>
            <a:r>
              <a:rPr lang="zh-CN" altLang="en-US" sz="2800" b="1"/>
              <a:t>为任意整数）的博士论文获哲学博士学位。</a:t>
            </a:r>
          </a:p>
        </p:txBody>
      </p:sp>
    </p:spTree>
    <p:extLst>
      <p:ext uri="{BB962C8B-B14F-4D97-AF65-F5344CB8AC3E}">
        <p14:creationId xmlns:p14="http://schemas.microsoft.com/office/powerpoint/2010/main" val="38281509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8AB0A8-C7D3-4120-A18A-D71F3DD05C2C}" type="slidenum">
              <a:rPr lang="zh-CN" altLang="en-US" smtClean="0">
                <a:solidFill>
                  <a:schemeClr val="accent1"/>
                </a:solidFill>
              </a:rPr>
              <a:pPr/>
              <a:t>19</a:t>
            </a:fld>
            <a:r>
              <a:rPr lang="en-US" altLang="zh-CN" dirty="0">
                <a:solidFill>
                  <a:schemeClr val="accent1"/>
                </a:solidFill>
              </a:rPr>
              <a:t>/47</a:t>
            </a:r>
          </a:p>
        </p:txBody>
      </p:sp>
      <p:sp>
        <p:nvSpPr>
          <p:cNvPr id="18435" name="Rectangle 2"/>
          <p:cNvSpPr>
            <a:spLocks noGrp="1"/>
          </p:cNvSpPr>
          <p:nvPr>
            <p:ph type="title" idx="4294967295"/>
          </p:nvPr>
        </p:nvSpPr>
        <p:spPr/>
        <p:txBody>
          <a:bodyPr/>
          <a:lstStyle/>
          <a:p>
            <a:r>
              <a:rPr lang="zh-CN" altLang="en-US" dirty="0">
                <a:latin typeface="Calibri" panose="020F0502020204030204" pitchFamily="34" charset="0"/>
                <a:ea typeface="宋体" panose="02010600030101010101" pitchFamily="2" charset="-122"/>
              </a:rPr>
              <a:t>理发师难题</a:t>
            </a:r>
          </a:p>
        </p:txBody>
      </p:sp>
      <p:sp>
        <p:nvSpPr>
          <p:cNvPr id="18436" name="Rectangle 3"/>
          <p:cNvSpPr>
            <a:spLocks noGrp="1"/>
          </p:cNvSpPr>
          <p:nvPr>
            <p:ph type="body" idx="4294967295"/>
          </p:nvPr>
        </p:nvSpPr>
        <p:spPr>
          <a:xfrm>
            <a:off x="323528" y="764704"/>
            <a:ext cx="8496300" cy="2879725"/>
          </a:xfrm>
        </p:spPr>
        <p:txBody>
          <a:bodyPr/>
          <a:lstStyle/>
          <a:p>
            <a:pPr marL="0" indent="0">
              <a:lnSpc>
                <a:spcPct val="135000"/>
              </a:lnSpc>
              <a:spcBef>
                <a:spcPct val="40000"/>
              </a:spcBef>
              <a:spcAft>
                <a:spcPct val="20000"/>
              </a:spcAft>
              <a:buFont typeface="Arial" panose="020B0604020202020204" pitchFamily="34" charset="0"/>
              <a:buNone/>
            </a:pPr>
            <a:r>
              <a:rPr lang="zh-CN" altLang="en-US" b="1" dirty="0">
                <a:solidFill>
                  <a:srgbClr val="993300"/>
                </a:solidFill>
                <a:latin typeface="黑体" panose="02010609060101010101" pitchFamily="49" charset="-122"/>
                <a:ea typeface="黑体" panose="02010609060101010101" pitchFamily="49" charset="-122"/>
              </a:rPr>
              <a:t>西班牙的塞维利亚有一个理发师，这位理发师有一条极为特殊的规定：他只给那些</a:t>
            </a:r>
            <a:r>
              <a:rPr lang="zh-CN" altLang="en-US" b="1" dirty="0">
                <a:solidFill>
                  <a:srgbClr val="993300"/>
                </a:solidFill>
                <a:latin typeface="宋体" panose="02010600030101010101" pitchFamily="2" charset="-122"/>
                <a:ea typeface="黑体" panose="02010609060101010101" pitchFamily="49" charset="-122"/>
              </a:rPr>
              <a:t>“</a:t>
            </a:r>
            <a:r>
              <a:rPr lang="zh-CN" altLang="en-US" b="1" dirty="0">
                <a:solidFill>
                  <a:srgbClr val="993300"/>
                </a:solidFill>
                <a:latin typeface="黑体" panose="02010609060101010101" pitchFamily="49" charset="-122"/>
                <a:ea typeface="黑体" panose="02010609060101010101" pitchFamily="49" charset="-122"/>
              </a:rPr>
              <a:t>不给自己刮胡子</a:t>
            </a:r>
            <a:r>
              <a:rPr lang="zh-CN" altLang="en-US" b="1" dirty="0">
                <a:solidFill>
                  <a:srgbClr val="993300"/>
                </a:solidFill>
                <a:latin typeface="宋体" panose="02010600030101010101" pitchFamily="2" charset="-122"/>
                <a:ea typeface="黑体" panose="02010609060101010101" pitchFamily="49" charset="-122"/>
              </a:rPr>
              <a:t>”</a:t>
            </a:r>
            <a:r>
              <a:rPr lang="zh-CN" altLang="en-US" b="1" dirty="0">
                <a:solidFill>
                  <a:srgbClr val="993300"/>
                </a:solidFill>
                <a:latin typeface="黑体" panose="02010609060101010101" pitchFamily="49" charset="-122"/>
                <a:ea typeface="黑体" panose="02010609060101010101" pitchFamily="49" charset="-122"/>
              </a:rPr>
              <a:t>的人刮胡子。</a:t>
            </a:r>
          </a:p>
        </p:txBody>
      </p:sp>
      <p:sp>
        <p:nvSpPr>
          <p:cNvPr id="5" name="Rectangle 2"/>
          <p:cNvSpPr txBox="1">
            <a:spLocks/>
          </p:cNvSpPr>
          <p:nvPr/>
        </p:nvSpPr>
        <p:spPr bwMode="auto">
          <a:xfrm>
            <a:off x="3203848" y="2852936"/>
            <a:ext cx="5832648" cy="642938"/>
          </a:xfrm>
          <a:prstGeom prst="rect">
            <a:avLst/>
          </a:prstGeom>
          <a:solidFill>
            <a:srgbClr val="FFFF00"/>
          </a:solidFill>
          <a:ln>
            <a:noFill/>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Calibri" pitchFamily="34" charset="0"/>
                <a:ea typeface="宋体" charset="-122"/>
              </a:defRPr>
            </a:lvl2pPr>
            <a:lvl3pPr algn="ctr" rtl="0" eaLnBrk="0" fontAlgn="base" hangingPunct="0">
              <a:spcBef>
                <a:spcPct val="0"/>
              </a:spcBef>
              <a:spcAft>
                <a:spcPct val="0"/>
              </a:spcAft>
              <a:defRPr sz="4400">
                <a:solidFill>
                  <a:schemeClr val="bg1"/>
                </a:solidFill>
                <a:latin typeface="Calibri" pitchFamily="34" charset="0"/>
                <a:ea typeface="宋体" charset="-122"/>
              </a:defRPr>
            </a:lvl3pPr>
            <a:lvl4pPr algn="ctr" rtl="0" eaLnBrk="0" fontAlgn="base" hangingPunct="0">
              <a:spcBef>
                <a:spcPct val="0"/>
              </a:spcBef>
              <a:spcAft>
                <a:spcPct val="0"/>
              </a:spcAft>
              <a:defRPr sz="4400">
                <a:solidFill>
                  <a:schemeClr val="bg1"/>
                </a:solidFill>
                <a:latin typeface="Calibri" pitchFamily="34" charset="0"/>
                <a:ea typeface="宋体" charset="-122"/>
              </a:defRPr>
            </a:lvl4pPr>
            <a:lvl5pPr algn="ctr" rtl="0" eaLnBrk="0" fontAlgn="base" hangingPunct="0">
              <a:spcBef>
                <a:spcPct val="0"/>
              </a:spcBef>
              <a:spcAft>
                <a:spcPct val="0"/>
              </a:spcAft>
              <a:defRPr sz="4400">
                <a:solidFill>
                  <a:schemeClr val="bg1"/>
                </a:solidFill>
                <a:latin typeface="Calibri" pitchFamily="34" charset="0"/>
                <a:ea typeface="宋体"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a:lstStyle>
          <a:p>
            <a:r>
              <a:rPr lang="zh-CN" altLang="en-US" sz="3200" dirty="0">
                <a:solidFill>
                  <a:schemeClr val="tx1"/>
                </a:solidFill>
                <a:latin typeface="Calibri" panose="020F0502020204030204" pitchFamily="34" charset="0"/>
                <a:ea typeface="宋体" panose="02010600030101010101" pitchFamily="2" charset="-122"/>
              </a:rPr>
              <a:t>罗素</a:t>
            </a:r>
            <a:r>
              <a:rPr lang="en-US" altLang="zh-CN" sz="3200" dirty="0">
                <a:solidFill>
                  <a:schemeClr val="tx1"/>
                </a:solidFill>
                <a:latin typeface="Calibri" panose="020F0502020204030204" pitchFamily="34" charset="0"/>
                <a:ea typeface="宋体" panose="02010600030101010101" pitchFamily="2" charset="-122"/>
              </a:rPr>
              <a:t>(B. Russell)</a:t>
            </a:r>
            <a:r>
              <a:rPr lang="zh-CN" altLang="en-US" sz="3200" dirty="0">
                <a:solidFill>
                  <a:schemeClr val="tx1"/>
                </a:solidFill>
                <a:latin typeface="Calibri" panose="020F0502020204030204" pitchFamily="34" charset="0"/>
                <a:ea typeface="宋体" panose="02010600030101010101" pitchFamily="2" charset="-122"/>
              </a:rPr>
              <a:t>悖论的通俗描述 </a:t>
            </a:r>
          </a:p>
        </p:txBody>
      </p:sp>
      <p:pic>
        <p:nvPicPr>
          <p:cNvPr id="6" name="Picture 4" descr="kexue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370" y="2885583"/>
            <a:ext cx="2695378"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635928" y="3933056"/>
            <a:ext cx="5472576" cy="2280624"/>
          </a:xfrm>
          <a:prstGeom prst="rect">
            <a:avLst/>
          </a:prstGeom>
        </p:spPr>
        <p:txBody>
          <a:bodyPr wrap="square">
            <a:spAutoFit/>
          </a:bodyPr>
          <a:lstStyle/>
          <a:p>
            <a:pPr marL="0" indent="0">
              <a:lnSpc>
                <a:spcPct val="90000"/>
              </a:lnSpc>
              <a:buFont typeface="Arial" panose="020B0604020202020204" pitchFamily="34" charset="0"/>
              <a:buNone/>
            </a:pPr>
            <a:r>
              <a:rPr lang="zh-CN" altLang="en-US" sz="2800" b="1" dirty="0">
                <a:latin typeface="Calibri" panose="020F0502020204030204" pitchFamily="34" charset="0"/>
              </a:rPr>
              <a:t>著名的英国数学家、逻辑学家（</a:t>
            </a:r>
            <a:r>
              <a:rPr lang="en-US" altLang="zh-CN" sz="2800" b="1" dirty="0">
                <a:latin typeface="Calibri" panose="020F0502020204030204" pitchFamily="34" charset="0"/>
              </a:rPr>
              <a:t>1872-1970</a:t>
            </a:r>
            <a:r>
              <a:rPr lang="zh-CN" altLang="en-US" sz="2800" b="1" dirty="0">
                <a:latin typeface="Calibri" panose="020F0502020204030204" pitchFamily="34" charset="0"/>
              </a:rPr>
              <a:t>）</a:t>
            </a:r>
            <a:r>
              <a:rPr lang="en-US" altLang="zh-CN" sz="2800" b="1" dirty="0">
                <a:latin typeface="Calibri" panose="020F0502020204030204" pitchFamily="34" charset="0"/>
              </a:rPr>
              <a:t> </a:t>
            </a:r>
            <a:r>
              <a:rPr lang="zh-CN" altLang="en-US" sz="2800" b="1" dirty="0">
                <a:latin typeface="Calibri" panose="020F0502020204030204" pitchFamily="34" charset="0"/>
              </a:rPr>
              <a:t>。</a:t>
            </a:r>
            <a:endParaRPr lang="en-US" altLang="zh-CN" sz="2800" b="1" dirty="0">
              <a:latin typeface="Calibri" panose="020F0502020204030204" pitchFamily="34" charset="0"/>
            </a:endParaRPr>
          </a:p>
          <a:p>
            <a:pPr>
              <a:lnSpc>
                <a:spcPct val="90000"/>
              </a:lnSpc>
            </a:pPr>
            <a:r>
              <a:rPr lang="en-US" altLang="zh-CN" sz="2800" b="1" dirty="0">
                <a:solidFill>
                  <a:srgbClr val="333300"/>
                </a:solidFill>
              </a:rPr>
              <a:t>1920</a:t>
            </a:r>
            <a:r>
              <a:rPr lang="zh-CN" altLang="en-US" sz="2800" b="1" dirty="0">
                <a:solidFill>
                  <a:srgbClr val="333300"/>
                </a:solidFill>
              </a:rPr>
              <a:t>年应邀来中国讲学一年。</a:t>
            </a:r>
            <a:r>
              <a:rPr lang="en-US" altLang="zh-CN" sz="2800" b="1" dirty="0">
                <a:solidFill>
                  <a:srgbClr val="FF0000"/>
                </a:solidFill>
              </a:rPr>
              <a:t>1950</a:t>
            </a:r>
            <a:r>
              <a:rPr lang="zh-CN" altLang="en-US" sz="2800" b="1" dirty="0">
                <a:solidFill>
                  <a:srgbClr val="FF0000"/>
                </a:solidFill>
              </a:rPr>
              <a:t>年获诺贝尔文学奖</a:t>
            </a:r>
            <a:r>
              <a:rPr lang="zh-CN" altLang="en-US" sz="2800" b="1" dirty="0">
                <a:solidFill>
                  <a:srgbClr val="333300"/>
                </a:solidFill>
              </a:rPr>
              <a:t>。</a:t>
            </a:r>
            <a:endParaRPr lang="en-US" altLang="zh-CN" sz="2800" b="1" dirty="0">
              <a:solidFill>
                <a:srgbClr val="333300"/>
              </a:solidFill>
            </a:endParaRPr>
          </a:p>
          <a:p>
            <a:pPr>
              <a:lnSpc>
                <a:spcPct val="90000"/>
              </a:lnSpc>
            </a:pPr>
            <a:r>
              <a:rPr lang="en-US" altLang="zh-CN" sz="2800" b="1" dirty="0">
                <a:solidFill>
                  <a:srgbClr val="333300"/>
                </a:solidFill>
              </a:rPr>
              <a:t>1964</a:t>
            </a:r>
            <a:r>
              <a:rPr lang="zh-CN" altLang="en-US" sz="2800" b="1" dirty="0">
                <a:solidFill>
                  <a:srgbClr val="333300"/>
                </a:solidFill>
              </a:rPr>
              <a:t>年创设罗素和平基金会。</a:t>
            </a:r>
          </a:p>
          <a:p>
            <a:pPr marL="0" indent="0">
              <a:lnSpc>
                <a:spcPct val="90000"/>
              </a:lnSpc>
              <a:buFont typeface="Arial" panose="020B0604020202020204" pitchFamily="34" charset="0"/>
              <a:buNone/>
            </a:pPr>
            <a:endParaRPr lang="zh-CN" altLang="en-US" b="1" dirty="0">
              <a:latin typeface="Calibri" panose="020F0502020204030204" pitchFamily="34" charset="0"/>
            </a:endParaRPr>
          </a:p>
        </p:txBody>
      </p:sp>
    </p:spTree>
    <p:extLst>
      <p:ext uri="{BB962C8B-B14F-4D97-AF65-F5344CB8AC3E}">
        <p14:creationId xmlns:p14="http://schemas.microsoft.com/office/powerpoint/2010/main" val="2319081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3630341-D63C-4E07-B029-DF2ED03B3696}" type="slidenum">
              <a:rPr lang="zh-CN" altLang="en-US" sz="1400" smtClean="0">
                <a:solidFill>
                  <a:schemeClr val="accent1"/>
                </a:solidFill>
                <a:latin typeface="Arial" panose="020B0604020202020204" pitchFamily="34" charset="0"/>
              </a:rPr>
              <a:pPr>
                <a:spcBef>
                  <a:spcPct val="0"/>
                </a:spcBef>
                <a:buFontTx/>
                <a:buNone/>
              </a:pPr>
              <a:t>2</a:t>
            </a:fld>
            <a:r>
              <a:rPr lang="en-US" altLang="zh-CN" sz="1400" dirty="0">
                <a:solidFill>
                  <a:schemeClr val="accent1"/>
                </a:solidFill>
                <a:latin typeface="Arial" panose="020B0604020202020204" pitchFamily="34" charset="0"/>
              </a:rPr>
              <a:t>/47</a:t>
            </a:r>
          </a:p>
        </p:txBody>
      </p:sp>
      <p:sp>
        <p:nvSpPr>
          <p:cNvPr id="5123" name="Rectangle 2"/>
          <p:cNvSpPr>
            <a:spLocks noGrp="1"/>
          </p:cNvSpPr>
          <p:nvPr>
            <p:ph type="title" idx="4294967295"/>
          </p:nvPr>
        </p:nvSpPr>
        <p:spPr/>
        <p:txBody>
          <a:bodyPr/>
          <a:lstStyle/>
          <a:p>
            <a:r>
              <a:rPr lang="en-US" altLang="zh-CN" sz="4000" b="1" dirty="0">
                <a:ea typeface="宋体" panose="02010600030101010101" pitchFamily="2" charset="-122"/>
              </a:rPr>
              <a:t>2.4’ </a:t>
            </a:r>
            <a:r>
              <a:rPr lang="zh-CN" altLang="en-US" sz="4000" b="1" dirty="0">
                <a:ea typeface="宋体" panose="02010600030101010101" pitchFamily="2" charset="-122"/>
              </a:rPr>
              <a:t>一阶逻辑推理理论</a:t>
            </a:r>
          </a:p>
        </p:txBody>
      </p:sp>
      <p:sp>
        <p:nvSpPr>
          <p:cNvPr id="2" name="矩形 1"/>
          <p:cNvSpPr/>
          <p:nvPr/>
        </p:nvSpPr>
        <p:spPr>
          <a:xfrm>
            <a:off x="971600" y="2037056"/>
            <a:ext cx="4572000" cy="3162404"/>
          </a:xfrm>
          <a:prstGeom prst="rect">
            <a:avLst/>
          </a:prstGeom>
        </p:spPr>
        <p:txBody>
          <a:bodyPr>
            <a:spAutoFit/>
          </a:bodyPr>
          <a:lstStyle/>
          <a:p>
            <a:pPr algn="just" eaLnBrk="1" hangingPunct="1">
              <a:lnSpc>
                <a:spcPct val="150000"/>
              </a:lnSpc>
              <a:spcBef>
                <a:spcPts val="0"/>
              </a:spcBef>
              <a:spcAft>
                <a:spcPts val="600"/>
              </a:spcAft>
              <a:buClr>
                <a:srgbClr val="FF0066"/>
              </a:buClr>
              <a:buSzPct val="125000"/>
              <a:buFontTx/>
              <a:buChar char="•"/>
            </a:pPr>
            <a:r>
              <a:rPr lang="zh-CN" altLang="en-US" sz="3200" b="1" dirty="0">
                <a:latin typeface="宋体" panose="02010600030101010101" pitchFamily="2" charset="-122"/>
              </a:rPr>
              <a:t>全称量词消去规则</a:t>
            </a:r>
            <a:endParaRPr lang="en-US" altLang="zh-CN" sz="3200" b="1" dirty="0">
              <a:latin typeface="宋体" panose="02010600030101010101" pitchFamily="2" charset="-122"/>
            </a:endParaRPr>
          </a:p>
          <a:p>
            <a:pPr algn="just" eaLnBrk="1" hangingPunct="1">
              <a:lnSpc>
                <a:spcPct val="150000"/>
              </a:lnSpc>
              <a:spcBef>
                <a:spcPts val="0"/>
              </a:spcBef>
              <a:spcAft>
                <a:spcPts val="600"/>
              </a:spcAft>
              <a:buClr>
                <a:srgbClr val="FF0066"/>
              </a:buClr>
              <a:buSzPct val="125000"/>
              <a:buFontTx/>
              <a:buChar char="•"/>
            </a:pPr>
            <a:r>
              <a:rPr lang="zh-CN" altLang="en-US" sz="3200" b="1" dirty="0">
                <a:latin typeface="宋体" panose="02010600030101010101" pitchFamily="2" charset="-122"/>
              </a:rPr>
              <a:t>全称量词引入规则</a:t>
            </a:r>
            <a:endParaRPr lang="en-US" altLang="zh-CN" sz="3200" b="1" dirty="0">
              <a:latin typeface="宋体" panose="02010600030101010101" pitchFamily="2" charset="-122"/>
            </a:endParaRPr>
          </a:p>
          <a:p>
            <a:pPr algn="just" eaLnBrk="1" hangingPunct="1">
              <a:lnSpc>
                <a:spcPct val="150000"/>
              </a:lnSpc>
              <a:spcBef>
                <a:spcPts val="0"/>
              </a:spcBef>
              <a:spcAft>
                <a:spcPts val="600"/>
              </a:spcAft>
              <a:buClr>
                <a:srgbClr val="FF0066"/>
              </a:buClr>
              <a:buSzPct val="125000"/>
              <a:buFontTx/>
              <a:buChar char="•"/>
            </a:pPr>
            <a:r>
              <a:rPr lang="zh-CN" altLang="en-US" sz="3200" b="1" dirty="0">
                <a:latin typeface="宋体" panose="02010600030101010101" pitchFamily="2" charset="-122"/>
              </a:rPr>
              <a:t>存在量词消去规则</a:t>
            </a:r>
            <a:endParaRPr lang="en-US" altLang="zh-CN" sz="3200" b="1" dirty="0">
              <a:latin typeface="宋体" panose="02010600030101010101" pitchFamily="2" charset="-122"/>
            </a:endParaRPr>
          </a:p>
          <a:p>
            <a:pPr algn="just" eaLnBrk="1" hangingPunct="1">
              <a:lnSpc>
                <a:spcPct val="150000"/>
              </a:lnSpc>
              <a:spcBef>
                <a:spcPts val="0"/>
              </a:spcBef>
              <a:spcAft>
                <a:spcPts val="600"/>
              </a:spcAft>
              <a:buClr>
                <a:srgbClr val="FF0066"/>
              </a:buClr>
              <a:buSzPct val="125000"/>
              <a:buFontTx/>
              <a:buChar char="•"/>
            </a:pPr>
            <a:r>
              <a:rPr lang="zh-CN" altLang="en-US" sz="3200" b="1" dirty="0">
                <a:latin typeface="宋体" panose="02010600030101010101" pitchFamily="2" charset="-122"/>
              </a:rPr>
              <a:t>存在量词引入规则</a:t>
            </a:r>
            <a:endParaRPr lang="en-US" altLang="zh-CN" sz="3200" b="1" dirty="0">
              <a:latin typeface="宋体" panose="02010600030101010101" pitchFamily="2" charset="-122"/>
            </a:endParaRPr>
          </a:p>
        </p:txBody>
      </p:sp>
      <p:sp>
        <p:nvSpPr>
          <p:cNvPr id="3" name="文本框 2"/>
          <p:cNvSpPr txBox="1"/>
          <p:nvPr/>
        </p:nvSpPr>
        <p:spPr>
          <a:xfrm>
            <a:off x="741773" y="1196752"/>
            <a:ext cx="7104830" cy="584775"/>
          </a:xfrm>
          <a:prstGeom prst="rect">
            <a:avLst/>
          </a:prstGeom>
          <a:solidFill>
            <a:srgbClr val="FFFF00"/>
          </a:solidFill>
        </p:spPr>
        <p:txBody>
          <a:bodyPr wrap="none" rtlCol="0">
            <a:spAutoFit/>
          </a:bodyPr>
          <a:lstStyle/>
          <a:p>
            <a:r>
              <a:rPr lang="zh-CN" altLang="en-US" sz="3200" b="1" dirty="0"/>
              <a:t>命题逻辑推理理论</a:t>
            </a:r>
            <a:r>
              <a:rPr lang="en-US" altLang="zh-CN" sz="3200" b="1" dirty="0"/>
              <a:t>+</a:t>
            </a:r>
            <a:r>
              <a:rPr lang="zh-CN" altLang="en-US" sz="3200" b="1" dirty="0"/>
              <a:t>量词消去</a:t>
            </a:r>
            <a:r>
              <a:rPr lang="en-US" altLang="zh-CN" sz="3200" b="1" dirty="0"/>
              <a:t>/</a:t>
            </a:r>
            <a:r>
              <a:rPr lang="zh-CN" altLang="en-US" sz="3200" b="1" dirty="0"/>
              <a:t>引入规则</a:t>
            </a:r>
          </a:p>
        </p:txBody>
      </p:sp>
    </p:spTree>
    <p:extLst>
      <p:ext uri="{BB962C8B-B14F-4D97-AF65-F5344CB8AC3E}">
        <p14:creationId xmlns:p14="http://schemas.microsoft.com/office/powerpoint/2010/main" val="379013345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52602EB-CDFB-442B-9DCB-43878CE554CE}" type="slidenum">
              <a:rPr lang="zh-CN" altLang="en-US" smtClean="0">
                <a:solidFill>
                  <a:schemeClr val="accent1"/>
                </a:solidFill>
              </a:rPr>
              <a:pPr/>
              <a:t>20</a:t>
            </a:fld>
            <a:r>
              <a:rPr lang="en-US" altLang="zh-CN" dirty="0">
                <a:solidFill>
                  <a:schemeClr val="accent1"/>
                </a:solidFill>
              </a:rPr>
              <a:t>/47</a:t>
            </a:r>
          </a:p>
        </p:txBody>
      </p:sp>
      <p:sp>
        <p:nvSpPr>
          <p:cNvPr id="20483" name="Rectangle 2"/>
          <p:cNvSpPr>
            <a:spLocks noGrp="1"/>
          </p:cNvSpPr>
          <p:nvPr>
            <p:ph type="title" idx="4294967295"/>
          </p:nvPr>
        </p:nvSpPr>
        <p:spPr/>
        <p:txBody>
          <a:bodyPr/>
          <a:lstStyle/>
          <a:p>
            <a:r>
              <a:rPr lang="zh-CN" altLang="en-US" b="1">
                <a:latin typeface="Calibri" panose="020F0502020204030204" pitchFamily="34" charset="0"/>
                <a:ea typeface="宋体" panose="02010600030101010101" pitchFamily="2" charset="-122"/>
              </a:rPr>
              <a:t>罗素悖论与第三次数学危机</a:t>
            </a:r>
          </a:p>
        </p:txBody>
      </p:sp>
      <p:sp>
        <p:nvSpPr>
          <p:cNvPr id="109571" name="Rectangle 3"/>
          <p:cNvSpPr>
            <a:spLocks noGrp="1"/>
          </p:cNvSpPr>
          <p:nvPr>
            <p:ph type="body" idx="4294967295"/>
          </p:nvPr>
        </p:nvSpPr>
        <p:spPr>
          <a:xfrm>
            <a:off x="179388" y="765051"/>
            <a:ext cx="8713787" cy="5112221"/>
          </a:xfrm>
        </p:spPr>
        <p:txBody>
          <a:bodyPr/>
          <a:lstStyle/>
          <a:p>
            <a:pPr marL="0" indent="0">
              <a:lnSpc>
                <a:spcPct val="130000"/>
              </a:lnSpc>
              <a:spcBef>
                <a:spcPts val="600"/>
              </a:spcBef>
              <a:buFont typeface="Arial" panose="020B0604020202020204" pitchFamily="34" charset="0"/>
              <a:buNone/>
            </a:pPr>
            <a:r>
              <a:rPr lang="zh-CN" altLang="en-US" sz="2800" b="1" dirty="0">
                <a:solidFill>
                  <a:schemeClr val="hlink"/>
                </a:solidFill>
                <a:latin typeface="Calibri" panose="020F0502020204030204" pitchFamily="34" charset="0"/>
                <a:ea typeface="宋体" panose="02010600030101010101" pitchFamily="2" charset="-122"/>
              </a:rPr>
              <a:t>       “数学大厦的基石”竟然出现了明显的“裂缝”，那么人类耗费数千年心血建立起来的“数学殿堂”，会不会倒塌呢？一时间，数学界众说纷纭，这就是数学史上著名的“第三次数学危机”。</a:t>
            </a:r>
            <a:endParaRPr lang="en-US" altLang="zh-CN" sz="2800" b="1" dirty="0">
              <a:solidFill>
                <a:schemeClr val="hlink"/>
              </a:solidFill>
              <a:latin typeface="Calibri" panose="020F0502020204030204" pitchFamily="34" charset="0"/>
              <a:ea typeface="宋体" panose="02010600030101010101" pitchFamily="2" charset="-122"/>
            </a:endParaRPr>
          </a:p>
          <a:p>
            <a:pPr marL="0" indent="0">
              <a:lnSpc>
                <a:spcPct val="130000"/>
              </a:lnSpc>
              <a:spcBef>
                <a:spcPts val="600"/>
              </a:spcBef>
              <a:buNone/>
            </a:pPr>
            <a:r>
              <a:rPr lang="zh-CN" altLang="en-US" sz="2800" b="1" dirty="0">
                <a:latin typeface="Calibri" panose="020F0502020204030204" pitchFamily="34" charset="0"/>
                <a:ea typeface="宋体" panose="02010600030101010101" pitchFamily="2" charset="-122"/>
              </a:rPr>
              <a:t>         数学家们创造了公理化集合论，明确提出形成集合的原则，且规定只能按照这些确定的原则形成集合，以避免已知的一些集合论的悖论。</a:t>
            </a:r>
            <a:endParaRPr lang="en-US" altLang="zh-CN" sz="2800" b="1" dirty="0">
              <a:latin typeface="Calibri" panose="020F0502020204030204" pitchFamily="34" charset="0"/>
              <a:ea typeface="宋体" panose="02010600030101010101" pitchFamily="2" charset="-122"/>
            </a:endParaRPr>
          </a:p>
          <a:p>
            <a:pPr marL="0" indent="0">
              <a:lnSpc>
                <a:spcPct val="130000"/>
              </a:lnSpc>
              <a:spcBef>
                <a:spcPts val="600"/>
              </a:spcBef>
              <a:buNone/>
            </a:pPr>
            <a:r>
              <a:rPr lang="zh-CN" altLang="en-US" sz="2800" b="1" dirty="0">
                <a:latin typeface="Calibri" panose="020F0502020204030204" pitchFamily="34" charset="0"/>
                <a:ea typeface="宋体" panose="02010600030101010101" pitchFamily="2" charset="-122"/>
              </a:rPr>
              <a:t>         </a:t>
            </a:r>
            <a:r>
              <a:rPr lang="zh-CN" altLang="en-US" sz="2800" b="1" dirty="0">
                <a:solidFill>
                  <a:schemeClr val="hlink"/>
                </a:solidFill>
                <a:latin typeface="Calibri" panose="020F0502020204030204" pitchFamily="34" charset="0"/>
                <a:ea typeface="宋体" panose="02010600030101010101" pitchFamily="2" charset="-122"/>
              </a:rPr>
              <a:t>最著名的一个系统是由蔡梅罗 </a:t>
            </a:r>
            <a:r>
              <a:rPr lang="en-US" altLang="zh-CN" sz="2800" b="1" dirty="0">
                <a:solidFill>
                  <a:schemeClr val="hlink"/>
                </a:solidFill>
                <a:latin typeface="Calibri" panose="020F0502020204030204" pitchFamily="34" charset="0"/>
                <a:ea typeface="宋体" panose="02010600030101010101" pitchFamily="2" charset="-122"/>
              </a:rPr>
              <a:t>(Ernst </a:t>
            </a:r>
            <a:r>
              <a:rPr lang="en-US" altLang="zh-CN" sz="2800" b="1" dirty="0" err="1">
                <a:solidFill>
                  <a:schemeClr val="hlink"/>
                </a:solidFill>
                <a:latin typeface="Calibri" panose="020F0502020204030204" pitchFamily="34" charset="0"/>
                <a:ea typeface="宋体" panose="02010600030101010101" pitchFamily="2" charset="-122"/>
              </a:rPr>
              <a:t>Zermelo</a:t>
            </a:r>
            <a:r>
              <a:rPr lang="en-US" altLang="zh-CN" sz="2800" b="1" dirty="0">
                <a:solidFill>
                  <a:schemeClr val="hlink"/>
                </a:solidFill>
                <a:latin typeface="Calibri" panose="020F0502020204030204" pitchFamily="34" charset="0"/>
                <a:ea typeface="宋体" panose="02010600030101010101" pitchFamily="2" charset="-122"/>
              </a:rPr>
              <a:t>)</a:t>
            </a:r>
            <a:r>
              <a:rPr lang="zh-CN" altLang="en-US" sz="2800" b="1" dirty="0">
                <a:solidFill>
                  <a:schemeClr val="hlink"/>
                </a:solidFill>
                <a:latin typeface="Calibri" panose="020F0502020204030204" pitchFamily="34" charset="0"/>
                <a:ea typeface="宋体" panose="02010600030101010101" pitchFamily="2" charset="-122"/>
              </a:rPr>
              <a:t> </a:t>
            </a:r>
            <a:r>
              <a:rPr lang="en-US" altLang="zh-CN" sz="2800" b="1" dirty="0">
                <a:solidFill>
                  <a:schemeClr val="hlink"/>
                </a:solidFill>
                <a:latin typeface="Calibri" panose="020F0502020204030204" pitchFamily="34" charset="0"/>
                <a:ea typeface="宋体" panose="02010600030101010101" pitchFamily="2" charset="-122"/>
              </a:rPr>
              <a:t>1908</a:t>
            </a:r>
            <a:r>
              <a:rPr lang="zh-CN" altLang="en-US" sz="2800" b="1" dirty="0">
                <a:solidFill>
                  <a:schemeClr val="hlink"/>
                </a:solidFill>
                <a:latin typeface="Calibri" panose="020F0502020204030204" pitchFamily="34" charset="0"/>
                <a:ea typeface="宋体" panose="02010600030101010101" pitchFamily="2" charset="-122"/>
              </a:rPr>
              <a:t>年提出，后经弗兰克尔 </a:t>
            </a:r>
            <a:r>
              <a:rPr lang="en-US" altLang="zh-CN" sz="2800" b="1" dirty="0">
                <a:solidFill>
                  <a:schemeClr val="hlink"/>
                </a:solidFill>
                <a:latin typeface="Calibri" panose="020F0502020204030204" pitchFamily="34" charset="0"/>
                <a:ea typeface="宋体" panose="02010600030101010101" pitchFamily="2" charset="-122"/>
              </a:rPr>
              <a:t>(Abraham A. </a:t>
            </a:r>
            <a:r>
              <a:rPr lang="en-US" altLang="zh-CN" sz="2800" b="1" dirty="0" err="1">
                <a:solidFill>
                  <a:schemeClr val="hlink"/>
                </a:solidFill>
                <a:latin typeface="Calibri" panose="020F0502020204030204" pitchFamily="34" charset="0"/>
                <a:ea typeface="宋体" panose="02010600030101010101" pitchFamily="2" charset="-122"/>
              </a:rPr>
              <a:t>Fraenkel</a:t>
            </a:r>
            <a:r>
              <a:rPr lang="en-US" altLang="zh-CN" sz="2800" b="1" dirty="0">
                <a:solidFill>
                  <a:schemeClr val="hlink"/>
                </a:solidFill>
                <a:latin typeface="Calibri" panose="020F0502020204030204" pitchFamily="34" charset="0"/>
                <a:ea typeface="宋体" panose="02010600030101010101" pitchFamily="2" charset="-122"/>
              </a:rPr>
              <a:t>) </a:t>
            </a:r>
            <a:r>
              <a:rPr lang="zh-CN" altLang="en-US" sz="2800" b="1" dirty="0">
                <a:solidFill>
                  <a:schemeClr val="hlink"/>
                </a:solidFill>
                <a:latin typeface="Calibri" panose="020F0502020204030204" pitchFamily="34" charset="0"/>
                <a:ea typeface="宋体" panose="02010600030101010101" pitchFamily="2" charset="-122"/>
              </a:rPr>
              <a:t>等人改进而建立的。人们称之为</a:t>
            </a:r>
            <a:r>
              <a:rPr lang="en-US" altLang="zh-CN" sz="2800" b="1" dirty="0">
                <a:solidFill>
                  <a:srgbClr val="FF0000"/>
                </a:solidFill>
                <a:latin typeface="Calibri" panose="020F0502020204030204" pitchFamily="34" charset="0"/>
                <a:ea typeface="宋体" panose="02010600030101010101" pitchFamily="2" charset="-122"/>
              </a:rPr>
              <a:t>ZF</a:t>
            </a:r>
            <a:r>
              <a:rPr lang="zh-CN" altLang="en-US" sz="2800" b="1" dirty="0">
                <a:solidFill>
                  <a:srgbClr val="FF0000"/>
                </a:solidFill>
                <a:latin typeface="Calibri" panose="020F0502020204030204" pitchFamily="34" charset="0"/>
                <a:ea typeface="宋体" panose="02010600030101010101" pitchFamily="2" charset="-122"/>
              </a:rPr>
              <a:t>公理系统</a:t>
            </a:r>
            <a:r>
              <a:rPr lang="zh-CN" altLang="en-US" sz="2800" b="1" dirty="0">
                <a:solidFill>
                  <a:schemeClr val="hlink"/>
                </a:solidFill>
                <a:latin typeface="Calibri" panose="020F0502020204030204" pitchFamily="34" charset="0"/>
                <a:ea typeface="宋体" panose="02010600030101010101" pitchFamily="2" charset="-122"/>
              </a:rPr>
              <a:t>。</a:t>
            </a:r>
          </a:p>
          <a:p>
            <a:pPr marL="0" indent="0">
              <a:lnSpc>
                <a:spcPct val="120000"/>
              </a:lnSpc>
              <a:spcBef>
                <a:spcPct val="30000"/>
              </a:spcBef>
              <a:buFont typeface="Arial" panose="020B0604020202020204" pitchFamily="34" charset="0"/>
              <a:buNone/>
            </a:pPr>
            <a:endParaRPr lang="zh-CN" altLang="en-US" sz="2800" b="1" dirty="0">
              <a:solidFill>
                <a:schemeClr val="hlink"/>
              </a:solidFill>
              <a:latin typeface="Calibri" panose="020F0502020204030204" pitchFamily="34" charset="0"/>
              <a:ea typeface="宋体" panose="02010600030101010101" pitchFamily="2" charset="-122"/>
            </a:endParaRPr>
          </a:p>
          <a:p>
            <a:pPr marL="0" indent="0">
              <a:lnSpc>
                <a:spcPct val="120000"/>
              </a:lnSpc>
              <a:spcBef>
                <a:spcPct val="30000"/>
              </a:spcBef>
              <a:buFont typeface="Arial" panose="020B0604020202020204" pitchFamily="34" charset="0"/>
              <a:buNone/>
            </a:pPr>
            <a:endParaRPr lang="zh-CN" altLang="en-US" b="1" dirty="0">
              <a:solidFill>
                <a:schemeClr val="hlin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667558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957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95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7C83FBB-D3FE-40A3-8378-E1D2FC58F6EF}" type="slidenum">
              <a:rPr lang="zh-CN" altLang="en-US" smtClean="0">
                <a:solidFill>
                  <a:schemeClr val="accent1"/>
                </a:solidFill>
              </a:rPr>
              <a:pPr/>
              <a:t>21</a:t>
            </a:fld>
            <a:r>
              <a:rPr lang="en-US" altLang="zh-CN" dirty="0">
                <a:solidFill>
                  <a:schemeClr val="accent1"/>
                </a:solidFill>
              </a:rPr>
              <a:t>/47</a:t>
            </a:r>
          </a:p>
        </p:txBody>
      </p:sp>
      <p:sp>
        <p:nvSpPr>
          <p:cNvPr id="21507" name="Rectangle 2"/>
          <p:cNvSpPr>
            <a:spLocks noGrp="1"/>
          </p:cNvSpPr>
          <p:nvPr>
            <p:ph type="title" idx="4294967295"/>
          </p:nvPr>
        </p:nvSpPr>
        <p:spPr/>
        <p:txBody>
          <a:bodyPr/>
          <a:lstStyle/>
          <a:p>
            <a:r>
              <a:rPr lang="zh-CN" altLang="en-US" sz="3600" b="1">
                <a:latin typeface="Calibri" panose="020F0502020204030204" pitchFamily="34" charset="0"/>
                <a:ea typeface="宋体" panose="02010600030101010101" pitchFamily="2" charset="-122"/>
              </a:rPr>
              <a:t>第二次数学危机</a:t>
            </a:r>
            <a:r>
              <a:rPr lang="en-US" altLang="zh-CN" sz="3600" b="1">
                <a:latin typeface="Calibri" panose="020F0502020204030204" pitchFamily="34" charset="0"/>
                <a:ea typeface="宋体" panose="02010600030101010101" pitchFamily="2" charset="-122"/>
              </a:rPr>
              <a:t>: </a:t>
            </a:r>
            <a:r>
              <a:rPr lang="zh-CN" altLang="en-US" sz="3600" b="1">
                <a:latin typeface="Calibri" panose="020F0502020204030204" pitchFamily="34" charset="0"/>
                <a:ea typeface="宋体" panose="02010600030101010101" pitchFamily="2" charset="-122"/>
              </a:rPr>
              <a:t>关于微积分</a:t>
            </a:r>
            <a:endParaRPr lang="en-US" altLang="zh-CN" sz="3600" b="1">
              <a:latin typeface="Calibri" panose="020F0502020204030204" pitchFamily="34" charset="0"/>
              <a:ea typeface="宋体" panose="02010600030101010101" pitchFamily="2" charset="-122"/>
            </a:endParaRPr>
          </a:p>
        </p:txBody>
      </p:sp>
      <p:sp>
        <p:nvSpPr>
          <p:cNvPr id="110595" name="Rectangle 3"/>
          <p:cNvSpPr>
            <a:spLocks noGrp="1"/>
          </p:cNvSpPr>
          <p:nvPr>
            <p:ph type="body" idx="4294967295"/>
          </p:nvPr>
        </p:nvSpPr>
        <p:spPr>
          <a:xfrm>
            <a:off x="323850" y="908050"/>
            <a:ext cx="8640763" cy="5689600"/>
          </a:xfrm>
        </p:spPr>
        <p:txBody>
          <a:bodyPr/>
          <a:lstStyle/>
          <a:p>
            <a:pPr marL="0" indent="0">
              <a:lnSpc>
                <a:spcPct val="120000"/>
              </a:lnSpc>
              <a:spcBef>
                <a:spcPct val="40000"/>
              </a:spcBef>
              <a:buFont typeface="Wingdings" pitchFamily="2" charset="2"/>
              <a:buNone/>
              <a:defRPr/>
            </a:pPr>
            <a:r>
              <a:rPr lang="zh-CN" altLang="en-US" b="1" dirty="0">
                <a:solidFill>
                  <a:schemeClr val="bg1">
                    <a:lumMod val="85000"/>
                  </a:schemeClr>
                </a:solidFill>
                <a:latin typeface="Calibri" pitchFamily="34" charset="0"/>
                <a:ea typeface="宋体" pitchFamily="2" charset="-122"/>
              </a:rPr>
              <a:t>在牛顿和莱布尼茨发现了微积分的年代里</a:t>
            </a:r>
            <a:r>
              <a:rPr lang="en-US" altLang="zh-CN" b="1" dirty="0">
                <a:solidFill>
                  <a:schemeClr val="bg1">
                    <a:lumMod val="85000"/>
                  </a:schemeClr>
                </a:solidFill>
                <a:latin typeface="Calibri" pitchFamily="34" charset="0"/>
                <a:ea typeface="宋体" pitchFamily="2" charset="-122"/>
              </a:rPr>
              <a:t>,</a:t>
            </a:r>
            <a:r>
              <a:rPr lang="zh-CN" altLang="en-US" b="1" dirty="0">
                <a:solidFill>
                  <a:schemeClr val="bg1">
                    <a:lumMod val="85000"/>
                  </a:schemeClr>
                </a:solidFill>
                <a:latin typeface="Calibri" pitchFamily="34" charset="0"/>
                <a:ea typeface="宋体" pitchFamily="2" charset="-122"/>
              </a:rPr>
              <a:t>老是有那么几个敌对分子跟他们作对</a:t>
            </a:r>
            <a:r>
              <a:rPr lang="en-US" altLang="zh-CN" b="1" dirty="0">
                <a:solidFill>
                  <a:schemeClr val="bg1">
                    <a:lumMod val="85000"/>
                  </a:schemeClr>
                </a:solidFill>
                <a:latin typeface="Calibri" pitchFamily="34" charset="0"/>
                <a:ea typeface="宋体" pitchFamily="2" charset="-122"/>
              </a:rPr>
              <a:t>,</a:t>
            </a:r>
            <a:r>
              <a:rPr lang="zh-CN" altLang="en-US" b="1" dirty="0">
                <a:solidFill>
                  <a:schemeClr val="bg1">
                    <a:lumMod val="85000"/>
                  </a:schemeClr>
                </a:solidFill>
                <a:latin typeface="Calibri" pitchFamily="34" charset="0"/>
                <a:ea typeface="宋体" pitchFamily="2" charset="-122"/>
              </a:rPr>
              <a:t>其中有一位爱尔兰的大主教贝克莱就讥讽牛顿的“一刹那”是“已死量的幽灵”。</a:t>
            </a:r>
          </a:p>
          <a:p>
            <a:pPr marL="0" indent="0">
              <a:lnSpc>
                <a:spcPct val="120000"/>
              </a:lnSpc>
              <a:spcBef>
                <a:spcPct val="40000"/>
              </a:spcBef>
              <a:buFont typeface="Wingdings" pitchFamily="2" charset="2"/>
              <a:buNone/>
              <a:defRPr/>
            </a:pPr>
            <a:r>
              <a:rPr lang="zh-CN" altLang="en-US" b="1" dirty="0">
                <a:solidFill>
                  <a:schemeClr val="bg1">
                    <a:lumMod val="85000"/>
                  </a:schemeClr>
                </a:solidFill>
                <a:latin typeface="Calibri" pitchFamily="34" charset="0"/>
                <a:ea typeface="宋体" pitchFamily="2" charset="-122"/>
              </a:rPr>
              <a:t>还有一位意大利的数学教授格兰蒂把</a:t>
            </a:r>
          </a:p>
          <a:p>
            <a:pPr marL="0" indent="0">
              <a:lnSpc>
                <a:spcPct val="120000"/>
              </a:lnSpc>
              <a:spcBef>
                <a:spcPct val="40000"/>
              </a:spcBef>
              <a:buFont typeface="Arial" charset="0"/>
              <a:buNone/>
              <a:defRPr/>
            </a:pPr>
            <a:r>
              <a:rPr lang="zh-CN" altLang="en-US" b="1" dirty="0">
                <a:solidFill>
                  <a:schemeClr val="bg1">
                    <a:lumMod val="85000"/>
                  </a:schemeClr>
                </a:solidFill>
                <a:latin typeface="Calibri" pitchFamily="34" charset="0"/>
                <a:ea typeface="宋体" pitchFamily="2" charset="-122"/>
              </a:rPr>
              <a:t>         </a:t>
            </a:r>
            <a:r>
              <a:rPr lang="en-US" altLang="zh-CN" b="1" dirty="0">
                <a:solidFill>
                  <a:schemeClr val="bg1">
                    <a:lumMod val="85000"/>
                  </a:schemeClr>
                </a:solidFill>
                <a:latin typeface="Calibri" pitchFamily="34" charset="0"/>
                <a:ea typeface="宋体" pitchFamily="2" charset="-122"/>
              </a:rPr>
              <a:t>1/2=1-1+1-1+...=(1-1)+(1-1)+...=0</a:t>
            </a:r>
          </a:p>
          <a:p>
            <a:pPr marL="0" indent="0">
              <a:lnSpc>
                <a:spcPct val="120000"/>
              </a:lnSpc>
              <a:spcBef>
                <a:spcPct val="40000"/>
              </a:spcBef>
              <a:buFont typeface="Arial" charset="0"/>
              <a:buNone/>
              <a:defRPr/>
            </a:pPr>
            <a:r>
              <a:rPr lang="zh-CN" altLang="en-US" b="1" dirty="0">
                <a:solidFill>
                  <a:schemeClr val="bg1">
                    <a:lumMod val="85000"/>
                  </a:schemeClr>
                </a:solidFill>
                <a:latin typeface="Calibri" pitchFamily="34" charset="0"/>
                <a:ea typeface="宋体" pitchFamily="2" charset="-122"/>
              </a:rPr>
              <a:t>这样的式子看作是</a:t>
            </a:r>
            <a:r>
              <a:rPr lang="en-US" altLang="zh-CN" b="1" dirty="0">
                <a:solidFill>
                  <a:schemeClr val="bg1">
                    <a:lumMod val="85000"/>
                  </a:schemeClr>
                </a:solidFill>
                <a:latin typeface="Calibri" pitchFamily="34" charset="0"/>
                <a:ea typeface="宋体" pitchFamily="2" charset="-122"/>
              </a:rPr>
              <a:t>"</a:t>
            </a:r>
            <a:r>
              <a:rPr lang="zh-CN" altLang="en-US" b="1" dirty="0">
                <a:solidFill>
                  <a:schemeClr val="bg1">
                    <a:lumMod val="85000"/>
                  </a:schemeClr>
                </a:solidFill>
                <a:latin typeface="Calibri" pitchFamily="34" charset="0"/>
                <a:ea typeface="宋体" pitchFamily="2" charset="-122"/>
              </a:rPr>
              <a:t>从虚无创造万有</a:t>
            </a:r>
            <a:r>
              <a:rPr lang="en-US" altLang="zh-CN" b="1" dirty="0">
                <a:solidFill>
                  <a:schemeClr val="bg1">
                    <a:lumMod val="85000"/>
                  </a:schemeClr>
                </a:solidFill>
                <a:latin typeface="Calibri" pitchFamily="34" charset="0"/>
                <a:ea typeface="宋体" pitchFamily="2" charset="-122"/>
              </a:rPr>
              <a:t>"</a:t>
            </a:r>
            <a:r>
              <a:rPr lang="zh-CN" altLang="en-US" b="1" dirty="0">
                <a:solidFill>
                  <a:schemeClr val="bg1">
                    <a:lumMod val="85000"/>
                  </a:schemeClr>
                </a:solidFill>
                <a:latin typeface="Calibri" pitchFamily="34" charset="0"/>
                <a:ea typeface="宋体" pitchFamily="2" charset="-122"/>
              </a:rPr>
              <a:t>等等不一而足</a:t>
            </a:r>
            <a:r>
              <a:rPr lang="en-US" altLang="zh-CN" b="1" dirty="0">
                <a:solidFill>
                  <a:schemeClr val="bg1">
                    <a:lumMod val="85000"/>
                  </a:schemeClr>
                </a:solidFill>
                <a:latin typeface="Calibri" pitchFamily="34" charset="0"/>
                <a:ea typeface="宋体" pitchFamily="2" charset="-122"/>
              </a:rPr>
              <a:t>.</a:t>
            </a:r>
            <a:r>
              <a:rPr lang="en-US" altLang="zh-CN" dirty="0">
                <a:solidFill>
                  <a:schemeClr val="bg1">
                    <a:lumMod val="85000"/>
                  </a:schemeClr>
                </a:solidFill>
                <a:latin typeface="Calibri" pitchFamily="34" charset="0"/>
                <a:ea typeface="宋体" pitchFamily="2" charset="-122"/>
              </a:rPr>
              <a:t> </a:t>
            </a:r>
          </a:p>
          <a:p>
            <a:pPr marL="0" indent="0">
              <a:lnSpc>
                <a:spcPct val="80000"/>
              </a:lnSpc>
              <a:spcBef>
                <a:spcPct val="0"/>
              </a:spcBef>
              <a:buFontTx/>
              <a:buNone/>
              <a:defRPr/>
            </a:pPr>
            <a:endParaRPr lang="zh-CN" altLang="en-US" dirty="0">
              <a:latin typeface="Calibri" pitchFamily="34" charset="0"/>
              <a:ea typeface="宋体" pitchFamily="2" charset="-122"/>
            </a:endParaRPr>
          </a:p>
        </p:txBody>
      </p:sp>
    </p:spTree>
    <p:extLst>
      <p:ext uri="{BB962C8B-B14F-4D97-AF65-F5344CB8AC3E}">
        <p14:creationId xmlns:p14="http://schemas.microsoft.com/office/powerpoint/2010/main" val="3021897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408DE1-8891-4825-9036-4EFBB3528186}" type="slidenum">
              <a:rPr lang="zh-CN" altLang="en-US" smtClean="0">
                <a:solidFill>
                  <a:schemeClr val="accent1"/>
                </a:solidFill>
              </a:rPr>
              <a:pPr/>
              <a:t>22</a:t>
            </a:fld>
            <a:r>
              <a:rPr lang="en-US" altLang="zh-CN" dirty="0">
                <a:solidFill>
                  <a:schemeClr val="accent1"/>
                </a:solidFill>
              </a:rPr>
              <a:t>/47</a:t>
            </a:r>
          </a:p>
        </p:txBody>
      </p:sp>
      <p:sp>
        <p:nvSpPr>
          <p:cNvPr id="22531" name="Rectangle 2"/>
          <p:cNvSpPr>
            <a:spLocks noGrp="1"/>
          </p:cNvSpPr>
          <p:nvPr>
            <p:ph type="title" idx="4294967295"/>
          </p:nvPr>
        </p:nvSpPr>
        <p:spPr/>
        <p:txBody>
          <a:bodyPr/>
          <a:lstStyle/>
          <a:p>
            <a:r>
              <a:rPr lang="zh-CN" altLang="en-US" sz="3600" b="1">
                <a:latin typeface="Calibri" panose="020F0502020204030204" pitchFamily="34" charset="0"/>
                <a:ea typeface="宋体" panose="02010600030101010101" pitchFamily="2" charset="-122"/>
              </a:rPr>
              <a:t>第一次数学危机</a:t>
            </a:r>
            <a:r>
              <a:rPr lang="en-US" altLang="zh-CN" sz="3600" b="1">
                <a:latin typeface="Calibri" panose="020F0502020204030204" pitchFamily="34" charset="0"/>
                <a:ea typeface="宋体" panose="02010600030101010101" pitchFamily="2" charset="-122"/>
              </a:rPr>
              <a:t>: </a:t>
            </a:r>
            <a:r>
              <a:rPr lang="zh-CN" altLang="en-US" sz="3600" b="1">
                <a:latin typeface="Calibri" panose="020F0502020204030204" pitchFamily="34" charset="0"/>
                <a:ea typeface="宋体" panose="02010600030101010101" pitchFamily="2" charset="-122"/>
              </a:rPr>
              <a:t>发现了“无理数”</a:t>
            </a:r>
            <a:r>
              <a:rPr lang="en-US" altLang="zh-CN" sz="4000" b="1">
                <a:latin typeface="Calibri" panose="020F0502020204030204" pitchFamily="34" charset="0"/>
                <a:ea typeface="宋体" panose="02010600030101010101" pitchFamily="2" charset="-122"/>
              </a:rPr>
              <a:t> </a:t>
            </a:r>
          </a:p>
        </p:txBody>
      </p:sp>
      <p:sp>
        <p:nvSpPr>
          <p:cNvPr id="175107" name="Rectangle 3"/>
          <p:cNvSpPr>
            <a:spLocks noGrp="1"/>
          </p:cNvSpPr>
          <p:nvPr>
            <p:ph type="body" idx="4294967295"/>
          </p:nvPr>
        </p:nvSpPr>
        <p:spPr>
          <a:xfrm>
            <a:off x="395288" y="981075"/>
            <a:ext cx="8208962" cy="5400675"/>
          </a:xfrm>
        </p:spPr>
        <p:txBody>
          <a:bodyPr/>
          <a:lstStyle/>
          <a:p>
            <a:pPr marL="0" indent="0">
              <a:spcBef>
                <a:spcPct val="0"/>
              </a:spcBef>
              <a:buFont typeface="Wingdings" pitchFamily="2" charset="2"/>
              <a:buNone/>
              <a:defRPr/>
            </a:pPr>
            <a:endParaRPr lang="zh-CN" altLang="en-US" b="1" dirty="0">
              <a:solidFill>
                <a:schemeClr val="bg1">
                  <a:lumMod val="85000"/>
                </a:schemeClr>
              </a:solidFill>
              <a:latin typeface="Calibri" pitchFamily="34" charset="0"/>
              <a:ea typeface="宋体" pitchFamily="2" charset="-122"/>
            </a:endParaRPr>
          </a:p>
          <a:p>
            <a:pPr marL="0" indent="0">
              <a:lnSpc>
                <a:spcPct val="130000"/>
              </a:lnSpc>
              <a:spcBef>
                <a:spcPct val="0"/>
              </a:spcBef>
              <a:buFont typeface="Wingdings" pitchFamily="2" charset="2"/>
              <a:buNone/>
              <a:defRPr/>
            </a:pPr>
            <a:r>
              <a:rPr lang="zh-CN" altLang="en-US" b="1" dirty="0">
                <a:solidFill>
                  <a:schemeClr val="bg1">
                    <a:lumMod val="85000"/>
                  </a:schemeClr>
                </a:solidFill>
                <a:latin typeface="Calibri" pitchFamily="34" charset="0"/>
                <a:ea typeface="宋体" pitchFamily="2" charset="-122"/>
              </a:rPr>
              <a:t>毕达格拉斯的一个弟子发现边长为</a:t>
            </a:r>
            <a:r>
              <a:rPr lang="en-US" altLang="zh-CN" b="1" dirty="0">
                <a:solidFill>
                  <a:schemeClr val="bg1">
                    <a:lumMod val="85000"/>
                  </a:schemeClr>
                </a:solidFill>
                <a:latin typeface="Calibri" pitchFamily="34" charset="0"/>
                <a:ea typeface="宋体" pitchFamily="2" charset="-122"/>
              </a:rPr>
              <a:t>1</a:t>
            </a:r>
            <a:r>
              <a:rPr lang="zh-CN" altLang="en-US" b="1" dirty="0">
                <a:solidFill>
                  <a:schemeClr val="bg1">
                    <a:lumMod val="85000"/>
                  </a:schemeClr>
                </a:solidFill>
                <a:latin typeface="Calibri" pitchFamily="34" charset="0"/>
                <a:ea typeface="宋体" pitchFamily="2" charset="-122"/>
              </a:rPr>
              <a:t>的正方形的对角线是不能用任何比例来表示的。</a:t>
            </a:r>
          </a:p>
          <a:p>
            <a:pPr marL="0" indent="0">
              <a:lnSpc>
                <a:spcPct val="130000"/>
              </a:lnSpc>
              <a:spcBef>
                <a:spcPct val="0"/>
              </a:spcBef>
              <a:buFont typeface="Wingdings" pitchFamily="2" charset="2"/>
              <a:buNone/>
              <a:defRPr/>
            </a:pPr>
            <a:r>
              <a:rPr lang="zh-CN" altLang="en-US" b="1" dirty="0">
                <a:solidFill>
                  <a:schemeClr val="bg1">
                    <a:lumMod val="85000"/>
                  </a:schemeClr>
                </a:solidFill>
                <a:latin typeface="Calibri" pitchFamily="34" charset="0"/>
                <a:ea typeface="宋体" pitchFamily="2" charset="-122"/>
              </a:rPr>
              <a:t>对于毕氏学派来说</a:t>
            </a:r>
            <a:r>
              <a:rPr lang="en-US" altLang="zh-CN" b="1" dirty="0">
                <a:solidFill>
                  <a:schemeClr val="bg1">
                    <a:lumMod val="85000"/>
                  </a:schemeClr>
                </a:solidFill>
                <a:latin typeface="Calibri" pitchFamily="34" charset="0"/>
                <a:ea typeface="宋体" pitchFamily="2" charset="-122"/>
              </a:rPr>
              <a:t>, </a:t>
            </a:r>
            <a:r>
              <a:rPr lang="zh-CN" altLang="en-US" b="1" dirty="0">
                <a:solidFill>
                  <a:schemeClr val="bg1">
                    <a:lumMod val="85000"/>
                  </a:schemeClr>
                </a:solidFill>
                <a:latin typeface="Calibri" pitchFamily="34" charset="0"/>
                <a:ea typeface="宋体" pitchFamily="2" charset="-122"/>
              </a:rPr>
              <a:t>这是天大的罪过</a:t>
            </a:r>
            <a:r>
              <a:rPr lang="en-US" altLang="zh-CN" b="1" dirty="0">
                <a:solidFill>
                  <a:schemeClr val="bg1">
                    <a:lumMod val="85000"/>
                  </a:schemeClr>
                </a:solidFill>
                <a:latin typeface="Calibri" pitchFamily="34" charset="0"/>
                <a:ea typeface="宋体" pitchFamily="2" charset="-122"/>
              </a:rPr>
              <a:t>,</a:t>
            </a:r>
            <a:r>
              <a:rPr lang="zh-CN" altLang="en-US" b="1" dirty="0">
                <a:solidFill>
                  <a:schemeClr val="bg1">
                    <a:lumMod val="85000"/>
                  </a:schemeClr>
                </a:solidFill>
                <a:latin typeface="Calibri" pitchFamily="34" charset="0"/>
                <a:ea typeface="宋体" pitchFamily="2" charset="-122"/>
              </a:rPr>
              <a:t>结果被扔进海里喂了鲨鱼。</a:t>
            </a:r>
          </a:p>
          <a:p>
            <a:pPr marL="0" indent="0">
              <a:spcBef>
                <a:spcPct val="0"/>
              </a:spcBef>
              <a:buFont typeface="Wingdings" pitchFamily="2" charset="2"/>
              <a:buNone/>
              <a:defRPr/>
            </a:pPr>
            <a:endParaRPr lang="zh-CN" altLang="en-US" b="1" dirty="0">
              <a:latin typeface="Calibri" pitchFamily="34" charset="0"/>
              <a:ea typeface="宋体" pitchFamily="2" charset="-122"/>
            </a:endParaRPr>
          </a:p>
          <a:p>
            <a:pPr marL="0" indent="0">
              <a:spcBef>
                <a:spcPct val="0"/>
              </a:spcBef>
              <a:buFont typeface="Wingdings" pitchFamily="2" charset="2"/>
              <a:buNone/>
              <a:defRPr/>
            </a:pPr>
            <a:endParaRPr lang="zh-CN" altLang="en-US" b="1" dirty="0">
              <a:latin typeface="Calibri" pitchFamily="34" charset="0"/>
              <a:ea typeface="宋体" pitchFamily="2" charset="-122"/>
            </a:endParaRPr>
          </a:p>
        </p:txBody>
      </p:sp>
    </p:spTree>
    <p:extLst>
      <p:ext uri="{BB962C8B-B14F-4D97-AF65-F5344CB8AC3E}">
        <p14:creationId xmlns:p14="http://schemas.microsoft.com/office/powerpoint/2010/main" val="1680339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D7241FB-9B18-4138-AAC7-FB6A7795EB5F}" type="slidenum">
              <a:rPr lang="zh-CN" altLang="en-US" smtClean="0">
                <a:solidFill>
                  <a:schemeClr val="accent1"/>
                </a:solidFill>
              </a:rPr>
              <a:pPr/>
              <a:t>23</a:t>
            </a:fld>
            <a:r>
              <a:rPr lang="en-US" altLang="zh-CN" dirty="0">
                <a:solidFill>
                  <a:schemeClr val="accent1"/>
                </a:solidFill>
              </a:rPr>
              <a:t>/47</a:t>
            </a:r>
          </a:p>
        </p:txBody>
      </p:sp>
      <p:sp>
        <p:nvSpPr>
          <p:cNvPr id="24579" name="Rectangle 2"/>
          <p:cNvSpPr>
            <a:spLocks noGrp="1"/>
          </p:cNvSpPr>
          <p:nvPr>
            <p:ph type="title" idx="4294967295"/>
          </p:nvPr>
        </p:nvSpPr>
        <p:spPr>
          <a:xfrm>
            <a:off x="179388" y="-26988"/>
            <a:ext cx="8713787" cy="642938"/>
          </a:xfrm>
        </p:spPr>
        <p:txBody>
          <a:bodyPr/>
          <a:lstStyle/>
          <a:p>
            <a:r>
              <a:rPr lang="zh-CN" altLang="en-US" sz="3600" b="1">
                <a:latin typeface="Calibri" panose="020F0502020204030204" pitchFamily="34" charset="0"/>
                <a:ea typeface="宋体" panose="02010600030101010101" pitchFamily="2" charset="-122"/>
              </a:rPr>
              <a:t>每一个人都知道许多集合</a:t>
            </a:r>
            <a:endParaRPr lang="zh-CN" altLang="en-US">
              <a:latin typeface="Calibri" panose="020F0502020204030204" pitchFamily="34" charset="0"/>
              <a:ea typeface="宋体" panose="02010600030101010101" pitchFamily="2" charset="-122"/>
            </a:endParaRPr>
          </a:p>
        </p:txBody>
      </p:sp>
      <p:sp>
        <p:nvSpPr>
          <p:cNvPr id="24580" name="Rectangle 5"/>
          <p:cNvSpPr>
            <a:spLocks noChangeArrowheads="1"/>
          </p:cNvSpPr>
          <p:nvPr/>
        </p:nvSpPr>
        <p:spPr bwMode="auto">
          <a:xfrm>
            <a:off x="217487" y="980728"/>
            <a:ext cx="8675688" cy="3043910"/>
          </a:xfrm>
          <a:prstGeom prst="rect">
            <a:avLst/>
          </a:prstGeom>
          <a:solidFill>
            <a:srgbClr val="00B0F0"/>
          </a:solidFill>
          <a:ln>
            <a:noFill/>
          </a:ln>
        </p:spPr>
        <p:txBody>
          <a:bodyPr>
            <a:spAutoFit/>
          </a:bodyPr>
          <a:lstStyle>
            <a:lvl1pPr marL="354013" indent="-3540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45000"/>
              </a:spcBef>
              <a:buFontTx/>
              <a:buAutoNum type="circleNumDbPlain"/>
            </a:pPr>
            <a:r>
              <a:rPr lang="zh-CN" altLang="en-US" sz="2800" b="1" dirty="0">
                <a:solidFill>
                  <a:schemeClr val="bg1"/>
                </a:solidFill>
              </a:rPr>
              <a:t>逻辑值</a:t>
            </a:r>
            <a:r>
              <a:rPr lang="en-US" altLang="zh-CN" sz="2800" b="1" dirty="0">
                <a:solidFill>
                  <a:schemeClr val="bg1"/>
                </a:solidFill>
              </a:rPr>
              <a:t>T, F</a:t>
            </a:r>
            <a:r>
              <a:rPr lang="zh-CN" altLang="en-US" sz="2800" b="1" dirty="0">
                <a:solidFill>
                  <a:schemeClr val="bg1"/>
                </a:solidFill>
              </a:rPr>
              <a:t>可以组成一个集合</a:t>
            </a:r>
            <a:r>
              <a:rPr lang="en-US" altLang="zh-CN" sz="2800" b="1" dirty="0">
                <a:solidFill>
                  <a:schemeClr val="bg1"/>
                </a:solidFill>
              </a:rPr>
              <a:t>, </a:t>
            </a:r>
            <a:r>
              <a:rPr lang="zh-CN" altLang="en-US" sz="2800" b="1" dirty="0">
                <a:solidFill>
                  <a:schemeClr val="bg1"/>
                </a:solidFill>
              </a:rPr>
              <a:t>记为</a:t>
            </a:r>
            <a:r>
              <a:rPr lang="en-US" altLang="zh-CN" sz="2800" b="1" dirty="0">
                <a:solidFill>
                  <a:schemeClr val="bg1"/>
                </a:solidFill>
              </a:rPr>
              <a:t>{T, F} , </a:t>
            </a:r>
            <a:r>
              <a:rPr lang="zh-CN" altLang="en-US" sz="2800" b="1" dirty="0">
                <a:solidFill>
                  <a:schemeClr val="bg1"/>
                </a:solidFill>
              </a:rPr>
              <a:t>真值集</a:t>
            </a:r>
            <a:r>
              <a:rPr lang="zh-CN" altLang="en-US" sz="2800" dirty="0">
                <a:solidFill>
                  <a:schemeClr val="bg1"/>
                </a:solidFill>
              </a:rPr>
              <a:t>。</a:t>
            </a:r>
            <a:endParaRPr lang="zh-CN" altLang="en-US" sz="2800" b="1" dirty="0">
              <a:solidFill>
                <a:schemeClr val="bg1"/>
              </a:solidFill>
            </a:endParaRPr>
          </a:p>
          <a:p>
            <a:pPr eaLnBrk="1" hangingPunct="1">
              <a:lnSpc>
                <a:spcPct val="110000"/>
              </a:lnSpc>
              <a:spcBef>
                <a:spcPct val="45000"/>
              </a:spcBef>
              <a:buFontTx/>
              <a:buAutoNum type="circleNumDbPlain"/>
            </a:pPr>
            <a:r>
              <a:rPr lang="zh-CN" altLang="en-US" sz="2800" b="1" dirty="0">
                <a:solidFill>
                  <a:schemeClr val="bg1"/>
                </a:solidFill>
              </a:rPr>
              <a:t>数</a:t>
            </a:r>
            <a:r>
              <a:rPr lang="en-US" altLang="zh-CN" sz="2800" b="1" dirty="0">
                <a:solidFill>
                  <a:schemeClr val="bg1"/>
                </a:solidFill>
              </a:rPr>
              <a:t>0, 1, 2, 3, 4, 5, 6, 7, 8, 9 </a:t>
            </a:r>
            <a:r>
              <a:rPr lang="zh-CN" altLang="en-US" sz="2800" b="1" dirty="0">
                <a:solidFill>
                  <a:schemeClr val="bg1"/>
                </a:solidFill>
              </a:rPr>
              <a:t>可以组成一个集合</a:t>
            </a:r>
            <a:r>
              <a:rPr lang="en-US" altLang="zh-CN" sz="2800" b="1" dirty="0">
                <a:solidFill>
                  <a:schemeClr val="bg1"/>
                </a:solidFill>
              </a:rPr>
              <a:t>,  </a:t>
            </a:r>
            <a:r>
              <a:rPr lang="zh-CN" altLang="en-US" sz="2800" b="1" dirty="0">
                <a:solidFill>
                  <a:schemeClr val="bg1"/>
                </a:solidFill>
              </a:rPr>
              <a:t>阿拉伯数字集。</a:t>
            </a:r>
          </a:p>
          <a:p>
            <a:pPr eaLnBrk="1" hangingPunct="1">
              <a:lnSpc>
                <a:spcPct val="110000"/>
              </a:lnSpc>
              <a:spcBef>
                <a:spcPct val="45000"/>
              </a:spcBef>
              <a:buFontTx/>
              <a:buAutoNum type="circleNumDbPlain"/>
            </a:pPr>
            <a:r>
              <a:rPr lang="en-US" altLang="zh-CN" sz="2800" b="1" dirty="0">
                <a:solidFill>
                  <a:schemeClr val="bg1"/>
                </a:solidFill>
              </a:rPr>
              <a:t>26</a:t>
            </a:r>
            <a:r>
              <a:rPr lang="zh-CN" altLang="en-US" sz="2800" b="1" dirty="0">
                <a:solidFill>
                  <a:schemeClr val="bg1"/>
                </a:solidFill>
              </a:rPr>
              <a:t>个英文字母可以组成一个集合</a:t>
            </a:r>
            <a:r>
              <a:rPr lang="en-US" altLang="zh-CN" sz="2800" b="1" dirty="0">
                <a:solidFill>
                  <a:schemeClr val="bg1"/>
                </a:solidFill>
              </a:rPr>
              <a:t>, </a:t>
            </a:r>
            <a:r>
              <a:rPr lang="zh-CN" altLang="en-US" sz="2800" b="1" dirty="0">
                <a:solidFill>
                  <a:schemeClr val="bg1"/>
                </a:solidFill>
              </a:rPr>
              <a:t>英文字母集</a:t>
            </a:r>
            <a:endParaRPr lang="en-US" altLang="zh-CN" sz="2800" b="1" dirty="0">
              <a:solidFill>
                <a:schemeClr val="bg1"/>
              </a:solidFill>
            </a:endParaRPr>
          </a:p>
          <a:p>
            <a:pPr eaLnBrk="1" hangingPunct="1">
              <a:lnSpc>
                <a:spcPct val="110000"/>
              </a:lnSpc>
              <a:spcBef>
                <a:spcPct val="45000"/>
              </a:spcBef>
              <a:buFontTx/>
              <a:buAutoNum type="circleNumDbPlain"/>
            </a:pPr>
            <a:r>
              <a:rPr lang="zh-CN" altLang="en-US" sz="2800" b="1" dirty="0">
                <a:solidFill>
                  <a:schemeClr val="bg1"/>
                </a:solidFill>
              </a:rPr>
              <a:t>坐标平面上所有的点组成的集合</a:t>
            </a:r>
          </a:p>
        </p:txBody>
      </p:sp>
      <p:sp>
        <p:nvSpPr>
          <p:cNvPr id="6" name="Rectangle 3"/>
          <p:cNvSpPr txBox="1">
            <a:spLocks/>
          </p:cNvSpPr>
          <p:nvPr/>
        </p:nvSpPr>
        <p:spPr bwMode="auto">
          <a:xfrm>
            <a:off x="239191" y="4024638"/>
            <a:ext cx="8496300" cy="235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125000"/>
              </a:lnSpc>
              <a:buFont typeface="Arial" panose="020B0604020202020204" pitchFamily="34" charset="0"/>
              <a:buNone/>
            </a:pPr>
            <a:r>
              <a:rPr lang="zh-CN" altLang="en-US" sz="2800" b="1" dirty="0">
                <a:latin typeface="Calibri" panose="020F0502020204030204" pitchFamily="34" charset="0"/>
                <a:ea typeface="宋体" panose="02010600030101010101" pitchFamily="2" charset="-122"/>
              </a:rPr>
              <a:t>集合（</a:t>
            </a:r>
            <a:r>
              <a:rPr lang="en-US" altLang="zh-CN" sz="2800" b="1" dirty="0">
                <a:latin typeface="Calibri" panose="020F0502020204030204" pitchFamily="34" charset="0"/>
                <a:ea typeface="宋体" panose="02010600030101010101" pitchFamily="2" charset="-122"/>
              </a:rPr>
              <a:t>set</a:t>
            </a:r>
            <a:r>
              <a:rPr lang="zh-CN" altLang="en-US" sz="2800" b="1" dirty="0">
                <a:latin typeface="Calibri" panose="020F0502020204030204" pitchFamily="34" charset="0"/>
                <a:ea typeface="宋体" panose="02010600030101010101" pitchFamily="2" charset="-122"/>
              </a:rPr>
              <a:t>）是最基本的数学概念之一，由于它太基本了，所以不能用更基本的概念来定义它。</a:t>
            </a:r>
          </a:p>
          <a:p>
            <a:pPr marL="0" indent="0">
              <a:lnSpc>
                <a:spcPct val="125000"/>
              </a:lnSpc>
              <a:buFont typeface="Arial" panose="020B0604020202020204" pitchFamily="34" charset="0"/>
              <a:buNone/>
            </a:pPr>
            <a:r>
              <a:rPr lang="zh-CN" altLang="en-US" sz="2800" b="1" dirty="0">
                <a:solidFill>
                  <a:schemeClr val="hlink"/>
                </a:solidFill>
                <a:latin typeface="Calibri" panose="020F0502020204030204" pitchFamily="34" charset="0"/>
                <a:ea typeface="宋体" panose="02010600030101010101" pitchFamily="2" charset="-122"/>
              </a:rPr>
              <a:t>集合是不能精确定义的数学概念。但是，这并不影响我们去理解它和掌握它。</a:t>
            </a:r>
          </a:p>
        </p:txBody>
      </p:sp>
    </p:spTree>
    <p:extLst>
      <p:ext uri="{BB962C8B-B14F-4D97-AF65-F5344CB8AC3E}">
        <p14:creationId xmlns:p14="http://schemas.microsoft.com/office/powerpoint/2010/main" val="21384768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7F4C825-621A-47F9-9758-16ADDA0885BE}" type="slidenum">
              <a:rPr lang="zh-CN" altLang="en-US" smtClean="0">
                <a:solidFill>
                  <a:schemeClr val="accent1"/>
                </a:solidFill>
              </a:rPr>
              <a:pPr/>
              <a:t>24</a:t>
            </a:fld>
            <a:r>
              <a:rPr lang="en-US" altLang="zh-CN" dirty="0">
                <a:solidFill>
                  <a:schemeClr val="accent1"/>
                </a:solidFill>
              </a:rPr>
              <a:t>/47</a:t>
            </a:r>
          </a:p>
        </p:txBody>
      </p:sp>
      <p:sp>
        <p:nvSpPr>
          <p:cNvPr id="26627" name="Rectangle 2"/>
          <p:cNvSpPr>
            <a:spLocks noGrp="1"/>
          </p:cNvSpPr>
          <p:nvPr>
            <p:ph type="title" idx="4294967295"/>
          </p:nvPr>
        </p:nvSpPr>
        <p:spPr/>
        <p:txBody>
          <a:bodyPr/>
          <a:lstStyle/>
          <a:p>
            <a:r>
              <a:rPr lang="zh-CN" altLang="en-US">
                <a:latin typeface="Calibri" panose="020F0502020204030204" pitchFamily="34" charset="0"/>
                <a:ea typeface="宋体" panose="02010600030101010101" pitchFamily="2" charset="-122"/>
              </a:rPr>
              <a:t>集合、元素</a:t>
            </a:r>
          </a:p>
        </p:txBody>
      </p:sp>
      <p:sp>
        <p:nvSpPr>
          <p:cNvPr id="26628" name="Rectangle 3"/>
          <p:cNvSpPr>
            <a:spLocks noGrp="1"/>
          </p:cNvSpPr>
          <p:nvPr>
            <p:ph type="body" idx="4294967295"/>
          </p:nvPr>
        </p:nvSpPr>
        <p:spPr>
          <a:xfrm>
            <a:off x="323850" y="1052513"/>
            <a:ext cx="8640763" cy="2952750"/>
          </a:xfrm>
        </p:spPr>
        <p:txBody>
          <a:bodyPr/>
          <a:lstStyle/>
          <a:p>
            <a:pPr marL="1160463" indent="-1160463">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集合：一些可确定的、可区分的对象（事物）构成的整体。</a:t>
            </a:r>
          </a:p>
          <a:p>
            <a:pPr marL="1160463" indent="-1160463">
              <a:buFont typeface="Arial" panose="020B0604020202020204" pitchFamily="34" charset="0"/>
              <a:buNone/>
            </a:pPr>
            <a:endParaRPr lang="zh-CN" altLang="en-US" b="1" dirty="0">
              <a:solidFill>
                <a:srgbClr val="993300"/>
              </a:solidFill>
              <a:latin typeface="Calibri" panose="020F0502020204030204" pitchFamily="34" charset="0"/>
              <a:ea typeface="宋体" panose="02010600030101010101" pitchFamily="2" charset="-122"/>
            </a:endParaRPr>
          </a:p>
          <a:p>
            <a:pPr marL="1160463" indent="-1160463">
              <a:buFont typeface="Arial" panose="020B0604020202020204" pitchFamily="34" charset="0"/>
              <a:buNone/>
            </a:pPr>
            <a:r>
              <a:rPr lang="zh-CN" altLang="en-US" b="1" dirty="0">
                <a:latin typeface="Calibri" panose="020F0502020204030204" pitchFamily="34" charset="0"/>
                <a:ea typeface="宋体" panose="02010600030101010101" pitchFamily="2" charset="-122"/>
              </a:rPr>
              <a:t>元素：组成一个集合的那些对象称为这一集合的元素或成员。</a:t>
            </a:r>
          </a:p>
        </p:txBody>
      </p:sp>
      <p:sp>
        <p:nvSpPr>
          <p:cNvPr id="26629" name="Rectangle 5"/>
          <p:cNvSpPr>
            <a:spLocks noChangeArrowheads="1"/>
          </p:cNvSpPr>
          <p:nvPr/>
        </p:nvSpPr>
        <p:spPr bwMode="auto">
          <a:xfrm>
            <a:off x="323850" y="4652963"/>
            <a:ext cx="8569325" cy="10668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 typeface="Arial" panose="020B0604020202020204" pitchFamily="34" charset="0"/>
              <a:buNone/>
            </a:pPr>
            <a:r>
              <a:rPr lang="zh-CN" altLang="en-US" sz="3200" b="1">
                <a:solidFill>
                  <a:schemeClr val="bg1"/>
                </a:solidFill>
              </a:rPr>
              <a:t>通常用大写字母代表集合，用小写英文字母代表集合的元素。</a:t>
            </a:r>
          </a:p>
        </p:txBody>
      </p:sp>
    </p:spTree>
    <p:extLst>
      <p:ext uri="{BB962C8B-B14F-4D97-AF65-F5344CB8AC3E}">
        <p14:creationId xmlns:p14="http://schemas.microsoft.com/office/powerpoint/2010/main" val="1292112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949EB6-02C5-4444-B8FC-8323CDB92A66}" type="slidenum">
              <a:rPr lang="zh-CN" altLang="en-US" smtClean="0">
                <a:solidFill>
                  <a:schemeClr val="accent1"/>
                </a:solidFill>
              </a:rPr>
              <a:pPr/>
              <a:t>25</a:t>
            </a:fld>
            <a:r>
              <a:rPr lang="en-US" altLang="zh-CN" dirty="0">
                <a:solidFill>
                  <a:schemeClr val="accent1"/>
                </a:solidFill>
              </a:rPr>
              <a:t>/47</a:t>
            </a:r>
          </a:p>
        </p:txBody>
      </p:sp>
      <p:sp>
        <p:nvSpPr>
          <p:cNvPr id="25603" name="Rectangle 2"/>
          <p:cNvSpPr>
            <a:spLocks noGrp="1"/>
          </p:cNvSpPr>
          <p:nvPr>
            <p:ph type="title" idx="4294967295"/>
          </p:nvPr>
        </p:nvSpPr>
        <p:spPr/>
        <p:txBody>
          <a:bodyPr/>
          <a:lstStyle/>
          <a:p>
            <a:r>
              <a:rPr lang="zh-CN" altLang="en-US" sz="4000">
                <a:latin typeface="Calibri" panose="020F0502020204030204" pitchFamily="34" charset="0"/>
                <a:ea typeface="宋体" panose="02010600030101010101" pitchFamily="2" charset="-122"/>
              </a:rPr>
              <a:t>常用的集合</a:t>
            </a:r>
          </a:p>
        </p:txBody>
      </p:sp>
      <p:sp>
        <p:nvSpPr>
          <p:cNvPr id="25604" name="Rectangle 3"/>
          <p:cNvSpPr>
            <a:spLocks noGrp="1"/>
          </p:cNvSpPr>
          <p:nvPr>
            <p:ph type="body" idx="4294967295"/>
          </p:nvPr>
        </p:nvSpPr>
        <p:spPr/>
        <p:txBody>
          <a:bodyPr/>
          <a:lstStyle/>
          <a:p>
            <a:pPr marL="534988" indent="-534988"/>
            <a:r>
              <a:rPr lang="zh-CN" altLang="en-US">
                <a:ea typeface="宋体" panose="02010600030101010101" pitchFamily="2" charset="-122"/>
              </a:rPr>
              <a:t> </a:t>
            </a:r>
            <a:r>
              <a:rPr lang="en-US" altLang="zh-CN" b="1">
                <a:ea typeface="宋体" panose="02010600030101010101" pitchFamily="2" charset="-122"/>
              </a:rPr>
              <a:t>N</a:t>
            </a:r>
            <a:r>
              <a:rPr lang="zh-CN" altLang="en-US" b="1">
                <a:ea typeface="宋体" panose="02010600030101010101" pitchFamily="2" charset="-122"/>
              </a:rPr>
              <a:t>代表自然数集</a:t>
            </a:r>
            <a:r>
              <a:rPr lang="en-US" altLang="zh-CN" b="1">
                <a:ea typeface="宋体" panose="02010600030101010101" pitchFamily="2" charset="-122"/>
              </a:rPr>
              <a:t>, </a:t>
            </a:r>
            <a:r>
              <a:rPr lang="en-US" altLang="zh-CN" b="1">
                <a:solidFill>
                  <a:srgbClr val="993300"/>
                </a:solidFill>
                <a:ea typeface="宋体" panose="02010600030101010101" pitchFamily="2" charset="-122"/>
              </a:rPr>
              <a:t>{0,1,2,…}</a:t>
            </a:r>
          </a:p>
          <a:p>
            <a:pPr marL="534988" indent="-534988"/>
            <a:r>
              <a:rPr lang="zh-CN" altLang="en-US" b="1">
                <a:ea typeface="宋体" panose="02010600030101010101" pitchFamily="2" charset="-122"/>
              </a:rPr>
              <a:t>  </a:t>
            </a:r>
            <a:r>
              <a:rPr lang="en-US" altLang="zh-CN" b="1">
                <a:ea typeface="宋体" panose="02010600030101010101" pitchFamily="2" charset="-122"/>
              </a:rPr>
              <a:t>I </a:t>
            </a:r>
            <a:r>
              <a:rPr lang="zh-CN" altLang="en-US" b="1">
                <a:ea typeface="宋体" panose="02010600030101010101" pitchFamily="2" charset="-122"/>
              </a:rPr>
              <a:t>代表整数集</a:t>
            </a:r>
            <a:r>
              <a:rPr lang="en-US" altLang="zh-CN" b="1">
                <a:ea typeface="宋体" panose="02010600030101010101" pitchFamily="2" charset="-122"/>
              </a:rPr>
              <a:t>, </a:t>
            </a:r>
            <a:r>
              <a:rPr lang="en-US" altLang="zh-CN" b="1">
                <a:solidFill>
                  <a:srgbClr val="993300"/>
                </a:solidFill>
                <a:ea typeface="宋体" panose="02010600030101010101" pitchFamily="2" charset="-122"/>
              </a:rPr>
              <a:t>{…, -2, -1, 0, 1, 2,…}</a:t>
            </a:r>
          </a:p>
          <a:p>
            <a:pPr marL="534988" indent="-534988"/>
            <a:r>
              <a:rPr lang="zh-CN" altLang="en-US" b="1">
                <a:ea typeface="宋体" panose="02010600030101010101" pitchFamily="2" charset="-122"/>
              </a:rPr>
              <a:t> </a:t>
            </a:r>
            <a:r>
              <a:rPr lang="en-US" altLang="zh-CN" b="1">
                <a:ea typeface="宋体" panose="02010600030101010101" pitchFamily="2" charset="-122"/>
              </a:rPr>
              <a:t>Q</a:t>
            </a:r>
            <a:r>
              <a:rPr lang="zh-CN" altLang="en-US" b="1">
                <a:ea typeface="宋体" panose="02010600030101010101" pitchFamily="2" charset="-122"/>
              </a:rPr>
              <a:t>代表有理数集 </a:t>
            </a:r>
          </a:p>
          <a:p>
            <a:pPr marL="534988" indent="-534988"/>
            <a:r>
              <a:rPr lang="zh-CN" altLang="en-US" b="1">
                <a:ea typeface="宋体" panose="02010600030101010101" pitchFamily="2" charset="-122"/>
              </a:rPr>
              <a:t> </a:t>
            </a:r>
            <a:r>
              <a:rPr lang="en-US" altLang="zh-CN" b="1">
                <a:ea typeface="宋体" panose="02010600030101010101" pitchFamily="2" charset="-122"/>
              </a:rPr>
              <a:t>R</a:t>
            </a:r>
            <a:r>
              <a:rPr lang="zh-CN" altLang="en-US" b="1">
                <a:ea typeface="宋体" panose="02010600030101010101" pitchFamily="2" charset="-122"/>
              </a:rPr>
              <a:t>代表实数集</a:t>
            </a:r>
          </a:p>
          <a:p>
            <a:pPr marL="534988" indent="-534988"/>
            <a:r>
              <a:rPr lang="en-US" altLang="zh-CN">
                <a:ea typeface="宋体" panose="02010600030101010101" pitchFamily="2" charset="-122"/>
              </a:rPr>
              <a:t> </a:t>
            </a:r>
            <a:r>
              <a:rPr lang="en-US" altLang="zh-CN" b="1">
                <a:ea typeface="宋体" panose="02010600030101010101" pitchFamily="2" charset="-122"/>
              </a:rPr>
              <a:t>R</a:t>
            </a:r>
            <a:r>
              <a:rPr lang="en-US" altLang="zh-CN" b="1" baseline="30000">
                <a:ea typeface="宋体" panose="02010600030101010101" pitchFamily="2" charset="-122"/>
              </a:rPr>
              <a:t>+</a:t>
            </a:r>
            <a:r>
              <a:rPr lang="en-US" altLang="zh-CN" b="1">
                <a:ea typeface="宋体" panose="02010600030101010101" pitchFamily="2" charset="-122"/>
              </a:rPr>
              <a:t>={x│x</a:t>
            </a:r>
            <a:r>
              <a:rPr lang="ru-RU" altLang="zh-CN" b="1"/>
              <a:t>∈</a:t>
            </a:r>
            <a:r>
              <a:rPr lang="en-US" altLang="zh-CN" b="1">
                <a:ea typeface="宋体" panose="02010600030101010101" pitchFamily="2" charset="-122"/>
              </a:rPr>
              <a:t>R, x&gt;0}</a:t>
            </a:r>
            <a:r>
              <a:rPr lang="zh-CN" altLang="en-US" b="1">
                <a:ea typeface="宋体" panose="02010600030101010101" pitchFamily="2" charset="-122"/>
              </a:rPr>
              <a:t>是表示非负的实数集</a:t>
            </a:r>
          </a:p>
          <a:p>
            <a:pPr marL="534988" indent="-534988"/>
            <a:r>
              <a:rPr lang="en-US" altLang="zh-CN" b="1">
                <a:ea typeface="宋体" panose="02010600030101010101" pitchFamily="2" charset="-122"/>
              </a:rPr>
              <a:t> R</a:t>
            </a:r>
            <a:r>
              <a:rPr lang="en-US" altLang="zh-CN" b="1" baseline="30000">
                <a:ea typeface="宋体" panose="02010600030101010101" pitchFamily="2" charset="-122"/>
              </a:rPr>
              <a:t>2</a:t>
            </a:r>
            <a:r>
              <a:rPr lang="en-US" altLang="zh-CN" b="1">
                <a:ea typeface="宋体" panose="02010600030101010101" pitchFamily="2" charset="-122"/>
              </a:rPr>
              <a:t>={(x,y) │x,y </a:t>
            </a:r>
            <a:r>
              <a:rPr lang="ru-RU" altLang="zh-CN" b="1"/>
              <a:t>∈</a:t>
            </a:r>
            <a:r>
              <a:rPr lang="en-US" altLang="zh-CN" b="1">
                <a:ea typeface="宋体" panose="02010600030101010101" pitchFamily="2" charset="-122"/>
              </a:rPr>
              <a:t> R}</a:t>
            </a:r>
            <a:r>
              <a:rPr lang="zh-CN" altLang="en-US" b="1">
                <a:ea typeface="宋体" panose="02010600030101010101" pitchFamily="2" charset="-122"/>
              </a:rPr>
              <a:t>是</a:t>
            </a:r>
            <a:r>
              <a:rPr lang="en-US" altLang="zh-CN" b="1">
                <a:ea typeface="宋体" panose="02010600030101010101" pitchFamily="2" charset="-122"/>
              </a:rPr>
              <a:t>XOY</a:t>
            </a:r>
            <a:r>
              <a:rPr lang="zh-CN" altLang="en-US" b="1">
                <a:ea typeface="宋体" panose="02010600030101010101" pitchFamily="2" charset="-122"/>
              </a:rPr>
              <a:t>坐标平面上点的集合。</a:t>
            </a:r>
          </a:p>
          <a:p>
            <a:pPr marL="534988" indent="-534988"/>
            <a:endParaRPr lang="zh-CN" altLang="en-US">
              <a:ea typeface="宋体" panose="02010600030101010101" pitchFamily="2" charset="-122"/>
            </a:endParaRPr>
          </a:p>
        </p:txBody>
      </p:sp>
    </p:spTree>
    <p:extLst>
      <p:ext uri="{BB962C8B-B14F-4D97-AF65-F5344CB8AC3E}">
        <p14:creationId xmlns:p14="http://schemas.microsoft.com/office/powerpoint/2010/main" val="2195238804"/>
      </p:ext>
    </p:extLst>
  </p:cSld>
  <p:clrMapOvr>
    <a:masterClrMapping/>
  </p:clrMapOvr>
  <p:transition advTm="1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350515B-4D71-44E5-996E-457F487C4C70}" type="slidenum">
              <a:rPr lang="zh-CN" altLang="en-US" smtClean="0">
                <a:solidFill>
                  <a:schemeClr val="accent1"/>
                </a:solidFill>
              </a:rPr>
              <a:pPr/>
              <a:t>26</a:t>
            </a:fld>
            <a:r>
              <a:rPr lang="en-US" altLang="zh-CN" dirty="0">
                <a:solidFill>
                  <a:schemeClr val="accent1"/>
                </a:solidFill>
              </a:rPr>
              <a:t>/47</a:t>
            </a:r>
          </a:p>
        </p:txBody>
      </p:sp>
      <p:sp>
        <p:nvSpPr>
          <p:cNvPr id="27651" name="Rectangle 2"/>
          <p:cNvSpPr>
            <a:spLocks noGrp="1"/>
          </p:cNvSpPr>
          <p:nvPr>
            <p:ph type="title" idx="4294967295"/>
          </p:nvPr>
        </p:nvSpPr>
        <p:spPr/>
        <p:txBody>
          <a:bodyPr/>
          <a:lstStyle/>
          <a:p>
            <a:r>
              <a:rPr lang="en-US" altLang="zh-CN" b="1">
                <a:latin typeface="Calibri" panose="020F0502020204030204" pitchFamily="34" charset="0"/>
                <a:ea typeface="宋体" panose="02010600030101010101" pitchFamily="2" charset="-122"/>
              </a:rPr>
              <a:t>a∊A</a:t>
            </a:r>
            <a:r>
              <a:rPr lang="zh-CN" altLang="en-US" b="1">
                <a:latin typeface="Calibri" panose="020F0502020204030204" pitchFamily="34" charset="0"/>
                <a:ea typeface="宋体" panose="02010600030101010101" pitchFamily="2" charset="-122"/>
              </a:rPr>
              <a:t>、 </a:t>
            </a:r>
            <a:r>
              <a:rPr lang="en-US" altLang="zh-CN" b="1">
                <a:latin typeface="Calibri" panose="020F0502020204030204" pitchFamily="34" charset="0"/>
                <a:ea typeface="宋体" panose="02010600030101010101" pitchFamily="2" charset="-122"/>
              </a:rPr>
              <a:t>a</a:t>
            </a:r>
            <a:r>
              <a:rPr lang="en-US" altLang="zh-CN">
                <a:latin typeface="Calibri" panose="020F0502020204030204" pitchFamily="34" charset="0"/>
                <a:ea typeface="宋体" panose="02010600030101010101" pitchFamily="2" charset="-122"/>
              </a:rPr>
              <a:t>∉</a:t>
            </a:r>
            <a:r>
              <a:rPr lang="en-US" altLang="zh-CN" b="1">
                <a:latin typeface="Calibri" panose="020F0502020204030204" pitchFamily="34" charset="0"/>
                <a:ea typeface="宋体" panose="02010600030101010101" pitchFamily="2" charset="-122"/>
              </a:rPr>
              <a:t>A</a:t>
            </a:r>
            <a:r>
              <a:rPr lang="en-US" altLang="zh-CN">
                <a:latin typeface="Calibri" panose="020F0502020204030204" pitchFamily="34" charset="0"/>
                <a:ea typeface="宋体" panose="02010600030101010101" pitchFamily="2" charset="-122"/>
              </a:rPr>
              <a:t> </a:t>
            </a:r>
            <a:endParaRPr lang="zh-CN" altLang="en-US">
              <a:latin typeface="Calibri" panose="020F0502020204030204" pitchFamily="34" charset="0"/>
              <a:ea typeface="宋体" panose="02010600030101010101" pitchFamily="2" charset="-122"/>
            </a:endParaRPr>
          </a:p>
        </p:txBody>
      </p:sp>
      <p:sp>
        <p:nvSpPr>
          <p:cNvPr id="27652" name="Rectangle 4"/>
          <p:cNvSpPr>
            <a:spLocks noChangeArrowheads="1"/>
          </p:cNvSpPr>
          <p:nvPr/>
        </p:nvSpPr>
        <p:spPr bwMode="auto">
          <a:xfrm>
            <a:off x="395288" y="908050"/>
            <a:ext cx="8424862" cy="2725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9750" indent="-53975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40000"/>
              </a:spcBef>
              <a:buFont typeface="Wingdings" panose="05000000000000000000" pitchFamily="2" charset="2"/>
              <a:buChar char="l"/>
            </a:pPr>
            <a:r>
              <a:rPr lang="zh-CN" altLang="en-US" sz="3200" b="1" dirty="0">
                <a:solidFill>
                  <a:srgbClr val="993300"/>
                </a:solidFill>
              </a:rPr>
              <a:t>如果 </a:t>
            </a:r>
            <a:r>
              <a:rPr lang="en-US" altLang="zh-CN" sz="3200" b="1" dirty="0">
                <a:solidFill>
                  <a:srgbClr val="993300"/>
                </a:solidFill>
              </a:rPr>
              <a:t>a</a:t>
            </a:r>
            <a:r>
              <a:rPr lang="zh-CN" altLang="en-US" sz="3200" b="1" dirty="0">
                <a:solidFill>
                  <a:srgbClr val="993300"/>
                </a:solidFill>
              </a:rPr>
              <a:t>是集合</a:t>
            </a:r>
            <a:r>
              <a:rPr lang="en-US" altLang="zh-CN" sz="3200" b="1" dirty="0">
                <a:solidFill>
                  <a:srgbClr val="993300"/>
                </a:solidFill>
              </a:rPr>
              <a:t>A </a:t>
            </a:r>
            <a:r>
              <a:rPr lang="zh-CN" altLang="en-US" sz="3200" b="1" dirty="0">
                <a:solidFill>
                  <a:srgbClr val="993300"/>
                </a:solidFill>
              </a:rPr>
              <a:t>的一个元素，就叫做 </a:t>
            </a:r>
            <a:r>
              <a:rPr lang="en-US" altLang="zh-CN" sz="3200" b="1" dirty="0">
                <a:solidFill>
                  <a:srgbClr val="993300"/>
                </a:solidFill>
              </a:rPr>
              <a:t>a</a:t>
            </a:r>
            <a:r>
              <a:rPr lang="zh-CN" altLang="en-US" sz="3200" b="1" dirty="0">
                <a:solidFill>
                  <a:srgbClr val="993300"/>
                </a:solidFill>
              </a:rPr>
              <a:t>属于集合</a:t>
            </a:r>
            <a:r>
              <a:rPr lang="en-US" altLang="zh-CN" sz="3200" b="1" dirty="0">
                <a:solidFill>
                  <a:srgbClr val="993300"/>
                </a:solidFill>
              </a:rPr>
              <a:t>A</a:t>
            </a:r>
            <a:r>
              <a:rPr lang="zh-CN" altLang="en-US" sz="3200" b="1" dirty="0">
                <a:solidFill>
                  <a:srgbClr val="993300"/>
                </a:solidFill>
              </a:rPr>
              <a:t>，这时记为 </a:t>
            </a:r>
            <a:r>
              <a:rPr lang="en-US" altLang="zh-CN" sz="3200" b="1" dirty="0" err="1">
                <a:solidFill>
                  <a:srgbClr val="993300"/>
                </a:solidFill>
              </a:rPr>
              <a:t>a</a:t>
            </a:r>
            <a:r>
              <a:rPr lang="en-US" altLang="zh-CN" sz="3200" b="1" dirty="0" err="1">
                <a:solidFill>
                  <a:srgbClr val="993300"/>
                </a:solidFill>
                <a:latin typeface="MS Mincho" panose="02020609040205080304" pitchFamily="49" charset="-128"/>
                <a:ea typeface="MS Mincho" panose="02020609040205080304" pitchFamily="49" charset="-128"/>
              </a:rPr>
              <a:t>∊</a:t>
            </a:r>
            <a:r>
              <a:rPr lang="en-US" altLang="zh-CN" sz="3200" b="1" dirty="0" err="1">
                <a:solidFill>
                  <a:srgbClr val="993300"/>
                </a:solidFill>
                <a:latin typeface="Batang" panose="02030600000101010101" pitchFamily="18" charset="-127"/>
                <a:ea typeface="Batang" panose="02030600000101010101" pitchFamily="18" charset="-127"/>
              </a:rPr>
              <a:t>A</a:t>
            </a:r>
            <a:r>
              <a:rPr lang="en-US" altLang="zh-CN" sz="3200" b="1" dirty="0">
                <a:solidFill>
                  <a:srgbClr val="993300"/>
                </a:solidFill>
              </a:rPr>
              <a:t> </a:t>
            </a:r>
            <a:r>
              <a:rPr lang="zh-CN" altLang="en-US" sz="3200" b="1" dirty="0">
                <a:solidFill>
                  <a:srgbClr val="993300"/>
                </a:solidFill>
              </a:rPr>
              <a:t>。</a:t>
            </a:r>
          </a:p>
          <a:p>
            <a:pPr eaLnBrk="1" hangingPunct="1">
              <a:lnSpc>
                <a:spcPct val="125000"/>
              </a:lnSpc>
              <a:spcBef>
                <a:spcPct val="40000"/>
              </a:spcBef>
              <a:buFont typeface="Wingdings" panose="05000000000000000000" pitchFamily="2" charset="2"/>
              <a:buChar char="l"/>
            </a:pPr>
            <a:r>
              <a:rPr lang="zh-CN" altLang="en-US" sz="3200" b="1" dirty="0"/>
              <a:t>如果 </a:t>
            </a:r>
            <a:r>
              <a:rPr lang="en-US" altLang="zh-CN" sz="3200" b="1" dirty="0"/>
              <a:t>a</a:t>
            </a:r>
            <a:r>
              <a:rPr lang="zh-CN" altLang="en-US" sz="3200" b="1" dirty="0"/>
              <a:t>不是集合</a:t>
            </a:r>
            <a:r>
              <a:rPr lang="en-US" altLang="zh-CN" sz="3200" b="1" dirty="0"/>
              <a:t>A</a:t>
            </a:r>
            <a:r>
              <a:rPr lang="zh-CN" altLang="en-US" sz="3200" b="1" dirty="0"/>
              <a:t>中的一个元素，就叫做</a:t>
            </a:r>
            <a:r>
              <a:rPr lang="en-US" altLang="zh-CN" sz="3200" b="1" dirty="0"/>
              <a:t>a</a:t>
            </a:r>
            <a:r>
              <a:rPr lang="zh-CN" altLang="en-US" sz="3200" b="1" dirty="0"/>
              <a:t>不属于</a:t>
            </a:r>
            <a:r>
              <a:rPr lang="en-US" altLang="zh-CN" sz="3200" b="1" dirty="0"/>
              <a:t>A </a:t>
            </a:r>
            <a:r>
              <a:rPr lang="zh-CN" altLang="en-US" sz="3200" b="1" dirty="0"/>
              <a:t>，这时记为</a:t>
            </a:r>
            <a:r>
              <a:rPr lang="en-US" altLang="zh-CN" sz="3200" b="1" dirty="0" err="1"/>
              <a:t>a</a:t>
            </a:r>
            <a:r>
              <a:rPr lang="en-US" altLang="zh-CN" sz="3200" dirty="0" err="1">
                <a:solidFill>
                  <a:srgbClr val="CC0000"/>
                </a:solidFill>
              </a:rPr>
              <a:t>∉</a:t>
            </a:r>
            <a:r>
              <a:rPr lang="en-US" altLang="zh-CN" sz="3200" b="1" dirty="0" err="1"/>
              <a:t>A</a:t>
            </a:r>
            <a:r>
              <a:rPr lang="en-US" altLang="zh-CN" sz="3200" b="1" dirty="0"/>
              <a:t> </a:t>
            </a:r>
            <a:r>
              <a:rPr lang="zh-CN" altLang="en-US" sz="3200" b="1" dirty="0"/>
              <a:t>。</a:t>
            </a:r>
          </a:p>
        </p:txBody>
      </p:sp>
      <p:sp>
        <p:nvSpPr>
          <p:cNvPr id="27653" name="Rectangle 6"/>
          <p:cNvSpPr>
            <a:spLocks noChangeArrowheads="1"/>
          </p:cNvSpPr>
          <p:nvPr/>
        </p:nvSpPr>
        <p:spPr bwMode="auto">
          <a:xfrm>
            <a:off x="323850" y="4365625"/>
            <a:ext cx="8496300" cy="203835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pPr>
            <a:r>
              <a:rPr lang="zh-CN" altLang="en-US" sz="3200" b="1">
                <a:solidFill>
                  <a:schemeClr val="bg1"/>
                </a:solidFill>
              </a:rPr>
              <a:t>对于任给的一个对象</a:t>
            </a:r>
            <a:r>
              <a:rPr lang="en-US" altLang="zh-CN" sz="3200" b="1">
                <a:solidFill>
                  <a:schemeClr val="bg1"/>
                </a:solidFill>
              </a:rPr>
              <a:t>a</a:t>
            </a:r>
            <a:r>
              <a:rPr lang="zh-CN" altLang="en-US" sz="3200" b="1">
                <a:solidFill>
                  <a:schemeClr val="bg1"/>
                </a:solidFill>
              </a:rPr>
              <a:t>和任给的一个集合</a:t>
            </a:r>
            <a:r>
              <a:rPr lang="en-US" altLang="zh-CN" sz="3200" b="1">
                <a:solidFill>
                  <a:schemeClr val="bg1"/>
                </a:solidFill>
              </a:rPr>
              <a:t>A</a:t>
            </a:r>
            <a:r>
              <a:rPr lang="zh-CN" altLang="en-US" sz="3200" b="1">
                <a:solidFill>
                  <a:schemeClr val="bg1"/>
                </a:solidFill>
              </a:rPr>
              <a:t>，</a:t>
            </a:r>
          </a:p>
          <a:p>
            <a:pPr eaLnBrk="1" hangingPunct="1">
              <a:lnSpc>
                <a:spcPct val="120000"/>
              </a:lnSpc>
              <a:spcBef>
                <a:spcPct val="20000"/>
              </a:spcBef>
            </a:pPr>
            <a:r>
              <a:rPr lang="zh-CN" altLang="en-US" sz="3200" b="1">
                <a:solidFill>
                  <a:schemeClr val="bg1"/>
                </a:solidFill>
              </a:rPr>
              <a:t>或者</a:t>
            </a:r>
            <a:r>
              <a:rPr lang="en-US" altLang="zh-CN" sz="3200" b="1">
                <a:solidFill>
                  <a:schemeClr val="bg1"/>
                </a:solidFill>
              </a:rPr>
              <a:t>a</a:t>
            </a:r>
            <a:r>
              <a:rPr lang="zh-CN" altLang="en-US" sz="3200" b="1">
                <a:solidFill>
                  <a:schemeClr val="bg1"/>
                </a:solidFill>
              </a:rPr>
              <a:t>属于</a:t>
            </a:r>
            <a:r>
              <a:rPr lang="en-US" altLang="zh-CN" sz="3200" b="1">
                <a:solidFill>
                  <a:schemeClr val="bg1"/>
                </a:solidFill>
              </a:rPr>
              <a:t>A</a:t>
            </a:r>
            <a:r>
              <a:rPr lang="zh-CN" altLang="en-US" sz="3200" b="1">
                <a:solidFill>
                  <a:schemeClr val="bg1"/>
                </a:solidFill>
              </a:rPr>
              <a:t>，或者 </a:t>
            </a:r>
            <a:r>
              <a:rPr lang="en-US" altLang="zh-CN" sz="3200" b="1">
                <a:solidFill>
                  <a:schemeClr val="bg1"/>
                </a:solidFill>
              </a:rPr>
              <a:t>a</a:t>
            </a:r>
            <a:r>
              <a:rPr lang="zh-CN" altLang="en-US" sz="3200" b="1">
                <a:solidFill>
                  <a:schemeClr val="bg1"/>
                </a:solidFill>
              </a:rPr>
              <a:t>不属于</a:t>
            </a:r>
            <a:r>
              <a:rPr lang="en-US" altLang="zh-CN" sz="3200" b="1">
                <a:solidFill>
                  <a:schemeClr val="bg1"/>
                </a:solidFill>
              </a:rPr>
              <a:t>A</a:t>
            </a:r>
            <a:r>
              <a:rPr lang="zh-CN" altLang="en-US" sz="3200" b="1">
                <a:solidFill>
                  <a:schemeClr val="bg1"/>
                </a:solidFill>
              </a:rPr>
              <a:t>，</a:t>
            </a:r>
          </a:p>
          <a:p>
            <a:pPr eaLnBrk="1" hangingPunct="1">
              <a:lnSpc>
                <a:spcPct val="120000"/>
              </a:lnSpc>
              <a:spcBef>
                <a:spcPct val="20000"/>
              </a:spcBef>
            </a:pPr>
            <a:r>
              <a:rPr lang="zh-CN" altLang="en-US" sz="3200" b="1">
                <a:solidFill>
                  <a:srgbClr val="CC0000"/>
                </a:solidFill>
              </a:rPr>
              <a:t>二者必居其一，不可得兼。</a:t>
            </a:r>
            <a:r>
              <a:rPr lang="zh-CN" altLang="en-US" sz="3200" b="1"/>
              <a:t>　</a:t>
            </a:r>
          </a:p>
        </p:txBody>
      </p:sp>
    </p:spTree>
    <p:extLst>
      <p:ext uri="{BB962C8B-B14F-4D97-AF65-F5344CB8AC3E}">
        <p14:creationId xmlns:p14="http://schemas.microsoft.com/office/powerpoint/2010/main" val="1104714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9BA04A1-598B-4B32-8051-692344DF4E81}" type="slidenum">
              <a:rPr lang="zh-CN" altLang="en-US" smtClean="0">
                <a:solidFill>
                  <a:schemeClr val="accent1"/>
                </a:solidFill>
              </a:rPr>
              <a:pPr/>
              <a:t>27</a:t>
            </a:fld>
            <a:r>
              <a:rPr lang="en-US" altLang="zh-CN" dirty="0">
                <a:solidFill>
                  <a:schemeClr val="accent1"/>
                </a:solidFill>
              </a:rPr>
              <a:t>/47</a:t>
            </a:r>
          </a:p>
        </p:txBody>
      </p:sp>
      <p:sp>
        <p:nvSpPr>
          <p:cNvPr id="28675" name="Rectangle 2"/>
          <p:cNvSpPr>
            <a:spLocks noGrp="1"/>
          </p:cNvSpPr>
          <p:nvPr>
            <p:ph type="title" idx="4294967295"/>
          </p:nvPr>
        </p:nvSpPr>
        <p:spPr/>
        <p:txBody>
          <a:bodyPr/>
          <a:lstStyle/>
          <a:p>
            <a:r>
              <a:rPr lang="zh-CN" altLang="en-US">
                <a:latin typeface="Calibri" panose="020F0502020204030204" pitchFamily="34" charset="0"/>
                <a:ea typeface="宋体" panose="02010600030101010101" pitchFamily="2" charset="-122"/>
              </a:rPr>
              <a:t>集合的两种表示</a:t>
            </a:r>
          </a:p>
        </p:txBody>
      </p:sp>
      <p:sp>
        <p:nvSpPr>
          <p:cNvPr id="28676" name="Rectangle 4"/>
          <p:cNvSpPr>
            <a:spLocks noChangeArrowheads="1"/>
          </p:cNvSpPr>
          <p:nvPr/>
        </p:nvSpPr>
        <p:spPr bwMode="auto">
          <a:xfrm>
            <a:off x="107950" y="836712"/>
            <a:ext cx="8351838"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30000"/>
              </a:spcAft>
            </a:pPr>
            <a:r>
              <a:rPr lang="en-US" altLang="zh-CN" sz="3200" b="1" dirty="0">
                <a:latin typeface="宋体" panose="02010600030101010101" pitchFamily="2" charset="-122"/>
                <a:cs typeface="Times New Roman" panose="02020603050405020304" pitchFamily="18" charset="0"/>
              </a:rPr>
              <a:t>(1) </a:t>
            </a:r>
            <a:r>
              <a:rPr lang="zh-CN" altLang="en-US" sz="3200" b="1" dirty="0">
                <a:solidFill>
                  <a:srgbClr val="993300"/>
                </a:solidFill>
                <a:latin typeface="宋体" panose="02010600030101010101" pitchFamily="2" charset="-122"/>
                <a:cs typeface="Times New Roman" panose="02020603050405020304" pitchFamily="18" charset="0"/>
              </a:rPr>
              <a:t>列举出这个集合中的所有元素。</a:t>
            </a:r>
            <a:endParaRPr lang="en-US" altLang="zh-CN" sz="3200" b="1" dirty="0">
              <a:latin typeface="宋体" panose="02010600030101010101" pitchFamily="2" charset="-122"/>
              <a:cs typeface="Times New Roman" panose="02020603050405020304" pitchFamily="18" charset="0"/>
            </a:endParaRPr>
          </a:p>
          <a:p>
            <a:pPr eaLnBrk="1" hangingPunct="1"/>
            <a:r>
              <a:rPr lang="en-US" altLang="zh-CN" sz="3200" b="1" dirty="0">
                <a:cs typeface="Arial" panose="020B0604020202020204" pitchFamily="34" charset="0"/>
              </a:rPr>
              <a:t>		♦  A={T, F}</a:t>
            </a:r>
          </a:p>
          <a:p>
            <a:pPr eaLnBrk="1" hangingPunct="1"/>
            <a:r>
              <a:rPr lang="en-US" altLang="zh-CN" sz="3200" b="1" dirty="0">
                <a:cs typeface="Arial" panose="020B0604020202020204" pitchFamily="34" charset="0"/>
              </a:rPr>
              <a:t>		</a:t>
            </a:r>
            <a:r>
              <a:rPr lang="en-US" altLang="zh-CN" sz="3200" b="1" dirty="0">
                <a:solidFill>
                  <a:schemeClr val="hlink"/>
                </a:solidFill>
                <a:cs typeface="Arial" panose="020B0604020202020204" pitchFamily="34" charset="0"/>
              </a:rPr>
              <a:t>♦  B={0, 1}</a:t>
            </a:r>
            <a:endParaRPr lang="zh-CN" altLang="en-US" sz="3200" b="1" dirty="0"/>
          </a:p>
        </p:txBody>
      </p:sp>
      <p:sp>
        <p:nvSpPr>
          <p:cNvPr id="28677" name="Rectangle 5"/>
          <p:cNvSpPr>
            <a:spLocks noChangeArrowheads="1"/>
          </p:cNvSpPr>
          <p:nvPr/>
        </p:nvSpPr>
        <p:spPr bwMode="auto">
          <a:xfrm>
            <a:off x="0" y="1901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8678" name="Rectangle 6"/>
          <p:cNvSpPr>
            <a:spLocks noChangeArrowheads="1"/>
          </p:cNvSpPr>
          <p:nvPr/>
        </p:nvSpPr>
        <p:spPr bwMode="auto">
          <a:xfrm>
            <a:off x="107950" y="2670448"/>
            <a:ext cx="8208963" cy="179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30000"/>
              </a:spcAft>
            </a:pPr>
            <a:r>
              <a:rPr lang="en-US" altLang="zh-CN" sz="3200" b="1" dirty="0">
                <a:latin typeface="宋体" panose="02010600030101010101" pitchFamily="2" charset="-122"/>
                <a:cs typeface="Times New Roman" panose="02020603050405020304" pitchFamily="18" charset="0"/>
              </a:rPr>
              <a:t>(2) </a:t>
            </a:r>
            <a:r>
              <a:rPr lang="zh-CN" altLang="en-US" sz="3200" b="1" dirty="0">
                <a:solidFill>
                  <a:srgbClr val="993300"/>
                </a:solidFill>
                <a:latin typeface="宋体" panose="02010600030101010101" pitchFamily="2" charset="-122"/>
                <a:cs typeface="Times New Roman" panose="02020603050405020304" pitchFamily="18" charset="0"/>
              </a:rPr>
              <a:t>利用元素所具有的性质</a:t>
            </a:r>
            <a:r>
              <a:rPr lang="en-US" altLang="zh-CN" sz="3200" b="1" dirty="0">
                <a:solidFill>
                  <a:srgbClr val="993300"/>
                </a:solidFill>
                <a:latin typeface="宋体" panose="02010600030101010101" pitchFamily="2" charset="-122"/>
                <a:cs typeface="Times New Roman" panose="02020603050405020304" pitchFamily="18" charset="0"/>
              </a:rPr>
              <a:t>(</a:t>
            </a:r>
            <a:r>
              <a:rPr lang="zh-CN" altLang="en-US" sz="3200" b="1" dirty="0">
                <a:solidFill>
                  <a:srgbClr val="993300"/>
                </a:solidFill>
                <a:latin typeface="宋体" panose="02010600030101010101" pitchFamily="2" charset="-122"/>
                <a:cs typeface="Times New Roman" panose="02020603050405020304" pitchFamily="18" charset="0"/>
              </a:rPr>
              <a:t>即谓词</a:t>
            </a:r>
            <a:r>
              <a:rPr lang="en-US" altLang="zh-CN" sz="3200" b="1" dirty="0">
                <a:solidFill>
                  <a:srgbClr val="993300"/>
                </a:solidFill>
                <a:latin typeface="宋体" panose="02010600030101010101" pitchFamily="2" charset="-122"/>
                <a:cs typeface="Times New Roman" panose="02020603050405020304" pitchFamily="18" charset="0"/>
              </a:rPr>
              <a:t>)</a:t>
            </a:r>
            <a:r>
              <a:rPr lang="zh-CN" altLang="en-US" sz="3200" b="1" dirty="0">
                <a:solidFill>
                  <a:srgbClr val="993300"/>
                </a:solidFill>
                <a:latin typeface="宋体" panose="02010600030101010101" pitchFamily="2" charset="-122"/>
                <a:cs typeface="Times New Roman" panose="02020603050405020304" pitchFamily="18" charset="0"/>
              </a:rPr>
              <a:t>来表示。</a:t>
            </a:r>
            <a:endParaRPr lang="en-US" altLang="zh-CN" sz="3200" b="1" dirty="0"/>
          </a:p>
          <a:p>
            <a:r>
              <a:rPr lang="en-US" altLang="zh-CN" sz="3200" b="1" dirty="0"/>
              <a:t>		</a:t>
            </a:r>
            <a:r>
              <a:rPr lang="en-US" altLang="zh-CN" sz="3200" b="1" dirty="0">
                <a:cs typeface="Arial" panose="020B0604020202020204" pitchFamily="34" charset="0"/>
              </a:rPr>
              <a:t>♦  C={x </a:t>
            </a:r>
            <a:r>
              <a:rPr lang="en-US" altLang="zh-CN" sz="3200" b="1" dirty="0">
                <a:ea typeface="Batang" panose="02030600000101010101" pitchFamily="18" charset="-127"/>
              </a:rPr>
              <a:t>│</a:t>
            </a:r>
            <a:r>
              <a:rPr lang="en-US" altLang="zh-CN" sz="3200" b="1" dirty="0">
                <a:solidFill>
                  <a:schemeClr val="hlink"/>
                </a:solidFill>
                <a:ea typeface="Batang" panose="02030600000101010101" pitchFamily="18" charset="-127"/>
              </a:rPr>
              <a:t> </a:t>
            </a:r>
            <a:r>
              <a:rPr lang="en-US" altLang="zh-CN" sz="3200" b="1" dirty="0">
                <a:latin typeface="Batang" panose="02030600000101010101" pitchFamily="18" charset="-127"/>
                <a:ea typeface="Batang" panose="02030600000101010101" pitchFamily="18" charset="-127"/>
                <a:cs typeface="Arial" panose="020B0604020202020204" pitchFamily="34" charset="0"/>
              </a:rPr>
              <a:t>x</a:t>
            </a:r>
            <a:r>
              <a:rPr lang="en-US" altLang="zh-CN" sz="3200" b="1" baseline="30000" dirty="0">
                <a:latin typeface="Batang" panose="02030600000101010101" pitchFamily="18" charset="-127"/>
                <a:ea typeface="Batang" panose="02030600000101010101" pitchFamily="18" charset="-127"/>
                <a:cs typeface="Arial" panose="020B0604020202020204" pitchFamily="34" charset="0"/>
              </a:rPr>
              <a:t>2</a:t>
            </a:r>
            <a:r>
              <a:rPr lang="en-US" altLang="zh-CN" sz="3200" b="1" dirty="0">
                <a:latin typeface="+mn-ea"/>
                <a:ea typeface="+mn-ea"/>
                <a:cs typeface="Arial" panose="020B0604020202020204" pitchFamily="34" charset="0"/>
              </a:rPr>
              <a:t>-</a:t>
            </a:r>
            <a:r>
              <a:rPr lang="en-US" altLang="zh-CN" sz="3200" b="1" dirty="0">
                <a:latin typeface="Batang" panose="02030600000101010101" pitchFamily="18" charset="-127"/>
                <a:ea typeface="Batang" panose="02030600000101010101" pitchFamily="18" charset="-127"/>
                <a:cs typeface="Arial" panose="020B0604020202020204" pitchFamily="34" charset="0"/>
              </a:rPr>
              <a:t>x=0, </a:t>
            </a:r>
            <a:r>
              <a:rPr lang="en-US" altLang="zh-CN" sz="2800" b="1" dirty="0" err="1">
                <a:latin typeface="Batang" panose="02030600000101010101" pitchFamily="18" charset="-127"/>
                <a:ea typeface="Batang" panose="02030600000101010101" pitchFamily="18" charset="-127"/>
                <a:cs typeface="Arial" panose="020B0604020202020204" pitchFamily="34" charset="0"/>
              </a:rPr>
              <a:t>x</a:t>
            </a:r>
            <a:r>
              <a:rPr lang="en-US" altLang="zh-CN" sz="2800" b="1" dirty="0" err="1"/>
              <a:t>∈R</a:t>
            </a:r>
            <a:r>
              <a:rPr lang="en-US" altLang="zh-CN" sz="3200" b="1" dirty="0">
                <a:latin typeface="Batang" panose="02030600000101010101" pitchFamily="18" charset="-127"/>
                <a:ea typeface="Batang" panose="02030600000101010101" pitchFamily="18" charset="-127"/>
              </a:rPr>
              <a:t> }</a:t>
            </a:r>
          </a:p>
          <a:p>
            <a:pPr>
              <a:spcBef>
                <a:spcPts val="600"/>
              </a:spcBef>
            </a:pPr>
            <a:r>
              <a:rPr lang="en-US" altLang="zh-CN" sz="3200" b="1" dirty="0">
                <a:latin typeface="Batang" panose="02030600000101010101" pitchFamily="18" charset="-127"/>
                <a:ea typeface="Batang" panose="02030600000101010101" pitchFamily="18" charset="-127"/>
              </a:rPr>
              <a:t>	</a:t>
            </a:r>
            <a:r>
              <a:rPr lang="en-US" altLang="zh-CN" sz="3200" b="1" dirty="0">
                <a:solidFill>
                  <a:schemeClr val="hlink"/>
                </a:solidFill>
                <a:latin typeface="Batang" panose="02030600000101010101" pitchFamily="18" charset="-127"/>
                <a:ea typeface="Batang" panose="02030600000101010101" pitchFamily="18" charset="-127"/>
              </a:rPr>
              <a:t>	</a:t>
            </a:r>
            <a:r>
              <a:rPr lang="en-US" altLang="zh-CN" sz="3200" b="1" dirty="0">
                <a:solidFill>
                  <a:schemeClr val="hlink"/>
                </a:solidFill>
                <a:cs typeface="Arial" panose="020B0604020202020204" pitchFamily="34" charset="0"/>
              </a:rPr>
              <a:t>♦</a:t>
            </a:r>
            <a:r>
              <a:rPr lang="en-US" altLang="zh-CN" sz="3200" b="1" dirty="0">
                <a:solidFill>
                  <a:schemeClr val="hlink"/>
                </a:solidFill>
                <a:ea typeface="Batang" panose="02030600000101010101" pitchFamily="18" charset="-127"/>
              </a:rPr>
              <a:t>  D={x </a:t>
            </a:r>
            <a:r>
              <a:rPr lang="en-US" altLang="zh-CN" sz="3200" b="1" dirty="0">
                <a:solidFill>
                  <a:srgbClr val="FF0000"/>
                </a:solidFill>
                <a:ea typeface="Batang" panose="02030600000101010101" pitchFamily="18" charset="-127"/>
              </a:rPr>
              <a:t>│</a:t>
            </a:r>
            <a:r>
              <a:rPr lang="en-US" altLang="zh-CN" sz="3200" b="1" dirty="0">
                <a:solidFill>
                  <a:schemeClr val="hlink"/>
                </a:solidFill>
                <a:ea typeface="Batang" panose="02030600000101010101" pitchFamily="18" charset="-127"/>
              </a:rPr>
              <a:t> P(x) }</a:t>
            </a:r>
          </a:p>
        </p:txBody>
      </p:sp>
      <p:sp>
        <p:nvSpPr>
          <p:cNvPr id="28679" name="Rectangle 7"/>
          <p:cNvSpPr>
            <a:spLocks noChangeArrowheads="1"/>
          </p:cNvSpPr>
          <p:nvPr/>
        </p:nvSpPr>
        <p:spPr bwMode="auto">
          <a:xfrm>
            <a:off x="0" y="4869160"/>
            <a:ext cx="9144000" cy="1323439"/>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25000"/>
              </a:lnSpc>
            </a:pPr>
            <a:r>
              <a:rPr lang="zh-CN" altLang="en-US" sz="3200" b="1" dirty="0">
                <a:solidFill>
                  <a:schemeClr val="bg1"/>
                </a:solidFill>
              </a:rPr>
              <a:t>一般地 ，</a:t>
            </a:r>
            <a:r>
              <a:rPr lang="en-US" altLang="zh-CN" sz="3200" b="1" dirty="0">
                <a:solidFill>
                  <a:schemeClr val="bg1"/>
                </a:solidFill>
              </a:rPr>
              <a:t>S={</a:t>
            </a:r>
            <a:r>
              <a:rPr lang="en-US" altLang="zh-CN" sz="3200" b="1" dirty="0" err="1">
                <a:solidFill>
                  <a:schemeClr val="bg1"/>
                </a:solidFill>
              </a:rPr>
              <a:t>x</a:t>
            </a:r>
            <a:r>
              <a:rPr lang="en-US" altLang="zh-CN" sz="3200" b="1" dirty="0" err="1">
                <a:solidFill>
                  <a:schemeClr val="bg1"/>
                </a:solidFill>
                <a:cs typeface="Arial" panose="020B0604020202020204" pitchFamily="34" charset="0"/>
              </a:rPr>
              <a:t>│x</a:t>
            </a:r>
            <a:r>
              <a:rPr lang="zh-CN" altLang="en-US" sz="3200" b="1" dirty="0">
                <a:solidFill>
                  <a:schemeClr val="bg1"/>
                </a:solidFill>
                <a:cs typeface="Arial" panose="020B0604020202020204" pitchFamily="34" charset="0"/>
              </a:rPr>
              <a:t>具有性质</a:t>
            </a:r>
            <a:r>
              <a:rPr lang="en-US" altLang="zh-CN" sz="3200" b="1" dirty="0">
                <a:solidFill>
                  <a:schemeClr val="bg1"/>
                </a:solidFill>
                <a:cs typeface="Arial" panose="020B0604020202020204" pitchFamily="34" charset="0"/>
              </a:rPr>
              <a:t>P} </a:t>
            </a:r>
            <a:r>
              <a:rPr lang="zh-CN" altLang="en-US" sz="3200" b="1" dirty="0">
                <a:solidFill>
                  <a:schemeClr val="bg1"/>
                </a:solidFill>
              </a:rPr>
              <a:t>表示</a:t>
            </a:r>
          </a:p>
          <a:p>
            <a:pPr algn="ctr" eaLnBrk="1" hangingPunct="1">
              <a:lnSpc>
                <a:spcPct val="125000"/>
              </a:lnSpc>
            </a:pPr>
            <a:r>
              <a:rPr lang="zh-CN" altLang="en-US" sz="3200" b="1" dirty="0">
                <a:solidFill>
                  <a:schemeClr val="bg1"/>
                </a:solidFill>
              </a:rPr>
              <a:t> </a:t>
            </a:r>
            <a:r>
              <a:rPr lang="en-US" altLang="zh-CN" sz="3200" b="1" dirty="0">
                <a:solidFill>
                  <a:schemeClr val="bg1"/>
                </a:solidFill>
              </a:rPr>
              <a:t>x ∊</a:t>
            </a:r>
            <a:r>
              <a:rPr lang="en-US" altLang="zh-CN" sz="3200" dirty="0">
                <a:solidFill>
                  <a:schemeClr val="bg1"/>
                </a:solidFill>
              </a:rPr>
              <a:t> </a:t>
            </a:r>
            <a:r>
              <a:rPr lang="en-US" altLang="zh-CN" sz="3200" b="1" dirty="0">
                <a:solidFill>
                  <a:schemeClr val="bg1"/>
                </a:solidFill>
              </a:rPr>
              <a:t>S</a:t>
            </a:r>
            <a:r>
              <a:rPr lang="zh-CN" altLang="en-US" sz="3200" b="1" dirty="0">
                <a:solidFill>
                  <a:schemeClr val="bg1"/>
                </a:solidFill>
              </a:rPr>
              <a:t>当且仅当 性质</a:t>
            </a:r>
            <a:r>
              <a:rPr lang="en-US" altLang="zh-CN" sz="3200" b="1" dirty="0">
                <a:solidFill>
                  <a:schemeClr val="bg1"/>
                </a:solidFill>
              </a:rPr>
              <a:t>P(x)</a:t>
            </a:r>
            <a:r>
              <a:rPr lang="zh-CN" altLang="en-US" sz="3200" b="1" dirty="0">
                <a:solidFill>
                  <a:schemeClr val="bg1"/>
                </a:solidFill>
              </a:rPr>
              <a:t>为真。</a:t>
            </a:r>
          </a:p>
        </p:txBody>
      </p:sp>
    </p:spTree>
    <p:extLst>
      <p:ext uri="{BB962C8B-B14F-4D97-AF65-F5344CB8AC3E}">
        <p14:creationId xmlns:p14="http://schemas.microsoft.com/office/powerpoint/2010/main" val="4204930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EE64DA-B0AB-4D8D-8655-DE18ED880047}" type="slidenum">
              <a:rPr lang="zh-CN" altLang="en-US" smtClean="0">
                <a:solidFill>
                  <a:schemeClr val="accent1"/>
                </a:solidFill>
              </a:rPr>
              <a:pPr/>
              <a:t>28</a:t>
            </a:fld>
            <a:r>
              <a:rPr lang="en-US" altLang="zh-CN" dirty="0">
                <a:solidFill>
                  <a:schemeClr val="accent1"/>
                </a:solidFill>
              </a:rPr>
              <a:t>/47</a:t>
            </a:r>
          </a:p>
        </p:txBody>
      </p:sp>
      <p:sp>
        <p:nvSpPr>
          <p:cNvPr id="29699" name="Rectangle 2"/>
          <p:cNvSpPr>
            <a:spLocks noGrp="1"/>
          </p:cNvSpPr>
          <p:nvPr>
            <p:ph type="title" idx="4294967295"/>
          </p:nvPr>
        </p:nvSpPr>
        <p:spPr/>
        <p:txBody>
          <a:bodyPr/>
          <a:lstStyle/>
          <a:p>
            <a:r>
              <a:rPr lang="zh-CN" altLang="en-US" dirty="0">
                <a:latin typeface="Calibri" panose="020F0502020204030204" pitchFamily="34" charset="0"/>
                <a:ea typeface="宋体" panose="02010600030101010101" pitchFamily="2" charset="-122"/>
              </a:rPr>
              <a:t>罗素</a:t>
            </a:r>
            <a:r>
              <a:rPr lang="en-US" altLang="zh-CN" dirty="0">
                <a:latin typeface="Calibri" panose="020F0502020204030204" pitchFamily="34" charset="0"/>
                <a:ea typeface="宋体" panose="02010600030101010101" pitchFamily="2" charset="-122"/>
              </a:rPr>
              <a:t>(B. Russell)</a:t>
            </a:r>
            <a:r>
              <a:rPr lang="zh-CN" altLang="en-US" dirty="0">
                <a:latin typeface="Calibri" panose="020F0502020204030204" pitchFamily="34" charset="0"/>
                <a:ea typeface="宋体" panose="02010600030101010101" pitchFamily="2" charset="-122"/>
              </a:rPr>
              <a:t>悖论的数学描述 </a:t>
            </a:r>
          </a:p>
        </p:txBody>
      </p:sp>
      <p:sp>
        <p:nvSpPr>
          <p:cNvPr id="29700" name="Rectangle 3"/>
          <p:cNvSpPr>
            <a:spLocks noGrp="1"/>
          </p:cNvSpPr>
          <p:nvPr>
            <p:ph type="body" idx="4294967295"/>
          </p:nvPr>
        </p:nvSpPr>
        <p:spPr>
          <a:xfrm>
            <a:off x="323850" y="1052513"/>
            <a:ext cx="8604250" cy="1511300"/>
          </a:xfrm>
        </p:spPr>
        <p:txBody>
          <a:bodyPr/>
          <a:lstStyle/>
          <a:p>
            <a:pPr>
              <a:lnSpc>
                <a:spcPct val="90000"/>
              </a:lnSpc>
              <a:buFont typeface="Arial" panose="020B0604020202020204" pitchFamily="34" charset="0"/>
              <a:buNone/>
            </a:pPr>
            <a:r>
              <a:rPr lang="en-US" altLang="zh-CN" b="1" dirty="0">
                <a:latin typeface="Times New Roman" panose="02020603050405020304" pitchFamily="18" charset="0"/>
                <a:ea typeface="宋体" panose="02010600030101010101" pitchFamily="2" charset="-122"/>
              </a:rPr>
              <a:t>S={A</a:t>
            </a:r>
            <a:r>
              <a:rPr lang="en-US" altLang="zh-CN" b="1" dirty="0">
                <a:latin typeface="Times New Roman" panose="02020603050405020304" pitchFamily="18" charset="0"/>
                <a:ea typeface="宋体" panose="02010600030101010101" pitchFamily="2" charset="-122"/>
                <a:cs typeface="Arial" panose="020B0604020202020204" pitchFamily="34" charset="0"/>
              </a:rPr>
              <a:t>│A</a:t>
            </a:r>
            <a:r>
              <a:rPr lang="zh-CN" altLang="en-US" b="1" dirty="0">
                <a:latin typeface="Times New Roman" panose="02020603050405020304" pitchFamily="18" charset="0"/>
                <a:ea typeface="宋体" panose="02010600030101010101" pitchFamily="2" charset="-122"/>
                <a:cs typeface="Arial" panose="020B0604020202020204" pitchFamily="34" charset="0"/>
              </a:rPr>
              <a:t>是不以自身为元素的集合</a:t>
            </a:r>
            <a:r>
              <a:rPr lang="en-US" altLang="zh-CN" b="1" dirty="0">
                <a:latin typeface="Times New Roman" panose="02020603050405020304" pitchFamily="18" charset="0"/>
                <a:ea typeface="宋体" panose="02010600030101010101" pitchFamily="2" charset="-122"/>
                <a:cs typeface="Arial" panose="020B0604020202020204" pitchFamily="34" charset="0"/>
              </a:rPr>
              <a:t>, </a:t>
            </a:r>
            <a:r>
              <a:rPr lang="zh-CN" altLang="en-US" b="1" dirty="0">
                <a:latin typeface="Times New Roman" panose="02020603050405020304" pitchFamily="18" charset="0"/>
                <a:ea typeface="宋体" panose="02010600030101010101" pitchFamily="2" charset="-122"/>
                <a:cs typeface="Arial" panose="020B0604020202020204" pitchFamily="34" charset="0"/>
              </a:rPr>
              <a:t>即</a:t>
            </a:r>
            <a:r>
              <a:rPr lang="en-US" altLang="zh-CN" b="1" dirty="0">
                <a:latin typeface="Times New Roman" panose="02020603050405020304" pitchFamily="18" charset="0"/>
                <a:ea typeface="宋体" panose="02010600030101010101" pitchFamily="2" charset="-122"/>
                <a:cs typeface="Arial" panose="020B0604020202020204" pitchFamily="34" charset="0"/>
              </a:rPr>
              <a:t>A∉A}</a:t>
            </a:r>
          </a:p>
          <a:p>
            <a:pPr>
              <a:lnSpc>
                <a:spcPct val="90000"/>
              </a:lnSpc>
              <a:buFont typeface="Arial" panose="020B0604020202020204" pitchFamily="34" charset="0"/>
              <a:buNone/>
            </a:pPr>
            <a:endParaRPr lang="zh-CN" altLang="en-US" b="1" dirty="0">
              <a:latin typeface="Times New Roman" panose="02020603050405020304" pitchFamily="18" charset="0"/>
              <a:ea typeface="宋体" panose="02010600030101010101" pitchFamily="2" charset="-122"/>
              <a:cs typeface="Arial" panose="020B0604020202020204" pitchFamily="34" charset="0"/>
            </a:endParaRPr>
          </a:p>
          <a:p>
            <a:pPr>
              <a:lnSpc>
                <a:spcPct val="90000"/>
              </a:lnSpc>
              <a:buFont typeface="Arial" panose="020B0604020202020204" pitchFamily="34" charset="0"/>
              <a:buNone/>
            </a:pPr>
            <a:r>
              <a:rPr lang="en-US" altLang="zh-CN" b="1" dirty="0">
                <a:solidFill>
                  <a:srgbClr val="993300"/>
                </a:solidFill>
                <a:latin typeface="Times New Roman" panose="02020603050405020304" pitchFamily="18" charset="0"/>
                <a:ea typeface="宋体" panose="02010600030101010101" pitchFamily="2" charset="-122"/>
              </a:rPr>
              <a:t>S</a:t>
            </a:r>
            <a:r>
              <a:rPr lang="zh-CN" altLang="en-US" b="1" dirty="0">
                <a:solidFill>
                  <a:srgbClr val="993300"/>
                </a:solidFill>
                <a:latin typeface="Calibri" panose="020F0502020204030204" pitchFamily="34" charset="0"/>
                <a:ea typeface="宋体" panose="02010600030101010101" pitchFamily="2" charset="-122"/>
              </a:rPr>
              <a:t>是集合吗？</a:t>
            </a:r>
          </a:p>
        </p:txBody>
      </p:sp>
      <p:sp>
        <p:nvSpPr>
          <p:cNvPr id="106500" name="Rectangle 4"/>
          <p:cNvSpPr>
            <a:spLocks noChangeArrowheads="1"/>
          </p:cNvSpPr>
          <p:nvPr/>
        </p:nvSpPr>
        <p:spPr bwMode="auto">
          <a:xfrm>
            <a:off x="323850" y="3482975"/>
            <a:ext cx="8640763" cy="325913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buFont typeface="Wingdings" panose="05000000000000000000" pitchFamily="2" charset="2"/>
              <a:buNone/>
            </a:pPr>
            <a:r>
              <a:rPr lang="zh-CN" altLang="en-US" sz="3200" b="1" dirty="0">
                <a:solidFill>
                  <a:schemeClr val="bg1"/>
                </a:solidFill>
              </a:rPr>
              <a:t>如果我们假定</a:t>
            </a:r>
            <a:r>
              <a:rPr lang="en-US" altLang="zh-CN" sz="3200" b="1" dirty="0">
                <a:solidFill>
                  <a:schemeClr val="bg1"/>
                </a:solidFill>
              </a:rPr>
              <a:t>S</a:t>
            </a:r>
            <a:r>
              <a:rPr lang="zh-CN" altLang="en-US" sz="3200" b="1" dirty="0">
                <a:solidFill>
                  <a:schemeClr val="bg1"/>
                </a:solidFill>
              </a:rPr>
              <a:t>是集合，那么</a:t>
            </a:r>
          </a:p>
          <a:p>
            <a:pPr eaLnBrk="1" hangingPunct="1">
              <a:lnSpc>
                <a:spcPct val="130000"/>
              </a:lnSpc>
              <a:buFont typeface="Wingdings" panose="05000000000000000000" pitchFamily="2" charset="2"/>
              <a:buChar char="l"/>
            </a:pPr>
            <a:r>
              <a:rPr lang="en-US" altLang="zh-CN" sz="3200" b="1" dirty="0">
                <a:solidFill>
                  <a:schemeClr val="bg1"/>
                </a:solidFill>
              </a:rPr>
              <a:t>      S</a:t>
            </a:r>
            <a:r>
              <a:rPr lang="zh-CN" altLang="en-US" sz="3200" b="1" dirty="0">
                <a:solidFill>
                  <a:schemeClr val="bg1"/>
                </a:solidFill>
              </a:rPr>
              <a:t>是自己的元素，</a:t>
            </a:r>
          </a:p>
          <a:p>
            <a:pPr eaLnBrk="1" hangingPunct="1">
              <a:lnSpc>
                <a:spcPct val="130000"/>
              </a:lnSpc>
              <a:buFont typeface="Wingdings" panose="05000000000000000000" pitchFamily="2" charset="2"/>
              <a:buChar char="l"/>
            </a:pPr>
            <a:r>
              <a:rPr lang="zh-CN" altLang="en-US" sz="3200" b="1" dirty="0">
                <a:solidFill>
                  <a:schemeClr val="bg1"/>
                </a:solidFill>
              </a:rPr>
              <a:t>      </a:t>
            </a:r>
            <a:r>
              <a:rPr lang="en-US" altLang="zh-CN" sz="3200" b="1" dirty="0">
                <a:solidFill>
                  <a:schemeClr val="bg1"/>
                </a:solidFill>
              </a:rPr>
              <a:t>S</a:t>
            </a:r>
            <a:r>
              <a:rPr lang="zh-CN" altLang="en-US" sz="3200" b="1" dirty="0">
                <a:solidFill>
                  <a:schemeClr val="bg1"/>
                </a:solidFill>
              </a:rPr>
              <a:t>不是自己的元素，</a:t>
            </a:r>
          </a:p>
          <a:p>
            <a:pPr eaLnBrk="1" hangingPunct="1">
              <a:lnSpc>
                <a:spcPct val="130000"/>
              </a:lnSpc>
              <a:buFont typeface="Wingdings" panose="05000000000000000000" pitchFamily="2" charset="2"/>
              <a:buNone/>
            </a:pPr>
            <a:r>
              <a:rPr lang="zh-CN" altLang="en-US" sz="3200" b="1" dirty="0">
                <a:solidFill>
                  <a:schemeClr val="bg1"/>
                </a:solidFill>
              </a:rPr>
              <a:t>二者居其一且只居其一。</a:t>
            </a:r>
          </a:p>
          <a:p>
            <a:pPr eaLnBrk="1" hangingPunct="1">
              <a:lnSpc>
                <a:spcPct val="130000"/>
              </a:lnSpc>
              <a:buFont typeface="Wingdings" panose="05000000000000000000" pitchFamily="2" charset="2"/>
              <a:buNone/>
            </a:pPr>
            <a:r>
              <a:rPr lang="zh-CN" altLang="en-US" sz="3200" b="1" dirty="0">
                <a:solidFill>
                  <a:schemeClr val="bg1"/>
                </a:solidFill>
              </a:rPr>
              <a:t>容易说明我们假定</a:t>
            </a:r>
            <a:r>
              <a:rPr lang="en-US" altLang="zh-CN" sz="3200" b="1" dirty="0">
                <a:solidFill>
                  <a:schemeClr val="bg1"/>
                </a:solidFill>
              </a:rPr>
              <a:t>S</a:t>
            </a:r>
            <a:r>
              <a:rPr lang="zh-CN" altLang="en-US" sz="3200" b="1" dirty="0">
                <a:solidFill>
                  <a:schemeClr val="bg1"/>
                </a:solidFill>
              </a:rPr>
              <a:t>是集合是错误的。</a:t>
            </a:r>
          </a:p>
        </p:txBody>
      </p:sp>
      <p:sp>
        <p:nvSpPr>
          <p:cNvPr id="106502" name="Text Box 6"/>
          <p:cNvSpPr txBox="1">
            <a:spLocks noChangeArrowheads="1"/>
          </p:cNvSpPr>
          <p:nvPr/>
        </p:nvSpPr>
        <p:spPr bwMode="auto">
          <a:xfrm>
            <a:off x="2700338" y="1844675"/>
            <a:ext cx="6264275" cy="16160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25000"/>
              </a:spcBef>
            </a:pPr>
            <a:r>
              <a:rPr lang="zh-CN" altLang="en-US" sz="3200" b="1" dirty="0">
                <a:solidFill>
                  <a:schemeClr val="bg1"/>
                </a:solidFill>
              </a:rPr>
              <a:t>如果</a:t>
            </a:r>
            <a:r>
              <a:rPr lang="en-US" altLang="zh-CN" sz="3200" b="1" dirty="0">
                <a:solidFill>
                  <a:schemeClr val="bg1"/>
                </a:solidFill>
              </a:rPr>
              <a:t>S∊S</a:t>
            </a:r>
            <a:r>
              <a:rPr lang="zh-CN" altLang="en-US" sz="3200" b="1" dirty="0">
                <a:solidFill>
                  <a:schemeClr val="bg1"/>
                </a:solidFill>
              </a:rPr>
              <a:t>，则与性质矛盾；</a:t>
            </a:r>
          </a:p>
          <a:p>
            <a:pPr eaLnBrk="1" hangingPunct="1">
              <a:lnSpc>
                <a:spcPct val="125000"/>
              </a:lnSpc>
              <a:spcBef>
                <a:spcPct val="25000"/>
              </a:spcBef>
            </a:pPr>
            <a:r>
              <a:rPr lang="zh-CN" altLang="en-US" sz="3200" b="1" dirty="0">
                <a:solidFill>
                  <a:schemeClr val="bg1"/>
                </a:solidFill>
              </a:rPr>
              <a:t>如果</a:t>
            </a:r>
            <a:r>
              <a:rPr lang="en-US" altLang="zh-CN" sz="3200" b="1" dirty="0">
                <a:solidFill>
                  <a:schemeClr val="bg1"/>
                </a:solidFill>
              </a:rPr>
              <a:t>S∉S</a:t>
            </a:r>
            <a:r>
              <a:rPr lang="zh-CN" altLang="en-US" sz="3200" b="1" dirty="0">
                <a:solidFill>
                  <a:schemeClr val="bg1"/>
                </a:solidFill>
              </a:rPr>
              <a:t>，则</a:t>
            </a:r>
            <a:r>
              <a:rPr lang="en-US" altLang="zh-CN" sz="3200" b="1" dirty="0">
                <a:solidFill>
                  <a:schemeClr val="bg1"/>
                </a:solidFill>
              </a:rPr>
              <a:t>S</a:t>
            </a:r>
            <a:r>
              <a:rPr lang="zh-CN" altLang="en-US" sz="3200" b="1" dirty="0">
                <a:solidFill>
                  <a:schemeClr val="bg1"/>
                </a:solidFill>
              </a:rPr>
              <a:t>满足性质，矛盾</a:t>
            </a:r>
            <a:r>
              <a:rPr lang="zh-CN" altLang="en-US" sz="4000" b="1" dirty="0">
                <a:solidFill>
                  <a:schemeClr val="bg1"/>
                </a:solidFill>
              </a:rPr>
              <a:t>。</a:t>
            </a:r>
          </a:p>
        </p:txBody>
      </p:sp>
    </p:spTree>
    <p:extLst>
      <p:ext uri="{BB962C8B-B14F-4D97-AF65-F5344CB8AC3E}">
        <p14:creationId xmlns:p14="http://schemas.microsoft.com/office/powerpoint/2010/main" val="23137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50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50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500">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500">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6500">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502">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650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p:cNvSpPr>
          <p:nvPr>
            <p:ph type="title" idx="4294967295"/>
          </p:nvPr>
        </p:nvSpPr>
        <p:spPr/>
        <p:txBody>
          <a:bodyPr/>
          <a:lstStyle/>
          <a:p>
            <a:r>
              <a:rPr lang="zh-CN" altLang="en-US" b="1" dirty="0">
                <a:latin typeface="Calibri" panose="020F0502020204030204" pitchFamily="34" charset="0"/>
                <a:ea typeface="宋体" panose="02010600030101010101" pitchFamily="2" charset="-122"/>
              </a:rPr>
              <a:t>子集、包含关系</a:t>
            </a:r>
          </a:p>
        </p:txBody>
      </p:sp>
      <p:sp>
        <p:nvSpPr>
          <p:cNvPr id="30724" name="Rectangle 3"/>
          <p:cNvSpPr>
            <a:spLocks noGrp="1"/>
          </p:cNvSpPr>
          <p:nvPr>
            <p:ph type="body" idx="4294967295"/>
          </p:nvPr>
        </p:nvSpPr>
        <p:spPr>
          <a:xfrm>
            <a:off x="323850" y="836712"/>
            <a:ext cx="8820150" cy="2952750"/>
          </a:xfrm>
        </p:spPr>
        <p:txBody>
          <a:bodyPr/>
          <a:lstStyle/>
          <a:p>
            <a:pPr marL="901700" indent="-901700">
              <a:buFont typeface="Arial" panose="020B0604020202020204" pitchFamily="34" charset="0"/>
              <a:buNone/>
            </a:pPr>
            <a:r>
              <a:rPr lang="zh-CN" altLang="en-US" b="1" dirty="0">
                <a:solidFill>
                  <a:srgbClr val="FF0000"/>
                </a:solidFill>
                <a:latin typeface="Calibri" panose="020F0502020204030204" pitchFamily="34" charset="0"/>
                <a:ea typeface="宋体" panose="02010600030101010101" pitchFamily="2" charset="-122"/>
              </a:rPr>
              <a:t>定义</a:t>
            </a:r>
            <a:r>
              <a:rPr lang="en-US" altLang="zh-CN" b="1" dirty="0">
                <a:solidFill>
                  <a:srgbClr val="FF0000"/>
                </a:solidFill>
                <a:latin typeface="Calibri" panose="020F0502020204030204" pitchFamily="34" charset="0"/>
                <a:ea typeface="宋体" panose="02010600030101010101" pitchFamily="2" charset="-122"/>
              </a:rPr>
              <a:t>3.1  </a:t>
            </a:r>
            <a:r>
              <a:rPr lang="en-US" altLang="zh-CN" b="1" dirty="0">
                <a:latin typeface="Calibri" panose="020F0502020204030204" pitchFamily="34" charset="0"/>
                <a:ea typeface="宋体" panose="02010600030101010101" pitchFamily="2" charset="-122"/>
              </a:rPr>
              <a:t>A,B</a:t>
            </a:r>
            <a:r>
              <a:rPr lang="zh-CN" altLang="en-US" b="1" dirty="0">
                <a:latin typeface="Calibri" panose="020F0502020204030204" pitchFamily="34" charset="0"/>
                <a:ea typeface="宋体" panose="02010600030101010101" pitchFamily="2" charset="-122"/>
              </a:rPr>
              <a:t>是两个集合，</a:t>
            </a:r>
          </a:p>
          <a:p>
            <a:pPr marL="1162050" indent="-1162050">
              <a:buFont typeface="Arial" panose="020B0604020202020204" pitchFamily="34" charset="0"/>
              <a:buNone/>
            </a:pPr>
            <a:r>
              <a:rPr lang="zh-CN" altLang="en-US" b="1" dirty="0">
                <a:latin typeface="Calibri" panose="020F0502020204030204" pitchFamily="34" charset="0"/>
                <a:ea typeface="宋体" panose="02010600030101010101" pitchFamily="2" charset="-122"/>
              </a:rPr>
              <a:t>                 对于任意的</a:t>
            </a:r>
            <a:r>
              <a:rPr lang="en-US" altLang="zh-CN" b="1" dirty="0">
                <a:latin typeface="Calibri" panose="020F0502020204030204" pitchFamily="34" charset="0"/>
                <a:ea typeface="宋体" panose="02010600030101010101" pitchFamily="2" charset="-122"/>
              </a:rPr>
              <a:t>x </a:t>
            </a:r>
            <a:r>
              <a:rPr lang="zh-CN" altLang="en-US" b="1" dirty="0">
                <a:latin typeface="Calibri" panose="020F0502020204030204" pitchFamily="34" charset="0"/>
                <a:ea typeface="宋体" panose="02010600030101010101" pitchFamily="2" charset="-122"/>
              </a:rPr>
              <a:t>，若</a:t>
            </a:r>
            <a:r>
              <a:rPr lang="en-US" altLang="zh-CN" b="1" dirty="0" err="1">
                <a:latin typeface="Calibri" panose="020F0502020204030204" pitchFamily="34" charset="0"/>
                <a:ea typeface="宋体" panose="02010600030101010101" pitchFamily="2" charset="-122"/>
              </a:rPr>
              <a:t>x</a:t>
            </a:r>
            <a:r>
              <a:rPr lang="en-US" altLang="zh-CN" b="1" dirty="0" err="1">
                <a:latin typeface="MS Mincho" panose="02020609040205080304" pitchFamily="49" charset="-128"/>
                <a:ea typeface="MS Mincho" panose="02020609040205080304" pitchFamily="49" charset="-128"/>
              </a:rPr>
              <a:t>∊B</a:t>
            </a: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，则 </a:t>
            </a:r>
            <a:r>
              <a:rPr lang="en-US" altLang="zh-CN" b="1" dirty="0" err="1">
                <a:latin typeface="Calibri" panose="020F0502020204030204" pitchFamily="34" charset="0"/>
                <a:ea typeface="宋体" panose="02010600030101010101" pitchFamily="2" charset="-122"/>
              </a:rPr>
              <a:t>x</a:t>
            </a:r>
            <a:r>
              <a:rPr lang="en-US" altLang="zh-CN" b="1" dirty="0" err="1">
                <a:latin typeface="MS Mincho" panose="02020609040205080304" pitchFamily="49" charset="-128"/>
                <a:ea typeface="MS Mincho" panose="02020609040205080304" pitchFamily="49" charset="-128"/>
              </a:rPr>
              <a:t>∊A</a:t>
            </a:r>
            <a:r>
              <a:rPr lang="zh-CN" altLang="en-US" b="1" dirty="0">
                <a:latin typeface="Calibri" panose="020F0502020204030204" pitchFamily="34" charset="0"/>
                <a:ea typeface="宋体" panose="02010600030101010101" pitchFamily="2" charset="-122"/>
              </a:rPr>
              <a:t>，</a:t>
            </a:r>
          </a:p>
          <a:p>
            <a:pPr marL="1162050" indent="-1162050">
              <a:buFont typeface="Arial" panose="020B0604020202020204" pitchFamily="34" charset="0"/>
              <a:buNone/>
            </a:pPr>
            <a:r>
              <a:rPr lang="zh-CN" altLang="en-US" b="1" dirty="0">
                <a:latin typeface="Calibri" panose="020F0502020204030204" pitchFamily="34" charset="0"/>
                <a:ea typeface="宋体" panose="02010600030101010101" pitchFamily="2" charset="-122"/>
              </a:rPr>
              <a:t>                则称</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是</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的子集，</a:t>
            </a:r>
            <a:endParaRPr lang="en-US" altLang="zh-CN" b="1" dirty="0">
              <a:latin typeface="Calibri" panose="020F0502020204030204" pitchFamily="34" charset="0"/>
              <a:ea typeface="宋体" panose="02010600030101010101" pitchFamily="2" charset="-122"/>
            </a:endParaRPr>
          </a:p>
          <a:p>
            <a:pPr marL="1162050" indent="-1162050">
              <a:buFont typeface="Arial" panose="020B0604020202020204" pitchFamily="34" charset="0"/>
              <a:buNone/>
            </a:pP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称</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被</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包含（即</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包含于</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a:t>
            </a:r>
          </a:p>
          <a:p>
            <a:pPr marL="1162050" indent="-1162050">
              <a:buFont typeface="Arial" panose="020B0604020202020204" pitchFamily="34" charset="0"/>
              <a:buNone/>
            </a:pPr>
            <a:r>
              <a:rPr lang="zh-CN" altLang="en-US" b="1" dirty="0">
                <a:latin typeface="Calibri" panose="020F0502020204030204" pitchFamily="34" charset="0"/>
                <a:ea typeface="宋体" panose="02010600030101010101" pitchFamily="2" charset="-122"/>
              </a:rPr>
              <a:t>                也称</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包含</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a:t>
            </a:r>
          </a:p>
          <a:p>
            <a:pPr marL="1162050" indent="-1162050">
              <a:buFont typeface="Arial" panose="020B0604020202020204" pitchFamily="34" charset="0"/>
              <a:buNone/>
            </a:pPr>
            <a:r>
              <a:rPr lang="zh-CN" altLang="en-US" b="1" dirty="0">
                <a:latin typeface="Calibri" panose="020F0502020204030204" pitchFamily="34" charset="0"/>
                <a:ea typeface="宋体" panose="02010600030101010101" pitchFamily="2" charset="-122"/>
              </a:rPr>
              <a:t>                记为</a:t>
            </a:r>
            <a:r>
              <a:rPr lang="en-US" altLang="zh-CN" b="1" dirty="0">
                <a:latin typeface="Calibri" panose="020F0502020204030204" pitchFamily="34" charset="0"/>
                <a:ea typeface="宋体" panose="02010600030101010101" pitchFamily="2" charset="-122"/>
              </a:rPr>
              <a:t>B</a:t>
            </a:r>
            <a:r>
              <a:rPr lang="en-US" altLang="zh-CN" b="1" dirty="0">
                <a:latin typeface="MS Mincho" panose="02020609040205080304" pitchFamily="49" charset="-128"/>
                <a:ea typeface="MS Mincho" panose="02020609040205080304" pitchFamily="49" charset="-128"/>
              </a:rPr>
              <a:t>⊆</a:t>
            </a:r>
            <a:r>
              <a:rPr lang="en-US" altLang="zh-CN" b="1" dirty="0">
                <a:latin typeface="Calibri" panose="020F0502020204030204" pitchFamily="34" charset="0"/>
                <a:ea typeface="MS Mincho" panose="02020609040205080304" pitchFamily="49" charset="-128"/>
              </a:rPr>
              <a:t>A</a:t>
            </a: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a:t>
            </a:r>
          </a:p>
        </p:txBody>
      </p:sp>
      <p:sp>
        <p:nvSpPr>
          <p:cNvPr id="30725" name="Rectangle 5"/>
          <p:cNvSpPr>
            <a:spLocks noChangeArrowheads="1"/>
          </p:cNvSpPr>
          <p:nvPr/>
        </p:nvSpPr>
        <p:spPr bwMode="auto">
          <a:xfrm>
            <a:off x="1907704" y="5233133"/>
            <a:ext cx="5473204" cy="58477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chemeClr val="bg1"/>
                </a:solidFill>
              </a:rPr>
              <a:t>若</a:t>
            </a:r>
            <a:r>
              <a:rPr lang="en-US" altLang="zh-CN" sz="3200" b="1" dirty="0">
                <a:solidFill>
                  <a:schemeClr val="bg1"/>
                </a:solidFill>
              </a:rPr>
              <a:t>B</a:t>
            </a:r>
            <a:r>
              <a:rPr lang="zh-CN" altLang="en-US" sz="3200" b="1" dirty="0">
                <a:solidFill>
                  <a:schemeClr val="bg1"/>
                </a:solidFill>
              </a:rPr>
              <a:t>不是</a:t>
            </a:r>
            <a:r>
              <a:rPr lang="en-US" altLang="zh-CN" sz="3200" b="1" dirty="0">
                <a:solidFill>
                  <a:schemeClr val="bg1"/>
                </a:solidFill>
              </a:rPr>
              <a:t>A</a:t>
            </a:r>
            <a:r>
              <a:rPr lang="zh-CN" altLang="en-US" sz="3200" b="1" dirty="0">
                <a:solidFill>
                  <a:schemeClr val="bg1"/>
                </a:solidFill>
              </a:rPr>
              <a:t>的子集</a:t>
            </a:r>
            <a:r>
              <a:rPr lang="en-US" altLang="zh-CN" sz="3200" b="1" dirty="0">
                <a:solidFill>
                  <a:schemeClr val="bg1"/>
                </a:solidFill>
              </a:rPr>
              <a:t>, </a:t>
            </a:r>
            <a:r>
              <a:rPr lang="zh-CN" altLang="en-US" sz="3200" b="1" dirty="0">
                <a:solidFill>
                  <a:schemeClr val="bg1"/>
                </a:solidFill>
              </a:rPr>
              <a:t>记为</a:t>
            </a:r>
            <a:r>
              <a:rPr lang="en-US" altLang="zh-CN" sz="3200" b="1" dirty="0">
                <a:solidFill>
                  <a:schemeClr val="bg1"/>
                </a:solidFill>
              </a:rPr>
              <a:t>B</a:t>
            </a:r>
            <a:r>
              <a:rPr lang="en-US" altLang="zh-CN" sz="3200" b="1" dirty="0">
                <a:solidFill>
                  <a:schemeClr val="bg1"/>
                </a:solidFill>
                <a:latin typeface="MS Mincho" panose="02020609040205080304" pitchFamily="49" charset="-128"/>
                <a:ea typeface="MS Mincho" panose="02020609040205080304" pitchFamily="49" charset="-128"/>
              </a:rPr>
              <a:t>⊄</a:t>
            </a:r>
            <a:r>
              <a:rPr lang="en-US" altLang="zh-CN" sz="3200" b="1" dirty="0">
                <a:solidFill>
                  <a:schemeClr val="bg1"/>
                </a:solidFill>
                <a:latin typeface="Tahoma" panose="020B0604030504040204" pitchFamily="34" charset="0"/>
                <a:ea typeface="MS Mincho" panose="02020609040205080304" pitchFamily="49" charset="-128"/>
              </a:rPr>
              <a:t>A</a:t>
            </a:r>
            <a:r>
              <a:rPr lang="zh-CN" altLang="en-US" sz="3200" b="1" dirty="0">
                <a:solidFill>
                  <a:schemeClr val="bg1"/>
                </a:solidFill>
              </a:rPr>
              <a:t>。</a:t>
            </a:r>
          </a:p>
        </p:txBody>
      </p:sp>
      <p:sp>
        <p:nvSpPr>
          <p:cNvPr id="3" name="文本框 2"/>
          <p:cNvSpPr txBox="1"/>
          <p:nvPr/>
        </p:nvSpPr>
        <p:spPr>
          <a:xfrm>
            <a:off x="1907704" y="4365104"/>
            <a:ext cx="6768752" cy="584775"/>
          </a:xfrm>
          <a:prstGeom prst="rect">
            <a:avLst/>
          </a:prstGeom>
          <a:solidFill>
            <a:srgbClr val="FFFF00"/>
          </a:solidFill>
        </p:spPr>
        <p:txBody>
          <a:bodyPr wrap="square" rtlCol="0">
            <a:spAutoFit/>
          </a:bodyPr>
          <a:lstStyle/>
          <a:p>
            <a:pPr algn="ctr"/>
            <a:r>
              <a:rPr lang="en-US" altLang="zh-CN" sz="3200" b="1" dirty="0">
                <a:latin typeface="Times New Roman" panose="02020603050405020304" pitchFamily="18" charset="0"/>
                <a:cs typeface="Times New Roman" panose="02020603050405020304" pitchFamily="18" charset="0"/>
              </a:rPr>
              <a:t>B</a:t>
            </a:r>
            <a:r>
              <a:rPr lang="en-US" altLang="zh-CN" sz="3200" b="1" dirty="0">
                <a:latin typeface="Times New Roman" panose="02020603050405020304" pitchFamily="18" charset="0"/>
                <a:ea typeface="MS Mincho" panose="02020609040205080304" pitchFamily="49" charset="-128"/>
                <a:cs typeface="Times New Roman" panose="02020603050405020304" pitchFamily="18" charset="0"/>
              </a:rPr>
              <a:t>⊆A</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x</a:t>
            </a:r>
            <a:r>
              <a:rPr lang="en-US" altLang="zh-CN" sz="3200" b="1" dirty="0">
                <a:solidFill>
                  <a:srgbClr val="0070C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x</a:t>
            </a:r>
            <a:r>
              <a:rPr lang="en-US" altLang="zh-CN" sz="3200" b="1" dirty="0" err="1">
                <a:latin typeface="Times New Roman" panose="02020603050405020304" pitchFamily="18" charset="0"/>
                <a:ea typeface="MS Mincho" panose="02020609040205080304" pitchFamily="49" charset="-128"/>
                <a:cs typeface="Times New Roman" panose="02020603050405020304" pitchFamily="18" charset="0"/>
              </a:rPr>
              <a:t>∊B</a:t>
            </a:r>
            <a:r>
              <a:rPr lang="en-US" altLang="zh-CN" sz="32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cs typeface="Times New Roman" panose="02020603050405020304" pitchFamily="18" charset="0"/>
              </a:rPr>
              <a:t>x</a:t>
            </a:r>
            <a:r>
              <a:rPr lang="en-US" altLang="zh-CN" sz="3200" b="1" dirty="0" err="1">
                <a:latin typeface="Times New Roman" panose="02020603050405020304" pitchFamily="18" charset="0"/>
                <a:ea typeface="MS Mincho" panose="02020609040205080304" pitchFamily="49" charset="-128"/>
                <a:cs typeface="Times New Roman" panose="02020603050405020304" pitchFamily="18" charset="0"/>
              </a:rPr>
              <a:t>∊A</a:t>
            </a:r>
            <a:r>
              <a:rPr lang="en-US" altLang="zh-CN" sz="3200" b="1" dirty="0">
                <a:solidFill>
                  <a:schemeClr val="hlink"/>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lang="zh-CN" altLang="en-US" sz="3200" dirty="0">
              <a:latin typeface="Times New Roman" panose="02020603050405020304" pitchFamily="18" charset="0"/>
              <a:cs typeface="Times New Roman" panose="02020603050405020304" pitchFamily="18" charset="0"/>
            </a:endParaRPr>
          </a:p>
        </p:txBody>
      </p:sp>
      <p:sp>
        <p:nvSpPr>
          <p:cNvPr id="8" name="文本框 7"/>
          <p:cNvSpPr txBox="1"/>
          <p:nvPr/>
        </p:nvSpPr>
        <p:spPr>
          <a:xfrm>
            <a:off x="1907704" y="5940569"/>
            <a:ext cx="6768752" cy="584775"/>
          </a:xfrm>
          <a:prstGeom prst="rect">
            <a:avLst/>
          </a:prstGeom>
          <a:solidFill>
            <a:srgbClr val="FFFF00"/>
          </a:solidFill>
        </p:spPr>
        <p:txBody>
          <a:bodyPr wrap="square" rtlCol="0">
            <a:spAutoFit/>
          </a:bodyPr>
          <a:lstStyle/>
          <a:p>
            <a:pPr algn="ctr"/>
            <a:r>
              <a:rPr lang="en-US" altLang="zh-CN" sz="3200" b="1" dirty="0">
                <a:latin typeface="Times New Roman" panose="02020603050405020304" pitchFamily="18" charset="0"/>
                <a:cs typeface="Times New Roman" panose="02020603050405020304" pitchFamily="18" charset="0"/>
              </a:rPr>
              <a:t>B⊄A </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a:solidFill>
                  <a:schemeClr val="hlink"/>
                </a:solidFill>
                <a:sym typeface="Symbol" panose="05050102010706020507" pitchFamily="18" charset="2"/>
              </a:rPr>
              <a:t></a:t>
            </a:r>
            <a:r>
              <a:rPr lang="en-US" altLang="zh-CN" sz="3200" b="1" dirty="0">
                <a:solidFill>
                  <a:schemeClr val="hlink"/>
                </a:solidFill>
              </a:rPr>
              <a:t>x</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x</a:t>
            </a:r>
            <a:r>
              <a:rPr lang="en-US" altLang="zh-CN" sz="3200" b="1" dirty="0" err="1">
                <a:latin typeface="Times New Roman" panose="02020603050405020304" pitchFamily="18" charset="0"/>
                <a:ea typeface="MS Mincho" panose="02020609040205080304" pitchFamily="49" charset="-128"/>
                <a:cs typeface="Times New Roman" panose="02020603050405020304" pitchFamily="18" charset="0"/>
              </a:rPr>
              <a:t>∊B</a:t>
            </a:r>
            <a:r>
              <a:rPr lang="zh-CN" altLang="en-US" sz="3200" b="1" dirty="0">
                <a:latin typeface="Calibri" panose="020F0502020204030204" pitchFamily="34" charset="0"/>
              </a:rPr>
              <a:t> ∧ </a:t>
            </a:r>
            <a:r>
              <a:rPr lang="en-US" altLang="zh-CN" sz="3200" b="1" dirty="0">
                <a:latin typeface="Times New Roman" panose="02020603050405020304" pitchFamily="18" charset="0"/>
                <a:cs typeface="Times New Roman" panose="02020603050405020304" pitchFamily="18" charset="0"/>
              </a:rPr>
              <a:t>x</a:t>
            </a:r>
            <a:r>
              <a:rPr lang="en-US" altLang="zh-CN" sz="3200" dirty="0">
                <a:solidFill>
                  <a:srgbClr val="CC0000"/>
                </a:solidFill>
              </a:rPr>
              <a:t> ∉ </a:t>
            </a:r>
            <a:r>
              <a:rPr lang="en-US" altLang="zh-CN" sz="3200" b="1" dirty="0">
                <a:latin typeface="Times New Roman" panose="02020603050405020304" pitchFamily="18" charset="0"/>
                <a:ea typeface="MS Mincho" panose="02020609040205080304" pitchFamily="49" charset="-128"/>
                <a:cs typeface="Times New Roman" panose="02020603050405020304" pitchFamily="18" charset="0"/>
              </a:rPr>
              <a:t>A</a:t>
            </a:r>
            <a:r>
              <a:rPr lang="en-US" altLang="zh-CN" sz="3200" b="1" dirty="0">
                <a:solidFill>
                  <a:schemeClr val="hlink"/>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4519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7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animBg="1"/>
      <p:bldP spid="3" grpId="0" animBg="1"/>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FAFB359-F450-4930-9516-51D8CC3454FA}" type="slidenum">
              <a:rPr lang="zh-CN" altLang="en-US" sz="1400" smtClean="0">
                <a:solidFill>
                  <a:schemeClr val="accent1"/>
                </a:solidFill>
                <a:latin typeface="Arial" panose="020B0604020202020204" pitchFamily="34" charset="0"/>
              </a:rPr>
              <a:pPr>
                <a:spcBef>
                  <a:spcPct val="0"/>
                </a:spcBef>
                <a:buFontTx/>
                <a:buNone/>
              </a:pPr>
              <a:t>3</a:t>
            </a:fld>
            <a:r>
              <a:rPr lang="en-US" altLang="zh-CN" sz="1400" dirty="0">
                <a:solidFill>
                  <a:schemeClr val="accent1"/>
                </a:solidFill>
                <a:latin typeface="Arial" panose="020B0604020202020204" pitchFamily="34" charset="0"/>
              </a:rPr>
              <a:t>/47</a:t>
            </a:r>
          </a:p>
        </p:txBody>
      </p:sp>
      <p:sp>
        <p:nvSpPr>
          <p:cNvPr id="13315" name="Rectangle 2"/>
          <p:cNvSpPr>
            <a:spLocks noGrp="1"/>
          </p:cNvSpPr>
          <p:nvPr>
            <p:ph type="title" idx="4294967295"/>
          </p:nvPr>
        </p:nvSpPr>
        <p:spPr/>
        <p:txBody>
          <a:bodyPr/>
          <a:lstStyle/>
          <a:p>
            <a:r>
              <a:rPr lang="zh-CN" altLang="en-US" sz="4000">
                <a:ea typeface="宋体" panose="02010600030101010101" pitchFamily="2" charset="-122"/>
              </a:rPr>
              <a:t>全称量词消去规则</a:t>
            </a:r>
          </a:p>
        </p:txBody>
      </p:sp>
      <p:graphicFrame>
        <p:nvGraphicFramePr>
          <p:cNvPr id="13316" name="Object 3"/>
          <p:cNvGraphicFramePr>
            <a:graphicFrameLocks noGrp="1" noChangeAspect="1"/>
          </p:cNvGraphicFramePr>
          <p:nvPr>
            <p:ph idx="4294967295"/>
          </p:nvPr>
        </p:nvGraphicFramePr>
        <p:xfrm>
          <a:off x="2981325" y="857250"/>
          <a:ext cx="1906588" cy="1593850"/>
        </p:xfrm>
        <a:graphic>
          <a:graphicData uri="http://schemas.openxmlformats.org/presentationml/2006/ole">
            <mc:AlternateContent xmlns:mc="http://schemas.openxmlformats.org/markup-compatibility/2006">
              <mc:Choice xmlns:v="urn:schemas-microsoft-com:vml" Requires="v">
                <p:oleObj spid="_x0000_s11278" name="Equation" r:id="rId3" imgW="520700" imgH="419100" progId="Equation.DSMT4">
                  <p:embed/>
                </p:oleObj>
              </mc:Choice>
              <mc:Fallback>
                <p:oleObj name="Equation" r:id="rId3" imgW="520700" imgH="419100" progId="Equation.DSMT4">
                  <p:embed/>
                  <p:pic>
                    <p:nvPicPr>
                      <p:cNvPr id="13316"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81325" y="857250"/>
                        <a:ext cx="1906588" cy="1593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4"/>
          <p:cNvSpPr>
            <a:spLocks noChangeArrowheads="1"/>
          </p:cNvSpPr>
          <p:nvPr/>
        </p:nvSpPr>
        <p:spPr bwMode="auto">
          <a:xfrm>
            <a:off x="900113" y="2557463"/>
            <a:ext cx="7920037"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619250" indent="-16192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30000"/>
              </a:lnSpc>
              <a:spcBef>
                <a:spcPct val="0"/>
              </a:spcBef>
              <a:buFontTx/>
              <a:buNone/>
            </a:pPr>
            <a:r>
              <a:rPr kumimoji="1" lang="zh-CN" altLang="en-US" b="1">
                <a:solidFill>
                  <a:schemeClr val="hlink"/>
                </a:solidFill>
                <a:latin typeface="Arial" panose="020B0604020202020204" pitchFamily="34" charset="0"/>
              </a:rPr>
              <a:t>规则成立的条件：</a:t>
            </a:r>
          </a:p>
          <a:p>
            <a:pPr eaLnBrk="1" hangingPunct="1">
              <a:lnSpc>
                <a:spcPct val="130000"/>
              </a:lnSpc>
              <a:spcBef>
                <a:spcPct val="0"/>
              </a:spcBef>
              <a:buFontTx/>
              <a:buNone/>
            </a:pPr>
            <a:r>
              <a:rPr kumimoji="1" lang="zh-CN" altLang="en-US" b="1">
                <a:solidFill>
                  <a:schemeClr val="hlink"/>
                </a:solidFill>
                <a:latin typeface="Arial" panose="020B0604020202020204" pitchFamily="34" charset="0"/>
              </a:rPr>
              <a:t>          （</a:t>
            </a:r>
            <a:r>
              <a:rPr kumimoji="1" lang="en-US" altLang="zh-CN" b="1">
                <a:solidFill>
                  <a:schemeClr val="hlink"/>
                </a:solidFill>
                <a:latin typeface="Arial" panose="020B0604020202020204" pitchFamily="34" charset="0"/>
              </a:rPr>
              <a:t>1</a:t>
            </a:r>
            <a:r>
              <a:rPr kumimoji="1" lang="zh-CN" altLang="en-US" b="1">
                <a:solidFill>
                  <a:schemeClr val="hlink"/>
                </a:solidFill>
                <a:latin typeface="Arial" panose="020B0604020202020204" pitchFamily="34" charset="0"/>
              </a:rPr>
              <a:t>）</a:t>
            </a:r>
            <a:r>
              <a:rPr kumimoji="1" lang="en-US" altLang="zh-CN" b="1" i="1">
                <a:solidFill>
                  <a:schemeClr val="hlink"/>
                </a:solidFill>
                <a:latin typeface="Arial" panose="020B0604020202020204" pitchFamily="34" charset="0"/>
              </a:rPr>
              <a:t>t</a:t>
            </a:r>
            <a:r>
              <a:rPr kumimoji="1" lang="zh-CN" altLang="en-US" b="1">
                <a:solidFill>
                  <a:schemeClr val="hlink"/>
                </a:solidFill>
                <a:latin typeface="Arial" panose="020B0604020202020204" pitchFamily="34" charset="0"/>
              </a:rPr>
              <a:t>是任意个体变项或常项。</a:t>
            </a:r>
          </a:p>
        </p:txBody>
      </p:sp>
      <p:sp>
        <p:nvSpPr>
          <p:cNvPr id="100357" name="Rectangle 5"/>
          <p:cNvSpPr>
            <a:spLocks noChangeArrowheads="1"/>
          </p:cNvSpPr>
          <p:nvPr/>
        </p:nvSpPr>
        <p:spPr bwMode="auto">
          <a:xfrm>
            <a:off x="285750" y="4430713"/>
            <a:ext cx="8858250"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75" indent="-7143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b="1">
                <a:solidFill>
                  <a:srgbClr val="333300"/>
                </a:solidFill>
                <a:latin typeface="Arial" panose="020B0604020202020204" pitchFamily="34" charset="0"/>
              </a:rPr>
              <a:t>例  考察</a:t>
            </a:r>
            <a:r>
              <a:rPr lang="el-GR" altLang="zh-CN" b="1">
                <a:solidFill>
                  <a:srgbClr val="333300"/>
                </a:solidFill>
                <a:latin typeface="Arial" panose="020B0604020202020204" pitchFamily="34" charset="0"/>
              </a:rPr>
              <a:t>∀</a:t>
            </a:r>
            <a:r>
              <a:rPr lang="en-US" altLang="zh-CN" b="1" i="1">
                <a:solidFill>
                  <a:srgbClr val="333300"/>
                </a:solidFill>
                <a:latin typeface="Arial" panose="020B0604020202020204" pitchFamily="34" charset="0"/>
              </a:rPr>
              <a:t>x</a:t>
            </a:r>
            <a:r>
              <a:rPr lang="el-GR" altLang="zh-CN" b="1">
                <a:solidFill>
                  <a:srgbClr val="333300"/>
                </a:solidFill>
                <a:latin typeface="Arial" panose="020B0604020202020204" pitchFamily="34" charset="0"/>
              </a:rPr>
              <a:t>∃</a:t>
            </a:r>
            <a:r>
              <a:rPr lang="en-US" altLang="zh-CN" b="1">
                <a:solidFill>
                  <a:srgbClr val="333300"/>
                </a:solidFill>
                <a:latin typeface="Arial" panose="020B0604020202020204" pitchFamily="34" charset="0"/>
              </a:rPr>
              <a:t>y</a:t>
            </a:r>
            <a:r>
              <a:rPr lang="en-US" altLang="zh-CN" b="1" i="1">
                <a:solidFill>
                  <a:srgbClr val="333300"/>
                </a:solidFill>
                <a:latin typeface="Arial" panose="020B0604020202020204" pitchFamily="34" charset="0"/>
              </a:rPr>
              <a:t>F</a:t>
            </a:r>
            <a:r>
              <a:rPr lang="zh-CN" altLang="en-US" b="1">
                <a:solidFill>
                  <a:srgbClr val="333300"/>
                </a:solidFill>
                <a:latin typeface="Arial" panose="020B0604020202020204" pitchFamily="34" charset="0"/>
              </a:rPr>
              <a:t>（</a:t>
            </a:r>
            <a:r>
              <a:rPr lang="en-US" altLang="zh-CN" b="1" i="1">
                <a:solidFill>
                  <a:srgbClr val="333300"/>
                </a:solidFill>
                <a:latin typeface="Arial" panose="020B0604020202020204" pitchFamily="34" charset="0"/>
              </a:rPr>
              <a:t>x</a:t>
            </a:r>
            <a:r>
              <a:rPr lang="zh-CN" altLang="en-US" b="1">
                <a:solidFill>
                  <a:srgbClr val="333300"/>
                </a:solidFill>
                <a:latin typeface="Arial" panose="020B0604020202020204" pitchFamily="34" charset="0"/>
              </a:rPr>
              <a:t>，</a:t>
            </a:r>
            <a:r>
              <a:rPr lang="en-US" altLang="zh-CN" b="1">
                <a:solidFill>
                  <a:srgbClr val="333300"/>
                </a:solidFill>
                <a:latin typeface="Arial" panose="020B0604020202020204" pitchFamily="34" charset="0"/>
              </a:rPr>
              <a:t>y</a:t>
            </a:r>
            <a:r>
              <a:rPr lang="zh-CN" altLang="en-US" b="1">
                <a:solidFill>
                  <a:srgbClr val="333300"/>
                </a:solidFill>
                <a:latin typeface="Arial" panose="020B0604020202020204" pitchFamily="34" charset="0"/>
              </a:rPr>
              <a:t>）全称量词消去能不能得到下式</a:t>
            </a:r>
            <a:r>
              <a:rPr lang="en-US" altLang="zh-CN" b="1">
                <a:solidFill>
                  <a:srgbClr val="333300"/>
                </a:solidFill>
                <a:latin typeface="Arial" panose="020B0604020202020204" pitchFamily="34" charset="0"/>
              </a:rPr>
              <a:t>:</a:t>
            </a:r>
          </a:p>
          <a:p>
            <a:pPr eaLnBrk="1" hangingPunct="1">
              <a:lnSpc>
                <a:spcPct val="130000"/>
              </a:lnSpc>
              <a:spcBef>
                <a:spcPct val="0"/>
              </a:spcBef>
              <a:buFontTx/>
              <a:buNone/>
            </a:pPr>
            <a:r>
              <a:rPr lang="en-US" altLang="zh-CN" b="1">
                <a:solidFill>
                  <a:srgbClr val="333300"/>
                </a:solidFill>
                <a:latin typeface="Arial" panose="020B0604020202020204" pitchFamily="34" charset="0"/>
              </a:rPr>
              <a:t>               </a:t>
            </a:r>
            <a:r>
              <a:rPr lang="el-GR" altLang="zh-CN" b="1">
                <a:solidFill>
                  <a:srgbClr val="333300"/>
                </a:solidFill>
                <a:latin typeface="Arial" panose="020B0604020202020204" pitchFamily="34" charset="0"/>
              </a:rPr>
              <a:t>∃</a:t>
            </a:r>
            <a:r>
              <a:rPr lang="en-US" altLang="zh-CN" b="1">
                <a:solidFill>
                  <a:srgbClr val="333300"/>
                </a:solidFill>
                <a:latin typeface="Arial" panose="020B0604020202020204" pitchFamily="34" charset="0"/>
              </a:rPr>
              <a:t>y </a:t>
            </a:r>
            <a:r>
              <a:rPr lang="en-US" altLang="zh-CN" b="1" i="1">
                <a:solidFill>
                  <a:srgbClr val="333300"/>
                </a:solidFill>
                <a:latin typeface="Arial" panose="020B0604020202020204" pitchFamily="34" charset="0"/>
              </a:rPr>
              <a:t>F</a:t>
            </a:r>
            <a:r>
              <a:rPr lang="zh-CN" altLang="en-US" b="1">
                <a:solidFill>
                  <a:srgbClr val="333300"/>
                </a:solidFill>
                <a:latin typeface="Arial" panose="020B0604020202020204" pitchFamily="34" charset="0"/>
              </a:rPr>
              <a:t>（</a:t>
            </a:r>
            <a:r>
              <a:rPr lang="en-US" altLang="zh-CN" b="1">
                <a:solidFill>
                  <a:srgbClr val="333300"/>
                </a:solidFill>
                <a:latin typeface="Arial" panose="020B0604020202020204" pitchFamily="34" charset="0"/>
              </a:rPr>
              <a:t>y</a:t>
            </a:r>
            <a:r>
              <a:rPr lang="zh-CN" altLang="en-US" b="1">
                <a:solidFill>
                  <a:srgbClr val="333300"/>
                </a:solidFill>
                <a:latin typeface="Arial" panose="020B0604020202020204" pitchFamily="34" charset="0"/>
              </a:rPr>
              <a:t>，</a:t>
            </a:r>
            <a:r>
              <a:rPr lang="en-US" altLang="zh-CN" b="1">
                <a:solidFill>
                  <a:srgbClr val="333300"/>
                </a:solidFill>
                <a:latin typeface="Arial" panose="020B0604020202020204" pitchFamily="34" charset="0"/>
              </a:rPr>
              <a:t>y</a:t>
            </a:r>
            <a:r>
              <a:rPr lang="zh-CN" altLang="en-US" b="1">
                <a:solidFill>
                  <a:srgbClr val="333300"/>
                </a:solidFill>
                <a:latin typeface="Arial" panose="020B0604020202020204" pitchFamily="34" charset="0"/>
              </a:rPr>
              <a:t>）</a:t>
            </a:r>
          </a:p>
        </p:txBody>
      </p:sp>
      <p:sp>
        <p:nvSpPr>
          <p:cNvPr id="100358" name="Rectangle 6"/>
          <p:cNvSpPr>
            <a:spLocks noChangeArrowheads="1"/>
          </p:cNvSpPr>
          <p:nvPr/>
        </p:nvSpPr>
        <p:spPr bwMode="auto">
          <a:xfrm>
            <a:off x="4716463" y="5005388"/>
            <a:ext cx="863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6000" b="1">
                <a:solidFill>
                  <a:srgbClr val="FF0000"/>
                </a:solidFill>
                <a:latin typeface="Arial" panose="020B0604020202020204" pitchFamily="34" charset="0"/>
              </a:rPr>
              <a:t>✘</a:t>
            </a:r>
          </a:p>
        </p:txBody>
      </p:sp>
      <p:cxnSp>
        <p:nvCxnSpPr>
          <p:cNvPr id="8" name="直接连接符 7"/>
          <p:cNvCxnSpPr/>
          <p:nvPr/>
        </p:nvCxnSpPr>
        <p:spPr>
          <a:xfrm>
            <a:off x="0" y="4060825"/>
            <a:ext cx="9144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843808" y="1628800"/>
            <a:ext cx="235401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400635" y="1578993"/>
            <a:ext cx="3240360" cy="10282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8327667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100357"/>
                                        </p:tgtEl>
                                        <p:attrNameLst>
                                          <p:attrName>style.visibility</p:attrName>
                                        </p:attrNameLst>
                                      </p:cBhvr>
                                      <p:to>
                                        <p:strVal val="visible"/>
                                      </p:to>
                                    </p:set>
                                    <p:animEffect transition="in" filter="blinds(horizontal)">
                                      <p:cBhvr>
                                        <p:cTn id="19" dur="500"/>
                                        <p:tgtEl>
                                          <p:spTgt spid="100357"/>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00358"/>
                                        </p:tgtEl>
                                        <p:attrNameLst>
                                          <p:attrName>style.visibility</p:attrName>
                                        </p:attrNameLst>
                                      </p:cBhvr>
                                      <p:to>
                                        <p:strVal val="visible"/>
                                      </p:to>
                                    </p:set>
                                    <p:anim calcmode="lin" valueType="num">
                                      <p:cBhvr additive="base">
                                        <p:cTn id="24" dur="500" fill="hold"/>
                                        <p:tgtEl>
                                          <p:spTgt spid="100358"/>
                                        </p:tgtEl>
                                        <p:attrNameLst>
                                          <p:attrName>ppt_x</p:attrName>
                                        </p:attrNameLst>
                                      </p:cBhvr>
                                      <p:tavLst>
                                        <p:tav tm="0">
                                          <p:val>
                                            <p:strVal val="#ppt_x"/>
                                          </p:val>
                                        </p:tav>
                                        <p:tav tm="100000">
                                          <p:val>
                                            <p:strVal val="#ppt_x"/>
                                          </p:val>
                                        </p:tav>
                                      </p:tavLst>
                                    </p:anim>
                                    <p:anim calcmode="lin" valueType="num">
                                      <p:cBhvr additive="base">
                                        <p:cTn id="25" dur="500" fill="hold"/>
                                        <p:tgtEl>
                                          <p:spTgt spid="1003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7" grpId="0"/>
      <p:bldP spid="100358" grpId="0"/>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7E50C8-AAF7-45F3-8A37-1CE5FF221EAA}" type="slidenum">
              <a:rPr lang="zh-CN" altLang="en-US" smtClean="0">
                <a:solidFill>
                  <a:schemeClr val="accent1"/>
                </a:solidFill>
              </a:rPr>
              <a:pPr/>
              <a:t>30</a:t>
            </a:fld>
            <a:r>
              <a:rPr lang="en-US" altLang="zh-CN" dirty="0">
                <a:solidFill>
                  <a:schemeClr val="accent1"/>
                </a:solidFill>
              </a:rPr>
              <a:t>/47</a:t>
            </a:r>
          </a:p>
        </p:txBody>
      </p:sp>
      <p:sp>
        <p:nvSpPr>
          <p:cNvPr id="31747" name="Rectangle 2"/>
          <p:cNvSpPr>
            <a:spLocks noGrp="1"/>
          </p:cNvSpPr>
          <p:nvPr>
            <p:ph type="title" idx="4294967295"/>
          </p:nvPr>
        </p:nvSpPr>
        <p:spPr/>
        <p:txBody>
          <a:bodyPr/>
          <a:lstStyle/>
          <a:p>
            <a:pPr algn="l"/>
            <a:r>
              <a:rPr lang="zh-CN" altLang="en-US">
                <a:latin typeface="Calibri" panose="020F0502020204030204" pitchFamily="34" charset="0"/>
                <a:ea typeface="宋体" panose="02010600030101010101" pitchFamily="2" charset="-122"/>
              </a:rPr>
              <a:t>例</a:t>
            </a:r>
          </a:p>
        </p:txBody>
      </p:sp>
      <p:sp>
        <p:nvSpPr>
          <p:cNvPr id="31748" name="Rectangle 4"/>
          <p:cNvSpPr>
            <a:spLocks noChangeArrowheads="1"/>
          </p:cNvSpPr>
          <p:nvPr/>
        </p:nvSpPr>
        <p:spPr bwMode="auto">
          <a:xfrm>
            <a:off x="611188" y="1052513"/>
            <a:ext cx="5661025" cy="452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40000"/>
              </a:spcBef>
            </a:pPr>
            <a:r>
              <a:rPr lang="en-US" altLang="zh-CN" sz="3200" b="1">
                <a:solidFill>
                  <a:srgbClr val="333300"/>
                </a:solidFill>
              </a:rPr>
              <a:t>{</a:t>
            </a:r>
            <a:r>
              <a:rPr lang="en-US" altLang="zh-CN" sz="3200" b="1" i="1">
                <a:solidFill>
                  <a:srgbClr val="333300"/>
                </a:solidFill>
              </a:rPr>
              <a:t>1</a:t>
            </a:r>
            <a:r>
              <a:rPr lang="zh-CN" altLang="en-US" sz="3200" b="1">
                <a:solidFill>
                  <a:srgbClr val="333300"/>
                </a:solidFill>
              </a:rPr>
              <a:t>，</a:t>
            </a:r>
            <a:r>
              <a:rPr lang="en-US" altLang="zh-CN" sz="3200" b="1" i="1">
                <a:solidFill>
                  <a:srgbClr val="333300"/>
                </a:solidFill>
              </a:rPr>
              <a:t>2</a:t>
            </a:r>
            <a:r>
              <a:rPr lang="en-US" altLang="zh-CN" sz="3200" b="1">
                <a:solidFill>
                  <a:srgbClr val="333300"/>
                </a:solidFill>
              </a:rPr>
              <a:t>} ⊆ {</a:t>
            </a:r>
            <a:r>
              <a:rPr lang="en-US" altLang="zh-CN" sz="3200" b="1" i="1">
                <a:solidFill>
                  <a:srgbClr val="333300"/>
                </a:solidFill>
              </a:rPr>
              <a:t>1</a:t>
            </a:r>
            <a:r>
              <a:rPr lang="zh-CN" altLang="en-US" sz="3200" b="1">
                <a:solidFill>
                  <a:srgbClr val="333300"/>
                </a:solidFill>
              </a:rPr>
              <a:t>，</a:t>
            </a:r>
            <a:r>
              <a:rPr lang="en-US" altLang="zh-CN" sz="3200" b="1" i="1">
                <a:solidFill>
                  <a:srgbClr val="333300"/>
                </a:solidFill>
              </a:rPr>
              <a:t>2</a:t>
            </a:r>
            <a:r>
              <a:rPr lang="zh-CN" altLang="en-US" sz="3200" b="1">
                <a:solidFill>
                  <a:srgbClr val="333300"/>
                </a:solidFill>
              </a:rPr>
              <a:t>，</a:t>
            </a:r>
            <a:r>
              <a:rPr lang="en-US" altLang="zh-CN" sz="3200" b="1">
                <a:solidFill>
                  <a:srgbClr val="333300"/>
                </a:solidFill>
              </a:rPr>
              <a:t>3}</a:t>
            </a:r>
          </a:p>
          <a:p>
            <a:pPr eaLnBrk="1" hangingPunct="1">
              <a:lnSpc>
                <a:spcPct val="130000"/>
              </a:lnSpc>
              <a:spcBef>
                <a:spcPct val="40000"/>
              </a:spcBef>
            </a:pPr>
            <a:r>
              <a:rPr lang="en-US" altLang="zh-CN" sz="3200" b="1">
                <a:solidFill>
                  <a:srgbClr val="333300"/>
                </a:solidFill>
              </a:rPr>
              <a:t>{</a:t>
            </a:r>
            <a:r>
              <a:rPr lang="en-US" altLang="zh-CN" sz="3200" b="1" i="1">
                <a:solidFill>
                  <a:srgbClr val="333300"/>
                </a:solidFill>
              </a:rPr>
              <a:t>1</a:t>
            </a:r>
            <a:r>
              <a:rPr lang="zh-CN" altLang="en-US" sz="3200" b="1">
                <a:solidFill>
                  <a:srgbClr val="333300"/>
                </a:solidFill>
              </a:rPr>
              <a:t>，</a:t>
            </a:r>
            <a:r>
              <a:rPr lang="en-US" altLang="zh-CN" sz="3200" b="1" i="1">
                <a:solidFill>
                  <a:srgbClr val="333300"/>
                </a:solidFill>
              </a:rPr>
              <a:t>3</a:t>
            </a:r>
            <a:r>
              <a:rPr lang="en-US" altLang="zh-CN" sz="3200" b="1">
                <a:solidFill>
                  <a:srgbClr val="333300"/>
                </a:solidFill>
              </a:rPr>
              <a:t>} ⊆ {</a:t>
            </a:r>
            <a:r>
              <a:rPr lang="en-US" altLang="zh-CN" sz="3200" b="1" i="1">
                <a:solidFill>
                  <a:srgbClr val="333300"/>
                </a:solidFill>
              </a:rPr>
              <a:t>1</a:t>
            </a:r>
            <a:r>
              <a:rPr lang="zh-CN" altLang="en-US" sz="3200" b="1">
                <a:solidFill>
                  <a:srgbClr val="333300"/>
                </a:solidFill>
              </a:rPr>
              <a:t>，</a:t>
            </a:r>
            <a:r>
              <a:rPr lang="en-US" altLang="zh-CN" sz="3200" b="1">
                <a:solidFill>
                  <a:srgbClr val="333300"/>
                </a:solidFill>
              </a:rPr>
              <a:t>3</a:t>
            </a:r>
            <a:r>
              <a:rPr lang="zh-CN" altLang="en-US" sz="3200" b="1">
                <a:solidFill>
                  <a:srgbClr val="333300"/>
                </a:solidFill>
              </a:rPr>
              <a:t>，</a:t>
            </a:r>
            <a:r>
              <a:rPr lang="en-US" altLang="zh-CN" sz="3200" b="1" i="1">
                <a:solidFill>
                  <a:srgbClr val="333300"/>
                </a:solidFill>
              </a:rPr>
              <a:t>2</a:t>
            </a:r>
            <a:r>
              <a:rPr lang="zh-CN" altLang="en-US" sz="3200" b="1">
                <a:solidFill>
                  <a:srgbClr val="333300"/>
                </a:solidFill>
              </a:rPr>
              <a:t>，</a:t>
            </a:r>
            <a:r>
              <a:rPr lang="en-US" altLang="zh-CN" sz="3200" b="1">
                <a:solidFill>
                  <a:srgbClr val="333300"/>
                </a:solidFill>
              </a:rPr>
              <a:t>4}</a:t>
            </a:r>
          </a:p>
          <a:p>
            <a:pPr eaLnBrk="1" hangingPunct="1">
              <a:lnSpc>
                <a:spcPct val="130000"/>
              </a:lnSpc>
              <a:spcBef>
                <a:spcPct val="40000"/>
              </a:spcBef>
            </a:pPr>
            <a:r>
              <a:rPr lang="en-US" altLang="zh-CN" sz="3200" b="1">
                <a:solidFill>
                  <a:srgbClr val="333300"/>
                </a:solidFill>
              </a:rPr>
              <a:t>{1}      ⊆ {1</a:t>
            </a:r>
            <a:r>
              <a:rPr lang="zh-CN" altLang="en-US" sz="3200" b="1">
                <a:solidFill>
                  <a:srgbClr val="333300"/>
                </a:solidFill>
              </a:rPr>
              <a:t>，</a:t>
            </a:r>
            <a:r>
              <a:rPr lang="en-US" altLang="zh-CN" sz="3200" b="1">
                <a:solidFill>
                  <a:srgbClr val="333300"/>
                </a:solidFill>
              </a:rPr>
              <a:t>2}</a:t>
            </a:r>
          </a:p>
          <a:p>
            <a:pPr eaLnBrk="1" hangingPunct="1">
              <a:lnSpc>
                <a:spcPct val="130000"/>
              </a:lnSpc>
              <a:spcBef>
                <a:spcPct val="40000"/>
              </a:spcBef>
            </a:pPr>
            <a:r>
              <a:rPr lang="en-US" altLang="zh-CN" sz="3200" b="1">
                <a:solidFill>
                  <a:srgbClr val="333300"/>
                </a:solidFill>
              </a:rPr>
              <a:t>1         ⊄  {1</a:t>
            </a:r>
            <a:r>
              <a:rPr lang="zh-CN" altLang="en-US" sz="3200" b="1">
                <a:solidFill>
                  <a:srgbClr val="333300"/>
                </a:solidFill>
              </a:rPr>
              <a:t>，</a:t>
            </a:r>
            <a:r>
              <a:rPr lang="en-US" altLang="zh-CN" sz="3200" b="1">
                <a:solidFill>
                  <a:srgbClr val="333300"/>
                </a:solidFill>
              </a:rPr>
              <a:t>2}</a:t>
            </a:r>
          </a:p>
          <a:p>
            <a:pPr eaLnBrk="1" hangingPunct="1">
              <a:lnSpc>
                <a:spcPct val="130000"/>
              </a:lnSpc>
              <a:spcBef>
                <a:spcPct val="40000"/>
              </a:spcBef>
            </a:pPr>
            <a:r>
              <a:rPr lang="en-US" altLang="zh-CN" sz="3200" b="1">
                <a:solidFill>
                  <a:srgbClr val="333300"/>
                </a:solidFill>
              </a:rPr>
              <a:t>1        ∈ {</a:t>
            </a:r>
            <a:r>
              <a:rPr lang="en-US" altLang="zh-CN" sz="3200" b="1" i="1">
                <a:solidFill>
                  <a:srgbClr val="333300"/>
                </a:solidFill>
              </a:rPr>
              <a:t>1</a:t>
            </a:r>
            <a:r>
              <a:rPr lang="zh-CN" altLang="en-US" sz="3200" b="1">
                <a:solidFill>
                  <a:srgbClr val="333300"/>
                </a:solidFill>
              </a:rPr>
              <a:t>，</a:t>
            </a:r>
            <a:r>
              <a:rPr lang="en-US" altLang="zh-CN" sz="3200" b="1" i="1">
                <a:solidFill>
                  <a:srgbClr val="333300"/>
                </a:solidFill>
              </a:rPr>
              <a:t>2</a:t>
            </a:r>
            <a:r>
              <a:rPr lang="en-US" altLang="zh-CN" sz="3200" b="1">
                <a:solidFill>
                  <a:srgbClr val="333300"/>
                </a:solidFill>
              </a:rPr>
              <a:t>}</a:t>
            </a:r>
          </a:p>
          <a:p>
            <a:pPr eaLnBrk="1" hangingPunct="1"/>
            <a:endParaRPr lang="zh-CN" altLang="en-US" sz="3200" b="1">
              <a:solidFill>
                <a:srgbClr val="333300"/>
              </a:solidFill>
            </a:endParaRPr>
          </a:p>
        </p:txBody>
      </p:sp>
    </p:spTree>
    <p:extLst>
      <p:ext uri="{BB962C8B-B14F-4D97-AF65-F5344CB8AC3E}">
        <p14:creationId xmlns:p14="http://schemas.microsoft.com/office/powerpoint/2010/main" val="1847968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A5D4986-9057-4A28-9E0D-E1D7AAC7A88C}" type="slidenum">
              <a:rPr lang="zh-CN" altLang="en-US" smtClean="0">
                <a:solidFill>
                  <a:schemeClr val="accent1"/>
                </a:solidFill>
              </a:rPr>
              <a:pPr/>
              <a:t>31</a:t>
            </a:fld>
            <a:r>
              <a:rPr lang="en-US" altLang="zh-CN" dirty="0">
                <a:solidFill>
                  <a:schemeClr val="accent1"/>
                </a:solidFill>
              </a:rPr>
              <a:t>/47</a:t>
            </a:r>
          </a:p>
        </p:txBody>
      </p:sp>
      <p:sp>
        <p:nvSpPr>
          <p:cNvPr id="64515" name="Rectangle 2"/>
          <p:cNvSpPr>
            <a:spLocks noGrp="1"/>
          </p:cNvSpPr>
          <p:nvPr>
            <p:ph type="title" idx="4294967295"/>
          </p:nvPr>
        </p:nvSpPr>
        <p:spPr>
          <a:xfrm>
            <a:off x="179388" y="-26988"/>
            <a:ext cx="8569076" cy="642938"/>
          </a:xfrm>
        </p:spPr>
        <p:txBody>
          <a:bodyPr/>
          <a:lstStyle/>
          <a:p>
            <a:r>
              <a:rPr lang="zh-CN" altLang="en-US" dirty="0">
                <a:latin typeface="Calibri" panose="020F0502020204030204" pitchFamily="34" charset="0"/>
                <a:ea typeface="宋体" panose="02010600030101010101" pitchFamily="2" charset="-122"/>
              </a:rPr>
              <a:t>集合论公理</a:t>
            </a:r>
            <a:r>
              <a:rPr lang="en-US" altLang="zh-CN" dirty="0">
                <a:latin typeface="Calibri" panose="020F0502020204030204" pitchFamily="34" charset="0"/>
                <a:ea typeface="宋体" panose="02010600030101010101" pitchFamily="2" charset="-122"/>
              </a:rPr>
              <a:t>: </a:t>
            </a:r>
            <a:r>
              <a:rPr lang="zh-CN" altLang="en-US" dirty="0">
                <a:latin typeface="Calibri" panose="020F0502020204030204" pitchFamily="34" charset="0"/>
                <a:ea typeface="宋体" panose="02010600030101010101" pitchFamily="2" charset="-122"/>
              </a:rPr>
              <a:t>子集</a:t>
            </a:r>
            <a:r>
              <a:rPr lang="en-US" altLang="zh-CN" dirty="0">
                <a:latin typeface="Calibri" panose="020F0502020204030204" pitchFamily="34" charset="0"/>
                <a:ea typeface="宋体" panose="02010600030101010101" pitchFamily="2" charset="-122"/>
              </a:rPr>
              <a:t>(</a:t>
            </a:r>
            <a:r>
              <a:rPr lang="zh-CN" altLang="en-US" dirty="0">
                <a:latin typeface="Calibri" panose="020F0502020204030204" pitchFamily="34" charset="0"/>
                <a:ea typeface="宋体" panose="02010600030101010101" pitchFamily="2" charset="-122"/>
              </a:rPr>
              <a:t>概括</a:t>
            </a:r>
            <a:r>
              <a:rPr lang="en-US" altLang="zh-CN" dirty="0">
                <a:latin typeface="Calibri" panose="020F0502020204030204" pitchFamily="34" charset="0"/>
                <a:ea typeface="宋体" panose="02010600030101010101" pitchFamily="2" charset="-122"/>
              </a:rPr>
              <a:t>)</a:t>
            </a:r>
            <a:r>
              <a:rPr lang="zh-CN" altLang="en-US" dirty="0">
                <a:latin typeface="Calibri" panose="020F0502020204030204" pitchFamily="34" charset="0"/>
                <a:ea typeface="宋体" panose="02010600030101010101" pitchFamily="2" charset="-122"/>
              </a:rPr>
              <a:t>公理图式 </a:t>
            </a:r>
          </a:p>
        </p:txBody>
      </p:sp>
      <p:sp>
        <p:nvSpPr>
          <p:cNvPr id="64516" name="Rectangle 3"/>
          <p:cNvSpPr>
            <a:spLocks noGrp="1"/>
          </p:cNvSpPr>
          <p:nvPr>
            <p:ph type="body" idx="4294967295"/>
          </p:nvPr>
        </p:nvSpPr>
        <p:spPr>
          <a:xfrm>
            <a:off x="379062" y="3266159"/>
            <a:ext cx="8215313" cy="1891034"/>
          </a:xfrm>
          <a:solidFill>
            <a:schemeClr val="accent1">
              <a:lumMod val="20000"/>
              <a:lumOff val="80000"/>
            </a:schemeClr>
          </a:solidFill>
        </p:spPr>
        <p:txBody>
          <a:bodyPr/>
          <a:lstStyle/>
          <a:p>
            <a:pPr marL="0" indent="0">
              <a:lnSpc>
                <a:spcPct val="110000"/>
              </a:lnSpc>
              <a:buFont typeface="Arial" panose="020B0604020202020204" pitchFamily="34" charset="0"/>
              <a:buNone/>
            </a:pPr>
            <a:r>
              <a:rPr lang="zh-CN" altLang="en-US" b="1" dirty="0">
                <a:solidFill>
                  <a:srgbClr val="993300"/>
                </a:solidFill>
                <a:latin typeface="Times New Roman" panose="02020603050405020304" pitchFamily="18" charset="0"/>
                <a:ea typeface="宋体" panose="02010600030101010101" pitchFamily="2" charset="-122"/>
                <a:cs typeface="Times New Roman" panose="02020603050405020304" pitchFamily="18" charset="0"/>
              </a:rPr>
              <a:t>对于任意集合</a:t>
            </a:r>
            <a:r>
              <a:rPr lang="en-US" altLang="zh-CN" b="1" dirty="0">
                <a:solidFill>
                  <a:srgbClr val="993300"/>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b="1" dirty="0">
                <a:solidFill>
                  <a:srgbClr val="993300"/>
                </a:solidFill>
                <a:latin typeface="Times New Roman" panose="02020603050405020304" pitchFamily="18" charset="0"/>
                <a:ea typeface="宋体" panose="02010600030101010101" pitchFamily="2" charset="-122"/>
                <a:cs typeface="Times New Roman" panose="02020603050405020304" pitchFamily="18" charset="0"/>
              </a:rPr>
              <a:t>、以</a:t>
            </a:r>
            <a:r>
              <a:rPr lang="en-US" altLang="zh-CN" b="1" dirty="0">
                <a:solidFill>
                  <a:srgbClr val="993300"/>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b="1" dirty="0">
                <a:solidFill>
                  <a:srgbClr val="993300"/>
                </a:solidFill>
                <a:latin typeface="Times New Roman" panose="02020603050405020304" pitchFamily="18" charset="0"/>
                <a:ea typeface="宋体" panose="02010600030101010101" pitchFamily="2" charset="-122"/>
                <a:cs typeface="Times New Roman" panose="02020603050405020304" pitchFamily="18" charset="0"/>
              </a:rPr>
              <a:t>为个体域的任意谓词公式</a:t>
            </a:r>
            <a:r>
              <a:rPr lang="en-US" altLang="zh-CN" b="1" dirty="0">
                <a:solidFill>
                  <a:srgbClr val="993300"/>
                </a:solidFill>
                <a:latin typeface="Times New Roman" panose="02020603050405020304" pitchFamily="18" charset="0"/>
                <a:ea typeface="宋体" panose="02010600030101010101" pitchFamily="2" charset="-122"/>
                <a:cs typeface="Times New Roman" panose="02020603050405020304" pitchFamily="18" charset="0"/>
              </a:rPr>
              <a:t>P(x)</a:t>
            </a:r>
            <a:r>
              <a:rPr lang="zh-CN" altLang="en-US" b="1" dirty="0">
                <a:solidFill>
                  <a:srgbClr val="993300"/>
                </a:solidFill>
                <a:latin typeface="Times New Roman" panose="02020603050405020304" pitchFamily="18" charset="0"/>
                <a:ea typeface="宋体" panose="02010600030101010101" pitchFamily="2" charset="-122"/>
                <a:cs typeface="Times New Roman" panose="02020603050405020304" pitchFamily="18" charset="0"/>
              </a:rPr>
              <a:t>，存在集合</a:t>
            </a:r>
            <a:r>
              <a:rPr lang="en-US" altLang="zh-CN" b="1" dirty="0">
                <a:solidFill>
                  <a:srgbClr val="993300"/>
                </a:solidFill>
                <a:latin typeface="Times New Roman" panose="02020603050405020304" pitchFamily="18" charset="0"/>
                <a:ea typeface="宋体" panose="02010600030101010101" pitchFamily="2" charset="-122"/>
                <a:cs typeface="Times New Roman" panose="02020603050405020304" pitchFamily="18" charset="0"/>
              </a:rPr>
              <a:t>A</a:t>
            </a:r>
            <a:r>
              <a:rPr lang="zh-CN" altLang="en-US" b="1" dirty="0">
                <a:solidFill>
                  <a:srgbClr val="993300"/>
                </a:solidFill>
                <a:latin typeface="Times New Roman" panose="02020603050405020304" pitchFamily="18" charset="0"/>
                <a:ea typeface="宋体" panose="02010600030101010101" pitchFamily="2" charset="-122"/>
                <a:cs typeface="Times New Roman" panose="02020603050405020304" pitchFamily="18" charset="0"/>
              </a:rPr>
              <a:t>，使得</a:t>
            </a:r>
            <a:endParaRPr lang="en-US" altLang="zh-CN" b="1" dirty="0">
              <a:solidFill>
                <a:srgbClr val="993300"/>
              </a:solidFill>
              <a:latin typeface="Times New Roman" panose="02020603050405020304" pitchFamily="18" charset="0"/>
              <a:ea typeface="宋体" panose="02010600030101010101" pitchFamily="2" charset="-122"/>
              <a:cs typeface="Times New Roman" panose="02020603050405020304" pitchFamily="18" charset="0"/>
            </a:endParaRPr>
          </a:p>
          <a:p>
            <a:pPr marL="0" indent="0" algn="ctr">
              <a:lnSpc>
                <a:spcPct val="110000"/>
              </a:lnSpc>
              <a:buNone/>
            </a:pPr>
            <a:r>
              <a:rPr lang="en-US" altLang="zh-CN" b="1" dirty="0">
                <a:solidFill>
                  <a:srgbClr val="993300"/>
                </a:solidFill>
                <a:latin typeface="Times New Roman" panose="02020603050405020304" pitchFamily="18" charset="0"/>
                <a:ea typeface="宋体" panose="02010600030101010101" pitchFamily="2" charset="-122"/>
                <a:cs typeface="Times New Roman" panose="02020603050405020304" pitchFamily="18" charset="0"/>
              </a:rPr>
              <a:t>A={</a:t>
            </a:r>
            <a:r>
              <a:rPr lang="en-US" altLang="zh-CN" b="1" dirty="0" err="1">
                <a:solidFill>
                  <a:srgbClr val="993300"/>
                </a:solidFill>
                <a:latin typeface="Times New Roman" panose="02020603050405020304" pitchFamily="18" charset="0"/>
                <a:ea typeface="宋体" panose="02010600030101010101" pitchFamily="2" charset="-122"/>
                <a:cs typeface="Times New Roman" panose="02020603050405020304" pitchFamily="18" charset="0"/>
              </a:rPr>
              <a:t>x|x</a:t>
            </a:r>
            <a:r>
              <a:rPr lang="zh-CN" altLang="en-US" b="1" dirty="0">
                <a:solidFill>
                  <a:srgbClr val="993300"/>
                </a:solidFill>
                <a:latin typeface="Times New Roman" panose="02020603050405020304" pitchFamily="18" charset="0"/>
                <a:ea typeface="MS Mincho" panose="02020609040205080304" pitchFamily="49" charset="-128"/>
                <a:cs typeface="Times New Roman" panose="02020603050405020304" pitchFamily="18" charset="0"/>
              </a:rPr>
              <a:t> ∊</a:t>
            </a:r>
            <a:r>
              <a:rPr lang="en-US" altLang="zh-CN" b="1" dirty="0">
                <a:solidFill>
                  <a:srgbClr val="993300"/>
                </a:solidFill>
                <a:latin typeface="Times New Roman" panose="02020603050405020304" pitchFamily="18" charset="0"/>
                <a:ea typeface="MS Mincho" panose="02020609040205080304" pitchFamily="49" charset="-128"/>
                <a:cs typeface="Times New Roman" panose="02020603050405020304" pitchFamily="18" charset="0"/>
              </a:rPr>
              <a:t>D</a:t>
            </a:r>
            <a:r>
              <a:rPr lang="zh-CN" altLang="en-US" b="1" dirty="0">
                <a:latin typeface="Calibri" panose="020F0502020204030204" pitchFamily="34" charset="0"/>
                <a:ea typeface="宋体" panose="02010600030101010101" pitchFamily="2" charset="-122"/>
              </a:rPr>
              <a:t>∧ </a:t>
            </a:r>
            <a:r>
              <a:rPr lang="en-US" altLang="zh-CN" b="1" dirty="0">
                <a:solidFill>
                  <a:srgbClr val="993300"/>
                </a:solidFill>
                <a:latin typeface="Times New Roman" panose="02020603050405020304" pitchFamily="18" charset="0"/>
                <a:ea typeface="MS Mincho" panose="02020609040205080304" pitchFamily="49" charset="-128"/>
                <a:cs typeface="Times New Roman" panose="02020603050405020304" pitchFamily="18" charset="0"/>
              </a:rPr>
              <a:t>P(x)}</a:t>
            </a:r>
            <a:endParaRPr lang="zh-CN" altLang="en-US" b="1" dirty="0">
              <a:solidFill>
                <a:srgbClr val="9933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Rectangle 3"/>
          <p:cNvSpPr txBox="1">
            <a:spLocks/>
          </p:cNvSpPr>
          <p:nvPr/>
        </p:nvSpPr>
        <p:spPr bwMode="auto">
          <a:xfrm>
            <a:off x="356269" y="908720"/>
            <a:ext cx="8215313" cy="2357438"/>
          </a:xfrm>
          <a:prstGeom prst="rect">
            <a:avLst/>
          </a:prstGeom>
          <a:noFill/>
          <a:ln w="9525">
            <a:noFill/>
            <a:miter lim="800000"/>
            <a:headEnd/>
            <a:tailEnd/>
          </a:ln>
        </p:spPr>
        <p:txBody>
          <a:bodyPr/>
          <a:lstStyle/>
          <a:p>
            <a:pPr eaLnBrk="0" hangingPunct="0">
              <a:lnSpc>
                <a:spcPct val="110000"/>
              </a:lnSpc>
              <a:spcBef>
                <a:spcPct val="20000"/>
              </a:spcBef>
              <a:defRPr/>
            </a:pPr>
            <a:r>
              <a:rPr lang="zh-CN" altLang="en-US" sz="3200" b="1" dirty="0">
                <a:solidFill>
                  <a:srgbClr val="002060"/>
                </a:solidFill>
                <a:latin typeface="Calibri" pitchFamily="34" charset="0"/>
              </a:rPr>
              <a:t>朴素集合论中的抽象原理：</a:t>
            </a:r>
            <a:endParaRPr lang="en-US" altLang="zh-CN" sz="3200" b="1" dirty="0">
              <a:solidFill>
                <a:srgbClr val="002060"/>
              </a:solidFill>
              <a:latin typeface="Calibri" pitchFamily="34" charset="0"/>
            </a:endParaRPr>
          </a:p>
          <a:p>
            <a:pPr eaLnBrk="0" hangingPunct="0">
              <a:lnSpc>
                <a:spcPct val="110000"/>
              </a:lnSpc>
              <a:spcBef>
                <a:spcPct val="20000"/>
              </a:spcBef>
              <a:defRPr/>
            </a:pPr>
            <a:r>
              <a:rPr lang="zh-CN" altLang="en-US" sz="3200" b="1" dirty="0">
                <a:solidFill>
                  <a:srgbClr val="0070C0"/>
                </a:solidFill>
                <a:latin typeface="Times New Roman" pitchFamily="18" charset="0"/>
                <a:ea typeface="+mn-ea"/>
                <a:cs typeface="Times New Roman" pitchFamily="18" charset="0"/>
              </a:rPr>
              <a:t>对于</a:t>
            </a:r>
            <a:r>
              <a:rPr lang="zh-CN" altLang="en-US" sz="3200" b="1" dirty="0">
                <a:solidFill>
                  <a:srgbClr val="0070C0"/>
                </a:solidFill>
                <a:latin typeface="Times New Roman" pitchFamily="18" charset="0"/>
                <a:cs typeface="Times New Roman" pitchFamily="18" charset="0"/>
              </a:rPr>
              <a:t>任意谓词公式</a:t>
            </a:r>
            <a:r>
              <a:rPr lang="en-US" altLang="zh-CN" sz="3200" b="1" dirty="0">
                <a:solidFill>
                  <a:srgbClr val="0070C0"/>
                </a:solidFill>
                <a:latin typeface="Times New Roman" pitchFamily="18" charset="0"/>
                <a:cs typeface="Times New Roman" pitchFamily="18" charset="0"/>
              </a:rPr>
              <a:t>P(x)</a:t>
            </a:r>
            <a:r>
              <a:rPr lang="zh-CN" altLang="en-US" sz="3200" b="1" dirty="0">
                <a:solidFill>
                  <a:srgbClr val="0070C0"/>
                </a:solidFill>
                <a:latin typeface="Times New Roman" pitchFamily="18" charset="0"/>
                <a:cs typeface="Times New Roman" pitchFamily="18" charset="0"/>
              </a:rPr>
              <a:t>，存在集合</a:t>
            </a:r>
            <a:r>
              <a:rPr lang="en-US" altLang="zh-CN" sz="3200" b="1" dirty="0">
                <a:solidFill>
                  <a:srgbClr val="0070C0"/>
                </a:solidFill>
                <a:latin typeface="Times New Roman" pitchFamily="18" charset="0"/>
                <a:cs typeface="Times New Roman" pitchFamily="18" charset="0"/>
              </a:rPr>
              <a:t>A</a:t>
            </a:r>
            <a:r>
              <a:rPr lang="zh-CN" altLang="en-US" sz="3200" b="1" dirty="0">
                <a:solidFill>
                  <a:srgbClr val="0070C0"/>
                </a:solidFill>
                <a:latin typeface="Times New Roman" pitchFamily="18" charset="0"/>
                <a:cs typeface="Times New Roman" pitchFamily="18" charset="0"/>
              </a:rPr>
              <a:t>，使得</a:t>
            </a:r>
            <a:endParaRPr lang="en-US" altLang="zh-CN" sz="3200" b="1" dirty="0">
              <a:solidFill>
                <a:srgbClr val="0070C0"/>
              </a:solidFill>
              <a:latin typeface="Times New Roman" pitchFamily="18" charset="0"/>
              <a:cs typeface="Times New Roman" pitchFamily="18" charset="0"/>
            </a:endParaRPr>
          </a:p>
          <a:p>
            <a:pPr algn="ctr" eaLnBrk="0" hangingPunct="0">
              <a:lnSpc>
                <a:spcPct val="110000"/>
              </a:lnSpc>
              <a:spcBef>
                <a:spcPct val="20000"/>
              </a:spcBef>
              <a:buFont typeface="Arial" charset="0"/>
              <a:buNone/>
              <a:defRPr/>
            </a:pPr>
            <a:r>
              <a:rPr lang="en-US" altLang="zh-CN" sz="3200" b="1" dirty="0">
                <a:solidFill>
                  <a:srgbClr val="0070C0"/>
                </a:solidFill>
                <a:latin typeface="Times New Roman" pitchFamily="18" charset="0"/>
                <a:cs typeface="Times New Roman" pitchFamily="18" charset="0"/>
              </a:rPr>
              <a:t>A={</a:t>
            </a:r>
            <a:r>
              <a:rPr lang="en-US" altLang="zh-CN" sz="3200" b="1" dirty="0" err="1">
                <a:solidFill>
                  <a:srgbClr val="0070C0"/>
                </a:solidFill>
                <a:latin typeface="Times New Roman" pitchFamily="18" charset="0"/>
                <a:cs typeface="Times New Roman" pitchFamily="18" charset="0"/>
              </a:rPr>
              <a:t>x|</a:t>
            </a:r>
            <a:r>
              <a:rPr lang="en-US" altLang="zh-CN" sz="3200" b="1" dirty="0" err="1">
                <a:solidFill>
                  <a:srgbClr val="0070C0"/>
                </a:solidFill>
                <a:latin typeface="Times New Roman" pitchFamily="18" charset="0"/>
                <a:ea typeface="MS Mincho" pitchFamily="49" charset="-128"/>
                <a:cs typeface="Times New Roman" pitchFamily="18" charset="0"/>
              </a:rPr>
              <a:t>P</a:t>
            </a:r>
            <a:r>
              <a:rPr lang="en-US" altLang="zh-CN" sz="3200" b="1" dirty="0">
                <a:solidFill>
                  <a:srgbClr val="0070C0"/>
                </a:solidFill>
                <a:latin typeface="Times New Roman" pitchFamily="18" charset="0"/>
                <a:ea typeface="MS Mincho" pitchFamily="49" charset="-128"/>
                <a:cs typeface="Times New Roman" pitchFamily="18" charset="0"/>
              </a:rPr>
              <a:t>(x)}</a:t>
            </a:r>
            <a:endParaRPr lang="zh-CN" altLang="en-US" sz="3200" b="1" dirty="0">
              <a:solidFill>
                <a:srgbClr val="0070C0"/>
              </a:solidFill>
              <a:latin typeface="Times New Roman" pitchFamily="18" charset="0"/>
              <a:cs typeface="Times New Roman" pitchFamily="18" charset="0"/>
            </a:endParaRPr>
          </a:p>
        </p:txBody>
      </p:sp>
    </p:spTree>
    <p:extLst>
      <p:ext uri="{BB962C8B-B14F-4D97-AF65-F5344CB8AC3E}">
        <p14:creationId xmlns:p14="http://schemas.microsoft.com/office/powerpoint/2010/main" val="2607296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451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451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451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build="p"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93124FF-AA10-44DA-9D80-672252350CCE}" type="slidenum">
              <a:rPr lang="zh-CN" altLang="en-US" smtClean="0">
                <a:solidFill>
                  <a:schemeClr val="accent1"/>
                </a:solidFill>
              </a:rPr>
              <a:pPr/>
              <a:t>32</a:t>
            </a:fld>
            <a:r>
              <a:rPr lang="en-US" altLang="zh-CN" dirty="0">
                <a:solidFill>
                  <a:schemeClr val="accent1"/>
                </a:solidFill>
              </a:rPr>
              <a:t>/47</a:t>
            </a:r>
          </a:p>
        </p:txBody>
      </p:sp>
      <p:sp>
        <p:nvSpPr>
          <p:cNvPr id="65539" name="Rectangle 2"/>
          <p:cNvSpPr>
            <a:spLocks noGrp="1"/>
          </p:cNvSpPr>
          <p:nvPr>
            <p:ph type="title" idx="4294967295"/>
          </p:nvPr>
        </p:nvSpPr>
        <p:spPr>
          <a:xfrm>
            <a:off x="0" y="-26988"/>
            <a:ext cx="8964488" cy="642938"/>
          </a:xfrm>
        </p:spPr>
        <p:txBody>
          <a:bodyPr/>
          <a:lstStyle/>
          <a:p>
            <a:r>
              <a:rPr lang="zh-CN" altLang="en-US" dirty="0">
                <a:latin typeface="Calibri" panose="020F0502020204030204" pitchFamily="34" charset="0"/>
                <a:ea typeface="宋体" panose="02010600030101010101" pitchFamily="2" charset="-122"/>
              </a:rPr>
              <a:t>集合论公理</a:t>
            </a:r>
            <a:r>
              <a:rPr lang="en-US" altLang="zh-CN" dirty="0">
                <a:latin typeface="Calibri" panose="020F0502020204030204" pitchFamily="34" charset="0"/>
                <a:ea typeface="宋体" panose="02010600030101010101" pitchFamily="2" charset="-122"/>
              </a:rPr>
              <a:t>: </a:t>
            </a:r>
            <a:r>
              <a:rPr lang="zh-CN" altLang="en-US" dirty="0">
                <a:latin typeface="Calibri" panose="020F0502020204030204" pitchFamily="34" charset="0"/>
                <a:ea typeface="宋体" panose="02010600030101010101" pitchFamily="2" charset="-122"/>
              </a:rPr>
              <a:t>基础公理（正则公理） </a:t>
            </a:r>
          </a:p>
        </p:txBody>
      </p:sp>
      <p:sp>
        <p:nvSpPr>
          <p:cNvPr id="65540" name="Rectangle 3"/>
          <p:cNvSpPr>
            <a:spLocks noGrp="1"/>
          </p:cNvSpPr>
          <p:nvPr>
            <p:ph type="body" idx="4294967295"/>
          </p:nvPr>
        </p:nvSpPr>
        <p:spPr>
          <a:xfrm>
            <a:off x="428625" y="1071563"/>
            <a:ext cx="8215313" cy="1205309"/>
          </a:xfrm>
          <a:solidFill>
            <a:schemeClr val="accent1">
              <a:lumMod val="20000"/>
              <a:lumOff val="80000"/>
            </a:schemeClr>
          </a:solidFill>
        </p:spPr>
        <p:txBody>
          <a:bodyPr/>
          <a:lstStyle/>
          <a:p>
            <a:pPr marL="0" indent="0">
              <a:lnSpc>
                <a:spcPct val="110000"/>
              </a:lnSpc>
              <a:buFont typeface="Arial" panose="020B0604020202020204" pitchFamily="34" charset="0"/>
              <a:buNone/>
            </a:pPr>
            <a:r>
              <a:rPr lang="zh-CN" altLang="en-US" b="1" dirty="0">
                <a:solidFill>
                  <a:srgbClr val="993300"/>
                </a:solidFill>
                <a:ea typeface="宋体" panose="02010600030101010101" pitchFamily="2" charset="-122"/>
              </a:rPr>
              <a:t>对于任意非空集合 </a:t>
            </a:r>
            <a:r>
              <a:rPr lang="zh-CN" altLang="zh-CN" b="1" dirty="0">
                <a:solidFill>
                  <a:srgbClr val="993300"/>
                </a:solidFill>
                <a:ea typeface="宋体" panose="02010600030101010101" pitchFamily="2" charset="-122"/>
              </a:rPr>
              <a:t>A</a:t>
            </a:r>
            <a:r>
              <a:rPr lang="zh-CN" altLang="en-US" b="1" dirty="0">
                <a:solidFill>
                  <a:srgbClr val="993300"/>
                </a:solidFill>
                <a:ea typeface="宋体" panose="02010600030101010101" pitchFamily="2" charset="-122"/>
              </a:rPr>
              <a:t>，</a:t>
            </a:r>
            <a:r>
              <a:rPr lang="en-US" altLang="zh-CN" b="1" dirty="0">
                <a:solidFill>
                  <a:srgbClr val="993300"/>
                </a:solidFill>
                <a:ea typeface="宋体" panose="02010600030101010101" pitchFamily="2" charset="-122"/>
              </a:rPr>
              <a:t>A</a:t>
            </a:r>
            <a:r>
              <a:rPr lang="zh-CN" altLang="en-US" b="1" dirty="0">
                <a:solidFill>
                  <a:srgbClr val="993300"/>
                </a:solidFill>
                <a:ea typeface="宋体" panose="02010600030101010101" pitchFamily="2" charset="-122"/>
              </a:rPr>
              <a:t>中至少有一个这样的元素 </a:t>
            </a:r>
            <a:r>
              <a:rPr lang="zh-CN" altLang="zh-CN" b="1" dirty="0">
                <a:solidFill>
                  <a:srgbClr val="993300"/>
                </a:solidFill>
                <a:ea typeface="宋体" panose="02010600030101010101" pitchFamily="2" charset="-122"/>
              </a:rPr>
              <a:t>x </a:t>
            </a:r>
            <a:r>
              <a:rPr lang="zh-CN" altLang="en-US" b="1" dirty="0">
                <a:solidFill>
                  <a:srgbClr val="993300"/>
                </a:solidFill>
                <a:ea typeface="宋体" panose="02010600030101010101" pitchFamily="2" charset="-122"/>
              </a:rPr>
              <a:t>， 它与</a:t>
            </a:r>
            <a:r>
              <a:rPr lang="zh-CN" altLang="zh-CN" b="1" dirty="0">
                <a:solidFill>
                  <a:srgbClr val="993300"/>
                </a:solidFill>
                <a:ea typeface="宋体" panose="02010600030101010101" pitchFamily="2" charset="-122"/>
              </a:rPr>
              <a:t>A </a:t>
            </a:r>
            <a:r>
              <a:rPr lang="zh-CN" altLang="en-US" b="1" dirty="0">
                <a:solidFill>
                  <a:srgbClr val="993300"/>
                </a:solidFill>
                <a:ea typeface="宋体" panose="02010600030101010101" pitchFamily="2" charset="-122"/>
              </a:rPr>
              <a:t>本身没有共同的元素。</a:t>
            </a:r>
            <a:endParaRPr lang="zh-CN" altLang="en-US" b="1" dirty="0">
              <a:solidFill>
                <a:srgbClr val="993300"/>
              </a:solidFill>
              <a:latin typeface="Calibri" panose="020F0502020204030204" pitchFamily="34" charset="0"/>
              <a:ea typeface="宋体" panose="02010600030101010101" pitchFamily="2" charset="-122"/>
            </a:endParaRPr>
          </a:p>
        </p:txBody>
      </p:sp>
      <p:sp>
        <p:nvSpPr>
          <p:cNvPr id="135172" name="Rectangle 4"/>
          <p:cNvSpPr>
            <a:spLocks noChangeArrowheads="1"/>
          </p:cNvSpPr>
          <p:nvPr/>
        </p:nvSpPr>
        <p:spPr bwMode="auto">
          <a:xfrm>
            <a:off x="434975" y="2357438"/>
            <a:ext cx="8351838" cy="394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60363" indent="-360363" eaLnBrk="0" hangingPunct="0">
              <a:tabLst>
                <a:tab pos="265113" algn="l"/>
              </a:tabLst>
              <a:defRPr>
                <a:solidFill>
                  <a:schemeClr val="tx1"/>
                </a:solidFill>
                <a:latin typeface="Arial" panose="020B0604020202020204" pitchFamily="34" charset="0"/>
                <a:ea typeface="宋体" panose="02010600030101010101" pitchFamily="2" charset="-122"/>
              </a:defRPr>
            </a:lvl1pPr>
            <a:lvl2pPr marL="742950" indent="-285750" eaLnBrk="0" hangingPunct="0">
              <a:tabLst>
                <a:tab pos="265113" algn="l"/>
              </a:tabLst>
              <a:defRPr>
                <a:solidFill>
                  <a:schemeClr val="tx1"/>
                </a:solidFill>
                <a:latin typeface="Arial" panose="020B0604020202020204" pitchFamily="34" charset="0"/>
                <a:ea typeface="宋体" panose="02010600030101010101" pitchFamily="2" charset="-122"/>
              </a:defRPr>
            </a:lvl2pPr>
            <a:lvl3pPr marL="1143000" indent="-228600" eaLnBrk="0" hangingPunct="0">
              <a:tabLst>
                <a:tab pos="265113" algn="l"/>
              </a:tabLst>
              <a:defRPr>
                <a:solidFill>
                  <a:schemeClr val="tx1"/>
                </a:solidFill>
                <a:latin typeface="Arial" panose="020B0604020202020204" pitchFamily="34" charset="0"/>
                <a:ea typeface="宋体" panose="02010600030101010101" pitchFamily="2" charset="-122"/>
              </a:defRPr>
            </a:lvl3pPr>
            <a:lvl4pPr marL="1600200" indent="-228600" eaLnBrk="0" hangingPunct="0">
              <a:tabLst>
                <a:tab pos="265113" algn="l"/>
              </a:tabLst>
              <a:defRPr>
                <a:solidFill>
                  <a:schemeClr val="tx1"/>
                </a:solidFill>
                <a:latin typeface="Arial" panose="020B0604020202020204" pitchFamily="34" charset="0"/>
                <a:ea typeface="宋体" panose="02010600030101010101" pitchFamily="2" charset="-122"/>
              </a:defRPr>
            </a:lvl4pPr>
            <a:lvl5pPr marL="2057400" indent="-228600" eaLnBrk="0" hangingPunct="0">
              <a:tabLst>
                <a:tab pos="265113" algn="l"/>
              </a:tabLst>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65113" algn="l"/>
              </a:tabLs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65113" algn="l"/>
              </a:tabLs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65113" algn="l"/>
              </a:tabLs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65113" algn="l"/>
              </a:tabLs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800" b="1" dirty="0">
                <a:solidFill>
                  <a:srgbClr val="0070C0"/>
                </a:solidFill>
                <a:latin typeface="Times New Roman" panose="02020603050405020304" pitchFamily="18" charset="0"/>
                <a:cs typeface="Times New Roman" panose="02020603050405020304" pitchFamily="18" charset="0"/>
              </a:rPr>
              <a:t>推论</a:t>
            </a:r>
            <a:endParaRPr lang="en-US" altLang="zh-CN" sz="2800" b="1" dirty="0">
              <a:solidFill>
                <a:srgbClr val="0070C0"/>
              </a:solidFill>
              <a:latin typeface="Times New Roman" panose="02020603050405020304" pitchFamily="18" charset="0"/>
              <a:cs typeface="Times New Roman" panose="02020603050405020304" pitchFamily="18" charset="0"/>
            </a:endParaRPr>
          </a:p>
          <a:p>
            <a:pPr eaLnBrk="1" hangingPunct="1">
              <a:lnSpc>
                <a:spcPct val="150000"/>
              </a:lnSpc>
              <a:buFont typeface="Arial" panose="020B0604020202020204" pitchFamily="34" charset="0"/>
              <a:buChar char="•"/>
            </a:pPr>
            <a:r>
              <a:rPr lang="zh-CN" altLang="en-US" sz="2800" b="1" dirty="0">
                <a:solidFill>
                  <a:srgbClr val="00B050"/>
                </a:solidFill>
                <a:latin typeface="Times New Roman" panose="02020603050405020304" pitchFamily="18" charset="0"/>
                <a:cs typeface="Times New Roman" panose="02020603050405020304" pitchFamily="18" charset="0"/>
              </a:rPr>
              <a:t>不存在以自身为元素的集合</a:t>
            </a:r>
            <a:r>
              <a:rPr lang="en-US" altLang="zh-CN" sz="2800" b="1" dirty="0">
                <a:solidFill>
                  <a:srgbClr val="00B050"/>
                </a:solidFill>
                <a:latin typeface="Times New Roman" panose="02020603050405020304" pitchFamily="18" charset="0"/>
                <a:cs typeface="Times New Roman" panose="02020603050405020304" pitchFamily="18" charset="0"/>
              </a:rPr>
              <a:t>,</a:t>
            </a:r>
          </a:p>
          <a:p>
            <a:pPr eaLnBrk="1" hangingPunct="1">
              <a:lnSpc>
                <a:spcPct val="150000"/>
              </a:lnSpc>
            </a:pPr>
            <a:r>
              <a:rPr lang="zh-CN" altLang="en-US" sz="2800" b="1" dirty="0">
                <a:latin typeface="Times New Roman" panose="02020603050405020304" pitchFamily="18" charset="0"/>
                <a:cs typeface="Times New Roman" panose="02020603050405020304" pitchFamily="18" charset="0"/>
              </a:rPr>
              <a:t>    即不存在集合</a:t>
            </a:r>
            <a:r>
              <a:rPr lang="en-US" altLang="zh-CN" sz="2800" b="1" dirty="0">
                <a:latin typeface="Times New Roman" panose="02020603050405020304" pitchFamily="18" charset="0"/>
                <a:cs typeface="Times New Roman" panose="02020603050405020304" pitchFamily="18" charset="0"/>
              </a:rPr>
              <a:t>A</a:t>
            </a:r>
            <a:r>
              <a:rPr lang="zh-CN" altLang="en-US" sz="2800" b="1" dirty="0">
                <a:latin typeface="Times New Roman" panose="02020603050405020304" pitchFamily="18" charset="0"/>
                <a:cs typeface="Times New Roman" panose="02020603050405020304" pitchFamily="18" charset="0"/>
              </a:rPr>
              <a:t>，使得</a:t>
            </a:r>
            <a:r>
              <a:rPr lang="en-US" altLang="zh-CN" sz="2800" b="1" dirty="0">
                <a:latin typeface="Times New Roman" panose="02020603050405020304" pitchFamily="18" charset="0"/>
                <a:cs typeface="Times New Roman" panose="02020603050405020304" pitchFamily="18" charset="0"/>
              </a:rPr>
              <a:t>A</a:t>
            </a:r>
            <a:r>
              <a:rPr lang="zh-CN" altLang="en-US" sz="2800" b="1" dirty="0">
                <a:latin typeface="Times New Roman" panose="02020603050405020304" pitchFamily="18" charset="0"/>
                <a:ea typeface="MS Mincho" panose="02020609040205080304" pitchFamily="49" charset="-128"/>
                <a:cs typeface="Times New Roman" panose="02020603050405020304" pitchFamily="18" charset="0"/>
              </a:rPr>
              <a:t>∊</a:t>
            </a:r>
            <a:r>
              <a:rPr lang="en-US" altLang="zh-CN" sz="2800" b="1" dirty="0">
                <a:latin typeface="Times New Roman" panose="02020603050405020304" pitchFamily="18" charset="0"/>
                <a:cs typeface="Times New Roman" panose="02020603050405020304" pitchFamily="18" charset="0"/>
              </a:rPr>
              <a:t> A</a:t>
            </a:r>
            <a:r>
              <a:rPr lang="zh-CN" altLang="en-US" sz="2800" b="1" dirty="0">
                <a:latin typeface="Times New Roman" panose="02020603050405020304" pitchFamily="18" charset="0"/>
                <a:cs typeface="Times New Roman" panose="02020603050405020304" pitchFamily="18" charset="0"/>
              </a:rPr>
              <a:t>。</a:t>
            </a:r>
            <a:endParaRPr lang="en-US" altLang="zh-CN" sz="2800" b="1" dirty="0">
              <a:latin typeface="Times New Roman" panose="02020603050405020304" pitchFamily="18" charset="0"/>
              <a:cs typeface="Times New Roman" panose="02020603050405020304" pitchFamily="18" charset="0"/>
            </a:endParaRPr>
          </a:p>
          <a:p>
            <a:pPr eaLnBrk="1" hangingPunct="1">
              <a:lnSpc>
                <a:spcPct val="150000"/>
              </a:lnSpc>
              <a:buFont typeface="Arial" panose="020B0604020202020204" pitchFamily="34" charset="0"/>
              <a:buChar char="•"/>
            </a:pPr>
            <a:r>
              <a:rPr lang="zh-CN" altLang="en-US" sz="2800" b="1" dirty="0">
                <a:solidFill>
                  <a:srgbClr val="C00000"/>
                </a:solidFill>
              </a:rPr>
              <a:t>不存在由所有集合组成的集合。</a:t>
            </a:r>
            <a:endParaRPr lang="en-US" altLang="zh-CN" sz="2800" b="1" dirty="0">
              <a:solidFill>
                <a:srgbClr val="C00000"/>
              </a:solidFill>
              <a:latin typeface="Times New Roman" panose="02020603050405020304" pitchFamily="18" charset="0"/>
              <a:cs typeface="Times New Roman" panose="02020603050405020304" pitchFamily="18" charset="0"/>
            </a:endParaRPr>
          </a:p>
          <a:p>
            <a:pPr eaLnBrk="1" hangingPunct="1">
              <a:lnSpc>
                <a:spcPct val="150000"/>
              </a:lnSpc>
              <a:buFont typeface="Arial" panose="020B0604020202020204" pitchFamily="34" charset="0"/>
              <a:buChar char="•"/>
            </a:pPr>
            <a:r>
              <a:rPr lang="zh-CN" altLang="en-US" sz="2800" b="1" dirty="0">
                <a:solidFill>
                  <a:srgbClr val="00B050"/>
                </a:solidFill>
                <a:latin typeface="Times New Roman" panose="02020603050405020304" pitchFamily="18" charset="0"/>
                <a:cs typeface="Times New Roman" panose="02020603050405020304" pitchFamily="18" charset="0"/>
              </a:rPr>
              <a:t>不存在无限递减的集合序列</a:t>
            </a:r>
            <a:r>
              <a:rPr lang="en-US" altLang="zh-CN" sz="2800" b="1" dirty="0">
                <a:solidFill>
                  <a:srgbClr val="00B050"/>
                </a:solidFill>
                <a:latin typeface="Times New Roman" panose="02020603050405020304" pitchFamily="18" charset="0"/>
                <a:cs typeface="Times New Roman" panose="02020603050405020304" pitchFamily="18" charset="0"/>
              </a:rPr>
              <a:t>,</a:t>
            </a:r>
          </a:p>
          <a:p>
            <a:pPr eaLnBrk="1" hangingPunct="1">
              <a:lnSpc>
                <a:spcPct val="150000"/>
              </a:lnSpc>
            </a:pPr>
            <a:r>
              <a:rPr lang="zh-CN" altLang="en-US" sz="2800" b="1" dirty="0">
                <a:latin typeface="Times New Roman" panose="02020603050405020304" pitchFamily="18" charset="0"/>
                <a:cs typeface="Times New Roman" panose="02020603050405020304" pitchFamily="18" charset="0"/>
              </a:rPr>
              <a:t>    即不存在</a:t>
            </a:r>
            <a:r>
              <a:rPr lang="en-US" altLang="zh-CN" sz="2800" b="1" dirty="0">
                <a:latin typeface="Times New Roman" panose="02020603050405020304" pitchFamily="18" charset="0"/>
                <a:cs typeface="Times New Roman" panose="02020603050405020304" pitchFamily="18" charset="0"/>
              </a:rPr>
              <a:t>A</a:t>
            </a:r>
            <a:r>
              <a:rPr lang="en-US" altLang="zh-CN" sz="2800" b="1" baseline="-25000" dirty="0">
                <a:latin typeface="Times New Roman" panose="02020603050405020304" pitchFamily="18" charset="0"/>
                <a:cs typeface="Times New Roman" panose="02020603050405020304" pitchFamily="18" charset="0"/>
              </a:rPr>
              <a:t>1</a:t>
            </a:r>
            <a:r>
              <a:rPr lang="en-US" altLang="zh-CN" sz="2800" b="1" dirty="0">
                <a:latin typeface="Times New Roman" panose="02020603050405020304" pitchFamily="18" charset="0"/>
                <a:cs typeface="Times New Roman" panose="02020603050405020304" pitchFamily="18" charset="0"/>
              </a:rPr>
              <a:t>,A</a:t>
            </a:r>
            <a:r>
              <a:rPr lang="en-US" altLang="zh-CN" sz="2800" b="1" baseline="-25000" dirty="0">
                <a:latin typeface="Times New Roman" panose="02020603050405020304" pitchFamily="18" charset="0"/>
                <a:cs typeface="Times New Roman" panose="02020603050405020304" pitchFamily="18" charset="0"/>
              </a:rPr>
              <a:t>2</a:t>
            </a:r>
            <a:r>
              <a:rPr lang="en-US" altLang="zh-CN" sz="2800" b="1" dirty="0">
                <a:latin typeface="Times New Roman" panose="02020603050405020304" pitchFamily="18" charset="0"/>
                <a:cs typeface="Times New Roman" panose="02020603050405020304" pitchFamily="18" charset="0"/>
              </a:rPr>
              <a:t>,A</a:t>
            </a:r>
            <a:r>
              <a:rPr lang="en-US" altLang="zh-CN" sz="2800" b="1" baseline="-25000" dirty="0">
                <a:latin typeface="Times New Roman" panose="02020603050405020304" pitchFamily="18" charset="0"/>
                <a:cs typeface="Times New Roman" panose="02020603050405020304" pitchFamily="18" charset="0"/>
              </a:rPr>
              <a:t>3</a:t>
            </a:r>
            <a:r>
              <a:rPr lang="en-US" altLang="zh-CN" sz="2800" b="1" dirty="0">
                <a:latin typeface="Times New Roman" panose="02020603050405020304" pitchFamily="18" charset="0"/>
                <a:cs typeface="Times New Roman" panose="02020603050405020304" pitchFamily="18" charset="0"/>
              </a:rPr>
              <a:t>,…</a:t>
            </a:r>
            <a:r>
              <a:rPr lang="en-US" altLang="zh-CN" sz="2800" b="1" dirty="0">
                <a:solidFill>
                  <a:srgbClr val="333300"/>
                </a:solidFill>
                <a:latin typeface="Times New Roman" panose="02020603050405020304" pitchFamily="18" charset="0"/>
                <a:cs typeface="Times New Roman" panose="02020603050405020304" pitchFamily="18" charset="0"/>
              </a:rPr>
              <a:t>,</a:t>
            </a:r>
            <a:r>
              <a:rPr lang="zh-CN" altLang="en-US" sz="2800" b="1" dirty="0">
                <a:solidFill>
                  <a:srgbClr val="333300"/>
                </a:solidFill>
                <a:latin typeface="Times New Roman" panose="02020603050405020304" pitchFamily="18" charset="0"/>
                <a:cs typeface="Times New Roman" panose="02020603050405020304" pitchFamily="18" charset="0"/>
              </a:rPr>
              <a:t>使得  </a:t>
            </a:r>
            <a:r>
              <a:rPr lang="en-US" altLang="zh-CN" sz="2800" b="1" dirty="0">
                <a:solidFill>
                  <a:srgbClr val="333300"/>
                </a:solidFill>
                <a:latin typeface="Times New Roman" panose="02020603050405020304" pitchFamily="18" charset="0"/>
                <a:cs typeface="Times New Roman" panose="02020603050405020304" pitchFamily="18" charset="0"/>
              </a:rPr>
              <a:t>…</a:t>
            </a:r>
            <a:r>
              <a:rPr lang="zh-CN" altLang="en-US" sz="2800" b="1" dirty="0">
                <a:latin typeface="Times New Roman" panose="02020603050405020304" pitchFamily="18" charset="0"/>
                <a:ea typeface="MS Mincho" panose="02020609040205080304" pitchFamily="49" charset="-128"/>
              </a:rPr>
              <a:t>∊</a:t>
            </a:r>
            <a:r>
              <a:rPr lang="en-US" altLang="zh-CN" sz="2800" b="1" dirty="0">
                <a:latin typeface="Times New Roman" panose="02020603050405020304" pitchFamily="18" charset="0"/>
                <a:ea typeface="MS Mincho" panose="02020609040205080304" pitchFamily="49" charset="-128"/>
              </a:rPr>
              <a:t>A</a:t>
            </a:r>
            <a:r>
              <a:rPr lang="en-US" altLang="zh-CN" sz="2800" b="1" baseline="-25000" dirty="0">
                <a:latin typeface="Times New Roman" panose="02020603050405020304" pitchFamily="18" charset="0"/>
                <a:ea typeface="MS Mincho" panose="02020609040205080304" pitchFamily="49" charset="-128"/>
              </a:rPr>
              <a:t>3</a:t>
            </a:r>
            <a:r>
              <a:rPr lang="zh-CN" altLang="en-US" sz="2800" b="1" dirty="0">
                <a:latin typeface="Times New Roman" panose="02020603050405020304" pitchFamily="18" charset="0"/>
                <a:ea typeface="MS Mincho" panose="02020609040205080304" pitchFamily="49" charset="-128"/>
              </a:rPr>
              <a:t> ∊</a:t>
            </a:r>
            <a:r>
              <a:rPr lang="en-US" altLang="zh-CN" sz="2800" b="1" dirty="0">
                <a:latin typeface="Times New Roman" panose="02020603050405020304" pitchFamily="18" charset="0"/>
                <a:ea typeface="MS Mincho" panose="02020609040205080304" pitchFamily="49" charset="-128"/>
              </a:rPr>
              <a:t>A</a:t>
            </a:r>
            <a:r>
              <a:rPr lang="en-US" altLang="zh-CN" sz="2800" b="1" baseline="-25000" dirty="0">
                <a:latin typeface="Times New Roman" panose="02020603050405020304" pitchFamily="18" charset="0"/>
                <a:ea typeface="MS Mincho" panose="02020609040205080304" pitchFamily="49" charset="-128"/>
              </a:rPr>
              <a:t>2</a:t>
            </a:r>
            <a:r>
              <a:rPr lang="zh-CN" altLang="en-US" sz="2800" b="1" dirty="0">
                <a:latin typeface="Times New Roman" panose="02020603050405020304" pitchFamily="18" charset="0"/>
                <a:ea typeface="MS Mincho" panose="02020609040205080304" pitchFamily="49" charset="-128"/>
              </a:rPr>
              <a:t> ∊</a:t>
            </a:r>
            <a:r>
              <a:rPr lang="en-US" altLang="zh-CN" sz="2800" b="1" dirty="0">
                <a:latin typeface="Times New Roman" panose="02020603050405020304" pitchFamily="18" charset="0"/>
                <a:ea typeface="MS Mincho" panose="02020609040205080304" pitchFamily="49" charset="-128"/>
              </a:rPr>
              <a:t>A</a:t>
            </a:r>
            <a:r>
              <a:rPr lang="en-US" altLang="zh-CN" sz="2800" b="1" baseline="-25000" dirty="0">
                <a:latin typeface="Times New Roman" panose="02020603050405020304" pitchFamily="18" charset="0"/>
                <a:ea typeface="MS Mincho" panose="02020609040205080304" pitchFamily="49" charset="-128"/>
              </a:rPr>
              <a:t>1</a:t>
            </a:r>
            <a:endParaRPr lang="en-US" altLang="en-US" sz="2800" b="1" baseline="-25000" dirty="0">
              <a:solidFill>
                <a:srgbClr val="3333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8441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5172">
                                            <p:txEl>
                                              <p:pRg st="0" end="0"/>
                                            </p:txEl>
                                          </p:spTgt>
                                        </p:tgtEl>
                                        <p:attrNameLst>
                                          <p:attrName>style.visibility</p:attrName>
                                        </p:attrNameLst>
                                      </p:cBhvr>
                                      <p:to>
                                        <p:strVal val="visible"/>
                                      </p:to>
                                    </p:set>
                                    <p:animEffect transition="in" filter="blinds(horizontal)">
                                      <p:cBhvr>
                                        <p:cTn id="7" dur="500"/>
                                        <p:tgtEl>
                                          <p:spTgt spid="13517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5172">
                                            <p:txEl>
                                              <p:pRg st="1" end="1"/>
                                            </p:txEl>
                                          </p:spTgt>
                                        </p:tgtEl>
                                        <p:attrNameLst>
                                          <p:attrName>style.visibility</p:attrName>
                                        </p:attrNameLst>
                                      </p:cBhvr>
                                      <p:to>
                                        <p:strVal val="visible"/>
                                      </p:to>
                                    </p:set>
                                    <p:animEffect transition="in" filter="blinds(horizontal)">
                                      <p:cBhvr>
                                        <p:cTn id="12" dur="500"/>
                                        <p:tgtEl>
                                          <p:spTgt spid="13517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35172">
                                            <p:txEl>
                                              <p:pRg st="2" end="2"/>
                                            </p:txEl>
                                          </p:spTgt>
                                        </p:tgtEl>
                                        <p:attrNameLst>
                                          <p:attrName>style.visibility</p:attrName>
                                        </p:attrNameLst>
                                      </p:cBhvr>
                                      <p:to>
                                        <p:strVal val="visible"/>
                                      </p:to>
                                    </p:set>
                                    <p:animEffect transition="in" filter="blinds(horizontal)">
                                      <p:cBhvr>
                                        <p:cTn id="15" dur="500"/>
                                        <p:tgtEl>
                                          <p:spTgt spid="13517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35172">
                                            <p:txEl>
                                              <p:pRg st="3" end="3"/>
                                            </p:txEl>
                                          </p:spTgt>
                                        </p:tgtEl>
                                        <p:attrNameLst>
                                          <p:attrName>style.visibility</p:attrName>
                                        </p:attrNameLst>
                                      </p:cBhvr>
                                      <p:to>
                                        <p:strVal val="visible"/>
                                      </p:to>
                                    </p:set>
                                    <p:animEffect transition="in" filter="blinds(horizontal)">
                                      <p:cBhvr>
                                        <p:cTn id="20" dur="500"/>
                                        <p:tgtEl>
                                          <p:spTgt spid="135172">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135172">
                                            <p:txEl>
                                              <p:pRg st="4" end="4"/>
                                            </p:txEl>
                                          </p:spTgt>
                                        </p:tgtEl>
                                        <p:attrNameLst>
                                          <p:attrName>style.visibility</p:attrName>
                                        </p:attrNameLst>
                                      </p:cBhvr>
                                      <p:to>
                                        <p:strVal val="visible"/>
                                      </p:to>
                                    </p:set>
                                    <p:animEffect transition="in" filter="blinds(horizontal)">
                                      <p:cBhvr>
                                        <p:cTn id="25" dur="500"/>
                                        <p:tgtEl>
                                          <p:spTgt spid="135172">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135172">
                                            <p:txEl>
                                              <p:pRg st="5" end="5"/>
                                            </p:txEl>
                                          </p:spTgt>
                                        </p:tgtEl>
                                        <p:attrNameLst>
                                          <p:attrName>style.visibility</p:attrName>
                                        </p:attrNameLst>
                                      </p:cBhvr>
                                      <p:to>
                                        <p:strVal val="visible"/>
                                      </p:to>
                                    </p:set>
                                    <p:animEffect transition="in" filter="blinds(horizontal)">
                                      <p:cBhvr>
                                        <p:cTn id="28" dur="500"/>
                                        <p:tgtEl>
                                          <p:spTgt spid="13517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CFD980-52D0-4B43-969C-AABCDD508E86}" type="slidenum">
              <a:rPr lang="zh-CN" altLang="en-US" smtClean="0">
                <a:solidFill>
                  <a:schemeClr val="accent1"/>
                </a:solidFill>
              </a:rPr>
              <a:pPr/>
              <a:t>33</a:t>
            </a:fld>
            <a:r>
              <a:rPr lang="en-US" altLang="zh-CN" dirty="0">
                <a:solidFill>
                  <a:schemeClr val="accent1"/>
                </a:solidFill>
              </a:rPr>
              <a:t>/47</a:t>
            </a:r>
          </a:p>
        </p:txBody>
      </p:sp>
      <p:sp>
        <p:nvSpPr>
          <p:cNvPr id="32771" name="Rectangle 2"/>
          <p:cNvSpPr>
            <a:spLocks noGrp="1"/>
          </p:cNvSpPr>
          <p:nvPr>
            <p:ph type="title" idx="4294967295"/>
          </p:nvPr>
        </p:nvSpPr>
        <p:spPr/>
        <p:txBody>
          <a:bodyPr/>
          <a:lstStyle/>
          <a:p>
            <a:pPr algn="l"/>
            <a:r>
              <a:rPr lang="zh-CN" altLang="en-US">
                <a:latin typeface="Calibri" panose="020F0502020204030204" pitchFamily="34" charset="0"/>
                <a:ea typeface="宋体" panose="02010600030101010101" pitchFamily="2" charset="-122"/>
              </a:rPr>
              <a:t>例</a:t>
            </a:r>
          </a:p>
        </p:txBody>
      </p:sp>
      <p:sp>
        <p:nvSpPr>
          <p:cNvPr id="32772" name="Rectangle 3"/>
          <p:cNvSpPr>
            <a:spLocks noGrp="1"/>
          </p:cNvSpPr>
          <p:nvPr>
            <p:ph type="body" idx="4294967295"/>
          </p:nvPr>
        </p:nvSpPr>
        <p:spPr>
          <a:xfrm>
            <a:off x="323850" y="981075"/>
            <a:ext cx="7921625" cy="2087563"/>
          </a:xfrm>
        </p:spPr>
        <p:txBody>
          <a:bodyPr/>
          <a:lstStyle/>
          <a:p>
            <a:pPr marL="0" indent="0">
              <a:lnSpc>
                <a:spcPct val="120000"/>
              </a:lnSpc>
              <a:buFont typeface="Arial" panose="020B0604020202020204" pitchFamily="34" charset="0"/>
              <a:buNone/>
            </a:pPr>
            <a:r>
              <a:rPr lang="zh-CN" altLang="en-US" b="1">
                <a:latin typeface="Calibri" panose="020F0502020204030204" pitchFamily="34" charset="0"/>
                <a:ea typeface="宋体" panose="02010600030101010101" pitchFamily="2" charset="-122"/>
              </a:rPr>
              <a:t>是否存在这样两个集合， 其中一个既是另一个的子集， 又是它的元素？</a:t>
            </a:r>
          </a:p>
        </p:txBody>
      </p:sp>
      <p:sp>
        <p:nvSpPr>
          <p:cNvPr id="178181" name="Text Box 5"/>
          <p:cNvSpPr txBox="1">
            <a:spLocks noChangeArrowheads="1"/>
          </p:cNvSpPr>
          <p:nvPr/>
        </p:nvSpPr>
        <p:spPr bwMode="auto">
          <a:xfrm>
            <a:off x="611188" y="3141663"/>
            <a:ext cx="3435350" cy="6413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a:solidFill>
                  <a:schemeClr val="bg1"/>
                </a:solidFill>
              </a:rPr>
              <a:t>{1} ∈{1</a:t>
            </a:r>
            <a:r>
              <a:rPr lang="zh-CN" altLang="en-US" sz="3600" b="1">
                <a:solidFill>
                  <a:schemeClr val="bg1"/>
                </a:solidFill>
              </a:rPr>
              <a:t>， </a:t>
            </a:r>
            <a:r>
              <a:rPr lang="en-US" altLang="zh-CN" sz="3600" b="1">
                <a:solidFill>
                  <a:schemeClr val="bg1"/>
                </a:solidFill>
              </a:rPr>
              <a:t>{1} }</a:t>
            </a:r>
            <a:r>
              <a:rPr lang="zh-CN" altLang="en-US" sz="3600" b="1">
                <a:solidFill>
                  <a:schemeClr val="bg1"/>
                </a:solidFill>
              </a:rPr>
              <a:t> </a:t>
            </a:r>
            <a:endParaRPr lang="zh-CN" altLang="en-US" sz="3600">
              <a:solidFill>
                <a:schemeClr val="bg1"/>
              </a:solidFill>
            </a:endParaRPr>
          </a:p>
        </p:txBody>
      </p:sp>
      <p:sp>
        <p:nvSpPr>
          <p:cNvPr id="178183" name="Rectangle 7"/>
          <p:cNvSpPr>
            <a:spLocks noChangeArrowheads="1"/>
          </p:cNvSpPr>
          <p:nvPr/>
        </p:nvSpPr>
        <p:spPr bwMode="auto">
          <a:xfrm>
            <a:off x="611188" y="4293096"/>
            <a:ext cx="4572000" cy="6413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a:solidFill>
                  <a:schemeClr val="bg1"/>
                </a:solidFill>
              </a:rPr>
              <a:t>{1} </a:t>
            </a:r>
            <a:r>
              <a:rPr lang="en-US" altLang="zh-CN" sz="3600">
                <a:solidFill>
                  <a:schemeClr val="bg1"/>
                </a:solidFill>
              </a:rPr>
              <a:t>⊆</a:t>
            </a:r>
            <a:r>
              <a:rPr lang="en-US" altLang="zh-CN" sz="3600" b="1">
                <a:solidFill>
                  <a:schemeClr val="bg1"/>
                </a:solidFill>
              </a:rPr>
              <a:t>{1</a:t>
            </a:r>
            <a:r>
              <a:rPr lang="zh-CN" altLang="en-US" sz="3600" b="1">
                <a:solidFill>
                  <a:schemeClr val="bg1"/>
                </a:solidFill>
              </a:rPr>
              <a:t>， </a:t>
            </a:r>
            <a:r>
              <a:rPr lang="en-US" altLang="zh-CN" sz="3600" b="1">
                <a:solidFill>
                  <a:schemeClr val="bg1"/>
                </a:solidFill>
              </a:rPr>
              <a:t>{1} }</a:t>
            </a:r>
            <a:endParaRPr lang="zh-CN" altLang="en-US" sz="3600" b="1">
              <a:solidFill>
                <a:schemeClr val="bg1"/>
              </a:solidFill>
            </a:endParaRPr>
          </a:p>
        </p:txBody>
      </p:sp>
    </p:spTree>
    <p:extLst>
      <p:ext uri="{BB962C8B-B14F-4D97-AF65-F5344CB8AC3E}">
        <p14:creationId xmlns:p14="http://schemas.microsoft.com/office/powerpoint/2010/main" val="34039206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8181"/>
                                        </p:tgtEl>
                                        <p:attrNameLst>
                                          <p:attrName>style.visibility</p:attrName>
                                        </p:attrNameLst>
                                      </p:cBhvr>
                                      <p:to>
                                        <p:strVal val="visible"/>
                                      </p:to>
                                    </p:set>
                                    <p:animEffect transition="in" filter="blinds(horizontal)">
                                      <p:cBhvr>
                                        <p:cTn id="7" dur="500"/>
                                        <p:tgtEl>
                                          <p:spTgt spid="178181"/>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78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1" grpId="0" animBg="1"/>
      <p:bldP spid="17818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CFD980-52D0-4B43-969C-AABCDD508E86}" type="slidenum">
              <a:rPr lang="zh-CN" altLang="en-US" smtClean="0">
                <a:solidFill>
                  <a:schemeClr val="accent1"/>
                </a:solidFill>
              </a:rPr>
              <a:pPr/>
              <a:t>34</a:t>
            </a:fld>
            <a:r>
              <a:rPr lang="en-US" altLang="zh-CN" dirty="0">
                <a:solidFill>
                  <a:schemeClr val="accent1"/>
                </a:solidFill>
              </a:rPr>
              <a:t>/47</a:t>
            </a:r>
          </a:p>
        </p:txBody>
      </p:sp>
      <p:sp>
        <p:nvSpPr>
          <p:cNvPr id="32771" name="Rectangle 2"/>
          <p:cNvSpPr>
            <a:spLocks noGrp="1"/>
          </p:cNvSpPr>
          <p:nvPr>
            <p:ph type="title" idx="4294967295"/>
          </p:nvPr>
        </p:nvSpPr>
        <p:spPr>
          <a:xfrm>
            <a:off x="179388" y="-26988"/>
            <a:ext cx="9217148" cy="642938"/>
          </a:xfrm>
        </p:spPr>
        <p:txBody>
          <a:bodyPr/>
          <a:lstStyle/>
          <a:p>
            <a:pPr algn="l"/>
            <a:r>
              <a:rPr lang="zh-CN" altLang="en-US" dirty="0">
                <a:latin typeface="Calibri" panose="020F0502020204030204" pitchFamily="34" charset="0"/>
                <a:ea typeface="宋体" panose="02010600030101010101" pitchFamily="2" charset="-122"/>
              </a:rPr>
              <a:t>例</a:t>
            </a:r>
            <a:r>
              <a:rPr lang="zh-CN" altLang="en-US" sz="4000" b="1" dirty="0">
                <a:latin typeface="Calibri" panose="020F0502020204030204" pitchFamily="34" charset="0"/>
                <a:ea typeface="宋体" panose="02010600030101010101" pitchFamily="2" charset="-122"/>
              </a:rPr>
              <a:t>判断下列论断是否正确，论证之。</a:t>
            </a:r>
            <a:endParaRPr lang="zh-CN" altLang="en-US" sz="4000" dirty="0">
              <a:latin typeface="Calibri" panose="020F0502020204030204" pitchFamily="34" charset="0"/>
              <a:ea typeface="宋体" panose="02010600030101010101" pitchFamily="2" charset="-122"/>
            </a:endParaRPr>
          </a:p>
        </p:txBody>
      </p:sp>
      <p:sp>
        <p:nvSpPr>
          <p:cNvPr id="178183" name="Rectangle 7"/>
          <p:cNvSpPr>
            <a:spLocks noChangeArrowheads="1"/>
          </p:cNvSpPr>
          <p:nvPr/>
        </p:nvSpPr>
        <p:spPr bwMode="auto">
          <a:xfrm>
            <a:off x="755576" y="1055360"/>
            <a:ext cx="7416824" cy="64633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b="1" dirty="0">
                <a:solidFill>
                  <a:schemeClr val="bg1"/>
                </a:solidFill>
              </a:rPr>
              <a:t>如果</a:t>
            </a:r>
            <a:r>
              <a:rPr lang="en-US" altLang="zh-CN" sz="3600" b="1" dirty="0">
                <a:solidFill>
                  <a:schemeClr val="bg1"/>
                </a:solidFill>
              </a:rPr>
              <a:t>A</a:t>
            </a:r>
            <a:r>
              <a:rPr lang="en-US" altLang="zh-CN" sz="3600" dirty="0">
                <a:solidFill>
                  <a:schemeClr val="bg1"/>
                </a:solidFill>
              </a:rPr>
              <a:t>⊆B</a:t>
            </a:r>
            <a:r>
              <a:rPr lang="zh-CN" altLang="en-US" sz="3600" dirty="0">
                <a:solidFill>
                  <a:schemeClr val="bg1"/>
                </a:solidFill>
              </a:rPr>
              <a:t>，</a:t>
            </a:r>
            <a:r>
              <a:rPr lang="en-US" altLang="zh-CN" sz="3600" dirty="0">
                <a:solidFill>
                  <a:schemeClr val="bg1"/>
                </a:solidFill>
              </a:rPr>
              <a:t>B</a:t>
            </a:r>
            <a:r>
              <a:rPr lang="en-US" altLang="zh-CN" sz="3600" b="1" dirty="0">
                <a:solidFill>
                  <a:schemeClr val="bg1"/>
                </a:solidFill>
              </a:rPr>
              <a:t>∈C</a:t>
            </a:r>
            <a:r>
              <a:rPr lang="zh-CN" altLang="en-US" sz="3600" b="1" dirty="0">
                <a:solidFill>
                  <a:schemeClr val="bg1"/>
                </a:solidFill>
              </a:rPr>
              <a:t>，则</a:t>
            </a:r>
            <a:r>
              <a:rPr lang="en-US" altLang="zh-CN" sz="3600" dirty="0">
                <a:solidFill>
                  <a:schemeClr val="bg1"/>
                </a:solidFill>
              </a:rPr>
              <a:t>A</a:t>
            </a:r>
            <a:r>
              <a:rPr lang="en-US" altLang="zh-CN" sz="3600" b="1" dirty="0">
                <a:solidFill>
                  <a:schemeClr val="bg1"/>
                </a:solidFill>
              </a:rPr>
              <a:t>∈C</a:t>
            </a:r>
            <a:endParaRPr lang="zh-CN" altLang="en-US" sz="3600" b="1" dirty="0">
              <a:solidFill>
                <a:schemeClr val="bg1"/>
              </a:solidFill>
            </a:endParaRPr>
          </a:p>
        </p:txBody>
      </p:sp>
      <p:sp>
        <p:nvSpPr>
          <p:cNvPr id="2" name="文本框 1"/>
          <p:cNvSpPr txBox="1"/>
          <p:nvPr/>
        </p:nvSpPr>
        <p:spPr>
          <a:xfrm>
            <a:off x="539552" y="2467798"/>
            <a:ext cx="4180953" cy="3046988"/>
          </a:xfrm>
          <a:prstGeom prst="rect">
            <a:avLst/>
          </a:prstGeom>
          <a:noFill/>
        </p:spPr>
        <p:txBody>
          <a:bodyPr wrap="none" rtlCol="0">
            <a:spAutoFit/>
          </a:bodyPr>
          <a:lstStyle/>
          <a:p>
            <a:r>
              <a:rPr lang="zh-CN" altLang="en-US" sz="3200" dirty="0"/>
              <a:t>反例： </a:t>
            </a:r>
            <a:r>
              <a:rPr lang="en-US" altLang="zh-CN" sz="3200" dirty="0"/>
              <a:t>A={1}</a:t>
            </a:r>
            <a:r>
              <a:rPr lang="zh-CN" altLang="en-US" sz="3200" dirty="0"/>
              <a:t>，</a:t>
            </a:r>
            <a:endParaRPr lang="en-US" altLang="zh-CN" sz="3200" dirty="0"/>
          </a:p>
          <a:p>
            <a:r>
              <a:rPr lang="en-US" altLang="zh-CN" sz="3200" dirty="0"/>
              <a:t>           B={1</a:t>
            </a:r>
            <a:r>
              <a:rPr lang="zh-CN" altLang="en-US" sz="3200" dirty="0"/>
              <a:t>，</a:t>
            </a:r>
            <a:r>
              <a:rPr lang="en-US" altLang="zh-CN" sz="3200" dirty="0"/>
              <a:t>2}</a:t>
            </a:r>
            <a:r>
              <a:rPr lang="zh-CN" altLang="en-US" sz="3200" dirty="0"/>
              <a:t>，</a:t>
            </a:r>
            <a:endParaRPr lang="en-US" altLang="zh-CN" sz="3200" dirty="0"/>
          </a:p>
          <a:p>
            <a:r>
              <a:rPr lang="en-US" altLang="zh-CN" sz="3200" dirty="0"/>
              <a:t>           C={{1</a:t>
            </a:r>
            <a:r>
              <a:rPr lang="zh-CN" altLang="en-US" sz="3200" dirty="0"/>
              <a:t>，</a:t>
            </a:r>
            <a:r>
              <a:rPr lang="en-US" altLang="zh-CN" sz="3200" dirty="0"/>
              <a:t>2}}={B}</a:t>
            </a:r>
          </a:p>
          <a:p>
            <a:r>
              <a:rPr lang="zh-CN" altLang="en-US" sz="3200" dirty="0"/>
              <a:t>          显然，</a:t>
            </a:r>
            <a:r>
              <a:rPr lang="en-US" altLang="zh-CN" sz="3200" b="1" dirty="0">
                <a:solidFill>
                  <a:schemeClr val="bg1"/>
                </a:solidFill>
              </a:rPr>
              <a:t> </a:t>
            </a:r>
            <a:r>
              <a:rPr lang="en-US" altLang="zh-CN" sz="3200" b="1" dirty="0">
                <a:solidFill>
                  <a:srgbClr val="C00000"/>
                </a:solidFill>
              </a:rPr>
              <a:t>A</a:t>
            </a:r>
            <a:r>
              <a:rPr lang="en-US" altLang="zh-CN" sz="3200" dirty="0">
                <a:solidFill>
                  <a:srgbClr val="C00000"/>
                </a:solidFill>
              </a:rPr>
              <a:t>⊆B</a:t>
            </a:r>
            <a:r>
              <a:rPr lang="zh-CN" altLang="en-US" sz="3200" dirty="0">
                <a:solidFill>
                  <a:srgbClr val="C00000"/>
                </a:solidFill>
              </a:rPr>
              <a:t>，</a:t>
            </a:r>
            <a:endParaRPr lang="en-US" altLang="zh-CN" sz="3200" dirty="0">
              <a:solidFill>
                <a:srgbClr val="C00000"/>
              </a:solidFill>
            </a:endParaRPr>
          </a:p>
          <a:p>
            <a:r>
              <a:rPr lang="en-US" altLang="zh-CN" sz="3200" dirty="0">
                <a:solidFill>
                  <a:srgbClr val="C00000"/>
                </a:solidFill>
              </a:rPr>
              <a:t>                     B</a:t>
            </a:r>
            <a:r>
              <a:rPr lang="en-US" altLang="zh-CN" sz="3200" b="1" dirty="0">
                <a:solidFill>
                  <a:srgbClr val="C00000"/>
                </a:solidFill>
              </a:rPr>
              <a:t>∈C</a:t>
            </a:r>
            <a:r>
              <a:rPr lang="zh-CN" altLang="en-US" sz="3200" b="1" dirty="0">
                <a:solidFill>
                  <a:srgbClr val="C00000"/>
                </a:solidFill>
              </a:rPr>
              <a:t>，</a:t>
            </a:r>
            <a:endParaRPr lang="en-US" altLang="zh-CN" sz="3200" b="1" dirty="0">
              <a:solidFill>
                <a:srgbClr val="C00000"/>
              </a:solidFill>
            </a:endParaRPr>
          </a:p>
          <a:p>
            <a:r>
              <a:rPr lang="en-US" altLang="zh-CN" sz="3200" b="1" dirty="0">
                <a:solidFill>
                  <a:srgbClr val="C00000"/>
                </a:solidFill>
              </a:rPr>
              <a:t>                 </a:t>
            </a:r>
            <a:r>
              <a:rPr lang="zh-CN" altLang="en-US" sz="3200" b="1" dirty="0">
                <a:solidFill>
                  <a:srgbClr val="C00000"/>
                </a:solidFill>
              </a:rPr>
              <a:t>但 </a:t>
            </a:r>
            <a:r>
              <a:rPr lang="en-US" altLang="zh-CN" sz="3200" b="1" dirty="0">
                <a:solidFill>
                  <a:srgbClr val="C00000"/>
                </a:solidFill>
              </a:rPr>
              <a:t>A∉C</a:t>
            </a:r>
            <a:endParaRPr lang="zh-CN" altLang="en-US" sz="3200" dirty="0">
              <a:solidFill>
                <a:srgbClr val="C00000"/>
              </a:solidFill>
            </a:endParaRPr>
          </a:p>
        </p:txBody>
      </p:sp>
    </p:spTree>
    <p:extLst>
      <p:ext uri="{BB962C8B-B14F-4D97-AF65-F5344CB8AC3E}">
        <p14:creationId xmlns:p14="http://schemas.microsoft.com/office/powerpoint/2010/main" val="9323833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781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8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5AFD68-E099-4234-BD56-36C7883B2147}" type="slidenum">
              <a:rPr lang="zh-CN" altLang="en-US" smtClean="0">
                <a:solidFill>
                  <a:schemeClr val="accent1"/>
                </a:solidFill>
              </a:rPr>
              <a:pPr/>
              <a:t>35</a:t>
            </a:fld>
            <a:r>
              <a:rPr lang="en-US" altLang="zh-CN" dirty="0">
                <a:solidFill>
                  <a:schemeClr val="accent1"/>
                </a:solidFill>
              </a:rPr>
              <a:t>/47</a:t>
            </a:r>
          </a:p>
        </p:txBody>
      </p:sp>
      <p:sp>
        <p:nvSpPr>
          <p:cNvPr id="35843" name="Rectangle 2"/>
          <p:cNvSpPr>
            <a:spLocks noGrp="1"/>
          </p:cNvSpPr>
          <p:nvPr>
            <p:ph type="title" idx="4294967295"/>
          </p:nvPr>
        </p:nvSpPr>
        <p:spPr/>
        <p:txBody>
          <a:bodyPr/>
          <a:lstStyle/>
          <a:p>
            <a:r>
              <a:rPr lang="zh-CN" altLang="en-US" sz="4000" b="1" dirty="0">
                <a:latin typeface="Calibri" panose="020F0502020204030204" pitchFamily="34" charset="0"/>
                <a:ea typeface="宋体" panose="02010600030101010101" pitchFamily="2" charset="-122"/>
              </a:rPr>
              <a:t>相等</a:t>
            </a:r>
            <a:endParaRPr lang="en-US" altLang="zh-CN" sz="4000" b="1" dirty="0">
              <a:latin typeface="Calibri" panose="020F0502020204030204" pitchFamily="34" charset="0"/>
              <a:ea typeface="宋体" panose="02010600030101010101" pitchFamily="2" charset="-122"/>
            </a:endParaRPr>
          </a:p>
        </p:txBody>
      </p:sp>
      <p:sp>
        <p:nvSpPr>
          <p:cNvPr id="35844" name="Rectangle 3"/>
          <p:cNvSpPr>
            <a:spLocks noGrp="1"/>
          </p:cNvSpPr>
          <p:nvPr>
            <p:ph type="body" idx="4294967295"/>
          </p:nvPr>
        </p:nvSpPr>
        <p:spPr>
          <a:xfrm>
            <a:off x="395288" y="908050"/>
            <a:ext cx="8353425" cy="3097014"/>
          </a:xfrm>
        </p:spPr>
        <p:txBody>
          <a:bodyPr/>
          <a:lstStyle/>
          <a:p>
            <a:pPr marL="0" indent="0">
              <a:lnSpc>
                <a:spcPct val="90000"/>
              </a:lnSpc>
              <a:buNone/>
            </a:pPr>
            <a:r>
              <a:rPr lang="zh-CN" altLang="en-US" dirty="0">
                <a:solidFill>
                  <a:srgbClr val="FF0000"/>
                </a:solidFill>
                <a:latin typeface="Calibri" panose="020F0502020204030204" pitchFamily="34" charset="0"/>
                <a:ea typeface="宋体" panose="02010600030101010101" pitchFamily="2" charset="-122"/>
              </a:rPr>
              <a:t>定义</a:t>
            </a:r>
            <a:r>
              <a:rPr lang="en-US" altLang="zh-CN" dirty="0">
                <a:solidFill>
                  <a:srgbClr val="FF0000"/>
                </a:solidFill>
                <a:latin typeface="Calibri" panose="020F0502020204030204" pitchFamily="34" charset="0"/>
                <a:ea typeface="宋体" panose="02010600030101010101" pitchFamily="2" charset="-122"/>
              </a:rPr>
              <a:t>3.2  </a:t>
            </a:r>
            <a:r>
              <a:rPr lang="en-US" altLang="zh-CN" b="1" dirty="0">
                <a:latin typeface="Calibri" panose="020F0502020204030204" pitchFamily="34" charset="0"/>
                <a:ea typeface="宋体" panose="02010600030101010101" pitchFamily="2" charset="-122"/>
              </a:rPr>
              <a:t>A, B</a:t>
            </a:r>
            <a:r>
              <a:rPr lang="zh-CN" altLang="en-US" b="1" dirty="0">
                <a:latin typeface="Calibri" panose="020F0502020204030204" pitchFamily="34" charset="0"/>
                <a:ea typeface="宋体" panose="02010600030101010101" pitchFamily="2" charset="-122"/>
              </a:rPr>
              <a:t>是两个集合，</a:t>
            </a:r>
          </a:p>
          <a:p>
            <a:pPr marL="0" indent="0">
              <a:lnSpc>
                <a:spcPct val="9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               若</a:t>
            </a:r>
            <a:r>
              <a:rPr lang="en-US" altLang="zh-CN" b="1" dirty="0">
                <a:latin typeface="Calibri" panose="020F0502020204030204" pitchFamily="34" charset="0"/>
                <a:ea typeface="宋体" panose="02010600030101010101" pitchFamily="2" charset="-122"/>
              </a:rPr>
              <a:t>A</a:t>
            </a:r>
            <a:r>
              <a:rPr lang="en-US" altLang="zh-CN" b="1" dirty="0">
                <a:latin typeface="MS Mincho" panose="02020609040205080304" pitchFamily="49" charset="-128"/>
                <a:ea typeface="MS Mincho" panose="02020609040205080304" pitchFamily="49" charset="-128"/>
              </a:rPr>
              <a:t>⊆</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a:t>
            </a:r>
            <a:endParaRPr lang="en-US" altLang="zh-CN" b="1" dirty="0">
              <a:latin typeface="Calibri" panose="020F0502020204030204" pitchFamily="34" charset="0"/>
              <a:ea typeface="宋体" panose="02010600030101010101" pitchFamily="2" charset="-122"/>
            </a:endParaRPr>
          </a:p>
          <a:p>
            <a:pPr marL="0" indent="0">
              <a:lnSpc>
                <a:spcPct val="90000"/>
              </a:lnSpc>
              <a:buFont typeface="Arial" panose="020B0604020202020204" pitchFamily="34" charset="0"/>
              <a:buNone/>
            </a:pP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且</a:t>
            </a:r>
            <a:r>
              <a:rPr lang="en-US" altLang="zh-CN" b="1" dirty="0">
                <a:latin typeface="Calibri" panose="020F0502020204030204" pitchFamily="34" charset="0"/>
                <a:ea typeface="宋体" panose="02010600030101010101" pitchFamily="2" charset="-122"/>
              </a:rPr>
              <a:t>B</a:t>
            </a:r>
            <a:r>
              <a:rPr lang="en-US" altLang="zh-CN" b="1" dirty="0">
                <a:latin typeface="MS Mincho" panose="02020609040205080304" pitchFamily="49" charset="-128"/>
                <a:ea typeface="MS Mincho" panose="02020609040205080304" pitchFamily="49" charset="-128"/>
              </a:rPr>
              <a:t>⊆</a:t>
            </a:r>
            <a:r>
              <a:rPr lang="en-US" altLang="zh-CN" b="1" dirty="0">
                <a:latin typeface="Calibri" panose="020F0502020204030204" pitchFamily="34" charset="0"/>
                <a:ea typeface="宋体" panose="02010600030101010101" pitchFamily="2" charset="-122"/>
              </a:rPr>
              <a:t>A, </a:t>
            </a:r>
          </a:p>
          <a:p>
            <a:pPr marL="0" indent="0">
              <a:lnSpc>
                <a:spcPct val="9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               则称</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与</a:t>
            </a:r>
            <a:r>
              <a:rPr lang="en-US" altLang="zh-CN" b="1" dirty="0">
                <a:latin typeface="Calibri" panose="020F0502020204030204" pitchFamily="34" charset="0"/>
                <a:ea typeface="宋体" panose="02010600030101010101" pitchFamily="2" charset="-122"/>
              </a:rPr>
              <a:t>B</a:t>
            </a:r>
            <a:r>
              <a:rPr lang="zh-CN" altLang="en-US" b="1" dirty="0">
                <a:latin typeface="Calibri" panose="020F0502020204030204" pitchFamily="34" charset="0"/>
                <a:ea typeface="宋体" panose="02010600030101010101" pitchFamily="2" charset="-122"/>
              </a:rPr>
              <a:t>是相等的两个集合，记为</a:t>
            </a:r>
            <a:endParaRPr lang="en-US" altLang="zh-CN" b="1" dirty="0">
              <a:latin typeface="Calibri" panose="020F0502020204030204" pitchFamily="34" charset="0"/>
              <a:ea typeface="宋体" panose="02010600030101010101" pitchFamily="2" charset="-122"/>
            </a:endParaRPr>
          </a:p>
          <a:p>
            <a:pPr marL="0" indent="0">
              <a:lnSpc>
                <a:spcPct val="90000"/>
              </a:lnSpc>
              <a:buFont typeface="Arial" panose="020B0604020202020204" pitchFamily="34" charset="0"/>
              <a:buNone/>
            </a:pPr>
            <a:r>
              <a:rPr lang="en-US" altLang="zh-CN" b="1" dirty="0">
                <a:latin typeface="Calibri" panose="020F0502020204030204" pitchFamily="34" charset="0"/>
                <a:ea typeface="宋体" panose="02010600030101010101" pitchFamily="2" charset="-122"/>
              </a:rPr>
              <a:t>                      A=B </a:t>
            </a:r>
            <a:r>
              <a:rPr lang="zh-CN" altLang="en-US" b="1" dirty="0">
                <a:latin typeface="Calibri" panose="020F0502020204030204" pitchFamily="34" charset="0"/>
                <a:ea typeface="宋体" panose="02010600030101010101" pitchFamily="2" charset="-122"/>
              </a:rPr>
              <a:t>。</a:t>
            </a:r>
            <a:endParaRPr lang="zh-CN" altLang="en-US" dirty="0">
              <a:latin typeface="Calibri" panose="020F0502020204030204" pitchFamily="34" charset="0"/>
              <a:ea typeface="宋体" panose="02010600030101010101" pitchFamily="2" charset="-122"/>
            </a:endParaRPr>
          </a:p>
        </p:txBody>
      </p:sp>
      <p:sp>
        <p:nvSpPr>
          <p:cNvPr id="2" name="文本框 1"/>
          <p:cNvSpPr txBox="1"/>
          <p:nvPr/>
        </p:nvSpPr>
        <p:spPr>
          <a:xfrm>
            <a:off x="1187624" y="4116189"/>
            <a:ext cx="7040787" cy="1077218"/>
          </a:xfrm>
          <a:prstGeom prst="rect">
            <a:avLst/>
          </a:prstGeom>
          <a:solidFill>
            <a:srgbClr val="FFFF00"/>
          </a:solidFill>
        </p:spPr>
        <p:txBody>
          <a:bodyPr wrap="square" rtlCol="0">
            <a:spAutoFit/>
          </a:bodyPr>
          <a:lstStyle/>
          <a:p>
            <a:r>
              <a:rPr lang="en-US" altLang="zh-CN" sz="3200" b="1" dirty="0">
                <a:latin typeface="Calibri" panose="020F0502020204030204" pitchFamily="34" charset="0"/>
              </a:rPr>
              <a:t>A=B</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b="1" dirty="0">
                <a:latin typeface="Times New Roman" panose="02020603050405020304" pitchFamily="18" charset="0"/>
                <a:ea typeface="MS Mincho" panose="02020609040205080304" pitchFamily="49" charset="-128"/>
                <a:cs typeface="Times New Roman" panose="02020603050405020304" pitchFamily="18" charset="0"/>
              </a:rPr>
              <a:t> </a:t>
            </a:r>
            <a:r>
              <a:rPr lang="en-US" altLang="zh-CN" sz="3200" b="1" dirty="0">
                <a:latin typeface="Calibri" panose="020F0502020204030204" pitchFamily="34" charset="0"/>
              </a:rPr>
              <a:t>B</a:t>
            </a:r>
            <a:r>
              <a:rPr lang="en-US" altLang="zh-CN" sz="3200" b="1" dirty="0">
                <a:latin typeface="MS Mincho" panose="02020609040205080304" pitchFamily="49" charset="-128"/>
                <a:ea typeface="MS Mincho" panose="02020609040205080304" pitchFamily="49" charset="-128"/>
              </a:rPr>
              <a:t>⊆</a:t>
            </a:r>
            <a:r>
              <a:rPr lang="en-US" altLang="zh-CN" sz="3200" b="1" dirty="0">
                <a:latin typeface="Calibri" panose="020F0502020204030204" pitchFamily="34" charset="0"/>
              </a:rPr>
              <a:t>A</a:t>
            </a:r>
            <a:r>
              <a:rPr lang="zh-CN" altLang="en-US" sz="3200" b="1" dirty="0">
                <a:latin typeface="Calibri" panose="020F0502020204030204" pitchFamily="34" charset="0"/>
              </a:rPr>
              <a:t> ∧</a:t>
            </a:r>
            <a:r>
              <a:rPr lang="en-US" altLang="zh-CN" sz="3200" b="1" dirty="0">
                <a:latin typeface="Calibri" panose="020F0502020204030204" pitchFamily="34" charset="0"/>
              </a:rPr>
              <a:t> A</a:t>
            </a:r>
            <a:r>
              <a:rPr lang="en-US" altLang="zh-CN" sz="3200" b="1" dirty="0">
                <a:latin typeface="MS Mincho" panose="02020609040205080304" pitchFamily="49" charset="-128"/>
                <a:ea typeface="MS Mincho" panose="02020609040205080304" pitchFamily="49" charset="-128"/>
              </a:rPr>
              <a:t>⊆</a:t>
            </a:r>
            <a:r>
              <a:rPr lang="en-US" altLang="zh-CN" sz="3200" b="1" dirty="0">
                <a:latin typeface="Calibri" panose="020F0502020204030204" pitchFamily="34" charset="0"/>
              </a:rPr>
              <a:t>B</a:t>
            </a:r>
          </a:p>
          <a:p>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x</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x</a:t>
            </a:r>
            <a:r>
              <a:rPr lang="en-US" altLang="zh-CN" sz="3200" b="1" dirty="0" err="1">
                <a:latin typeface="Times New Roman" panose="02020603050405020304" pitchFamily="18" charset="0"/>
                <a:ea typeface="MS Mincho" panose="02020609040205080304" pitchFamily="49" charset="-128"/>
                <a:cs typeface="Times New Roman" panose="02020603050405020304" pitchFamily="18" charset="0"/>
              </a:rPr>
              <a:t>∊B</a:t>
            </a:r>
            <a:r>
              <a:rPr lang="en-US" altLang="zh-CN" sz="32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cs typeface="Times New Roman" panose="02020603050405020304" pitchFamily="18" charset="0"/>
              </a:rPr>
              <a:t>x</a:t>
            </a:r>
            <a:r>
              <a:rPr lang="en-US" altLang="zh-CN" sz="3200" b="1" dirty="0" err="1">
                <a:latin typeface="Times New Roman" panose="02020603050405020304" pitchFamily="18" charset="0"/>
                <a:ea typeface="MS Mincho" panose="02020609040205080304" pitchFamily="49" charset="-128"/>
                <a:cs typeface="Times New Roman" panose="02020603050405020304" pitchFamily="18" charset="0"/>
              </a:rPr>
              <a:t>∊A</a:t>
            </a:r>
            <a:r>
              <a:rPr lang="en-US" altLang="zh-CN" sz="3200" b="1" dirty="0">
                <a:latin typeface="Times New Roman" panose="02020603050405020304" pitchFamily="18" charset="0"/>
                <a:ea typeface="MS Mincho" panose="02020609040205080304" pitchFamily="49" charset="-128"/>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3200" b="1" dirty="0">
                <a:latin typeface="Calibri" panose="020F0502020204030204" pitchFamily="34" charset="0"/>
              </a:rPr>
              <a:t>∧ </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y</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y</a:t>
            </a:r>
            <a:r>
              <a:rPr lang="en-US" altLang="zh-CN" sz="3200" b="1" dirty="0" err="1">
                <a:latin typeface="Times New Roman" panose="02020603050405020304" pitchFamily="18" charset="0"/>
                <a:ea typeface="MS Mincho" panose="02020609040205080304" pitchFamily="49" charset="-128"/>
                <a:cs typeface="Times New Roman" panose="02020603050405020304" pitchFamily="18" charset="0"/>
              </a:rPr>
              <a:t>∊A</a:t>
            </a:r>
            <a:r>
              <a:rPr lang="en-US" altLang="zh-CN" sz="3200" b="1" dirty="0" err="1">
                <a:latin typeface="Times New Roman" panose="02020603050405020304" pitchFamily="18" charset="0"/>
                <a:cs typeface="Times New Roman" panose="02020603050405020304" pitchFamily="18" charset="0"/>
                <a:sym typeface="Symbol" panose="05050102010706020507" pitchFamily="18" charset="2"/>
              </a:rPr>
              <a:t>y</a:t>
            </a:r>
            <a:r>
              <a:rPr lang="en-US" altLang="zh-CN" sz="3200" b="1" dirty="0" err="1">
                <a:latin typeface="Times New Roman" panose="02020603050405020304" pitchFamily="18" charset="0"/>
                <a:ea typeface="MS Mincho" panose="02020609040205080304" pitchFamily="49" charset="-128"/>
                <a:cs typeface="Times New Roman" panose="02020603050405020304" pitchFamily="18" charset="0"/>
              </a:rPr>
              <a:t>∊B</a:t>
            </a:r>
            <a:r>
              <a:rPr lang="en-US" altLang="zh-CN" sz="3200" b="1" dirty="0">
                <a:latin typeface="Times New Roman" panose="02020603050405020304" pitchFamily="18" charset="0"/>
                <a:ea typeface="MS Mincho" panose="02020609040205080304" pitchFamily="49" charset="-128"/>
                <a:cs typeface="Times New Roman" panose="02020603050405020304" pitchFamily="18" charset="0"/>
              </a:rPr>
              <a:t>)</a:t>
            </a:r>
            <a:endParaRPr lang="zh-CN" altLang="en-US" sz="3200" dirty="0"/>
          </a:p>
        </p:txBody>
      </p:sp>
    </p:spTree>
    <p:extLst>
      <p:ext uri="{BB962C8B-B14F-4D97-AF65-F5344CB8AC3E}">
        <p14:creationId xmlns:p14="http://schemas.microsoft.com/office/powerpoint/2010/main" val="3507175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8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B5AFD68-E099-4234-BD56-36C7883B2147}" type="slidenum">
              <a:rPr lang="zh-CN" altLang="en-US" smtClean="0">
                <a:solidFill>
                  <a:schemeClr val="accent1"/>
                </a:solidFill>
              </a:rPr>
              <a:pPr/>
              <a:t>36</a:t>
            </a:fld>
            <a:r>
              <a:rPr lang="en-US" altLang="zh-CN" dirty="0">
                <a:solidFill>
                  <a:schemeClr val="accent1"/>
                </a:solidFill>
              </a:rPr>
              <a:t>/47</a:t>
            </a:r>
          </a:p>
        </p:txBody>
      </p:sp>
      <p:sp>
        <p:nvSpPr>
          <p:cNvPr id="35843" name="Rectangle 2"/>
          <p:cNvSpPr>
            <a:spLocks noGrp="1"/>
          </p:cNvSpPr>
          <p:nvPr>
            <p:ph type="title" idx="4294967295"/>
          </p:nvPr>
        </p:nvSpPr>
        <p:spPr/>
        <p:txBody>
          <a:bodyPr/>
          <a:lstStyle/>
          <a:p>
            <a:r>
              <a:rPr lang="zh-CN" altLang="en-US" dirty="0">
                <a:latin typeface="Calibri" panose="020F0502020204030204" pitchFamily="34" charset="0"/>
                <a:ea typeface="宋体" panose="02010600030101010101" pitchFamily="2" charset="-122"/>
              </a:rPr>
              <a:t>真子集</a:t>
            </a:r>
            <a:r>
              <a:rPr lang="en-US" altLang="zh-CN" dirty="0">
                <a:latin typeface="Calibri" panose="020F0502020204030204" pitchFamily="34" charset="0"/>
                <a:ea typeface="宋体" panose="02010600030101010101" pitchFamily="2" charset="-122"/>
              </a:rPr>
              <a:t> </a:t>
            </a:r>
            <a:endParaRPr lang="en-US" altLang="zh-CN" sz="2400" dirty="0">
              <a:latin typeface="Calibri" panose="020F0502020204030204" pitchFamily="34" charset="0"/>
              <a:ea typeface="宋体" panose="02010600030101010101" pitchFamily="2" charset="-122"/>
            </a:endParaRPr>
          </a:p>
        </p:txBody>
      </p:sp>
      <p:sp>
        <p:nvSpPr>
          <p:cNvPr id="35844" name="Rectangle 3"/>
          <p:cNvSpPr>
            <a:spLocks noGrp="1"/>
          </p:cNvSpPr>
          <p:nvPr>
            <p:ph type="body" idx="4294967295"/>
          </p:nvPr>
        </p:nvSpPr>
        <p:spPr>
          <a:xfrm>
            <a:off x="395288" y="908050"/>
            <a:ext cx="8353425" cy="4969222"/>
          </a:xfrm>
        </p:spPr>
        <p:txBody>
          <a:bodyPr/>
          <a:lstStyle/>
          <a:p>
            <a:pPr marL="0" indent="0">
              <a:lnSpc>
                <a:spcPct val="90000"/>
              </a:lnSpc>
              <a:buNone/>
            </a:pPr>
            <a:r>
              <a:rPr lang="zh-CN" altLang="en-US" b="1" dirty="0">
                <a:solidFill>
                  <a:srgbClr val="FF0000"/>
                </a:solidFill>
                <a:latin typeface="Calibri" panose="020F0502020204030204" pitchFamily="34" charset="0"/>
                <a:ea typeface="宋体" panose="02010600030101010101" pitchFamily="2" charset="-122"/>
              </a:rPr>
              <a:t>定义</a:t>
            </a:r>
            <a:r>
              <a:rPr lang="en-US" altLang="zh-CN" b="1" dirty="0">
                <a:solidFill>
                  <a:srgbClr val="FF0000"/>
                </a:solidFill>
                <a:latin typeface="Calibri" panose="020F0502020204030204" pitchFamily="34" charset="0"/>
                <a:ea typeface="宋体" panose="02010600030101010101" pitchFamily="2" charset="-122"/>
              </a:rPr>
              <a:t>3.3  </a:t>
            </a:r>
            <a:r>
              <a:rPr lang="en-US" altLang="zh-CN" dirty="0">
                <a:latin typeface="Calibri" panose="020F0502020204030204" pitchFamily="34" charset="0"/>
                <a:ea typeface="宋体" panose="02010600030101010101" pitchFamily="2" charset="-122"/>
              </a:rPr>
              <a:t>A, B</a:t>
            </a:r>
            <a:r>
              <a:rPr lang="zh-CN" altLang="en-US" dirty="0">
                <a:latin typeface="Calibri" panose="020F0502020204030204" pitchFamily="34" charset="0"/>
                <a:ea typeface="宋体" panose="02010600030101010101" pitchFamily="2" charset="-122"/>
              </a:rPr>
              <a:t>是两个集合，</a:t>
            </a:r>
          </a:p>
          <a:p>
            <a:pPr marL="0" indent="0" eaLnBrk="1" hangingPunct="1">
              <a:buNone/>
            </a:pPr>
            <a:r>
              <a:rPr lang="zh-CN" altLang="en-US" dirty="0">
                <a:latin typeface="Calibri" panose="020F0502020204030204" pitchFamily="34" charset="0"/>
                <a:ea typeface="宋体" panose="02010600030101010101" pitchFamily="2" charset="-122"/>
              </a:rPr>
              <a:t>               若</a:t>
            </a:r>
            <a:r>
              <a:rPr lang="en-US" altLang="zh-CN" dirty="0">
                <a:latin typeface="Calibri" panose="020F0502020204030204" pitchFamily="34" charset="0"/>
                <a:ea typeface="宋体" panose="02010600030101010101" pitchFamily="2" charset="-122"/>
              </a:rPr>
              <a:t>B ⊆A</a:t>
            </a:r>
          </a:p>
          <a:p>
            <a:pPr marL="0" indent="0" eaLnBrk="1" hangingPunct="1">
              <a:buNone/>
            </a:pPr>
            <a:r>
              <a:rPr lang="en-US" altLang="zh-CN" dirty="0">
                <a:latin typeface="Calibri" panose="020F0502020204030204" pitchFamily="34" charset="0"/>
                <a:ea typeface="宋体" panose="02010600030101010101" pitchFamily="2" charset="-122"/>
              </a:rPr>
              <a:t>               </a:t>
            </a:r>
            <a:r>
              <a:rPr lang="zh-CN" altLang="en-US" dirty="0">
                <a:latin typeface="Calibri" panose="020F0502020204030204" pitchFamily="34" charset="0"/>
                <a:ea typeface="宋体" panose="02010600030101010101" pitchFamily="2" charset="-122"/>
              </a:rPr>
              <a:t>且</a:t>
            </a:r>
            <a:r>
              <a:rPr lang="en-US" altLang="zh-CN" dirty="0">
                <a:latin typeface="Calibri" panose="020F0502020204030204" pitchFamily="34" charset="0"/>
                <a:ea typeface="宋体" panose="02010600030101010101" pitchFamily="2" charset="-122"/>
              </a:rPr>
              <a:t>B≠A </a:t>
            </a:r>
            <a:r>
              <a:rPr lang="zh-CN" altLang="en-US" dirty="0">
                <a:latin typeface="Calibri" panose="020F0502020204030204" pitchFamily="34" charset="0"/>
                <a:ea typeface="宋体" panose="02010600030101010101" pitchFamily="2" charset="-122"/>
              </a:rPr>
              <a:t>，</a:t>
            </a:r>
          </a:p>
          <a:p>
            <a:pPr marL="0" indent="0" eaLnBrk="1" hangingPunct="1">
              <a:buNone/>
            </a:pPr>
            <a:r>
              <a:rPr lang="zh-CN" altLang="en-US" dirty="0">
                <a:latin typeface="Calibri" panose="020F0502020204030204" pitchFamily="34" charset="0"/>
                <a:ea typeface="宋体" panose="02010600030101010101" pitchFamily="2" charset="-122"/>
              </a:rPr>
              <a:t>               则称</a:t>
            </a:r>
            <a:r>
              <a:rPr lang="en-US" altLang="zh-CN" dirty="0">
                <a:latin typeface="Calibri" panose="020F0502020204030204" pitchFamily="34" charset="0"/>
                <a:ea typeface="宋体" panose="02010600030101010101" pitchFamily="2" charset="-122"/>
              </a:rPr>
              <a:t>B</a:t>
            </a:r>
            <a:r>
              <a:rPr lang="zh-CN" altLang="en-US" dirty="0">
                <a:latin typeface="Calibri" panose="020F0502020204030204" pitchFamily="34" charset="0"/>
                <a:ea typeface="宋体" panose="02010600030101010101" pitchFamily="2" charset="-122"/>
              </a:rPr>
              <a:t>是</a:t>
            </a:r>
            <a:r>
              <a:rPr lang="en-US" altLang="zh-CN" dirty="0">
                <a:latin typeface="Calibri" panose="020F0502020204030204" pitchFamily="34" charset="0"/>
                <a:ea typeface="宋体" panose="02010600030101010101" pitchFamily="2" charset="-122"/>
              </a:rPr>
              <a:t>A </a:t>
            </a:r>
            <a:r>
              <a:rPr lang="zh-CN" altLang="en-US" dirty="0">
                <a:latin typeface="Calibri" panose="020F0502020204030204" pitchFamily="34" charset="0"/>
                <a:ea typeface="宋体" panose="02010600030101010101" pitchFamily="2" charset="-122"/>
              </a:rPr>
              <a:t>的真子集，记为</a:t>
            </a:r>
            <a:endParaRPr lang="en-US" altLang="zh-CN" dirty="0">
              <a:latin typeface="Calibri" panose="020F0502020204030204" pitchFamily="34" charset="0"/>
              <a:ea typeface="宋体" panose="02010600030101010101" pitchFamily="2" charset="-122"/>
            </a:endParaRPr>
          </a:p>
          <a:p>
            <a:pPr marL="0" indent="0" eaLnBrk="1" hangingPunct="1">
              <a:buNone/>
            </a:pPr>
            <a:r>
              <a:rPr lang="en-US" altLang="zh-CN" dirty="0">
                <a:latin typeface="Calibri" panose="020F0502020204030204" pitchFamily="34" charset="0"/>
                <a:ea typeface="宋体" panose="02010600030101010101" pitchFamily="2" charset="-122"/>
              </a:rPr>
              <a:t>                          B⊂A </a:t>
            </a:r>
            <a:r>
              <a:rPr lang="zh-CN" altLang="en-US" dirty="0">
                <a:latin typeface="Calibri" panose="020F0502020204030204" pitchFamily="34" charset="0"/>
                <a:ea typeface="宋体" panose="02010600030101010101" pitchFamily="2" charset="-122"/>
              </a:rPr>
              <a:t>。</a:t>
            </a:r>
          </a:p>
          <a:p>
            <a:pPr marL="0" indent="0">
              <a:lnSpc>
                <a:spcPct val="90000"/>
              </a:lnSpc>
              <a:buFont typeface="Arial" panose="020B0604020202020204" pitchFamily="34" charset="0"/>
              <a:buNone/>
            </a:pPr>
            <a:endParaRPr lang="zh-CN" altLang="en-US" dirty="0">
              <a:latin typeface="Calibri" panose="020F0502020204030204" pitchFamily="34" charset="0"/>
              <a:ea typeface="宋体" panose="02010600030101010101" pitchFamily="2" charset="-122"/>
            </a:endParaRPr>
          </a:p>
        </p:txBody>
      </p:sp>
      <p:sp>
        <p:nvSpPr>
          <p:cNvPr id="6" name="文本框 5"/>
          <p:cNvSpPr txBox="1"/>
          <p:nvPr/>
        </p:nvSpPr>
        <p:spPr>
          <a:xfrm>
            <a:off x="1187624" y="4116189"/>
            <a:ext cx="8136904" cy="1077218"/>
          </a:xfrm>
          <a:prstGeom prst="rect">
            <a:avLst/>
          </a:prstGeom>
          <a:solidFill>
            <a:srgbClr val="FFFF00"/>
          </a:solidFill>
        </p:spPr>
        <p:txBody>
          <a:bodyPr wrap="square" rtlCol="0">
            <a:spAutoFit/>
          </a:bodyPr>
          <a:lstStyle/>
          <a:p>
            <a:r>
              <a:rPr lang="en-US" altLang="zh-CN" sz="3200" b="1" dirty="0">
                <a:latin typeface="Calibri" panose="020F0502020204030204" pitchFamily="34" charset="0"/>
              </a:rPr>
              <a:t>B</a:t>
            </a:r>
            <a:r>
              <a:rPr lang="en-US" altLang="zh-CN" sz="3200" dirty="0">
                <a:latin typeface="Calibri" panose="020F0502020204030204" pitchFamily="34" charset="0"/>
              </a:rPr>
              <a:t> ⊂ A</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3200" b="1" dirty="0">
                <a:latin typeface="Times New Roman" panose="02020603050405020304" pitchFamily="18" charset="0"/>
                <a:ea typeface="MS Mincho" panose="02020609040205080304" pitchFamily="49" charset="-128"/>
                <a:cs typeface="Times New Roman" panose="02020603050405020304" pitchFamily="18" charset="0"/>
              </a:rPr>
              <a:t> </a:t>
            </a:r>
            <a:r>
              <a:rPr lang="en-US" altLang="zh-CN" sz="3200" b="1" dirty="0">
                <a:latin typeface="Calibri" panose="020F0502020204030204" pitchFamily="34" charset="0"/>
              </a:rPr>
              <a:t>B</a:t>
            </a:r>
            <a:r>
              <a:rPr lang="en-US" altLang="zh-CN" sz="3200" b="1" dirty="0">
                <a:latin typeface="MS Mincho" panose="02020609040205080304" pitchFamily="49" charset="-128"/>
                <a:ea typeface="MS Mincho" panose="02020609040205080304" pitchFamily="49" charset="-128"/>
              </a:rPr>
              <a:t>⊆</a:t>
            </a:r>
            <a:r>
              <a:rPr lang="en-US" altLang="zh-CN" sz="3200" b="1" dirty="0">
                <a:latin typeface="Calibri" panose="020F0502020204030204" pitchFamily="34" charset="0"/>
              </a:rPr>
              <a:t>A</a:t>
            </a:r>
            <a:r>
              <a:rPr lang="zh-CN" altLang="en-US" sz="3200" b="1" dirty="0">
                <a:latin typeface="Calibri" panose="020F0502020204030204" pitchFamily="34" charset="0"/>
              </a:rPr>
              <a:t> ∧</a:t>
            </a:r>
            <a:r>
              <a:rPr lang="en-US" altLang="zh-CN" sz="3200" b="1" dirty="0">
                <a:latin typeface="Calibri" panose="020F0502020204030204" pitchFamily="34" charset="0"/>
              </a:rPr>
              <a:t> </a:t>
            </a:r>
            <a:r>
              <a:rPr lang="en-US" altLang="zh-CN" sz="3200" b="1" dirty="0">
                <a:latin typeface="Times New Roman" panose="02020603050405020304" pitchFamily="18" charset="0"/>
                <a:cs typeface="Times New Roman" panose="02020603050405020304" pitchFamily="18" charset="0"/>
              </a:rPr>
              <a:t>A⊄B</a:t>
            </a:r>
            <a:endParaRPr lang="en-US" altLang="zh-CN" sz="3200" b="1" dirty="0">
              <a:latin typeface="Calibri" panose="020F0502020204030204" pitchFamily="34" charset="0"/>
            </a:endParaRPr>
          </a:p>
          <a:p>
            <a:pPr algn="ct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32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x</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x</a:t>
            </a:r>
            <a:r>
              <a:rPr lang="en-US" altLang="zh-CN" sz="3200" b="1" dirty="0" err="1">
                <a:latin typeface="Times New Roman" panose="02020603050405020304" pitchFamily="18" charset="0"/>
                <a:ea typeface="MS Mincho" panose="02020609040205080304" pitchFamily="49" charset="-128"/>
                <a:cs typeface="Times New Roman" panose="02020603050405020304" pitchFamily="18" charset="0"/>
              </a:rPr>
              <a:t>∊B</a:t>
            </a:r>
            <a:r>
              <a:rPr lang="en-US" altLang="zh-CN" sz="32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3200" b="1" dirty="0" err="1">
                <a:latin typeface="Times New Roman" panose="02020603050405020304" pitchFamily="18" charset="0"/>
                <a:cs typeface="Times New Roman" panose="02020603050405020304" pitchFamily="18" charset="0"/>
              </a:rPr>
              <a:t>x</a:t>
            </a:r>
            <a:r>
              <a:rPr lang="en-US" altLang="zh-CN" sz="3200" b="1" dirty="0" err="1">
                <a:latin typeface="Times New Roman" panose="02020603050405020304" pitchFamily="18" charset="0"/>
                <a:ea typeface="MS Mincho" panose="02020609040205080304" pitchFamily="49" charset="-128"/>
                <a:cs typeface="Times New Roman" panose="02020603050405020304" pitchFamily="18" charset="0"/>
              </a:rPr>
              <a:t>∊A</a:t>
            </a:r>
            <a:r>
              <a:rPr lang="en-US" altLang="zh-CN" sz="3200" b="1" dirty="0">
                <a:latin typeface="Times New Roman" panose="02020603050405020304" pitchFamily="18" charset="0"/>
                <a:ea typeface="MS Mincho" panose="02020609040205080304" pitchFamily="49" charset="-128"/>
                <a:cs typeface="Times New Roman" panose="02020603050405020304" pitchFamily="18" charset="0"/>
              </a:rPr>
              <a:t>)</a:t>
            </a:r>
            <a:r>
              <a:rPr lang="en-US" altLang="zh-CN" sz="32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3200" b="1" dirty="0">
                <a:latin typeface="Calibri" panose="020F0502020204030204" pitchFamily="34" charset="0"/>
              </a:rPr>
              <a:t>∧ </a:t>
            </a:r>
            <a:r>
              <a:rPr lang="en-US" altLang="zh-CN" sz="3200" b="1" dirty="0">
                <a:solidFill>
                  <a:schemeClr val="hlink"/>
                </a:solidFill>
                <a:sym typeface="Symbol" panose="05050102010706020507" pitchFamily="18" charset="2"/>
              </a:rPr>
              <a:t></a:t>
            </a:r>
            <a:r>
              <a:rPr lang="en-US" altLang="zh-CN" sz="3200" b="1" dirty="0">
                <a:solidFill>
                  <a:schemeClr val="hlink"/>
                </a:solidFill>
              </a:rPr>
              <a:t>x</a:t>
            </a:r>
            <a:r>
              <a:rPr lang="en-US" altLang="zh-CN" sz="3200" b="1"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3200" b="1" dirty="0" err="1">
                <a:latin typeface="Times New Roman" panose="02020603050405020304" pitchFamily="18" charset="0"/>
                <a:cs typeface="Times New Roman" panose="02020603050405020304" pitchFamily="18" charset="0"/>
              </a:rPr>
              <a:t>x</a:t>
            </a:r>
            <a:r>
              <a:rPr lang="en-US" altLang="zh-CN" sz="3200" b="1" dirty="0" err="1">
                <a:latin typeface="Times New Roman" panose="02020603050405020304" pitchFamily="18" charset="0"/>
                <a:ea typeface="MS Mincho" panose="02020609040205080304" pitchFamily="49" charset="-128"/>
                <a:cs typeface="Times New Roman" panose="02020603050405020304" pitchFamily="18" charset="0"/>
              </a:rPr>
              <a:t>∊A</a:t>
            </a:r>
            <a:r>
              <a:rPr lang="zh-CN" altLang="en-US" sz="3200" b="1" dirty="0">
                <a:latin typeface="Calibri" panose="020F0502020204030204" pitchFamily="34" charset="0"/>
              </a:rPr>
              <a:t> ∧ </a:t>
            </a:r>
            <a:r>
              <a:rPr lang="en-US" altLang="zh-CN" sz="3200" b="1" dirty="0">
                <a:latin typeface="Times New Roman" panose="02020603050405020304" pitchFamily="18" charset="0"/>
                <a:cs typeface="Times New Roman" panose="02020603050405020304" pitchFamily="18" charset="0"/>
              </a:rPr>
              <a:t>x</a:t>
            </a:r>
            <a:r>
              <a:rPr lang="en-US" altLang="zh-CN" sz="3200" dirty="0">
                <a:solidFill>
                  <a:srgbClr val="CC0000"/>
                </a:solidFill>
              </a:rPr>
              <a:t> ∉ B</a:t>
            </a:r>
            <a:r>
              <a:rPr lang="en-US" altLang="zh-CN" sz="3200" b="1" dirty="0">
                <a:solidFill>
                  <a:schemeClr val="hlink"/>
                </a:solidFill>
                <a:latin typeface="Times New Roman" panose="02020603050405020304" pitchFamily="18" charset="0"/>
                <a:ea typeface="黑体" panose="02010609060101010101" pitchFamily="49" charset="-122"/>
                <a:cs typeface="Times New Roman" panose="02020603050405020304" pitchFamily="18" charset="0"/>
                <a:sym typeface="Symbol" panose="05050102010706020507" pitchFamily="18" charset="2"/>
              </a:rPr>
              <a:t>)</a:t>
            </a:r>
            <a:endParaRPr lang="zh-CN" alt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9870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B679846-D03E-4997-B18A-5EF106A4940B}" type="slidenum">
              <a:rPr lang="zh-CN" altLang="en-US" smtClean="0">
                <a:solidFill>
                  <a:schemeClr val="accent1"/>
                </a:solidFill>
              </a:rPr>
              <a:pPr/>
              <a:t>37</a:t>
            </a:fld>
            <a:r>
              <a:rPr lang="en-US" altLang="zh-CN" dirty="0">
                <a:solidFill>
                  <a:schemeClr val="accent1"/>
                </a:solidFill>
              </a:rPr>
              <a:t>/47</a:t>
            </a:r>
          </a:p>
        </p:txBody>
      </p:sp>
      <p:sp>
        <p:nvSpPr>
          <p:cNvPr id="33795" name="Rectangle 2"/>
          <p:cNvSpPr>
            <a:spLocks noGrp="1"/>
          </p:cNvSpPr>
          <p:nvPr>
            <p:ph type="title" idx="4294967295"/>
          </p:nvPr>
        </p:nvSpPr>
        <p:spPr/>
        <p:txBody>
          <a:bodyPr/>
          <a:lstStyle/>
          <a:p>
            <a:r>
              <a:rPr lang="zh-CN" altLang="en-US" b="1">
                <a:latin typeface="Calibri" panose="020F0502020204030204" pitchFamily="34" charset="0"/>
                <a:ea typeface="宋体" panose="02010600030101010101" pitchFamily="2" charset="-122"/>
              </a:rPr>
              <a:t>空集</a:t>
            </a:r>
            <a:r>
              <a:rPr lang="en-US" altLang="zh-CN" b="1">
                <a:latin typeface="Calibri" panose="020F0502020204030204" pitchFamily="34" charset="0"/>
                <a:ea typeface="宋体" panose="02010600030101010101" pitchFamily="2" charset="-122"/>
              </a:rPr>
              <a:t>Ø</a:t>
            </a:r>
            <a:endParaRPr lang="zh-CN" altLang="en-US" b="1">
              <a:latin typeface="Calibri" panose="020F0502020204030204" pitchFamily="34" charset="0"/>
              <a:ea typeface="宋体" panose="02010600030101010101" pitchFamily="2" charset="-122"/>
            </a:endParaRPr>
          </a:p>
        </p:txBody>
      </p:sp>
      <p:sp>
        <p:nvSpPr>
          <p:cNvPr id="33796" name="Rectangle 4"/>
          <p:cNvSpPr>
            <a:spLocks noChangeArrowheads="1"/>
          </p:cNvSpPr>
          <p:nvPr/>
        </p:nvSpPr>
        <p:spPr bwMode="auto">
          <a:xfrm>
            <a:off x="683568" y="2566740"/>
            <a:ext cx="7993062"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t>设</a:t>
            </a:r>
            <a:r>
              <a:rPr lang="en-US" altLang="zh-CN" sz="3200" b="1" dirty="0"/>
              <a:t>K</a:t>
            </a:r>
            <a:r>
              <a:rPr lang="zh-CN" altLang="en-US" sz="3200" b="1" dirty="0"/>
              <a:t>是一个集合，</a:t>
            </a:r>
          </a:p>
          <a:p>
            <a:pPr eaLnBrk="1" hangingPunct="1"/>
            <a:r>
              <a:rPr lang="en-US" altLang="zh-CN" sz="3200" b="1" dirty="0"/>
              <a:t>            K={x</a:t>
            </a:r>
            <a:r>
              <a:rPr lang="en-US" altLang="zh-CN" sz="3200" b="1" dirty="0">
                <a:ea typeface="MS Mincho" panose="02020609040205080304" pitchFamily="49" charset="-128"/>
                <a:cs typeface="Arial" panose="020B0604020202020204" pitchFamily="34" charset="0"/>
              </a:rPr>
              <a:t>│x</a:t>
            </a:r>
            <a:r>
              <a:rPr lang="en-US" altLang="zh-CN" sz="3200" b="1" baseline="30000" dirty="0">
                <a:ea typeface="MS Mincho" panose="02020609040205080304" pitchFamily="49" charset="-128"/>
                <a:cs typeface="Arial" panose="020B0604020202020204" pitchFamily="34" charset="0"/>
              </a:rPr>
              <a:t>2</a:t>
            </a:r>
            <a:r>
              <a:rPr lang="en-US" altLang="zh-CN" sz="3200" b="1" dirty="0">
                <a:ea typeface="MS Mincho" panose="02020609040205080304" pitchFamily="49" charset="-128"/>
                <a:cs typeface="Arial" panose="020B0604020202020204" pitchFamily="34" charset="0"/>
              </a:rPr>
              <a:t>+1=0</a:t>
            </a:r>
            <a:r>
              <a:rPr lang="zh-CN" altLang="en-US" sz="3200" b="1" dirty="0">
                <a:ea typeface="MS Mincho" panose="02020609040205080304" pitchFamily="49" charset="-128"/>
                <a:cs typeface="Arial" panose="020B0604020202020204" pitchFamily="34" charset="0"/>
              </a:rPr>
              <a:t>，</a:t>
            </a:r>
            <a:r>
              <a:rPr lang="en-US" altLang="zh-CN" sz="3200" b="1" dirty="0"/>
              <a:t> </a:t>
            </a:r>
            <a:r>
              <a:rPr lang="en-US" altLang="zh-CN" sz="3200" b="1" dirty="0" err="1"/>
              <a:t>x</a:t>
            </a:r>
            <a:r>
              <a:rPr lang="en-US" altLang="zh-CN" sz="3200" b="1" dirty="0" err="1">
                <a:latin typeface="MS Mincho" panose="02020609040205080304" pitchFamily="49" charset="-128"/>
                <a:ea typeface="MS Mincho" panose="02020609040205080304" pitchFamily="49" charset="-128"/>
              </a:rPr>
              <a:t>∊R</a:t>
            </a:r>
            <a:r>
              <a:rPr lang="en-US" altLang="zh-CN" sz="3200" b="1" dirty="0">
                <a:ea typeface="MS Mincho" panose="02020609040205080304" pitchFamily="49" charset="-128"/>
                <a:cs typeface="Arial" panose="020B0604020202020204" pitchFamily="34" charset="0"/>
              </a:rPr>
              <a:t>}</a:t>
            </a:r>
            <a:r>
              <a:rPr lang="en-US" altLang="zh-CN" sz="3200" b="1" dirty="0"/>
              <a:t> </a:t>
            </a:r>
            <a:r>
              <a:rPr lang="zh-CN" altLang="en-US" sz="3200" b="1" dirty="0"/>
              <a:t>。</a:t>
            </a:r>
          </a:p>
          <a:p>
            <a:pPr eaLnBrk="1" hangingPunct="1"/>
            <a:r>
              <a:rPr lang="zh-CN" altLang="en-US" sz="3200" b="1" dirty="0"/>
              <a:t>集合 </a:t>
            </a:r>
            <a:r>
              <a:rPr lang="en-US" altLang="zh-CN" sz="3200" b="1" dirty="0"/>
              <a:t>K</a:t>
            </a:r>
            <a:r>
              <a:rPr lang="zh-CN" altLang="en-US" sz="3200" b="1" dirty="0"/>
              <a:t>中什么元素也没有，</a:t>
            </a:r>
            <a:r>
              <a:rPr lang="en-US" altLang="zh-CN" sz="3200" b="1" dirty="0"/>
              <a:t>K=</a:t>
            </a:r>
            <a:r>
              <a:rPr lang="en-US" altLang="zh-CN" sz="3200" b="1" dirty="0">
                <a:ea typeface="MS Mincho" panose="02020609040205080304" pitchFamily="49" charset="-128"/>
              </a:rPr>
              <a:t> Ø </a:t>
            </a:r>
            <a:r>
              <a:rPr lang="zh-CN" altLang="en-US" sz="3200" b="1" dirty="0"/>
              <a:t>。</a:t>
            </a:r>
          </a:p>
          <a:p>
            <a:pPr eaLnBrk="1" hangingPunct="1"/>
            <a:endParaRPr lang="zh-CN" altLang="en-US" sz="3200" b="1" dirty="0"/>
          </a:p>
        </p:txBody>
      </p:sp>
      <p:sp>
        <p:nvSpPr>
          <p:cNvPr id="2" name="矩形 1"/>
          <p:cNvSpPr/>
          <p:nvPr/>
        </p:nvSpPr>
        <p:spPr>
          <a:xfrm>
            <a:off x="539552" y="1052736"/>
            <a:ext cx="7869436" cy="1077218"/>
          </a:xfrm>
          <a:prstGeom prst="rect">
            <a:avLst/>
          </a:prstGeom>
          <a:solidFill>
            <a:srgbClr val="FFFF00"/>
          </a:solidFill>
        </p:spPr>
        <p:txBody>
          <a:bodyPr wrap="square">
            <a:spAutoFit/>
          </a:bodyPr>
          <a:lstStyle/>
          <a:p>
            <a:pPr eaLnBrk="1" hangingPunct="1"/>
            <a:r>
              <a:rPr lang="zh-CN" altLang="en-US" sz="3200" b="1" dirty="0">
                <a:solidFill>
                  <a:srgbClr val="FF0000"/>
                </a:solidFill>
              </a:rPr>
              <a:t>定义</a:t>
            </a:r>
            <a:r>
              <a:rPr lang="en-US" altLang="zh-CN" sz="3200" b="1" dirty="0">
                <a:solidFill>
                  <a:srgbClr val="FF0000"/>
                </a:solidFill>
              </a:rPr>
              <a:t>3.4 </a:t>
            </a:r>
            <a:r>
              <a:rPr lang="zh-CN" altLang="en-US" sz="3200" b="1" dirty="0"/>
              <a:t>没有任何元素的集合称为空集。</a:t>
            </a:r>
          </a:p>
          <a:p>
            <a:pPr eaLnBrk="1" hangingPunct="1"/>
            <a:r>
              <a:rPr lang="zh-CN" altLang="en-US" sz="3200" b="1" dirty="0"/>
              <a:t>             用</a:t>
            </a:r>
            <a:r>
              <a:rPr lang="en-US" altLang="zh-CN" sz="3200" b="1" dirty="0">
                <a:ea typeface="MS Mincho" panose="02020609040205080304" pitchFamily="49" charset="-128"/>
              </a:rPr>
              <a:t>Ø</a:t>
            </a:r>
            <a:r>
              <a:rPr lang="zh-CN" altLang="en-US" sz="3200" b="1" dirty="0"/>
              <a:t>来表示空集合。</a:t>
            </a:r>
          </a:p>
        </p:txBody>
      </p:sp>
    </p:spTree>
    <p:extLst>
      <p:ext uri="{BB962C8B-B14F-4D97-AF65-F5344CB8AC3E}">
        <p14:creationId xmlns:p14="http://schemas.microsoft.com/office/powerpoint/2010/main" val="524625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77A156-E5E4-48D9-978C-27BBC4C24238}" type="slidenum">
              <a:rPr lang="zh-CN" altLang="en-US" smtClean="0">
                <a:solidFill>
                  <a:schemeClr val="accent1"/>
                </a:solidFill>
              </a:rPr>
              <a:pPr/>
              <a:t>38</a:t>
            </a:fld>
            <a:r>
              <a:rPr lang="en-US" altLang="zh-CN" dirty="0">
                <a:solidFill>
                  <a:schemeClr val="accent1"/>
                </a:solidFill>
              </a:rPr>
              <a:t>/47</a:t>
            </a:r>
          </a:p>
        </p:txBody>
      </p:sp>
      <p:sp>
        <p:nvSpPr>
          <p:cNvPr id="34819" name="Rectangle 2"/>
          <p:cNvSpPr>
            <a:spLocks noGrp="1"/>
          </p:cNvSpPr>
          <p:nvPr>
            <p:ph type="title" idx="4294967295"/>
          </p:nvPr>
        </p:nvSpPr>
        <p:spPr>
          <a:xfrm>
            <a:off x="0" y="-26988"/>
            <a:ext cx="9144000" cy="2027238"/>
          </a:xfrm>
          <a:solidFill>
            <a:srgbClr val="0070C0"/>
          </a:solidFill>
        </p:spPr>
        <p:txBody>
          <a:bodyPr/>
          <a:lstStyle/>
          <a:p>
            <a:pPr algn="l"/>
            <a:r>
              <a:rPr lang="zh-CN" altLang="en-US" dirty="0">
                <a:latin typeface="Calibri" panose="020F0502020204030204" pitchFamily="34" charset="0"/>
                <a:ea typeface="宋体" panose="02010600030101010101" pitchFamily="2" charset="-122"/>
              </a:rPr>
              <a:t>定理</a:t>
            </a:r>
            <a:r>
              <a:rPr lang="en-US" altLang="zh-CN" dirty="0">
                <a:latin typeface="Calibri" panose="020F0502020204030204" pitchFamily="34" charset="0"/>
                <a:ea typeface="宋体" panose="02010600030101010101" pitchFamily="2" charset="-122"/>
              </a:rPr>
              <a:t>3.1</a:t>
            </a:r>
            <a:r>
              <a:rPr lang="en-US" altLang="zh-CN" sz="3200" dirty="0">
                <a:latin typeface="Calibri" panose="020F0502020204030204" pitchFamily="34" charset="0"/>
                <a:ea typeface="宋体" panose="02010600030101010101" pitchFamily="2" charset="-122"/>
              </a:rPr>
              <a:t> </a:t>
            </a:r>
            <a:r>
              <a:rPr lang="en-US" altLang="zh-CN" sz="3200" b="1" dirty="0">
                <a:latin typeface="Calibri" panose="020F0502020204030204" pitchFamily="34" charset="0"/>
                <a:ea typeface="宋体" panose="02010600030101010101" pitchFamily="2" charset="-122"/>
              </a:rPr>
              <a:t>A</a:t>
            </a:r>
            <a:r>
              <a:rPr lang="zh-CN" altLang="en-US" sz="3200" b="1" dirty="0">
                <a:latin typeface="Calibri" panose="020F0502020204030204" pitchFamily="34" charset="0"/>
                <a:ea typeface="宋体" panose="02010600030101010101" pitchFamily="2" charset="-122"/>
              </a:rPr>
              <a:t>是任意集合， </a:t>
            </a:r>
            <a:r>
              <a:rPr lang="en-US" altLang="zh-CN" sz="3200" b="1" dirty="0">
                <a:latin typeface="Tahoma" panose="020B0604030504040204" pitchFamily="34" charset="0"/>
                <a:ea typeface="宋体" panose="02010600030101010101" pitchFamily="2" charset="-122"/>
                <a:cs typeface="Tahoma" panose="020B0604030504040204" pitchFamily="34" charset="0"/>
              </a:rPr>
              <a:t>Ø</a:t>
            </a:r>
            <a:r>
              <a:rPr lang="zh-CN" altLang="en-US" sz="3200" b="1" dirty="0">
                <a:latin typeface="Calibri" panose="020F0502020204030204" pitchFamily="34" charset="0"/>
                <a:ea typeface="宋体" panose="02010600030101010101" pitchFamily="2" charset="-122"/>
              </a:rPr>
              <a:t>是空集，则</a:t>
            </a:r>
            <a:br>
              <a:rPr lang="en-US" altLang="zh-CN" sz="3200" b="1" dirty="0">
                <a:latin typeface="Calibri" panose="020F0502020204030204" pitchFamily="34" charset="0"/>
                <a:ea typeface="宋体" panose="02010600030101010101" pitchFamily="2" charset="-122"/>
              </a:rPr>
            </a:br>
            <a:r>
              <a:rPr lang="en-US" altLang="zh-CN" sz="3200" b="1" dirty="0">
                <a:latin typeface="Calibri" panose="020F0502020204030204" pitchFamily="34" charset="0"/>
                <a:ea typeface="宋体" panose="02010600030101010101" pitchFamily="2" charset="-122"/>
              </a:rPr>
              <a:t>                      </a:t>
            </a:r>
            <a:r>
              <a:rPr lang="zh-CN" altLang="en-US" sz="3200" dirty="0">
                <a:ea typeface="宋体" panose="02010600030101010101" pitchFamily="2" charset="-122"/>
              </a:rPr>
              <a:t>①   </a:t>
            </a:r>
            <a:r>
              <a:rPr lang="en-US" altLang="zh-CN" sz="3200" dirty="0">
                <a:ea typeface="宋体" panose="02010600030101010101" pitchFamily="2" charset="-122"/>
              </a:rPr>
              <a:t>A</a:t>
            </a:r>
            <a:r>
              <a:rPr lang="en-US" altLang="zh-CN" sz="3200" dirty="0">
                <a:latin typeface="MS Mincho" panose="02020609040205080304" pitchFamily="49" charset="-128"/>
                <a:ea typeface="MS Mincho" panose="02020609040205080304" pitchFamily="49" charset="-128"/>
              </a:rPr>
              <a:t>⊆</a:t>
            </a:r>
            <a:r>
              <a:rPr lang="en-US" altLang="zh-CN" sz="3200" dirty="0">
                <a:ea typeface="宋体" panose="02010600030101010101" pitchFamily="2" charset="-122"/>
              </a:rPr>
              <a:t>A</a:t>
            </a:r>
            <a:br>
              <a:rPr lang="en-US" altLang="zh-CN" sz="3200" dirty="0">
                <a:ea typeface="宋体" panose="02010600030101010101" pitchFamily="2" charset="-122"/>
              </a:rPr>
            </a:br>
            <a:r>
              <a:rPr lang="en-US" altLang="zh-CN" sz="3200" dirty="0">
                <a:ea typeface="宋体" panose="02010600030101010101" pitchFamily="2" charset="-122"/>
              </a:rPr>
              <a:t>                      ②   Ø⊆A</a:t>
            </a:r>
            <a:endParaRPr lang="en-US" altLang="zh-CN" sz="2400" dirty="0">
              <a:latin typeface="Calibri" panose="020F0502020204030204" pitchFamily="34" charset="0"/>
              <a:ea typeface="宋体" panose="02010600030101010101" pitchFamily="2" charset="-122"/>
            </a:endParaRPr>
          </a:p>
        </p:txBody>
      </p:sp>
      <p:sp>
        <p:nvSpPr>
          <p:cNvPr id="115716" name="Rectangle 4"/>
          <p:cNvSpPr>
            <a:spLocks noChangeArrowheads="1"/>
          </p:cNvSpPr>
          <p:nvPr/>
        </p:nvSpPr>
        <p:spPr bwMode="auto">
          <a:xfrm>
            <a:off x="250825" y="2060848"/>
            <a:ext cx="8424863"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20713" indent="-620713"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chemeClr val="hlink"/>
                </a:solidFill>
              </a:rPr>
              <a:t>证明：</a:t>
            </a:r>
          </a:p>
          <a:p>
            <a:pPr eaLnBrk="1" hangingPunct="1">
              <a:spcBef>
                <a:spcPct val="30000"/>
              </a:spcBef>
            </a:pPr>
            <a:r>
              <a:rPr lang="zh-CN" altLang="en-US" sz="3200" b="1" dirty="0">
                <a:solidFill>
                  <a:schemeClr val="hlink"/>
                </a:solidFill>
              </a:rPr>
              <a:t>①  对于任意的</a:t>
            </a:r>
            <a:r>
              <a:rPr lang="en-US" altLang="zh-CN" sz="3200" b="1" dirty="0">
                <a:solidFill>
                  <a:schemeClr val="hlink"/>
                </a:solidFill>
              </a:rPr>
              <a:t>x</a:t>
            </a:r>
            <a:r>
              <a:rPr lang="zh-CN" altLang="en-US" sz="3200" b="1" dirty="0">
                <a:solidFill>
                  <a:schemeClr val="hlink"/>
                </a:solidFill>
              </a:rPr>
              <a:t>，若</a:t>
            </a:r>
            <a:r>
              <a:rPr lang="en-US" altLang="zh-CN" sz="3200" b="1" dirty="0" err="1">
                <a:solidFill>
                  <a:schemeClr val="hlink"/>
                </a:solidFill>
              </a:rPr>
              <a:t>x</a:t>
            </a:r>
            <a:r>
              <a:rPr lang="en-US" altLang="zh-CN" sz="3200" b="1" dirty="0" err="1">
                <a:solidFill>
                  <a:schemeClr val="hlink"/>
                </a:solidFill>
                <a:ea typeface="MS Mincho" panose="02020609040205080304" pitchFamily="49" charset="-128"/>
              </a:rPr>
              <a:t>∊A</a:t>
            </a:r>
            <a:r>
              <a:rPr lang="en-US" altLang="zh-CN" sz="3200" b="1" dirty="0">
                <a:solidFill>
                  <a:schemeClr val="hlink"/>
                </a:solidFill>
                <a:ea typeface="MS Mincho" panose="02020609040205080304" pitchFamily="49" charset="-128"/>
              </a:rPr>
              <a:t>,</a:t>
            </a:r>
            <a:r>
              <a:rPr lang="en-US" altLang="zh-CN" sz="3200" b="1" dirty="0">
                <a:solidFill>
                  <a:schemeClr val="hlink"/>
                </a:solidFill>
              </a:rPr>
              <a:t> </a:t>
            </a:r>
            <a:r>
              <a:rPr lang="zh-CN" altLang="en-US" sz="3200" b="1" dirty="0">
                <a:solidFill>
                  <a:schemeClr val="hlink"/>
                </a:solidFill>
              </a:rPr>
              <a:t>则显然有</a:t>
            </a:r>
            <a:r>
              <a:rPr lang="en-US" altLang="zh-CN" sz="3200" b="1" dirty="0" err="1">
                <a:solidFill>
                  <a:schemeClr val="hlink"/>
                </a:solidFill>
              </a:rPr>
              <a:t>x∊A</a:t>
            </a:r>
            <a:r>
              <a:rPr lang="en-US" altLang="zh-CN" sz="3200" b="1" dirty="0">
                <a:solidFill>
                  <a:schemeClr val="hlink"/>
                </a:solidFill>
              </a:rPr>
              <a:t> </a:t>
            </a:r>
            <a:r>
              <a:rPr lang="zh-CN" altLang="en-US" sz="3200" b="1" dirty="0">
                <a:solidFill>
                  <a:schemeClr val="hlink"/>
                </a:solidFill>
              </a:rPr>
              <a:t>，所以</a:t>
            </a:r>
            <a:r>
              <a:rPr lang="en-US" altLang="zh-CN" sz="3200" b="1" dirty="0">
                <a:solidFill>
                  <a:schemeClr val="hlink"/>
                </a:solidFill>
              </a:rPr>
              <a:t>A⊆A. </a:t>
            </a:r>
          </a:p>
          <a:p>
            <a:pPr eaLnBrk="1" hangingPunct="1">
              <a:spcBef>
                <a:spcPct val="30000"/>
              </a:spcBef>
              <a:buFontTx/>
              <a:buAutoNum type="circleNumDbPlain" startAt="2"/>
            </a:pPr>
            <a:r>
              <a:rPr lang="zh-CN" altLang="en-US" sz="3200" b="1" dirty="0"/>
              <a:t>用反证法：</a:t>
            </a:r>
          </a:p>
          <a:p>
            <a:pPr eaLnBrk="1" hangingPunct="1">
              <a:spcBef>
                <a:spcPct val="30000"/>
              </a:spcBef>
            </a:pPr>
            <a:r>
              <a:rPr lang="zh-CN" altLang="en-US" sz="3200" b="1" dirty="0"/>
              <a:t>     若 </a:t>
            </a:r>
            <a:r>
              <a:rPr lang="en-US" altLang="zh-CN" sz="3200" b="1" dirty="0">
                <a:cs typeface="Arial" panose="020B0604020202020204" pitchFamily="34" charset="0"/>
              </a:rPr>
              <a:t>Ø</a:t>
            </a:r>
            <a:r>
              <a:rPr lang="zh-CN" altLang="en-US" sz="3200" b="1" dirty="0"/>
              <a:t>不包含于</a:t>
            </a:r>
            <a:r>
              <a:rPr lang="en-US" altLang="zh-CN" sz="3200" b="1" dirty="0"/>
              <a:t>A</a:t>
            </a:r>
            <a:r>
              <a:rPr lang="zh-CN" altLang="en-US" sz="3200" b="1" dirty="0"/>
              <a:t>，则存在</a:t>
            </a:r>
            <a:r>
              <a:rPr lang="en-US" altLang="zh-CN" sz="3200" b="1" dirty="0"/>
              <a:t>x</a:t>
            </a:r>
            <a:r>
              <a:rPr lang="zh-CN" altLang="en-US" sz="3200" b="1" dirty="0"/>
              <a:t>，</a:t>
            </a:r>
            <a:r>
              <a:rPr lang="en-US" altLang="zh-CN" sz="3200" b="1" dirty="0" err="1"/>
              <a:t>x</a:t>
            </a:r>
            <a:r>
              <a:rPr lang="en-US" altLang="zh-CN" sz="3200" b="1" dirty="0" err="1">
                <a:ea typeface="MS Mincho" panose="02020609040205080304" pitchFamily="49" charset="-128"/>
              </a:rPr>
              <a:t>∊Ø</a:t>
            </a:r>
            <a:r>
              <a:rPr lang="en-US" altLang="zh-CN" sz="3200" b="1" dirty="0"/>
              <a:t> </a:t>
            </a:r>
            <a:r>
              <a:rPr lang="zh-CN" altLang="en-US" sz="3200" b="1" dirty="0"/>
              <a:t>，但 </a:t>
            </a:r>
            <a:r>
              <a:rPr lang="en-US" altLang="zh-CN" sz="3200" b="1" dirty="0" err="1"/>
              <a:t>x</a:t>
            </a:r>
            <a:r>
              <a:rPr lang="en-US" altLang="zh-CN" sz="3200" b="1" dirty="0" err="1">
                <a:ea typeface="MS Mincho" panose="02020609040205080304" pitchFamily="49" charset="-128"/>
              </a:rPr>
              <a:t>∉A</a:t>
            </a:r>
            <a:r>
              <a:rPr lang="zh-CN" altLang="en-US" sz="3200" b="1" dirty="0"/>
              <a:t>。显然这与</a:t>
            </a:r>
            <a:r>
              <a:rPr lang="en-US" altLang="zh-CN" sz="3200" b="1" dirty="0"/>
              <a:t>Ø</a:t>
            </a:r>
            <a:r>
              <a:rPr lang="zh-CN" altLang="en-US" sz="3200" b="1" dirty="0"/>
              <a:t>是空集矛盾。故</a:t>
            </a:r>
            <a:r>
              <a:rPr lang="en-US" altLang="zh-CN" sz="3200" b="1" dirty="0"/>
              <a:t>Ø⊆A </a:t>
            </a:r>
            <a:r>
              <a:rPr lang="zh-CN" altLang="en-US" sz="3200" b="1" dirty="0"/>
              <a:t>。</a:t>
            </a:r>
          </a:p>
        </p:txBody>
      </p:sp>
    </p:spTree>
    <p:extLst>
      <p:ext uri="{BB962C8B-B14F-4D97-AF65-F5344CB8AC3E}">
        <p14:creationId xmlns:p14="http://schemas.microsoft.com/office/powerpoint/2010/main" val="30922512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71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571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571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571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7A3697E-3B83-48CD-8C78-319EC9F5CECA}" type="slidenum">
              <a:rPr lang="zh-CN" altLang="en-US" smtClean="0">
                <a:solidFill>
                  <a:schemeClr val="accent1"/>
                </a:solidFill>
              </a:rPr>
              <a:pPr/>
              <a:t>39</a:t>
            </a:fld>
            <a:r>
              <a:rPr lang="en-US" altLang="zh-CN" dirty="0">
                <a:solidFill>
                  <a:schemeClr val="accent1"/>
                </a:solidFill>
              </a:rPr>
              <a:t>/47</a:t>
            </a:r>
          </a:p>
        </p:txBody>
      </p:sp>
      <p:sp>
        <p:nvSpPr>
          <p:cNvPr id="36867" name="Rectangle 2"/>
          <p:cNvSpPr>
            <a:spLocks noGrp="1"/>
          </p:cNvSpPr>
          <p:nvPr>
            <p:ph type="title" idx="4294967295"/>
          </p:nvPr>
        </p:nvSpPr>
        <p:spPr/>
        <p:txBody>
          <a:bodyPr/>
          <a:lstStyle/>
          <a:p>
            <a:pPr algn="l"/>
            <a:r>
              <a:rPr lang="zh-CN" altLang="en-US" sz="4000" b="1" dirty="0">
                <a:latin typeface="Calibri" panose="020F0502020204030204" pitchFamily="34" charset="0"/>
                <a:ea typeface="宋体" panose="02010600030101010101" pitchFamily="2" charset="-122"/>
              </a:rPr>
              <a:t>定理 空集是唯一的。</a:t>
            </a:r>
            <a:endParaRPr lang="en-US" altLang="zh-CN" sz="4000" b="1" dirty="0">
              <a:latin typeface="Calibri" panose="020F0502020204030204" pitchFamily="34" charset="0"/>
              <a:ea typeface="宋体" panose="02010600030101010101" pitchFamily="2" charset="-122"/>
            </a:endParaRPr>
          </a:p>
        </p:txBody>
      </p:sp>
      <p:sp>
        <p:nvSpPr>
          <p:cNvPr id="27651" name="Rectangle 5"/>
          <p:cNvSpPr>
            <a:spLocks noChangeArrowheads="1"/>
          </p:cNvSpPr>
          <p:nvPr/>
        </p:nvSpPr>
        <p:spPr bwMode="auto">
          <a:xfrm>
            <a:off x="539750" y="1125538"/>
            <a:ext cx="7632700" cy="3637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7425" indent="-98742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Aft>
                <a:spcPct val="20000"/>
              </a:spcAft>
            </a:pPr>
            <a:r>
              <a:rPr lang="zh-CN" altLang="en-US" sz="3200" b="1" dirty="0">
                <a:solidFill>
                  <a:srgbClr val="333300"/>
                </a:solidFill>
              </a:rPr>
              <a:t>证明：设 </a:t>
            </a:r>
            <a:r>
              <a:rPr lang="en-US" altLang="zh-CN" sz="3200" b="1" dirty="0">
                <a:solidFill>
                  <a:srgbClr val="333300"/>
                </a:solidFill>
                <a:cs typeface="Arial" panose="020B0604020202020204" pitchFamily="34" charset="0"/>
              </a:rPr>
              <a:t>Ø</a:t>
            </a:r>
            <a:r>
              <a:rPr lang="en-US" altLang="zh-CN" sz="3200" b="1" baseline="-25000" dirty="0">
                <a:solidFill>
                  <a:srgbClr val="333300"/>
                </a:solidFill>
                <a:cs typeface="Arial" panose="020B0604020202020204" pitchFamily="34" charset="0"/>
              </a:rPr>
              <a:t>1</a:t>
            </a:r>
            <a:r>
              <a:rPr lang="zh-CN" altLang="en-US" sz="3200" b="1" dirty="0">
                <a:solidFill>
                  <a:srgbClr val="333300"/>
                </a:solidFill>
                <a:cs typeface="Arial" panose="020B0604020202020204" pitchFamily="34" charset="0"/>
              </a:rPr>
              <a:t>，</a:t>
            </a:r>
            <a:r>
              <a:rPr lang="en-US" altLang="zh-CN" sz="3200" b="1" dirty="0">
                <a:solidFill>
                  <a:srgbClr val="333300"/>
                </a:solidFill>
              </a:rPr>
              <a:t>Ø</a:t>
            </a:r>
            <a:r>
              <a:rPr lang="en-US" altLang="zh-CN" sz="3200" b="1" baseline="-25000" dirty="0">
                <a:solidFill>
                  <a:srgbClr val="333300"/>
                </a:solidFill>
              </a:rPr>
              <a:t>2</a:t>
            </a:r>
            <a:r>
              <a:rPr lang="en-US" altLang="zh-CN" sz="3200" b="1" dirty="0"/>
              <a:t> </a:t>
            </a:r>
            <a:r>
              <a:rPr lang="en-US" altLang="zh-CN" sz="3200" b="1" dirty="0">
                <a:solidFill>
                  <a:srgbClr val="333300"/>
                </a:solidFill>
              </a:rPr>
              <a:t> </a:t>
            </a:r>
            <a:r>
              <a:rPr lang="zh-CN" altLang="en-US" sz="3200" b="1" dirty="0">
                <a:solidFill>
                  <a:srgbClr val="333300"/>
                </a:solidFill>
              </a:rPr>
              <a:t>是两个空集合。</a:t>
            </a:r>
          </a:p>
          <a:p>
            <a:pPr eaLnBrk="1" hangingPunct="1"/>
            <a:r>
              <a:rPr lang="zh-CN" altLang="en-US" sz="3200" b="1" dirty="0">
                <a:solidFill>
                  <a:srgbClr val="333300"/>
                </a:solidFill>
              </a:rPr>
              <a:t>           由定理</a:t>
            </a:r>
            <a:r>
              <a:rPr lang="en-US" altLang="zh-CN" sz="3200" b="1" dirty="0">
                <a:solidFill>
                  <a:srgbClr val="333300"/>
                </a:solidFill>
              </a:rPr>
              <a:t>3.1</a:t>
            </a:r>
            <a:r>
              <a:rPr lang="zh-CN" altLang="en-US" sz="3200" b="1" dirty="0">
                <a:solidFill>
                  <a:srgbClr val="333300"/>
                </a:solidFill>
              </a:rPr>
              <a:t>， </a:t>
            </a:r>
          </a:p>
          <a:p>
            <a:pPr eaLnBrk="1" hangingPunct="1"/>
            <a:r>
              <a:rPr lang="en-US" altLang="zh-CN" sz="3200" b="1" dirty="0">
                <a:solidFill>
                  <a:srgbClr val="333300"/>
                </a:solidFill>
              </a:rPr>
              <a:t>                           Ø</a:t>
            </a:r>
            <a:r>
              <a:rPr lang="en-US" altLang="zh-CN" sz="3200" b="1" baseline="-25000" dirty="0">
                <a:solidFill>
                  <a:srgbClr val="333300"/>
                </a:solidFill>
              </a:rPr>
              <a:t>1</a:t>
            </a:r>
            <a:r>
              <a:rPr lang="en-US" altLang="zh-CN" sz="3200" b="1" dirty="0">
                <a:solidFill>
                  <a:srgbClr val="333300"/>
                </a:solidFill>
                <a:latin typeface="MS Mincho" panose="02020609040205080304" pitchFamily="49" charset="-128"/>
                <a:ea typeface="MS Mincho" panose="02020609040205080304" pitchFamily="49" charset="-128"/>
              </a:rPr>
              <a:t>⊆</a:t>
            </a:r>
            <a:r>
              <a:rPr lang="en-US" altLang="zh-CN" sz="3200" b="1" dirty="0">
                <a:solidFill>
                  <a:srgbClr val="333300"/>
                </a:solidFill>
              </a:rPr>
              <a:t>Ø</a:t>
            </a:r>
            <a:r>
              <a:rPr lang="en-US" altLang="zh-CN" sz="3200" b="1" baseline="-25000" dirty="0">
                <a:solidFill>
                  <a:srgbClr val="333300"/>
                </a:solidFill>
              </a:rPr>
              <a:t>2 </a:t>
            </a:r>
          </a:p>
          <a:p>
            <a:pPr eaLnBrk="1" hangingPunct="1"/>
            <a:r>
              <a:rPr lang="zh-CN" altLang="en-US" sz="3200" b="1" baseline="-25000" dirty="0">
                <a:solidFill>
                  <a:srgbClr val="333300"/>
                </a:solidFill>
              </a:rPr>
              <a:t>                </a:t>
            </a:r>
            <a:r>
              <a:rPr lang="zh-CN" altLang="en-US" sz="3200" b="1" dirty="0">
                <a:solidFill>
                  <a:srgbClr val="333300"/>
                </a:solidFill>
              </a:rPr>
              <a:t>且            </a:t>
            </a:r>
          </a:p>
          <a:p>
            <a:pPr eaLnBrk="1" hangingPunct="1"/>
            <a:r>
              <a:rPr lang="en-US" altLang="zh-CN" sz="3200" b="1" dirty="0">
                <a:solidFill>
                  <a:srgbClr val="333300"/>
                </a:solidFill>
              </a:rPr>
              <a:t>                           Ø</a:t>
            </a:r>
            <a:r>
              <a:rPr lang="en-US" altLang="zh-CN" sz="3200" b="1" baseline="-25000" dirty="0">
                <a:solidFill>
                  <a:srgbClr val="333300"/>
                </a:solidFill>
              </a:rPr>
              <a:t>2</a:t>
            </a:r>
            <a:r>
              <a:rPr lang="en-US" altLang="zh-CN" sz="3200" b="1" dirty="0">
                <a:solidFill>
                  <a:srgbClr val="333300"/>
                </a:solidFill>
              </a:rPr>
              <a:t>⊆Ø</a:t>
            </a:r>
            <a:r>
              <a:rPr lang="en-US" altLang="zh-CN" sz="3200" b="1" baseline="-25000" dirty="0">
                <a:solidFill>
                  <a:srgbClr val="333300"/>
                </a:solidFill>
              </a:rPr>
              <a:t>1</a:t>
            </a:r>
            <a:endParaRPr lang="zh-CN" altLang="en-US" sz="3200" b="1" dirty="0">
              <a:solidFill>
                <a:srgbClr val="333300"/>
              </a:solidFill>
            </a:endParaRPr>
          </a:p>
          <a:p>
            <a:pPr eaLnBrk="1" hangingPunct="1"/>
            <a:r>
              <a:rPr lang="zh-CN" altLang="en-US" sz="3200" b="1" dirty="0">
                <a:solidFill>
                  <a:srgbClr val="333300"/>
                </a:solidFill>
              </a:rPr>
              <a:t>          故</a:t>
            </a:r>
          </a:p>
          <a:p>
            <a:pPr eaLnBrk="1" hangingPunct="1"/>
            <a:r>
              <a:rPr lang="en-US" altLang="zh-CN" sz="3200" b="1" dirty="0">
                <a:solidFill>
                  <a:srgbClr val="333300"/>
                </a:solidFill>
              </a:rPr>
              <a:t>                           Ø</a:t>
            </a:r>
            <a:r>
              <a:rPr lang="en-US" altLang="zh-CN" sz="3200" b="1" baseline="-25000" dirty="0">
                <a:solidFill>
                  <a:srgbClr val="333300"/>
                </a:solidFill>
              </a:rPr>
              <a:t>1 </a:t>
            </a:r>
            <a:r>
              <a:rPr lang="en-US" altLang="zh-CN" sz="3200" b="1" dirty="0">
                <a:solidFill>
                  <a:srgbClr val="333300"/>
                </a:solidFill>
              </a:rPr>
              <a:t>= Ø</a:t>
            </a:r>
            <a:r>
              <a:rPr lang="en-US" altLang="zh-CN" sz="3200" b="1" baseline="-25000" dirty="0">
                <a:solidFill>
                  <a:srgbClr val="333300"/>
                </a:solidFill>
              </a:rPr>
              <a:t>2</a:t>
            </a:r>
            <a:r>
              <a:rPr lang="en-US" altLang="zh-CN" sz="3200" b="1" dirty="0"/>
              <a:t> </a:t>
            </a:r>
            <a:endParaRPr lang="zh-CN" altLang="en-US" sz="3200" b="1" dirty="0">
              <a:solidFill>
                <a:srgbClr val="333300"/>
              </a:solidFill>
            </a:endParaRPr>
          </a:p>
        </p:txBody>
      </p:sp>
    </p:spTree>
    <p:extLst>
      <p:ext uri="{BB962C8B-B14F-4D97-AF65-F5344CB8AC3E}">
        <p14:creationId xmlns:p14="http://schemas.microsoft.com/office/powerpoint/2010/main" val="1523474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765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2765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6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296D81F9-CBA5-4295-BF85-42A8DA5930F0}" type="slidenum">
              <a:rPr lang="zh-CN" altLang="en-US" sz="1400" smtClean="0">
                <a:solidFill>
                  <a:schemeClr val="accent1"/>
                </a:solidFill>
                <a:latin typeface="Arial" panose="020B0604020202020204" pitchFamily="34" charset="0"/>
              </a:rPr>
              <a:pPr>
                <a:spcBef>
                  <a:spcPct val="0"/>
                </a:spcBef>
                <a:buFontTx/>
                <a:buNone/>
              </a:pPr>
              <a:t>4</a:t>
            </a:fld>
            <a:r>
              <a:rPr lang="en-US" altLang="zh-CN" sz="1400" dirty="0">
                <a:solidFill>
                  <a:schemeClr val="accent1"/>
                </a:solidFill>
                <a:latin typeface="Arial" panose="020B0604020202020204" pitchFamily="34" charset="0"/>
              </a:rPr>
              <a:t>/47</a:t>
            </a:r>
          </a:p>
        </p:txBody>
      </p:sp>
      <p:sp>
        <p:nvSpPr>
          <p:cNvPr id="14339" name="Rectangle 2"/>
          <p:cNvSpPr>
            <a:spLocks noGrp="1"/>
          </p:cNvSpPr>
          <p:nvPr>
            <p:ph type="title" idx="4294967295"/>
          </p:nvPr>
        </p:nvSpPr>
        <p:spPr/>
        <p:txBody>
          <a:bodyPr/>
          <a:lstStyle/>
          <a:p>
            <a:r>
              <a:rPr kumimoji="1" lang="zh-CN" altLang="en-US" sz="4000">
                <a:ea typeface="宋体" panose="02010600030101010101" pitchFamily="2" charset="-122"/>
              </a:rPr>
              <a:t>存在量词消去规则</a:t>
            </a:r>
          </a:p>
        </p:txBody>
      </p:sp>
      <p:graphicFrame>
        <p:nvGraphicFramePr>
          <p:cNvPr id="14340" name="Object 3"/>
          <p:cNvGraphicFramePr>
            <a:graphicFrameLocks noGrp="1" noChangeAspect="1"/>
          </p:cNvGraphicFramePr>
          <p:nvPr>
            <p:ph idx="4294967295"/>
          </p:nvPr>
        </p:nvGraphicFramePr>
        <p:xfrm>
          <a:off x="2600325" y="785813"/>
          <a:ext cx="2125663" cy="1868487"/>
        </p:xfrm>
        <a:graphic>
          <a:graphicData uri="http://schemas.openxmlformats.org/presentationml/2006/ole">
            <mc:AlternateContent xmlns:mc="http://schemas.openxmlformats.org/markup-compatibility/2006">
              <mc:Choice xmlns:v="urn:schemas-microsoft-com:vml" Requires="v">
                <p:oleObj spid="_x0000_s12302" name="Equation" r:id="rId4" imgW="495085" imgH="418918" progId="Equation.DSMT4">
                  <p:embed/>
                </p:oleObj>
              </mc:Choice>
              <mc:Fallback>
                <p:oleObj name="Equation" r:id="rId4" imgW="495085" imgH="418918" progId="Equation.DSMT4">
                  <p:embed/>
                  <p:pic>
                    <p:nvPicPr>
                      <p:cNvPr id="1434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0325" y="785813"/>
                        <a:ext cx="2125663" cy="1868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Rectangle 4"/>
          <p:cNvSpPr>
            <a:spLocks noChangeArrowheads="1"/>
          </p:cNvSpPr>
          <p:nvPr/>
        </p:nvSpPr>
        <p:spPr bwMode="auto">
          <a:xfrm>
            <a:off x="468313" y="2557463"/>
            <a:ext cx="777240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a:buFont typeface="Arial" panose="020B0604020202020204" pitchFamily="34" charset="0"/>
              <a:buNone/>
            </a:pPr>
            <a:r>
              <a:rPr lang="zh-CN" altLang="en-US" sz="2800" b="1">
                <a:solidFill>
                  <a:schemeClr val="hlink"/>
                </a:solidFill>
              </a:rPr>
              <a:t>规则成立的条件：</a:t>
            </a:r>
          </a:p>
          <a:p>
            <a:pPr algn="just">
              <a:buFont typeface="Arial" panose="020B0604020202020204" pitchFamily="34" charset="0"/>
              <a:buNone/>
            </a:pPr>
            <a:r>
              <a:rPr lang="zh-CN" altLang="en-US" sz="2800" b="1">
                <a:solidFill>
                  <a:schemeClr val="hlink"/>
                </a:solidFill>
              </a:rPr>
              <a:t>（</a:t>
            </a:r>
            <a:r>
              <a:rPr lang="en-US" altLang="zh-CN" sz="2800" b="1">
                <a:solidFill>
                  <a:schemeClr val="hlink"/>
                </a:solidFill>
              </a:rPr>
              <a:t>1</a:t>
            </a:r>
            <a:r>
              <a:rPr lang="zh-CN" altLang="en-US" sz="2800" b="1">
                <a:solidFill>
                  <a:schemeClr val="hlink"/>
                </a:solidFill>
              </a:rPr>
              <a:t>）</a:t>
            </a:r>
            <a:r>
              <a:rPr lang="en-US" altLang="zh-CN" sz="2800" b="1" i="1">
                <a:solidFill>
                  <a:schemeClr val="hlink"/>
                </a:solidFill>
              </a:rPr>
              <a:t>c</a:t>
            </a:r>
            <a:r>
              <a:rPr lang="zh-CN" altLang="en-US" sz="2800" b="1">
                <a:solidFill>
                  <a:schemeClr val="hlink"/>
                </a:solidFill>
              </a:rPr>
              <a:t>是使</a:t>
            </a:r>
            <a:r>
              <a:rPr lang="en-US" altLang="zh-CN" sz="2800" b="1" i="1">
                <a:solidFill>
                  <a:schemeClr val="hlink"/>
                </a:solidFill>
              </a:rPr>
              <a:t>A</a:t>
            </a:r>
            <a:r>
              <a:rPr lang="zh-CN" altLang="en-US" sz="2800" b="1">
                <a:solidFill>
                  <a:schemeClr val="hlink"/>
                </a:solidFill>
              </a:rPr>
              <a:t>（</a:t>
            </a:r>
            <a:r>
              <a:rPr lang="en-US" altLang="zh-CN" sz="2800" b="1" i="1">
                <a:solidFill>
                  <a:schemeClr val="hlink"/>
                </a:solidFill>
              </a:rPr>
              <a:t>c</a:t>
            </a:r>
            <a:r>
              <a:rPr lang="zh-CN" altLang="en-US" sz="2800" b="1">
                <a:solidFill>
                  <a:schemeClr val="hlink"/>
                </a:solidFill>
              </a:rPr>
              <a:t>）为真的特定的个体常元。</a:t>
            </a:r>
          </a:p>
          <a:p>
            <a:pPr algn="just">
              <a:buFont typeface="Arial" panose="020B0604020202020204" pitchFamily="34" charset="0"/>
              <a:buNone/>
            </a:pPr>
            <a:r>
              <a:rPr lang="zh-CN" altLang="en-US" sz="2800" b="1">
                <a:solidFill>
                  <a:schemeClr val="hlink"/>
                </a:solidFill>
              </a:rPr>
              <a:t>（</a:t>
            </a:r>
            <a:r>
              <a:rPr lang="en-US" altLang="zh-CN" sz="2800" b="1">
                <a:solidFill>
                  <a:schemeClr val="hlink"/>
                </a:solidFill>
              </a:rPr>
              <a:t>2</a:t>
            </a:r>
            <a:r>
              <a:rPr lang="zh-CN" altLang="en-US" sz="2800" b="1">
                <a:solidFill>
                  <a:schemeClr val="hlink"/>
                </a:solidFill>
              </a:rPr>
              <a:t>）</a:t>
            </a:r>
            <a:r>
              <a:rPr lang="zh-CN" altLang="en-US" sz="2800" b="1">
                <a:solidFill>
                  <a:schemeClr val="hlink"/>
                </a:solidFill>
                <a:sym typeface="Symbol" panose="05050102010706020507" pitchFamily="18" charset="2"/>
              </a:rPr>
              <a:t></a:t>
            </a:r>
            <a:r>
              <a:rPr lang="en-US" altLang="zh-CN" sz="2800" b="1" i="1">
                <a:solidFill>
                  <a:schemeClr val="hlink"/>
                </a:solidFill>
              </a:rPr>
              <a:t>xA</a:t>
            </a:r>
            <a:r>
              <a:rPr lang="zh-CN" altLang="en-US" sz="2800" b="1">
                <a:solidFill>
                  <a:schemeClr val="hlink"/>
                </a:solidFill>
              </a:rPr>
              <a:t>（</a:t>
            </a:r>
            <a:r>
              <a:rPr lang="en-US" altLang="zh-CN" sz="2800" b="1" i="1">
                <a:solidFill>
                  <a:schemeClr val="hlink"/>
                </a:solidFill>
              </a:rPr>
              <a:t>x</a:t>
            </a:r>
            <a:r>
              <a:rPr lang="zh-CN" altLang="en-US" sz="2800" b="1">
                <a:solidFill>
                  <a:schemeClr val="hlink"/>
                </a:solidFill>
              </a:rPr>
              <a:t>）是</a:t>
            </a:r>
            <a:r>
              <a:rPr lang="zh-CN" altLang="en-US" sz="2800" b="1">
                <a:solidFill>
                  <a:srgbClr val="CC0000"/>
                </a:solidFill>
              </a:rPr>
              <a:t>闭式</a:t>
            </a:r>
            <a:r>
              <a:rPr lang="zh-CN" altLang="en-US" sz="2800" b="1"/>
              <a:t>。</a:t>
            </a:r>
          </a:p>
        </p:txBody>
      </p:sp>
      <p:sp>
        <p:nvSpPr>
          <p:cNvPr id="103429" name="Rectangle 5"/>
          <p:cNvSpPr>
            <a:spLocks noChangeArrowheads="1"/>
          </p:cNvSpPr>
          <p:nvPr/>
        </p:nvSpPr>
        <p:spPr bwMode="auto">
          <a:xfrm>
            <a:off x="611188" y="4491038"/>
            <a:ext cx="8066087"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714375" indent="-714375">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800" b="1">
                <a:latin typeface="Arial" panose="020B0604020202020204" pitchFamily="34" charset="0"/>
              </a:rPr>
              <a:t>例    考察</a:t>
            </a:r>
            <a:r>
              <a:rPr lang="el-GR" altLang="zh-CN" sz="2800" b="1">
                <a:latin typeface="Arial" panose="020B0604020202020204" pitchFamily="34" charset="0"/>
              </a:rPr>
              <a:t>∃</a:t>
            </a:r>
            <a:r>
              <a:rPr lang="en-US" altLang="zh-CN" sz="2800" b="1">
                <a:latin typeface="Arial" panose="020B0604020202020204" pitchFamily="34" charset="0"/>
              </a:rPr>
              <a:t>y</a:t>
            </a:r>
            <a:r>
              <a:rPr lang="en-US" altLang="zh-CN" sz="2800" b="1" i="1">
                <a:latin typeface="Arial" panose="020B0604020202020204" pitchFamily="34" charset="0"/>
              </a:rPr>
              <a:t>F</a:t>
            </a:r>
            <a:r>
              <a:rPr lang="zh-CN" altLang="en-US" sz="2800" b="1">
                <a:latin typeface="Arial" panose="020B0604020202020204" pitchFamily="34" charset="0"/>
              </a:rPr>
              <a:t>（</a:t>
            </a:r>
            <a:r>
              <a:rPr lang="en-US" altLang="zh-CN" sz="2800" b="1" i="1">
                <a:latin typeface="Arial" panose="020B0604020202020204" pitchFamily="34" charset="0"/>
              </a:rPr>
              <a:t>x</a:t>
            </a:r>
            <a:r>
              <a:rPr lang="zh-CN" altLang="en-US" sz="2800" b="1">
                <a:latin typeface="Arial" panose="020B0604020202020204" pitchFamily="34" charset="0"/>
              </a:rPr>
              <a:t>，</a:t>
            </a:r>
            <a:r>
              <a:rPr lang="en-US" altLang="zh-CN" sz="2800" b="1">
                <a:latin typeface="Arial" panose="020B0604020202020204" pitchFamily="34" charset="0"/>
              </a:rPr>
              <a:t>y</a:t>
            </a:r>
            <a:r>
              <a:rPr lang="zh-CN" altLang="en-US" sz="2800" b="1">
                <a:latin typeface="Arial" panose="020B0604020202020204" pitchFamily="34" charset="0"/>
              </a:rPr>
              <a:t>）存在量词消去能不能得到下式</a:t>
            </a:r>
            <a:r>
              <a:rPr lang="en-US" altLang="zh-CN" sz="2800" b="1">
                <a:latin typeface="Arial" panose="020B0604020202020204" pitchFamily="34" charset="0"/>
              </a:rPr>
              <a:t>:</a:t>
            </a:r>
          </a:p>
          <a:p>
            <a:pPr eaLnBrk="1" hangingPunct="1">
              <a:lnSpc>
                <a:spcPct val="130000"/>
              </a:lnSpc>
              <a:spcBef>
                <a:spcPct val="0"/>
              </a:spcBef>
              <a:buFontTx/>
              <a:buNone/>
            </a:pPr>
            <a:r>
              <a:rPr lang="en-US" altLang="zh-CN" sz="2800" b="1">
                <a:latin typeface="Arial" panose="020B0604020202020204" pitchFamily="34" charset="0"/>
              </a:rPr>
              <a:t>                     </a:t>
            </a:r>
            <a:r>
              <a:rPr lang="en-US" altLang="zh-CN" sz="2800" b="1" i="1">
                <a:latin typeface="Arial" panose="020B0604020202020204" pitchFamily="34" charset="0"/>
              </a:rPr>
              <a:t>F</a:t>
            </a:r>
            <a:r>
              <a:rPr lang="zh-CN" altLang="en-US" sz="2800" b="1">
                <a:latin typeface="Arial" panose="020B0604020202020204" pitchFamily="34" charset="0"/>
              </a:rPr>
              <a:t>（</a:t>
            </a:r>
            <a:r>
              <a:rPr lang="en-US" altLang="zh-CN" sz="2800" b="1">
                <a:latin typeface="Arial" panose="020B0604020202020204" pitchFamily="34" charset="0"/>
              </a:rPr>
              <a:t>x</a:t>
            </a:r>
            <a:r>
              <a:rPr lang="zh-CN" altLang="en-US" sz="2800" b="1">
                <a:latin typeface="Arial" panose="020B0604020202020204" pitchFamily="34" charset="0"/>
              </a:rPr>
              <a:t>，</a:t>
            </a:r>
            <a:r>
              <a:rPr lang="en-US" altLang="zh-CN" sz="2800" b="1">
                <a:latin typeface="Arial" panose="020B0604020202020204" pitchFamily="34" charset="0"/>
              </a:rPr>
              <a:t>c</a:t>
            </a:r>
            <a:r>
              <a:rPr lang="zh-CN" altLang="en-US" sz="2800" b="1">
                <a:latin typeface="Arial" panose="020B0604020202020204" pitchFamily="34" charset="0"/>
              </a:rPr>
              <a:t>）</a:t>
            </a:r>
          </a:p>
        </p:txBody>
      </p:sp>
      <p:sp>
        <p:nvSpPr>
          <p:cNvPr id="103430" name="Rectangle 6"/>
          <p:cNvSpPr>
            <a:spLocks noChangeArrowheads="1"/>
          </p:cNvSpPr>
          <p:nvPr/>
        </p:nvSpPr>
        <p:spPr bwMode="auto">
          <a:xfrm>
            <a:off x="4716463" y="5283200"/>
            <a:ext cx="863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6000" b="1">
                <a:solidFill>
                  <a:srgbClr val="FF0000"/>
                </a:solidFill>
                <a:latin typeface="Arial" panose="020B0604020202020204" pitchFamily="34" charset="0"/>
              </a:rPr>
              <a:t>✘</a:t>
            </a:r>
          </a:p>
        </p:txBody>
      </p:sp>
      <p:cxnSp>
        <p:nvCxnSpPr>
          <p:cNvPr id="8" name="直接连接符 7"/>
          <p:cNvCxnSpPr/>
          <p:nvPr/>
        </p:nvCxnSpPr>
        <p:spPr>
          <a:xfrm>
            <a:off x="0" y="4265613"/>
            <a:ext cx="9144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600325" y="1700808"/>
            <a:ext cx="235401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2400635" y="1578993"/>
            <a:ext cx="3240360" cy="10282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041480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03429"/>
                                        </p:tgtEl>
                                        <p:attrNameLst>
                                          <p:attrName>style.visibility</p:attrName>
                                        </p:attrNameLst>
                                      </p:cBhvr>
                                      <p:to>
                                        <p:strVal val="visible"/>
                                      </p:to>
                                    </p:set>
                                    <p:animEffect transition="in" filter="blinds(horizontal)">
                                      <p:cBhvr>
                                        <p:cTn id="21" dur="500"/>
                                        <p:tgtEl>
                                          <p:spTgt spid="103429"/>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103430"/>
                                        </p:tgtEl>
                                        <p:attrNameLst>
                                          <p:attrName>style.visibility</p:attrName>
                                        </p:attrNameLst>
                                      </p:cBhvr>
                                      <p:to>
                                        <p:strVal val="visible"/>
                                      </p:to>
                                    </p:set>
                                    <p:anim calcmode="lin" valueType="num">
                                      <p:cBhvr additive="base">
                                        <p:cTn id="26" dur="500" fill="hold"/>
                                        <p:tgtEl>
                                          <p:spTgt spid="103430"/>
                                        </p:tgtEl>
                                        <p:attrNameLst>
                                          <p:attrName>ppt_x</p:attrName>
                                        </p:attrNameLst>
                                      </p:cBhvr>
                                      <p:tavLst>
                                        <p:tav tm="0">
                                          <p:val>
                                            <p:strVal val="#ppt_x"/>
                                          </p:val>
                                        </p:tav>
                                        <p:tav tm="100000">
                                          <p:val>
                                            <p:strVal val="#ppt_x"/>
                                          </p:val>
                                        </p:tav>
                                      </p:tavLst>
                                    </p:anim>
                                    <p:anim calcmode="lin" valueType="num">
                                      <p:cBhvr additive="base">
                                        <p:cTn id="27" dur="500" fill="hold"/>
                                        <p:tgtEl>
                                          <p:spTgt spid="1034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p:bldP spid="103430" grpId="0"/>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E60AD0-B7F7-49B3-B716-5500019E9501}" type="slidenum">
              <a:rPr lang="zh-CN" altLang="en-US" smtClean="0">
                <a:solidFill>
                  <a:schemeClr val="accent1"/>
                </a:solidFill>
              </a:rPr>
              <a:pPr/>
              <a:t>40</a:t>
            </a:fld>
            <a:r>
              <a:rPr lang="en-US" altLang="zh-CN" dirty="0">
                <a:solidFill>
                  <a:schemeClr val="accent1"/>
                </a:solidFill>
              </a:rPr>
              <a:t>/47</a:t>
            </a:r>
          </a:p>
        </p:txBody>
      </p:sp>
      <p:sp>
        <p:nvSpPr>
          <p:cNvPr id="37891" name="Rectangle 2"/>
          <p:cNvSpPr>
            <a:spLocks noGrp="1"/>
          </p:cNvSpPr>
          <p:nvPr>
            <p:ph type="title" idx="4294967295"/>
          </p:nvPr>
        </p:nvSpPr>
        <p:spPr/>
        <p:txBody>
          <a:bodyPr/>
          <a:lstStyle/>
          <a:p>
            <a:r>
              <a:rPr lang="zh-CN" altLang="en-US">
                <a:latin typeface="Calibri" panose="020F0502020204030204" pitchFamily="34" charset="0"/>
                <a:ea typeface="宋体" panose="02010600030101010101" pitchFamily="2" charset="-122"/>
              </a:rPr>
              <a:t>集合的特点</a:t>
            </a:r>
          </a:p>
        </p:txBody>
      </p:sp>
      <p:sp>
        <p:nvSpPr>
          <p:cNvPr id="28675" name="Rectangle 3"/>
          <p:cNvSpPr>
            <a:spLocks noGrp="1"/>
          </p:cNvSpPr>
          <p:nvPr>
            <p:ph type="body" idx="4294967295"/>
          </p:nvPr>
        </p:nvSpPr>
        <p:spPr>
          <a:xfrm>
            <a:off x="179388" y="981075"/>
            <a:ext cx="8713787" cy="5761038"/>
          </a:xfrm>
        </p:spPr>
        <p:txBody>
          <a:bodyPr/>
          <a:lstStyle/>
          <a:p>
            <a:pPr>
              <a:lnSpc>
                <a:spcPct val="90000"/>
              </a:lnSpc>
              <a:spcBef>
                <a:spcPct val="40000"/>
              </a:spcBef>
              <a:buFont typeface="Wingdings" panose="05000000000000000000" pitchFamily="2" charset="2"/>
              <a:buChar char="l"/>
            </a:pPr>
            <a:r>
              <a:rPr lang="zh-CN" altLang="en-US" b="1">
                <a:solidFill>
                  <a:srgbClr val="993300"/>
                </a:solidFill>
                <a:latin typeface="Calibri" panose="020F0502020204030204" pitchFamily="34" charset="0"/>
                <a:ea typeface="宋体" panose="02010600030101010101" pitchFamily="2" charset="-122"/>
              </a:rPr>
              <a:t>仅考虑集合所包含的不同的元素，也就是说集合中元素重复出现没有意义。</a:t>
            </a:r>
          </a:p>
          <a:p>
            <a:pPr>
              <a:lnSpc>
                <a:spcPct val="90000"/>
              </a:lnSpc>
              <a:spcBef>
                <a:spcPct val="40000"/>
              </a:spcBef>
              <a:buFont typeface="Wingdings" panose="05000000000000000000" pitchFamily="2" charset="2"/>
              <a:buChar char="l"/>
            </a:pPr>
            <a:endParaRPr lang="zh-CN" altLang="en-US" b="1">
              <a:solidFill>
                <a:srgbClr val="993300"/>
              </a:solidFill>
              <a:latin typeface="Calibri" panose="020F0502020204030204" pitchFamily="34" charset="0"/>
              <a:ea typeface="宋体" panose="02010600030101010101" pitchFamily="2" charset="-122"/>
            </a:endParaRPr>
          </a:p>
          <a:p>
            <a:pPr>
              <a:lnSpc>
                <a:spcPct val="90000"/>
              </a:lnSpc>
              <a:spcBef>
                <a:spcPct val="40000"/>
              </a:spcBef>
              <a:buFont typeface="Wingdings" panose="05000000000000000000" pitchFamily="2" charset="2"/>
              <a:buNone/>
            </a:pPr>
            <a:r>
              <a:rPr lang="zh-CN" altLang="en-US" b="1">
                <a:latin typeface="Calibri" panose="020F0502020204030204" pitchFamily="34" charset="0"/>
                <a:ea typeface="宋体" panose="02010600030101010101" pitchFamily="2" charset="-122"/>
              </a:rPr>
              <a:t>例如：</a:t>
            </a:r>
          </a:p>
          <a:p>
            <a:pPr>
              <a:lnSpc>
                <a:spcPct val="90000"/>
              </a:lnSpc>
              <a:spcBef>
                <a:spcPct val="40000"/>
              </a:spcBef>
              <a:buFont typeface="Wingdings" panose="05000000000000000000" pitchFamily="2" charset="2"/>
              <a:buNone/>
            </a:pPr>
            <a:r>
              <a:rPr lang="zh-CN" altLang="en-US" b="1">
                <a:latin typeface="Calibri" panose="020F0502020204030204" pitchFamily="34" charset="0"/>
                <a:ea typeface="宋体" panose="02010600030101010101" pitchFamily="2" charset="-122"/>
              </a:rPr>
              <a:t>                        </a:t>
            </a:r>
            <a:r>
              <a:rPr lang="en-US" altLang="zh-CN" b="1">
                <a:latin typeface="Calibri" panose="020F0502020204030204" pitchFamily="34" charset="0"/>
                <a:ea typeface="宋体" panose="02010600030101010101" pitchFamily="2" charset="-122"/>
              </a:rPr>
              <a:t>{a,a,b,c,c},</a:t>
            </a:r>
          </a:p>
          <a:p>
            <a:pPr>
              <a:lnSpc>
                <a:spcPct val="90000"/>
              </a:lnSpc>
              <a:spcBef>
                <a:spcPct val="40000"/>
              </a:spcBef>
              <a:buFont typeface="Wingdings" panose="05000000000000000000" pitchFamily="2" charset="2"/>
              <a:buNone/>
            </a:pPr>
            <a:r>
              <a:rPr lang="zh-CN" altLang="en-US" b="1">
                <a:latin typeface="Calibri" panose="020F0502020204030204" pitchFamily="34" charset="0"/>
                <a:ea typeface="宋体" panose="02010600030101010101" pitchFamily="2" charset="-122"/>
              </a:rPr>
              <a:t>           </a:t>
            </a:r>
            <a:r>
              <a:rPr lang="en-US" altLang="zh-CN" b="1">
                <a:latin typeface="Calibri" panose="020F0502020204030204" pitchFamily="34" charset="0"/>
                <a:ea typeface="宋体" panose="02010600030101010101" pitchFamily="2" charset="-122"/>
              </a:rPr>
              <a:t>             {a,b,c}</a:t>
            </a:r>
          </a:p>
          <a:p>
            <a:pPr>
              <a:lnSpc>
                <a:spcPct val="90000"/>
              </a:lnSpc>
              <a:spcBef>
                <a:spcPct val="40000"/>
              </a:spcBef>
              <a:buFont typeface="Wingdings" panose="05000000000000000000" pitchFamily="2" charset="2"/>
              <a:buNone/>
            </a:pPr>
            <a:r>
              <a:rPr lang="zh-CN" altLang="en-US" b="1">
                <a:latin typeface="Calibri" panose="020F0502020204030204" pitchFamily="34" charset="0"/>
                <a:ea typeface="宋体" panose="02010600030101010101" pitchFamily="2" charset="-122"/>
              </a:rPr>
              <a:t>           </a:t>
            </a:r>
          </a:p>
          <a:p>
            <a:pPr>
              <a:lnSpc>
                <a:spcPct val="90000"/>
              </a:lnSpc>
              <a:spcBef>
                <a:spcPct val="40000"/>
              </a:spcBef>
              <a:buFont typeface="Wingdings" panose="05000000000000000000" pitchFamily="2" charset="2"/>
              <a:buNone/>
            </a:pPr>
            <a:r>
              <a:rPr lang="zh-CN" altLang="en-US" b="1">
                <a:latin typeface="Calibri" panose="020F0502020204030204" pitchFamily="34" charset="0"/>
                <a:ea typeface="宋体" panose="02010600030101010101" pitchFamily="2" charset="-122"/>
              </a:rPr>
              <a:t>            是相等的两个集合。</a:t>
            </a:r>
          </a:p>
          <a:p>
            <a:pPr>
              <a:lnSpc>
                <a:spcPct val="90000"/>
              </a:lnSpc>
              <a:spcBef>
                <a:spcPct val="40000"/>
              </a:spcBef>
              <a:buFont typeface="Wingdings" panose="05000000000000000000" pitchFamily="2" charset="2"/>
              <a:buNone/>
            </a:pPr>
            <a:endParaRPr lang="zh-CN" altLang="en-US" b="1">
              <a:latin typeface="Calibri" panose="020F0502020204030204" pitchFamily="34" charset="0"/>
              <a:ea typeface="宋体" panose="02010600030101010101" pitchFamily="2" charset="-122"/>
            </a:endParaRPr>
          </a:p>
        </p:txBody>
      </p:sp>
      <p:cxnSp>
        <p:nvCxnSpPr>
          <p:cNvPr id="5" name="直接连接符 4"/>
          <p:cNvCxnSpPr/>
          <p:nvPr/>
        </p:nvCxnSpPr>
        <p:spPr>
          <a:xfrm>
            <a:off x="0" y="2357438"/>
            <a:ext cx="9144000"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86893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5">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492FFBF-00E2-435F-8C31-6F6856756316}" type="slidenum">
              <a:rPr lang="zh-CN" altLang="en-US" smtClean="0">
                <a:solidFill>
                  <a:schemeClr val="accent1"/>
                </a:solidFill>
              </a:rPr>
              <a:pPr/>
              <a:t>41</a:t>
            </a:fld>
            <a:r>
              <a:rPr lang="en-US" altLang="zh-CN" dirty="0">
                <a:solidFill>
                  <a:schemeClr val="accent1"/>
                </a:solidFill>
              </a:rPr>
              <a:t>/47</a:t>
            </a:r>
          </a:p>
        </p:txBody>
      </p:sp>
      <p:sp>
        <p:nvSpPr>
          <p:cNvPr id="38915" name="Rectangle 2"/>
          <p:cNvSpPr>
            <a:spLocks noGrp="1"/>
          </p:cNvSpPr>
          <p:nvPr>
            <p:ph type="title" idx="4294967295"/>
          </p:nvPr>
        </p:nvSpPr>
        <p:spPr/>
        <p:txBody>
          <a:bodyPr/>
          <a:lstStyle/>
          <a:p>
            <a:r>
              <a:rPr lang="zh-CN" altLang="en-US">
                <a:latin typeface="Calibri" panose="020F0502020204030204" pitchFamily="34" charset="0"/>
                <a:ea typeface="宋体" panose="02010600030101010101" pitchFamily="2" charset="-122"/>
              </a:rPr>
              <a:t>集合的特点</a:t>
            </a:r>
          </a:p>
        </p:txBody>
      </p:sp>
      <p:sp>
        <p:nvSpPr>
          <p:cNvPr id="38916" name="Rectangle 3"/>
          <p:cNvSpPr>
            <a:spLocks noGrp="1"/>
          </p:cNvSpPr>
          <p:nvPr>
            <p:ph type="body" idx="4294967295"/>
          </p:nvPr>
        </p:nvSpPr>
        <p:spPr>
          <a:xfrm>
            <a:off x="179388" y="981075"/>
            <a:ext cx="8713787" cy="5761038"/>
          </a:xfrm>
        </p:spPr>
        <p:txBody>
          <a:bodyPr/>
          <a:lstStyle/>
          <a:p>
            <a:pPr>
              <a:lnSpc>
                <a:spcPct val="90000"/>
              </a:lnSpc>
              <a:spcBef>
                <a:spcPct val="40000"/>
              </a:spcBef>
              <a:buFont typeface="Wingdings" panose="05000000000000000000" pitchFamily="2" charset="2"/>
              <a:buChar char="l"/>
            </a:pPr>
            <a:r>
              <a:rPr lang="zh-CN" altLang="en-US" b="1">
                <a:solidFill>
                  <a:srgbClr val="993300"/>
                </a:solidFill>
                <a:latin typeface="Calibri" panose="020F0502020204030204" pitchFamily="34" charset="0"/>
                <a:ea typeface="宋体" panose="02010600030101010101" pitchFamily="2" charset="-122"/>
              </a:rPr>
              <a:t>集合中的元素没有任何方式的顺序。</a:t>
            </a:r>
          </a:p>
          <a:p>
            <a:pPr>
              <a:lnSpc>
                <a:spcPct val="90000"/>
              </a:lnSpc>
              <a:spcBef>
                <a:spcPct val="40000"/>
              </a:spcBef>
              <a:buFont typeface="Wingdings" panose="05000000000000000000" pitchFamily="2" charset="2"/>
              <a:buChar char="l"/>
            </a:pPr>
            <a:endParaRPr lang="zh-CN" altLang="en-US" b="1">
              <a:solidFill>
                <a:srgbClr val="993300"/>
              </a:solidFill>
              <a:latin typeface="Calibri" panose="020F0502020204030204" pitchFamily="34" charset="0"/>
              <a:ea typeface="宋体" panose="02010600030101010101" pitchFamily="2" charset="-122"/>
            </a:endParaRPr>
          </a:p>
          <a:p>
            <a:pPr>
              <a:lnSpc>
                <a:spcPct val="90000"/>
              </a:lnSpc>
              <a:spcBef>
                <a:spcPct val="40000"/>
              </a:spcBef>
              <a:buFont typeface="Wingdings" panose="05000000000000000000" pitchFamily="2" charset="2"/>
              <a:buNone/>
            </a:pPr>
            <a:r>
              <a:rPr lang="zh-CN" altLang="en-US" b="1">
                <a:latin typeface="Calibri" panose="020F0502020204030204" pitchFamily="34" charset="0"/>
                <a:ea typeface="宋体" panose="02010600030101010101" pitchFamily="2" charset="-122"/>
              </a:rPr>
              <a:t>例如：</a:t>
            </a:r>
          </a:p>
          <a:p>
            <a:pPr>
              <a:lnSpc>
                <a:spcPct val="90000"/>
              </a:lnSpc>
              <a:spcBef>
                <a:spcPct val="40000"/>
              </a:spcBef>
              <a:buFont typeface="Wingdings" panose="05000000000000000000" pitchFamily="2" charset="2"/>
              <a:buNone/>
            </a:pPr>
            <a:r>
              <a:rPr lang="zh-CN" altLang="en-US" b="1">
                <a:latin typeface="Calibri" panose="020F0502020204030204" pitchFamily="34" charset="0"/>
                <a:ea typeface="宋体" panose="02010600030101010101" pitchFamily="2" charset="-122"/>
              </a:rPr>
              <a:t>                  </a:t>
            </a:r>
            <a:r>
              <a:rPr lang="en-US" altLang="zh-CN" b="1">
                <a:latin typeface="Calibri" panose="020F0502020204030204" pitchFamily="34" charset="0"/>
                <a:ea typeface="宋体" panose="02010600030101010101" pitchFamily="2" charset="-122"/>
              </a:rPr>
              <a:t>{a,b,c}</a:t>
            </a:r>
          </a:p>
          <a:p>
            <a:pPr>
              <a:lnSpc>
                <a:spcPct val="90000"/>
              </a:lnSpc>
              <a:spcBef>
                <a:spcPct val="40000"/>
              </a:spcBef>
              <a:buFont typeface="Wingdings" panose="05000000000000000000" pitchFamily="2" charset="2"/>
              <a:buNone/>
            </a:pPr>
            <a:r>
              <a:rPr lang="en-US" altLang="zh-CN" b="1">
                <a:latin typeface="Calibri" panose="020F0502020204030204" pitchFamily="34" charset="0"/>
                <a:ea typeface="宋体" panose="02010600030101010101" pitchFamily="2" charset="-122"/>
              </a:rPr>
              <a:t>                  {c,a,b}</a:t>
            </a:r>
          </a:p>
          <a:p>
            <a:pPr>
              <a:lnSpc>
                <a:spcPct val="90000"/>
              </a:lnSpc>
              <a:spcBef>
                <a:spcPct val="40000"/>
              </a:spcBef>
              <a:buFont typeface="Wingdings" panose="05000000000000000000" pitchFamily="2" charset="2"/>
              <a:buNone/>
            </a:pPr>
            <a:r>
              <a:rPr lang="zh-CN" altLang="en-US" b="1">
                <a:latin typeface="Calibri" panose="020F0502020204030204" pitchFamily="34" charset="0"/>
                <a:ea typeface="宋体" panose="02010600030101010101" pitchFamily="2" charset="-122"/>
              </a:rPr>
              <a:t>         </a:t>
            </a:r>
          </a:p>
          <a:p>
            <a:pPr>
              <a:lnSpc>
                <a:spcPct val="90000"/>
              </a:lnSpc>
              <a:spcBef>
                <a:spcPct val="40000"/>
              </a:spcBef>
              <a:buFont typeface="Wingdings" panose="05000000000000000000" pitchFamily="2" charset="2"/>
              <a:buNone/>
            </a:pPr>
            <a:r>
              <a:rPr lang="zh-CN" altLang="en-US" b="1">
                <a:latin typeface="Calibri" panose="020F0502020204030204" pitchFamily="34" charset="0"/>
                <a:ea typeface="宋体" panose="02010600030101010101" pitchFamily="2" charset="-122"/>
              </a:rPr>
              <a:t>           是相等的两个集合。</a:t>
            </a:r>
            <a:endParaRPr lang="en-US" altLang="zh-CN" b="1">
              <a:latin typeface="Calibri" panose="020F0502020204030204" pitchFamily="34" charset="0"/>
              <a:ea typeface="宋体" panose="02010600030101010101" pitchFamily="2" charset="-122"/>
            </a:endParaRPr>
          </a:p>
        </p:txBody>
      </p:sp>
      <p:cxnSp>
        <p:nvCxnSpPr>
          <p:cNvPr id="4" name="直接连接符 3"/>
          <p:cNvCxnSpPr/>
          <p:nvPr/>
        </p:nvCxnSpPr>
        <p:spPr>
          <a:xfrm>
            <a:off x="0" y="1928813"/>
            <a:ext cx="9144000" cy="158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3064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0455872-2553-4F52-A628-00A9D94B35C9}" type="slidenum">
              <a:rPr lang="zh-CN" altLang="en-US" smtClean="0">
                <a:solidFill>
                  <a:schemeClr val="accent1"/>
                </a:solidFill>
              </a:rPr>
              <a:pPr/>
              <a:t>42</a:t>
            </a:fld>
            <a:r>
              <a:rPr lang="en-US" altLang="zh-CN" dirty="0">
                <a:solidFill>
                  <a:schemeClr val="accent1"/>
                </a:solidFill>
              </a:rPr>
              <a:t>/47</a:t>
            </a:r>
          </a:p>
        </p:txBody>
      </p:sp>
      <p:sp>
        <p:nvSpPr>
          <p:cNvPr id="39939" name="Rectangle 2"/>
          <p:cNvSpPr>
            <a:spLocks noGrp="1"/>
          </p:cNvSpPr>
          <p:nvPr>
            <p:ph type="title" idx="4294967295"/>
          </p:nvPr>
        </p:nvSpPr>
        <p:spPr/>
        <p:txBody>
          <a:bodyPr/>
          <a:lstStyle/>
          <a:p>
            <a:r>
              <a:rPr lang="zh-CN" altLang="en-US">
                <a:latin typeface="Calibri" panose="020F0502020204030204" pitchFamily="34" charset="0"/>
                <a:ea typeface="宋体" panose="02010600030101010101" pitchFamily="2" charset="-122"/>
              </a:rPr>
              <a:t>集合的特点</a:t>
            </a:r>
          </a:p>
        </p:txBody>
      </p:sp>
      <p:sp>
        <p:nvSpPr>
          <p:cNvPr id="39940" name="Rectangle 3"/>
          <p:cNvSpPr>
            <a:spLocks noGrp="1"/>
          </p:cNvSpPr>
          <p:nvPr>
            <p:ph type="body" idx="4294967295"/>
          </p:nvPr>
        </p:nvSpPr>
        <p:spPr>
          <a:xfrm>
            <a:off x="179388" y="981075"/>
            <a:ext cx="8713787" cy="5761038"/>
          </a:xfrm>
        </p:spPr>
        <p:txBody>
          <a:bodyPr/>
          <a:lstStyle/>
          <a:p>
            <a:pPr>
              <a:lnSpc>
                <a:spcPct val="90000"/>
              </a:lnSpc>
              <a:spcBef>
                <a:spcPct val="40000"/>
              </a:spcBef>
              <a:buFont typeface="Wingdings" panose="05000000000000000000" pitchFamily="2" charset="2"/>
              <a:buChar char="l"/>
            </a:pPr>
            <a:r>
              <a:rPr lang="zh-CN" altLang="en-US" b="1">
                <a:solidFill>
                  <a:srgbClr val="993300"/>
                </a:solidFill>
                <a:latin typeface="Calibri" panose="020F0502020204030204" pitchFamily="34" charset="0"/>
                <a:ea typeface="宋体" panose="02010600030101010101" pitchFamily="2" charset="-122"/>
              </a:rPr>
              <a:t>对集合中的元素没有任何的限制，也就是一个集合中的元素之间彼此独立，可以毫不相干；一个集合也可以是另一个集合的元素。</a:t>
            </a:r>
          </a:p>
          <a:p>
            <a:pPr>
              <a:lnSpc>
                <a:spcPct val="90000"/>
              </a:lnSpc>
              <a:spcBef>
                <a:spcPct val="40000"/>
              </a:spcBef>
              <a:buFont typeface="Wingdings" panose="05000000000000000000" pitchFamily="2" charset="2"/>
              <a:buChar char="l"/>
            </a:pPr>
            <a:endParaRPr lang="zh-CN" altLang="en-US" b="1">
              <a:solidFill>
                <a:srgbClr val="993300"/>
              </a:solidFill>
              <a:latin typeface="Calibri" panose="020F0502020204030204" pitchFamily="34" charset="0"/>
              <a:ea typeface="宋体" panose="02010600030101010101" pitchFamily="2" charset="-122"/>
            </a:endParaRPr>
          </a:p>
          <a:p>
            <a:pPr>
              <a:lnSpc>
                <a:spcPct val="90000"/>
              </a:lnSpc>
              <a:spcBef>
                <a:spcPct val="40000"/>
              </a:spcBef>
              <a:buFont typeface="Wingdings" panose="05000000000000000000" pitchFamily="2" charset="2"/>
              <a:buNone/>
            </a:pPr>
            <a:r>
              <a:rPr lang="zh-CN" altLang="en-US" b="1">
                <a:latin typeface="Calibri" panose="020F0502020204030204" pitchFamily="34" charset="0"/>
                <a:ea typeface="宋体" panose="02010600030101010101" pitchFamily="2" charset="-122"/>
              </a:rPr>
              <a:t>例如：  </a:t>
            </a:r>
          </a:p>
          <a:p>
            <a:pPr>
              <a:lnSpc>
                <a:spcPct val="90000"/>
              </a:lnSpc>
              <a:spcBef>
                <a:spcPct val="40000"/>
              </a:spcBef>
              <a:buFont typeface="Wingdings" panose="05000000000000000000" pitchFamily="2" charset="2"/>
              <a:buNone/>
            </a:pPr>
            <a:r>
              <a:rPr lang="zh-CN" altLang="en-US" b="1">
                <a:latin typeface="Calibri" panose="020F0502020204030204" pitchFamily="34" charset="0"/>
                <a:ea typeface="宋体" panose="02010600030101010101" pitchFamily="2" charset="-122"/>
              </a:rPr>
              <a:t>                  </a:t>
            </a:r>
            <a:r>
              <a:rPr lang="en-US" altLang="zh-CN" b="1">
                <a:latin typeface="Calibri" panose="020F0502020204030204" pitchFamily="34" charset="0"/>
                <a:ea typeface="宋体" panose="02010600030101010101" pitchFamily="2" charset="-122"/>
              </a:rPr>
              <a:t>{a, 2, </a:t>
            </a:r>
            <a:r>
              <a:rPr lang="zh-CN" altLang="en-US" b="1">
                <a:latin typeface="Calibri" panose="020F0502020204030204" pitchFamily="34" charset="0"/>
                <a:ea typeface="宋体" panose="02010600030101010101" pitchFamily="2" charset="-122"/>
              </a:rPr>
              <a:t>华盛顿</a:t>
            </a:r>
            <a:r>
              <a:rPr lang="en-US" altLang="zh-CN" b="1">
                <a:latin typeface="Calibri" panose="020F0502020204030204" pitchFamily="34" charset="0"/>
                <a:ea typeface="宋体" panose="02010600030101010101" pitchFamily="2" charset="-122"/>
              </a:rPr>
              <a:t>, </a:t>
            </a:r>
            <a:r>
              <a:rPr lang="zh-CN" altLang="en-US" b="1">
                <a:latin typeface="Calibri" panose="020F0502020204030204" pitchFamily="34" charset="0"/>
                <a:ea typeface="宋体" panose="02010600030101010101" pitchFamily="2" charset="-122"/>
              </a:rPr>
              <a:t>中国人</a:t>
            </a:r>
            <a:r>
              <a:rPr lang="en-US" altLang="zh-CN" b="1">
                <a:latin typeface="Calibri" panose="020F0502020204030204" pitchFamily="34" charset="0"/>
                <a:ea typeface="宋体" panose="02010600030101010101" pitchFamily="2" charset="-122"/>
              </a:rPr>
              <a:t>}</a:t>
            </a:r>
            <a:r>
              <a:rPr lang="zh-CN" altLang="en-US" b="1">
                <a:latin typeface="Calibri" panose="020F0502020204030204" pitchFamily="34" charset="0"/>
                <a:ea typeface="宋体" panose="02010600030101010101" pitchFamily="2" charset="-122"/>
              </a:rPr>
              <a:t> </a:t>
            </a:r>
          </a:p>
          <a:p>
            <a:pPr>
              <a:lnSpc>
                <a:spcPct val="90000"/>
              </a:lnSpc>
              <a:spcBef>
                <a:spcPct val="40000"/>
              </a:spcBef>
              <a:buFont typeface="Wingdings" panose="05000000000000000000" pitchFamily="2" charset="2"/>
              <a:buNone/>
            </a:pPr>
            <a:r>
              <a:rPr lang="en-US" altLang="zh-CN" b="1">
                <a:latin typeface="Calibri" panose="020F0502020204030204" pitchFamily="34" charset="0"/>
                <a:ea typeface="宋体" panose="02010600030101010101" pitchFamily="2" charset="-122"/>
              </a:rPr>
              <a:t>                  {a, {a}, </a:t>
            </a:r>
            <a:r>
              <a:rPr lang="en-US" altLang="zh-CN" b="1">
                <a:latin typeface="Tahoma" panose="020B0604030504040204" pitchFamily="34" charset="0"/>
                <a:ea typeface="宋体" panose="02010600030101010101" pitchFamily="2" charset="-122"/>
                <a:cs typeface="Tahoma" panose="020B0604030504040204" pitchFamily="34" charset="0"/>
              </a:rPr>
              <a:t>Ø</a:t>
            </a:r>
            <a:r>
              <a:rPr lang="en-US" altLang="zh-CN" b="1">
                <a:latin typeface="Calibri" panose="020F0502020204030204" pitchFamily="34" charset="0"/>
                <a:ea typeface="宋体" panose="02010600030101010101" pitchFamily="2" charset="-122"/>
              </a:rPr>
              <a:t>} </a:t>
            </a:r>
          </a:p>
          <a:p>
            <a:pPr>
              <a:lnSpc>
                <a:spcPct val="90000"/>
              </a:lnSpc>
              <a:spcBef>
                <a:spcPct val="40000"/>
              </a:spcBef>
              <a:buFont typeface="Wingdings" panose="05000000000000000000" pitchFamily="2" charset="2"/>
              <a:buNone/>
            </a:pPr>
            <a:r>
              <a:rPr lang="zh-CN" altLang="en-US" b="1">
                <a:latin typeface="Calibri" panose="020F0502020204030204" pitchFamily="34" charset="0"/>
                <a:ea typeface="宋体" panose="02010600030101010101" pitchFamily="2" charset="-122"/>
              </a:rPr>
              <a:t>           </a:t>
            </a:r>
          </a:p>
          <a:p>
            <a:pPr>
              <a:lnSpc>
                <a:spcPct val="90000"/>
              </a:lnSpc>
              <a:spcBef>
                <a:spcPct val="40000"/>
              </a:spcBef>
              <a:buFont typeface="Wingdings" panose="05000000000000000000" pitchFamily="2" charset="2"/>
              <a:buNone/>
            </a:pPr>
            <a:r>
              <a:rPr lang="zh-CN" altLang="en-US" b="1">
                <a:latin typeface="Calibri" panose="020F0502020204030204" pitchFamily="34" charset="0"/>
                <a:ea typeface="宋体" panose="02010600030101010101" pitchFamily="2" charset="-122"/>
              </a:rPr>
              <a:t>          都是两个确定的集合。</a:t>
            </a:r>
          </a:p>
        </p:txBody>
      </p:sp>
      <p:cxnSp>
        <p:nvCxnSpPr>
          <p:cNvPr id="4" name="直接连接符 3"/>
          <p:cNvCxnSpPr/>
          <p:nvPr/>
        </p:nvCxnSpPr>
        <p:spPr>
          <a:xfrm>
            <a:off x="0" y="2641600"/>
            <a:ext cx="9144000"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25859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482BADE-E30B-41D3-9A68-CB018384623E}" type="slidenum">
              <a:rPr lang="zh-CN" altLang="en-US" smtClean="0">
                <a:solidFill>
                  <a:schemeClr val="accent1"/>
                </a:solidFill>
              </a:rPr>
              <a:pPr/>
              <a:t>43</a:t>
            </a:fld>
            <a:r>
              <a:rPr lang="en-US" altLang="zh-CN" dirty="0">
                <a:solidFill>
                  <a:schemeClr val="accent1"/>
                </a:solidFill>
              </a:rPr>
              <a:t>/47</a:t>
            </a:r>
          </a:p>
        </p:txBody>
      </p:sp>
      <p:sp>
        <p:nvSpPr>
          <p:cNvPr id="60419" name="Rectangle 2"/>
          <p:cNvSpPr>
            <a:spLocks noGrp="1"/>
          </p:cNvSpPr>
          <p:nvPr>
            <p:ph type="title" idx="4294967295"/>
          </p:nvPr>
        </p:nvSpPr>
        <p:spPr/>
        <p:txBody>
          <a:bodyPr/>
          <a:lstStyle/>
          <a:p>
            <a:r>
              <a:rPr lang="zh-CN" altLang="en-US" dirty="0">
                <a:latin typeface="Calibri" panose="020F0502020204030204" pitchFamily="34" charset="0"/>
                <a:ea typeface="宋体" panose="02010600030101010101" pitchFamily="2" charset="-122"/>
              </a:rPr>
              <a:t>幂集 </a:t>
            </a:r>
          </a:p>
        </p:txBody>
      </p:sp>
      <p:sp>
        <p:nvSpPr>
          <p:cNvPr id="60420" name="Rectangle 3"/>
          <p:cNvSpPr>
            <a:spLocks noGrp="1"/>
          </p:cNvSpPr>
          <p:nvPr>
            <p:ph type="body" idx="4294967295"/>
          </p:nvPr>
        </p:nvSpPr>
        <p:spPr>
          <a:xfrm>
            <a:off x="323850" y="836613"/>
            <a:ext cx="8569325" cy="2592387"/>
          </a:xfrm>
          <a:solidFill>
            <a:schemeClr val="accent2">
              <a:lumMod val="20000"/>
              <a:lumOff val="80000"/>
            </a:schemeClr>
          </a:solidFill>
        </p:spPr>
        <p:txBody>
          <a:bodyPr/>
          <a:lstStyle/>
          <a:p>
            <a:pPr marL="1790700" indent="-1790700">
              <a:lnSpc>
                <a:spcPct val="110000"/>
              </a:lnSpc>
              <a:buFont typeface="Arial" panose="020B0604020202020204" pitchFamily="34" charset="0"/>
              <a:buNone/>
            </a:pPr>
            <a:r>
              <a:rPr lang="zh-CN" altLang="en-US" b="1" dirty="0">
                <a:solidFill>
                  <a:srgbClr val="FF0000"/>
                </a:solidFill>
                <a:latin typeface="Calibri" panose="020F0502020204030204" pitchFamily="34" charset="0"/>
                <a:ea typeface="宋体" panose="02010600030101010101" pitchFamily="2" charset="-122"/>
              </a:rPr>
              <a:t>定义</a:t>
            </a:r>
            <a:r>
              <a:rPr lang="en-US" altLang="zh-CN" b="1" dirty="0">
                <a:solidFill>
                  <a:srgbClr val="FF0000"/>
                </a:solidFill>
                <a:latin typeface="Calibri" panose="020F0502020204030204" pitchFamily="34" charset="0"/>
                <a:ea typeface="宋体" panose="02010600030101010101" pitchFamily="2" charset="-122"/>
              </a:rPr>
              <a:t>3.5   </a:t>
            </a:r>
            <a:r>
              <a:rPr lang="zh-CN" altLang="en-US" b="1" dirty="0">
                <a:solidFill>
                  <a:srgbClr val="FF0000"/>
                </a:solidFill>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是一个集合，存在一个集合，它是由</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的所有子集为元素构成的集合，</a:t>
            </a:r>
          </a:p>
          <a:p>
            <a:pPr marL="1168400" indent="-1168400">
              <a:lnSpc>
                <a:spcPct val="11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                   称它为集合</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的幂集合，</a:t>
            </a:r>
          </a:p>
          <a:p>
            <a:pPr marL="1168400" indent="-1168400">
              <a:lnSpc>
                <a:spcPct val="11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                   记为</a:t>
            </a:r>
            <a:r>
              <a:rPr lang="en-US" altLang="zh-CN" b="1" dirty="0">
                <a:solidFill>
                  <a:srgbClr val="993300"/>
                </a:solidFill>
                <a:latin typeface="宋体" panose="02010600030101010101" pitchFamily="2" charset="-122"/>
                <a:ea typeface="宋体" panose="02010600030101010101" pitchFamily="2" charset="-122"/>
              </a:rPr>
              <a:t>P(A)</a:t>
            </a: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，也记为</a:t>
            </a:r>
            <a:r>
              <a:rPr lang="en-US" altLang="zh-CN" b="1" dirty="0">
                <a:solidFill>
                  <a:srgbClr val="993300"/>
                </a:solidFill>
                <a:latin typeface="Calibri" panose="020F0502020204030204" pitchFamily="34" charset="0"/>
                <a:ea typeface="宋体" panose="02010600030101010101" pitchFamily="2" charset="-122"/>
              </a:rPr>
              <a:t>2</a:t>
            </a:r>
            <a:r>
              <a:rPr lang="en-US" altLang="zh-CN" b="1" baseline="30000" dirty="0">
                <a:solidFill>
                  <a:srgbClr val="993300"/>
                </a:solidFill>
                <a:latin typeface="Calibri" panose="020F0502020204030204" pitchFamily="34" charset="0"/>
                <a:ea typeface="宋体" panose="02010600030101010101" pitchFamily="2" charset="-122"/>
              </a:rPr>
              <a:t>A</a:t>
            </a:r>
            <a:r>
              <a:rPr lang="en-US" altLang="zh-CN" b="1" dirty="0">
                <a:solidFill>
                  <a:srgbClr val="993300"/>
                </a:solidFill>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a:t>
            </a:r>
            <a:endParaRPr lang="zh-CN" altLang="en-US" dirty="0">
              <a:latin typeface="Calibri" panose="020F0502020204030204" pitchFamily="34" charset="0"/>
              <a:ea typeface="宋体" panose="02010600030101010101" pitchFamily="2" charset="-122"/>
            </a:endParaRPr>
          </a:p>
        </p:txBody>
      </p:sp>
      <p:sp>
        <p:nvSpPr>
          <p:cNvPr id="135172" name="Rectangle 4"/>
          <p:cNvSpPr>
            <a:spLocks noChangeArrowheads="1"/>
          </p:cNvSpPr>
          <p:nvPr/>
        </p:nvSpPr>
        <p:spPr bwMode="auto">
          <a:xfrm>
            <a:off x="323850" y="3861048"/>
            <a:ext cx="8351838"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333300"/>
                </a:solidFill>
              </a:rPr>
              <a:t>例    </a:t>
            </a:r>
            <a:r>
              <a:rPr lang="en-US" altLang="zh-CN" sz="2800" b="1" dirty="0">
                <a:solidFill>
                  <a:srgbClr val="333300"/>
                </a:solidFill>
              </a:rPr>
              <a:t>P(Ø)={Ø}</a:t>
            </a:r>
          </a:p>
          <a:p>
            <a:pPr eaLnBrk="1" hangingPunct="1"/>
            <a:r>
              <a:rPr lang="en-US" altLang="zh-CN" sz="2800" b="1" dirty="0">
                <a:solidFill>
                  <a:srgbClr val="333300"/>
                </a:solidFill>
              </a:rPr>
              <a:t>       P({Ø})={Ø,{Ø}}</a:t>
            </a:r>
          </a:p>
          <a:p>
            <a:pPr eaLnBrk="1" hangingPunct="1"/>
            <a:r>
              <a:rPr lang="en-US" altLang="zh-CN" sz="2800" b="1" dirty="0">
                <a:solidFill>
                  <a:srgbClr val="333300"/>
                </a:solidFill>
              </a:rPr>
              <a:t>       P({Ø</a:t>
            </a:r>
            <a:r>
              <a:rPr lang="zh-CN" altLang="en-US" sz="2800" b="1" dirty="0">
                <a:solidFill>
                  <a:srgbClr val="333300"/>
                </a:solidFill>
              </a:rPr>
              <a:t>，</a:t>
            </a:r>
            <a:r>
              <a:rPr lang="en-US" altLang="zh-CN" sz="2800" b="1" dirty="0">
                <a:solidFill>
                  <a:srgbClr val="333300"/>
                </a:solidFill>
              </a:rPr>
              <a:t>{Ø}})={Ø,{Ø},{{Ø}}, {Ø,{Ø}}}</a:t>
            </a:r>
          </a:p>
          <a:p>
            <a:pPr eaLnBrk="1" hangingPunct="1"/>
            <a:endParaRPr lang="en-US" altLang="zh-CN" sz="2800" b="1" dirty="0">
              <a:solidFill>
                <a:srgbClr val="333300"/>
              </a:solidFill>
            </a:endParaRPr>
          </a:p>
          <a:p>
            <a:pPr eaLnBrk="1" hangingPunct="1"/>
            <a:endParaRPr lang="en-US" altLang="en-US" sz="2800" b="1" dirty="0">
              <a:solidFill>
                <a:srgbClr val="00FF99"/>
              </a:solidFill>
            </a:endParaRPr>
          </a:p>
          <a:p>
            <a:pPr eaLnBrk="1" hangingPunct="1"/>
            <a:endParaRPr lang="en-US" altLang="en-US" sz="2800" b="1" dirty="0">
              <a:solidFill>
                <a:srgbClr val="333300"/>
              </a:solidFill>
            </a:endParaRPr>
          </a:p>
        </p:txBody>
      </p:sp>
    </p:spTree>
    <p:extLst>
      <p:ext uri="{BB962C8B-B14F-4D97-AF65-F5344CB8AC3E}">
        <p14:creationId xmlns:p14="http://schemas.microsoft.com/office/powerpoint/2010/main" val="1566767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5172">
                                            <p:txEl>
                                              <p:pRg st="0" end="0"/>
                                            </p:txEl>
                                          </p:spTgt>
                                        </p:tgtEl>
                                        <p:attrNameLst>
                                          <p:attrName>style.visibility</p:attrName>
                                        </p:attrNameLst>
                                      </p:cBhvr>
                                      <p:to>
                                        <p:strVal val="visible"/>
                                      </p:to>
                                    </p:set>
                                    <p:animEffect transition="in" filter="blinds(horizontal)">
                                      <p:cBhvr>
                                        <p:cTn id="7" dur="500"/>
                                        <p:tgtEl>
                                          <p:spTgt spid="135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5172">
                                            <p:txEl>
                                              <p:pRg st="1" end="1"/>
                                            </p:txEl>
                                          </p:spTgt>
                                        </p:tgtEl>
                                        <p:attrNameLst>
                                          <p:attrName>style.visibility</p:attrName>
                                        </p:attrNameLst>
                                      </p:cBhvr>
                                      <p:to>
                                        <p:strVal val="visible"/>
                                      </p:to>
                                    </p:set>
                                    <p:animEffect transition="in" filter="blinds(horizontal)">
                                      <p:cBhvr>
                                        <p:cTn id="12" dur="500"/>
                                        <p:tgtEl>
                                          <p:spTgt spid="1351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35172">
                                            <p:txEl>
                                              <p:pRg st="2" end="2"/>
                                            </p:txEl>
                                          </p:spTgt>
                                        </p:tgtEl>
                                        <p:attrNameLst>
                                          <p:attrName>style.visibility</p:attrName>
                                        </p:attrNameLst>
                                      </p:cBhvr>
                                      <p:to>
                                        <p:strVal val="visible"/>
                                      </p:to>
                                    </p:set>
                                    <p:animEffect transition="in" filter="blinds(horizontal)">
                                      <p:cBhvr>
                                        <p:cTn id="17" dur="500"/>
                                        <p:tgtEl>
                                          <p:spTgt spid="1351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482BADE-E30B-41D3-9A68-CB018384623E}" type="slidenum">
              <a:rPr lang="zh-CN" altLang="en-US" smtClean="0">
                <a:solidFill>
                  <a:schemeClr val="accent1"/>
                </a:solidFill>
              </a:rPr>
              <a:pPr/>
              <a:t>44</a:t>
            </a:fld>
            <a:r>
              <a:rPr lang="en-US" altLang="zh-CN" dirty="0">
                <a:solidFill>
                  <a:schemeClr val="accent1"/>
                </a:solidFill>
              </a:rPr>
              <a:t>/47</a:t>
            </a:r>
          </a:p>
        </p:txBody>
      </p:sp>
      <p:sp>
        <p:nvSpPr>
          <p:cNvPr id="60419" name="Rectangle 2"/>
          <p:cNvSpPr>
            <a:spLocks noGrp="1"/>
          </p:cNvSpPr>
          <p:nvPr>
            <p:ph type="title" idx="4294967295"/>
          </p:nvPr>
        </p:nvSpPr>
        <p:spPr>
          <a:xfrm>
            <a:off x="107504" y="83096"/>
            <a:ext cx="8229600" cy="642938"/>
          </a:xfrm>
        </p:spPr>
        <p:txBody>
          <a:bodyPr/>
          <a:lstStyle/>
          <a:p>
            <a:r>
              <a:rPr lang="zh-CN" altLang="en-US" dirty="0">
                <a:latin typeface="Calibri" panose="020F0502020204030204" pitchFamily="34" charset="0"/>
                <a:ea typeface="宋体" panose="02010600030101010101" pitchFamily="2" charset="-122"/>
              </a:rPr>
              <a:t>幂集的元素个数 </a:t>
            </a:r>
          </a:p>
        </p:txBody>
      </p:sp>
      <p:sp>
        <p:nvSpPr>
          <p:cNvPr id="60420" name="Rectangle 3"/>
          <p:cNvSpPr>
            <a:spLocks noGrp="1"/>
          </p:cNvSpPr>
          <p:nvPr>
            <p:ph type="body" idx="4294967295"/>
          </p:nvPr>
        </p:nvSpPr>
        <p:spPr>
          <a:xfrm>
            <a:off x="323850" y="836613"/>
            <a:ext cx="8569325" cy="1296243"/>
          </a:xfrm>
          <a:solidFill>
            <a:schemeClr val="accent2">
              <a:lumMod val="20000"/>
              <a:lumOff val="80000"/>
            </a:schemeClr>
          </a:solidFill>
        </p:spPr>
        <p:txBody>
          <a:bodyPr/>
          <a:lstStyle/>
          <a:p>
            <a:pPr marL="1790700" indent="-1790700">
              <a:lnSpc>
                <a:spcPct val="110000"/>
              </a:lnSpc>
              <a:buFont typeface="Arial" panose="020B0604020202020204" pitchFamily="34" charset="0"/>
              <a:buNone/>
            </a:pPr>
            <a:r>
              <a:rPr lang="zh-CN" altLang="en-US" b="1" dirty="0">
                <a:solidFill>
                  <a:srgbClr val="FF0000"/>
                </a:solidFill>
                <a:latin typeface="Calibri" panose="020F0502020204030204" pitchFamily="34" charset="0"/>
                <a:ea typeface="宋体" panose="02010600030101010101" pitchFamily="2" charset="-122"/>
              </a:rPr>
              <a:t>定理</a:t>
            </a:r>
            <a:r>
              <a:rPr lang="en-US" altLang="zh-CN" b="1" dirty="0">
                <a:solidFill>
                  <a:srgbClr val="FF0000"/>
                </a:solidFill>
                <a:latin typeface="Calibri" panose="020F0502020204030204" pitchFamily="34" charset="0"/>
                <a:ea typeface="宋体" panose="02010600030101010101" pitchFamily="2" charset="-122"/>
              </a:rPr>
              <a:t>   </a:t>
            </a:r>
            <a:r>
              <a:rPr lang="zh-CN" altLang="en-US" b="1" dirty="0">
                <a:solidFill>
                  <a:srgbClr val="FF0000"/>
                </a:solidFill>
                <a:latin typeface="Calibri" panose="020F0502020204030204" pitchFamily="34" charset="0"/>
                <a:ea typeface="宋体" panose="02010600030101010101" pitchFamily="2" charset="-122"/>
              </a:rPr>
              <a:t> </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是一个含有</a:t>
            </a:r>
            <a:r>
              <a:rPr lang="en-US" altLang="zh-CN" b="1" dirty="0">
                <a:latin typeface="Calibri" panose="020F0502020204030204" pitchFamily="34" charset="0"/>
                <a:ea typeface="宋体" panose="02010600030101010101" pitchFamily="2" charset="-122"/>
              </a:rPr>
              <a:t>n</a:t>
            </a:r>
            <a:r>
              <a:rPr lang="zh-CN" altLang="en-US" b="1" dirty="0">
                <a:latin typeface="Calibri" panose="020F0502020204030204" pitchFamily="34" charset="0"/>
                <a:ea typeface="宋体" panose="02010600030101010101" pitchFamily="2" charset="-122"/>
              </a:rPr>
              <a:t>个元素的集合，               </a:t>
            </a:r>
            <a:endParaRPr lang="en-US" altLang="zh-CN" b="1" dirty="0">
              <a:latin typeface="Calibri" panose="020F0502020204030204" pitchFamily="34" charset="0"/>
              <a:ea typeface="宋体" panose="02010600030101010101" pitchFamily="2" charset="-122"/>
            </a:endParaRPr>
          </a:p>
          <a:p>
            <a:pPr marL="1790700" indent="-1790700">
              <a:lnSpc>
                <a:spcPct val="110000"/>
              </a:lnSpc>
              <a:buFont typeface="Arial" panose="020B0604020202020204" pitchFamily="34" charset="0"/>
              <a:buNone/>
            </a:pP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则幂集</a:t>
            </a:r>
            <a:r>
              <a:rPr lang="en-US" altLang="zh-CN" b="1" dirty="0">
                <a:latin typeface="Calibri" panose="020F0502020204030204" pitchFamily="34" charset="0"/>
                <a:ea typeface="宋体" panose="02010600030101010101" pitchFamily="2" charset="-122"/>
              </a:rPr>
              <a:t>2</a:t>
            </a:r>
            <a:r>
              <a:rPr lang="en-US" altLang="zh-CN" b="1" baseline="30000" dirty="0">
                <a:latin typeface="Calibri" panose="020F0502020204030204" pitchFamily="34" charset="0"/>
                <a:ea typeface="宋体" panose="02010600030101010101" pitchFamily="2" charset="-122"/>
              </a:rPr>
              <a:t>A</a:t>
            </a: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中</a:t>
            </a:r>
            <a:r>
              <a:rPr lang="en-US" altLang="zh-CN" b="1" dirty="0">
                <a:latin typeface="Calibri" panose="020F0502020204030204" pitchFamily="34" charset="0"/>
                <a:ea typeface="宋体" panose="02010600030101010101" pitchFamily="2" charset="-122"/>
              </a:rPr>
              <a:t>A</a:t>
            </a:r>
            <a:r>
              <a:rPr lang="zh-CN" altLang="en-US" b="1" dirty="0">
                <a:latin typeface="Calibri" panose="020F0502020204030204" pitchFamily="34" charset="0"/>
                <a:ea typeface="宋体" panose="02010600030101010101" pitchFamily="2" charset="-122"/>
              </a:rPr>
              <a:t>的子集总数为</a:t>
            </a:r>
            <a:r>
              <a:rPr lang="en-US" altLang="zh-CN" b="1" dirty="0">
                <a:solidFill>
                  <a:srgbClr val="993300"/>
                </a:solidFill>
                <a:latin typeface="Calibri" panose="020F0502020204030204" pitchFamily="34" charset="0"/>
                <a:ea typeface="宋体" panose="02010600030101010101" pitchFamily="2" charset="-122"/>
              </a:rPr>
              <a:t> 2</a:t>
            </a:r>
            <a:r>
              <a:rPr lang="en-US" altLang="zh-CN" b="1" baseline="30000" dirty="0">
                <a:solidFill>
                  <a:srgbClr val="993300"/>
                </a:solidFill>
                <a:latin typeface="Calibri" panose="020F0502020204030204" pitchFamily="34" charset="0"/>
                <a:ea typeface="宋体" panose="02010600030101010101" pitchFamily="2" charset="-122"/>
              </a:rPr>
              <a:t>n </a:t>
            </a:r>
            <a:r>
              <a:rPr lang="zh-CN" altLang="en-US" b="1" dirty="0">
                <a:latin typeface="Calibri" panose="020F0502020204030204" pitchFamily="34" charset="0"/>
                <a:ea typeface="宋体" panose="02010600030101010101" pitchFamily="2" charset="-122"/>
              </a:rPr>
              <a:t>。</a:t>
            </a:r>
            <a:endParaRPr lang="zh-CN" altLang="en-US" dirty="0">
              <a:latin typeface="Calibri" panose="020F0502020204030204" pitchFamily="34" charset="0"/>
              <a:ea typeface="宋体" panose="02010600030101010101" pitchFamily="2" charset="-122"/>
            </a:endParaRPr>
          </a:p>
        </p:txBody>
      </p:sp>
      <p:sp>
        <p:nvSpPr>
          <p:cNvPr id="135172" name="Rectangle 4"/>
          <p:cNvSpPr>
            <a:spLocks noChangeArrowheads="1"/>
          </p:cNvSpPr>
          <p:nvPr/>
        </p:nvSpPr>
        <p:spPr bwMode="auto">
          <a:xfrm>
            <a:off x="251520" y="4509120"/>
            <a:ext cx="9289032" cy="150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333300"/>
                </a:solidFill>
              </a:rPr>
              <a:t>例 </a:t>
            </a:r>
            <a:r>
              <a:rPr lang="en-US" altLang="zh-CN" sz="3200" b="1" dirty="0">
                <a:solidFill>
                  <a:srgbClr val="333300"/>
                </a:solidFill>
              </a:rPr>
              <a:t>A={</a:t>
            </a:r>
            <a:r>
              <a:rPr lang="en-US" altLang="zh-CN" sz="3200" b="1" dirty="0" err="1">
                <a:solidFill>
                  <a:srgbClr val="333300"/>
                </a:solidFill>
              </a:rPr>
              <a:t>a,b,c</a:t>
            </a:r>
            <a:r>
              <a:rPr lang="en-US" altLang="zh-CN" sz="3200" b="1" dirty="0">
                <a:solidFill>
                  <a:srgbClr val="333300"/>
                </a:solidFill>
              </a:rPr>
              <a:t>} </a:t>
            </a:r>
            <a:r>
              <a:rPr lang="zh-CN" altLang="en-US" sz="3200" b="1" dirty="0">
                <a:solidFill>
                  <a:srgbClr val="333300"/>
                </a:solidFill>
              </a:rPr>
              <a:t>       </a:t>
            </a:r>
            <a:endParaRPr lang="en-US" altLang="zh-CN" sz="3200" b="1" dirty="0">
              <a:solidFill>
                <a:srgbClr val="333300"/>
              </a:solidFill>
            </a:endParaRPr>
          </a:p>
          <a:p>
            <a:pPr eaLnBrk="1" hangingPunct="1"/>
            <a:r>
              <a:rPr lang="en-US" altLang="zh-CN" sz="3200" b="1" dirty="0">
                <a:solidFill>
                  <a:srgbClr val="333300"/>
                </a:solidFill>
              </a:rPr>
              <a:t>    P(A)=</a:t>
            </a:r>
            <a:r>
              <a:rPr lang="en-US" altLang="zh-CN" sz="3200" b="1" dirty="0">
                <a:solidFill>
                  <a:srgbClr val="00FF99"/>
                </a:solidFill>
              </a:rPr>
              <a:t>{</a:t>
            </a:r>
            <a:r>
              <a:rPr lang="en-US" altLang="zh-CN" sz="3200" b="1" dirty="0">
                <a:solidFill>
                  <a:srgbClr val="333300"/>
                </a:solidFill>
              </a:rPr>
              <a:t>Ø,{a},{b},{c},{</a:t>
            </a:r>
            <a:r>
              <a:rPr lang="en-US" altLang="zh-CN" sz="3200" b="1" dirty="0" err="1">
                <a:solidFill>
                  <a:srgbClr val="333300"/>
                </a:solidFill>
              </a:rPr>
              <a:t>a,b</a:t>
            </a:r>
            <a:r>
              <a:rPr lang="en-US" altLang="zh-CN" sz="3200" b="1" dirty="0">
                <a:solidFill>
                  <a:srgbClr val="333300"/>
                </a:solidFill>
              </a:rPr>
              <a:t>},{</a:t>
            </a:r>
            <a:r>
              <a:rPr lang="en-US" altLang="zh-CN" sz="3200" b="1" dirty="0" err="1">
                <a:solidFill>
                  <a:srgbClr val="333300"/>
                </a:solidFill>
              </a:rPr>
              <a:t>a,c</a:t>
            </a:r>
            <a:r>
              <a:rPr lang="en-US" altLang="zh-CN" sz="3200" b="1" dirty="0">
                <a:solidFill>
                  <a:srgbClr val="333300"/>
                </a:solidFill>
              </a:rPr>
              <a:t>},{</a:t>
            </a:r>
            <a:r>
              <a:rPr lang="en-US" altLang="zh-CN" sz="3200" b="1" dirty="0" err="1">
                <a:solidFill>
                  <a:srgbClr val="333300"/>
                </a:solidFill>
              </a:rPr>
              <a:t>b,c</a:t>
            </a:r>
            <a:r>
              <a:rPr lang="en-US" altLang="zh-CN" sz="3200" b="1" dirty="0">
                <a:solidFill>
                  <a:srgbClr val="333300"/>
                </a:solidFill>
              </a:rPr>
              <a:t>}, {</a:t>
            </a:r>
            <a:r>
              <a:rPr lang="en-US" altLang="zh-CN" sz="3200" b="1" dirty="0" err="1">
                <a:solidFill>
                  <a:srgbClr val="333300"/>
                </a:solidFill>
              </a:rPr>
              <a:t>a,b,c</a:t>
            </a:r>
            <a:r>
              <a:rPr lang="en-US" altLang="zh-CN" sz="3200" b="1" dirty="0">
                <a:solidFill>
                  <a:srgbClr val="333300"/>
                </a:solidFill>
              </a:rPr>
              <a:t>}</a:t>
            </a:r>
            <a:r>
              <a:rPr lang="en-US" altLang="zh-CN" sz="3200" b="1" dirty="0">
                <a:solidFill>
                  <a:srgbClr val="00FF99"/>
                </a:solidFill>
              </a:rPr>
              <a:t>}</a:t>
            </a:r>
            <a:endParaRPr lang="en-US" altLang="en-US" sz="3200" b="1" dirty="0">
              <a:solidFill>
                <a:srgbClr val="00FF99"/>
              </a:solidFill>
            </a:endParaRPr>
          </a:p>
          <a:p>
            <a:pPr eaLnBrk="1" hangingPunct="1"/>
            <a:endParaRPr lang="en-US" altLang="en-US" sz="2800" b="1" dirty="0">
              <a:solidFill>
                <a:srgbClr val="333300"/>
              </a:solidFill>
            </a:endParaRPr>
          </a:p>
        </p:txBody>
      </p:sp>
      <mc:AlternateContent xmlns:mc="http://schemas.openxmlformats.org/markup-compatibility/2006" xmlns:a14="http://schemas.microsoft.com/office/drawing/2010/main">
        <mc:Choice Requires="a14">
          <p:sp>
            <p:nvSpPr>
              <p:cNvPr id="3" name="文本框 2"/>
              <p:cNvSpPr txBox="1"/>
              <p:nvPr/>
            </p:nvSpPr>
            <p:spPr>
              <a:xfrm>
                <a:off x="-108520" y="2535584"/>
                <a:ext cx="8711878" cy="20119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zh-CN" altLang="en-US" sz="3200" dirty="0" smtClean="0"/>
                        <m:t>证明：</m:t>
                      </m:r>
                      <m:r>
                        <m:rPr>
                          <m:nor/>
                        </m:rPr>
                        <a:rPr lang="en-US" altLang="zh-CN" sz="3200" dirty="0" smtClean="0"/>
                        <m:t>A</m:t>
                      </m:r>
                      <m:r>
                        <m:rPr>
                          <m:nor/>
                        </m:rPr>
                        <a:rPr lang="zh-CN" altLang="en-US" sz="3200" dirty="0" smtClean="0"/>
                        <m:t>的含有</m:t>
                      </m:r>
                      <m:r>
                        <m:rPr>
                          <m:nor/>
                        </m:rPr>
                        <a:rPr lang="en-US" altLang="zh-CN" sz="3200" dirty="0" smtClean="0"/>
                        <m:t>m</m:t>
                      </m:r>
                      <m:r>
                        <m:rPr>
                          <m:nor/>
                        </m:rPr>
                        <a:rPr lang="zh-CN" altLang="en-US" sz="3200" dirty="0" smtClean="0"/>
                        <m:t>个元素的子集</m:t>
                      </m:r>
                      <m:r>
                        <a:rPr lang="zh-CN" altLang="en-US" sz="3200" i="1" dirty="0">
                          <a:latin typeface="Cambria Math" panose="02040503050406030204" pitchFamily="18" charset="0"/>
                        </a:rPr>
                        <m:t>数目</m:t>
                      </m:r>
                      <m:r>
                        <m:rPr>
                          <m:nor/>
                        </m:rPr>
                        <a:rPr lang="zh-CN" altLang="en-US" sz="3200" dirty="0" smtClean="0"/>
                        <m:t>为</m:t>
                      </m:r>
                      <m:sSubSup>
                        <m:sSubSupPr>
                          <m:ctrlPr>
                            <a:rPr lang="en-US" altLang="zh-CN" sz="3200" i="1" smtClean="0">
                              <a:latin typeface="Cambria Math" panose="02040503050406030204" pitchFamily="18" charset="0"/>
                            </a:rPr>
                          </m:ctrlPr>
                        </m:sSubSupPr>
                        <m:e>
                          <m:r>
                            <m:rPr>
                              <m:sty m:val="p"/>
                            </m:rPr>
                            <a:rPr lang="en-US" altLang="zh-CN" sz="3200" i="1">
                              <a:latin typeface="Cambria Math" panose="02040503050406030204" pitchFamily="18" charset="0"/>
                            </a:rPr>
                            <m:t>C</m:t>
                          </m:r>
                        </m:e>
                        <m:sub>
                          <m:r>
                            <a:rPr lang="en-US" altLang="zh-CN" sz="3200" b="0" i="1" smtClean="0">
                              <a:latin typeface="Cambria Math" panose="02040503050406030204" pitchFamily="18" charset="0"/>
                            </a:rPr>
                            <m:t>𝑛</m:t>
                          </m:r>
                        </m:sub>
                        <m:sup>
                          <m:r>
                            <a:rPr lang="en-US" altLang="zh-CN" sz="3200" b="0" i="1" smtClean="0">
                              <a:latin typeface="Cambria Math" panose="02040503050406030204" pitchFamily="18" charset="0"/>
                            </a:rPr>
                            <m:t>𝑚</m:t>
                          </m:r>
                        </m:sup>
                      </m:sSubSup>
                      <m:r>
                        <a:rPr lang="zh-CN" altLang="en-US" sz="3200" i="1">
                          <a:latin typeface="Cambria Math" panose="02040503050406030204" pitchFamily="18" charset="0"/>
                        </a:rPr>
                        <m:t>，</m:t>
                      </m:r>
                    </m:oMath>
                  </m:oMathPara>
                </a14:m>
                <a:endParaRPr lang="en-US" altLang="zh-CN" sz="3200" dirty="0"/>
              </a:p>
              <a:p>
                <a:r>
                  <a:rPr lang="en-US" altLang="zh-CN" sz="3200" dirty="0"/>
                  <a:t>                </a:t>
                </a:r>
                <a:r>
                  <a:rPr lang="zh-CN" altLang="en-US" sz="3200" dirty="0"/>
                  <a:t>于是，有</a:t>
                </a:r>
                <a:endParaRPr lang="en-US" altLang="zh-CN" sz="3200" dirty="0"/>
              </a:p>
              <a:p>
                <a:pPr algn="ctr"/>
                <a14:m>
                  <m:oMath xmlns:m="http://schemas.openxmlformats.org/officeDocument/2006/math">
                    <m:sSubSup>
                      <m:sSubSupPr>
                        <m:ctrlPr>
                          <a:rPr lang="en-US" altLang="zh-CN" sz="3200" i="1">
                            <a:latin typeface="Cambria Math" panose="02040503050406030204" pitchFamily="18" charset="0"/>
                          </a:rPr>
                        </m:ctrlPr>
                      </m:sSubSupPr>
                      <m:e>
                        <m:r>
                          <m:rPr>
                            <m:sty m:val="p"/>
                          </m:rPr>
                          <a:rPr lang="en-US" altLang="zh-CN" sz="3200" i="1">
                            <a:latin typeface="Cambria Math" panose="02040503050406030204" pitchFamily="18" charset="0"/>
                          </a:rPr>
                          <m:t>C</m:t>
                        </m:r>
                      </m:e>
                      <m:sub>
                        <m:r>
                          <a:rPr lang="en-US" altLang="zh-CN" sz="3200" i="1">
                            <a:latin typeface="Cambria Math" panose="02040503050406030204" pitchFamily="18" charset="0"/>
                          </a:rPr>
                          <m:t>𝑛</m:t>
                        </m:r>
                      </m:sub>
                      <m:sup>
                        <m:r>
                          <a:rPr lang="en-US" altLang="zh-CN" sz="3200" b="0" i="1" smtClean="0">
                            <a:latin typeface="Cambria Math" panose="02040503050406030204" pitchFamily="18" charset="0"/>
                          </a:rPr>
                          <m:t>0</m:t>
                        </m:r>
                      </m:sup>
                    </m:sSubSup>
                  </m:oMath>
                </a14:m>
                <a:r>
                  <a:rPr lang="en-US" altLang="zh-CN" sz="3200" dirty="0"/>
                  <a:t>+</a:t>
                </a:r>
                <a14:m>
                  <m:oMath xmlns:m="http://schemas.openxmlformats.org/officeDocument/2006/math">
                    <m:sSubSup>
                      <m:sSubSupPr>
                        <m:ctrlPr>
                          <a:rPr lang="en-US" altLang="zh-CN" sz="3200" i="1">
                            <a:latin typeface="Cambria Math" panose="02040503050406030204" pitchFamily="18" charset="0"/>
                          </a:rPr>
                        </m:ctrlPr>
                      </m:sSubSupPr>
                      <m:e>
                        <m:r>
                          <m:rPr>
                            <m:sty m:val="p"/>
                          </m:rPr>
                          <a:rPr lang="en-US" altLang="zh-CN" sz="3200" i="1">
                            <a:latin typeface="Cambria Math" panose="02040503050406030204" pitchFamily="18" charset="0"/>
                          </a:rPr>
                          <m:t>C</m:t>
                        </m:r>
                      </m:e>
                      <m:sub>
                        <m:r>
                          <a:rPr lang="en-US" altLang="zh-CN" sz="3200" i="1">
                            <a:latin typeface="Cambria Math" panose="02040503050406030204" pitchFamily="18" charset="0"/>
                          </a:rPr>
                          <m:t>𝑛</m:t>
                        </m:r>
                      </m:sub>
                      <m:sup>
                        <m:r>
                          <a:rPr lang="en-US" altLang="zh-CN" sz="3200" b="0" i="1" smtClean="0">
                            <a:latin typeface="Cambria Math" panose="02040503050406030204" pitchFamily="18" charset="0"/>
                          </a:rPr>
                          <m:t>1</m:t>
                        </m:r>
                      </m:sup>
                    </m:sSubSup>
                  </m:oMath>
                </a14:m>
                <a:r>
                  <a:rPr lang="en-US" altLang="zh-CN" sz="3200" dirty="0"/>
                  <a:t>+</a:t>
                </a:r>
                <a14:m>
                  <m:oMath xmlns:m="http://schemas.openxmlformats.org/officeDocument/2006/math">
                    <m:sSubSup>
                      <m:sSubSupPr>
                        <m:ctrlPr>
                          <a:rPr lang="en-US" altLang="zh-CN" sz="3200" i="1">
                            <a:latin typeface="Cambria Math" panose="02040503050406030204" pitchFamily="18" charset="0"/>
                          </a:rPr>
                        </m:ctrlPr>
                      </m:sSubSupPr>
                      <m:e>
                        <m:r>
                          <m:rPr>
                            <m:sty m:val="p"/>
                          </m:rPr>
                          <a:rPr lang="en-US" altLang="zh-CN" sz="3200" i="1">
                            <a:latin typeface="Cambria Math" panose="02040503050406030204" pitchFamily="18" charset="0"/>
                          </a:rPr>
                          <m:t>C</m:t>
                        </m:r>
                      </m:e>
                      <m:sub>
                        <m:r>
                          <a:rPr lang="en-US" altLang="zh-CN" sz="3200" i="1">
                            <a:latin typeface="Cambria Math" panose="02040503050406030204" pitchFamily="18" charset="0"/>
                          </a:rPr>
                          <m:t>𝑛</m:t>
                        </m:r>
                      </m:sub>
                      <m:sup>
                        <m:r>
                          <a:rPr lang="en-US" altLang="zh-CN" sz="3200" b="0" i="1" smtClean="0">
                            <a:latin typeface="Cambria Math" panose="02040503050406030204" pitchFamily="18" charset="0"/>
                          </a:rPr>
                          <m:t>2</m:t>
                        </m:r>
                      </m:sup>
                    </m:sSubSup>
                  </m:oMath>
                </a14:m>
                <a:r>
                  <a:rPr lang="en-US" altLang="zh-CN" sz="3200" dirty="0"/>
                  <a:t>+</a:t>
                </a:r>
                <a14:m>
                  <m:oMath xmlns:m="http://schemas.openxmlformats.org/officeDocument/2006/math">
                    <m:r>
                      <a:rPr lang="en-US" altLang="zh-CN" sz="3200" i="1" smtClean="0">
                        <a:latin typeface="Cambria Math" panose="02040503050406030204" pitchFamily="18" charset="0"/>
                      </a:rPr>
                      <m:t>…</m:t>
                    </m:r>
                    <m:r>
                      <a:rPr lang="en-US" altLang="zh-CN" sz="3200" b="0" i="1" smtClean="0">
                        <a:latin typeface="Cambria Math" panose="02040503050406030204" pitchFamily="18" charset="0"/>
                      </a:rPr>
                      <m:t>+</m:t>
                    </m:r>
                    <m:sSubSup>
                      <m:sSubSupPr>
                        <m:ctrlPr>
                          <a:rPr lang="en-US" altLang="zh-CN" sz="3200" i="1">
                            <a:latin typeface="Cambria Math" panose="02040503050406030204" pitchFamily="18" charset="0"/>
                          </a:rPr>
                        </m:ctrlPr>
                      </m:sSubSupPr>
                      <m:e>
                        <m:r>
                          <m:rPr>
                            <m:sty m:val="p"/>
                          </m:rPr>
                          <a:rPr lang="en-US" altLang="zh-CN" sz="3200" i="1">
                            <a:latin typeface="Cambria Math" panose="02040503050406030204" pitchFamily="18" charset="0"/>
                          </a:rPr>
                          <m:t>C</m:t>
                        </m:r>
                      </m:e>
                      <m:sub>
                        <m:r>
                          <a:rPr lang="en-US" altLang="zh-CN" sz="3200" i="1">
                            <a:latin typeface="Cambria Math" panose="02040503050406030204" pitchFamily="18" charset="0"/>
                          </a:rPr>
                          <m:t>𝑛</m:t>
                        </m:r>
                      </m:sub>
                      <m:sup>
                        <m:r>
                          <m:rPr>
                            <m:sty m:val="p"/>
                          </m:rPr>
                          <a:rPr lang="en-US" altLang="zh-CN" sz="3200" i="1" smtClean="0">
                            <a:latin typeface="Cambria Math" panose="02040503050406030204" pitchFamily="18" charset="0"/>
                          </a:rPr>
                          <m:t>n</m:t>
                        </m:r>
                      </m:sup>
                    </m:sSubSup>
                    <m:r>
                      <a:rPr lang="en-US" altLang="zh-CN" sz="3200" b="0" i="1" smtClean="0">
                        <a:latin typeface="Cambria Math" panose="02040503050406030204" pitchFamily="18" charset="0"/>
                      </a:rPr>
                      <m:t>=</m:t>
                    </m:r>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2</m:t>
                        </m:r>
                      </m:e>
                      <m:sup>
                        <m:r>
                          <m:rPr>
                            <m:sty m:val="p"/>
                          </m:rPr>
                          <a:rPr lang="en-US" altLang="zh-CN" sz="3200" i="1">
                            <a:latin typeface="Cambria Math" panose="02040503050406030204" pitchFamily="18" charset="0"/>
                          </a:rPr>
                          <m:t>n</m:t>
                        </m:r>
                      </m:sup>
                    </m:sSup>
                  </m:oMath>
                </a14:m>
                <a:endParaRPr lang="zh-CN" altLang="en-US" sz="3200" dirty="0"/>
              </a:p>
              <a:p>
                <a:endParaRPr lang="zh-CN" altLang="en-US" sz="3200" dirty="0"/>
              </a:p>
            </p:txBody>
          </p:sp>
        </mc:Choice>
        <mc:Fallback xmlns="">
          <p:sp>
            <p:nvSpPr>
              <p:cNvPr id="3" name="文本框 2"/>
              <p:cNvSpPr txBox="1">
                <a:spLocks noRot="1" noChangeAspect="1" noMove="1" noResize="1" noEditPoints="1" noAdjustHandles="1" noChangeArrowheads="1" noChangeShapeType="1" noTextEdit="1"/>
              </p:cNvSpPr>
              <p:nvPr/>
            </p:nvSpPr>
            <p:spPr>
              <a:xfrm>
                <a:off x="-108520" y="2535584"/>
                <a:ext cx="8711878" cy="2011961"/>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16712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5172">
                                            <p:txEl>
                                              <p:pRg st="0" end="0"/>
                                            </p:txEl>
                                          </p:spTgt>
                                        </p:tgtEl>
                                        <p:attrNameLst>
                                          <p:attrName>style.visibility</p:attrName>
                                        </p:attrNameLst>
                                      </p:cBhvr>
                                      <p:to>
                                        <p:strVal val="visible"/>
                                      </p:to>
                                    </p:set>
                                    <p:animEffect transition="in" filter="blinds(horizontal)">
                                      <p:cBhvr>
                                        <p:cTn id="7" dur="500"/>
                                        <p:tgtEl>
                                          <p:spTgt spid="135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5172">
                                            <p:txEl>
                                              <p:pRg st="1" end="1"/>
                                            </p:txEl>
                                          </p:spTgt>
                                        </p:tgtEl>
                                        <p:attrNameLst>
                                          <p:attrName>style.visibility</p:attrName>
                                        </p:attrNameLst>
                                      </p:cBhvr>
                                      <p:to>
                                        <p:strVal val="visible"/>
                                      </p:to>
                                    </p:set>
                                    <p:animEffect transition="in" filter="blinds(horizontal)">
                                      <p:cBhvr>
                                        <p:cTn id="12" dur="500"/>
                                        <p:tgtEl>
                                          <p:spTgt spid="1351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20ADE45-77A8-4265-8546-1E24663E6A27}" type="slidenum">
              <a:rPr lang="zh-CN" altLang="en-US" smtClean="0">
                <a:solidFill>
                  <a:schemeClr val="accent1"/>
                </a:solidFill>
              </a:rPr>
              <a:pPr/>
              <a:t>45</a:t>
            </a:fld>
            <a:r>
              <a:rPr lang="en-US" altLang="zh-CN" dirty="0">
                <a:solidFill>
                  <a:schemeClr val="accent1"/>
                </a:solidFill>
              </a:rPr>
              <a:t>/47</a:t>
            </a:r>
          </a:p>
        </p:txBody>
      </p:sp>
      <p:sp>
        <p:nvSpPr>
          <p:cNvPr id="61443" name="Rectangle 2"/>
          <p:cNvSpPr>
            <a:spLocks noGrp="1"/>
          </p:cNvSpPr>
          <p:nvPr>
            <p:ph type="title" idx="4294967295"/>
          </p:nvPr>
        </p:nvSpPr>
        <p:spPr/>
        <p:txBody>
          <a:bodyPr/>
          <a:lstStyle/>
          <a:p>
            <a:pPr algn="l"/>
            <a:r>
              <a:rPr lang="zh-CN" altLang="en-US" sz="4000" dirty="0">
                <a:ea typeface="宋体" panose="02010600030101010101" pitchFamily="2" charset="-122"/>
              </a:rPr>
              <a:t>例 求证 </a:t>
            </a:r>
            <a:r>
              <a:rPr lang="en-US" altLang="zh-CN" sz="4000" b="1" dirty="0">
                <a:ea typeface="宋体" panose="02010600030101010101" pitchFamily="2" charset="-122"/>
              </a:rPr>
              <a:t>A⊆B</a:t>
            </a:r>
            <a:r>
              <a:rPr lang="zh-CN" altLang="en-US" sz="4000" b="1" dirty="0">
                <a:ea typeface="宋体" panose="02010600030101010101" pitchFamily="2" charset="-122"/>
              </a:rPr>
              <a:t>当且仅当</a:t>
            </a:r>
            <a:r>
              <a:rPr lang="en-US" altLang="zh-CN" sz="4000" b="1" dirty="0">
                <a:latin typeface="Calibri" panose="020F0502020204030204" pitchFamily="34" charset="0"/>
                <a:ea typeface="宋体" panose="02010600030101010101" pitchFamily="2" charset="-122"/>
              </a:rPr>
              <a:t>2</a:t>
            </a:r>
            <a:r>
              <a:rPr lang="en-US" altLang="zh-CN" sz="4000" b="1" baseline="30000" dirty="0">
                <a:latin typeface="Calibri" panose="020F0502020204030204" pitchFamily="34" charset="0"/>
                <a:ea typeface="宋体" panose="02010600030101010101" pitchFamily="2" charset="-122"/>
              </a:rPr>
              <a:t>A</a:t>
            </a:r>
            <a:r>
              <a:rPr lang="en-US" altLang="zh-CN" sz="4000" b="1" dirty="0">
                <a:latin typeface="Calibri" panose="020F0502020204030204" pitchFamily="34" charset="0"/>
                <a:ea typeface="宋体" panose="02010600030101010101" pitchFamily="2" charset="-122"/>
              </a:rPr>
              <a:t> </a:t>
            </a:r>
            <a:r>
              <a:rPr lang="en-US" altLang="zh-CN" sz="4000" b="1" dirty="0">
                <a:ea typeface="宋体" panose="02010600030101010101" pitchFamily="2" charset="-122"/>
              </a:rPr>
              <a:t>⊆</a:t>
            </a:r>
            <a:r>
              <a:rPr lang="en-US" altLang="zh-CN" sz="4000" b="1" dirty="0">
                <a:latin typeface="Calibri" panose="020F0502020204030204" pitchFamily="34" charset="0"/>
                <a:ea typeface="宋体" panose="02010600030101010101" pitchFamily="2" charset="-122"/>
              </a:rPr>
              <a:t> 2</a:t>
            </a:r>
            <a:r>
              <a:rPr lang="en-US" altLang="zh-CN" sz="4000" b="1" baseline="30000" dirty="0">
                <a:latin typeface="Calibri" panose="020F0502020204030204" pitchFamily="34" charset="0"/>
                <a:ea typeface="宋体" panose="02010600030101010101" pitchFamily="2" charset="-122"/>
              </a:rPr>
              <a:t>B</a:t>
            </a:r>
            <a:r>
              <a:rPr lang="en-US" altLang="zh-CN" sz="4000" b="1" dirty="0">
                <a:solidFill>
                  <a:srgbClr val="993300"/>
                </a:solidFill>
                <a:latin typeface="Calibri" panose="020F0502020204030204" pitchFamily="34" charset="0"/>
                <a:ea typeface="宋体" panose="02010600030101010101" pitchFamily="2" charset="-122"/>
              </a:rPr>
              <a:t> </a:t>
            </a:r>
            <a:endParaRPr lang="zh-CN" altLang="en-US" sz="4000" b="1" dirty="0">
              <a:solidFill>
                <a:srgbClr val="993300"/>
              </a:solidFill>
              <a:latin typeface="Calibri" panose="020F0502020204030204" pitchFamily="34" charset="0"/>
              <a:ea typeface="宋体" panose="02010600030101010101" pitchFamily="2" charset="-122"/>
            </a:endParaRPr>
          </a:p>
        </p:txBody>
      </p:sp>
      <p:sp>
        <p:nvSpPr>
          <p:cNvPr id="61444" name="Rectangle 3"/>
          <p:cNvSpPr>
            <a:spLocks noGrp="1"/>
          </p:cNvSpPr>
          <p:nvPr>
            <p:ph type="body" idx="4294967295"/>
          </p:nvPr>
        </p:nvSpPr>
        <p:spPr>
          <a:xfrm>
            <a:off x="251520" y="836712"/>
            <a:ext cx="8229600" cy="5040312"/>
          </a:xfrm>
        </p:spPr>
        <p:txBody>
          <a:bodyPr/>
          <a:lstStyle/>
          <a:p>
            <a:pPr>
              <a:buFont typeface="Arial" panose="020B0604020202020204" pitchFamily="34" charset="0"/>
              <a:buNone/>
            </a:pPr>
            <a:r>
              <a:rPr lang="zh-CN" altLang="en-US" dirty="0">
                <a:ea typeface="宋体" panose="02010600030101010101" pitchFamily="2" charset="-122"/>
              </a:rPr>
              <a:t>证：</a:t>
            </a:r>
            <a:r>
              <a:rPr lang="en-US" altLang="zh-CN" dirty="0">
                <a:ea typeface="宋体" panose="02010600030101010101" pitchFamily="2" charset="-122"/>
              </a:rPr>
              <a:t> </a:t>
            </a:r>
            <a:r>
              <a:rPr lang="zh-CN" altLang="en-US" dirty="0">
                <a:ea typeface="宋体" panose="02010600030101010101" pitchFamily="2" charset="-122"/>
              </a:rPr>
              <a:t>先证必要性。</a:t>
            </a:r>
          </a:p>
          <a:p>
            <a:pPr>
              <a:buNone/>
            </a:pPr>
            <a:r>
              <a:rPr lang="zh-CN" altLang="en-US" dirty="0">
                <a:ea typeface="宋体" panose="02010600030101010101" pitchFamily="2" charset="-122"/>
              </a:rPr>
              <a:t>       假定</a:t>
            </a:r>
            <a:r>
              <a:rPr lang="en-US" altLang="zh-CN" b="1" dirty="0">
                <a:ea typeface="宋体" panose="02010600030101010101" pitchFamily="2" charset="-122"/>
              </a:rPr>
              <a:t>A⊆B</a:t>
            </a:r>
            <a:r>
              <a:rPr lang="en-US" altLang="zh-CN" b="1" dirty="0">
                <a:latin typeface="Calibri" panose="020F0502020204030204" pitchFamily="34" charset="0"/>
                <a:ea typeface="宋体" panose="02010600030101010101" pitchFamily="2" charset="-122"/>
              </a:rPr>
              <a:t> </a:t>
            </a:r>
            <a:r>
              <a:rPr lang="zh-CN" altLang="en-US" b="1" dirty="0">
                <a:latin typeface="Calibri" panose="020F0502020204030204" pitchFamily="34" charset="0"/>
                <a:ea typeface="宋体" panose="02010600030101010101" pitchFamily="2" charset="-122"/>
              </a:rPr>
              <a:t>，要证：</a:t>
            </a:r>
            <a:r>
              <a:rPr lang="en-US" altLang="zh-CN" b="1" dirty="0">
                <a:latin typeface="Calibri" panose="020F0502020204030204" pitchFamily="34" charset="0"/>
                <a:ea typeface="宋体" panose="02010600030101010101" pitchFamily="2" charset="-122"/>
              </a:rPr>
              <a:t>2</a:t>
            </a:r>
            <a:r>
              <a:rPr lang="en-US" altLang="zh-CN" b="1" baseline="30000" dirty="0">
                <a:latin typeface="Calibri" panose="020F0502020204030204" pitchFamily="34" charset="0"/>
                <a:ea typeface="宋体" panose="02010600030101010101" pitchFamily="2" charset="-122"/>
              </a:rPr>
              <a:t>A</a:t>
            </a:r>
            <a:r>
              <a:rPr lang="en-US" altLang="zh-CN" b="1" dirty="0">
                <a:latin typeface="Calibri" panose="020F0502020204030204" pitchFamily="34" charset="0"/>
                <a:ea typeface="宋体" panose="02010600030101010101" pitchFamily="2" charset="-122"/>
              </a:rPr>
              <a:t> </a:t>
            </a:r>
            <a:r>
              <a:rPr lang="en-US" altLang="zh-CN" b="1" dirty="0">
                <a:ea typeface="宋体" panose="02010600030101010101" pitchFamily="2" charset="-122"/>
              </a:rPr>
              <a:t>⊆</a:t>
            </a:r>
            <a:r>
              <a:rPr lang="en-US" altLang="zh-CN" b="1" dirty="0">
                <a:latin typeface="Calibri" panose="020F0502020204030204" pitchFamily="34" charset="0"/>
                <a:ea typeface="宋体" panose="02010600030101010101" pitchFamily="2" charset="-122"/>
              </a:rPr>
              <a:t> 2</a:t>
            </a:r>
            <a:r>
              <a:rPr lang="en-US" altLang="zh-CN" b="1" baseline="30000" dirty="0">
                <a:latin typeface="Calibri" panose="020F0502020204030204" pitchFamily="34" charset="0"/>
                <a:ea typeface="宋体" panose="02010600030101010101" pitchFamily="2" charset="-122"/>
              </a:rPr>
              <a:t>B</a:t>
            </a:r>
            <a:r>
              <a:rPr lang="en-US" altLang="zh-CN" b="1" dirty="0">
                <a:solidFill>
                  <a:srgbClr val="993300"/>
                </a:solidFill>
                <a:latin typeface="Calibri" panose="020F0502020204030204" pitchFamily="34" charset="0"/>
                <a:ea typeface="宋体" panose="02010600030101010101" pitchFamily="2" charset="-122"/>
              </a:rPr>
              <a:t> </a:t>
            </a:r>
            <a:r>
              <a:rPr lang="zh-CN" altLang="en-US" b="1" dirty="0">
                <a:ea typeface="宋体" panose="02010600030101010101" pitchFamily="2" charset="-122"/>
              </a:rPr>
              <a:t>。</a:t>
            </a:r>
            <a:endParaRPr lang="en-US" altLang="zh-CN" dirty="0">
              <a:ea typeface="宋体" panose="02010600030101010101" pitchFamily="2" charset="-122"/>
            </a:endParaRPr>
          </a:p>
          <a:p>
            <a:pPr>
              <a:buFont typeface="Arial" panose="020B0604020202020204" pitchFamily="34" charset="0"/>
              <a:buNone/>
            </a:pPr>
            <a:r>
              <a:rPr lang="en-US" altLang="zh-CN" dirty="0">
                <a:ea typeface="宋体" panose="02010600030101010101" pitchFamily="2" charset="-122"/>
              </a:rPr>
              <a:t>       </a:t>
            </a:r>
            <a:r>
              <a:rPr lang="zh-CN" altLang="en-US" dirty="0">
                <a:solidFill>
                  <a:srgbClr val="C00000"/>
                </a:solidFill>
                <a:ea typeface="宋体" panose="02010600030101010101" pitchFamily="2" charset="-122"/>
              </a:rPr>
              <a:t>对于任意的</a:t>
            </a:r>
            <a:r>
              <a:rPr lang="en-US" altLang="zh-CN" b="1" dirty="0">
                <a:solidFill>
                  <a:srgbClr val="C00000"/>
                </a:solidFill>
                <a:ea typeface="宋体" panose="02010600030101010101" pitchFamily="2" charset="-122"/>
              </a:rPr>
              <a:t>x∊2</a:t>
            </a:r>
            <a:r>
              <a:rPr lang="en-US" altLang="zh-CN" b="1" baseline="30000" dirty="0">
                <a:solidFill>
                  <a:srgbClr val="C00000"/>
                </a:solidFill>
                <a:ea typeface="宋体" panose="02010600030101010101" pitchFamily="2" charset="-122"/>
              </a:rPr>
              <a:t>A</a:t>
            </a:r>
            <a:r>
              <a:rPr lang="zh-CN" altLang="en-US" dirty="0">
                <a:solidFill>
                  <a:srgbClr val="C00000"/>
                </a:solidFill>
                <a:ea typeface="宋体" panose="02010600030101010101" pitchFamily="2" charset="-122"/>
              </a:rPr>
              <a:t> </a:t>
            </a:r>
            <a:r>
              <a:rPr lang="zh-CN" altLang="en-US" dirty="0">
                <a:ea typeface="宋体" panose="02010600030101010101" pitchFamily="2" charset="-122"/>
              </a:rPr>
              <a:t>，</a:t>
            </a:r>
            <a:endParaRPr lang="en-US" altLang="zh-CN" dirty="0">
              <a:ea typeface="宋体" panose="02010600030101010101" pitchFamily="2" charset="-122"/>
            </a:endParaRPr>
          </a:p>
          <a:p>
            <a:pPr>
              <a:buFont typeface="Arial" panose="020B0604020202020204" pitchFamily="34" charset="0"/>
              <a:buNone/>
            </a:pPr>
            <a:r>
              <a:rPr lang="en-US" altLang="zh-CN" dirty="0">
                <a:ea typeface="宋体" panose="02010600030101010101" pitchFamily="2" charset="-122"/>
              </a:rPr>
              <a:t>       </a:t>
            </a:r>
            <a:r>
              <a:rPr lang="zh-CN" altLang="en-US" dirty="0">
                <a:ea typeface="宋体" panose="02010600030101010101" pitchFamily="2" charset="-122"/>
              </a:rPr>
              <a:t>由幂集的定义知</a:t>
            </a:r>
          </a:p>
          <a:p>
            <a:pPr>
              <a:buFont typeface="Arial" panose="020B0604020202020204" pitchFamily="34" charset="0"/>
              <a:buNone/>
            </a:pPr>
            <a:r>
              <a:rPr lang="zh-CN" altLang="en-US" dirty="0">
                <a:ea typeface="宋体" panose="02010600030101010101" pitchFamily="2" charset="-122"/>
              </a:rPr>
              <a:t>                  </a:t>
            </a:r>
            <a:r>
              <a:rPr lang="en-US" altLang="zh-CN" b="1" dirty="0">
                <a:ea typeface="宋体" panose="02010600030101010101" pitchFamily="2" charset="-122"/>
              </a:rPr>
              <a:t>x ⊆A</a:t>
            </a:r>
            <a:endParaRPr lang="zh-CN" altLang="en-US" dirty="0">
              <a:ea typeface="宋体" panose="02010600030101010101" pitchFamily="2" charset="-122"/>
            </a:endParaRPr>
          </a:p>
          <a:p>
            <a:pPr>
              <a:buFont typeface="Arial" panose="020B0604020202020204" pitchFamily="34" charset="0"/>
              <a:buNone/>
            </a:pPr>
            <a:r>
              <a:rPr lang="zh-CN" altLang="en-US" dirty="0">
                <a:ea typeface="宋体" panose="02010600030101010101" pitchFamily="2" charset="-122"/>
              </a:rPr>
              <a:t>       由必要性条件，有 </a:t>
            </a:r>
            <a:r>
              <a:rPr lang="en-US" altLang="zh-CN" dirty="0" err="1">
                <a:ea typeface="宋体" panose="02010600030101010101" pitchFamily="2" charset="-122"/>
              </a:rPr>
              <a:t>x</a:t>
            </a:r>
            <a:r>
              <a:rPr lang="en-US" altLang="zh-CN" b="1" dirty="0" err="1">
                <a:ea typeface="宋体" panose="02010600030101010101" pitchFamily="2" charset="-122"/>
              </a:rPr>
              <a:t>⊆A⊆B</a:t>
            </a:r>
            <a:r>
              <a:rPr lang="zh-CN" altLang="en-US" dirty="0">
                <a:ea typeface="宋体" panose="02010600030101010101" pitchFamily="2" charset="-122"/>
              </a:rPr>
              <a:t>，即有</a:t>
            </a:r>
          </a:p>
          <a:p>
            <a:pPr>
              <a:buFont typeface="Arial" panose="020B0604020202020204" pitchFamily="34" charset="0"/>
              <a:buNone/>
            </a:pPr>
            <a:r>
              <a:rPr lang="en-US" altLang="zh-CN" dirty="0">
                <a:ea typeface="宋体" panose="02010600030101010101" pitchFamily="2" charset="-122"/>
              </a:rPr>
              <a:t>			  </a:t>
            </a:r>
            <a:r>
              <a:rPr lang="en-US" altLang="zh-CN" dirty="0" err="1">
                <a:ea typeface="宋体" panose="02010600030101010101" pitchFamily="2" charset="-122"/>
              </a:rPr>
              <a:t>x</a:t>
            </a:r>
            <a:r>
              <a:rPr lang="en-US" altLang="zh-CN" b="1" dirty="0" err="1">
                <a:ea typeface="宋体" panose="02010600030101010101" pitchFamily="2" charset="-122"/>
              </a:rPr>
              <a:t>⊆B</a:t>
            </a:r>
            <a:endParaRPr lang="zh-CN" altLang="en-US" dirty="0">
              <a:ea typeface="宋体" panose="02010600030101010101" pitchFamily="2" charset="-122"/>
            </a:endParaRPr>
          </a:p>
          <a:p>
            <a:pPr>
              <a:buFont typeface="Arial" panose="020B0604020202020204" pitchFamily="34" charset="0"/>
              <a:buNone/>
            </a:pPr>
            <a:r>
              <a:rPr lang="zh-CN" altLang="en-US" dirty="0">
                <a:ea typeface="宋体" panose="02010600030101010101" pitchFamily="2" charset="-122"/>
              </a:rPr>
              <a:t>       于是由幂集的定义知</a:t>
            </a:r>
            <a:endParaRPr lang="en-US" altLang="zh-CN" dirty="0">
              <a:ea typeface="宋体" panose="02010600030101010101" pitchFamily="2" charset="-122"/>
            </a:endParaRPr>
          </a:p>
          <a:p>
            <a:pPr>
              <a:buFont typeface="Arial" panose="020B0604020202020204" pitchFamily="34" charset="0"/>
              <a:buNone/>
            </a:pPr>
            <a:r>
              <a:rPr lang="en-US" altLang="zh-CN" b="1" dirty="0">
                <a:solidFill>
                  <a:srgbClr val="C00000"/>
                </a:solidFill>
                <a:ea typeface="宋体" panose="02010600030101010101" pitchFamily="2" charset="-122"/>
              </a:rPr>
              <a:t>                           x∊2</a:t>
            </a:r>
            <a:r>
              <a:rPr lang="en-US" altLang="zh-CN" b="1" baseline="30000" dirty="0">
                <a:solidFill>
                  <a:srgbClr val="C00000"/>
                </a:solidFill>
                <a:ea typeface="宋体" panose="02010600030101010101" pitchFamily="2" charset="-122"/>
              </a:rPr>
              <a:t>B</a:t>
            </a:r>
            <a:r>
              <a:rPr lang="zh-CN" altLang="en-US" dirty="0">
                <a:solidFill>
                  <a:srgbClr val="C00000"/>
                </a:solidFill>
                <a:ea typeface="宋体" panose="02010600030101010101" pitchFamily="2" charset="-122"/>
              </a:rPr>
              <a:t> </a:t>
            </a:r>
            <a:endParaRPr lang="zh-CN" altLang="en-US" dirty="0">
              <a:ea typeface="宋体" panose="02010600030101010101" pitchFamily="2" charset="-122"/>
            </a:endParaRPr>
          </a:p>
          <a:p>
            <a:pPr>
              <a:buFont typeface="Arial" panose="020B0604020202020204" pitchFamily="34" charset="0"/>
              <a:buNone/>
            </a:pPr>
            <a:r>
              <a:rPr lang="zh-CN" altLang="en-US" dirty="0">
                <a:ea typeface="宋体" panose="02010600030101010101" pitchFamily="2" charset="-122"/>
              </a:rPr>
              <a:t>       从而有</a:t>
            </a:r>
            <a:r>
              <a:rPr lang="en-US" altLang="zh-CN" b="1" dirty="0">
                <a:latin typeface="Calibri" panose="020F0502020204030204" pitchFamily="34" charset="0"/>
                <a:ea typeface="宋体" panose="02010600030101010101" pitchFamily="2" charset="-122"/>
              </a:rPr>
              <a:t>2</a:t>
            </a:r>
            <a:r>
              <a:rPr lang="en-US" altLang="zh-CN" b="1" baseline="30000" dirty="0">
                <a:latin typeface="Calibri" panose="020F0502020204030204" pitchFamily="34" charset="0"/>
                <a:ea typeface="宋体" panose="02010600030101010101" pitchFamily="2" charset="-122"/>
              </a:rPr>
              <a:t>A</a:t>
            </a:r>
            <a:r>
              <a:rPr lang="en-US" altLang="zh-CN" b="1" dirty="0">
                <a:latin typeface="Calibri" panose="020F0502020204030204" pitchFamily="34" charset="0"/>
                <a:ea typeface="宋体" panose="02010600030101010101" pitchFamily="2" charset="-122"/>
              </a:rPr>
              <a:t> </a:t>
            </a:r>
            <a:r>
              <a:rPr lang="en-US" altLang="zh-CN" b="1" dirty="0">
                <a:ea typeface="宋体" panose="02010600030101010101" pitchFamily="2" charset="-122"/>
              </a:rPr>
              <a:t>⊆</a:t>
            </a:r>
            <a:r>
              <a:rPr lang="en-US" altLang="zh-CN" b="1" dirty="0">
                <a:latin typeface="Calibri" panose="020F0502020204030204" pitchFamily="34" charset="0"/>
                <a:ea typeface="宋体" panose="02010600030101010101" pitchFamily="2" charset="-122"/>
              </a:rPr>
              <a:t> 2</a:t>
            </a:r>
            <a:r>
              <a:rPr lang="en-US" altLang="zh-CN" b="1" baseline="30000" dirty="0">
                <a:latin typeface="Calibri" panose="020F0502020204030204" pitchFamily="34" charset="0"/>
                <a:ea typeface="宋体" panose="02010600030101010101" pitchFamily="2" charset="-122"/>
              </a:rPr>
              <a:t>B</a:t>
            </a:r>
            <a:r>
              <a:rPr lang="en-US" altLang="zh-CN" b="1" dirty="0">
                <a:solidFill>
                  <a:srgbClr val="993300"/>
                </a:solidFill>
                <a:latin typeface="Calibri" panose="020F0502020204030204" pitchFamily="34" charset="0"/>
                <a:ea typeface="宋体" panose="02010600030101010101" pitchFamily="2" charset="-122"/>
              </a:rPr>
              <a:t> </a:t>
            </a:r>
            <a:r>
              <a:rPr lang="zh-CN" altLang="en-US" b="1" dirty="0">
                <a:solidFill>
                  <a:srgbClr val="993300"/>
                </a:solidFill>
                <a:latin typeface="Calibri" panose="020F0502020204030204" pitchFamily="34" charset="0"/>
                <a:ea typeface="宋体" panose="02010600030101010101" pitchFamily="2" charset="-122"/>
              </a:rPr>
              <a:t>。</a:t>
            </a:r>
          </a:p>
          <a:p>
            <a:pPr>
              <a:buFont typeface="Arial" panose="020B0604020202020204" pitchFamily="34" charset="0"/>
              <a:buNone/>
            </a:pPr>
            <a:r>
              <a:rPr lang="zh-CN" altLang="en-US" b="1" dirty="0">
                <a:solidFill>
                  <a:srgbClr val="993300"/>
                </a:solidFill>
                <a:latin typeface="Calibri" panose="020F0502020204030204" pitchFamily="34" charset="0"/>
                <a:ea typeface="宋体" panose="02010600030101010101" pitchFamily="2" charset="-122"/>
              </a:rPr>
              <a:t>        </a:t>
            </a:r>
          </a:p>
        </p:txBody>
      </p:sp>
    </p:spTree>
    <p:extLst>
      <p:ext uri="{BB962C8B-B14F-4D97-AF65-F5344CB8AC3E}">
        <p14:creationId xmlns:p14="http://schemas.microsoft.com/office/powerpoint/2010/main" val="396984974"/>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144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44">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4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144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44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1444">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144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20ADE45-77A8-4265-8546-1E24663E6A27}" type="slidenum">
              <a:rPr lang="zh-CN" altLang="en-US" smtClean="0">
                <a:solidFill>
                  <a:schemeClr val="accent1"/>
                </a:solidFill>
              </a:rPr>
              <a:pPr/>
              <a:t>46</a:t>
            </a:fld>
            <a:r>
              <a:rPr lang="en-US" altLang="zh-CN" dirty="0">
                <a:solidFill>
                  <a:schemeClr val="accent1"/>
                </a:solidFill>
              </a:rPr>
              <a:t>/47</a:t>
            </a:r>
          </a:p>
        </p:txBody>
      </p:sp>
      <p:sp>
        <p:nvSpPr>
          <p:cNvPr id="61443" name="Rectangle 2"/>
          <p:cNvSpPr>
            <a:spLocks noGrp="1"/>
          </p:cNvSpPr>
          <p:nvPr>
            <p:ph type="title" idx="4294967295"/>
          </p:nvPr>
        </p:nvSpPr>
        <p:spPr/>
        <p:txBody>
          <a:bodyPr/>
          <a:lstStyle/>
          <a:p>
            <a:pPr algn="l"/>
            <a:r>
              <a:rPr lang="zh-CN" altLang="en-US" sz="4000" dirty="0">
                <a:ea typeface="宋体" panose="02010600030101010101" pitchFamily="2" charset="-122"/>
              </a:rPr>
              <a:t>例 求证 </a:t>
            </a:r>
            <a:r>
              <a:rPr lang="en-US" altLang="zh-CN" sz="4000" b="1" dirty="0">
                <a:ea typeface="宋体" panose="02010600030101010101" pitchFamily="2" charset="-122"/>
              </a:rPr>
              <a:t>A⊆B</a:t>
            </a:r>
            <a:r>
              <a:rPr lang="zh-CN" altLang="en-US" sz="4000" b="1" dirty="0">
                <a:ea typeface="宋体" panose="02010600030101010101" pitchFamily="2" charset="-122"/>
              </a:rPr>
              <a:t>当且仅当</a:t>
            </a:r>
            <a:r>
              <a:rPr lang="en-US" altLang="zh-CN" sz="4000" b="1" dirty="0">
                <a:latin typeface="Calibri" panose="020F0502020204030204" pitchFamily="34" charset="0"/>
                <a:ea typeface="宋体" panose="02010600030101010101" pitchFamily="2" charset="-122"/>
              </a:rPr>
              <a:t>2</a:t>
            </a:r>
            <a:r>
              <a:rPr lang="en-US" altLang="zh-CN" sz="4000" b="1" baseline="30000" dirty="0">
                <a:latin typeface="Calibri" panose="020F0502020204030204" pitchFamily="34" charset="0"/>
                <a:ea typeface="宋体" panose="02010600030101010101" pitchFamily="2" charset="-122"/>
              </a:rPr>
              <a:t>A</a:t>
            </a:r>
            <a:r>
              <a:rPr lang="en-US" altLang="zh-CN" sz="4000" b="1" dirty="0">
                <a:latin typeface="Calibri" panose="020F0502020204030204" pitchFamily="34" charset="0"/>
                <a:ea typeface="宋体" panose="02010600030101010101" pitchFamily="2" charset="-122"/>
              </a:rPr>
              <a:t> </a:t>
            </a:r>
            <a:r>
              <a:rPr lang="en-US" altLang="zh-CN" sz="4000" b="1" dirty="0">
                <a:ea typeface="宋体" panose="02010600030101010101" pitchFamily="2" charset="-122"/>
              </a:rPr>
              <a:t>⊆</a:t>
            </a:r>
            <a:r>
              <a:rPr lang="en-US" altLang="zh-CN" sz="4000" b="1" dirty="0">
                <a:latin typeface="Calibri" panose="020F0502020204030204" pitchFamily="34" charset="0"/>
                <a:ea typeface="宋体" panose="02010600030101010101" pitchFamily="2" charset="-122"/>
              </a:rPr>
              <a:t> 2</a:t>
            </a:r>
            <a:r>
              <a:rPr lang="en-US" altLang="zh-CN" sz="4000" b="1" baseline="30000" dirty="0">
                <a:latin typeface="Calibri" panose="020F0502020204030204" pitchFamily="34" charset="0"/>
                <a:ea typeface="宋体" panose="02010600030101010101" pitchFamily="2" charset="-122"/>
              </a:rPr>
              <a:t>B</a:t>
            </a:r>
            <a:r>
              <a:rPr lang="en-US" altLang="zh-CN" sz="4000" b="1" dirty="0">
                <a:solidFill>
                  <a:srgbClr val="993300"/>
                </a:solidFill>
                <a:latin typeface="Calibri" panose="020F0502020204030204" pitchFamily="34" charset="0"/>
                <a:ea typeface="宋体" panose="02010600030101010101" pitchFamily="2" charset="-122"/>
              </a:rPr>
              <a:t> </a:t>
            </a:r>
            <a:endParaRPr lang="zh-CN" altLang="en-US" sz="4000" b="1" dirty="0">
              <a:solidFill>
                <a:srgbClr val="993300"/>
              </a:solidFill>
              <a:latin typeface="Calibri" panose="020F0502020204030204" pitchFamily="34" charset="0"/>
              <a:ea typeface="宋体" panose="02010600030101010101" pitchFamily="2" charset="-122"/>
            </a:endParaRPr>
          </a:p>
        </p:txBody>
      </p:sp>
      <p:sp>
        <p:nvSpPr>
          <p:cNvPr id="61444" name="Rectangle 3"/>
          <p:cNvSpPr>
            <a:spLocks noGrp="1"/>
          </p:cNvSpPr>
          <p:nvPr>
            <p:ph type="body" idx="4294967295"/>
          </p:nvPr>
        </p:nvSpPr>
        <p:spPr>
          <a:xfrm>
            <a:off x="287685" y="764704"/>
            <a:ext cx="8568630" cy="5040312"/>
          </a:xfrm>
        </p:spPr>
        <p:txBody>
          <a:bodyPr/>
          <a:lstStyle/>
          <a:p>
            <a:pPr>
              <a:buNone/>
            </a:pPr>
            <a:r>
              <a:rPr lang="zh-CN" altLang="en-US" dirty="0">
                <a:ea typeface="宋体" panose="02010600030101010101" pitchFamily="2" charset="-122"/>
              </a:rPr>
              <a:t>证：再证充分性，假定</a:t>
            </a:r>
            <a:r>
              <a:rPr lang="en-US" altLang="zh-CN" b="1" dirty="0">
                <a:latin typeface="Calibri" panose="020F0502020204030204" pitchFamily="34" charset="0"/>
                <a:ea typeface="宋体" panose="02010600030101010101" pitchFamily="2" charset="-122"/>
              </a:rPr>
              <a:t>2</a:t>
            </a:r>
            <a:r>
              <a:rPr lang="en-US" altLang="zh-CN" b="1" baseline="30000" dirty="0">
                <a:latin typeface="Calibri" panose="020F0502020204030204" pitchFamily="34" charset="0"/>
                <a:ea typeface="宋体" panose="02010600030101010101" pitchFamily="2" charset="-122"/>
              </a:rPr>
              <a:t>A</a:t>
            </a:r>
            <a:r>
              <a:rPr lang="en-US" altLang="zh-CN" b="1" dirty="0">
                <a:latin typeface="Calibri" panose="020F0502020204030204" pitchFamily="34" charset="0"/>
                <a:ea typeface="宋体" panose="02010600030101010101" pitchFamily="2" charset="-122"/>
              </a:rPr>
              <a:t> </a:t>
            </a:r>
            <a:r>
              <a:rPr lang="en-US" altLang="zh-CN" b="1" dirty="0">
                <a:ea typeface="宋体" panose="02010600030101010101" pitchFamily="2" charset="-122"/>
              </a:rPr>
              <a:t>⊆</a:t>
            </a:r>
            <a:r>
              <a:rPr lang="en-US" altLang="zh-CN" b="1" dirty="0">
                <a:latin typeface="Calibri" panose="020F0502020204030204" pitchFamily="34" charset="0"/>
                <a:ea typeface="宋体" panose="02010600030101010101" pitchFamily="2" charset="-122"/>
              </a:rPr>
              <a:t> 2</a:t>
            </a:r>
            <a:r>
              <a:rPr lang="en-US" altLang="zh-CN" b="1" baseline="30000" dirty="0">
                <a:latin typeface="Calibri" panose="020F0502020204030204" pitchFamily="34" charset="0"/>
                <a:ea typeface="宋体" panose="02010600030101010101" pitchFamily="2" charset="-122"/>
              </a:rPr>
              <a:t>B</a:t>
            </a:r>
            <a:r>
              <a:rPr lang="en-US" altLang="zh-CN" b="1" dirty="0">
                <a:solidFill>
                  <a:srgbClr val="993300"/>
                </a:solidFill>
                <a:latin typeface="Calibri" panose="020F0502020204030204" pitchFamily="34" charset="0"/>
                <a:ea typeface="宋体" panose="02010600030101010101" pitchFamily="2" charset="-122"/>
              </a:rPr>
              <a:t> </a:t>
            </a:r>
            <a:r>
              <a:rPr lang="zh-CN" altLang="en-US" b="1" dirty="0">
                <a:solidFill>
                  <a:srgbClr val="993300"/>
                </a:solidFill>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要证</a:t>
            </a:r>
            <a:r>
              <a:rPr lang="en-US" altLang="zh-CN" b="1" dirty="0">
                <a:latin typeface="Calibri" panose="020F0502020204030204" pitchFamily="34" charset="0"/>
                <a:ea typeface="宋体" panose="02010600030101010101" pitchFamily="2" charset="-122"/>
              </a:rPr>
              <a:t> A </a:t>
            </a:r>
            <a:r>
              <a:rPr lang="en-US" altLang="zh-CN" b="1" dirty="0">
                <a:ea typeface="宋体" panose="02010600030101010101" pitchFamily="2" charset="-122"/>
              </a:rPr>
              <a:t>⊆</a:t>
            </a:r>
            <a:r>
              <a:rPr lang="en-US" altLang="zh-CN" b="1" dirty="0">
                <a:latin typeface="Calibri" panose="020F0502020204030204" pitchFamily="34" charset="0"/>
                <a:ea typeface="宋体" panose="02010600030101010101" pitchFamily="2" charset="-122"/>
              </a:rPr>
              <a:t> B</a:t>
            </a:r>
            <a:r>
              <a:rPr lang="zh-CN" altLang="en-US" b="1" dirty="0">
                <a:latin typeface="Calibri" panose="020F0502020204030204" pitchFamily="34" charset="0"/>
                <a:ea typeface="宋体" panose="02010600030101010101" pitchFamily="2" charset="-122"/>
              </a:rPr>
              <a:t>。</a:t>
            </a:r>
            <a:endParaRPr lang="en-US" altLang="zh-CN" dirty="0">
              <a:ea typeface="宋体" panose="02010600030101010101" pitchFamily="2" charset="-122"/>
            </a:endParaRPr>
          </a:p>
          <a:p>
            <a:pPr>
              <a:buNone/>
            </a:pPr>
            <a:r>
              <a:rPr lang="en-US" altLang="zh-CN" dirty="0">
                <a:ea typeface="宋体" panose="02010600030101010101" pitchFamily="2" charset="-122"/>
              </a:rPr>
              <a:t>       </a:t>
            </a:r>
            <a:r>
              <a:rPr lang="zh-CN" altLang="en-US" dirty="0">
                <a:solidFill>
                  <a:srgbClr val="C00000"/>
                </a:solidFill>
                <a:ea typeface="宋体" panose="02010600030101010101" pitchFamily="2" charset="-122"/>
              </a:rPr>
              <a:t>对于任意的</a:t>
            </a:r>
            <a:r>
              <a:rPr lang="en-US" altLang="zh-CN" b="1" dirty="0" err="1">
                <a:solidFill>
                  <a:srgbClr val="C00000"/>
                </a:solidFill>
                <a:ea typeface="宋体" panose="02010600030101010101" pitchFamily="2" charset="-122"/>
              </a:rPr>
              <a:t>x∊A</a:t>
            </a:r>
            <a:r>
              <a:rPr lang="zh-CN" altLang="en-US" dirty="0">
                <a:solidFill>
                  <a:srgbClr val="C00000"/>
                </a:solidFill>
                <a:ea typeface="宋体" panose="02010600030101010101" pitchFamily="2" charset="-122"/>
              </a:rPr>
              <a:t> </a:t>
            </a:r>
            <a:r>
              <a:rPr lang="zh-CN" altLang="en-US" dirty="0">
                <a:ea typeface="宋体" panose="02010600030101010101" pitchFamily="2" charset="-122"/>
              </a:rPr>
              <a:t>，</a:t>
            </a:r>
            <a:endParaRPr lang="en-US" altLang="zh-CN" dirty="0">
              <a:ea typeface="宋体" panose="02010600030101010101" pitchFamily="2" charset="-122"/>
            </a:endParaRPr>
          </a:p>
          <a:p>
            <a:pPr>
              <a:buNone/>
            </a:pPr>
            <a:r>
              <a:rPr lang="en-US" altLang="zh-CN" dirty="0">
                <a:ea typeface="宋体" panose="02010600030101010101" pitchFamily="2" charset="-122"/>
              </a:rPr>
              <a:t>                                    {</a:t>
            </a:r>
            <a:r>
              <a:rPr lang="en-US" altLang="zh-CN" b="1" dirty="0">
                <a:ea typeface="宋体" panose="02010600030101010101" pitchFamily="2" charset="-122"/>
              </a:rPr>
              <a:t>x} ⊆A</a:t>
            </a:r>
          </a:p>
          <a:p>
            <a:pPr>
              <a:buNone/>
            </a:pPr>
            <a:r>
              <a:rPr lang="en-US" altLang="zh-CN" b="1" dirty="0">
                <a:ea typeface="宋体" panose="02010600030101010101" pitchFamily="2" charset="-122"/>
              </a:rPr>
              <a:t>       </a:t>
            </a:r>
            <a:r>
              <a:rPr lang="zh-CN" altLang="en-US" dirty="0">
                <a:ea typeface="宋体" panose="02010600030101010101" pitchFamily="2" charset="-122"/>
              </a:rPr>
              <a:t>由幂集的定义知     </a:t>
            </a:r>
            <a:r>
              <a:rPr lang="en-US" altLang="zh-CN" dirty="0">
                <a:ea typeface="宋体" panose="02010600030101010101" pitchFamily="2" charset="-122"/>
              </a:rPr>
              <a:t>{</a:t>
            </a:r>
            <a:r>
              <a:rPr lang="en-US" altLang="zh-CN" b="1" dirty="0">
                <a:ea typeface="宋体" panose="02010600030101010101" pitchFamily="2" charset="-122"/>
              </a:rPr>
              <a:t>x} ∊</a:t>
            </a:r>
            <a:r>
              <a:rPr lang="en-US" altLang="zh-CN" b="1" dirty="0">
                <a:latin typeface="Calibri" panose="020F0502020204030204" pitchFamily="34" charset="0"/>
                <a:ea typeface="宋体" panose="02010600030101010101" pitchFamily="2" charset="-122"/>
              </a:rPr>
              <a:t> 2</a:t>
            </a:r>
            <a:r>
              <a:rPr lang="en-US" altLang="zh-CN" b="1" baseline="30000" dirty="0">
                <a:latin typeface="Calibri" panose="020F0502020204030204" pitchFamily="34" charset="0"/>
                <a:ea typeface="宋体" panose="02010600030101010101" pitchFamily="2" charset="-122"/>
              </a:rPr>
              <a:t>A </a:t>
            </a:r>
            <a:endParaRPr lang="zh-CN" altLang="en-US" dirty="0">
              <a:ea typeface="宋体" panose="02010600030101010101" pitchFamily="2" charset="-122"/>
            </a:endParaRPr>
          </a:p>
          <a:p>
            <a:pPr>
              <a:buNone/>
            </a:pPr>
            <a:r>
              <a:rPr lang="zh-CN" altLang="en-US" dirty="0">
                <a:ea typeface="宋体" panose="02010600030101010101" pitchFamily="2" charset="-122"/>
              </a:rPr>
              <a:t>       由充分性条件，有 </a:t>
            </a:r>
            <a:r>
              <a:rPr lang="en-US" altLang="zh-CN" dirty="0">
                <a:ea typeface="宋体" panose="02010600030101010101" pitchFamily="2" charset="-122"/>
              </a:rPr>
              <a:t>{x}</a:t>
            </a:r>
            <a:r>
              <a:rPr lang="en-US" altLang="zh-CN" b="1" dirty="0">
                <a:ea typeface="宋体" panose="02010600030101010101" pitchFamily="2" charset="-122"/>
              </a:rPr>
              <a:t> ∊ </a:t>
            </a:r>
            <a:r>
              <a:rPr lang="en-US" altLang="zh-CN" b="1" dirty="0">
                <a:latin typeface="Calibri" panose="020F0502020204030204" pitchFamily="34" charset="0"/>
                <a:ea typeface="宋体" panose="02010600030101010101" pitchFamily="2" charset="-122"/>
              </a:rPr>
              <a:t>2</a:t>
            </a:r>
            <a:r>
              <a:rPr lang="en-US" altLang="zh-CN" b="1" baseline="30000" dirty="0">
                <a:latin typeface="Calibri" panose="020F0502020204030204" pitchFamily="34" charset="0"/>
                <a:ea typeface="宋体" panose="02010600030101010101" pitchFamily="2" charset="-122"/>
              </a:rPr>
              <a:t>A</a:t>
            </a:r>
            <a:r>
              <a:rPr lang="en-US" altLang="zh-CN" b="1" dirty="0">
                <a:latin typeface="Calibri" panose="020F0502020204030204" pitchFamily="34" charset="0"/>
                <a:ea typeface="宋体" panose="02010600030101010101" pitchFamily="2" charset="-122"/>
              </a:rPr>
              <a:t> </a:t>
            </a:r>
            <a:r>
              <a:rPr lang="en-US" altLang="zh-CN" b="1" dirty="0">
                <a:ea typeface="宋体" panose="02010600030101010101" pitchFamily="2" charset="-122"/>
              </a:rPr>
              <a:t>⊆</a:t>
            </a:r>
            <a:r>
              <a:rPr lang="en-US" altLang="zh-CN" b="1" dirty="0">
                <a:latin typeface="Calibri" panose="020F0502020204030204" pitchFamily="34" charset="0"/>
                <a:ea typeface="宋体" panose="02010600030101010101" pitchFamily="2" charset="-122"/>
              </a:rPr>
              <a:t> 2</a:t>
            </a:r>
            <a:r>
              <a:rPr lang="en-US" altLang="zh-CN" b="1" baseline="30000" dirty="0">
                <a:latin typeface="Calibri" panose="020F0502020204030204" pitchFamily="34" charset="0"/>
                <a:ea typeface="宋体" panose="02010600030101010101" pitchFamily="2" charset="-122"/>
              </a:rPr>
              <a:t>B</a:t>
            </a:r>
            <a:r>
              <a:rPr lang="en-US" altLang="zh-CN" b="1" dirty="0">
                <a:latin typeface="Calibri" panose="020F0502020204030204" pitchFamily="34" charset="0"/>
                <a:ea typeface="宋体" panose="02010600030101010101" pitchFamily="2" charset="-122"/>
              </a:rPr>
              <a:t> </a:t>
            </a:r>
            <a:endParaRPr lang="en-US" altLang="zh-CN" dirty="0">
              <a:ea typeface="宋体" panose="02010600030101010101" pitchFamily="2" charset="-122"/>
            </a:endParaRPr>
          </a:p>
          <a:p>
            <a:pPr>
              <a:buNone/>
            </a:pPr>
            <a:r>
              <a:rPr lang="en-US" altLang="zh-CN" dirty="0">
                <a:ea typeface="宋体" panose="02010600030101010101" pitchFamily="2" charset="-122"/>
              </a:rPr>
              <a:t>       </a:t>
            </a:r>
            <a:r>
              <a:rPr lang="zh-CN" altLang="en-US" dirty="0">
                <a:ea typeface="宋体" panose="02010600030101010101" pitchFamily="2" charset="-122"/>
              </a:rPr>
              <a:t>即有    </a:t>
            </a:r>
            <a:r>
              <a:rPr lang="en-US" altLang="zh-CN" dirty="0">
                <a:ea typeface="宋体" panose="02010600030101010101" pitchFamily="2" charset="-122"/>
              </a:rPr>
              <a:t>		    {x}</a:t>
            </a:r>
            <a:r>
              <a:rPr lang="en-US" altLang="zh-CN" b="1" dirty="0">
                <a:ea typeface="宋体" panose="02010600030101010101" pitchFamily="2" charset="-122"/>
              </a:rPr>
              <a:t> ∊ </a:t>
            </a:r>
            <a:r>
              <a:rPr lang="en-US" altLang="zh-CN" b="1" dirty="0">
                <a:latin typeface="Calibri" panose="020F0502020204030204" pitchFamily="34" charset="0"/>
                <a:ea typeface="宋体" panose="02010600030101010101" pitchFamily="2" charset="-122"/>
              </a:rPr>
              <a:t>2</a:t>
            </a:r>
            <a:r>
              <a:rPr lang="en-US" altLang="zh-CN" b="1" baseline="30000" dirty="0">
                <a:latin typeface="Calibri" panose="020F0502020204030204" pitchFamily="34" charset="0"/>
                <a:ea typeface="宋体" panose="02010600030101010101" pitchFamily="2" charset="-122"/>
              </a:rPr>
              <a:t>B</a:t>
            </a:r>
            <a:r>
              <a:rPr lang="en-US" altLang="zh-CN" b="1" dirty="0">
                <a:latin typeface="Calibri" panose="020F0502020204030204" pitchFamily="34" charset="0"/>
                <a:ea typeface="宋体" panose="02010600030101010101" pitchFamily="2" charset="-122"/>
              </a:rPr>
              <a:t> </a:t>
            </a:r>
            <a:endParaRPr lang="zh-CN" altLang="en-US" dirty="0">
              <a:ea typeface="宋体" panose="02010600030101010101" pitchFamily="2" charset="-122"/>
            </a:endParaRPr>
          </a:p>
          <a:p>
            <a:pPr>
              <a:buNone/>
            </a:pPr>
            <a:r>
              <a:rPr lang="zh-CN" altLang="en-US" dirty="0">
                <a:ea typeface="宋体" panose="02010600030101010101" pitchFamily="2" charset="-122"/>
              </a:rPr>
              <a:t>       于是由幂集的定义，知</a:t>
            </a:r>
            <a:r>
              <a:rPr lang="en-US" altLang="zh-CN" dirty="0">
                <a:ea typeface="宋体" panose="02010600030101010101" pitchFamily="2" charset="-122"/>
              </a:rPr>
              <a:t>{</a:t>
            </a:r>
            <a:r>
              <a:rPr lang="en-US" altLang="zh-CN" b="1" dirty="0">
                <a:ea typeface="宋体" panose="02010600030101010101" pitchFamily="2" charset="-122"/>
              </a:rPr>
              <a:t>x} ⊆B</a:t>
            </a:r>
            <a:endParaRPr lang="zh-CN" altLang="en-US" dirty="0">
              <a:ea typeface="宋体" panose="02010600030101010101" pitchFamily="2" charset="-122"/>
            </a:endParaRPr>
          </a:p>
          <a:p>
            <a:pPr>
              <a:buNone/>
            </a:pPr>
            <a:r>
              <a:rPr lang="zh-CN" altLang="en-US" dirty="0">
                <a:ea typeface="宋体" panose="02010600030101010101" pitchFamily="2" charset="-122"/>
              </a:rPr>
              <a:t>       从而有</a:t>
            </a:r>
            <a:r>
              <a:rPr lang="en-US" altLang="zh-CN" dirty="0">
                <a:ea typeface="宋体" panose="02010600030101010101" pitchFamily="2" charset="-122"/>
              </a:rPr>
              <a:t>x</a:t>
            </a:r>
            <a:r>
              <a:rPr lang="en-US" altLang="zh-CN" b="1" dirty="0">
                <a:ea typeface="宋体" panose="02010600030101010101" pitchFamily="2" charset="-122"/>
              </a:rPr>
              <a:t>∊</a:t>
            </a:r>
            <a:r>
              <a:rPr lang="en-US" altLang="zh-CN" dirty="0">
                <a:ea typeface="宋体" panose="02010600030101010101" pitchFamily="2" charset="-122"/>
              </a:rPr>
              <a:t>{</a:t>
            </a:r>
            <a:r>
              <a:rPr lang="en-US" altLang="zh-CN" b="1" dirty="0">
                <a:ea typeface="宋体" panose="02010600030101010101" pitchFamily="2" charset="-122"/>
              </a:rPr>
              <a:t>x} ⊆B</a:t>
            </a:r>
            <a:r>
              <a:rPr lang="zh-CN" altLang="en-US" b="1" dirty="0">
                <a:ea typeface="宋体" panose="02010600030101010101" pitchFamily="2" charset="-122"/>
              </a:rPr>
              <a:t>，即</a:t>
            </a:r>
            <a:endParaRPr lang="en-US" altLang="zh-CN" b="1" dirty="0">
              <a:ea typeface="宋体" panose="02010600030101010101" pitchFamily="2" charset="-122"/>
            </a:endParaRPr>
          </a:p>
          <a:p>
            <a:pPr>
              <a:buNone/>
            </a:pPr>
            <a:r>
              <a:rPr lang="en-US" altLang="zh-CN" b="1" dirty="0">
                <a:ea typeface="宋体" panose="02010600030101010101" pitchFamily="2" charset="-122"/>
              </a:rPr>
              <a:t>                       </a:t>
            </a:r>
            <a:r>
              <a:rPr lang="zh-CN" altLang="en-US" b="1" dirty="0">
                <a:ea typeface="宋体" panose="02010600030101010101" pitchFamily="2" charset="-122"/>
              </a:rPr>
              <a:t> </a:t>
            </a:r>
            <a:r>
              <a:rPr lang="en-US" altLang="zh-CN" dirty="0" err="1">
                <a:solidFill>
                  <a:srgbClr val="C00000"/>
                </a:solidFill>
                <a:ea typeface="宋体" panose="02010600030101010101" pitchFamily="2" charset="-122"/>
              </a:rPr>
              <a:t>x</a:t>
            </a:r>
            <a:r>
              <a:rPr lang="en-US" altLang="zh-CN" b="1" dirty="0" err="1">
                <a:solidFill>
                  <a:srgbClr val="C00000"/>
                </a:solidFill>
                <a:ea typeface="宋体" panose="02010600030101010101" pitchFamily="2" charset="-122"/>
              </a:rPr>
              <a:t>∊B</a:t>
            </a:r>
            <a:endParaRPr lang="en-US" altLang="zh-CN" b="1" dirty="0">
              <a:ea typeface="宋体" panose="02010600030101010101" pitchFamily="2" charset="-122"/>
            </a:endParaRPr>
          </a:p>
          <a:p>
            <a:pPr>
              <a:buNone/>
            </a:pPr>
            <a:r>
              <a:rPr lang="en-US" altLang="zh-CN" b="1" dirty="0">
                <a:ea typeface="宋体" panose="02010600030101010101" pitchFamily="2" charset="-122"/>
              </a:rPr>
              <a:t>        </a:t>
            </a:r>
            <a:r>
              <a:rPr lang="zh-CN" altLang="en-US" b="1" dirty="0">
                <a:ea typeface="宋体" panose="02010600030101010101" pitchFamily="2" charset="-122"/>
              </a:rPr>
              <a:t>所以，</a:t>
            </a:r>
            <a:r>
              <a:rPr lang="en-US" altLang="zh-CN" b="1" dirty="0">
                <a:latin typeface="Calibri" panose="020F0502020204030204" pitchFamily="34" charset="0"/>
                <a:ea typeface="宋体" panose="02010600030101010101" pitchFamily="2" charset="-122"/>
              </a:rPr>
              <a:t>A </a:t>
            </a:r>
            <a:r>
              <a:rPr lang="en-US" altLang="zh-CN" b="1" dirty="0">
                <a:ea typeface="宋体" panose="02010600030101010101" pitchFamily="2" charset="-122"/>
              </a:rPr>
              <a:t>⊆</a:t>
            </a:r>
            <a:r>
              <a:rPr lang="en-US" altLang="zh-CN" b="1" dirty="0">
                <a:latin typeface="Calibri" panose="020F0502020204030204" pitchFamily="34" charset="0"/>
                <a:ea typeface="宋体" panose="02010600030101010101" pitchFamily="2" charset="-122"/>
              </a:rPr>
              <a:t> B</a:t>
            </a:r>
            <a:endParaRPr lang="zh-CN" altLang="en-US" b="1" dirty="0">
              <a:solidFill>
                <a:srgbClr val="993300"/>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077962727"/>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4">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4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4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4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44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4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4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D0BF298-6AAB-47CB-B263-8A4AA9D49ED2}" type="slidenum">
              <a:rPr lang="zh-CN" altLang="en-US" smtClean="0">
                <a:solidFill>
                  <a:schemeClr val="accent1"/>
                </a:solidFill>
              </a:rPr>
              <a:pPr/>
              <a:t>47</a:t>
            </a:fld>
            <a:r>
              <a:rPr lang="en-US" altLang="zh-CN" dirty="0">
                <a:solidFill>
                  <a:schemeClr val="accent1"/>
                </a:solidFill>
              </a:rPr>
              <a:t>/47</a:t>
            </a:r>
          </a:p>
        </p:txBody>
      </p:sp>
      <p:sp>
        <p:nvSpPr>
          <p:cNvPr id="67587" name="Rectangle 2"/>
          <p:cNvSpPr>
            <a:spLocks noGrp="1"/>
          </p:cNvSpPr>
          <p:nvPr>
            <p:ph type="title" idx="4294967295"/>
          </p:nvPr>
        </p:nvSpPr>
        <p:spPr/>
        <p:txBody>
          <a:bodyPr/>
          <a:lstStyle/>
          <a:p>
            <a:r>
              <a:rPr lang="en-US" altLang="zh-CN">
                <a:latin typeface="Calibri" panose="020F0502020204030204" pitchFamily="34" charset="0"/>
                <a:ea typeface="宋体" panose="02010600030101010101" pitchFamily="2" charset="-122"/>
              </a:rPr>
              <a:t> </a:t>
            </a:r>
            <a:r>
              <a:rPr lang="zh-CN" altLang="en-US">
                <a:latin typeface="Calibri" panose="020F0502020204030204" pitchFamily="34" charset="0"/>
                <a:ea typeface="宋体" panose="02010600030101010101" pitchFamily="2" charset="-122"/>
              </a:rPr>
              <a:t>全集</a:t>
            </a:r>
          </a:p>
        </p:txBody>
      </p:sp>
      <p:sp>
        <p:nvSpPr>
          <p:cNvPr id="67588" name="Rectangle 3"/>
          <p:cNvSpPr>
            <a:spLocks noGrp="1"/>
          </p:cNvSpPr>
          <p:nvPr>
            <p:ph type="body" idx="4294967295"/>
          </p:nvPr>
        </p:nvSpPr>
        <p:spPr>
          <a:xfrm>
            <a:off x="323850" y="764704"/>
            <a:ext cx="8568630" cy="2664519"/>
          </a:xfrm>
        </p:spPr>
        <p:txBody>
          <a:bodyPr/>
          <a:lstStyle/>
          <a:p>
            <a:pPr marL="1704975" indent="-1704975">
              <a:lnSpc>
                <a:spcPct val="150000"/>
              </a:lnSpc>
              <a:buFont typeface="Arial" panose="020B0604020202020204" pitchFamily="34" charset="0"/>
              <a:buNone/>
              <a:tabLst>
                <a:tab pos="1790700" algn="l"/>
              </a:tabLst>
            </a:pPr>
            <a:r>
              <a:rPr lang="zh-CN" altLang="en-US" b="1" dirty="0">
                <a:solidFill>
                  <a:srgbClr val="FF0000"/>
                </a:solidFill>
                <a:latin typeface="宋体" panose="02010600030101010101" pitchFamily="2" charset="-122"/>
                <a:ea typeface="宋体" panose="02010600030101010101" pitchFamily="2" charset="-122"/>
              </a:rPr>
              <a:t>定义</a:t>
            </a:r>
            <a:r>
              <a:rPr lang="en-US" altLang="zh-CN" b="1" dirty="0">
                <a:solidFill>
                  <a:srgbClr val="FF0000"/>
                </a:solidFill>
                <a:latin typeface="宋体" panose="02010600030101010101" pitchFamily="2" charset="-122"/>
                <a:ea typeface="宋体" panose="02010600030101010101" pitchFamily="2" charset="-122"/>
              </a:rPr>
              <a:t>3.6 </a:t>
            </a:r>
            <a:r>
              <a:rPr lang="zh-CN" altLang="en-US" b="1" dirty="0">
                <a:latin typeface="Calibri" panose="020F0502020204030204" pitchFamily="34" charset="0"/>
                <a:ea typeface="宋体" panose="02010600030101010101" pitchFamily="2" charset="-122"/>
              </a:rPr>
              <a:t>在研究某一个具体问题时，往往规定一个集合，使所涉及的集合都是它的子集合，称这个集合为</a:t>
            </a:r>
            <a:r>
              <a:rPr lang="zh-CN" altLang="en-US" b="1" dirty="0">
                <a:solidFill>
                  <a:srgbClr val="CC0000"/>
                </a:solidFill>
                <a:latin typeface="Calibri" panose="020F0502020204030204" pitchFamily="34" charset="0"/>
                <a:ea typeface="宋体" panose="02010600030101010101" pitchFamily="2" charset="-122"/>
              </a:rPr>
              <a:t>全集</a:t>
            </a:r>
            <a:r>
              <a:rPr lang="zh-CN" altLang="en-US" b="1" dirty="0">
                <a:latin typeface="Calibri" panose="020F0502020204030204" pitchFamily="34" charset="0"/>
                <a:ea typeface="宋体" panose="02010600030101010101" pitchFamily="2" charset="-122"/>
              </a:rPr>
              <a:t>，</a:t>
            </a:r>
          </a:p>
          <a:p>
            <a:pPr marL="801688" indent="-801688">
              <a:lnSpc>
                <a:spcPct val="150000"/>
              </a:lnSpc>
              <a:buFont typeface="Arial" panose="020B0604020202020204" pitchFamily="34" charset="0"/>
              <a:buNone/>
            </a:pPr>
            <a:r>
              <a:rPr lang="zh-CN" altLang="en-US" b="1" dirty="0">
                <a:latin typeface="Calibri" panose="020F0502020204030204" pitchFamily="34" charset="0"/>
                <a:ea typeface="宋体" panose="02010600030101010101" pitchFamily="2" charset="-122"/>
              </a:rPr>
              <a:t>                   记为</a:t>
            </a:r>
            <a:r>
              <a:rPr lang="en-US" altLang="zh-CN" b="1" i="1" dirty="0">
                <a:latin typeface="Calibri" panose="020F0502020204030204" pitchFamily="34" charset="0"/>
                <a:ea typeface="宋体" panose="02010600030101010101" pitchFamily="2" charset="-122"/>
              </a:rPr>
              <a:t>U </a:t>
            </a:r>
            <a:r>
              <a:rPr lang="en-US" altLang="zh-CN"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或</a:t>
            </a:r>
            <a:r>
              <a:rPr lang="en-US" altLang="zh-CN" b="1" i="1" dirty="0">
                <a:latin typeface="Calibri" panose="020F0502020204030204" pitchFamily="34" charset="0"/>
                <a:ea typeface="宋体" panose="02010600030101010101" pitchFamily="2" charset="-122"/>
              </a:rPr>
              <a:t>E </a:t>
            </a:r>
            <a:r>
              <a:rPr lang="en-US" altLang="zh-CN" b="1" dirty="0">
                <a:latin typeface="Calibri" panose="020F0502020204030204" pitchFamily="34" charset="0"/>
                <a:ea typeface="宋体" panose="02010600030101010101" pitchFamily="2" charset="-122"/>
              </a:rPr>
              <a:t>)</a:t>
            </a:r>
            <a:r>
              <a:rPr lang="zh-CN" altLang="en-US" b="1" dirty="0">
                <a:latin typeface="Calibri" panose="020F0502020204030204" pitchFamily="34" charset="0"/>
                <a:ea typeface="宋体" panose="02010600030101010101" pitchFamily="2" charset="-122"/>
              </a:rPr>
              <a:t>。</a:t>
            </a:r>
          </a:p>
        </p:txBody>
      </p:sp>
      <p:sp>
        <p:nvSpPr>
          <p:cNvPr id="67589" name="Rectangle 4"/>
          <p:cNvSpPr>
            <a:spLocks noChangeArrowheads="1"/>
          </p:cNvSpPr>
          <p:nvPr/>
        </p:nvSpPr>
        <p:spPr bwMode="auto">
          <a:xfrm>
            <a:off x="684213" y="4437063"/>
            <a:ext cx="7920037" cy="1066800"/>
          </a:xfrm>
          <a:prstGeom prst="rect">
            <a:avLst/>
          </a:prstGeom>
          <a:solidFill>
            <a:srgbClr val="95B3D7"/>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200" b="1" dirty="0">
                <a:solidFill>
                  <a:srgbClr val="333300"/>
                </a:solidFill>
              </a:rPr>
              <a:t>全集是具有相对性的概念，不同的问题，可以规定不同的全集。</a:t>
            </a:r>
          </a:p>
        </p:txBody>
      </p:sp>
    </p:spTree>
    <p:extLst>
      <p:ext uri="{BB962C8B-B14F-4D97-AF65-F5344CB8AC3E}">
        <p14:creationId xmlns:p14="http://schemas.microsoft.com/office/powerpoint/2010/main" val="14214128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idx="4294967295"/>
          </p:nvPr>
        </p:nvSpPr>
        <p:spPr>
          <a:xfrm>
            <a:off x="206450" y="1124744"/>
            <a:ext cx="9046070" cy="1152128"/>
          </a:xfrm>
        </p:spPr>
        <p:txBody>
          <a:bodyPr/>
          <a:lstStyle/>
          <a:p>
            <a:pPr algn="l" eaLnBrk="1" hangingPunct="1"/>
            <a:r>
              <a:rPr lang="en-US" altLang="zh-CN" sz="3200" b="1" dirty="0">
                <a:solidFill>
                  <a:srgbClr val="FF0000"/>
                </a:solidFill>
                <a:latin typeface="Arial" panose="020B0604020202020204" pitchFamily="34" charset="0"/>
                <a:ea typeface="宋体" panose="02010600030101010101" pitchFamily="2" charset="-122"/>
              </a:rPr>
              <a:t>3.14(3)(5)</a:t>
            </a:r>
            <a:endParaRPr lang="en-US" altLang="zh-CN" sz="2400" b="1" dirty="0">
              <a:solidFill>
                <a:schemeClr val="tx1"/>
              </a:solidFill>
              <a:latin typeface="Arial" panose="020B0604020202020204" pitchFamily="34" charset="0"/>
              <a:ea typeface="宋体" panose="02010600030101010101" pitchFamily="2" charset="-122"/>
            </a:endParaRPr>
          </a:p>
        </p:txBody>
      </p:sp>
      <p:sp>
        <p:nvSpPr>
          <p:cNvPr id="66563" name="标题 1"/>
          <p:cNvSpPr txBox="1">
            <a:spLocks/>
          </p:cNvSpPr>
          <p:nvPr/>
        </p:nvSpPr>
        <p:spPr bwMode="auto">
          <a:xfrm>
            <a:off x="179388" y="121766"/>
            <a:ext cx="822960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zh-CN" altLang="en-US" sz="4400" b="1" dirty="0">
                <a:solidFill>
                  <a:schemeClr val="bg1"/>
                </a:solidFill>
              </a:rPr>
              <a:t>作业</a:t>
            </a:r>
            <a:r>
              <a:rPr lang="en-US" altLang="zh-CN" sz="4400" b="1" dirty="0">
                <a:solidFill>
                  <a:schemeClr val="bg1"/>
                </a:solidFill>
              </a:rPr>
              <a:t>07</a:t>
            </a:r>
          </a:p>
        </p:txBody>
      </p:sp>
      <p:sp>
        <p:nvSpPr>
          <p:cNvPr id="2" name="文本框 1"/>
          <p:cNvSpPr txBox="1"/>
          <p:nvPr/>
        </p:nvSpPr>
        <p:spPr>
          <a:xfrm>
            <a:off x="236320" y="2420888"/>
            <a:ext cx="8440136" cy="3342453"/>
          </a:xfrm>
          <a:prstGeom prst="rect">
            <a:avLst/>
          </a:prstGeom>
          <a:noFill/>
        </p:spPr>
        <p:txBody>
          <a:bodyPr wrap="square" rtlCol="0">
            <a:spAutoFit/>
          </a:bodyPr>
          <a:lstStyle/>
          <a:p>
            <a:r>
              <a:rPr lang="zh-CN" altLang="en-US" sz="3200" b="1" dirty="0">
                <a:solidFill>
                  <a:srgbClr val="FF0000"/>
                </a:solidFill>
              </a:rPr>
              <a:t>补充题 </a:t>
            </a:r>
            <a:r>
              <a:rPr lang="zh-CN" altLang="en-US" sz="3200" b="1" dirty="0"/>
              <a:t>对任意集合</a:t>
            </a:r>
            <a:r>
              <a:rPr lang="en-US" altLang="zh-CN" sz="3200" b="1" dirty="0"/>
              <a:t>A</a:t>
            </a:r>
            <a:r>
              <a:rPr lang="zh-CN" altLang="en-US" sz="3200" b="1" dirty="0"/>
              <a:t>、</a:t>
            </a:r>
            <a:r>
              <a:rPr lang="en-US" altLang="zh-CN" sz="3200" b="1" dirty="0"/>
              <a:t>B</a:t>
            </a:r>
            <a:r>
              <a:rPr lang="zh-CN" altLang="en-US" sz="3200" b="1" dirty="0"/>
              <a:t>和</a:t>
            </a:r>
            <a:r>
              <a:rPr lang="en-US" altLang="zh-CN" sz="3200" b="1" dirty="0"/>
              <a:t>C </a:t>
            </a:r>
            <a:r>
              <a:rPr lang="zh-CN" altLang="en-US" sz="3200" b="1" dirty="0"/>
              <a:t>，判断下列论断是否正确，并论证你的答案。</a:t>
            </a:r>
            <a:endParaRPr lang="en-US" altLang="zh-CN" sz="3200" b="1" dirty="0"/>
          </a:p>
          <a:p>
            <a:r>
              <a:rPr lang="zh-CN" altLang="en-US" sz="3200" b="1" dirty="0"/>
              <a:t>（提示：给出证明或举出元素不超过</a:t>
            </a:r>
            <a:r>
              <a:rPr lang="en-US" altLang="zh-CN" sz="3200" b="1" dirty="0"/>
              <a:t>2</a:t>
            </a:r>
            <a:r>
              <a:rPr lang="zh-CN" altLang="en-US" sz="3200" b="1" dirty="0"/>
              <a:t>的反例）</a:t>
            </a:r>
            <a:endParaRPr lang="zh-CN" altLang="en-US" sz="3200" dirty="0"/>
          </a:p>
          <a:p>
            <a:pPr>
              <a:lnSpc>
                <a:spcPct val="130000"/>
              </a:lnSpc>
              <a:buFontTx/>
              <a:buAutoNum type="circleNumDbPlain"/>
            </a:pPr>
            <a:r>
              <a:rPr lang="en-US" altLang="zh-CN" sz="3200" b="1" dirty="0"/>
              <a:t> A∊B</a:t>
            </a:r>
            <a:r>
              <a:rPr lang="zh-CN" altLang="en-US" sz="3200" b="1" dirty="0"/>
              <a:t>，</a:t>
            </a:r>
            <a:r>
              <a:rPr lang="en-US" altLang="zh-CN" sz="3200" b="1" dirty="0"/>
              <a:t>B⊆C</a:t>
            </a:r>
            <a:r>
              <a:rPr lang="zh-CN" altLang="en-US" sz="3200" b="1" dirty="0"/>
              <a:t>，则</a:t>
            </a:r>
            <a:r>
              <a:rPr lang="en-US" altLang="zh-CN" sz="3200" b="1" dirty="0"/>
              <a:t>A⊆C	 </a:t>
            </a:r>
            <a:r>
              <a:rPr lang="en-US" altLang="zh-CN" sz="3200" b="1" dirty="0">
                <a:solidFill>
                  <a:srgbClr val="FF0000"/>
                </a:solidFill>
              </a:rPr>
              <a:t> 	</a:t>
            </a:r>
            <a:endParaRPr lang="en-US" altLang="zh-CN" sz="3200" b="1" dirty="0"/>
          </a:p>
          <a:p>
            <a:pPr>
              <a:lnSpc>
                <a:spcPct val="130000"/>
              </a:lnSpc>
              <a:buFontTx/>
              <a:buAutoNum type="circleNumDbPlain"/>
            </a:pPr>
            <a:r>
              <a:rPr lang="en-US" altLang="zh-CN" sz="3200" b="1" dirty="0"/>
              <a:t> A⊆B</a:t>
            </a:r>
            <a:r>
              <a:rPr lang="zh-CN" altLang="en-US" sz="3200" b="1" dirty="0"/>
              <a:t>，</a:t>
            </a:r>
            <a:r>
              <a:rPr lang="en-US" altLang="zh-CN" sz="3200" b="1" dirty="0"/>
              <a:t>B∊C</a:t>
            </a:r>
            <a:r>
              <a:rPr lang="zh-CN" altLang="en-US" sz="3200" b="1" dirty="0"/>
              <a:t>，则</a:t>
            </a:r>
            <a:r>
              <a:rPr lang="en-US" altLang="zh-CN" sz="3200" b="1" dirty="0"/>
              <a:t>A⊆C	 </a:t>
            </a:r>
            <a:endParaRPr lang="en-US" altLang="zh-CN" sz="3200" b="1" dirty="0">
              <a:solidFill>
                <a:srgbClr val="FF0000"/>
              </a:solidFill>
            </a:endParaRPr>
          </a:p>
          <a:p>
            <a:pPr marL="1347788" indent="-1347788">
              <a:buFont typeface="Wingdings" panose="05000000000000000000" pitchFamily="2" charset="2"/>
              <a:buNone/>
            </a:pPr>
            <a:endParaRPr lang="zh-CN" altLang="en-US" sz="3200" b="1" dirty="0"/>
          </a:p>
        </p:txBody>
      </p:sp>
    </p:spTree>
    <p:extLst>
      <p:ext uri="{BB962C8B-B14F-4D97-AF65-F5344CB8AC3E}">
        <p14:creationId xmlns:p14="http://schemas.microsoft.com/office/powerpoint/2010/main" val="106505091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p:cNvSpPr>
          <p:nvPr>
            <p:ph type="title" idx="4294967295"/>
          </p:nvPr>
        </p:nvSpPr>
        <p:spPr/>
        <p:txBody>
          <a:bodyPr/>
          <a:lstStyle/>
          <a:p>
            <a:r>
              <a:rPr lang="zh-CN" altLang="en-US" sz="4000" dirty="0">
                <a:ea typeface="宋体" panose="02010600030101010101" pitchFamily="2" charset="-122"/>
              </a:rPr>
              <a:t>作业</a:t>
            </a:r>
            <a:r>
              <a:rPr lang="en-US" altLang="zh-CN" sz="4000" dirty="0">
                <a:ea typeface="宋体" panose="02010600030101010101" pitchFamily="2" charset="-122"/>
              </a:rPr>
              <a:t>05</a:t>
            </a:r>
            <a:r>
              <a:rPr lang="zh-CN" altLang="en-US" sz="4000" dirty="0">
                <a:ea typeface="宋体" panose="02010600030101010101" pitchFamily="2" charset="-122"/>
              </a:rPr>
              <a:t>参考答案</a:t>
            </a:r>
            <a:endParaRPr lang="en-US" altLang="zh-CN" sz="4000" dirty="0">
              <a:ea typeface="宋体" panose="02010600030101010101" pitchFamily="2" charset="-122"/>
            </a:endParaRPr>
          </a:p>
        </p:txBody>
      </p:sp>
      <p:pic>
        <p:nvPicPr>
          <p:cNvPr id="9" name="图片 8"/>
          <p:cNvPicPr>
            <a:picLocks noChangeAspect="1"/>
          </p:cNvPicPr>
          <p:nvPr/>
        </p:nvPicPr>
        <p:blipFill>
          <a:blip r:embed="rId3"/>
          <a:stretch>
            <a:fillRect/>
          </a:stretch>
        </p:blipFill>
        <p:spPr>
          <a:xfrm>
            <a:off x="0" y="908720"/>
            <a:ext cx="9144000" cy="5629327"/>
          </a:xfrm>
          <a:prstGeom prst="rect">
            <a:avLst/>
          </a:prstGeom>
        </p:spPr>
      </p:pic>
    </p:spTree>
    <p:extLst>
      <p:ext uri="{BB962C8B-B14F-4D97-AF65-F5344CB8AC3E}">
        <p14:creationId xmlns:p14="http://schemas.microsoft.com/office/powerpoint/2010/main" val="1238467410"/>
      </p:ext>
    </p:extLst>
  </p:cSld>
  <p:clrMapOvr>
    <a:masterClrMapping/>
  </p:clrMapOvr>
  <p:transition advTm="1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631D89C6-A500-4365-B76F-5AD87DA5405D}" type="slidenum">
              <a:rPr lang="zh-CN" altLang="en-US" sz="1400" smtClean="0">
                <a:solidFill>
                  <a:schemeClr val="accent1"/>
                </a:solidFill>
                <a:latin typeface="Arial" panose="020B0604020202020204" pitchFamily="34" charset="0"/>
              </a:rPr>
              <a:pPr>
                <a:spcBef>
                  <a:spcPct val="0"/>
                </a:spcBef>
                <a:buFontTx/>
                <a:buNone/>
              </a:pPr>
              <a:t>5</a:t>
            </a:fld>
            <a:r>
              <a:rPr lang="en-US" altLang="zh-CN" sz="1400" dirty="0">
                <a:solidFill>
                  <a:schemeClr val="accent1"/>
                </a:solidFill>
                <a:latin typeface="Arial" panose="020B0604020202020204" pitchFamily="34" charset="0"/>
              </a:rPr>
              <a:t>/47</a:t>
            </a:r>
          </a:p>
        </p:txBody>
      </p:sp>
      <p:sp>
        <p:nvSpPr>
          <p:cNvPr id="16387" name="Rectangle 2"/>
          <p:cNvSpPr>
            <a:spLocks noGrp="1"/>
          </p:cNvSpPr>
          <p:nvPr>
            <p:ph type="title" idx="4294967295"/>
          </p:nvPr>
        </p:nvSpPr>
        <p:spPr/>
        <p:txBody>
          <a:bodyPr/>
          <a:lstStyle/>
          <a:p>
            <a:r>
              <a:rPr lang="zh-CN" altLang="en-US" sz="4000">
                <a:ea typeface="宋体" panose="02010600030101010101" pitchFamily="2" charset="-122"/>
              </a:rPr>
              <a:t>全称量词引入规则</a:t>
            </a:r>
          </a:p>
        </p:txBody>
      </p:sp>
      <p:graphicFrame>
        <p:nvGraphicFramePr>
          <p:cNvPr id="16388" name="Object 3"/>
          <p:cNvGraphicFramePr>
            <a:graphicFrameLocks noGrp="1" noChangeAspect="1"/>
          </p:cNvGraphicFramePr>
          <p:nvPr>
            <p:ph idx="4294967295"/>
          </p:nvPr>
        </p:nvGraphicFramePr>
        <p:xfrm>
          <a:off x="2295525" y="1000125"/>
          <a:ext cx="1716088" cy="1435100"/>
        </p:xfrm>
        <a:graphic>
          <a:graphicData uri="http://schemas.openxmlformats.org/presentationml/2006/ole">
            <mc:AlternateContent xmlns:mc="http://schemas.openxmlformats.org/markup-compatibility/2006">
              <mc:Choice xmlns:v="urn:schemas-microsoft-com:vml" Requires="v">
                <p:oleObj spid="_x0000_s13326" name="Equation" r:id="rId3" imgW="520700" imgH="419100" progId="Equation.DSMT4">
                  <p:embed/>
                </p:oleObj>
              </mc:Choice>
              <mc:Fallback>
                <p:oleObj name="Equation" r:id="rId3" imgW="520700" imgH="419100" progId="Equation.DSMT4">
                  <p:embed/>
                  <p:pic>
                    <p:nvPicPr>
                      <p:cNvPr id="16388"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5525" y="1000125"/>
                        <a:ext cx="1716088"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 Box 4"/>
          <p:cNvSpPr txBox="1">
            <a:spLocks noChangeArrowheads="1"/>
          </p:cNvSpPr>
          <p:nvPr/>
        </p:nvSpPr>
        <p:spPr bwMode="auto">
          <a:xfrm>
            <a:off x="1116013" y="2547938"/>
            <a:ext cx="7777162" cy="307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984250" indent="-98425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kumimoji="1" lang="zh-CN" altLang="en-US" sz="2400" b="1">
                <a:latin typeface="Times New Roman" panose="02020603050405020304" pitchFamily="18" charset="0"/>
              </a:rPr>
              <a:t>  </a:t>
            </a:r>
            <a:r>
              <a:rPr kumimoji="1" lang="zh-CN" altLang="en-US" b="1">
                <a:latin typeface="Times New Roman" panose="02020603050405020304" pitchFamily="18" charset="0"/>
              </a:rPr>
              <a:t>规则成立的条件：</a:t>
            </a:r>
          </a:p>
          <a:p>
            <a:pPr algn="just" eaLnBrk="1" hangingPunct="1">
              <a:spcBef>
                <a:spcPct val="50000"/>
              </a:spcBef>
              <a:buFontTx/>
              <a:buNone/>
            </a:pPr>
            <a:r>
              <a:rPr kumimoji="1" lang="zh-CN" altLang="en-US" b="1">
                <a:latin typeface="Times New Roman" panose="02020603050405020304" pitchFamily="18" charset="0"/>
              </a:rPr>
              <a:t>（</a:t>
            </a:r>
            <a:r>
              <a:rPr kumimoji="1" lang="en-US" altLang="zh-CN" b="1">
                <a:latin typeface="Times New Roman" panose="02020603050405020304" pitchFamily="18" charset="0"/>
              </a:rPr>
              <a:t>1</a:t>
            </a:r>
            <a:r>
              <a:rPr kumimoji="1" lang="zh-CN" altLang="en-US" b="1">
                <a:latin typeface="Times New Roman" panose="02020603050405020304" pitchFamily="18" charset="0"/>
              </a:rPr>
              <a:t>）</a:t>
            </a:r>
            <a:r>
              <a:rPr kumimoji="1" lang="en-US" altLang="zh-CN" b="1" i="1">
                <a:latin typeface="Times New Roman" panose="02020603050405020304" pitchFamily="18" charset="0"/>
              </a:rPr>
              <a:t>A</a:t>
            </a:r>
            <a:r>
              <a:rPr kumimoji="1" lang="zh-CN" altLang="en-US" b="1">
                <a:latin typeface="Times New Roman" panose="02020603050405020304" pitchFamily="18" charset="0"/>
              </a:rPr>
              <a:t>（</a:t>
            </a:r>
            <a:r>
              <a:rPr kumimoji="1" lang="en-US" altLang="zh-CN" b="1" i="1">
                <a:latin typeface="Times New Roman" panose="02020603050405020304" pitchFamily="18" charset="0"/>
              </a:rPr>
              <a:t>t</a:t>
            </a:r>
            <a:r>
              <a:rPr kumimoji="1" lang="zh-CN" altLang="en-US" b="1">
                <a:latin typeface="Times New Roman" panose="02020603050405020304" pitchFamily="18" charset="0"/>
              </a:rPr>
              <a:t>）在任何解释</a:t>
            </a:r>
            <a:r>
              <a:rPr kumimoji="1" lang="en-US" altLang="zh-CN" b="1">
                <a:latin typeface="Times New Roman" panose="02020603050405020304" pitchFamily="18" charset="0"/>
              </a:rPr>
              <a:t>I</a:t>
            </a:r>
            <a:r>
              <a:rPr kumimoji="1" lang="zh-CN" altLang="en-US" b="1">
                <a:latin typeface="Times New Roman" panose="02020603050405020304" pitchFamily="18" charset="0"/>
              </a:rPr>
              <a:t>及</a:t>
            </a:r>
            <a:r>
              <a:rPr kumimoji="1" lang="en-US" altLang="zh-CN" b="1">
                <a:latin typeface="Times New Roman" panose="02020603050405020304" pitchFamily="18" charset="0"/>
              </a:rPr>
              <a:t>I</a:t>
            </a:r>
            <a:r>
              <a:rPr kumimoji="1" lang="zh-CN" altLang="en-US" b="1">
                <a:latin typeface="Times New Roman" panose="02020603050405020304" pitchFamily="18" charset="0"/>
              </a:rPr>
              <a:t>中对</a:t>
            </a:r>
            <a:r>
              <a:rPr kumimoji="1" lang="en-US" altLang="zh-CN" b="1" i="1">
                <a:latin typeface="Times New Roman" panose="02020603050405020304" pitchFamily="18" charset="0"/>
              </a:rPr>
              <a:t>t</a:t>
            </a:r>
            <a:r>
              <a:rPr kumimoji="1" lang="zh-CN" altLang="en-US" b="1">
                <a:latin typeface="Times New Roman" panose="02020603050405020304" pitchFamily="18" charset="0"/>
              </a:rPr>
              <a:t>的任何赋值下均为真。</a:t>
            </a:r>
          </a:p>
          <a:p>
            <a:pPr algn="just" eaLnBrk="1" hangingPunct="1">
              <a:spcBef>
                <a:spcPct val="50000"/>
              </a:spcBef>
              <a:buFontTx/>
              <a:buNone/>
            </a:pPr>
            <a:r>
              <a:rPr kumimoji="1" lang="zh-CN" altLang="en-US" b="1">
                <a:latin typeface="Times New Roman" panose="02020603050405020304" pitchFamily="18" charset="0"/>
              </a:rPr>
              <a:t>（</a:t>
            </a:r>
            <a:r>
              <a:rPr kumimoji="1" lang="en-US" altLang="zh-CN" b="1">
                <a:latin typeface="Times New Roman" panose="02020603050405020304" pitchFamily="18" charset="0"/>
              </a:rPr>
              <a:t>2</a:t>
            </a:r>
            <a:r>
              <a:rPr kumimoji="1" lang="zh-CN" altLang="en-US" b="1">
                <a:latin typeface="Times New Roman" panose="02020603050405020304" pitchFamily="18" charset="0"/>
              </a:rPr>
              <a:t>）</a:t>
            </a:r>
            <a:r>
              <a:rPr kumimoji="1" lang="en-US" altLang="zh-CN" b="1" i="1">
                <a:latin typeface="Times New Roman" panose="02020603050405020304" pitchFamily="18" charset="0"/>
              </a:rPr>
              <a:t>x</a:t>
            </a:r>
            <a:r>
              <a:rPr kumimoji="1" lang="zh-CN" altLang="en-US" b="1">
                <a:latin typeface="Times New Roman" panose="02020603050405020304" pitchFamily="18" charset="0"/>
              </a:rPr>
              <a:t>不在</a:t>
            </a:r>
            <a:r>
              <a:rPr kumimoji="1" lang="en-US" altLang="zh-CN" b="1" i="1">
                <a:latin typeface="Times New Roman" panose="02020603050405020304" pitchFamily="18" charset="0"/>
              </a:rPr>
              <a:t>A</a:t>
            </a:r>
            <a:r>
              <a:rPr kumimoji="1" lang="zh-CN" altLang="en-US" b="1">
                <a:latin typeface="Times New Roman" panose="02020603050405020304" pitchFamily="18" charset="0"/>
              </a:rPr>
              <a:t>（</a:t>
            </a:r>
            <a:r>
              <a:rPr kumimoji="1" lang="en-US" altLang="zh-CN" b="1" i="1">
                <a:latin typeface="Times New Roman" panose="02020603050405020304" pitchFamily="18" charset="0"/>
              </a:rPr>
              <a:t>t</a:t>
            </a:r>
            <a:r>
              <a:rPr kumimoji="1" lang="zh-CN" altLang="en-US" b="1">
                <a:latin typeface="Times New Roman" panose="02020603050405020304" pitchFamily="18" charset="0"/>
              </a:rPr>
              <a:t>）中约束出现。</a:t>
            </a:r>
          </a:p>
          <a:p>
            <a:pPr eaLnBrk="1" hangingPunct="1">
              <a:spcBef>
                <a:spcPct val="50000"/>
              </a:spcBef>
              <a:buFontTx/>
              <a:buNone/>
            </a:pPr>
            <a:endParaRPr kumimoji="1" lang="zh-CN" altLang="en-US" sz="2400">
              <a:latin typeface="Times New Roman" panose="02020603050405020304" pitchFamily="18" charset="0"/>
            </a:endParaRPr>
          </a:p>
        </p:txBody>
      </p:sp>
      <p:cxnSp>
        <p:nvCxnSpPr>
          <p:cNvPr id="6" name="直接连接符 5"/>
          <p:cNvCxnSpPr/>
          <p:nvPr/>
        </p:nvCxnSpPr>
        <p:spPr>
          <a:xfrm>
            <a:off x="1979712" y="1700808"/>
            <a:ext cx="235401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1835696" y="1613766"/>
            <a:ext cx="3240360" cy="8214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6315185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p:cNvSpPr>
          <p:nvPr>
            <p:ph type="title" idx="4294967295"/>
          </p:nvPr>
        </p:nvSpPr>
        <p:spPr/>
        <p:txBody>
          <a:bodyPr/>
          <a:lstStyle/>
          <a:p>
            <a:r>
              <a:rPr lang="zh-CN" altLang="en-US" sz="4000" dirty="0">
                <a:ea typeface="宋体" panose="02010600030101010101" pitchFamily="2" charset="-122"/>
              </a:rPr>
              <a:t>作业</a:t>
            </a:r>
            <a:r>
              <a:rPr lang="en-US" altLang="zh-CN" sz="4000" dirty="0">
                <a:ea typeface="宋体" panose="02010600030101010101" pitchFamily="2" charset="-122"/>
              </a:rPr>
              <a:t>05</a:t>
            </a:r>
            <a:r>
              <a:rPr lang="zh-CN" altLang="en-US" sz="4000" dirty="0">
                <a:ea typeface="宋体" panose="02010600030101010101" pitchFamily="2" charset="-122"/>
              </a:rPr>
              <a:t>参考答案</a:t>
            </a:r>
            <a:endParaRPr lang="en-US" altLang="zh-CN" sz="4000" dirty="0">
              <a:ea typeface="宋体" panose="02010600030101010101" pitchFamily="2" charset="-122"/>
            </a:endParaRPr>
          </a:p>
        </p:txBody>
      </p:sp>
      <p:sp>
        <p:nvSpPr>
          <p:cNvPr id="9" name="副标题 2"/>
          <p:cNvSpPr>
            <a:spLocks noGrp="1"/>
          </p:cNvSpPr>
          <p:nvPr>
            <p:ph type="subTitle" idx="1"/>
          </p:nvPr>
        </p:nvSpPr>
        <p:spPr>
          <a:xfrm>
            <a:off x="683568" y="720312"/>
            <a:ext cx="7520880" cy="648072"/>
          </a:xfrm>
        </p:spPr>
        <p:txBody>
          <a:bodyPr/>
          <a:lstStyle/>
          <a:p>
            <a:pPr algn="l"/>
            <a:r>
              <a:rPr lang="zh-CN" altLang="en-US" b="1" dirty="0">
                <a:solidFill>
                  <a:srgbClr val="C00000"/>
                </a:solidFill>
              </a:rPr>
              <a:t>（</a:t>
            </a:r>
            <a:r>
              <a:rPr lang="en-US" altLang="zh-CN" b="1" dirty="0">
                <a:solidFill>
                  <a:srgbClr val="C00000"/>
                </a:solidFill>
              </a:rPr>
              <a:t>3</a:t>
            </a:r>
            <a:r>
              <a:rPr lang="zh-CN" altLang="en-US" b="1" dirty="0">
                <a:solidFill>
                  <a:srgbClr val="C00000"/>
                </a:solidFill>
              </a:rPr>
              <a:t>）没有不犯错误的人</a:t>
            </a:r>
            <a:endParaRPr lang="zh-CN" altLang="en-US" dirty="0">
              <a:solidFill>
                <a:srgbClr val="C00000"/>
              </a:solidFill>
            </a:endParaRPr>
          </a:p>
        </p:txBody>
      </p:sp>
      <p:sp>
        <p:nvSpPr>
          <p:cNvPr id="10" name="Rectangle 4"/>
          <p:cNvSpPr>
            <a:spLocks noGrp="1" noChangeArrowheads="1"/>
          </p:cNvSpPr>
          <p:nvPr>
            <p:ph type="ctrTitle"/>
          </p:nvPr>
        </p:nvSpPr>
        <p:spPr bwMode="auto">
          <a:xfrm>
            <a:off x="971600" y="1440392"/>
            <a:ext cx="7772400" cy="5410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marL="342900" indent="-342900">
              <a:tabLst>
                <a:tab pos="2235200" algn="l"/>
                <a:tab pos="3771900" algn="l"/>
              </a:tabLst>
              <a:defRPr>
                <a:solidFill>
                  <a:schemeClr val="tx1"/>
                </a:solidFill>
                <a:latin typeface="Arial" panose="020B0604020202020204" pitchFamily="34" charset="0"/>
                <a:ea typeface="宋体" panose="02010600030101010101" pitchFamily="2" charset="-122"/>
              </a:defRPr>
            </a:lvl1pPr>
            <a:lvl2pPr marL="800100" indent="-342900">
              <a:tabLst>
                <a:tab pos="2235200" algn="l"/>
                <a:tab pos="3771900" algn="l"/>
              </a:tabLst>
              <a:defRPr>
                <a:solidFill>
                  <a:schemeClr val="tx1"/>
                </a:solidFill>
                <a:latin typeface="Arial" panose="020B0604020202020204" pitchFamily="34" charset="0"/>
                <a:ea typeface="宋体" panose="02010600030101010101" pitchFamily="2" charset="-122"/>
              </a:defRPr>
            </a:lvl2pPr>
            <a:lvl3pPr marL="1257300" indent="-342900">
              <a:tabLst>
                <a:tab pos="2235200" algn="l"/>
                <a:tab pos="3771900" algn="l"/>
              </a:tabLst>
              <a:defRPr>
                <a:solidFill>
                  <a:schemeClr val="tx1"/>
                </a:solidFill>
                <a:latin typeface="Arial" panose="020B0604020202020204" pitchFamily="34" charset="0"/>
                <a:ea typeface="宋体" panose="02010600030101010101" pitchFamily="2" charset="-122"/>
              </a:defRPr>
            </a:lvl3pPr>
            <a:lvl4pPr marL="1714500" indent="-342900">
              <a:tabLst>
                <a:tab pos="2235200" algn="l"/>
                <a:tab pos="3771900" algn="l"/>
              </a:tabLst>
              <a:defRPr>
                <a:solidFill>
                  <a:schemeClr val="tx1"/>
                </a:solidFill>
                <a:latin typeface="Arial" panose="020B0604020202020204" pitchFamily="34" charset="0"/>
                <a:ea typeface="宋体" panose="02010600030101010101" pitchFamily="2" charset="-122"/>
              </a:defRPr>
            </a:lvl4pPr>
            <a:lvl5pPr marL="2171700" indent="-342900">
              <a:tabLst>
                <a:tab pos="2235200" algn="l"/>
                <a:tab pos="3771900" algn="l"/>
              </a:tabLst>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tabLst>
                <a:tab pos="2235200" algn="l"/>
                <a:tab pos="3771900" algn="l"/>
              </a:tabLs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tabLst>
                <a:tab pos="2235200" algn="l"/>
                <a:tab pos="3771900" algn="l"/>
              </a:tabLs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tabLst>
                <a:tab pos="2235200" algn="l"/>
                <a:tab pos="3771900" algn="l"/>
              </a:tabLs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tabLst>
                <a:tab pos="2235200" algn="l"/>
                <a:tab pos="3771900" algn="l"/>
              </a:tabLst>
              <a:defRPr>
                <a:solidFill>
                  <a:schemeClr val="tx1"/>
                </a:solidFill>
                <a:latin typeface="Arial" panose="020B0604020202020204" pitchFamily="34" charset="0"/>
                <a:ea typeface="宋体" panose="02010600030101010101" pitchFamily="2" charset="-122"/>
              </a:defRPr>
            </a:lvl9pPr>
          </a:lstStyle>
          <a:p>
            <a:pPr indent="-432000" algn="l">
              <a:lnSpc>
                <a:spcPct val="120000"/>
              </a:lnSpc>
            </a:pPr>
            <a:r>
              <a:rPr lang="zh-CN" altLang="en-US" sz="2400" b="1" dirty="0">
                <a:solidFill>
                  <a:srgbClr val="333300"/>
                </a:solidFill>
              </a:rPr>
              <a:t>解一：</a:t>
            </a:r>
            <a:r>
              <a:rPr lang="en-US" altLang="zh-CN" sz="2400" b="1" dirty="0">
                <a:solidFill>
                  <a:srgbClr val="333300"/>
                </a:solidFill>
              </a:rPr>
              <a:t>P(e)</a:t>
            </a:r>
            <a:r>
              <a:rPr lang="zh-CN" altLang="en-US" sz="2400" b="1" dirty="0">
                <a:solidFill>
                  <a:srgbClr val="333300"/>
                </a:solidFill>
              </a:rPr>
              <a:t>表示“</a:t>
            </a:r>
            <a:r>
              <a:rPr lang="en-US" altLang="zh-CN" sz="2400" b="1" dirty="0">
                <a:solidFill>
                  <a:srgbClr val="333300"/>
                </a:solidFill>
              </a:rPr>
              <a:t>e</a:t>
            </a:r>
            <a:r>
              <a:rPr lang="zh-CN" altLang="en-US" sz="2400" b="1" dirty="0">
                <a:solidFill>
                  <a:srgbClr val="333300"/>
                </a:solidFill>
              </a:rPr>
              <a:t>为人”</a:t>
            </a:r>
            <a:r>
              <a:rPr lang="en-US" altLang="zh-CN" sz="2400" b="1" dirty="0">
                <a:solidFill>
                  <a:srgbClr val="333300"/>
                </a:solidFill>
              </a:rPr>
              <a:t>,</a:t>
            </a:r>
          </a:p>
          <a:p>
            <a:pPr indent="-432000" algn="l">
              <a:lnSpc>
                <a:spcPct val="120000"/>
              </a:lnSpc>
            </a:pPr>
            <a:r>
              <a:rPr lang="en-US" altLang="zh-CN" sz="2400" b="1" dirty="0">
                <a:solidFill>
                  <a:srgbClr val="333300"/>
                </a:solidFill>
              </a:rPr>
              <a:t>           F(e) </a:t>
            </a:r>
            <a:r>
              <a:rPr lang="zh-CN" altLang="en-US" sz="2400" b="1" dirty="0">
                <a:solidFill>
                  <a:srgbClr val="333300"/>
                </a:solidFill>
              </a:rPr>
              <a:t>表示 “</a:t>
            </a:r>
            <a:r>
              <a:rPr lang="en-US" altLang="zh-CN" sz="2400" b="1" dirty="0">
                <a:solidFill>
                  <a:srgbClr val="333300"/>
                </a:solidFill>
              </a:rPr>
              <a:t>e</a:t>
            </a:r>
            <a:r>
              <a:rPr lang="zh-CN" altLang="en-US" sz="2400" b="1" dirty="0">
                <a:solidFill>
                  <a:srgbClr val="333300"/>
                </a:solidFill>
              </a:rPr>
              <a:t>犯错误”</a:t>
            </a:r>
            <a:r>
              <a:rPr lang="en-US" altLang="zh-CN" sz="2400" b="1" dirty="0">
                <a:solidFill>
                  <a:srgbClr val="333300"/>
                </a:solidFill>
              </a:rPr>
              <a:t>,</a:t>
            </a:r>
          </a:p>
          <a:p>
            <a:pPr indent="-432000" algn="l">
              <a:lnSpc>
                <a:spcPct val="120000"/>
              </a:lnSpc>
            </a:pPr>
            <a:r>
              <a:rPr lang="en-US" altLang="zh-CN" sz="2400" b="1" dirty="0">
                <a:solidFill>
                  <a:srgbClr val="333300"/>
                </a:solidFill>
              </a:rPr>
              <a:t>	      </a:t>
            </a:r>
            <a:r>
              <a:rPr lang="zh-CN" altLang="en-US" sz="2400" b="1" dirty="0">
                <a:solidFill>
                  <a:srgbClr val="333300"/>
                </a:solidFill>
              </a:rPr>
              <a:t>则原句译为   	</a:t>
            </a:r>
            <a:r>
              <a:rPr lang="el-GR" altLang="zh-CN" sz="2400" b="1" dirty="0">
                <a:sym typeface="Symbol" panose="05050102010706020507" pitchFamily="18" charset="2"/>
              </a:rPr>
              <a:t></a:t>
            </a:r>
            <a:r>
              <a:rPr lang="zh-CN" altLang="en-US" sz="2400" b="1" dirty="0">
                <a:sym typeface="Symbol" panose="05050102010706020507" pitchFamily="18" charset="2"/>
              </a:rPr>
              <a:t></a:t>
            </a:r>
            <a:r>
              <a:rPr lang="en-US" altLang="zh-CN" sz="2400" b="1" dirty="0">
                <a:sym typeface="Symbol" panose="05050102010706020507" pitchFamily="18" charset="2"/>
              </a:rPr>
              <a:t>x(P(x) </a:t>
            </a:r>
            <a:r>
              <a:rPr lang="en-US" altLang="zh-CN" sz="2400" b="1" dirty="0"/>
              <a:t>∧</a:t>
            </a:r>
            <a:r>
              <a:rPr lang="el-GR" altLang="zh-CN" sz="2400" b="1" dirty="0">
                <a:sym typeface="Symbol" panose="05050102010706020507" pitchFamily="18" charset="2"/>
              </a:rPr>
              <a:t></a:t>
            </a:r>
            <a:r>
              <a:rPr lang="en-US" altLang="zh-CN" sz="2400" b="1" dirty="0">
                <a:sym typeface="Symbol" panose="05050102010706020507" pitchFamily="18" charset="2"/>
              </a:rPr>
              <a:t>F(x))</a:t>
            </a:r>
          </a:p>
          <a:p>
            <a:pPr indent="-432000" algn="l">
              <a:lnSpc>
                <a:spcPct val="120000"/>
              </a:lnSpc>
            </a:pPr>
            <a:r>
              <a:rPr lang="en-US" altLang="zh-CN" sz="2400" b="1" dirty="0">
                <a:solidFill>
                  <a:srgbClr val="333300"/>
                </a:solidFill>
              </a:rPr>
              <a:t>	        </a:t>
            </a:r>
            <a:r>
              <a:rPr lang="zh-CN" altLang="en-US" sz="2400" b="1" dirty="0">
                <a:solidFill>
                  <a:srgbClr val="333300"/>
                </a:solidFill>
              </a:rPr>
              <a:t>或		</a:t>
            </a:r>
            <a:r>
              <a:rPr lang="zh-CN" altLang="el-GR" sz="2400" b="1" dirty="0">
                <a:solidFill>
                  <a:srgbClr val="333300"/>
                </a:solidFill>
              </a:rPr>
              <a:t>∀</a:t>
            </a:r>
            <a:r>
              <a:rPr lang="en-US" altLang="zh-CN" sz="2400" b="1" dirty="0">
                <a:solidFill>
                  <a:srgbClr val="333300"/>
                </a:solidFill>
              </a:rPr>
              <a:t>x(P(x) →</a:t>
            </a:r>
            <a:r>
              <a:rPr lang="en-US" altLang="zh-CN" sz="2400" b="1" dirty="0">
                <a:solidFill>
                  <a:srgbClr val="333300"/>
                </a:solidFill>
                <a:sym typeface="Symbol" panose="05050102010706020507" pitchFamily="18" charset="2"/>
              </a:rPr>
              <a:t>F(x)</a:t>
            </a:r>
            <a:r>
              <a:rPr lang="en-US" altLang="zh-CN" sz="2400" b="1" dirty="0">
                <a:solidFill>
                  <a:srgbClr val="333300"/>
                </a:solidFill>
              </a:rPr>
              <a:t>)</a:t>
            </a:r>
          </a:p>
          <a:p>
            <a:pPr indent="-432000" algn="l">
              <a:lnSpc>
                <a:spcPct val="120000"/>
              </a:lnSpc>
            </a:pPr>
            <a:endParaRPr lang="en-US" altLang="zh-CN" sz="2400" b="1" dirty="0">
              <a:solidFill>
                <a:srgbClr val="333300"/>
              </a:solidFill>
            </a:endParaRPr>
          </a:p>
          <a:p>
            <a:pPr indent="-432000" algn="l">
              <a:lnSpc>
                <a:spcPct val="120000"/>
              </a:lnSpc>
            </a:pPr>
            <a:r>
              <a:rPr lang="zh-CN" altLang="en-US" sz="2400" b="1" dirty="0">
                <a:solidFill>
                  <a:srgbClr val="333300"/>
                </a:solidFill>
              </a:rPr>
              <a:t>解二：</a:t>
            </a:r>
            <a:r>
              <a:rPr lang="en-US" altLang="zh-CN" sz="2400" b="1" dirty="0">
                <a:solidFill>
                  <a:srgbClr val="333300"/>
                </a:solidFill>
              </a:rPr>
              <a:t>P(e)</a:t>
            </a:r>
            <a:r>
              <a:rPr lang="zh-CN" altLang="en-US" sz="2400" b="1" dirty="0">
                <a:solidFill>
                  <a:srgbClr val="333300"/>
                </a:solidFill>
              </a:rPr>
              <a:t>表示“</a:t>
            </a:r>
            <a:r>
              <a:rPr lang="en-US" altLang="zh-CN" sz="2400" b="1" dirty="0">
                <a:solidFill>
                  <a:srgbClr val="333300"/>
                </a:solidFill>
              </a:rPr>
              <a:t>e</a:t>
            </a:r>
            <a:r>
              <a:rPr lang="zh-CN" altLang="en-US" sz="2400" b="1" dirty="0">
                <a:solidFill>
                  <a:srgbClr val="333300"/>
                </a:solidFill>
              </a:rPr>
              <a:t>为人”</a:t>
            </a:r>
            <a:r>
              <a:rPr lang="en-US" altLang="zh-CN" sz="2400" b="1" dirty="0">
                <a:solidFill>
                  <a:srgbClr val="333300"/>
                </a:solidFill>
              </a:rPr>
              <a:t>, </a:t>
            </a:r>
          </a:p>
          <a:p>
            <a:pPr indent="-432000" algn="l">
              <a:lnSpc>
                <a:spcPct val="120000"/>
              </a:lnSpc>
            </a:pPr>
            <a:r>
              <a:rPr lang="en-US" altLang="zh-CN" sz="2400" b="1" dirty="0">
                <a:solidFill>
                  <a:srgbClr val="333300"/>
                </a:solidFill>
              </a:rPr>
              <a:t>	       F(e)</a:t>
            </a:r>
            <a:r>
              <a:rPr lang="zh-CN" altLang="en-US" sz="2400" b="1" dirty="0">
                <a:solidFill>
                  <a:srgbClr val="333300"/>
                </a:solidFill>
              </a:rPr>
              <a:t>表示“</a:t>
            </a:r>
            <a:r>
              <a:rPr lang="en-US" altLang="zh-CN" sz="2400" b="1" dirty="0">
                <a:solidFill>
                  <a:srgbClr val="333300"/>
                </a:solidFill>
              </a:rPr>
              <a:t>e</a:t>
            </a:r>
            <a:r>
              <a:rPr lang="zh-CN" altLang="en-US" sz="2400" b="1" dirty="0">
                <a:solidFill>
                  <a:srgbClr val="333300"/>
                </a:solidFill>
              </a:rPr>
              <a:t>为错误”，</a:t>
            </a:r>
          </a:p>
          <a:p>
            <a:pPr indent="-432000" algn="l">
              <a:lnSpc>
                <a:spcPct val="120000"/>
              </a:lnSpc>
            </a:pPr>
            <a:r>
              <a:rPr lang="zh-CN" altLang="en-US" sz="2400" b="1" dirty="0">
                <a:solidFill>
                  <a:srgbClr val="333300"/>
                </a:solidFill>
              </a:rPr>
              <a:t>           </a:t>
            </a:r>
            <a:r>
              <a:rPr lang="en-US" altLang="zh-CN" sz="2400" b="1" dirty="0">
                <a:solidFill>
                  <a:srgbClr val="333300"/>
                </a:solidFill>
              </a:rPr>
              <a:t>D(e1,e2) </a:t>
            </a:r>
            <a:r>
              <a:rPr lang="zh-CN" altLang="en-US" sz="2400" b="1" dirty="0">
                <a:solidFill>
                  <a:srgbClr val="333300"/>
                </a:solidFill>
              </a:rPr>
              <a:t>表示 “</a:t>
            </a:r>
            <a:r>
              <a:rPr lang="en-US" altLang="zh-CN" sz="2400" b="1" dirty="0">
                <a:solidFill>
                  <a:srgbClr val="333300"/>
                </a:solidFill>
              </a:rPr>
              <a:t>e1</a:t>
            </a:r>
            <a:r>
              <a:rPr lang="zh-CN" altLang="en-US" sz="2400" b="1" dirty="0">
                <a:solidFill>
                  <a:srgbClr val="333300"/>
                </a:solidFill>
              </a:rPr>
              <a:t>犯</a:t>
            </a:r>
            <a:r>
              <a:rPr lang="en-US" altLang="zh-CN" sz="2400" b="1" dirty="0">
                <a:solidFill>
                  <a:srgbClr val="333300"/>
                </a:solidFill>
              </a:rPr>
              <a:t>e2”,</a:t>
            </a:r>
          </a:p>
          <a:p>
            <a:pPr indent="-432000" algn="l">
              <a:lnSpc>
                <a:spcPct val="120000"/>
              </a:lnSpc>
            </a:pPr>
            <a:r>
              <a:rPr lang="en-US" altLang="zh-CN" sz="2400" b="1" dirty="0">
                <a:solidFill>
                  <a:srgbClr val="333300"/>
                </a:solidFill>
              </a:rPr>
              <a:t>          </a:t>
            </a:r>
            <a:r>
              <a:rPr lang="zh-CN" altLang="en-US" sz="2400" b="1" dirty="0">
                <a:solidFill>
                  <a:srgbClr val="333300"/>
                </a:solidFill>
              </a:rPr>
              <a:t>则原句译为   	</a:t>
            </a:r>
          </a:p>
          <a:p>
            <a:pPr indent="-432000" algn="l">
              <a:lnSpc>
                <a:spcPct val="120000"/>
              </a:lnSpc>
            </a:pPr>
            <a:r>
              <a:rPr lang="zh-CN" altLang="en-US" sz="2400" b="1" dirty="0">
                <a:solidFill>
                  <a:srgbClr val="333300"/>
                </a:solidFill>
              </a:rPr>
              <a:t>   		     </a:t>
            </a:r>
            <a:r>
              <a:rPr lang="el-GR" altLang="zh-CN" sz="2400" b="1" dirty="0">
                <a:sym typeface="Symbol" panose="05050102010706020507" pitchFamily="18" charset="2"/>
              </a:rPr>
              <a:t></a:t>
            </a:r>
            <a:r>
              <a:rPr lang="zh-CN" altLang="en-US" sz="2400" b="1" dirty="0">
                <a:sym typeface="Symbol" panose="05050102010706020507" pitchFamily="18" charset="2"/>
              </a:rPr>
              <a:t></a:t>
            </a:r>
            <a:r>
              <a:rPr lang="en-US" altLang="zh-CN" sz="2400" b="1" dirty="0">
                <a:sym typeface="Symbol" panose="05050102010706020507" pitchFamily="18" charset="2"/>
              </a:rPr>
              <a:t>x</a:t>
            </a:r>
            <a:r>
              <a:rPr lang="en-US" altLang="zh-CN" sz="2400" b="1" dirty="0">
                <a:solidFill>
                  <a:srgbClr val="FF0000"/>
                </a:solidFill>
                <a:sym typeface="Symbol" panose="05050102010706020507" pitchFamily="18" charset="2"/>
              </a:rPr>
              <a:t>(</a:t>
            </a:r>
            <a:r>
              <a:rPr lang="en-US" altLang="zh-CN" sz="2400" b="1" dirty="0">
                <a:sym typeface="Symbol" panose="05050102010706020507" pitchFamily="18" charset="2"/>
              </a:rPr>
              <a:t>P(x) </a:t>
            </a:r>
            <a:r>
              <a:rPr lang="en-US" altLang="zh-CN" sz="2400" b="1" dirty="0"/>
              <a:t>∧</a:t>
            </a:r>
            <a:r>
              <a:rPr lang="en-US" altLang="zh-CN" sz="2400" b="1" dirty="0">
                <a:solidFill>
                  <a:srgbClr val="333300"/>
                </a:solidFill>
              </a:rPr>
              <a:t> </a:t>
            </a:r>
            <a:r>
              <a:rPr lang="zh-CN" altLang="el-GR" sz="2400" b="1" dirty="0">
                <a:solidFill>
                  <a:srgbClr val="333300"/>
                </a:solidFill>
              </a:rPr>
              <a:t>∀ </a:t>
            </a:r>
            <a:r>
              <a:rPr lang="en-US" altLang="zh-CN" sz="2400" b="1" dirty="0">
                <a:solidFill>
                  <a:srgbClr val="333300"/>
                </a:solidFill>
                <a:sym typeface="Symbol" panose="05050102010706020507" pitchFamily="18" charset="2"/>
              </a:rPr>
              <a:t>y(F(y)</a:t>
            </a:r>
            <a:r>
              <a:rPr lang="en-US" altLang="zh-CN" sz="2400" b="1" dirty="0">
                <a:solidFill>
                  <a:srgbClr val="333300"/>
                </a:solidFill>
              </a:rPr>
              <a:t>→</a:t>
            </a:r>
            <a:r>
              <a:rPr lang="el-GR" altLang="zh-CN" sz="2400" b="1" dirty="0">
                <a:sym typeface="Symbol" panose="05050102010706020507" pitchFamily="18" charset="2"/>
              </a:rPr>
              <a:t></a:t>
            </a:r>
            <a:r>
              <a:rPr lang="en-US" altLang="zh-CN" sz="2400" b="1" dirty="0">
                <a:solidFill>
                  <a:srgbClr val="333300"/>
                </a:solidFill>
              </a:rPr>
              <a:t>D(</a:t>
            </a:r>
            <a:r>
              <a:rPr lang="en-US" altLang="zh-CN" sz="2400" b="1" dirty="0" err="1">
                <a:solidFill>
                  <a:srgbClr val="333300"/>
                </a:solidFill>
              </a:rPr>
              <a:t>x,y</a:t>
            </a:r>
            <a:r>
              <a:rPr lang="en-US" altLang="zh-CN" sz="2400" b="1" dirty="0">
                <a:solidFill>
                  <a:srgbClr val="333300"/>
                </a:solidFill>
              </a:rPr>
              <a:t>))</a:t>
            </a:r>
            <a:r>
              <a:rPr lang="en-US" altLang="zh-CN" sz="2400" b="1" dirty="0">
                <a:solidFill>
                  <a:srgbClr val="FF0000"/>
                </a:solidFill>
              </a:rPr>
              <a:t>)</a:t>
            </a:r>
            <a:endParaRPr lang="en-US" altLang="zh-CN" sz="2400" b="1" dirty="0">
              <a:solidFill>
                <a:srgbClr val="FF0000"/>
              </a:solidFill>
              <a:sym typeface="Symbol" panose="05050102010706020507" pitchFamily="18" charset="2"/>
            </a:endParaRPr>
          </a:p>
          <a:p>
            <a:pPr indent="-432000" algn="l">
              <a:lnSpc>
                <a:spcPct val="120000"/>
              </a:lnSpc>
            </a:pPr>
            <a:r>
              <a:rPr lang="en-US" altLang="zh-CN" sz="2400" b="1" dirty="0">
                <a:solidFill>
                  <a:srgbClr val="333300"/>
                </a:solidFill>
              </a:rPr>
              <a:t>           </a:t>
            </a:r>
            <a:r>
              <a:rPr lang="zh-CN" altLang="en-US" sz="2400" b="1" dirty="0">
                <a:solidFill>
                  <a:srgbClr val="333300"/>
                </a:solidFill>
              </a:rPr>
              <a:t>或                </a:t>
            </a:r>
            <a:endParaRPr lang="en-US" altLang="zh-CN" sz="2400" b="1" dirty="0">
              <a:solidFill>
                <a:srgbClr val="333300"/>
              </a:solidFill>
            </a:endParaRPr>
          </a:p>
          <a:p>
            <a:pPr indent="-432000" algn="l">
              <a:lnSpc>
                <a:spcPct val="120000"/>
              </a:lnSpc>
            </a:pPr>
            <a:r>
              <a:rPr lang="en-US" altLang="zh-CN" sz="2400" b="1" dirty="0">
                <a:solidFill>
                  <a:srgbClr val="333300"/>
                </a:solidFill>
              </a:rPr>
              <a:t>                                 </a:t>
            </a:r>
            <a:r>
              <a:rPr lang="zh-CN" altLang="el-GR" sz="2400" b="1" dirty="0">
                <a:solidFill>
                  <a:srgbClr val="333300"/>
                </a:solidFill>
              </a:rPr>
              <a:t>∀</a:t>
            </a:r>
            <a:r>
              <a:rPr lang="en-US" altLang="zh-CN" sz="2400" b="1" dirty="0">
                <a:solidFill>
                  <a:srgbClr val="333300"/>
                </a:solidFill>
              </a:rPr>
              <a:t>x(P(x) →</a:t>
            </a:r>
            <a:r>
              <a:rPr lang="en-US" altLang="zh-CN" sz="2400" b="1" dirty="0">
                <a:solidFill>
                  <a:srgbClr val="333300"/>
                </a:solidFill>
                <a:sym typeface="Symbol" panose="05050102010706020507" pitchFamily="18" charset="2"/>
              </a:rPr>
              <a:t>y(F(y) </a:t>
            </a:r>
            <a:r>
              <a:rPr lang="en-US" altLang="zh-CN" sz="2400" b="1" dirty="0">
                <a:solidFill>
                  <a:srgbClr val="333300"/>
                </a:solidFill>
              </a:rPr>
              <a:t>∧D(</a:t>
            </a:r>
            <a:r>
              <a:rPr lang="en-US" altLang="zh-CN" sz="2400" b="1" dirty="0" err="1">
                <a:solidFill>
                  <a:srgbClr val="333300"/>
                </a:solidFill>
              </a:rPr>
              <a:t>x,y</a:t>
            </a:r>
            <a:r>
              <a:rPr lang="en-US" altLang="zh-CN" sz="2400" b="1" dirty="0">
                <a:solidFill>
                  <a:srgbClr val="333300"/>
                </a:solidFill>
              </a:rPr>
              <a:t>)))</a:t>
            </a:r>
          </a:p>
        </p:txBody>
      </p:sp>
    </p:spTree>
    <p:extLst>
      <p:ext uri="{BB962C8B-B14F-4D97-AF65-F5344CB8AC3E}">
        <p14:creationId xmlns:p14="http://schemas.microsoft.com/office/powerpoint/2010/main" val="1060869633"/>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0">
                                            <p:txEl>
                                              <p:pRg st="5" end="5"/>
                                            </p:txEl>
                                          </p:spTgt>
                                        </p:tgtEl>
                                        <p:attrNameLst>
                                          <p:attrName>style.visibility</p:attrName>
                                        </p:attrNameLst>
                                      </p:cBhvr>
                                      <p:to>
                                        <p:strVal val="visible"/>
                                      </p:to>
                                    </p:set>
                                    <p:anim calcmode="lin" valueType="num">
                                      <p:cBhvr additive="base">
                                        <p:cTn id="23"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anim calcmode="lin" valueType="num">
                                      <p:cBhvr additive="base">
                                        <p:cTn id="29"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anim calcmode="lin" valueType="num">
                                      <p:cBhvr additive="base">
                                        <p:cTn id="35" dur="500" fill="hold"/>
                                        <p:tgtEl>
                                          <p:spTgt spid="10">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0">
                                            <p:txEl>
                                              <p:pRg st="8" end="8"/>
                                            </p:txEl>
                                          </p:spTgt>
                                        </p:tgtEl>
                                        <p:attrNameLst>
                                          <p:attrName>style.visibility</p:attrName>
                                        </p:attrNameLst>
                                      </p:cBhvr>
                                      <p:to>
                                        <p:strVal val="visible"/>
                                      </p:to>
                                    </p:set>
                                    <p:anim calcmode="lin" valueType="num">
                                      <p:cBhvr additive="base">
                                        <p:cTn id="41" dur="500" fill="hold"/>
                                        <p:tgtEl>
                                          <p:spTgt spid="10">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0">
                                            <p:txEl>
                                              <p:pRg st="9" end="9"/>
                                            </p:txEl>
                                          </p:spTgt>
                                        </p:tgtEl>
                                        <p:attrNameLst>
                                          <p:attrName>style.visibility</p:attrName>
                                        </p:attrNameLst>
                                      </p:cBhvr>
                                      <p:to>
                                        <p:strVal val="visible"/>
                                      </p:to>
                                    </p:set>
                                    <p:anim calcmode="lin" valueType="num">
                                      <p:cBhvr additive="base">
                                        <p:cTn id="47" dur="500" fill="hold"/>
                                        <p:tgtEl>
                                          <p:spTgt spid="10">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10">
                                            <p:txEl>
                                              <p:pRg st="10" end="10"/>
                                            </p:txEl>
                                          </p:spTgt>
                                        </p:tgtEl>
                                        <p:attrNameLst>
                                          <p:attrName>style.visibility</p:attrName>
                                        </p:attrNameLst>
                                      </p:cBhvr>
                                      <p:to>
                                        <p:strVal val="visible"/>
                                      </p:to>
                                    </p:set>
                                    <p:anim calcmode="lin" valueType="num">
                                      <p:cBhvr additive="base">
                                        <p:cTn id="53" dur="500" fill="hold"/>
                                        <p:tgtEl>
                                          <p:spTgt spid="10">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10">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10">
                                            <p:txEl>
                                              <p:pRg st="11" end="11"/>
                                            </p:txEl>
                                          </p:spTgt>
                                        </p:tgtEl>
                                        <p:attrNameLst>
                                          <p:attrName>style.visibility</p:attrName>
                                        </p:attrNameLst>
                                      </p:cBhvr>
                                      <p:to>
                                        <p:strVal val="visible"/>
                                      </p:to>
                                    </p:set>
                                    <p:anim calcmode="lin" valueType="num">
                                      <p:cBhvr additive="base">
                                        <p:cTn id="59" dur="500" fill="hold"/>
                                        <p:tgtEl>
                                          <p:spTgt spid="10">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10">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p:cNvSpPr>
          <p:nvPr>
            <p:ph type="title" idx="4294967295"/>
          </p:nvPr>
        </p:nvSpPr>
        <p:spPr/>
        <p:txBody>
          <a:bodyPr/>
          <a:lstStyle/>
          <a:p>
            <a:r>
              <a:rPr lang="zh-CN" altLang="en-US" sz="4000" dirty="0">
                <a:ea typeface="宋体" panose="02010600030101010101" pitchFamily="2" charset="-122"/>
              </a:rPr>
              <a:t>作业</a:t>
            </a:r>
            <a:r>
              <a:rPr lang="en-US" altLang="zh-CN" sz="4000" dirty="0">
                <a:ea typeface="宋体" panose="02010600030101010101" pitchFamily="2" charset="-122"/>
              </a:rPr>
              <a:t>05</a:t>
            </a:r>
            <a:r>
              <a:rPr lang="zh-CN" altLang="en-US" sz="4000" dirty="0">
                <a:ea typeface="宋体" panose="02010600030101010101" pitchFamily="2" charset="-122"/>
              </a:rPr>
              <a:t>参考答案</a:t>
            </a:r>
            <a:endParaRPr lang="en-US" altLang="zh-CN" sz="4000" dirty="0">
              <a:ea typeface="宋体" panose="02010600030101010101" pitchFamily="2" charset="-122"/>
            </a:endParaRPr>
          </a:p>
        </p:txBody>
      </p:sp>
      <p:pic>
        <p:nvPicPr>
          <p:cNvPr id="9" name="图片 8"/>
          <p:cNvPicPr>
            <a:picLocks noChangeAspect="1"/>
          </p:cNvPicPr>
          <p:nvPr/>
        </p:nvPicPr>
        <p:blipFill>
          <a:blip r:embed="rId3"/>
          <a:stretch>
            <a:fillRect/>
          </a:stretch>
        </p:blipFill>
        <p:spPr>
          <a:xfrm>
            <a:off x="-12213" y="843389"/>
            <a:ext cx="9046417" cy="3140968"/>
          </a:xfrm>
          <a:prstGeom prst="rect">
            <a:avLst/>
          </a:prstGeom>
        </p:spPr>
      </p:pic>
      <p:sp>
        <p:nvSpPr>
          <p:cNvPr id="10" name="文本框 9"/>
          <p:cNvSpPr txBox="1"/>
          <p:nvPr/>
        </p:nvSpPr>
        <p:spPr>
          <a:xfrm>
            <a:off x="723111" y="4581128"/>
            <a:ext cx="3384376" cy="584775"/>
          </a:xfrm>
          <a:prstGeom prst="rect">
            <a:avLst/>
          </a:prstGeom>
          <a:noFill/>
        </p:spPr>
        <p:txBody>
          <a:bodyPr wrap="square" rtlCol="0">
            <a:spAutoFit/>
          </a:bodyPr>
          <a:lstStyle/>
          <a:p>
            <a:r>
              <a:rPr lang="en-US" altLang="zh-CN" sz="3200" dirty="0"/>
              <a:t>P(x): x</a:t>
            </a:r>
            <a:r>
              <a:rPr lang="zh-CN" altLang="en-US" sz="3200" dirty="0"/>
              <a:t>为人</a:t>
            </a:r>
          </a:p>
        </p:txBody>
      </p:sp>
      <p:sp>
        <p:nvSpPr>
          <p:cNvPr id="11" name="文本框 10"/>
          <p:cNvSpPr txBox="1"/>
          <p:nvPr/>
        </p:nvSpPr>
        <p:spPr>
          <a:xfrm>
            <a:off x="5284460" y="4205417"/>
            <a:ext cx="3749744" cy="369332"/>
          </a:xfrm>
          <a:prstGeom prst="rect">
            <a:avLst/>
          </a:prstGeom>
          <a:noFill/>
        </p:spPr>
        <p:txBody>
          <a:bodyPr wrap="none" rtlCol="0">
            <a:spAutoFit/>
          </a:bodyPr>
          <a:lstStyle/>
          <a:p>
            <a:r>
              <a:rPr lang="zh-CN" altLang="en-US" dirty="0"/>
              <a:t>有个体在北京工作，但不是北京人</a:t>
            </a:r>
          </a:p>
        </p:txBody>
      </p:sp>
      <p:sp>
        <p:nvSpPr>
          <p:cNvPr id="12" name="矩形 11"/>
          <p:cNvSpPr/>
          <p:nvPr/>
        </p:nvSpPr>
        <p:spPr>
          <a:xfrm>
            <a:off x="867127" y="5227459"/>
            <a:ext cx="5123518" cy="584775"/>
          </a:xfrm>
          <a:prstGeom prst="rect">
            <a:avLst/>
          </a:prstGeom>
        </p:spPr>
        <p:txBody>
          <a:bodyPr wrap="none">
            <a:spAutoFit/>
          </a:bodyPr>
          <a:lstStyle/>
          <a:p>
            <a:r>
              <a:rPr lang="el-GR" altLang="zh-CN" sz="3200" b="1" dirty="0">
                <a:sym typeface="Symbol" panose="05050102010706020507" pitchFamily="18" charset="2"/>
              </a:rPr>
              <a:t> </a:t>
            </a:r>
            <a:r>
              <a:rPr lang="zh-CN" altLang="el-GR" sz="3200" b="1" dirty="0">
                <a:solidFill>
                  <a:srgbClr val="333300"/>
                </a:solidFill>
              </a:rPr>
              <a:t>∀</a:t>
            </a:r>
            <a:r>
              <a:rPr lang="en-US" altLang="zh-CN" sz="3200" b="1" dirty="0">
                <a:solidFill>
                  <a:srgbClr val="333300"/>
                </a:solidFill>
              </a:rPr>
              <a:t>x(P(x) →</a:t>
            </a:r>
            <a:r>
              <a:rPr lang="en-US" altLang="zh-CN" sz="3200" b="1" dirty="0">
                <a:solidFill>
                  <a:srgbClr val="333300"/>
                </a:solidFill>
                <a:sym typeface="Symbol" panose="05050102010706020507" pitchFamily="18" charset="2"/>
              </a:rPr>
              <a:t>(F(x) </a:t>
            </a:r>
            <a:r>
              <a:rPr lang="en-US" altLang="zh-CN" sz="3200" b="1" dirty="0">
                <a:solidFill>
                  <a:srgbClr val="333300"/>
                </a:solidFill>
              </a:rPr>
              <a:t>→ G(x)))</a:t>
            </a:r>
            <a:endParaRPr lang="zh-CN" altLang="en-US" sz="3200" dirty="0"/>
          </a:p>
        </p:txBody>
      </p:sp>
      <p:sp>
        <p:nvSpPr>
          <p:cNvPr id="13" name="矩形 12"/>
          <p:cNvSpPr/>
          <p:nvPr/>
        </p:nvSpPr>
        <p:spPr>
          <a:xfrm>
            <a:off x="867127" y="5834881"/>
            <a:ext cx="4485523" cy="584775"/>
          </a:xfrm>
          <a:prstGeom prst="rect">
            <a:avLst/>
          </a:prstGeom>
        </p:spPr>
        <p:txBody>
          <a:bodyPr wrap="none">
            <a:spAutoFit/>
          </a:bodyPr>
          <a:lstStyle/>
          <a:p>
            <a:r>
              <a:rPr lang="zh-CN" altLang="en-US" sz="3200" b="1" dirty="0">
                <a:sym typeface="Symbol" panose="05050102010706020507" pitchFamily="18" charset="2"/>
              </a:rPr>
              <a:t></a:t>
            </a:r>
            <a:r>
              <a:rPr lang="en-US" altLang="zh-CN" sz="3200" b="1" dirty="0">
                <a:sym typeface="Symbol" panose="05050102010706020507" pitchFamily="18" charset="2"/>
              </a:rPr>
              <a:t>x</a:t>
            </a:r>
            <a:r>
              <a:rPr lang="en-US" altLang="zh-CN" sz="3200" b="1" dirty="0">
                <a:solidFill>
                  <a:srgbClr val="FF0000"/>
                </a:solidFill>
                <a:sym typeface="Symbol" panose="05050102010706020507" pitchFamily="18" charset="2"/>
              </a:rPr>
              <a:t>(</a:t>
            </a:r>
            <a:r>
              <a:rPr lang="en-US" altLang="zh-CN" sz="3200" b="1" dirty="0">
                <a:sym typeface="Symbol" panose="05050102010706020507" pitchFamily="18" charset="2"/>
              </a:rPr>
              <a:t>P(x) </a:t>
            </a:r>
            <a:r>
              <a:rPr lang="en-US" altLang="zh-CN" sz="3200" b="1" dirty="0"/>
              <a:t>∧</a:t>
            </a:r>
            <a:r>
              <a:rPr lang="en-US" altLang="zh-CN" sz="3200" b="1" dirty="0">
                <a:solidFill>
                  <a:srgbClr val="333300"/>
                </a:solidFill>
                <a:sym typeface="Symbol" panose="05050102010706020507" pitchFamily="18" charset="2"/>
              </a:rPr>
              <a:t>F(x)</a:t>
            </a:r>
            <a:r>
              <a:rPr lang="en-US" altLang="zh-CN" sz="3200" b="1" dirty="0"/>
              <a:t> ∧</a:t>
            </a:r>
            <a:r>
              <a:rPr lang="el-GR" altLang="zh-CN" sz="3200" b="1" dirty="0">
                <a:sym typeface="Symbol" panose="05050102010706020507" pitchFamily="18" charset="2"/>
              </a:rPr>
              <a:t> </a:t>
            </a:r>
            <a:r>
              <a:rPr lang="en-US" altLang="zh-CN" sz="3200" b="1" dirty="0">
                <a:sym typeface="Symbol" panose="05050102010706020507" pitchFamily="18" charset="2"/>
              </a:rPr>
              <a:t>G</a:t>
            </a:r>
            <a:r>
              <a:rPr lang="en-US" altLang="zh-CN" sz="3200" b="1" dirty="0">
                <a:solidFill>
                  <a:srgbClr val="333300"/>
                </a:solidFill>
                <a:sym typeface="Symbol" panose="05050102010706020507" pitchFamily="18" charset="2"/>
              </a:rPr>
              <a:t>(x))</a:t>
            </a:r>
            <a:endParaRPr lang="zh-CN" altLang="en-US" sz="3200" dirty="0"/>
          </a:p>
        </p:txBody>
      </p:sp>
    </p:spTree>
    <p:extLst>
      <p:ext uri="{BB962C8B-B14F-4D97-AF65-F5344CB8AC3E}">
        <p14:creationId xmlns:p14="http://schemas.microsoft.com/office/powerpoint/2010/main" val="3808656663"/>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7504" y="42872"/>
            <a:ext cx="8784976" cy="7109639"/>
          </a:xfrm>
          <a:prstGeom prst="rect">
            <a:avLst/>
          </a:prstGeom>
          <a:noFill/>
        </p:spPr>
        <p:txBody>
          <a:bodyPr wrap="square" rtlCol="0">
            <a:spAutoFit/>
          </a:bodyPr>
          <a:lstStyle/>
          <a:p>
            <a:r>
              <a:rPr lang="zh-CN" altLang="en-US" sz="3600" b="1" dirty="0">
                <a:solidFill>
                  <a:schemeClr val="bg1"/>
                </a:solidFill>
              </a:rPr>
              <a:t>补充题</a:t>
            </a:r>
            <a:endParaRPr lang="en-US" altLang="zh-CN" sz="3600" b="1" dirty="0">
              <a:solidFill>
                <a:schemeClr val="bg1"/>
              </a:solidFill>
            </a:endParaRPr>
          </a:p>
          <a:p>
            <a:endParaRPr lang="en-US" altLang="zh-CN" sz="2800" b="1" dirty="0">
              <a:solidFill>
                <a:srgbClr val="C00000"/>
              </a:solidFill>
            </a:endParaRPr>
          </a:p>
          <a:p>
            <a:r>
              <a:rPr lang="zh-CN" altLang="en-US" sz="2800" b="1" dirty="0">
                <a:sym typeface="Symbol" panose="05050102010706020507" pitchFamily="18" charset="2"/>
              </a:rPr>
              <a:t>解：在给定的个体域上：</a:t>
            </a:r>
            <a:endParaRPr lang="en-US" altLang="zh-CN" sz="2800" b="1" dirty="0">
              <a:sym typeface="Symbol" panose="05050102010706020507" pitchFamily="18" charset="2"/>
            </a:endParaRPr>
          </a:p>
          <a:p>
            <a:endParaRPr lang="en-US" altLang="zh-CN" sz="2800" b="1" dirty="0">
              <a:sym typeface="Symbol" panose="05050102010706020507" pitchFamily="18" charset="2"/>
            </a:endParaRPr>
          </a:p>
          <a:p>
            <a:r>
              <a:rPr lang="en-US" altLang="zh-CN" sz="2800" b="1" dirty="0">
                <a:sym typeface="Symbol" panose="05050102010706020507" pitchFamily="18" charset="2"/>
              </a:rPr>
              <a:t>       </a:t>
            </a:r>
            <a:r>
              <a:rPr lang="zh-CN" altLang="en-US" sz="2800" b="1" dirty="0">
                <a:solidFill>
                  <a:srgbClr val="C00000"/>
                </a:solidFill>
                <a:sym typeface="Symbol" panose="05050102010706020507" pitchFamily="18" charset="2"/>
              </a:rPr>
              <a:t>任意一个会英语的人都会法语</a:t>
            </a:r>
            <a:endParaRPr lang="en-US" altLang="zh-CN" sz="2800" b="1" dirty="0">
              <a:solidFill>
                <a:srgbClr val="C00000"/>
              </a:solidFill>
              <a:sym typeface="Symbol" panose="05050102010706020507" pitchFamily="18" charset="2"/>
            </a:endParaRPr>
          </a:p>
          <a:p>
            <a:r>
              <a:rPr lang="zh-CN" altLang="en-US" sz="2800" b="1" dirty="0">
                <a:sym typeface="Symbol" panose="05050102010706020507" pitchFamily="18" charset="2"/>
              </a:rPr>
              <a:t>       </a:t>
            </a:r>
            <a:r>
              <a:rPr lang="en-US" altLang="zh-CN" sz="2800" b="1" dirty="0"/>
              <a:t>x</a:t>
            </a:r>
            <a:r>
              <a:rPr lang="en-US" altLang="zh-CN" sz="2800" b="1" dirty="0">
                <a:solidFill>
                  <a:srgbClr val="C00000"/>
                </a:solidFill>
                <a:sym typeface="Symbol" panose="05050102010706020507" pitchFamily="18" charset="2"/>
              </a:rPr>
              <a:t>(</a:t>
            </a:r>
            <a:r>
              <a:rPr lang="en-US" altLang="zh-CN" sz="2800" b="1" dirty="0">
                <a:sym typeface="Symbol" panose="05050102010706020507" pitchFamily="18" charset="2"/>
              </a:rPr>
              <a:t>E(x)F(x)</a:t>
            </a:r>
            <a:r>
              <a:rPr lang="en-US" altLang="zh-CN" sz="2800" b="1" dirty="0">
                <a:solidFill>
                  <a:srgbClr val="C00000"/>
                </a:solidFill>
                <a:sym typeface="Symbol" panose="05050102010706020507" pitchFamily="18" charset="2"/>
              </a:rPr>
              <a:t>)=1</a:t>
            </a:r>
            <a:r>
              <a:rPr lang="en-US" altLang="zh-CN" sz="2800" b="1" dirty="0">
                <a:sym typeface="Symbol" panose="05050102010706020507" pitchFamily="18" charset="2"/>
              </a:rPr>
              <a:t> 1 0 1=0</a:t>
            </a:r>
            <a:endParaRPr lang="en-US" altLang="zh-CN" sz="2800" b="1" dirty="0">
              <a:solidFill>
                <a:srgbClr val="C00000"/>
              </a:solidFill>
              <a:sym typeface="Symbol" panose="05050102010706020507" pitchFamily="18" charset="2"/>
            </a:endParaRPr>
          </a:p>
          <a:p>
            <a:r>
              <a:rPr lang="en-US" altLang="zh-CN" sz="2800" b="1" dirty="0">
                <a:sym typeface="Symbol" panose="05050102010706020507" pitchFamily="18" charset="2"/>
              </a:rPr>
              <a:t>       </a:t>
            </a:r>
          </a:p>
          <a:p>
            <a:r>
              <a:rPr lang="en-US" altLang="zh-CN" sz="2800" b="1" dirty="0">
                <a:sym typeface="Symbol" panose="05050102010706020507" pitchFamily="18" charset="2"/>
              </a:rPr>
              <a:t>       </a:t>
            </a:r>
            <a:r>
              <a:rPr lang="zh-CN" altLang="en-US" sz="2800" b="1" dirty="0">
                <a:solidFill>
                  <a:srgbClr val="C00000"/>
                </a:solidFill>
                <a:sym typeface="Symbol" panose="05050102010706020507" pitchFamily="18" charset="2"/>
              </a:rPr>
              <a:t>有既会英语又会法语的人  </a:t>
            </a:r>
            <a:endParaRPr lang="en-US" altLang="zh-CN" sz="2800" b="1" dirty="0">
              <a:solidFill>
                <a:srgbClr val="C00000"/>
              </a:solidFill>
              <a:sym typeface="Symbol" panose="05050102010706020507" pitchFamily="18" charset="2"/>
            </a:endParaRPr>
          </a:p>
          <a:p>
            <a:r>
              <a:rPr lang="en-US" altLang="zh-CN" sz="2800" b="1" dirty="0">
                <a:sym typeface="Symbol" panose="05050102010706020507" pitchFamily="18" charset="2"/>
              </a:rPr>
              <a:t>       </a:t>
            </a:r>
            <a:r>
              <a:rPr lang="en-US" altLang="zh-CN" sz="2800" b="1" dirty="0"/>
              <a:t>x</a:t>
            </a:r>
            <a:r>
              <a:rPr lang="en-US" altLang="zh-CN" sz="2800" b="1" dirty="0">
                <a:solidFill>
                  <a:srgbClr val="C00000"/>
                </a:solidFill>
                <a:sym typeface="Symbol" panose="05050102010706020507" pitchFamily="18" charset="2"/>
              </a:rPr>
              <a:t>(</a:t>
            </a:r>
            <a:r>
              <a:rPr lang="en-US" altLang="zh-CN" sz="2800" b="1" dirty="0">
                <a:sym typeface="Symbol" panose="05050102010706020507" pitchFamily="18" charset="2"/>
              </a:rPr>
              <a:t>E(x)F(x)</a:t>
            </a:r>
            <a:r>
              <a:rPr lang="en-US" altLang="zh-CN" sz="2800" b="1" dirty="0">
                <a:solidFill>
                  <a:srgbClr val="C00000"/>
                </a:solidFill>
                <a:sym typeface="Symbol" panose="05050102010706020507" pitchFamily="18" charset="2"/>
              </a:rPr>
              <a:t>)=1</a:t>
            </a:r>
            <a:r>
              <a:rPr lang="en-US" altLang="zh-CN" sz="2800" b="1" dirty="0">
                <a:latin typeface="宋体" panose="02010600030101010101" pitchFamily="2" charset="-122"/>
              </a:rPr>
              <a:t>∨0∨0∨0=1</a:t>
            </a:r>
          </a:p>
          <a:p>
            <a:endParaRPr lang="en-US" altLang="zh-CN" sz="2800" b="1" dirty="0">
              <a:solidFill>
                <a:srgbClr val="C00000"/>
              </a:solidFill>
              <a:latin typeface="宋体" panose="02010600030101010101" pitchFamily="2" charset="-122"/>
              <a:sym typeface="Symbol" panose="05050102010706020507" pitchFamily="18" charset="2"/>
            </a:endParaRPr>
          </a:p>
          <a:p>
            <a:r>
              <a:rPr lang="en-US" altLang="zh-CN" sz="2800" b="1" dirty="0">
                <a:solidFill>
                  <a:srgbClr val="C00000"/>
                </a:solidFill>
                <a:latin typeface="宋体" panose="02010600030101010101" pitchFamily="2" charset="-122"/>
                <a:sym typeface="Symbol" panose="05050102010706020507" pitchFamily="18" charset="2"/>
              </a:rPr>
              <a:t>    </a:t>
            </a:r>
            <a:r>
              <a:rPr lang="zh-CN" altLang="en-US" sz="2800" b="1" dirty="0">
                <a:solidFill>
                  <a:srgbClr val="C00000"/>
                </a:solidFill>
                <a:latin typeface="宋体" panose="02010600030101010101" pitchFamily="2" charset="-122"/>
                <a:sym typeface="Symbol" panose="05050102010706020507" pitchFamily="18" charset="2"/>
              </a:rPr>
              <a:t>如果每个人都会英语，那么每个人都会法语</a:t>
            </a:r>
            <a:endParaRPr lang="en-US" altLang="zh-CN" sz="2800" b="1" dirty="0">
              <a:solidFill>
                <a:srgbClr val="C00000"/>
              </a:solidFill>
              <a:sym typeface="Symbol" panose="05050102010706020507" pitchFamily="18" charset="2"/>
            </a:endParaRPr>
          </a:p>
          <a:p>
            <a:r>
              <a:rPr lang="zh-CN" altLang="en-US" sz="2800" b="1" dirty="0">
                <a:sym typeface="Symbol" panose="05050102010706020507" pitchFamily="18" charset="2"/>
              </a:rPr>
              <a:t>       </a:t>
            </a:r>
            <a:r>
              <a:rPr lang="en-US" altLang="zh-CN" sz="2800" b="1" dirty="0" err="1"/>
              <a:t>x</a:t>
            </a:r>
            <a:r>
              <a:rPr lang="en-US" altLang="zh-CN" sz="2800" b="1" dirty="0" err="1">
                <a:sym typeface="Symbol" panose="05050102010706020507" pitchFamily="18" charset="2"/>
              </a:rPr>
              <a:t>E</a:t>
            </a:r>
            <a:r>
              <a:rPr lang="en-US" altLang="zh-CN" sz="2800" b="1" dirty="0">
                <a:sym typeface="Symbol" panose="05050102010706020507" pitchFamily="18" charset="2"/>
              </a:rPr>
              <a:t>(x)</a:t>
            </a:r>
            <a:r>
              <a:rPr lang="zh-CN" altLang="en-US" sz="2800" b="1" dirty="0">
                <a:sym typeface="Symbol" panose="05050102010706020507" pitchFamily="18" charset="2"/>
              </a:rPr>
              <a:t></a:t>
            </a:r>
            <a:r>
              <a:rPr lang="en-US" altLang="zh-CN" sz="2800" b="1" dirty="0" err="1"/>
              <a:t>xF</a:t>
            </a:r>
            <a:r>
              <a:rPr lang="en-US" altLang="zh-CN" sz="2800" b="1" dirty="0">
                <a:sym typeface="Symbol" panose="05050102010706020507" pitchFamily="18" charset="2"/>
              </a:rPr>
              <a:t>(x)=00=1</a:t>
            </a:r>
          </a:p>
          <a:p>
            <a:endParaRPr lang="en-US" altLang="zh-CN" sz="2800" b="1" dirty="0">
              <a:solidFill>
                <a:srgbClr val="C00000"/>
              </a:solidFill>
              <a:sym typeface="Symbol" panose="05050102010706020507" pitchFamily="18" charset="2"/>
            </a:endParaRPr>
          </a:p>
          <a:p>
            <a:r>
              <a:rPr lang="en-US" altLang="zh-CN" sz="2800" b="1" dirty="0">
                <a:solidFill>
                  <a:srgbClr val="C00000"/>
                </a:solidFill>
                <a:sym typeface="Symbol" panose="05050102010706020507" pitchFamily="18" charset="2"/>
              </a:rPr>
              <a:t>        </a:t>
            </a:r>
            <a:r>
              <a:rPr lang="zh-CN" altLang="en-US" sz="2800" b="1" dirty="0">
                <a:solidFill>
                  <a:srgbClr val="C00000"/>
                </a:solidFill>
                <a:sym typeface="Symbol" panose="05050102010706020507" pitchFamily="18" charset="2"/>
              </a:rPr>
              <a:t>如果有人会英语，那么有人会法语</a:t>
            </a:r>
            <a:endParaRPr lang="en-US" altLang="zh-CN" sz="2800" b="1" dirty="0">
              <a:solidFill>
                <a:srgbClr val="C00000"/>
              </a:solidFill>
              <a:sym typeface="Symbol" panose="05050102010706020507" pitchFamily="18" charset="2"/>
            </a:endParaRPr>
          </a:p>
          <a:p>
            <a:r>
              <a:rPr lang="en-US" altLang="zh-CN" sz="2800" b="1" dirty="0">
                <a:sym typeface="Symbol" panose="05050102010706020507" pitchFamily="18" charset="2"/>
              </a:rPr>
              <a:t>       </a:t>
            </a:r>
            <a:r>
              <a:rPr lang="en-US" altLang="zh-CN" sz="2800" b="1" dirty="0" err="1"/>
              <a:t>x</a:t>
            </a:r>
            <a:r>
              <a:rPr lang="en-US" altLang="zh-CN" sz="2800" b="1" dirty="0" err="1">
                <a:sym typeface="Symbol" panose="05050102010706020507" pitchFamily="18" charset="2"/>
              </a:rPr>
              <a:t>E</a:t>
            </a:r>
            <a:r>
              <a:rPr lang="en-US" altLang="zh-CN" sz="2800" b="1" dirty="0">
                <a:sym typeface="Symbol" panose="05050102010706020507" pitchFamily="18" charset="2"/>
              </a:rPr>
              <a:t>(x) </a:t>
            </a:r>
            <a:r>
              <a:rPr lang="en-US" altLang="zh-CN" sz="2800" b="1" dirty="0" err="1"/>
              <a:t>xF</a:t>
            </a:r>
            <a:r>
              <a:rPr lang="en-US" altLang="zh-CN" sz="2800" b="1" dirty="0">
                <a:sym typeface="Symbol" panose="05050102010706020507" pitchFamily="18" charset="2"/>
              </a:rPr>
              <a:t>(x)=1 1=1</a:t>
            </a:r>
          </a:p>
          <a:p>
            <a:endParaRPr lang="zh-CN" altLang="en-US" sz="2800" dirty="0"/>
          </a:p>
        </p:txBody>
      </p:sp>
      <p:grpSp>
        <p:nvGrpSpPr>
          <p:cNvPr id="3" name="组合 2"/>
          <p:cNvGrpSpPr/>
          <p:nvPr/>
        </p:nvGrpSpPr>
        <p:grpSpPr>
          <a:xfrm>
            <a:off x="4932040" y="0"/>
            <a:ext cx="4211960" cy="1728787"/>
            <a:chOff x="4202049" y="3096344"/>
            <a:chExt cx="4211960" cy="1728787"/>
          </a:xfrm>
        </p:grpSpPr>
        <p:sp>
          <p:nvSpPr>
            <p:cNvPr id="5" name="Text Box 6"/>
            <p:cNvSpPr txBox="1">
              <a:spLocks noChangeArrowheads="1"/>
            </p:cNvSpPr>
            <p:nvPr/>
          </p:nvSpPr>
          <p:spPr bwMode="auto">
            <a:xfrm>
              <a:off x="4202049" y="3096344"/>
              <a:ext cx="4211960" cy="1728787"/>
            </a:xfrm>
            <a:prstGeom prst="rect">
              <a:avLst/>
            </a:prstGeom>
            <a:solidFill>
              <a:srgbClr val="7F8D8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en-US" altLang="zh-CN" sz="2800" b="1" i="1" dirty="0">
                  <a:cs typeface="Times New Roman" panose="02020603050405020304" pitchFamily="18" charset="0"/>
                </a:rPr>
                <a:t>  </a:t>
              </a:r>
              <a:r>
                <a:rPr lang="en-US" altLang="zh-CN" sz="2800" b="1" dirty="0">
                  <a:cs typeface="Times New Roman" panose="02020603050405020304" pitchFamily="18" charset="0"/>
                </a:rPr>
                <a:t>           </a:t>
              </a:r>
              <a:r>
                <a:rPr lang="zh-CN" altLang="en-US" sz="2800" b="1" dirty="0">
                  <a:cs typeface="Times New Roman" panose="02020603050405020304" pitchFamily="18" charset="0"/>
                </a:rPr>
                <a:t>甲</a:t>
              </a:r>
              <a:r>
                <a:rPr lang="en-US" altLang="zh-CN" sz="2800" b="1" dirty="0">
                  <a:cs typeface="Times New Roman" panose="02020603050405020304" pitchFamily="18" charset="0"/>
                </a:rPr>
                <a:t>    </a:t>
              </a:r>
              <a:r>
                <a:rPr lang="zh-CN" altLang="en-US" sz="2800" b="1" dirty="0">
                  <a:cs typeface="Times New Roman" panose="02020603050405020304" pitchFamily="18" charset="0"/>
                </a:rPr>
                <a:t>乙</a:t>
              </a:r>
              <a:r>
                <a:rPr lang="en-US" altLang="zh-CN" sz="2800" b="1" dirty="0">
                  <a:cs typeface="Times New Roman" panose="02020603050405020304" pitchFamily="18" charset="0"/>
                </a:rPr>
                <a:t>     </a:t>
              </a:r>
              <a:r>
                <a:rPr lang="zh-CN" altLang="en-US" sz="2800" b="1" dirty="0">
                  <a:cs typeface="Times New Roman" panose="02020603050405020304" pitchFamily="18" charset="0"/>
                </a:rPr>
                <a:t>丙</a:t>
              </a:r>
              <a:r>
                <a:rPr lang="en-US" altLang="zh-CN" sz="2800" b="1" dirty="0">
                  <a:cs typeface="Times New Roman" panose="02020603050405020304" pitchFamily="18" charset="0"/>
                </a:rPr>
                <a:t>    </a:t>
              </a:r>
              <a:r>
                <a:rPr lang="zh-CN" altLang="en-US" sz="2800" b="1" dirty="0">
                  <a:cs typeface="Times New Roman" panose="02020603050405020304" pitchFamily="18" charset="0"/>
                </a:rPr>
                <a:t>丁</a:t>
              </a:r>
              <a:endParaRPr lang="en-US" altLang="zh-CN" sz="2800" b="1" baseline="-30000" dirty="0">
                <a:cs typeface="Times New Roman" panose="02020603050405020304" pitchFamily="18" charset="0"/>
              </a:endParaRPr>
            </a:p>
            <a:p>
              <a:pPr>
                <a:spcBef>
                  <a:spcPct val="0"/>
                </a:spcBef>
                <a:buFontTx/>
                <a:buNone/>
              </a:pPr>
              <a:endParaRPr lang="en-US" altLang="zh-CN" sz="2800" b="1" dirty="0">
                <a:cs typeface="Times New Roman" panose="02020603050405020304" pitchFamily="18" charset="0"/>
              </a:endParaRPr>
            </a:p>
            <a:p>
              <a:pPr>
                <a:spcBef>
                  <a:spcPct val="0"/>
                </a:spcBef>
                <a:buFontTx/>
                <a:buNone/>
              </a:pPr>
              <a:r>
                <a:rPr lang="zh-CN" altLang="en-US" sz="2800" b="1" dirty="0">
                  <a:cs typeface="Times New Roman" panose="02020603050405020304" pitchFamily="18" charset="0"/>
                </a:rPr>
                <a:t>英语</a:t>
              </a:r>
              <a:r>
                <a:rPr lang="en-US" altLang="zh-CN" sz="2800" b="1" dirty="0">
                  <a:cs typeface="Times New Roman" panose="02020603050405020304" pitchFamily="18" charset="0"/>
                </a:rPr>
                <a:t>      T     F      T      F     </a:t>
              </a:r>
            </a:p>
            <a:p>
              <a:pPr>
                <a:spcBef>
                  <a:spcPct val="0"/>
                </a:spcBef>
                <a:buNone/>
              </a:pPr>
              <a:r>
                <a:rPr lang="zh-CN" altLang="en-US" sz="2800" b="1" dirty="0">
                  <a:cs typeface="Times New Roman" panose="02020603050405020304" pitchFamily="18" charset="0"/>
                </a:rPr>
                <a:t>法语</a:t>
              </a:r>
              <a:r>
                <a:rPr lang="en-US" altLang="zh-CN" sz="2800" b="1" dirty="0">
                  <a:cs typeface="Times New Roman" panose="02020603050405020304" pitchFamily="18" charset="0"/>
                </a:rPr>
                <a:t>      T     </a:t>
              </a:r>
              <a:r>
                <a:rPr lang="en-US" altLang="zh-CN" sz="2800" b="1" dirty="0" err="1">
                  <a:cs typeface="Times New Roman" panose="02020603050405020304" pitchFamily="18" charset="0"/>
                </a:rPr>
                <a:t>T</a:t>
              </a:r>
              <a:r>
                <a:rPr lang="en-US" altLang="zh-CN" sz="2800" b="1" dirty="0">
                  <a:cs typeface="Times New Roman" panose="02020603050405020304" pitchFamily="18" charset="0"/>
                </a:rPr>
                <a:t>      F      </a:t>
              </a:r>
              <a:r>
                <a:rPr lang="en-US" altLang="zh-CN" sz="2800" b="1" dirty="0" err="1">
                  <a:cs typeface="Times New Roman" panose="02020603050405020304" pitchFamily="18" charset="0"/>
                </a:rPr>
                <a:t>F</a:t>
              </a:r>
              <a:endParaRPr lang="zh-CN" altLang="en-US" sz="2800" b="1" dirty="0">
                <a:latin typeface="Arial" panose="020B0604020202020204" pitchFamily="34" charset="0"/>
              </a:endParaRPr>
            </a:p>
          </p:txBody>
        </p:sp>
        <p:sp>
          <p:nvSpPr>
            <p:cNvPr id="6" name="Line 7"/>
            <p:cNvSpPr>
              <a:spLocks noChangeShapeType="1"/>
            </p:cNvSpPr>
            <p:nvPr/>
          </p:nvSpPr>
          <p:spPr bwMode="auto">
            <a:xfrm flipV="1">
              <a:off x="4211960" y="3786702"/>
              <a:ext cx="3959622" cy="2337"/>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 name="Line 8"/>
            <p:cNvSpPr>
              <a:spLocks noChangeShapeType="1"/>
            </p:cNvSpPr>
            <p:nvPr/>
          </p:nvSpPr>
          <p:spPr bwMode="auto">
            <a:xfrm>
              <a:off x="5148833" y="3140968"/>
              <a:ext cx="0" cy="165735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2914666910"/>
      </p:ext>
    </p:extLst>
  </p:cSld>
  <p:clrMapOvr>
    <a:masterClrMapping/>
  </p:clrMapOvr>
  <p:transition advTm="1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C79C5A-F619-444B-BADE-8A551B54F51A}" type="slidenum">
              <a:rPr lang="zh-CN" altLang="en-US" sz="1400" smtClean="0">
                <a:solidFill>
                  <a:schemeClr val="accent1"/>
                </a:solidFill>
                <a:latin typeface="Arial" panose="020B0604020202020204" pitchFamily="34" charset="0"/>
              </a:rPr>
              <a:pPr>
                <a:spcBef>
                  <a:spcPct val="0"/>
                </a:spcBef>
                <a:buFontTx/>
                <a:buNone/>
              </a:pPr>
              <a:t>6</a:t>
            </a:fld>
            <a:r>
              <a:rPr lang="en-US" altLang="zh-CN" sz="1400" dirty="0">
                <a:solidFill>
                  <a:schemeClr val="accent1"/>
                </a:solidFill>
                <a:latin typeface="Arial" panose="020B0604020202020204" pitchFamily="34" charset="0"/>
              </a:rPr>
              <a:t>/47</a:t>
            </a:r>
          </a:p>
        </p:txBody>
      </p:sp>
      <p:sp>
        <p:nvSpPr>
          <p:cNvPr id="17411" name="Rectangle 2"/>
          <p:cNvSpPr>
            <a:spLocks noGrp="1"/>
          </p:cNvSpPr>
          <p:nvPr>
            <p:ph type="title" idx="4294967295"/>
          </p:nvPr>
        </p:nvSpPr>
        <p:spPr/>
        <p:txBody>
          <a:bodyPr/>
          <a:lstStyle/>
          <a:p>
            <a:r>
              <a:rPr lang="zh-CN" altLang="en-US" sz="4000">
                <a:ea typeface="宋体" panose="02010600030101010101" pitchFamily="2" charset="-122"/>
              </a:rPr>
              <a:t>存在量词引入规则</a:t>
            </a:r>
          </a:p>
        </p:txBody>
      </p:sp>
      <p:graphicFrame>
        <p:nvGraphicFramePr>
          <p:cNvPr id="17412" name="Object 3"/>
          <p:cNvGraphicFramePr>
            <a:graphicFrameLocks noGrp="1" noChangeAspect="1"/>
          </p:cNvGraphicFramePr>
          <p:nvPr>
            <p:ph idx="4294967295"/>
          </p:nvPr>
        </p:nvGraphicFramePr>
        <p:xfrm>
          <a:off x="2600325" y="1449388"/>
          <a:ext cx="1778000" cy="1562100"/>
        </p:xfrm>
        <a:graphic>
          <a:graphicData uri="http://schemas.openxmlformats.org/presentationml/2006/ole">
            <mc:AlternateContent xmlns:mc="http://schemas.openxmlformats.org/markup-compatibility/2006">
              <mc:Choice xmlns:v="urn:schemas-microsoft-com:vml" Requires="v">
                <p:oleObj spid="_x0000_s14350" name="Equation" r:id="rId4" imgW="495085" imgH="418918" progId="Equation.DSMT4">
                  <p:embed/>
                </p:oleObj>
              </mc:Choice>
              <mc:Fallback>
                <p:oleObj name="Equation" r:id="rId4" imgW="495085" imgH="418918" progId="Equation.DSMT4">
                  <p:embed/>
                  <p:pic>
                    <p:nvPicPr>
                      <p:cNvPr id="17412"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0325" y="1449388"/>
                        <a:ext cx="1778000" cy="1562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Text Box 4"/>
          <p:cNvSpPr txBox="1">
            <a:spLocks noChangeArrowheads="1"/>
          </p:cNvSpPr>
          <p:nvPr/>
        </p:nvSpPr>
        <p:spPr bwMode="auto">
          <a:xfrm>
            <a:off x="1476375" y="3357563"/>
            <a:ext cx="6019800"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kumimoji="1" lang="zh-CN" altLang="en-US" sz="2800" b="1">
                <a:latin typeface="Times New Roman" panose="02020603050405020304" pitchFamily="18" charset="0"/>
              </a:rPr>
              <a:t>  规则成立的条件：</a:t>
            </a:r>
          </a:p>
          <a:p>
            <a:pPr algn="just" eaLnBrk="1" hangingPunct="1">
              <a:spcBef>
                <a:spcPct val="50000"/>
              </a:spcBef>
              <a:buFontTx/>
              <a:buNone/>
            </a:pP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1</a:t>
            </a:r>
            <a:r>
              <a:rPr kumimoji="1" lang="zh-CN" altLang="en-US" sz="2800" b="1">
                <a:latin typeface="Times New Roman" panose="02020603050405020304" pitchFamily="18" charset="0"/>
              </a:rPr>
              <a:t>）</a:t>
            </a:r>
            <a:r>
              <a:rPr kumimoji="1" lang="en-US" altLang="zh-CN" sz="2800" b="1" i="1">
                <a:latin typeface="Times New Roman" panose="02020603050405020304" pitchFamily="18" charset="0"/>
              </a:rPr>
              <a:t>c</a:t>
            </a:r>
            <a:r>
              <a:rPr kumimoji="1" lang="zh-CN" altLang="en-US" sz="2800" b="1">
                <a:latin typeface="Times New Roman" panose="02020603050405020304" pitchFamily="18" charset="0"/>
              </a:rPr>
              <a:t>是特定的个体常元。</a:t>
            </a:r>
          </a:p>
          <a:p>
            <a:pPr eaLnBrk="1" hangingPunct="1">
              <a:spcBef>
                <a:spcPct val="50000"/>
              </a:spcBef>
              <a:buFontTx/>
              <a:buNone/>
            </a:pPr>
            <a:r>
              <a:rPr kumimoji="1" lang="zh-CN" altLang="en-US" sz="2800" b="1">
                <a:latin typeface="Times New Roman" panose="02020603050405020304" pitchFamily="18" charset="0"/>
              </a:rPr>
              <a:t>（</a:t>
            </a:r>
            <a:r>
              <a:rPr kumimoji="1" lang="en-US" altLang="zh-CN" sz="2800" b="1">
                <a:latin typeface="Times New Roman" panose="02020603050405020304" pitchFamily="18" charset="0"/>
              </a:rPr>
              <a:t>2</a:t>
            </a:r>
            <a:r>
              <a:rPr kumimoji="1" lang="zh-CN" altLang="en-US" sz="2800" b="1">
                <a:latin typeface="Times New Roman" panose="02020603050405020304" pitchFamily="18" charset="0"/>
              </a:rPr>
              <a:t>）</a:t>
            </a:r>
            <a:r>
              <a:rPr kumimoji="1" lang="en-US" altLang="zh-CN" sz="2800" b="1" i="1">
                <a:latin typeface="Times New Roman" panose="02020603050405020304" pitchFamily="18" charset="0"/>
              </a:rPr>
              <a:t>x</a:t>
            </a:r>
            <a:r>
              <a:rPr kumimoji="1" lang="zh-CN" altLang="en-US" sz="2800" b="1">
                <a:latin typeface="Times New Roman" panose="02020603050405020304" pitchFamily="18" charset="0"/>
              </a:rPr>
              <a:t>不在</a:t>
            </a:r>
            <a:r>
              <a:rPr kumimoji="1" lang="en-US" altLang="zh-CN" sz="2800" b="1" i="1">
                <a:latin typeface="Times New Roman" panose="02020603050405020304" pitchFamily="18" charset="0"/>
              </a:rPr>
              <a:t>A</a:t>
            </a:r>
            <a:r>
              <a:rPr kumimoji="1" lang="zh-CN" altLang="en-US" sz="2800" b="1">
                <a:latin typeface="Times New Roman" panose="02020603050405020304" pitchFamily="18" charset="0"/>
              </a:rPr>
              <a:t>（</a:t>
            </a:r>
            <a:r>
              <a:rPr kumimoji="1" lang="en-US" altLang="zh-CN" sz="2800" b="1" i="1">
                <a:latin typeface="Times New Roman" panose="02020603050405020304" pitchFamily="18" charset="0"/>
              </a:rPr>
              <a:t>c</a:t>
            </a:r>
            <a:r>
              <a:rPr kumimoji="1" lang="zh-CN" altLang="en-US" sz="2800" b="1">
                <a:latin typeface="Times New Roman" panose="02020603050405020304" pitchFamily="18" charset="0"/>
              </a:rPr>
              <a:t>）中出现。</a:t>
            </a:r>
            <a:r>
              <a:rPr kumimoji="1" lang="zh-CN" altLang="en-US" sz="2400">
                <a:latin typeface="Times New Roman" panose="02020603050405020304" pitchFamily="18" charset="0"/>
              </a:rPr>
              <a:t> </a:t>
            </a:r>
          </a:p>
        </p:txBody>
      </p:sp>
      <p:cxnSp>
        <p:nvCxnSpPr>
          <p:cNvPr id="6" name="直接连接符 5"/>
          <p:cNvCxnSpPr/>
          <p:nvPr/>
        </p:nvCxnSpPr>
        <p:spPr>
          <a:xfrm>
            <a:off x="2267744" y="2204864"/>
            <a:ext cx="2354014" cy="0"/>
          </a:xfrm>
          <a:prstGeom prst="line">
            <a:avLst/>
          </a:prstGeom>
          <a:ln w="762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矩形 6"/>
          <p:cNvSpPr/>
          <p:nvPr/>
        </p:nvSpPr>
        <p:spPr>
          <a:xfrm>
            <a:off x="2051720" y="2135188"/>
            <a:ext cx="3240360" cy="102827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331859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04C79C5A-F619-444B-BADE-8A551B54F51A}" type="slidenum">
              <a:rPr lang="zh-CN" altLang="en-US" sz="1400" smtClean="0">
                <a:solidFill>
                  <a:schemeClr val="accent1"/>
                </a:solidFill>
                <a:latin typeface="Arial" panose="020B0604020202020204" pitchFamily="34" charset="0"/>
              </a:rPr>
              <a:pPr>
                <a:spcBef>
                  <a:spcPct val="0"/>
                </a:spcBef>
                <a:buFontTx/>
                <a:buNone/>
              </a:pPr>
              <a:t>7</a:t>
            </a:fld>
            <a:r>
              <a:rPr lang="en-US" altLang="zh-CN" sz="1400" dirty="0">
                <a:solidFill>
                  <a:schemeClr val="accent1"/>
                </a:solidFill>
                <a:latin typeface="Arial" panose="020B0604020202020204" pitchFamily="34" charset="0"/>
              </a:rPr>
              <a:t>/47</a:t>
            </a:r>
          </a:p>
        </p:txBody>
      </p:sp>
      <p:sp>
        <p:nvSpPr>
          <p:cNvPr id="17411" name="Rectangle 2"/>
          <p:cNvSpPr>
            <a:spLocks noGrp="1"/>
          </p:cNvSpPr>
          <p:nvPr>
            <p:ph type="title" idx="4294967295"/>
          </p:nvPr>
        </p:nvSpPr>
        <p:spPr>
          <a:xfrm>
            <a:off x="179388" y="44624"/>
            <a:ext cx="8857108" cy="642938"/>
          </a:xfrm>
        </p:spPr>
        <p:txBody>
          <a:bodyPr/>
          <a:lstStyle/>
          <a:p>
            <a:pPr eaLnBrk="1" hangingPunct="1"/>
            <a:r>
              <a:rPr lang="zh-CN" altLang="en-US" sz="4000" b="1" dirty="0"/>
              <a:t>欲求证</a:t>
            </a:r>
            <a:r>
              <a:rPr lang="en-US" altLang="zh-CN" sz="4000" b="1" dirty="0"/>
              <a:t>:   ├  </a:t>
            </a:r>
            <a:r>
              <a:rPr lang="en-US" altLang="zh-CN" sz="4000" b="1" dirty="0">
                <a:sym typeface="Symbol" panose="05050102010706020507" pitchFamily="18" charset="2"/>
              </a:rPr>
              <a:t>A</a:t>
            </a:r>
            <a:r>
              <a:rPr lang="en-US" altLang="zh-CN" sz="4000" b="1" baseline="-25000" dirty="0"/>
              <a:t>1</a:t>
            </a:r>
            <a:r>
              <a:rPr lang="en-US" altLang="zh-CN" sz="40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4000" b="1" dirty="0"/>
              <a:t>A</a:t>
            </a:r>
            <a:r>
              <a:rPr lang="en-US" altLang="zh-CN" sz="4000" b="1" baseline="-25000" dirty="0"/>
              <a:t>2</a:t>
            </a:r>
            <a:r>
              <a:rPr lang="en-US" altLang="zh-CN" sz="4000" b="1" dirty="0">
                <a:latin typeface="Times New Roman" panose="02020603050405020304" pitchFamily="18" charset="0"/>
                <a:cs typeface="Times New Roman" panose="02020603050405020304" pitchFamily="18" charset="0"/>
                <a:sym typeface="Symbol" panose="05050102010706020507" pitchFamily="18" charset="2"/>
              </a:rPr>
              <a:t> (</a:t>
            </a:r>
            <a:r>
              <a:rPr lang="zh-CN" altLang="en-US" sz="4000" b="1" dirty="0"/>
              <a:t> </a:t>
            </a:r>
            <a:r>
              <a:rPr lang="en-US" altLang="zh-CN" sz="4000" b="1" dirty="0"/>
              <a:t>…</a:t>
            </a:r>
            <a:r>
              <a:rPr lang="en-US" altLang="zh-CN" sz="40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4000" b="1" dirty="0"/>
              <a:t>(</a:t>
            </a:r>
            <a:r>
              <a:rPr lang="en-US" altLang="zh-CN" sz="4000" b="1" dirty="0" err="1">
                <a:sym typeface="Symbol" panose="05050102010706020507" pitchFamily="18" charset="2"/>
              </a:rPr>
              <a:t>A</a:t>
            </a:r>
            <a:r>
              <a:rPr lang="en-US" altLang="zh-CN" sz="4000" b="1" baseline="-25000" dirty="0" err="1"/>
              <a:t>k</a:t>
            </a:r>
            <a:r>
              <a:rPr lang="en-US" altLang="zh-CN" sz="4000" b="1" dirty="0" err="1">
                <a:latin typeface="Times New Roman" panose="02020603050405020304" pitchFamily="18" charset="0"/>
                <a:cs typeface="Times New Roman" panose="02020603050405020304" pitchFamily="18" charset="0"/>
                <a:sym typeface="Symbol" panose="05050102010706020507" pitchFamily="18" charset="2"/>
              </a:rPr>
              <a:t></a:t>
            </a:r>
            <a:r>
              <a:rPr lang="en-US" altLang="zh-CN" sz="4000" b="1" dirty="0" err="1"/>
              <a:t>B</a:t>
            </a:r>
            <a:r>
              <a:rPr lang="en-US" altLang="zh-CN" sz="4000" b="1" dirty="0"/>
              <a:t>)…))</a:t>
            </a:r>
            <a:endParaRPr lang="zh-CN" altLang="en-US" sz="4000" b="1" dirty="0"/>
          </a:p>
        </p:txBody>
      </p:sp>
      <p:sp>
        <p:nvSpPr>
          <p:cNvPr id="2" name="Text Box 4"/>
          <p:cNvSpPr txBox="1">
            <a:spLocks noChangeArrowheads="1"/>
          </p:cNvSpPr>
          <p:nvPr/>
        </p:nvSpPr>
        <p:spPr bwMode="auto">
          <a:xfrm>
            <a:off x="344772" y="1061058"/>
            <a:ext cx="8691723" cy="523220"/>
          </a:xfrm>
          <a:prstGeom prst="rect">
            <a:avLst/>
          </a:prstGeom>
          <a:solidFill>
            <a:srgbClr val="FFFF00"/>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spcBef>
                <a:spcPct val="50000"/>
              </a:spcBef>
              <a:buFontTx/>
              <a:buNone/>
            </a:pPr>
            <a:r>
              <a:rPr kumimoji="1" lang="zh-CN" altLang="en-US" sz="2800" b="1" dirty="0">
                <a:latin typeface="Times New Roman" panose="02020603050405020304" pitchFamily="18" charset="0"/>
              </a:rPr>
              <a:t>其中诸公式</a:t>
            </a:r>
            <a:r>
              <a:rPr lang="en-US" altLang="zh-CN" sz="2800" b="1" dirty="0"/>
              <a:t>A</a:t>
            </a:r>
            <a:r>
              <a:rPr lang="en-US" altLang="zh-CN" sz="2800" b="1" baseline="-25000" dirty="0"/>
              <a:t>i</a:t>
            </a:r>
            <a:r>
              <a:rPr kumimoji="1" lang="en-US" altLang="zh-CN" sz="2800" b="1" dirty="0">
                <a:latin typeface="Times New Roman" panose="02020603050405020304" pitchFamily="18" charset="0"/>
              </a:rPr>
              <a:t>(</a:t>
            </a:r>
            <a:r>
              <a:rPr kumimoji="1" lang="en-US" altLang="zh-CN" sz="2800" b="1" dirty="0" err="1">
                <a:latin typeface="Times New Roman" panose="02020603050405020304" pitchFamily="18" charset="0"/>
              </a:rPr>
              <a:t>i</a:t>
            </a:r>
            <a:r>
              <a:rPr kumimoji="1" lang="en-US" altLang="zh-CN" sz="2800" b="1" dirty="0">
                <a:latin typeface="Times New Roman" panose="02020603050405020304" pitchFamily="18" charset="0"/>
              </a:rPr>
              <a:t>=1,…,k)</a:t>
            </a:r>
            <a:r>
              <a:rPr kumimoji="1" lang="zh-CN" altLang="en-US" sz="2800" b="1" dirty="0">
                <a:latin typeface="Times New Roman" panose="02020603050405020304" pitchFamily="18" charset="0"/>
              </a:rPr>
              <a:t>及</a:t>
            </a:r>
            <a:r>
              <a:rPr kumimoji="1" lang="en-US" altLang="zh-CN" sz="2800" b="1" dirty="0">
                <a:latin typeface="Times New Roman" panose="02020603050405020304" pitchFamily="18" charset="0"/>
              </a:rPr>
              <a:t>B</a:t>
            </a:r>
            <a:r>
              <a:rPr kumimoji="1" lang="zh-CN" altLang="en-US" sz="2800" b="1" dirty="0">
                <a:latin typeface="Times New Roman" panose="02020603050405020304" pitchFamily="18" charset="0"/>
              </a:rPr>
              <a:t>都约定为闭式，即都是命题</a:t>
            </a:r>
            <a:endParaRPr kumimoji="1" lang="zh-CN" altLang="en-US" sz="2400" dirty="0">
              <a:latin typeface="Times New Roman" panose="02020603050405020304" pitchFamily="18" charset="0"/>
            </a:endParaRPr>
          </a:p>
        </p:txBody>
      </p:sp>
      <p:sp>
        <p:nvSpPr>
          <p:cNvPr id="11" name="Text Box 5"/>
          <p:cNvSpPr txBox="1">
            <a:spLocks noChangeArrowheads="1"/>
          </p:cNvSpPr>
          <p:nvPr/>
        </p:nvSpPr>
        <p:spPr bwMode="auto">
          <a:xfrm>
            <a:off x="1135194" y="5883994"/>
            <a:ext cx="7415808" cy="6413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3600" b="1" dirty="0">
                <a:solidFill>
                  <a:schemeClr val="bg1"/>
                </a:solidFill>
              </a:rPr>
              <a:t> </a:t>
            </a:r>
            <a:r>
              <a:rPr lang="en-US" altLang="zh-CN" sz="3600" b="1" dirty="0">
                <a:solidFill>
                  <a:schemeClr val="bg1"/>
                </a:solidFill>
                <a:sym typeface="Symbol" panose="05050102010706020507" pitchFamily="18" charset="2"/>
              </a:rPr>
              <a:t>A</a:t>
            </a:r>
            <a:r>
              <a:rPr lang="en-US" altLang="zh-CN" sz="3600" b="1" baseline="-25000" dirty="0">
                <a:solidFill>
                  <a:schemeClr val="bg1"/>
                </a:solidFill>
              </a:rPr>
              <a:t>1</a:t>
            </a:r>
            <a:r>
              <a:rPr lang="zh-CN" altLang="en-US" sz="36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600" b="1" dirty="0">
                <a:solidFill>
                  <a:schemeClr val="bg1"/>
                </a:solidFill>
              </a:rPr>
              <a:t>A</a:t>
            </a:r>
            <a:r>
              <a:rPr lang="en-US" altLang="zh-CN" sz="3600" b="1" baseline="-25000" dirty="0">
                <a:solidFill>
                  <a:schemeClr val="bg1"/>
                </a:solidFill>
              </a:rPr>
              <a:t>2</a:t>
            </a:r>
            <a:r>
              <a:rPr lang="en-US" altLang="zh-CN" sz="36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36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600" b="1" dirty="0">
                <a:solidFill>
                  <a:schemeClr val="bg1"/>
                </a:solidFill>
              </a:rPr>
              <a:t>…</a:t>
            </a:r>
            <a:r>
              <a:rPr lang="en-US" altLang="zh-CN" sz="36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3600" b="1" dirty="0">
                <a:solidFill>
                  <a:schemeClr val="bg1"/>
                </a:solidFill>
              </a:rPr>
              <a:t>，</a:t>
            </a:r>
            <a:r>
              <a:rPr lang="en-US" altLang="zh-CN" sz="3600" b="1" dirty="0" err="1">
                <a:solidFill>
                  <a:schemeClr val="bg1"/>
                </a:solidFill>
                <a:sym typeface="Symbol" panose="05050102010706020507" pitchFamily="18" charset="2"/>
              </a:rPr>
              <a:t>A</a:t>
            </a:r>
            <a:r>
              <a:rPr lang="en-US" altLang="zh-CN" sz="3600" b="1" baseline="-25000" dirty="0" err="1">
                <a:solidFill>
                  <a:schemeClr val="bg1"/>
                </a:solidFill>
              </a:rPr>
              <a:t>k</a:t>
            </a:r>
            <a:r>
              <a:rPr lang="en-US" altLang="zh-CN" sz="3600" b="1" dirty="0">
                <a:solidFill>
                  <a:schemeClr val="bg1"/>
                </a:solidFill>
              </a:rPr>
              <a:t> ├ B</a:t>
            </a:r>
            <a:endParaRPr lang="zh-CN" altLang="en-US" sz="3600" b="1" dirty="0">
              <a:solidFill>
                <a:schemeClr val="bg1"/>
              </a:solidFill>
            </a:endParaRPr>
          </a:p>
        </p:txBody>
      </p:sp>
      <p:sp>
        <p:nvSpPr>
          <p:cNvPr id="10" name="Text Box 5"/>
          <p:cNvSpPr txBox="1">
            <a:spLocks noChangeArrowheads="1"/>
          </p:cNvSpPr>
          <p:nvPr/>
        </p:nvSpPr>
        <p:spPr bwMode="auto">
          <a:xfrm>
            <a:off x="1136210" y="2492896"/>
            <a:ext cx="7414792" cy="64633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3600" b="1" dirty="0">
                <a:solidFill>
                  <a:schemeClr val="bg1"/>
                </a:solidFill>
                <a:sym typeface="Symbol" panose="05050102010706020507" pitchFamily="18" charset="2"/>
              </a:rPr>
              <a:t>A</a:t>
            </a:r>
            <a:r>
              <a:rPr lang="en-US" altLang="zh-CN" sz="3600" b="1" baseline="-25000" dirty="0">
                <a:solidFill>
                  <a:schemeClr val="bg1"/>
                </a:solidFill>
              </a:rPr>
              <a:t>1</a:t>
            </a:r>
            <a:r>
              <a:rPr lang="en-US" altLang="zh-CN" sz="3600" b="1" dirty="0">
                <a:solidFill>
                  <a:schemeClr val="bg1"/>
                </a:solidFill>
              </a:rPr>
              <a:t>├ A</a:t>
            </a:r>
            <a:r>
              <a:rPr lang="en-US" altLang="zh-CN" sz="3600" b="1" baseline="-25000" dirty="0">
                <a:solidFill>
                  <a:schemeClr val="bg1"/>
                </a:solidFill>
              </a:rPr>
              <a:t>2</a:t>
            </a:r>
            <a:r>
              <a:rPr lang="en-US" altLang="zh-CN" sz="36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3600" b="1" dirty="0">
                <a:solidFill>
                  <a:schemeClr val="bg1"/>
                </a:solidFill>
              </a:rPr>
              <a:t> </a:t>
            </a:r>
            <a:r>
              <a:rPr lang="en-US" altLang="zh-CN" sz="3600" b="1" dirty="0">
                <a:solidFill>
                  <a:schemeClr val="bg1"/>
                </a:solidFill>
              </a:rPr>
              <a:t>…</a:t>
            </a:r>
            <a:r>
              <a:rPr lang="en-US" altLang="zh-CN" sz="36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3600" b="1" dirty="0">
                <a:solidFill>
                  <a:schemeClr val="bg1"/>
                </a:solidFill>
              </a:rPr>
              <a:t>(</a:t>
            </a:r>
            <a:r>
              <a:rPr lang="en-US" altLang="zh-CN" sz="3600" b="1" dirty="0" err="1">
                <a:solidFill>
                  <a:schemeClr val="bg1"/>
                </a:solidFill>
                <a:sym typeface="Symbol" panose="05050102010706020507" pitchFamily="18" charset="2"/>
              </a:rPr>
              <a:t>A</a:t>
            </a:r>
            <a:r>
              <a:rPr lang="en-US" altLang="zh-CN" sz="3600" b="1" baseline="-25000" dirty="0" err="1">
                <a:solidFill>
                  <a:schemeClr val="bg1"/>
                </a:solidFill>
              </a:rPr>
              <a:t>k</a:t>
            </a:r>
            <a:r>
              <a:rPr lang="en-US" altLang="zh-CN" sz="3600" b="1" dirty="0" err="1">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600" b="1" dirty="0" err="1">
                <a:solidFill>
                  <a:schemeClr val="bg1"/>
                </a:solidFill>
              </a:rPr>
              <a:t>B</a:t>
            </a:r>
            <a:r>
              <a:rPr lang="en-US" altLang="zh-CN" sz="3600" b="1" dirty="0">
                <a:solidFill>
                  <a:schemeClr val="bg1"/>
                </a:solidFill>
              </a:rPr>
              <a:t>)…)</a:t>
            </a:r>
            <a:endParaRPr lang="zh-CN" altLang="en-US" sz="3600" b="1" dirty="0">
              <a:solidFill>
                <a:schemeClr val="bg1"/>
              </a:solidFill>
            </a:endParaRPr>
          </a:p>
        </p:txBody>
      </p:sp>
      <p:sp>
        <p:nvSpPr>
          <p:cNvPr id="14" name="Text Box 5"/>
          <p:cNvSpPr txBox="1">
            <a:spLocks noChangeArrowheads="1"/>
          </p:cNvSpPr>
          <p:nvPr/>
        </p:nvSpPr>
        <p:spPr bwMode="auto">
          <a:xfrm>
            <a:off x="1115616" y="5163914"/>
            <a:ext cx="7435386" cy="6413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3600" b="1" dirty="0">
                <a:solidFill>
                  <a:schemeClr val="bg1"/>
                </a:solidFill>
                <a:sym typeface="Symbol" panose="05050102010706020507" pitchFamily="18" charset="2"/>
              </a:rPr>
              <a:t>A</a:t>
            </a:r>
            <a:r>
              <a:rPr lang="en-US" altLang="zh-CN" sz="3600" b="1" baseline="-25000" dirty="0">
                <a:solidFill>
                  <a:schemeClr val="bg1"/>
                </a:solidFill>
              </a:rPr>
              <a:t>1</a:t>
            </a:r>
            <a:r>
              <a:rPr lang="zh-CN" altLang="en-US" sz="36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600" b="1" dirty="0">
                <a:solidFill>
                  <a:schemeClr val="bg1"/>
                </a:solidFill>
              </a:rPr>
              <a:t>A</a:t>
            </a:r>
            <a:r>
              <a:rPr lang="en-US" altLang="zh-CN" sz="3600" b="1" baseline="-25000" dirty="0">
                <a:solidFill>
                  <a:schemeClr val="bg1"/>
                </a:solidFill>
              </a:rPr>
              <a:t>2</a:t>
            </a:r>
            <a:r>
              <a:rPr lang="en-US" altLang="zh-CN" sz="36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36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600" b="1" dirty="0">
                <a:solidFill>
                  <a:schemeClr val="bg1"/>
                </a:solidFill>
              </a:rPr>
              <a:t>…</a:t>
            </a:r>
            <a:r>
              <a:rPr lang="en-US" altLang="zh-CN" sz="36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3600" b="1" dirty="0">
                <a:solidFill>
                  <a:schemeClr val="bg1"/>
                </a:solidFill>
              </a:rPr>
              <a:t>，</a:t>
            </a:r>
            <a:r>
              <a:rPr lang="en-US" altLang="zh-CN" sz="3600" b="1" dirty="0">
                <a:solidFill>
                  <a:schemeClr val="bg1"/>
                </a:solidFill>
                <a:sym typeface="Symbol" panose="05050102010706020507" pitchFamily="18" charset="2"/>
              </a:rPr>
              <a:t>A</a:t>
            </a:r>
            <a:r>
              <a:rPr lang="en-US" altLang="zh-CN" sz="3600" b="1" baseline="-25000" dirty="0">
                <a:solidFill>
                  <a:schemeClr val="bg1"/>
                </a:solidFill>
              </a:rPr>
              <a:t>k-1</a:t>
            </a:r>
            <a:r>
              <a:rPr lang="en-US" altLang="zh-CN" sz="3600" b="1" dirty="0">
                <a:solidFill>
                  <a:schemeClr val="bg1"/>
                </a:solidFill>
              </a:rPr>
              <a:t> ├ </a:t>
            </a:r>
            <a:r>
              <a:rPr lang="en-US" altLang="zh-CN" sz="3600" b="1" dirty="0" err="1">
                <a:solidFill>
                  <a:schemeClr val="bg1"/>
                </a:solidFill>
                <a:sym typeface="Symbol" panose="05050102010706020507" pitchFamily="18" charset="2"/>
              </a:rPr>
              <a:t>A</a:t>
            </a:r>
            <a:r>
              <a:rPr lang="en-US" altLang="zh-CN" sz="3600" b="1" baseline="-25000" dirty="0" err="1">
                <a:solidFill>
                  <a:schemeClr val="bg1"/>
                </a:solidFill>
              </a:rPr>
              <a:t>k</a:t>
            </a:r>
            <a:r>
              <a:rPr lang="en-US" altLang="zh-CN" sz="3600" b="1" dirty="0" err="1">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600" b="1" dirty="0" err="1">
                <a:solidFill>
                  <a:schemeClr val="bg1"/>
                </a:solidFill>
              </a:rPr>
              <a:t>B</a:t>
            </a:r>
            <a:endParaRPr lang="zh-CN" altLang="en-US" sz="3600" b="1" dirty="0">
              <a:solidFill>
                <a:schemeClr val="bg1"/>
              </a:solidFill>
            </a:endParaRPr>
          </a:p>
        </p:txBody>
      </p:sp>
      <mc:AlternateContent xmlns:mc="http://schemas.openxmlformats.org/markup-compatibility/2006" xmlns:a14="http://schemas.microsoft.com/office/drawing/2010/main">
        <mc:Choice Requires="a14">
          <p:sp>
            <p:nvSpPr>
              <p:cNvPr id="12" name="文本框 11"/>
              <p:cNvSpPr txBox="1"/>
              <p:nvPr/>
            </p:nvSpPr>
            <p:spPr>
              <a:xfrm>
                <a:off x="3867021" y="3679864"/>
                <a:ext cx="724557" cy="14773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9600" i="1" smtClean="0">
                          <a:solidFill>
                            <a:srgbClr val="FF0000"/>
                          </a:solidFill>
                          <a:latin typeface="Cambria Math" panose="02040503050406030204" pitchFamily="18" charset="0"/>
                        </a:rPr>
                        <m:t>⋮</m:t>
                      </m:r>
                    </m:oMath>
                  </m:oMathPara>
                </a14:m>
                <a:endParaRPr lang="zh-CN" altLang="en-US" sz="9600" dirty="0">
                  <a:solidFill>
                    <a:srgbClr val="FF0000"/>
                  </a:solidFill>
                </a:endParaRPr>
              </a:p>
            </p:txBody>
          </p:sp>
        </mc:Choice>
        <mc:Fallback xmlns="">
          <p:sp>
            <p:nvSpPr>
              <p:cNvPr id="12" name="文本框 11"/>
              <p:cNvSpPr txBox="1">
                <a:spLocks noRot="1" noChangeAspect="1" noMove="1" noResize="1" noEditPoints="1" noAdjustHandles="1" noChangeArrowheads="1" noChangeShapeType="1" noTextEdit="1"/>
              </p:cNvSpPr>
              <p:nvPr/>
            </p:nvSpPr>
            <p:spPr>
              <a:xfrm>
                <a:off x="3867021" y="3679864"/>
                <a:ext cx="724557" cy="1477328"/>
              </a:xfrm>
              <a:prstGeom prst="rect">
                <a:avLst/>
              </a:prstGeom>
              <a:blipFill>
                <a:blip r:embed="rId3"/>
                <a:stretch>
                  <a:fillRect/>
                </a:stretch>
              </a:blipFill>
            </p:spPr>
            <p:txBody>
              <a:bodyPr/>
              <a:lstStyle/>
              <a:p>
                <a:r>
                  <a:rPr lang="zh-CN" altLang="en-US">
                    <a:noFill/>
                  </a:rPr>
                  <a:t> </a:t>
                </a:r>
              </a:p>
            </p:txBody>
          </p:sp>
        </mc:Fallback>
      </mc:AlternateContent>
      <p:sp>
        <p:nvSpPr>
          <p:cNvPr id="6" name="文本框 5"/>
          <p:cNvSpPr txBox="1"/>
          <p:nvPr/>
        </p:nvSpPr>
        <p:spPr>
          <a:xfrm>
            <a:off x="344772" y="1772816"/>
            <a:ext cx="5109091" cy="584775"/>
          </a:xfrm>
          <a:prstGeom prst="rect">
            <a:avLst/>
          </a:prstGeom>
          <a:noFill/>
        </p:spPr>
        <p:txBody>
          <a:bodyPr wrap="none" rtlCol="0">
            <a:spAutoFit/>
          </a:bodyPr>
          <a:lstStyle/>
          <a:p>
            <a:r>
              <a:rPr lang="zh-CN" altLang="en-US" sz="3200" dirty="0"/>
              <a:t>使用附加前提证明法即欲证</a:t>
            </a:r>
          </a:p>
        </p:txBody>
      </p:sp>
      <p:sp>
        <p:nvSpPr>
          <p:cNvPr id="13" name="Text Box 5"/>
          <p:cNvSpPr txBox="1">
            <a:spLocks noChangeArrowheads="1"/>
          </p:cNvSpPr>
          <p:nvPr/>
        </p:nvSpPr>
        <p:spPr bwMode="auto">
          <a:xfrm>
            <a:off x="1115616" y="3214717"/>
            <a:ext cx="7414792" cy="646331"/>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zh-CN" sz="3600" b="1" dirty="0">
                <a:solidFill>
                  <a:schemeClr val="bg1"/>
                </a:solidFill>
                <a:sym typeface="Symbol" panose="05050102010706020507" pitchFamily="18" charset="2"/>
              </a:rPr>
              <a:t>A</a:t>
            </a:r>
            <a:r>
              <a:rPr lang="en-US" altLang="zh-CN" sz="3600" b="1" baseline="-25000" dirty="0">
                <a:solidFill>
                  <a:schemeClr val="bg1"/>
                </a:solidFill>
              </a:rPr>
              <a:t>1</a:t>
            </a:r>
            <a:r>
              <a:rPr lang="en-US" altLang="zh-CN" sz="3600" b="1" dirty="0">
                <a:solidFill>
                  <a:schemeClr val="bg1"/>
                </a:solidFill>
              </a:rPr>
              <a:t>, A</a:t>
            </a:r>
            <a:r>
              <a:rPr lang="en-US" altLang="zh-CN" sz="3600" b="1" baseline="-25000" dirty="0">
                <a:solidFill>
                  <a:schemeClr val="bg1"/>
                </a:solidFill>
              </a:rPr>
              <a:t>2</a:t>
            </a:r>
            <a:r>
              <a:rPr lang="en-US" altLang="zh-CN" sz="36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3600" b="1" dirty="0">
                <a:solidFill>
                  <a:schemeClr val="bg1"/>
                </a:solidFill>
              </a:rPr>
              <a:t>├ A</a:t>
            </a:r>
            <a:r>
              <a:rPr lang="en-US" altLang="zh-CN" sz="3600" b="1" baseline="-25000" dirty="0">
                <a:solidFill>
                  <a:schemeClr val="bg1"/>
                </a:solidFill>
              </a:rPr>
              <a:t>3</a:t>
            </a:r>
            <a:r>
              <a:rPr lang="en-US" altLang="zh-CN" sz="36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3600" b="1" dirty="0">
                <a:solidFill>
                  <a:schemeClr val="bg1"/>
                </a:solidFill>
              </a:rPr>
              <a:t> </a:t>
            </a:r>
            <a:r>
              <a:rPr lang="en-US" altLang="zh-CN" sz="3600" b="1" dirty="0">
                <a:solidFill>
                  <a:schemeClr val="bg1"/>
                </a:solidFill>
              </a:rPr>
              <a:t>…</a:t>
            </a:r>
            <a:r>
              <a:rPr lang="en-US" altLang="zh-CN" sz="36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3600" b="1" dirty="0">
                <a:solidFill>
                  <a:schemeClr val="bg1"/>
                </a:solidFill>
              </a:rPr>
              <a:t>(</a:t>
            </a:r>
            <a:r>
              <a:rPr lang="en-US" altLang="zh-CN" sz="3600" b="1" dirty="0" err="1">
                <a:solidFill>
                  <a:schemeClr val="bg1"/>
                </a:solidFill>
                <a:sym typeface="Symbol" panose="05050102010706020507" pitchFamily="18" charset="2"/>
              </a:rPr>
              <a:t>A</a:t>
            </a:r>
            <a:r>
              <a:rPr lang="en-US" altLang="zh-CN" sz="3600" b="1" baseline="-25000" dirty="0" err="1">
                <a:solidFill>
                  <a:schemeClr val="bg1"/>
                </a:solidFill>
              </a:rPr>
              <a:t>k</a:t>
            </a:r>
            <a:r>
              <a:rPr lang="en-US" altLang="zh-CN" sz="3600" b="1" dirty="0" err="1">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600" b="1" dirty="0" err="1">
                <a:solidFill>
                  <a:schemeClr val="bg1"/>
                </a:solidFill>
              </a:rPr>
              <a:t>B</a:t>
            </a:r>
            <a:r>
              <a:rPr lang="en-US" altLang="zh-CN" sz="3600" b="1" dirty="0">
                <a:solidFill>
                  <a:schemeClr val="bg1"/>
                </a:solidFill>
              </a:rPr>
              <a:t>)…)</a:t>
            </a:r>
            <a:endParaRPr lang="zh-CN" altLang="en-US" sz="3600" b="1" dirty="0">
              <a:solidFill>
                <a:schemeClr val="bg1"/>
              </a:solidFill>
            </a:endParaRPr>
          </a:p>
        </p:txBody>
      </p:sp>
    </p:spTree>
    <p:extLst>
      <p:ext uri="{BB962C8B-B14F-4D97-AF65-F5344CB8AC3E}">
        <p14:creationId xmlns:p14="http://schemas.microsoft.com/office/powerpoint/2010/main" val="359266750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4" grpId="0" animBg="1"/>
      <p:bldP spid="12" grpId="0"/>
      <p:bldP spid="6" grpId="0"/>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FontTx/>
              <a:buNone/>
            </a:pPr>
            <a:fld id="{533DD225-0DD7-4878-9B99-42AE42BCD258}" type="slidenum">
              <a:rPr lang="zh-CN" altLang="en-US" sz="1400" smtClean="0">
                <a:solidFill>
                  <a:schemeClr val="tx2"/>
                </a:solidFill>
                <a:latin typeface="Times New Roman" panose="02020603050405020304" pitchFamily="18" charset="0"/>
              </a:rPr>
              <a:pPr>
                <a:spcBef>
                  <a:spcPct val="0"/>
                </a:spcBef>
                <a:buFontTx/>
                <a:buNone/>
              </a:pPr>
              <a:t>8</a:t>
            </a:fld>
            <a:r>
              <a:rPr lang="en-US" altLang="zh-CN" sz="1400" dirty="0">
                <a:solidFill>
                  <a:schemeClr val="tx2"/>
                </a:solidFill>
                <a:latin typeface="Times New Roman" panose="02020603050405020304" pitchFamily="18" charset="0"/>
              </a:rPr>
              <a:t>/47</a:t>
            </a:r>
          </a:p>
        </p:txBody>
      </p:sp>
      <p:sp>
        <p:nvSpPr>
          <p:cNvPr id="51203" name="Rectangle 2"/>
          <p:cNvSpPr>
            <a:spLocks noGrp="1"/>
          </p:cNvSpPr>
          <p:nvPr>
            <p:ph type="title" idx="4294967295"/>
          </p:nvPr>
        </p:nvSpPr>
        <p:spPr/>
        <p:txBody>
          <a:bodyPr/>
          <a:lstStyle/>
          <a:p>
            <a:r>
              <a:rPr lang="zh-CN" altLang="en-US" sz="4000" b="1" dirty="0">
                <a:latin typeface="Calibri" panose="020F0502020204030204" pitchFamily="34" charset="0"/>
                <a:ea typeface="宋体" panose="02010600030101010101" pitchFamily="2" charset="-122"/>
              </a:rPr>
              <a:t>谓词推理证明过程</a:t>
            </a:r>
          </a:p>
        </p:txBody>
      </p:sp>
      <p:sp>
        <p:nvSpPr>
          <p:cNvPr id="51204" name="Rectangle 3"/>
          <p:cNvSpPr>
            <a:spLocks noGrp="1"/>
          </p:cNvSpPr>
          <p:nvPr>
            <p:ph type="body" idx="4294967295"/>
          </p:nvPr>
        </p:nvSpPr>
        <p:spPr>
          <a:xfrm>
            <a:off x="71438" y="1428750"/>
            <a:ext cx="9396412" cy="5253038"/>
          </a:xfrm>
        </p:spPr>
        <p:txBody>
          <a:bodyPr/>
          <a:lstStyle/>
          <a:p>
            <a:pPr marL="1703388" indent="-1703388">
              <a:buFont typeface="Arial" panose="020B0604020202020204" pitchFamily="34" charset="0"/>
              <a:buNone/>
            </a:pPr>
            <a:r>
              <a:rPr lang="zh-CN" altLang="en-US" b="1" dirty="0">
                <a:solidFill>
                  <a:srgbClr val="FF0000"/>
                </a:solidFill>
                <a:ea typeface="宋体" panose="02010600030101010101" pitchFamily="2" charset="-122"/>
                <a:cs typeface="Times New Roman" panose="02020603050405020304" pitchFamily="18" charset="0"/>
              </a:rPr>
              <a:t>定义</a:t>
            </a:r>
            <a:r>
              <a:rPr lang="en-US" altLang="zh-CN" b="1" dirty="0">
                <a:solidFill>
                  <a:srgbClr val="FF0000"/>
                </a:solidFill>
                <a:ea typeface="宋体" panose="02010600030101010101" pitchFamily="2" charset="-122"/>
                <a:cs typeface="Times New Roman" panose="02020603050405020304" pitchFamily="18" charset="0"/>
              </a:rPr>
              <a:t>:</a:t>
            </a:r>
            <a:r>
              <a:rPr lang="zh-CN" altLang="en-US" b="1" dirty="0">
                <a:solidFill>
                  <a:srgbClr val="FF0000"/>
                </a:solidFill>
                <a:ea typeface="宋体" panose="02010600030101010101" pitchFamily="2" charset="-122"/>
                <a:cs typeface="Times New Roman" panose="02020603050405020304" pitchFamily="18" charset="0"/>
              </a:rPr>
              <a:t>    </a:t>
            </a:r>
            <a:r>
              <a:rPr lang="zh-CN" altLang="en-US" b="1" dirty="0">
                <a:ea typeface="宋体" panose="02010600030101010101" pitchFamily="2" charset="-122"/>
                <a:cs typeface="Times New Roman" panose="02020603050405020304" pitchFamily="18" charset="0"/>
              </a:rPr>
              <a:t>如果能够作出一系列合式公式序列</a:t>
            </a:r>
          </a:p>
          <a:p>
            <a:pPr marL="1703388" indent="-1703388">
              <a:buFont typeface="Arial" panose="020B0604020202020204" pitchFamily="34" charset="0"/>
              <a:buNone/>
            </a:pPr>
            <a:r>
              <a:rPr lang="en-US" altLang="zh-CN" b="1" dirty="0">
                <a:ea typeface="宋体" panose="02010600030101010101" pitchFamily="2" charset="-122"/>
                <a:cs typeface="Times New Roman" panose="02020603050405020304" pitchFamily="18" charset="0"/>
              </a:rPr>
              <a:t>                B</a:t>
            </a:r>
            <a:r>
              <a:rPr lang="en-US" altLang="zh-CN" b="1" baseline="-25000" dirty="0">
                <a:ea typeface="宋体" panose="02010600030101010101" pitchFamily="2" charset="-122"/>
                <a:cs typeface="Times New Roman" panose="02020603050405020304" pitchFamily="18" charset="0"/>
              </a:rPr>
              <a:t>1</a:t>
            </a:r>
            <a:r>
              <a:rPr lang="zh-CN" altLang="en-US" b="1" dirty="0">
                <a:ea typeface="宋体" panose="02010600030101010101" pitchFamily="2" charset="-122"/>
                <a:cs typeface="Times New Roman" panose="02020603050405020304" pitchFamily="18" charset="0"/>
              </a:rPr>
              <a:t>，</a:t>
            </a:r>
            <a:r>
              <a:rPr lang="en-US" altLang="zh-CN" b="1" dirty="0">
                <a:ea typeface="宋体" panose="02010600030101010101" pitchFamily="2" charset="-122"/>
                <a:cs typeface="Times New Roman" panose="02020603050405020304" pitchFamily="18" charset="0"/>
              </a:rPr>
              <a:t>B</a:t>
            </a:r>
            <a:r>
              <a:rPr lang="en-US" altLang="zh-CN" b="1" baseline="-25000" dirty="0">
                <a:ea typeface="宋体" panose="02010600030101010101" pitchFamily="2" charset="-122"/>
                <a:cs typeface="Times New Roman" panose="02020603050405020304" pitchFamily="18" charset="0"/>
              </a:rPr>
              <a:t>2</a:t>
            </a:r>
            <a:r>
              <a:rPr lang="zh-CN" altLang="en-US" b="1" dirty="0">
                <a:ea typeface="宋体" panose="02010600030101010101" pitchFamily="2" charset="-122"/>
                <a:cs typeface="Times New Roman" panose="02020603050405020304" pitchFamily="18" charset="0"/>
              </a:rPr>
              <a:t>，</a:t>
            </a:r>
            <a:r>
              <a:rPr lang="en-US" altLang="zh-CN" b="1" dirty="0">
                <a:ea typeface="宋体" panose="02010600030101010101" pitchFamily="2" charset="-122"/>
                <a:cs typeface="Times New Roman" panose="02020603050405020304" pitchFamily="18" charset="0"/>
              </a:rPr>
              <a:t>…</a:t>
            </a:r>
            <a:r>
              <a:rPr lang="zh-CN" altLang="en-US" b="1" dirty="0">
                <a:ea typeface="宋体" panose="02010600030101010101" pitchFamily="2" charset="-122"/>
                <a:cs typeface="Times New Roman" panose="02020603050405020304" pitchFamily="18" charset="0"/>
              </a:rPr>
              <a:t>，</a:t>
            </a:r>
            <a:r>
              <a:rPr lang="en-US" altLang="zh-CN" b="1" dirty="0" err="1">
                <a:ea typeface="宋体" panose="02010600030101010101" pitchFamily="2" charset="-122"/>
                <a:cs typeface="Times New Roman" panose="02020603050405020304" pitchFamily="18" charset="0"/>
              </a:rPr>
              <a:t>B</a:t>
            </a:r>
            <a:r>
              <a:rPr lang="en-US" altLang="zh-CN" b="1" baseline="-25000" dirty="0" err="1">
                <a:ea typeface="宋体" panose="02010600030101010101" pitchFamily="2" charset="-122"/>
                <a:cs typeface="Times New Roman" panose="02020603050405020304" pitchFamily="18" charset="0"/>
              </a:rPr>
              <a:t>n</a:t>
            </a:r>
            <a:r>
              <a:rPr lang="zh-CN" altLang="en-US" b="1" dirty="0">
                <a:ea typeface="宋体" panose="02010600030101010101" pitchFamily="2" charset="-122"/>
                <a:cs typeface="Times New Roman" panose="02020603050405020304" pitchFamily="18" charset="0"/>
              </a:rPr>
              <a:t>，</a:t>
            </a:r>
          </a:p>
          <a:p>
            <a:pPr marL="1703388" indent="-1703388">
              <a:buFont typeface="Arial" panose="020B0604020202020204" pitchFamily="34" charset="0"/>
              <a:buNone/>
            </a:pPr>
            <a:r>
              <a:rPr lang="zh-CN" altLang="en-US" b="1" dirty="0">
                <a:ea typeface="宋体" panose="02010600030101010101" pitchFamily="2" charset="-122"/>
                <a:cs typeface="Times New Roman" panose="02020603050405020304" pitchFamily="18" charset="0"/>
              </a:rPr>
              <a:t>它们满足下列性质：</a:t>
            </a:r>
          </a:p>
          <a:p>
            <a:pPr marL="1703388" indent="-1703388">
              <a:buFont typeface="Arial" panose="020B0604020202020204" pitchFamily="34" charset="0"/>
              <a:buNone/>
            </a:pPr>
            <a:r>
              <a:rPr lang="en-US" altLang="zh-CN" b="1" dirty="0">
                <a:ea typeface="宋体" panose="02010600030101010101" pitchFamily="2" charset="-122"/>
                <a:cs typeface="Times New Roman" panose="02020603050405020304" pitchFamily="18" charset="0"/>
              </a:rPr>
              <a:t>(1) </a:t>
            </a:r>
            <a:r>
              <a:rPr lang="zh-CN" altLang="en-US" b="1" dirty="0">
                <a:ea typeface="宋体" panose="02010600030101010101" pitchFamily="2" charset="-122"/>
                <a:cs typeface="Times New Roman" panose="02020603050405020304" pitchFamily="18" charset="0"/>
              </a:rPr>
              <a:t>诸</a:t>
            </a:r>
            <a:r>
              <a:rPr lang="en-US" altLang="zh-CN" b="1" dirty="0">
                <a:ea typeface="宋体" panose="02010600030101010101" pitchFamily="2" charset="-122"/>
                <a:cs typeface="Times New Roman" panose="02020603050405020304" pitchFamily="18" charset="0"/>
              </a:rPr>
              <a:t>B</a:t>
            </a:r>
            <a:r>
              <a:rPr lang="en-US" altLang="zh-CN" b="1" baseline="-25000" dirty="0">
                <a:ea typeface="宋体" panose="02010600030101010101" pitchFamily="2" charset="-122"/>
                <a:cs typeface="Times New Roman" panose="02020603050405020304" pitchFamily="18" charset="0"/>
              </a:rPr>
              <a:t>i</a:t>
            </a:r>
            <a:r>
              <a:rPr lang="zh-CN" altLang="en-US" b="1" dirty="0">
                <a:ea typeface="宋体" panose="02010600030101010101" pitchFamily="2" charset="-122"/>
                <a:cs typeface="Times New Roman" panose="02020603050405020304" pitchFamily="18" charset="0"/>
              </a:rPr>
              <a:t>或为前提</a:t>
            </a:r>
            <a:r>
              <a:rPr lang="en-US" altLang="zh-CN" b="1" dirty="0">
                <a:ea typeface="宋体" panose="02010600030101010101" pitchFamily="2" charset="-122"/>
                <a:cs typeface="Times New Roman" panose="02020603050405020304" pitchFamily="18" charset="0"/>
              </a:rPr>
              <a:t>A</a:t>
            </a:r>
            <a:r>
              <a:rPr lang="en-US" altLang="zh-CN" b="1" baseline="-25000" dirty="0">
                <a:ea typeface="宋体" panose="02010600030101010101" pitchFamily="2" charset="-122"/>
                <a:cs typeface="Times New Roman" panose="02020603050405020304" pitchFamily="18" charset="0"/>
              </a:rPr>
              <a:t>1</a:t>
            </a:r>
            <a:r>
              <a:rPr lang="en-US" altLang="zh-CN" b="1" dirty="0">
                <a:ea typeface="宋体" panose="02010600030101010101" pitchFamily="2" charset="-122"/>
                <a:cs typeface="Times New Roman" panose="02020603050405020304" pitchFamily="18" charset="0"/>
              </a:rPr>
              <a:t>,</a:t>
            </a:r>
            <a:r>
              <a:rPr lang="zh-CN" altLang="en-US" b="1" dirty="0">
                <a:ea typeface="宋体" panose="02010600030101010101" pitchFamily="2" charset="-122"/>
                <a:cs typeface="Times New Roman" panose="02020603050405020304" pitchFamily="18" charset="0"/>
              </a:rPr>
              <a:t>  </a:t>
            </a:r>
            <a:r>
              <a:rPr lang="en-US" altLang="zh-CN" b="1" dirty="0">
                <a:ea typeface="宋体" panose="02010600030101010101" pitchFamily="2" charset="-122"/>
                <a:cs typeface="Times New Roman" panose="02020603050405020304" pitchFamily="18" charset="0"/>
              </a:rPr>
              <a:t>…,</a:t>
            </a:r>
            <a:r>
              <a:rPr lang="en-US" altLang="zh-CN" b="1" dirty="0" err="1">
                <a:ea typeface="宋体" panose="02010600030101010101" pitchFamily="2" charset="-122"/>
                <a:cs typeface="Times New Roman" panose="02020603050405020304" pitchFamily="18" charset="0"/>
              </a:rPr>
              <a:t>A</a:t>
            </a:r>
            <a:r>
              <a:rPr lang="en-US" altLang="zh-CN" b="1" baseline="-25000" dirty="0" err="1">
                <a:ea typeface="宋体" panose="02010600030101010101" pitchFamily="2" charset="-122"/>
                <a:cs typeface="Times New Roman" panose="02020603050405020304" pitchFamily="18" charset="0"/>
              </a:rPr>
              <a:t>k</a:t>
            </a:r>
            <a:r>
              <a:rPr lang="zh-CN" altLang="en-US" b="1" dirty="0">
                <a:ea typeface="宋体" panose="02010600030101010101" pitchFamily="2" charset="-122"/>
                <a:cs typeface="Times New Roman" panose="02020603050405020304" pitchFamily="18" charset="0"/>
              </a:rPr>
              <a:t>之一；</a:t>
            </a:r>
          </a:p>
          <a:p>
            <a:pPr marL="1703388" indent="-1703388">
              <a:buFont typeface="Arial" panose="020B0604020202020204" pitchFamily="34" charset="0"/>
              <a:buNone/>
            </a:pPr>
            <a:r>
              <a:rPr lang="en-US" altLang="zh-CN" b="1" dirty="0">
                <a:ea typeface="宋体" panose="02010600030101010101" pitchFamily="2" charset="-122"/>
                <a:cs typeface="Times New Roman" panose="02020603050405020304" pitchFamily="18" charset="0"/>
              </a:rPr>
              <a:t>(2) </a:t>
            </a:r>
            <a:r>
              <a:rPr lang="zh-CN" altLang="en-US" b="1" dirty="0">
                <a:ea typeface="宋体" panose="02010600030101010101" pitchFamily="2" charset="-122"/>
                <a:cs typeface="Times New Roman" panose="02020603050405020304" pitchFamily="18" charset="0"/>
              </a:rPr>
              <a:t>或为对前面的公式使用推理规则及</a:t>
            </a:r>
            <a:r>
              <a:rPr lang="zh-CN" altLang="en-US" b="1" dirty="0">
                <a:solidFill>
                  <a:srgbClr val="FF0000"/>
                </a:solidFill>
                <a:ea typeface="宋体" panose="02010600030101010101" pitchFamily="2" charset="-122"/>
                <a:cs typeface="Times New Roman" panose="02020603050405020304" pitchFamily="18" charset="0"/>
              </a:rPr>
              <a:t>量词消去</a:t>
            </a:r>
            <a:r>
              <a:rPr lang="en-US" altLang="zh-CN" b="1" dirty="0">
                <a:solidFill>
                  <a:srgbClr val="FF0000"/>
                </a:solidFill>
                <a:ea typeface="宋体" panose="02010600030101010101" pitchFamily="2" charset="-122"/>
                <a:cs typeface="Times New Roman" panose="02020603050405020304" pitchFamily="18" charset="0"/>
              </a:rPr>
              <a:t>/</a:t>
            </a:r>
            <a:r>
              <a:rPr lang="zh-CN" altLang="en-US" b="1" dirty="0">
                <a:solidFill>
                  <a:srgbClr val="FF0000"/>
                </a:solidFill>
                <a:ea typeface="宋体" panose="02010600030101010101" pitchFamily="2" charset="-122"/>
                <a:cs typeface="Times New Roman" panose="02020603050405020304" pitchFamily="18" charset="0"/>
              </a:rPr>
              <a:t>引入规则</a:t>
            </a:r>
            <a:r>
              <a:rPr lang="zh-CN" altLang="en-US" b="1" dirty="0">
                <a:ea typeface="宋体" panose="02010600030101010101" pitchFamily="2" charset="-122"/>
                <a:cs typeface="Times New Roman" panose="02020603050405020304" pitchFamily="18" charset="0"/>
              </a:rPr>
              <a:t>得到；</a:t>
            </a:r>
          </a:p>
          <a:p>
            <a:pPr marL="1703388" indent="-1703388">
              <a:buFont typeface="Arial" panose="020B0604020202020204" pitchFamily="34" charset="0"/>
              <a:buNone/>
            </a:pPr>
            <a:r>
              <a:rPr lang="en-US" altLang="zh-CN" b="1" dirty="0">
                <a:ea typeface="宋体" panose="02010600030101010101" pitchFamily="2" charset="-122"/>
                <a:cs typeface="Times New Roman" panose="02020603050405020304" pitchFamily="18" charset="0"/>
              </a:rPr>
              <a:t>(3) </a:t>
            </a:r>
            <a:r>
              <a:rPr lang="en-US" altLang="zh-CN" b="1" dirty="0" err="1">
                <a:ea typeface="宋体" panose="02010600030101010101" pitchFamily="2" charset="-122"/>
                <a:cs typeface="Times New Roman" panose="02020603050405020304" pitchFamily="18" charset="0"/>
              </a:rPr>
              <a:t>B</a:t>
            </a:r>
            <a:r>
              <a:rPr lang="en-US" altLang="zh-CN" b="1" baseline="-25000" dirty="0" err="1">
                <a:ea typeface="宋体" panose="02010600030101010101" pitchFamily="2" charset="-122"/>
                <a:cs typeface="Times New Roman" panose="02020603050405020304" pitchFamily="18" charset="0"/>
              </a:rPr>
              <a:t>n</a:t>
            </a:r>
            <a:r>
              <a:rPr lang="en-US" altLang="zh-CN" b="1" dirty="0">
                <a:ea typeface="宋体" panose="02010600030101010101" pitchFamily="2" charset="-122"/>
                <a:cs typeface="Times New Roman" panose="02020603050405020304" pitchFamily="18" charset="0"/>
              </a:rPr>
              <a:t>=B</a:t>
            </a:r>
            <a:r>
              <a:rPr lang="zh-CN" altLang="en-US" b="1" dirty="0">
                <a:ea typeface="宋体" panose="02010600030101010101" pitchFamily="2" charset="-122"/>
                <a:cs typeface="Times New Roman" panose="02020603050405020304" pitchFamily="18" charset="0"/>
              </a:rPr>
              <a:t>。</a:t>
            </a:r>
            <a:endParaRPr lang="en-US" altLang="zh-CN" b="1" dirty="0">
              <a:ea typeface="宋体" panose="02010600030101010101" pitchFamily="2" charset="-122"/>
              <a:cs typeface="Times New Roman" panose="02020603050405020304" pitchFamily="18" charset="0"/>
            </a:endParaRPr>
          </a:p>
          <a:p>
            <a:pPr marL="1703388" indent="-1703388">
              <a:buFont typeface="Arial" panose="020B0604020202020204" pitchFamily="34" charset="0"/>
              <a:buNone/>
            </a:pPr>
            <a:r>
              <a:rPr lang="zh-CN" altLang="en-US" b="1" dirty="0">
                <a:ea typeface="宋体" panose="02010600030101010101" pitchFamily="2" charset="-122"/>
                <a:cs typeface="Times New Roman" panose="02020603050405020304" pitchFamily="18" charset="0"/>
              </a:rPr>
              <a:t>称这个公式序列</a:t>
            </a:r>
            <a:r>
              <a:rPr lang="en-US" altLang="zh-CN" b="1" dirty="0">
                <a:ea typeface="宋体" panose="02010600030101010101" pitchFamily="2" charset="-122"/>
                <a:cs typeface="Times New Roman" panose="02020603050405020304" pitchFamily="18" charset="0"/>
              </a:rPr>
              <a:t>B</a:t>
            </a:r>
            <a:r>
              <a:rPr lang="en-US" altLang="zh-CN" b="1" baseline="-25000" dirty="0">
                <a:ea typeface="宋体" panose="02010600030101010101" pitchFamily="2" charset="-122"/>
                <a:cs typeface="Times New Roman" panose="02020603050405020304" pitchFamily="18" charset="0"/>
              </a:rPr>
              <a:t>1</a:t>
            </a:r>
            <a:r>
              <a:rPr lang="zh-CN" altLang="en-US" b="1" dirty="0">
                <a:ea typeface="宋体" panose="02010600030101010101" pitchFamily="2" charset="-122"/>
                <a:cs typeface="Times New Roman" panose="02020603050405020304" pitchFamily="18" charset="0"/>
              </a:rPr>
              <a:t>，</a:t>
            </a:r>
            <a:r>
              <a:rPr lang="en-US" altLang="zh-CN" b="1" dirty="0">
                <a:ea typeface="宋体" panose="02010600030101010101" pitchFamily="2" charset="-122"/>
                <a:cs typeface="Times New Roman" panose="02020603050405020304" pitchFamily="18" charset="0"/>
              </a:rPr>
              <a:t>B</a:t>
            </a:r>
            <a:r>
              <a:rPr lang="en-US" altLang="zh-CN" b="1" baseline="-25000" dirty="0">
                <a:ea typeface="宋体" panose="02010600030101010101" pitchFamily="2" charset="-122"/>
                <a:cs typeface="Times New Roman" panose="02020603050405020304" pitchFamily="18" charset="0"/>
              </a:rPr>
              <a:t>2</a:t>
            </a:r>
            <a:r>
              <a:rPr lang="zh-CN" altLang="en-US" b="1" dirty="0">
                <a:ea typeface="宋体" panose="02010600030101010101" pitchFamily="2" charset="-122"/>
                <a:cs typeface="Times New Roman" panose="02020603050405020304" pitchFamily="18" charset="0"/>
              </a:rPr>
              <a:t>，</a:t>
            </a:r>
            <a:r>
              <a:rPr lang="en-US" altLang="zh-CN" b="1" dirty="0">
                <a:ea typeface="宋体" panose="02010600030101010101" pitchFamily="2" charset="-122"/>
                <a:cs typeface="Times New Roman" panose="02020603050405020304" pitchFamily="18" charset="0"/>
              </a:rPr>
              <a:t>…</a:t>
            </a:r>
            <a:r>
              <a:rPr lang="zh-CN" altLang="en-US" b="1" dirty="0">
                <a:ea typeface="宋体" panose="02010600030101010101" pitchFamily="2" charset="-122"/>
                <a:cs typeface="Times New Roman" panose="02020603050405020304" pitchFamily="18" charset="0"/>
              </a:rPr>
              <a:t>，</a:t>
            </a:r>
            <a:r>
              <a:rPr lang="en-US" altLang="zh-CN" b="1" dirty="0" err="1">
                <a:ea typeface="宋体" panose="02010600030101010101" pitchFamily="2" charset="-122"/>
                <a:cs typeface="Times New Roman" panose="02020603050405020304" pitchFamily="18" charset="0"/>
              </a:rPr>
              <a:t>B</a:t>
            </a:r>
            <a:r>
              <a:rPr lang="en-US" altLang="zh-CN" b="1" baseline="-25000" dirty="0" err="1">
                <a:ea typeface="宋体" panose="02010600030101010101" pitchFamily="2" charset="-122"/>
                <a:cs typeface="Times New Roman" panose="02020603050405020304" pitchFamily="18" charset="0"/>
              </a:rPr>
              <a:t>n</a:t>
            </a:r>
            <a:r>
              <a:rPr lang="zh-CN" altLang="en-US" b="1" dirty="0">
                <a:ea typeface="宋体" panose="02010600030101010101" pitchFamily="2" charset="-122"/>
                <a:cs typeface="Times New Roman" panose="02020603050405020304" pitchFamily="18" charset="0"/>
              </a:rPr>
              <a:t>为由前提</a:t>
            </a:r>
            <a:r>
              <a:rPr lang="en-US" altLang="zh-CN" b="1" dirty="0">
                <a:ea typeface="宋体" panose="02010600030101010101" pitchFamily="2" charset="-122"/>
                <a:cs typeface="Times New Roman" panose="02020603050405020304" pitchFamily="18" charset="0"/>
              </a:rPr>
              <a:t>(</a:t>
            </a:r>
            <a:r>
              <a:rPr lang="zh-CN" altLang="en-US" b="1" dirty="0">
                <a:ea typeface="宋体" panose="02010600030101010101" pitchFamily="2" charset="-122"/>
                <a:cs typeface="Times New Roman" panose="02020603050405020304" pitchFamily="18" charset="0"/>
              </a:rPr>
              <a:t>假设</a:t>
            </a:r>
            <a:r>
              <a:rPr lang="en-US" altLang="zh-CN" b="1" dirty="0">
                <a:ea typeface="宋体" panose="02010600030101010101" pitchFamily="2" charset="-122"/>
                <a:cs typeface="Times New Roman" panose="02020603050405020304" pitchFamily="18" charset="0"/>
              </a:rPr>
              <a:t>)</a:t>
            </a:r>
            <a:r>
              <a:rPr lang="zh-CN" altLang="en-US" b="1" dirty="0">
                <a:ea typeface="宋体" panose="02010600030101010101" pitchFamily="2" charset="-122"/>
                <a:cs typeface="Times New Roman" panose="02020603050405020304" pitchFamily="18" charset="0"/>
              </a:rPr>
              <a:t> </a:t>
            </a:r>
            <a:endParaRPr lang="en-US" altLang="zh-CN" b="1" dirty="0">
              <a:ea typeface="宋体" panose="02010600030101010101" pitchFamily="2" charset="-122"/>
              <a:cs typeface="Times New Roman" panose="02020603050405020304" pitchFamily="18" charset="0"/>
            </a:endParaRPr>
          </a:p>
          <a:p>
            <a:pPr marL="1703388" indent="-1703388">
              <a:buFont typeface="Arial" panose="020B0604020202020204" pitchFamily="34" charset="0"/>
              <a:buNone/>
            </a:pPr>
            <a:r>
              <a:rPr lang="en-US" altLang="zh-CN" b="1" dirty="0">
                <a:ea typeface="宋体" panose="02010600030101010101" pitchFamily="2" charset="-122"/>
                <a:cs typeface="Times New Roman" panose="02020603050405020304" pitchFamily="18" charset="0"/>
                <a:sym typeface="Symbol" panose="05050102010706020507" pitchFamily="18" charset="2"/>
              </a:rPr>
              <a:t>A</a:t>
            </a:r>
            <a:r>
              <a:rPr lang="en-US" altLang="zh-CN" b="1" baseline="-25000" dirty="0">
                <a:ea typeface="宋体" panose="02010600030101010101" pitchFamily="2" charset="-122"/>
                <a:cs typeface="Times New Roman" panose="02020603050405020304" pitchFamily="18" charset="0"/>
              </a:rPr>
              <a:t>1</a:t>
            </a:r>
            <a:r>
              <a:rPr lang="zh-CN" altLang="en-US" b="1" dirty="0">
                <a:ea typeface="宋体" panose="02010600030101010101" pitchFamily="2" charset="-122"/>
                <a:cs typeface="Times New Roman" panose="02020603050405020304" pitchFamily="18" charset="0"/>
              </a:rPr>
              <a:t>，</a:t>
            </a:r>
            <a:r>
              <a:rPr lang="en-US" altLang="zh-CN" b="1" dirty="0">
                <a:ea typeface="宋体" panose="02010600030101010101" pitchFamily="2" charset="-122"/>
                <a:cs typeface="Times New Roman" panose="02020603050405020304" pitchFamily="18" charset="0"/>
                <a:sym typeface="Symbol" panose="05050102010706020507" pitchFamily="18" charset="2"/>
              </a:rPr>
              <a:t>A</a:t>
            </a:r>
            <a:r>
              <a:rPr lang="en-US" altLang="zh-CN" b="1" baseline="-25000" dirty="0">
                <a:ea typeface="宋体" panose="02010600030101010101" pitchFamily="2" charset="-122"/>
                <a:cs typeface="Times New Roman" panose="02020603050405020304" pitchFamily="18" charset="0"/>
                <a:sym typeface="Symbol" panose="05050102010706020507" pitchFamily="18" charset="2"/>
              </a:rPr>
              <a:t>2</a:t>
            </a:r>
            <a:r>
              <a:rPr lang="zh-CN" altLang="en-US" b="1" dirty="0">
                <a:ea typeface="宋体" panose="02010600030101010101" pitchFamily="2" charset="-122"/>
                <a:cs typeface="Times New Roman" panose="02020603050405020304" pitchFamily="18" charset="0"/>
              </a:rPr>
              <a:t>，</a:t>
            </a:r>
            <a:r>
              <a:rPr lang="en-US" altLang="zh-CN" b="1" dirty="0">
                <a:ea typeface="宋体" panose="02010600030101010101" pitchFamily="2" charset="-122"/>
                <a:cs typeface="Times New Roman" panose="02020603050405020304" pitchFamily="18" charset="0"/>
              </a:rPr>
              <a:t>…</a:t>
            </a:r>
            <a:r>
              <a:rPr lang="zh-CN" altLang="en-US" b="1" dirty="0">
                <a:ea typeface="宋体" panose="02010600030101010101" pitchFamily="2" charset="-122"/>
                <a:cs typeface="Times New Roman" panose="02020603050405020304" pitchFamily="18" charset="0"/>
              </a:rPr>
              <a:t>，</a:t>
            </a:r>
            <a:r>
              <a:rPr lang="en-US" altLang="zh-CN" b="1" dirty="0" err="1">
                <a:ea typeface="宋体" panose="02010600030101010101" pitchFamily="2" charset="-122"/>
                <a:cs typeface="Times New Roman" panose="02020603050405020304" pitchFamily="18" charset="0"/>
              </a:rPr>
              <a:t>A</a:t>
            </a:r>
            <a:r>
              <a:rPr lang="en-US" altLang="zh-CN" b="1" baseline="-25000" dirty="0" err="1">
                <a:ea typeface="宋体" panose="02010600030101010101" pitchFamily="2" charset="-122"/>
                <a:cs typeface="Times New Roman" panose="02020603050405020304" pitchFamily="18" charset="0"/>
              </a:rPr>
              <a:t>k</a:t>
            </a:r>
            <a:r>
              <a:rPr lang="zh-CN" altLang="en-US" b="1" dirty="0">
                <a:ea typeface="宋体" panose="02010600030101010101" pitchFamily="2" charset="-122"/>
                <a:cs typeface="Times New Roman" panose="02020603050405020304" pitchFamily="18" charset="0"/>
              </a:rPr>
              <a:t>证明</a:t>
            </a:r>
            <a:r>
              <a:rPr lang="en-US" altLang="zh-CN" b="1" dirty="0">
                <a:ea typeface="宋体" panose="02010600030101010101" pitchFamily="2" charset="-122"/>
                <a:cs typeface="Times New Roman" panose="02020603050405020304" pitchFamily="18" charset="0"/>
              </a:rPr>
              <a:t>B</a:t>
            </a:r>
            <a:r>
              <a:rPr lang="zh-CN" altLang="en-US" b="1" dirty="0">
                <a:ea typeface="宋体" panose="02010600030101010101" pitchFamily="2" charset="-122"/>
                <a:cs typeface="Times New Roman" panose="02020603050405020304" pitchFamily="18" charset="0"/>
              </a:rPr>
              <a:t>的证明过程。</a:t>
            </a:r>
            <a:endParaRPr lang="en-US" altLang="zh-CN" b="1" dirty="0">
              <a:ea typeface="宋体" panose="02010600030101010101" pitchFamily="2" charset="-122"/>
              <a:cs typeface="Times New Roman" panose="02020603050405020304" pitchFamily="18" charset="0"/>
            </a:endParaRPr>
          </a:p>
        </p:txBody>
      </p:sp>
      <p:sp>
        <p:nvSpPr>
          <p:cNvPr id="6" name="Text Box 5"/>
          <p:cNvSpPr txBox="1">
            <a:spLocks noChangeArrowheads="1"/>
          </p:cNvSpPr>
          <p:nvPr/>
        </p:nvSpPr>
        <p:spPr bwMode="auto">
          <a:xfrm>
            <a:off x="968209" y="806200"/>
            <a:ext cx="7415808" cy="64135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lgn="ctr" eaLnBrk="1" hangingPunct="1">
              <a:spcBef>
                <a:spcPct val="0"/>
              </a:spcBef>
              <a:buFontTx/>
              <a:buNone/>
            </a:pPr>
            <a:r>
              <a:rPr lang="zh-CN" altLang="en-US" sz="3600" b="1" dirty="0">
                <a:solidFill>
                  <a:schemeClr val="bg1"/>
                </a:solidFill>
              </a:rPr>
              <a:t> </a:t>
            </a:r>
            <a:r>
              <a:rPr lang="en-US" altLang="zh-CN" sz="3600" b="1" dirty="0">
                <a:solidFill>
                  <a:schemeClr val="bg1"/>
                </a:solidFill>
                <a:sym typeface="Symbol" panose="05050102010706020507" pitchFamily="18" charset="2"/>
              </a:rPr>
              <a:t>A</a:t>
            </a:r>
            <a:r>
              <a:rPr lang="en-US" altLang="zh-CN" sz="3600" b="1" baseline="-25000" dirty="0">
                <a:solidFill>
                  <a:schemeClr val="bg1"/>
                </a:solidFill>
              </a:rPr>
              <a:t>1</a:t>
            </a:r>
            <a:r>
              <a:rPr lang="zh-CN" altLang="en-US" sz="36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600" b="1" dirty="0">
                <a:solidFill>
                  <a:schemeClr val="bg1"/>
                </a:solidFill>
              </a:rPr>
              <a:t>A</a:t>
            </a:r>
            <a:r>
              <a:rPr lang="en-US" altLang="zh-CN" sz="3600" b="1" baseline="-25000" dirty="0">
                <a:solidFill>
                  <a:schemeClr val="bg1"/>
                </a:solidFill>
              </a:rPr>
              <a:t>2</a:t>
            </a:r>
            <a:r>
              <a:rPr lang="en-US" altLang="zh-CN" sz="36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36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3600" b="1" dirty="0">
                <a:solidFill>
                  <a:schemeClr val="bg1"/>
                </a:solidFill>
              </a:rPr>
              <a:t>…</a:t>
            </a:r>
            <a:r>
              <a:rPr lang="en-US" altLang="zh-CN" sz="3600" b="1" dirty="0">
                <a:solidFill>
                  <a:schemeClr val="bg1"/>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3600" b="1" dirty="0">
                <a:solidFill>
                  <a:schemeClr val="bg1"/>
                </a:solidFill>
              </a:rPr>
              <a:t>，</a:t>
            </a:r>
            <a:r>
              <a:rPr lang="en-US" altLang="zh-CN" sz="3600" b="1" dirty="0" err="1">
                <a:solidFill>
                  <a:schemeClr val="bg1"/>
                </a:solidFill>
                <a:sym typeface="Symbol" panose="05050102010706020507" pitchFamily="18" charset="2"/>
              </a:rPr>
              <a:t>A</a:t>
            </a:r>
            <a:r>
              <a:rPr lang="en-US" altLang="zh-CN" sz="3600" b="1" baseline="-25000" dirty="0" err="1">
                <a:solidFill>
                  <a:schemeClr val="bg1"/>
                </a:solidFill>
              </a:rPr>
              <a:t>k</a:t>
            </a:r>
            <a:r>
              <a:rPr lang="en-US" altLang="zh-CN" sz="3600" b="1" dirty="0">
                <a:solidFill>
                  <a:schemeClr val="bg1"/>
                </a:solidFill>
              </a:rPr>
              <a:t> ├ B</a:t>
            </a:r>
            <a:endParaRPr lang="zh-CN" altLang="en-US" sz="3600" b="1" dirty="0">
              <a:solidFill>
                <a:schemeClr val="bg1"/>
              </a:solidFill>
            </a:endParaRPr>
          </a:p>
        </p:txBody>
      </p:sp>
    </p:spTree>
    <p:extLst>
      <p:ext uri="{BB962C8B-B14F-4D97-AF65-F5344CB8AC3E}">
        <p14:creationId xmlns:p14="http://schemas.microsoft.com/office/powerpoint/2010/main" val="142906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20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20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0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120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2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6"/>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E9165EFA-C4C7-4F87-813A-CCC0079D7016}" type="slidenum">
              <a:rPr lang="zh-CN" altLang="en-US" sz="1400" smtClean="0">
                <a:solidFill>
                  <a:schemeClr val="accent1"/>
                </a:solidFill>
                <a:latin typeface="Arial" panose="020B0604020202020204" pitchFamily="34" charset="0"/>
              </a:rPr>
              <a:pPr>
                <a:spcBef>
                  <a:spcPct val="0"/>
                </a:spcBef>
                <a:buFontTx/>
                <a:buNone/>
              </a:pPr>
              <a:t>9</a:t>
            </a:fld>
            <a:r>
              <a:rPr lang="en-US" altLang="zh-CN" sz="1400" dirty="0">
                <a:solidFill>
                  <a:schemeClr val="accent1"/>
                </a:solidFill>
                <a:latin typeface="Arial" panose="020B0604020202020204" pitchFamily="34" charset="0"/>
              </a:rPr>
              <a:t>/47</a:t>
            </a:r>
          </a:p>
        </p:txBody>
      </p:sp>
      <p:sp>
        <p:nvSpPr>
          <p:cNvPr id="21507" name="Rectangle 2"/>
          <p:cNvSpPr>
            <a:spLocks noGrp="1"/>
          </p:cNvSpPr>
          <p:nvPr>
            <p:ph type="title" idx="4294967295"/>
          </p:nvPr>
        </p:nvSpPr>
        <p:spPr/>
        <p:txBody>
          <a:bodyPr/>
          <a:lstStyle/>
          <a:p>
            <a:pPr algn="l"/>
            <a:r>
              <a:rPr lang="zh-CN" altLang="en-US" b="1">
                <a:ea typeface="宋体" panose="02010600030101010101" pitchFamily="2" charset="-122"/>
              </a:rPr>
              <a:t>例 求证苏格拉底三段论</a:t>
            </a:r>
          </a:p>
        </p:txBody>
      </p:sp>
      <p:sp>
        <p:nvSpPr>
          <p:cNvPr id="21508" name="Rectangle 3"/>
          <p:cNvSpPr>
            <a:spLocks noGrp="1"/>
          </p:cNvSpPr>
          <p:nvPr>
            <p:ph type="body" idx="4294967295"/>
          </p:nvPr>
        </p:nvSpPr>
        <p:spPr>
          <a:xfrm>
            <a:off x="250825" y="908050"/>
            <a:ext cx="8785225" cy="936625"/>
          </a:xfrm>
        </p:spPr>
        <p:txBody>
          <a:bodyPr/>
          <a:lstStyle/>
          <a:p>
            <a:pPr>
              <a:lnSpc>
                <a:spcPct val="80000"/>
              </a:lnSpc>
              <a:buFont typeface="Arial" panose="020B0604020202020204" pitchFamily="34" charset="0"/>
              <a:buNone/>
            </a:pPr>
            <a:r>
              <a:rPr lang="zh-CN" altLang="en-US" b="1">
                <a:solidFill>
                  <a:srgbClr val="CC0000"/>
                </a:solidFill>
                <a:ea typeface="宋体" panose="02010600030101010101" pitchFamily="2" charset="-122"/>
              </a:rPr>
              <a:t>凡人要死，苏格拉底是人，所以苏格拉底要死</a:t>
            </a:r>
            <a:r>
              <a:rPr lang="zh-CN" altLang="en-US" b="1">
                <a:ea typeface="宋体" panose="02010600030101010101" pitchFamily="2" charset="-122"/>
              </a:rPr>
              <a:t>。</a:t>
            </a:r>
          </a:p>
          <a:p>
            <a:pPr>
              <a:lnSpc>
                <a:spcPct val="80000"/>
              </a:lnSpc>
              <a:buFont typeface="Arial" panose="020B0604020202020204" pitchFamily="34" charset="0"/>
              <a:buNone/>
            </a:pPr>
            <a:r>
              <a:rPr lang="zh-CN" altLang="en-US" sz="2400" b="1">
                <a:ea typeface="宋体" panose="02010600030101010101" pitchFamily="2" charset="-122"/>
              </a:rPr>
              <a:t>       </a:t>
            </a:r>
          </a:p>
        </p:txBody>
      </p:sp>
      <p:sp>
        <p:nvSpPr>
          <p:cNvPr id="105476" name="Rectangle 4"/>
          <p:cNvSpPr>
            <a:spLocks noChangeArrowheads="1"/>
          </p:cNvSpPr>
          <p:nvPr/>
        </p:nvSpPr>
        <p:spPr bwMode="auto">
          <a:xfrm>
            <a:off x="179388" y="1255843"/>
            <a:ext cx="9001125" cy="51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30000"/>
              </a:lnSpc>
              <a:spcBef>
                <a:spcPct val="0"/>
              </a:spcBef>
              <a:buFontTx/>
              <a:buNone/>
            </a:pPr>
            <a:r>
              <a:rPr lang="zh-CN" altLang="en-US" sz="2800" b="1" dirty="0">
                <a:solidFill>
                  <a:srgbClr val="333300"/>
                </a:solidFill>
                <a:latin typeface="Times New Roman" panose="02020603050405020304" pitchFamily="18" charset="0"/>
                <a:cs typeface="Times New Roman" panose="02020603050405020304" pitchFamily="18" charset="0"/>
              </a:rPr>
              <a:t>解：	</a:t>
            </a:r>
            <a:r>
              <a:rPr lang="en-US" altLang="zh-CN" sz="2800" b="1" dirty="0">
                <a:solidFill>
                  <a:srgbClr val="333300"/>
                </a:solidFill>
                <a:latin typeface="Times New Roman" panose="02020603050405020304" pitchFamily="18" charset="0"/>
                <a:cs typeface="Times New Roman" panose="02020603050405020304" pitchFamily="18" charset="0"/>
              </a:rPr>
              <a:t>P(e): e</a:t>
            </a:r>
            <a:r>
              <a:rPr lang="zh-CN" altLang="en-US" sz="2800" b="1" dirty="0">
                <a:solidFill>
                  <a:srgbClr val="333300"/>
                </a:solidFill>
                <a:latin typeface="Times New Roman" panose="02020603050405020304" pitchFamily="18" charset="0"/>
                <a:cs typeface="Times New Roman" panose="02020603050405020304" pitchFamily="18" charset="0"/>
              </a:rPr>
              <a:t>是人</a:t>
            </a:r>
          </a:p>
          <a:p>
            <a:pPr eaLnBrk="1" hangingPunct="1">
              <a:lnSpc>
                <a:spcPct val="130000"/>
              </a:lnSpc>
              <a:spcBef>
                <a:spcPct val="0"/>
              </a:spcBef>
              <a:buFontTx/>
              <a:buNone/>
            </a:pPr>
            <a:r>
              <a:rPr lang="zh-CN" altLang="en-US" sz="2800" b="1" dirty="0">
                <a:solidFill>
                  <a:srgbClr val="333300"/>
                </a:solidFill>
                <a:latin typeface="Times New Roman" panose="02020603050405020304" pitchFamily="18" charset="0"/>
                <a:cs typeface="Times New Roman" panose="02020603050405020304" pitchFamily="18" charset="0"/>
              </a:rPr>
              <a:t> 	</a:t>
            </a:r>
            <a:r>
              <a:rPr lang="en-US" altLang="zh-CN" sz="2800" b="1" dirty="0">
                <a:solidFill>
                  <a:srgbClr val="333300"/>
                </a:solidFill>
                <a:latin typeface="Times New Roman" panose="02020603050405020304" pitchFamily="18" charset="0"/>
                <a:cs typeface="Times New Roman" panose="02020603050405020304" pitchFamily="18" charset="0"/>
              </a:rPr>
              <a:t>D(e): e</a:t>
            </a:r>
            <a:r>
              <a:rPr lang="zh-CN" altLang="en-US" sz="2800" b="1" dirty="0">
                <a:solidFill>
                  <a:srgbClr val="333300"/>
                </a:solidFill>
                <a:latin typeface="Times New Roman" panose="02020603050405020304" pitchFamily="18" charset="0"/>
                <a:cs typeface="Times New Roman" panose="02020603050405020304" pitchFamily="18" charset="0"/>
              </a:rPr>
              <a:t>要死</a:t>
            </a:r>
          </a:p>
          <a:p>
            <a:pPr eaLnBrk="1" hangingPunct="1">
              <a:lnSpc>
                <a:spcPct val="130000"/>
              </a:lnSpc>
              <a:spcBef>
                <a:spcPct val="0"/>
              </a:spcBef>
              <a:buFontTx/>
              <a:buNone/>
            </a:pPr>
            <a:r>
              <a:rPr lang="zh-CN" altLang="en-US" sz="2800" b="1" dirty="0">
                <a:solidFill>
                  <a:srgbClr val="333300"/>
                </a:solidFill>
                <a:latin typeface="Times New Roman" panose="02020603050405020304" pitchFamily="18" charset="0"/>
                <a:cs typeface="Times New Roman" panose="02020603050405020304" pitchFamily="18" charset="0"/>
              </a:rPr>
              <a:t>	</a:t>
            </a:r>
            <a:r>
              <a:rPr lang="en-US" altLang="zh-CN" sz="2800" b="1" dirty="0">
                <a:solidFill>
                  <a:srgbClr val="333300"/>
                </a:solidFill>
                <a:latin typeface="Times New Roman" panose="02020603050405020304" pitchFamily="18" charset="0"/>
                <a:cs typeface="Times New Roman" panose="02020603050405020304" pitchFamily="18" charset="0"/>
              </a:rPr>
              <a:t>a:</a:t>
            </a:r>
            <a:r>
              <a:rPr lang="zh-CN" altLang="en-US" sz="2800" b="1" dirty="0">
                <a:solidFill>
                  <a:srgbClr val="333300"/>
                </a:solidFill>
                <a:latin typeface="Times New Roman" panose="02020603050405020304" pitchFamily="18" charset="0"/>
                <a:cs typeface="Times New Roman" panose="02020603050405020304" pitchFamily="18" charset="0"/>
              </a:rPr>
              <a:t>苏格拉底</a:t>
            </a:r>
            <a:endParaRPr lang="en-US" altLang="zh-CN" sz="2800" b="1" dirty="0">
              <a:solidFill>
                <a:srgbClr val="333300"/>
              </a:solidFill>
              <a:latin typeface="Times New Roman" panose="02020603050405020304" pitchFamily="18" charset="0"/>
              <a:cs typeface="Times New Roman" panose="02020603050405020304" pitchFamily="18" charset="0"/>
            </a:endParaRPr>
          </a:p>
          <a:p>
            <a:pPr>
              <a:lnSpc>
                <a:spcPct val="130000"/>
              </a:lnSpc>
              <a:spcBef>
                <a:spcPct val="0"/>
              </a:spcBef>
              <a:buNone/>
            </a:pPr>
            <a:r>
              <a:rPr lang="zh-CN" altLang="en-US"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          欲求证：</a:t>
            </a:r>
            <a:r>
              <a:rPr lang="en-US" altLang="zh-CN" sz="2800" b="1" dirty="0">
                <a:solidFill>
                  <a:srgbClr val="333300"/>
                </a:solidFill>
                <a:latin typeface="Times New Roman" panose="02020603050405020304" pitchFamily="18" charset="0"/>
                <a:cs typeface="Times New Roman" panose="02020603050405020304" pitchFamily="18" charset="0"/>
              </a:rPr>
              <a:t>x</a:t>
            </a:r>
            <a:r>
              <a:rPr lang="en-US" altLang="zh-CN"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(P(x)</a:t>
            </a:r>
            <a:r>
              <a:rPr lang="en-US" altLang="zh-CN" sz="2800" b="1" dirty="0">
                <a:solidFill>
                  <a:srgbClr val="333300"/>
                </a:solidFill>
                <a:latin typeface="Times New Roman" panose="02020603050405020304" pitchFamily="18" charset="0"/>
                <a:cs typeface="Times New Roman" panose="02020603050405020304" pitchFamily="18" charset="0"/>
              </a:rPr>
              <a:t> D</a:t>
            </a:r>
            <a:r>
              <a:rPr lang="en-US" altLang="zh-CN"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(x))</a:t>
            </a:r>
            <a:r>
              <a:rPr lang="zh-CN" altLang="en-US"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solidFill>
                  <a:srgbClr val="333300"/>
                </a:solidFill>
                <a:latin typeface="Times New Roman" panose="02020603050405020304" pitchFamily="18" charset="0"/>
                <a:cs typeface="Times New Roman" panose="02020603050405020304" pitchFamily="18" charset="0"/>
              </a:rPr>
              <a:t>P</a:t>
            </a:r>
            <a:r>
              <a:rPr lang="en-US" altLang="zh-CN"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(a) </a:t>
            </a:r>
            <a:r>
              <a:rPr lang="en-US" altLang="zh-CN" sz="28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D(a)</a:t>
            </a:r>
          </a:p>
          <a:p>
            <a:pPr>
              <a:lnSpc>
                <a:spcPct val="130000"/>
              </a:lnSpc>
              <a:spcBef>
                <a:spcPct val="0"/>
              </a:spcBef>
              <a:buNone/>
            </a:pPr>
            <a:r>
              <a:rPr lang="en-US" altLang="zh-CN"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          </a:t>
            </a:r>
            <a:r>
              <a:rPr lang="zh-CN" altLang="en-US"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证明过程如下：</a:t>
            </a:r>
            <a:endParaRPr lang="en-US" altLang="zh-CN"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lnSpc>
                <a:spcPct val="130000"/>
              </a:lnSpc>
              <a:spcBef>
                <a:spcPct val="0"/>
              </a:spcBef>
              <a:buFontTx/>
              <a:buNone/>
            </a:pPr>
            <a:r>
              <a:rPr lang="zh-CN" altLang="en-US" sz="2800" b="1" dirty="0">
                <a:solidFill>
                  <a:srgbClr val="333300"/>
                </a:solidFill>
                <a:latin typeface="Times New Roman" panose="02020603050405020304" pitchFamily="18" charset="0"/>
                <a:cs typeface="Times New Roman" panose="02020603050405020304" pitchFamily="18" charset="0"/>
              </a:rPr>
              <a:t>	</a:t>
            </a:r>
            <a:r>
              <a:rPr lang="en-US" altLang="zh-CN" sz="2800" b="1" dirty="0">
                <a:solidFill>
                  <a:srgbClr val="333300"/>
                </a:solidFill>
                <a:latin typeface="Times New Roman" panose="02020603050405020304" pitchFamily="18" charset="0"/>
                <a:cs typeface="Times New Roman" panose="02020603050405020304" pitchFamily="18" charset="0"/>
              </a:rPr>
              <a:t>(1) </a:t>
            </a:r>
            <a:r>
              <a:rPr lang="en-US" altLang="zh-CN"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solidFill>
                  <a:srgbClr val="333300"/>
                </a:solidFill>
                <a:latin typeface="Times New Roman" panose="02020603050405020304" pitchFamily="18" charset="0"/>
                <a:cs typeface="Times New Roman" panose="02020603050405020304" pitchFamily="18" charset="0"/>
              </a:rPr>
              <a:t>x</a:t>
            </a:r>
            <a:r>
              <a:rPr lang="en-US" altLang="zh-CN"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(P(x)</a:t>
            </a:r>
            <a:r>
              <a:rPr lang="en-US" altLang="zh-CN" sz="2800" b="1" dirty="0">
                <a:solidFill>
                  <a:srgbClr val="333300"/>
                </a:solidFill>
                <a:latin typeface="Times New Roman" panose="02020603050405020304" pitchFamily="18" charset="0"/>
                <a:cs typeface="Times New Roman" panose="02020603050405020304" pitchFamily="18" charset="0"/>
              </a:rPr>
              <a:t>D</a:t>
            </a:r>
            <a:r>
              <a:rPr lang="en-US" altLang="zh-CN"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(x))                                           </a:t>
            </a:r>
            <a:r>
              <a:rPr lang="zh-CN" altLang="en-US"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前提</a:t>
            </a:r>
          </a:p>
          <a:p>
            <a:pPr eaLnBrk="1" hangingPunct="1">
              <a:lnSpc>
                <a:spcPct val="130000"/>
              </a:lnSpc>
              <a:spcBef>
                <a:spcPct val="0"/>
              </a:spcBef>
              <a:buFontTx/>
              <a:buNone/>
            </a:pPr>
            <a:r>
              <a:rPr lang="zh-CN" altLang="en-US"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(2) </a:t>
            </a:r>
            <a:r>
              <a:rPr lang="en-US" altLang="zh-CN" sz="2800" b="1" dirty="0">
                <a:solidFill>
                  <a:srgbClr val="333300"/>
                </a:solidFill>
                <a:latin typeface="Times New Roman" panose="02020603050405020304" pitchFamily="18" charset="0"/>
                <a:cs typeface="Times New Roman" panose="02020603050405020304" pitchFamily="18" charset="0"/>
              </a:rPr>
              <a:t>P</a:t>
            </a:r>
            <a:r>
              <a:rPr lang="en-US" altLang="zh-CN"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(a)                                                              </a:t>
            </a:r>
            <a:r>
              <a:rPr lang="zh-CN" altLang="en-US"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前提 </a:t>
            </a:r>
          </a:p>
          <a:p>
            <a:pPr eaLnBrk="1" hangingPunct="1">
              <a:lnSpc>
                <a:spcPct val="130000"/>
              </a:lnSpc>
              <a:spcBef>
                <a:spcPct val="0"/>
              </a:spcBef>
              <a:buFontTx/>
              <a:buNone/>
            </a:pPr>
            <a:r>
              <a:rPr lang="zh-CN" altLang="en-US"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(3) P(a)  D(a)                    </a:t>
            </a:r>
            <a:r>
              <a:rPr lang="zh-CN" altLang="en-US"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全称量词消去规则</a:t>
            </a:r>
            <a:r>
              <a:rPr lang="en-US" altLang="zh-CN"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(1)</a:t>
            </a:r>
            <a:endParaRPr lang="zh-CN" altLang="en-US"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endParaRPr>
          </a:p>
          <a:p>
            <a:pPr eaLnBrk="1" hangingPunct="1">
              <a:lnSpc>
                <a:spcPct val="130000"/>
              </a:lnSpc>
              <a:spcBef>
                <a:spcPct val="0"/>
              </a:spcBef>
              <a:buFontTx/>
              <a:buNone/>
            </a:pPr>
            <a:r>
              <a:rPr lang="zh-CN" altLang="en-US"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(4) D(a)                                                   (2)(3)</a:t>
            </a:r>
            <a:r>
              <a:rPr lang="zh-CN" altLang="en-US"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rPr>
              <a:t>分离</a:t>
            </a:r>
            <a:endParaRPr lang="en-US" altLang="zh-CN" sz="2800" b="1" dirty="0">
              <a:solidFill>
                <a:srgbClr val="333300"/>
              </a:solidFill>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39342464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5476">
                                            <p:txEl>
                                              <p:pRg st="0" end="0"/>
                                            </p:txEl>
                                          </p:spTgt>
                                        </p:tgtEl>
                                        <p:attrNameLst>
                                          <p:attrName>style.visibility</p:attrName>
                                        </p:attrNameLst>
                                      </p:cBhvr>
                                      <p:to>
                                        <p:strVal val="visible"/>
                                      </p:to>
                                    </p:set>
                                    <p:animEffect transition="in" filter="blinds(horizontal)">
                                      <p:cBhvr>
                                        <p:cTn id="7" dur="500"/>
                                        <p:tgtEl>
                                          <p:spTgt spid="1054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5476">
                                            <p:txEl>
                                              <p:pRg st="1" end="1"/>
                                            </p:txEl>
                                          </p:spTgt>
                                        </p:tgtEl>
                                        <p:attrNameLst>
                                          <p:attrName>style.visibility</p:attrName>
                                        </p:attrNameLst>
                                      </p:cBhvr>
                                      <p:to>
                                        <p:strVal val="visible"/>
                                      </p:to>
                                    </p:set>
                                    <p:animEffect transition="in" filter="blinds(horizontal)">
                                      <p:cBhvr>
                                        <p:cTn id="12" dur="500"/>
                                        <p:tgtEl>
                                          <p:spTgt spid="10547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5476">
                                            <p:txEl>
                                              <p:pRg st="2" end="2"/>
                                            </p:txEl>
                                          </p:spTgt>
                                        </p:tgtEl>
                                        <p:attrNameLst>
                                          <p:attrName>style.visibility</p:attrName>
                                        </p:attrNameLst>
                                      </p:cBhvr>
                                      <p:to>
                                        <p:strVal val="visible"/>
                                      </p:to>
                                    </p:set>
                                    <p:animEffect transition="in" filter="blinds(horizontal)">
                                      <p:cBhvr>
                                        <p:cTn id="17" dur="500"/>
                                        <p:tgtEl>
                                          <p:spTgt spid="10547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5476">
                                            <p:txEl>
                                              <p:pRg st="3" end="3"/>
                                            </p:txEl>
                                          </p:spTgt>
                                        </p:tgtEl>
                                        <p:attrNameLst>
                                          <p:attrName>style.visibility</p:attrName>
                                        </p:attrNameLst>
                                      </p:cBhvr>
                                      <p:to>
                                        <p:strVal val="visible"/>
                                      </p:to>
                                    </p:set>
                                    <p:animEffect transition="in" filter="blinds(horizontal)">
                                      <p:cBhvr>
                                        <p:cTn id="22" dur="500"/>
                                        <p:tgtEl>
                                          <p:spTgt spid="10547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5476">
                                            <p:txEl>
                                              <p:pRg st="4" end="4"/>
                                            </p:txEl>
                                          </p:spTgt>
                                        </p:tgtEl>
                                        <p:attrNameLst>
                                          <p:attrName>style.visibility</p:attrName>
                                        </p:attrNameLst>
                                      </p:cBhvr>
                                      <p:to>
                                        <p:strVal val="visible"/>
                                      </p:to>
                                    </p:set>
                                    <p:animEffect transition="in" filter="blinds(horizontal)">
                                      <p:cBhvr>
                                        <p:cTn id="27" dur="500"/>
                                        <p:tgtEl>
                                          <p:spTgt spid="10547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105476">
                                            <p:txEl>
                                              <p:pRg st="5" end="5"/>
                                            </p:txEl>
                                          </p:spTgt>
                                        </p:tgtEl>
                                        <p:attrNameLst>
                                          <p:attrName>style.visibility</p:attrName>
                                        </p:attrNameLst>
                                      </p:cBhvr>
                                      <p:to>
                                        <p:strVal val="visible"/>
                                      </p:to>
                                    </p:set>
                                    <p:animEffect transition="in" filter="blinds(horizontal)">
                                      <p:cBhvr>
                                        <p:cTn id="32" dur="500"/>
                                        <p:tgtEl>
                                          <p:spTgt spid="10547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105476">
                                            <p:txEl>
                                              <p:pRg st="6" end="6"/>
                                            </p:txEl>
                                          </p:spTgt>
                                        </p:tgtEl>
                                        <p:attrNameLst>
                                          <p:attrName>style.visibility</p:attrName>
                                        </p:attrNameLst>
                                      </p:cBhvr>
                                      <p:to>
                                        <p:strVal val="visible"/>
                                      </p:to>
                                    </p:set>
                                    <p:animEffect transition="in" filter="blinds(horizontal)">
                                      <p:cBhvr>
                                        <p:cTn id="37" dur="500"/>
                                        <p:tgtEl>
                                          <p:spTgt spid="10547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105476">
                                            <p:txEl>
                                              <p:pRg st="7" end="7"/>
                                            </p:txEl>
                                          </p:spTgt>
                                        </p:tgtEl>
                                        <p:attrNameLst>
                                          <p:attrName>style.visibility</p:attrName>
                                        </p:attrNameLst>
                                      </p:cBhvr>
                                      <p:to>
                                        <p:strVal val="visible"/>
                                      </p:to>
                                    </p:set>
                                    <p:animEffect transition="in" filter="blinds(horizontal)">
                                      <p:cBhvr>
                                        <p:cTn id="42" dur="500"/>
                                        <p:tgtEl>
                                          <p:spTgt spid="10547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105476">
                                            <p:txEl>
                                              <p:pRg st="8" end="8"/>
                                            </p:txEl>
                                          </p:spTgt>
                                        </p:tgtEl>
                                        <p:attrNameLst>
                                          <p:attrName>style.visibility</p:attrName>
                                        </p:attrNameLst>
                                      </p:cBhvr>
                                      <p:to>
                                        <p:strVal val="visible"/>
                                      </p:to>
                                    </p:set>
                                    <p:animEffect transition="in" filter="blinds(horizontal)">
                                      <p:cBhvr>
                                        <p:cTn id="47" dur="500"/>
                                        <p:tgtEl>
                                          <p:spTgt spid="10547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4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Office 主题">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317770</TotalTime>
  <Words>5657</Words>
  <Application>Microsoft Office PowerPoint</Application>
  <PresentationFormat>全屏显示(4:3)</PresentationFormat>
  <Paragraphs>487</Paragraphs>
  <Slides>52</Slides>
  <Notes>26</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52</vt:i4>
      </vt:variant>
    </vt:vector>
  </HeadingPairs>
  <TitlesOfParts>
    <vt:vector size="65" baseType="lpstr">
      <vt:lpstr>Batang</vt:lpstr>
      <vt:lpstr>MS Mincho</vt:lpstr>
      <vt:lpstr>黑体</vt:lpstr>
      <vt:lpstr>宋体</vt:lpstr>
      <vt:lpstr>Arial</vt:lpstr>
      <vt:lpstr>Calibri</vt:lpstr>
      <vt:lpstr>Cambria Math</vt:lpstr>
      <vt:lpstr>Courier New</vt:lpstr>
      <vt:lpstr>Tahoma</vt:lpstr>
      <vt:lpstr>Times New Roman</vt:lpstr>
      <vt:lpstr>Wingdings</vt:lpstr>
      <vt:lpstr>4_Office 主题</vt:lpstr>
      <vt:lpstr>Equation</vt:lpstr>
      <vt:lpstr>PowerPoint 演示文稿</vt:lpstr>
      <vt:lpstr>2.4’ 一阶逻辑推理理论</vt:lpstr>
      <vt:lpstr>全称量词消去规则</vt:lpstr>
      <vt:lpstr>存在量词消去规则</vt:lpstr>
      <vt:lpstr>全称量词引入规则</vt:lpstr>
      <vt:lpstr>存在量词引入规则</vt:lpstr>
      <vt:lpstr>欲求证:   ├  A1(A2 ( … (AkB)…))</vt:lpstr>
      <vt:lpstr>谓词推理证明过程</vt:lpstr>
      <vt:lpstr>例 求证苏格拉底三段论</vt:lpstr>
      <vt:lpstr>例 下面推理是否正确？</vt:lpstr>
      <vt:lpstr>例 下面推理是否正确？</vt:lpstr>
      <vt:lpstr>例 求证： ∃y∀xF(x, y) ├ ∀x∃yF(x, y)  </vt:lpstr>
      <vt:lpstr>例   已知：</vt:lpstr>
      <vt:lpstr>PowerPoint 演示文稿</vt:lpstr>
      <vt:lpstr>离散数学主要内容</vt:lpstr>
      <vt:lpstr>第3章  集合的基本概念和运算</vt:lpstr>
      <vt:lpstr>康托集合论——朴素集合论</vt:lpstr>
      <vt:lpstr>康托 Georg Cantor，1845－1918</vt:lpstr>
      <vt:lpstr>理发师难题</vt:lpstr>
      <vt:lpstr>罗素悖论与第三次数学危机</vt:lpstr>
      <vt:lpstr>第二次数学危机: 关于微积分</vt:lpstr>
      <vt:lpstr>第一次数学危机: 发现了“无理数” </vt:lpstr>
      <vt:lpstr>每一个人都知道许多集合</vt:lpstr>
      <vt:lpstr>集合、元素</vt:lpstr>
      <vt:lpstr>常用的集合</vt:lpstr>
      <vt:lpstr>a∊A、 a∉A </vt:lpstr>
      <vt:lpstr>集合的两种表示</vt:lpstr>
      <vt:lpstr>罗素(B. Russell)悖论的数学描述 </vt:lpstr>
      <vt:lpstr>子集、包含关系</vt:lpstr>
      <vt:lpstr>例</vt:lpstr>
      <vt:lpstr>集合论公理: 子集(概括)公理图式 </vt:lpstr>
      <vt:lpstr>集合论公理: 基础公理（正则公理） </vt:lpstr>
      <vt:lpstr>例</vt:lpstr>
      <vt:lpstr>例判断下列论断是否正确，论证之。</vt:lpstr>
      <vt:lpstr>相等</vt:lpstr>
      <vt:lpstr>真子集 </vt:lpstr>
      <vt:lpstr>空集Ø</vt:lpstr>
      <vt:lpstr>定理3.1 A是任意集合， Ø是空集，则                       ①   A⊆A                       ②   Ø⊆A</vt:lpstr>
      <vt:lpstr>定理 空集是唯一的。</vt:lpstr>
      <vt:lpstr>集合的特点</vt:lpstr>
      <vt:lpstr>集合的特点</vt:lpstr>
      <vt:lpstr>集合的特点</vt:lpstr>
      <vt:lpstr>幂集 </vt:lpstr>
      <vt:lpstr>幂集的元素个数 </vt:lpstr>
      <vt:lpstr>例 求证 A⊆B当且仅当2A ⊆ 2B </vt:lpstr>
      <vt:lpstr>例 求证 A⊆B当且仅当2A ⊆ 2B </vt:lpstr>
      <vt:lpstr> 全集</vt:lpstr>
      <vt:lpstr>3.14(3)(5)</vt:lpstr>
      <vt:lpstr>作业05参考答案</vt:lpstr>
      <vt:lpstr>作业05参考答案</vt:lpstr>
      <vt:lpstr>作业05参考答案</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zhong</dc:creator>
  <cp:lastModifiedBy>1563883475@qq.com</cp:lastModifiedBy>
  <cp:revision>314</cp:revision>
  <dcterms:created xsi:type="dcterms:W3CDTF">2090-01-01T11:28:32Z</dcterms:created>
  <dcterms:modified xsi:type="dcterms:W3CDTF">2024-11-20T10:11:44Z</dcterms:modified>
</cp:coreProperties>
</file>