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664" r:id="rId2"/>
    <p:sldId id="665" r:id="rId3"/>
    <p:sldId id="666" r:id="rId4"/>
    <p:sldId id="667" r:id="rId5"/>
    <p:sldId id="668" r:id="rId6"/>
    <p:sldId id="669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" initials="H" lastIdx="2" clrIdx="0">
    <p:extLst>
      <p:ext uri="{19B8F6BF-5375-455C-9EA6-DF929625EA0E}">
        <p15:presenceInfo xmlns:p15="http://schemas.microsoft.com/office/powerpoint/2012/main" userId="He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095" autoAdjust="0"/>
  </p:normalViewPr>
  <p:slideViewPr>
    <p:cSldViewPr>
      <p:cViewPr varScale="1">
        <p:scale>
          <a:sx n="64" d="100"/>
          <a:sy n="64" d="100"/>
        </p:scale>
        <p:origin x="1066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930"/>
    </p:cViewPr>
  </p:sorterViewPr>
  <p:notesViewPr>
    <p:cSldViewPr>
      <p:cViewPr varScale="1">
        <p:scale>
          <a:sx n="84" d="100"/>
          <a:sy n="84" d="100"/>
        </p:scale>
        <p:origin x="-380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6586325-FC25-450F-A130-ADDB189DBBA7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72CD5C-8B8C-42CF-8CC3-42D0D4C27CB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59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5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42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2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80D7BCC-9308-476D-9F62-8F4AB93B49A1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3070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1EC8FF5B-28B1-47D0-8435-A74A68B474BB}" type="slidenum">
              <a:rPr lang="zh-CN" altLang="en-US" smtClean="0"/>
              <a:pPr/>
              <a:t>‹#›</a:t>
            </a:fld>
            <a:r>
              <a:rPr lang="en-US" altLang="zh-CN" dirty="0" smtClean="0"/>
              <a:t>/47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450" y="1124744"/>
            <a:ext cx="9046070" cy="1152128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3.14(3)(5)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标题 1"/>
          <p:cNvSpPr txBox="1">
            <a:spLocks/>
          </p:cNvSpPr>
          <p:nvPr/>
        </p:nvSpPr>
        <p:spPr bwMode="auto">
          <a:xfrm>
            <a:off x="179388" y="121766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作业</a:t>
            </a:r>
            <a:r>
              <a:rPr lang="en-US" altLang="zh-CN" sz="4400" b="1" dirty="0" smtClean="0">
                <a:solidFill>
                  <a:schemeClr val="bg1"/>
                </a:solidFill>
              </a:rPr>
              <a:t>07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6320" y="2420888"/>
            <a:ext cx="844013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 smtClean="0"/>
              <a:t>对</a:t>
            </a:r>
            <a:r>
              <a:rPr lang="zh-CN" altLang="en-US" sz="3200" b="1" dirty="0"/>
              <a:t>任意集合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C </a:t>
            </a:r>
            <a:r>
              <a:rPr lang="zh-CN" altLang="en-US" sz="3200" b="1" dirty="0"/>
              <a:t>，判断下列论断是否正确，并论证你的答案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r>
              <a:rPr lang="zh-CN" altLang="en-US" sz="3200" b="1" dirty="0" smtClean="0"/>
              <a:t>（提示：给出证明或举出元素不超过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的反例）</a:t>
            </a:r>
            <a:endParaRPr lang="zh-CN" altLang="en-US" sz="3200" dirty="0" smtClean="0"/>
          </a:p>
          <a:p>
            <a:pPr>
              <a:lnSpc>
                <a:spcPct val="130000"/>
              </a:lnSpc>
              <a:buFontTx/>
              <a:buAutoNum type="circleNumDbPlain"/>
            </a:pPr>
            <a:r>
              <a:rPr lang="en-US" altLang="zh-CN" sz="3200" b="1" dirty="0" smtClean="0"/>
              <a:t> A∊B</a:t>
            </a:r>
            <a:r>
              <a:rPr lang="zh-CN" altLang="en-US" sz="3200" b="1" dirty="0" smtClean="0"/>
              <a:t>，</a:t>
            </a:r>
            <a:r>
              <a:rPr lang="en-US" altLang="zh-CN" sz="3200" b="1" dirty="0" smtClean="0"/>
              <a:t>B⊆C</a:t>
            </a:r>
            <a:r>
              <a:rPr lang="zh-CN" altLang="en-US" sz="3200" b="1" dirty="0" smtClean="0"/>
              <a:t>，则</a:t>
            </a:r>
            <a:r>
              <a:rPr lang="en-US" altLang="zh-CN" sz="3200" b="1" dirty="0" smtClean="0"/>
              <a:t>A⊆C	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	</a:t>
            </a:r>
            <a:endParaRPr lang="en-US" altLang="zh-CN" sz="3200" b="1" dirty="0" smtClean="0"/>
          </a:p>
          <a:p>
            <a:pPr>
              <a:lnSpc>
                <a:spcPct val="130000"/>
              </a:lnSpc>
              <a:buFontTx/>
              <a:buAutoNum type="circleNumDbPlain"/>
            </a:pPr>
            <a:r>
              <a:rPr lang="en-US" altLang="zh-CN" sz="3200" b="1" dirty="0" smtClean="0"/>
              <a:t> </a:t>
            </a:r>
            <a:r>
              <a:rPr lang="en-US" altLang="zh-CN" sz="3200" b="1" dirty="0"/>
              <a:t>A⊆B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B∊C</a:t>
            </a:r>
            <a:r>
              <a:rPr lang="zh-CN" altLang="en-US" sz="3200" b="1" dirty="0"/>
              <a:t>，则</a:t>
            </a:r>
            <a:r>
              <a:rPr lang="en-US" altLang="zh-CN" sz="3200" b="1" dirty="0"/>
              <a:t>A⊆C	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347788" indent="-1347788">
              <a:buFont typeface="Wingdings" panose="05000000000000000000" pitchFamily="2" charset="2"/>
              <a:buNone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65050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450" y="1908121"/>
            <a:ext cx="9046070" cy="3888432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(3) A=P({1,2})</a:t>
            </a:r>
            <a:b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A={</a:t>
            </a:r>
            <a:r>
              <a:rPr lang="en-US" altLang="zh-CN" sz="3200" b="1" dirty="0">
                <a:solidFill>
                  <a:schemeClr val="tx1"/>
                </a:solidFill>
              </a:rPr>
              <a:t>Ø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{1}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{2}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{1,2}}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P(A)={Ø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{Ø}, {{1}}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{{2}}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{{1,2}},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           {Ø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{1}}</a:t>
            </a:r>
            <a:r>
              <a:rPr lang="zh-CN" altLang="en-US" sz="3200" b="1" dirty="0">
                <a:solidFill>
                  <a:schemeClr val="tx1"/>
                </a:solidFill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</a:rPr>
              <a:t>{Ø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{2}}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{Ø, {1,2}},</a:t>
            </a:r>
            <a:br>
              <a:rPr lang="en-US" altLang="zh-CN" sz="3200" b="1" dirty="0">
                <a:solidFill>
                  <a:srgbClr val="333300"/>
                </a:solidFill>
              </a:rPr>
            </a:br>
            <a:r>
              <a:rPr lang="en-US" altLang="zh-CN" sz="3200" b="1" dirty="0">
                <a:solidFill>
                  <a:srgbClr val="333300"/>
                </a:solidFill>
              </a:rPr>
              <a:t>                  {{1}, {2}}, {{1}, {1,2}}, {{2},{1,2}}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/>
            </a:r>
            <a:br>
              <a:rPr lang="en-US" altLang="zh-CN" sz="3200" b="1" dirty="0">
                <a:solidFill>
                  <a:srgbClr val="333300"/>
                </a:solidFill>
              </a:rPr>
            </a:br>
            <a:r>
              <a:rPr lang="en-US" altLang="zh-CN" sz="3200" b="1" dirty="0">
                <a:solidFill>
                  <a:srgbClr val="333300"/>
                </a:solidFill>
              </a:rPr>
              <a:t>                  {Ø, {1}, {2}}, {Ø,{1},{1,2}},  </a:t>
            </a:r>
            <a:br>
              <a:rPr lang="en-US" altLang="zh-CN" sz="3200" b="1" dirty="0">
                <a:solidFill>
                  <a:srgbClr val="333300"/>
                </a:solidFill>
              </a:rPr>
            </a:br>
            <a:r>
              <a:rPr lang="en-US" altLang="zh-CN" sz="3200" b="1" dirty="0">
                <a:solidFill>
                  <a:srgbClr val="333300"/>
                </a:solidFill>
              </a:rPr>
              <a:t>                  {Ø,{2},{1,2}}, {{1},{2},{1,2}},  A}</a:t>
            </a:r>
            <a:br>
              <a:rPr lang="en-US" altLang="zh-CN" sz="3200" b="1" dirty="0">
                <a:solidFill>
                  <a:srgbClr val="333300"/>
                </a:solidFill>
              </a:rPr>
            </a:b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标题 1"/>
          <p:cNvSpPr txBox="1">
            <a:spLocks/>
          </p:cNvSpPr>
          <p:nvPr/>
        </p:nvSpPr>
        <p:spPr bwMode="auto">
          <a:xfrm>
            <a:off x="179388" y="121766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07</a:t>
            </a:r>
            <a:r>
              <a:rPr lang="zh-CN" altLang="en-US" sz="4400" b="1" dirty="0">
                <a:solidFill>
                  <a:schemeClr val="bg1"/>
                </a:solidFill>
              </a:rPr>
              <a:t>参考解答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1640" y="6084585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共</a:t>
            </a:r>
            <a:r>
              <a:rPr lang="en-US" altLang="zh-CN" sz="3200" dirty="0"/>
              <a:t>16</a:t>
            </a:r>
            <a:r>
              <a:rPr lang="zh-CN" altLang="en-US" sz="3200" dirty="0"/>
              <a:t>个元素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212620" y="869231"/>
            <a:ext cx="3586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3.14 </a:t>
            </a:r>
            <a:r>
              <a:rPr lang="zh-CN" altLang="en-US" sz="3200" b="1" dirty="0"/>
              <a:t>计算幂集</a:t>
            </a:r>
            <a:r>
              <a:rPr lang="en-US" altLang="zh-CN" sz="3200" b="1" dirty="0"/>
              <a:t>P(A)</a:t>
            </a:r>
          </a:p>
        </p:txBody>
      </p:sp>
    </p:spTree>
    <p:extLst>
      <p:ext uri="{BB962C8B-B14F-4D97-AF65-F5344CB8AC3E}">
        <p14:creationId xmlns:p14="http://schemas.microsoft.com/office/powerpoint/2010/main" val="38189850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6450" y="1124744"/>
            <a:ext cx="9046070" cy="4752528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(5) A={x|</a:t>
            </a:r>
            <a:r>
              <a:rPr lang="en-US" altLang="zh-CN" sz="32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x∊R</a:t>
            </a: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∧</a:t>
            </a:r>
            <a:r>
              <a:rPr lang="en-US" altLang="zh-CN" sz="3200" b="1" dirty="0">
                <a:solidFill>
                  <a:srgbClr val="C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x</a:t>
            </a:r>
            <a:r>
              <a:rPr lang="en-US" altLang="zh-CN" sz="3200" b="1" baseline="30000" dirty="0">
                <a:solidFill>
                  <a:srgbClr val="C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-2</a:t>
            </a:r>
            <a:r>
              <a:rPr lang="en-US" altLang="zh-CN" sz="3200" b="1" dirty="0">
                <a:solidFill>
                  <a:srgbClr val="C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x</a:t>
            </a:r>
            <a:r>
              <a:rPr lang="en-US" altLang="zh-CN" sz="3200" b="1" baseline="30000" dirty="0">
                <a:solidFill>
                  <a:srgbClr val="C00000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srgbClr val="C00000"/>
                </a:solidFill>
                <a:latin typeface="Calibri" panose="020F0502020204030204" pitchFamily="34" charset="0"/>
              </a:rPr>
              <a:t>-x+2=0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b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解：</a:t>
            </a:r>
            <a:r>
              <a:rPr lang="en-US" altLang="zh-CN" sz="3200" b="1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x</a:t>
            </a:r>
            <a:r>
              <a:rPr lang="en-US" altLang="zh-CN" sz="3200" b="1" baseline="30000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-2</a:t>
            </a:r>
            <a:r>
              <a:rPr lang="en-US" altLang="zh-CN" sz="3200" b="1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x</a:t>
            </a:r>
            <a:r>
              <a:rPr lang="en-US" altLang="zh-CN" sz="3200" b="1" baseline="30000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-x+2=(x-2)(</a:t>
            </a:r>
            <a:r>
              <a:rPr lang="en-US" altLang="zh-CN" sz="3200" b="1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x</a:t>
            </a:r>
            <a:r>
              <a:rPr lang="en-US" altLang="zh-CN" sz="3200" b="1" baseline="30000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-1)=(x-2)(x-1)(x+1)</a:t>
            </a:r>
            <a:r>
              <a:rPr lang="en-US" altLang="zh-CN" sz="3200" b="1" dirty="0">
                <a:solidFill>
                  <a:schemeClr val="tx1"/>
                </a:solidFill>
              </a:rPr>
              <a:t/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A={-1, 1, 2}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P(A)={Ø, {-1}, {1}, {2}, </a:t>
            </a:r>
            <a:br>
              <a:rPr lang="en-US" altLang="zh-CN" sz="3200" b="1" dirty="0">
                <a:solidFill>
                  <a:schemeClr val="tx1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</a:rPr>
              <a:t>                    {-1,1}, {-1,2}, {1,2}, A}</a:t>
            </a: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标题 1"/>
          <p:cNvSpPr txBox="1">
            <a:spLocks/>
          </p:cNvSpPr>
          <p:nvPr/>
        </p:nvSpPr>
        <p:spPr bwMode="auto">
          <a:xfrm>
            <a:off x="179388" y="121766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b="1" dirty="0">
                <a:solidFill>
                  <a:schemeClr val="bg1"/>
                </a:solidFill>
              </a:rPr>
              <a:t>3.14 </a:t>
            </a:r>
            <a:r>
              <a:rPr lang="zh-CN" altLang="en-US" sz="4400" b="1" dirty="0">
                <a:solidFill>
                  <a:schemeClr val="bg1"/>
                </a:solidFill>
              </a:rPr>
              <a:t>计算幂集</a:t>
            </a:r>
            <a:r>
              <a:rPr lang="en-US" altLang="zh-CN" sz="4400" b="1" dirty="0">
                <a:solidFill>
                  <a:schemeClr val="bg1"/>
                </a:solidFill>
              </a:rPr>
              <a:t>P(A)</a:t>
            </a:r>
          </a:p>
        </p:txBody>
      </p:sp>
    </p:spTree>
    <p:extLst>
      <p:ext uri="{BB962C8B-B14F-4D97-AF65-F5344CB8AC3E}">
        <p14:creationId xmlns:p14="http://schemas.microsoft.com/office/powerpoint/2010/main" val="214252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C255-EB12-68F7-FF55-C2141B0E7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341903-0B2F-32BB-7B6D-BF813D72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48" y="775890"/>
            <a:ext cx="9144000" cy="40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30390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16632"/>
            <a:ext cx="8424936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对任意集合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C </a:t>
            </a:r>
            <a:r>
              <a:rPr lang="zh-CN" altLang="en-US" sz="3200" b="1" dirty="0"/>
              <a:t>，判断下列论断是否正确，并论证你的答案。（提示：给出证明或举出元素不超过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的集合反例）</a:t>
            </a:r>
            <a:endParaRPr lang="zh-CN" altLang="en-US" sz="3200" dirty="0"/>
          </a:p>
          <a:p>
            <a:pPr>
              <a:lnSpc>
                <a:spcPct val="130000"/>
              </a:lnSpc>
              <a:buFontTx/>
              <a:buAutoNum type="circleNumDbPlain"/>
            </a:pPr>
            <a:r>
              <a:rPr lang="en-US" altLang="zh-CN" sz="3200" b="1" dirty="0"/>
              <a:t> A∊B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B⊆C</a:t>
            </a:r>
            <a:r>
              <a:rPr lang="zh-CN" altLang="en-US" sz="3200" b="1" dirty="0"/>
              <a:t>，则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。</a:t>
            </a:r>
            <a:r>
              <a:rPr lang="en-US" altLang="zh-CN" sz="3200" b="1" dirty="0"/>
              <a:t>	 </a:t>
            </a:r>
            <a:r>
              <a:rPr lang="en-US" altLang="zh-CN" sz="3200" b="1" dirty="0">
                <a:solidFill>
                  <a:srgbClr val="FF0000"/>
                </a:solidFill>
              </a:rPr>
              <a:t> 	</a:t>
            </a:r>
            <a:endParaRPr lang="en-US" altLang="zh-CN" sz="3200" b="1" dirty="0"/>
          </a:p>
          <a:p>
            <a:pPr>
              <a:lnSpc>
                <a:spcPct val="130000"/>
              </a:lnSpc>
              <a:buFontTx/>
              <a:buAutoNum type="circleNumDbPlain"/>
            </a:pPr>
            <a:r>
              <a:rPr lang="en-US" altLang="zh-CN" sz="3200" b="1" dirty="0"/>
              <a:t> A⊆B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B∊C</a:t>
            </a:r>
            <a:r>
              <a:rPr lang="zh-CN" altLang="en-US" sz="3200" b="1" dirty="0"/>
              <a:t>，则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。</a:t>
            </a:r>
            <a:r>
              <a:rPr lang="en-US" altLang="zh-CN" sz="3200" b="1" dirty="0"/>
              <a:t>	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1347788" indent="-1347788">
              <a:buFont typeface="Wingdings" panose="05000000000000000000" pitchFamily="2" charset="2"/>
              <a:buNone/>
            </a:pP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9" y="2852936"/>
            <a:ext cx="8712968" cy="314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解：</a:t>
            </a:r>
          </a:p>
          <a:p>
            <a:pPr>
              <a:lnSpc>
                <a:spcPct val="130000"/>
              </a:lnSpc>
              <a:buFontTx/>
              <a:buAutoNum type="circleNumDbPlain"/>
            </a:pPr>
            <a:r>
              <a:rPr lang="en-US" altLang="zh-CN" sz="3200" b="1" dirty="0"/>
              <a:t> A={1}, B={A}, C=B={A}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/>
              <a:t>     A∊B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B⊆C</a:t>
            </a:r>
            <a:r>
              <a:rPr lang="zh-CN" altLang="en-US" sz="3200" b="1" dirty="0"/>
              <a:t>，但</a:t>
            </a:r>
            <a:r>
              <a:rPr lang="en-US" altLang="zh-CN" sz="3200" b="1" dirty="0"/>
              <a:t>1</a:t>
            </a:r>
            <a:r>
              <a:rPr lang="en-US" altLang="zh-CN" sz="3200" dirty="0">
                <a:solidFill>
                  <a:srgbClr val="CC0000"/>
                </a:solidFill>
              </a:rPr>
              <a:t> ∉ 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，故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不成立。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 	</a:t>
            </a:r>
            <a:endParaRPr lang="en-US" altLang="zh-CN" sz="3200" b="1" dirty="0"/>
          </a:p>
          <a:p>
            <a:pPr marL="514350" indent="-514350">
              <a:lnSpc>
                <a:spcPct val="130000"/>
              </a:lnSpc>
              <a:buFont typeface="+mj-ea"/>
              <a:buAutoNum type="circleNumDbPlain" startAt="2"/>
            </a:pPr>
            <a:r>
              <a:rPr lang="en-US" altLang="zh-CN" sz="3200" b="1" dirty="0"/>
              <a:t> A=B={1}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C={B}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>
              <a:lnSpc>
                <a:spcPct val="130000"/>
              </a:lnSpc>
            </a:pPr>
            <a:r>
              <a:rPr lang="en-US" altLang="zh-CN" sz="3200" b="1" dirty="0"/>
              <a:t>     A⊆B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B∊C</a:t>
            </a:r>
            <a:r>
              <a:rPr lang="zh-CN" altLang="en-US" sz="3200" b="1" dirty="0"/>
              <a:t>，但</a:t>
            </a:r>
            <a:r>
              <a:rPr lang="en-US" altLang="zh-CN" sz="3200" b="1" dirty="0"/>
              <a:t>1</a:t>
            </a:r>
            <a:r>
              <a:rPr lang="en-US" altLang="zh-CN" sz="3200" dirty="0">
                <a:solidFill>
                  <a:srgbClr val="CC0000"/>
                </a:solidFill>
              </a:rPr>
              <a:t> ∉ 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，故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不成立。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2045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94D5-9E8B-41B1-7F21-EC225CB99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089D71-3328-19B6-E875-1F69F9D0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990" y="792088"/>
            <a:ext cx="9188990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5924"/>
      </p:ext>
    </p:extLst>
  </p:cSld>
  <p:clrMapOvr>
    <a:masterClrMapping/>
  </p:clrMapOvr>
  <p:transition advTm="1000"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317772</TotalTime>
  <Words>189</Words>
  <Application>Microsoft Office PowerPoint</Application>
  <PresentationFormat>全屏显示(4:3)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MS Mincho</vt:lpstr>
      <vt:lpstr>宋体</vt:lpstr>
      <vt:lpstr>Arial</vt:lpstr>
      <vt:lpstr>Calibri</vt:lpstr>
      <vt:lpstr>Wingdings</vt:lpstr>
      <vt:lpstr>4_Office 主题</vt:lpstr>
      <vt:lpstr>3.14(3)(5)</vt:lpstr>
      <vt:lpstr>        (3) A=P({1,2})  解：A={Ø，{1}，{2}，{1,2}}        P(A)={Ø，{Ø}, {{1}}，{{2}}，{{1,2}},                   {Ø，{1}}，{Ø，{2}}，{Ø, {1,2}},                   {{1}, {2}}, {{1}, {1,2}}, {{2},{1,2}}，                   {Ø, {1}, {2}}, {Ø,{1},{1,2}},                     {Ø,{2},{1,2}}, {{1},{2},{1,2}},  A} </vt:lpstr>
      <vt:lpstr>(5) A={x| x∊R ∧x3-2x2-x+2=0} 解：x3-2x2-x+2=(x-2)(x2-1)=(x-2)(x-1)(x+1)        A={-1, 1, 2}        P(A)={Ø, {-1}, {1}, {2},                      {-1,1}, {-1,2}, {1,2}, A}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315</cp:revision>
  <dcterms:created xsi:type="dcterms:W3CDTF">2090-01-01T11:28:32Z</dcterms:created>
  <dcterms:modified xsi:type="dcterms:W3CDTF">2024-11-16T04:49:35Z</dcterms:modified>
</cp:coreProperties>
</file>