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8"/>
  </p:notesMasterIdLst>
  <p:sldIdLst>
    <p:sldId id="543" r:id="rId2"/>
    <p:sldId id="385" r:id="rId3"/>
    <p:sldId id="386" r:id="rId4"/>
    <p:sldId id="387" r:id="rId5"/>
    <p:sldId id="388" r:id="rId6"/>
    <p:sldId id="431" r:id="rId7"/>
    <p:sldId id="432" r:id="rId8"/>
    <p:sldId id="433" r:id="rId9"/>
    <p:sldId id="390" r:id="rId10"/>
    <p:sldId id="533" r:id="rId11"/>
    <p:sldId id="534" r:id="rId12"/>
    <p:sldId id="472" r:id="rId13"/>
    <p:sldId id="430" r:id="rId14"/>
    <p:sldId id="425" r:id="rId15"/>
    <p:sldId id="426" r:id="rId16"/>
    <p:sldId id="526" r:id="rId17"/>
    <p:sldId id="527" r:id="rId18"/>
    <p:sldId id="529" r:id="rId19"/>
    <p:sldId id="530" r:id="rId20"/>
    <p:sldId id="535" r:id="rId21"/>
    <p:sldId id="531" r:id="rId22"/>
    <p:sldId id="532" r:id="rId23"/>
    <p:sldId id="536" r:id="rId24"/>
    <p:sldId id="537" r:id="rId25"/>
    <p:sldId id="538" r:id="rId26"/>
    <p:sldId id="539" r:id="rId27"/>
    <p:sldId id="427" r:id="rId28"/>
    <p:sldId id="473" r:id="rId29"/>
    <p:sldId id="474" r:id="rId30"/>
    <p:sldId id="424" r:id="rId31"/>
    <p:sldId id="475" r:id="rId32"/>
    <p:sldId id="476" r:id="rId33"/>
    <p:sldId id="477" r:id="rId34"/>
    <p:sldId id="478" r:id="rId35"/>
    <p:sldId id="479" r:id="rId36"/>
    <p:sldId id="480" r:id="rId37"/>
    <p:sldId id="514" r:id="rId38"/>
    <p:sldId id="540" r:id="rId39"/>
    <p:sldId id="515" r:id="rId40"/>
    <p:sldId id="516" r:id="rId41"/>
    <p:sldId id="541" r:id="rId42"/>
    <p:sldId id="517" r:id="rId43"/>
    <p:sldId id="518" r:id="rId44"/>
    <p:sldId id="542" r:id="rId45"/>
    <p:sldId id="519" r:id="rId46"/>
    <p:sldId id="520" r:id="rId47"/>
    <p:sldId id="521" r:id="rId48"/>
    <p:sldId id="522" r:id="rId49"/>
    <p:sldId id="523" r:id="rId50"/>
    <p:sldId id="524" r:id="rId51"/>
    <p:sldId id="546" r:id="rId52"/>
    <p:sldId id="547" r:id="rId53"/>
    <p:sldId id="548" r:id="rId54"/>
    <p:sldId id="544" r:id="rId55"/>
    <p:sldId id="549" r:id="rId56"/>
    <p:sldId id="545"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B3D7"/>
    <a:srgbClr val="00FFCC"/>
    <a:srgbClr val="FF0000"/>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7463" autoAdjust="0"/>
  </p:normalViewPr>
  <p:slideViewPr>
    <p:cSldViewPr>
      <p:cViewPr varScale="1">
        <p:scale>
          <a:sx n="84" d="100"/>
          <a:sy n="84" d="100"/>
        </p:scale>
        <p:origin x="8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17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E1A2F7E2-C313-4750-AF51-2EF0675991BC}" type="datetimeFigureOut">
              <a:rPr lang="zh-CN" altLang="en-US"/>
              <a:pPr>
                <a:defRPr/>
              </a:pPr>
              <a:t>2024/10/7</a:t>
            </a:fld>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F561063-3147-4379-9C7A-BA6687AD481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324526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24</a:t>
            </a:fld>
            <a:endParaRPr lang="en-US" altLang="zh-CN"/>
          </a:p>
        </p:txBody>
      </p:sp>
    </p:spTree>
    <p:extLst>
      <p:ext uri="{BB962C8B-B14F-4D97-AF65-F5344CB8AC3E}">
        <p14:creationId xmlns:p14="http://schemas.microsoft.com/office/powerpoint/2010/main" val="179846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25</a:t>
            </a:fld>
            <a:endParaRPr lang="en-US" altLang="zh-CN"/>
          </a:p>
        </p:txBody>
      </p:sp>
    </p:spTree>
    <p:extLst>
      <p:ext uri="{BB962C8B-B14F-4D97-AF65-F5344CB8AC3E}">
        <p14:creationId xmlns:p14="http://schemas.microsoft.com/office/powerpoint/2010/main" val="1962402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第一个为真</a:t>
            </a:r>
            <a:endParaRPr lang="en-US" altLang="zh-CN" dirty="0"/>
          </a:p>
          <a:p>
            <a:r>
              <a:rPr lang="zh-CN" altLang="en-US" dirty="0"/>
              <a:t>第二个为假</a:t>
            </a:r>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26</a:t>
            </a:fld>
            <a:endParaRPr lang="en-US" altLang="zh-CN"/>
          </a:p>
        </p:txBody>
      </p:sp>
    </p:spTree>
    <p:extLst>
      <p:ext uri="{BB962C8B-B14F-4D97-AF65-F5344CB8AC3E}">
        <p14:creationId xmlns:p14="http://schemas.microsoft.com/office/powerpoint/2010/main" val="199058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对称差具有结合率</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对称差具有结合率</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40</a:t>
            </a:fld>
            <a:endParaRPr lang="en-US" altLang="zh-CN"/>
          </a:p>
        </p:txBody>
      </p:sp>
    </p:spTree>
    <p:extLst>
      <p:ext uri="{BB962C8B-B14F-4D97-AF65-F5344CB8AC3E}">
        <p14:creationId xmlns:p14="http://schemas.microsoft.com/office/powerpoint/2010/main" val="7952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41</a:t>
            </a:fld>
            <a:endParaRPr lang="en-US" altLang="zh-CN"/>
          </a:p>
        </p:txBody>
      </p:sp>
    </p:spTree>
    <p:extLst>
      <p:ext uri="{BB962C8B-B14F-4D97-AF65-F5344CB8AC3E}">
        <p14:creationId xmlns:p14="http://schemas.microsoft.com/office/powerpoint/2010/main" val="1508824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a:t>
            </a:r>
            <a:r>
              <a:rPr lang="en-US" altLang="zh-CN" b="1"/>
              <a:t>(A1 ∩Ar )∪┅∪(Ar-1∩Ar)│</a:t>
            </a:r>
            <a:endParaRPr lang="zh-CN" altLang="en-US" b="1"/>
          </a:p>
        </p:txBody>
      </p:sp>
    </p:spTree>
    <p:extLst>
      <p:ext uri="{BB962C8B-B14F-4D97-AF65-F5344CB8AC3E}">
        <p14:creationId xmlns:p14="http://schemas.microsoft.com/office/powerpoint/2010/main" val="267361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a:t>
            </a:r>
            <a:r>
              <a:rPr lang="en-US" altLang="zh-CN" b="1"/>
              <a:t>(A1 ∩Ar )∪┅∪(Ar-1∩Ar)│</a:t>
            </a:r>
            <a:endParaRPr lang="zh-CN" altLang="en-US" b="1"/>
          </a:p>
        </p:txBody>
      </p:sp>
    </p:spTree>
    <p:extLst>
      <p:ext uri="{BB962C8B-B14F-4D97-AF65-F5344CB8AC3E}">
        <p14:creationId xmlns:p14="http://schemas.microsoft.com/office/powerpoint/2010/main" val="397560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a:t>
            </a:r>
            <a:r>
              <a:rPr lang="en-US" altLang="zh-CN" b="1"/>
              <a:t>(A1 ∩Ar )∪┅∪(Ar-1∩Ar)│</a:t>
            </a:r>
            <a:endParaRPr lang="zh-CN" altLang="en-US" b="1"/>
          </a:p>
        </p:txBody>
      </p:sp>
    </p:spTree>
    <p:extLst>
      <p:ext uri="{BB962C8B-B14F-4D97-AF65-F5344CB8AC3E}">
        <p14:creationId xmlns:p14="http://schemas.microsoft.com/office/powerpoint/2010/main" val="20432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文氏图</a:t>
            </a:r>
          </a:p>
          <a:p>
            <a:pPr eaLnBrk="1" hangingPunct="1"/>
            <a:r>
              <a:rPr lang="zh-CN" altLang="en-US"/>
              <a:t>（</a:t>
            </a:r>
            <a:r>
              <a:rPr lang="en-US" altLang="zh-CN"/>
              <a:t>Venn Diagram</a:t>
            </a:r>
            <a:r>
              <a:rPr lang="zh-CN" altLang="en-US"/>
              <a:t>） 英国逻辑学家</a:t>
            </a:r>
            <a:r>
              <a:rPr lang="en-US" altLang="zh-CN"/>
              <a:t>J.Venn(1834</a:t>
            </a:r>
            <a:r>
              <a:rPr lang="zh-CN" altLang="en-US"/>
              <a:t>～</a:t>
            </a:r>
            <a:r>
              <a:rPr lang="en-US" altLang="zh-CN"/>
              <a:t>1923)</a:t>
            </a:r>
            <a:r>
              <a:rPr lang="zh-CN" altLang="en-US"/>
              <a:t>于</a:t>
            </a:r>
            <a:r>
              <a:rPr lang="en-US" altLang="zh-CN"/>
              <a:t>1881</a:t>
            </a:r>
            <a:r>
              <a:rPr lang="zh-CN" altLang="en-US"/>
              <a:t>年在</a:t>
            </a:r>
            <a:r>
              <a:rPr lang="en-US" altLang="zh-CN"/>
              <a:t>《</a:t>
            </a:r>
            <a:r>
              <a:rPr lang="zh-CN" altLang="en-US"/>
              <a:t>符号逻辑</a:t>
            </a:r>
            <a:r>
              <a:rPr lang="en-US" altLang="zh-CN"/>
              <a:t>》</a:t>
            </a:r>
            <a:r>
              <a:rPr lang="zh-CN" altLang="en-US"/>
              <a:t>一书中， 首先使用相交区域的图解来说明类与类之间的关系。 后来人们以他的名字来命名这种用图形来表示集合间的关系和集合的基本运算的方法。 其构造如下： 用一个大的矩形表示全集的所有元素（有时为简单起见， 可将全集省略）。</a:t>
            </a:r>
          </a:p>
          <a:p>
            <a:pPr eaLnBrk="1" hangingPunct="1"/>
            <a:r>
              <a:rPr lang="zh-CN" altLang="en-US"/>
              <a:t>在矩形内画一些圆（或任何其它形状的闭曲线）， 用圆或其它闭曲线的内部代表</a:t>
            </a:r>
            <a:r>
              <a:rPr lang="en-US" altLang="zh-CN"/>
              <a:t>E   </a:t>
            </a:r>
            <a:r>
              <a:rPr lang="zh-CN" altLang="en-US"/>
              <a:t>的子集， 用圆的内部的点表示相应集合的元素。 不同的圆代表不同的集合， 并将运算结果得到的集合用阴影或斜线的区域表示新组成的集合。 集合的相关运算用文氏图表示如图</a:t>
            </a:r>
            <a:r>
              <a:rPr lang="en-US" altLang="zh-CN"/>
              <a:t>3.2.1</a:t>
            </a:r>
            <a:r>
              <a:rPr lang="zh-CN" altLang="en-US"/>
              <a:t>所示。 文氏图的优点是形象直观， 易于理解。 缺点是理论基础不够严谨。 </a:t>
            </a:r>
          </a:p>
          <a:p>
            <a:pPr eaLnBrk="1" hangingPunct="1"/>
            <a:r>
              <a:rPr lang="zh-CN" altLang="en-US"/>
              <a:t>             需要注意的是这里介绍的文氏图只能帮助我们形象地理解复杂的集合关系， 一般不作为一种证明方法来证明集合等式及包含关系。 因此只能用于说明， 不能用于证明。 </a:t>
            </a:r>
          </a:p>
          <a:p>
            <a:pPr algn="ct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47</a:t>
            </a:fld>
            <a:endParaRPr lang="en-US" altLang="zh-CN"/>
          </a:p>
        </p:txBody>
      </p:sp>
    </p:spTree>
    <p:extLst>
      <p:ext uri="{BB962C8B-B14F-4D97-AF65-F5344CB8AC3E}">
        <p14:creationId xmlns:p14="http://schemas.microsoft.com/office/powerpoint/2010/main" val="4218451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48</a:t>
            </a:fld>
            <a:endParaRPr lang="en-US" altLang="zh-CN"/>
          </a:p>
        </p:txBody>
      </p:sp>
    </p:spTree>
    <p:extLst>
      <p:ext uri="{BB962C8B-B14F-4D97-AF65-F5344CB8AC3E}">
        <p14:creationId xmlns:p14="http://schemas.microsoft.com/office/powerpoint/2010/main" val="233582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49</a:t>
            </a:fld>
            <a:endParaRPr lang="en-US" altLang="zh-CN"/>
          </a:p>
        </p:txBody>
      </p:sp>
    </p:spTree>
    <p:extLst>
      <p:ext uri="{BB962C8B-B14F-4D97-AF65-F5344CB8AC3E}">
        <p14:creationId xmlns:p14="http://schemas.microsoft.com/office/powerpoint/2010/main" val="1862699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50</a:t>
            </a:fld>
            <a:endParaRPr lang="en-US" altLang="zh-CN"/>
          </a:p>
        </p:txBody>
      </p:sp>
    </p:spTree>
    <p:extLst>
      <p:ext uri="{BB962C8B-B14F-4D97-AF65-F5344CB8AC3E}">
        <p14:creationId xmlns:p14="http://schemas.microsoft.com/office/powerpoint/2010/main" val="3499152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55</a:t>
            </a:fld>
            <a:endParaRPr lang="en-US" altLang="zh-CN"/>
          </a:p>
        </p:txBody>
      </p:sp>
    </p:spTree>
    <p:extLst>
      <p:ext uri="{BB962C8B-B14F-4D97-AF65-F5344CB8AC3E}">
        <p14:creationId xmlns:p14="http://schemas.microsoft.com/office/powerpoint/2010/main" val="9675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）变大</a:t>
            </a:r>
            <a:r>
              <a:rPr lang="en-US" altLang="zh-CN" dirty="0"/>
              <a:t>=</a:t>
            </a:r>
            <a:r>
              <a:rPr lang="zh-CN" altLang="en-US" dirty="0"/>
              <a:t>变小，不变</a:t>
            </a:r>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8</a:t>
            </a:fld>
            <a:endParaRPr lang="en-US" altLang="zh-CN"/>
          </a:p>
        </p:txBody>
      </p:sp>
    </p:spTree>
    <p:extLst>
      <p:ext uri="{BB962C8B-B14F-4D97-AF65-F5344CB8AC3E}">
        <p14:creationId xmlns:p14="http://schemas.microsoft.com/office/powerpoint/2010/main" val="214434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60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88A0AAA-C112-4C21-9E66-86BEBE7E50DB}" type="slidenum">
              <a:rPr lang="zh-CN" altLang="en-US" sz="1200"/>
              <a:pPr algn="r"/>
              <a:t>10</a:t>
            </a:fld>
            <a:endParaRPr lang="en-US" altLang="zh-CN" sz="1200"/>
          </a:p>
        </p:txBody>
      </p:sp>
    </p:spTree>
    <p:extLst>
      <p:ext uri="{BB962C8B-B14F-4D97-AF65-F5344CB8AC3E}">
        <p14:creationId xmlns:p14="http://schemas.microsoft.com/office/powerpoint/2010/main" val="405245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60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88A0AAA-C112-4C21-9E66-86BEBE7E50DB}" type="slidenum">
              <a:rPr lang="zh-CN" altLang="en-US" sz="1200"/>
              <a:pPr algn="r"/>
              <a:t>11</a:t>
            </a:fld>
            <a:endParaRPr lang="en-US" altLang="zh-CN" sz="1200"/>
          </a:p>
        </p:txBody>
      </p:sp>
    </p:spTree>
    <p:extLst>
      <p:ext uri="{BB962C8B-B14F-4D97-AF65-F5344CB8AC3E}">
        <p14:creationId xmlns:p14="http://schemas.microsoft.com/office/powerpoint/2010/main" val="61787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60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88A0AAA-C112-4C21-9E66-86BEBE7E50DB}" type="slidenum">
              <a:rPr lang="zh-CN" altLang="en-US" sz="1200"/>
              <a:pPr algn="r"/>
              <a:t>12</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70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AB14932-0A47-4BFF-9F3D-0BF435D0DFF3}" type="slidenum">
              <a:rPr lang="zh-CN" altLang="en-US" sz="1200"/>
              <a:pPr algn="r"/>
              <a:t>13</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22</a:t>
            </a:fld>
            <a:endParaRPr lang="en-US" altLang="zh-CN"/>
          </a:p>
        </p:txBody>
      </p:sp>
    </p:spTree>
    <p:extLst>
      <p:ext uri="{BB962C8B-B14F-4D97-AF65-F5344CB8AC3E}">
        <p14:creationId xmlns:p14="http://schemas.microsoft.com/office/powerpoint/2010/main" val="141082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23</a:t>
            </a:fld>
            <a:endParaRPr lang="en-US" altLang="zh-CN"/>
          </a:p>
        </p:txBody>
      </p:sp>
    </p:spTree>
    <p:extLst>
      <p:ext uri="{BB962C8B-B14F-4D97-AF65-F5344CB8AC3E}">
        <p14:creationId xmlns:p14="http://schemas.microsoft.com/office/powerpoint/2010/main" val="1560544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7CF74744-7631-4199-9BE0-AE59A1CD8532}" type="slidenum">
              <a:rPr lang="zh-CN" altLang="en-US"/>
              <a:pPr/>
              <a:t>‹#›</a:t>
            </a:fld>
            <a:r>
              <a:rPr lang="en-US" altLang="zh-CN"/>
              <a:t>/31</a:t>
            </a:r>
          </a:p>
        </p:txBody>
      </p:sp>
    </p:spTree>
    <p:extLst>
      <p:ext uri="{BB962C8B-B14F-4D97-AF65-F5344CB8AC3E}">
        <p14:creationId xmlns:p14="http://schemas.microsoft.com/office/powerpoint/2010/main" val="3022043519"/>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7FE4AD4-1C88-46BF-9BBC-291AFBA62DCA}" type="slidenum">
              <a:rPr lang="en-US" altLang="zh-CN"/>
              <a:pPr/>
              <a:t>‹#›</a:t>
            </a:fld>
            <a:endParaRPr lang="en-US" altLang="zh-CN"/>
          </a:p>
        </p:txBody>
      </p:sp>
    </p:spTree>
    <p:extLst>
      <p:ext uri="{BB962C8B-B14F-4D97-AF65-F5344CB8AC3E}">
        <p14:creationId xmlns:p14="http://schemas.microsoft.com/office/powerpoint/2010/main" val="3456858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3"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B0D6F7B8-5CB5-4A25-A306-9D1DAE9E93C5}" type="slidenum">
              <a:rPr lang="zh-CN" altLang="en-US"/>
              <a:pPr/>
              <a:t>‹#›</a:t>
            </a:fld>
            <a:r>
              <a:rPr lang="en-US" altLang="zh-CN"/>
              <a:t>/31</a:t>
            </a:r>
          </a:p>
        </p:txBody>
      </p:sp>
    </p:spTree>
    <p:extLst>
      <p:ext uri="{BB962C8B-B14F-4D97-AF65-F5344CB8AC3E}">
        <p14:creationId xmlns:p14="http://schemas.microsoft.com/office/powerpoint/2010/main" val="417844253"/>
      </p:ext>
    </p:extLst>
  </p:cSld>
  <p:clrMap bg1="lt1" tx1="dk1" bg2="lt2" tx2="dk2" accent1="accent1" accent2="accent2" accent3="accent3" accent4="accent4" accent5="accent5" accent6="accent6" hlink="hlink" folHlink="folHlink"/>
  <p:sldLayoutIdLst>
    <p:sldLayoutId id="2147483694" r:id="rId1"/>
    <p:sldLayoutId id="2147483695" r:id="rId2"/>
  </p:sldLayoutIdLst>
  <p:transition advTm="1000"/>
  <p:hf hdr="0" ftr="0" dt="0"/>
  <p:txStyles>
    <p:titleStyle>
      <a:lvl1pPr algn="ctr" rtl="0" eaLnBrk="0" fontAlgn="base" hangingPunct="0">
        <a:spcBef>
          <a:spcPct val="0"/>
        </a:spcBef>
        <a:spcAft>
          <a:spcPct val="0"/>
        </a:spcAft>
        <a:defRPr sz="4400" kern="1200">
          <a:solidFill>
            <a:schemeClr val="bg1"/>
          </a:solidFill>
          <a:latin typeface="Arial" charset="0"/>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1.x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7.bin"/><Relationship Id="rId1" Type="http://schemas.openxmlformats.org/officeDocument/2006/relationships/slideLayout" Target="../slideLayouts/slideLayout1.x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1.xml"/><Relationship Id="rId6" Type="http://schemas.openxmlformats.org/officeDocument/2006/relationships/oleObject" Target="../embeddings/oleObject21.bin"/><Relationship Id="rId5" Type="http://schemas.openxmlformats.org/officeDocument/2006/relationships/image" Target="../media/image27.wmf"/><Relationship Id="rId4" Type="http://schemas.openxmlformats.org/officeDocument/2006/relationships/oleObject" Target="../embeddings/oleObject20.bin"/><Relationship Id="rId9" Type="http://schemas.openxmlformats.org/officeDocument/2006/relationships/image" Target="../media/image2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2.wmf"/></Relationships>
</file>

<file path=ppt/slides/_rels/slide4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6.bin"/><Relationship Id="rId1" Type="http://schemas.openxmlformats.org/officeDocument/2006/relationships/slideLayout" Target="../slideLayouts/slideLayout1.xml"/><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dirty="0">
                <a:solidFill>
                  <a:srgbClr val="C00000"/>
                </a:solidFill>
                <a:latin typeface="Calibri" panose="020F0502020204030204" pitchFamily="34" charset="0"/>
              </a:rPr>
              <a:t>集合的基本运算、计数</a:t>
            </a:r>
            <a:endParaRPr lang="zh-CN" altLang="en-US" sz="6000" b="1" dirty="0">
              <a:solidFill>
                <a:srgbClr val="C00000"/>
              </a:solidFill>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415061691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612EF8-3982-4B69-A581-2CC0D5F9C61C}" type="slidenum">
              <a:rPr lang="zh-CN" altLang="en-US" smtClean="0">
                <a:solidFill>
                  <a:schemeClr val="accent1"/>
                </a:solidFill>
              </a:rPr>
              <a:pPr/>
              <a:t>10</a:t>
            </a:fld>
            <a:r>
              <a:rPr lang="en-US" altLang="zh-CN" dirty="0">
                <a:solidFill>
                  <a:schemeClr val="accent1"/>
                </a:solidFill>
              </a:rPr>
              <a:t>/49</a:t>
            </a:r>
          </a:p>
        </p:txBody>
      </p:sp>
      <p:sp>
        <p:nvSpPr>
          <p:cNvPr id="49155" name="Rectangle 2"/>
          <p:cNvSpPr>
            <a:spLocks noGrp="1"/>
          </p:cNvSpPr>
          <p:nvPr>
            <p:ph type="title" idx="4294967295"/>
          </p:nvPr>
        </p:nvSpPr>
        <p:spPr>
          <a:xfrm>
            <a:off x="179388" y="-26988"/>
            <a:ext cx="8964612" cy="642938"/>
          </a:xfrm>
        </p:spPr>
        <p:txBody>
          <a:bodyPr/>
          <a:lstStyle/>
          <a:p>
            <a:r>
              <a:rPr lang="zh-CN" altLang="en-US" sz="4000" b="1" dirty="0">
                <a:latin typeface="Calibri" panose="020F0502020204030204" pitchFamily="34" charset="0"/>
                <a:ea typeface="宋体" panose="02010600030101010101" pitchFamily="2" charset="-122"/>
              </a:rPr>
              <a:t>求证集合等式的方法</a:t>
            </a:r>
            <a:endParaRPr lang="en-US" altLang="zh-CN" sz="4000" dirty="0">
              <a:ea typeface="宋体" panose="02010600030101010101" pitchFamily="2" charset="-122"/>
            </a:endParaRPr>
          </a:p>
        </p:txBody>
      </p:sp>
      <p:sp>
        <p:nvSpPr>
          <p:cNvPr id="2" name="文本框 1"/>
          <p:cNvSpPr txBox="1"/>
          <p:nvPr/>
        </p:nvSpPr>
        <p:spPr>
          <a:xfrm>
            <a:off x="179512" y="792745"/>
            <a:ext cx="3768980" cy="5444567"/>
          </a:xfrm>
          <a:prstGeom prst="rect">
            <a:avLst/>
          </a:prstGeom>
          <a:noFill/>
        </p:spPr>
        <p:txBody>
          <a:bodyPr wrap="none" rtlCol="0">
            <a:spAutoFit/>
          </a:bodyPr>
          <a:lstStyle/>
          <a:p>
            <a:pPr marL="285750" indent="-285750">
              <a:lnSpc>
                <a:spcPct val="130000"/>
              </a:lnSpc>
              <a:buFont typeface="Arial" panose="020B0604020202020204" pitchFamily="34" charset="0"/>
              <a:buChar char="•"/>
            </a:pPr>
            <a:r>
              <a:rPr lang="zh-CN" altLang="en-US" sz="3200" b="1" dirty="0">
                <a:solidFill>
                  <a:srgbClr val="FF0000"/>
                </a:solidFill>
              </a:rPr>
              <a:t>从定义出发</a:t>
            </a:r>
            <a:endParaRPr lang="en-US" altLang="zh-CN" sz="3200" b="1" dirty="0">
              <a:solidFill>
                <a:srgbClr val="FF0000"/>
              </a:solidFill>
            </a:endParaRPr>
          </a:p>
          <a:p>
            <a:pPr marL="285750" indent="-285750">
              <a:lnSpc>
                <a:spcPct val="130000"/>
              </a:lnSpc>
              <a:buFont typeface="Arial" panose="020B0604020202020204" pitchFamily="34" charset="0"/>
              <a:buChar char="•"/>
            </a:pPr>
            <a:r>
              <a:rPr lang="zh-CN" altLang="en-US" sz="3200" b="1" dirty="0">
                <a:solidFill>
                  <a:srgbClr val="FF0000"/>
                </a:solidFill>
              </a:rPr>
              <a:t>利用逻辑等值式</a:t>
            </a:r>
            <a:endParaRPr lang="en-US" altLang="zh-CN" sz="3200" b="1" dirty="0">
              <a:solidFill>
                <a:srgbClr val="FF0000"/>
              </a:solidFill>
            </a:endParaRPr>
          </a:p>
          <a:p>
            <a:pPr marL="285750" indent="-285750">
              <a:lnSpc>
                <a:spcPct val="130000"/>
              </a:lnSpc>
              <a:buFont typeface="Arial" panose="020B0604020202020204" pitchFamily="34" charset="0"/>
              <a:buChar char="•"/>
            </a:pPr>
            <a:endParaRPr lang="en-US" altLang="zh-CN" sz="3200" b="1" dirty="0">
              <a:solidFill>
                <a:srgbClr val="FF0000"/>
              </a:solidFill>
            </a:endParaRPr>
          </a:p>
          <a:p>
            <a:pPr marL="285750" indent="-285750">
              <a:lnSpc>
                <a:spcPct val="130000"/>
              </a:lnSpc>
              <a:buFont typeface="Arial" panose="020B0604020202020204" pitchFamily="34" charset="0"/>
              <a:buChar char="•"/>
            </a:pPr>
            <a:endParaRPr lang="en-US" altLang="zh-CN" sz="3200" b="1" dirty="0">
              <a:solidFill>
                <a:srgbClr val="FF0000"/>
              </a:solidFill>
            </a:endParaRPr>
          </a:p>
          <a:p>
            <a:pPr marL="285750" indent="-285750">
              <a:lnSpc>
                <a:spcPct val="130000"/>
              </a:lnSpc>
              <a:buFont typeface="Arial" panose="020B0604020202020204" pitchFamily="34" charset="0"/>
              <a:buChar char="•"/>
            </a:pPr>
            <a:endParaRPr lang="en-US" altLang="zh-CN" sz="3200" b="1" dirty="0">
              <a:solidFill>
                <a:srgbClr val="FF0000"/>
              </a:solidFill>
            </a:endParaRPr>
          </a:p>
          <a:p>
            <a:pPr marL="285750" indent="-285750">
              <a:lnSpc>
                <a:spcPct val="130000"/>
              </a:lnSpc>
              <a:buFont typeface="Arial" panose="020B0604020202020204" pitchFamily="34" charset="0"/>
              <a:buChar char="•"/>
            </a:pPr>
            <a:endParaRPr lang="en-US" altLang="zh-CN" sz="3200" b="1" dirty="0">
              <a:solidFill>
                <a:srgbClr val="FF0000"/>
              </a:solidFill>
            </a:endParaRPr>
          </a:p>
          <a:p>
            <a:pPr marL="285750" indent="-285750">
              <a:lnSpc>
                <a:spcPct val="130000"/>
              </a:lnSpc>
              <a:spcBef>
                <a:spcPts val="1800"/>
              </a:spcBef>
              <a:buFont typeface="Arial" panose="020B0604020202020204" pitchFamily="34" charset="0"/>
              <a:buChar char="•"/>
            </a:pPr>
            <a:r>
              <a:rPr lang="zh-CN" altLang="en-US" sz="3200" b="1" dirty="0">
                <a:solidFill>
                  <a:srgbClr val="FF0000"/>
                </a:solidFill>
              </a:rPr>
              <a:t>利用已有集合等式</a:t>
            </a:r>
            <a:endParaRPr lang="en-US" altLang="zh-CN" sz="3200" b="1" dirty="0">
              <a:solidFill>
                <a:srgbClr val="FF0000"/>
              </a:solidFill>
            </a:endParaRPr>
          </a:p>
          <a:p>
            <a:pPr marL="285750" indent="-285750">
              <a:lnSpc>
                <a:spcPct val="130000"/>
              </a:lnSpc>
              <a:buFont typeface="Arial" panose="020B0604020202020204" pitchFamily="34" charset="0"/>
              <a:buChar char="•"/>
            </a:pPr>
            <a:r>
              <a:rPr lang="zh-CN" altLang="en-US" sz="3200" b="1" dirty="0">
                <a:solidFill>
                  <a:srgbClr val="FF0000"/>
                </a:solidFill>
              </a:rPr>
              <a:t>反证法</a:t>
            </a:r>
          </a:p>
        </p:txBody>
      </p:sp>
      <p:sp>
        <p:nvSpPr>
          <p:cNvPr id="7" name="文本框 6"/>
          <p:cNvSpPr txBox="1"/>
          <p:nvPr/>
        </p:nvSpPr>
        <p:spPr>
          <a:xfrm>
            <a:off x="1521725" y="2098673"/>
            <a:ext cx="7336942" cy="2062103"/>
          </a:xfrm>
          <a:prstGeom prst="rect">
            <a:avLst/>
          </a:prstGeom>
          <a:solidFill>
            <a:srgbClr val="FFFF00"/>
          </a:solidFill>
        </p:spPr>
        <p:txBody>
          <a:bodyPr wrap="square" rtlCol="0">
            <a:spAutoFit/>
          </a:bodyPr>
          <a:lstStyle/>
          <a:p>
            <a:r>
              <a:rPr lang="en-US" altLang="zh-CN" sz="3200" b="1" dirty="0">
                <a:latin typeface="Calibri" panose="020F0502020204030204" pitchFamily="34" charset="0"/>
              </a:rPr>
              <a:t>P=Q</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 </a:t>
            </a:r>
            <a:r>
              <a:rPr lang="en-US" altLang="zh-CN" sz="3200" b="1" dirty="0">
                <a:latin typeface="Calibri" panose="020F0502020204030204" pitchFamily="34" charset="0"/>
              </a:rPr>
              <a:t>Q</a:t>
            </a:r>
            <a:r>
              <a:rPr lang="en-US" altLang="zh-CN" sz="3200" b="1" dirty="0">
                <a:latin typeface="MS Mincho" panose="02020609040205080304" pitchFamily="49" charset="-128"/>
                <a:ea typeface="MS Mincho" panose="02020609040205080304" pitchFamily="49" charset="-128"/>
              </a:rPr>
              <a:t>⊆</a:t>
            </a:r>
            <a:r>
              <a:rPr lang="en-US" altLang="zh-CN" sz="3200" b="1" dirty="0">
                <a:latin typeface="Calibri" panose="020F0502020204030204" pitchFamily="34" charset="0"/>
              </a:rPr>
              <a:t>P</a:t>
            </a:r>
            <a:r>
              <a:rPr lang="zh-CN" altLang="en-US" sz="3200" b="1" dirty="0">
                <a:latin typeface="Calibri" panose="020F0502020204030204" pitchFamily="34" charset="0"/>
              </a:rPr>
              <a:t> ∧</a:t>
            </a:r>
            <a:r>
              <a:rPr lang="en-US" altLang="zh-CN" sz="3200" b="1" dirty="0">
                <a:latin typeface="Calibri" panose="020F0502020204030204" pitchFamily="34" charset="0"/>
              </a:rPr>
              <a:t> P</a:t>
            </a:r>
            <a:r>
              <a:rPr lang="en-US" altLang="zh-CN" sz="3200" b="1" dirty="0">
                <a:latin typeface="MS Mincho" panose="02020609040205080304" pitchFamily="49" charset="-128"/>
                <a:ea typeface="MS Mincho" panose="02020609040205080304" pitchFamily="49" charset="-128"/>
              </a:rPr>
              <a:t>⊆</a:t>
            </a:r>
            <a:r>
              <a:rPr lang="en-US" altLang="zh-CN" sz="3200" b="1" dirty="0">
                <a:latin typeface="Calibri" panose="020F0502020204030204" pitchFamily="34" charset="0"/>
              </a:rPr>
              <a:t>Q</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∊Q</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Calibri" panose="020F0502020204030204" pitchFamily="34" charset="0"/>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y</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∊Q</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∊Q</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r>
              <a:rPr lang="zh-CN" altLang="en-US" sz="3200" b="1" dirty="0">
                <a:latin typeface="Calibri" panose="020F0502020204030204" pitchFamily="34" charset="0"/>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∊Q</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∊Q</a:t>
            </a:r>
            <a:r>
              <a:rPr lang="en-US" altLang="zh-CN" sz="3200" b="1" dirty="0">
                <a:solidFill>
                  <a:srgbClr val="C00000"/>
                </a:solidFill>
                <a:latin typeface="Calibri" panose="020F0502020204030204" pitchFamily="34" charset="0"/>
                <a:sym typeface="Symbol" panose="05050102010706020507" pitchFamily="18" charset="2"/>
              </a:rPr>
              <a:t> </a:t>
            </a:r>
            <a:r>
              <a:rPr lang="en-US" altLang="zh-CN" sz="3200" b="1" dirty="0">
                <a:latin typeface="Calibri" panose="020F0502020204030204" pitchFamily="34" charset="0"/>
                <a:sym typeface="Symbol" panose="05050102010706020507" pitchFamily="18" charset="2"/>
              </a:rPr>
              <a:t></a:t>
            </a:r>
            <a:r>
              <a:rPr lang="en-US" altLang="zh-CN" sz="3200" b="1" dirty="0">
                <a:solidFill>
                  <a:srgbClr val="C00000"/>
                </a:solidFill>
                <a:latin typeface="Calibri" panose="020F0502020204030204" pitchFamily="34" charset="0"/>
                <a:sym typeface="Symbol" panose="05050102010706020507" pitchFamily="18" charset="2"/>
              </a:rPr>
              <a:t> </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3200" dirty="0"/>
          </a:p>
        </p:txBody>
      </p:sp>
      <p:sp>
        <p:nvSpPr>
          <p:cNvPr id="3" name="文本框 2"/>
          <p:cNvSpPr txBox="1"/>
          <p:nvPr/>
        </p:nvSpPr>
        <p:spPr>
          <a:xfrm>
            <a:off x="1521725" y="4221088"/>
            <a:ext cx="7336942" cy="584775"/>
          </a:xfrm>
          <a:prstGeom prst="rect">
            <a:avLst/>
          </a:prstGeom>
          <a:solidFill>
            <a:srgbClr val="00B0F0"/>
          </a:solidFill>
        </p:spPr>
        <p:txBody>
          <a:bodyPr wrap="square" rtlCol="0">
            <a:spAutoFit/>
          </a:bodyPr>
          <a:lstStyle/>
          <a:p>
            <a:r>
              <a:rPr lang="zh-CN" altLang="en-US" sz="3200" dirty="0"/>
              <a:t>求证</a:t>
            </a:r>
            <a:r>
              <a:rPr lang="en-US" altLang="zh-CN" sz="3200" dirty="0"/>
              <a:t>P=Q</a:t>
            </a:r>
            <a:r>
              <a:rPr lang="zh-CN" altLang="en-US" sz="3200" dirty="0"/>
              <a:t>为真，相当于求证 </a:t>
            </a:r>
            <a:r>
              <a:rPr lang="en-US" altLang="zh-CN" sz="3200" b="1" dirty="0" err="1">
                <a:solidFill>
                  <a:srgbClr val="FF0000"/>
                </a:solidFill>
                <a:latin typeface="Times New Roman" panose="02020603050405020304" pitchFamily="18" charset="0"/>
                <a:cs typeface="Times New Roman" panose="02020603050405020304" pitchFamily="18" charset="0"/>
              </a:rPr>
              <a:t>x</a:t>
            </a:r>
            <a:r>
              <a:rPr lang="en-US" altLang="zh-CN" sz="3200" b="1" dirty="0" err="1">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∊P</a:t>
            </a:r>
            <a:r>
              <a:rPr lang="en-US" altLang="zh-CN" sz="32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solidFill>
                  <a:srgbClr val="FF0000"/>
                </a:solidFill>
                <a:latin typeface="Times New Roman" panose="02020603050405020304" pitchFamily="18" charset="0"/>
                <a:cs typeface="Times New Roman" panose="02020603050405020304" pitchFamily="18" charset="0"/>
              </a:rPr>
              <a:t>x</a:t>
            </a:r>
            <a:r>
              <a:rPr lang="en-US" altLang="zh-CN" sz="3200" b="1" dirty="0" err="1">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∊Q</a:t>
            </a:r>
            <a:r>
              <a:rPr lang="zh-CN" altLang="en-US" dirty="0"/>
              <a:t> </a:t>
            </a:r>
          </a:p>
        </p:txBody>
      </p:sp>
    </p:spTree>
    <p:extLst>
      <p:ext uri="{BB962C8B-B14F-4D97-AF65-F5344CB8AC3E}">
        <p14:creationId xmlns:p14="http://schemas.microsoft.com/office/powerpoint/2010/main" val="53451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612EF8-3982-4B69-A581-2CC0D5F9C61C}" type="slidenum">
              <a:rPr lang="zh-CN" altLang="en-US" smtClean="0">
                <a:solidFill>
                  <a:schemeClr val="accent1"/>
                </a:solidFill>
              </a:rPr>
              <a:pPr/>
              <a:t>11</a:t>
            </a:fld>
            <a:r>
              <a:rPr lang="en-US" altLang="zh-CN" dirty="0">
                <a:solidFill>
                  <a:schemeClr val="accent1"/>
                </a:solidFill>
              </a:rPr>
              <a:t>/49</a:t>
            </a:r>
          </a:p>
        </p:txBody>
      </p:sp>
      <p:sp>
        <p:nvSpPr>
          <p:cNvPr id="49155" name="Rectangle 2"/>
          <p:cNvSpPr>
            <a:spLocks noGrp="1"/>
          </p:cNvSpPr>
          <p:nvPr>
            <p:ph type="title" idx="4294967295"/>
          </p:nvPr>
        </p:nvSpPr>
        <p:spPr>
          <a:xfrm>
            <a:off x="179388" y="-26988"/>
            <a:ext cx="8964612" cy="642938"/>
          </a:xfrm>
        </p:spPr>
        <p:txBody>
          <a:bodyPr/>
          <a:lstStyle/>
          <a:p>
            <a:pPr algn="l"/>
            <a:r>
              <a:rPr lang="zh-CN" altLang="en-US" sz="3600" b="1" dirty="0">
                <a:latin typeface="Calibri" panose="020F0502020204030204" pitchFamily="34" charset="0"/>
                <a:ea typeface="宋体" panose="02010600030101010101" pitchFamily="2" charset="-122"/>
              </a:rPr>
              <a:t>例 试证：</a:t>
            </a:r>
            <a:r>
              <a:rPr lang="en-US" altLang="zh-CN" sz="4000" b="1" dirty="0">
                <a:ea typeface="宋体" panose="02010600030101010101" pitchFamily="2" charset="-122"/>
              </a:rPr>
              <a:t>A∪(B∩C)=(A∪B)</a:t>
            </a:r>
            <a:r>
              <a:rPr lang="zh-CN" altLang="en-US" sz="4000" b="1" dirty="0">
                <a:ea typeface="宋体" panose="02010600030101010101" pitchFamily="2" charset="-122"/>
              </a:rPr>
              <a:t>∩</a:t>
            </a:r>
            <a:r>
              <a:rPr lang="en-US" altLang="zh-CN" sz="4000" b="1" dirty="0">
                <a:ea typeface="宋体" panose="02010600030101010101" pitchFamily="2" charset="-122"/>
              </a:rPr>
              <a:t>(A∪C)</a:t>
            </a:r>
            <a:endParaRPr lang="en-US" altLang="zh-CN" sz="4000" dirty="0">
              <a:ea typeface="宋体" panose="02010600030101010101" pitchFamily="2" charset="-122"/>
            </a:endParaRPr>
          </a:p>
        </p:txBody>
      </p:sp>
      <p:sp>
        <p:nvSpPr>
          <p:cNvPr id="122884" name="Rectangle 4"/>
          <p:cNvSpPr>
            <a:spLocks noChangeArrowheads="1"/>
          </p:cNvSpPr>
          <p:nvPr/>
        </p:nvSpPr>
        <p:spPr bwMode="auto">
          <a:xfrm>
            <a:off x="323850" y="1052513"/>
            <a:ext cx="8034338"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sz="3200" b="1" dirty="0"/>
              <a:t>证明：</a:t>
            </a:r>
            <a:r>
              <a:rPr lang="en-US" altLang="zh-CN" sz="3200" b="1" dirty="0"/>
              <a:t>  </a:t>
            </a:r>
            <a:r>
              <a:rPr lang="zh-CN" altLang="en-US" sz="3200" b="1" dirty="0"/>
              <a:t>利用谓词公式等值式证明如下。</a:t>
            </a:r>
            <a:endParaRPr lang="en-US" altLang="zh-CN" sz="3200" b="1" dirty="0"/>
          </a:p>
          <a:p>
            <a:pPr eaLnBrk="1" hangingPunct="1">
              <a:lnSpc>
                <a:spcPct val="105000"/>
              </a:lnSpc>
            </a:pPr>
            <a:r>
              <a:rPr lang="en-US" altLang="zh-CN" sz="3200" b="1" dirty="0"/>
              <a:t>             x∊ A∪(B∩C)</a:t>
            </a:r>
          </a:p>
          <a:p>
            <a:pPr eaLnBrk="1" hangingPunct="1">
              <a:lnSpc>
                <a:spcPct val="105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t>x∊ </a:t>
            </a:r>
            <a:r>
              <a:rPr lang="en-US" altLang="zh-CN" sz="3200" b="1" dirty="0" err="1"/>
              <a:t>A</a:t>
            </a:r>
            <a:r>
              <a:rPr lang="en-US" altLang="zh-CN" sz="3200" b="1" dirty="0" err="1">
                <a:latin typeface="宋体" panose="02010600030101010101" pitchFamily="2" charset="-122"/>
              </a:rPr>
              <a:t>∨</a:t>
            </a:r>
            <a:r>
              <a:rPr lang="en-US" altLang="zh-CN" sz="3200" b="1" dirty="0" err="1"/>
              <a:t>x</a:t>
            </a:r>
            <a:r>
              <a:rPr lang="en-US" altLang="zh-CN" sz="3200" b="1" dirty="0"/>
              <a:t>∊ B∩C</a:t>
            </a:r>
          </a:p>
          <a:p>
            <a:pPr eaLnBrk="1" hangingPunct="1">
              <a:lnSpc>
                <a:spcPct val="105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t>x∊ A</a:t>
            </a:r>
            <a:r>
              <a:rPr lang="en-US" altLang="zh-CN" sz="3200" b="1" dirty="0">
                <a:latin typeface="宋体" panose="02010600030101010101" pitchFamily="2" charset="-122"/>
              </a:rPr>
              <a:t>∨(</a:t>
            </a:r>
            <a:r>
              <a:rPr lang="en-US" altLang="zh-CN" sz="3200" b="1" dirty="0"/>
              <a:t>x∊ B</a:t>
            </a:r>
            <a:r>
              <a:rPr lang="zh-CN" altLang="en-US" sz="3200" b="1" dirty="0">
                <a:latin typeface="宋体" panose="02010600030101010101" pitchFamily="2" charset="-122"/>
              </a:rPr>
              <a:t> ∧ </a:t>
            </a:r>
            <a:r>
              <a:rPr lang="en-US" altLang="zh-CN" sz="3200" b="1" dirty="0"/>
              <a:t>x∊ C)</a:t>
            </a:r>
          </a:p>
          <a:p>
            <a:pPr eaLnBrk="1" hangingPunct="1">
              <a:lnSpc>
                <a:spcPct val="105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t>x∊ </a:t>
            </a:r>
            <a:r>
              <a:rPr lang="en-US" altLang="zh-CN" sz="3200" b="1" dirty="0" err="1"/>
              <a:t>A</a:t>
            </a:r>
            <a:r>
              <a:rPr lang="en-US" altLang="zh-CN" sz="3200" b="1" dirty="0" err="1">
                <a:latin typeface="宋体" panose="02010600030101010101" pitchFamily="2" charset="-122"/>
              </a:rPr>
              <a:t>∨</a:t>
            </a:r>
            <a:r>
              <a:rPr lang="en-US" altLang="zh-CN" sz="3200" b="1" dirty="0" err="1"/>
              <a:t>x</a:t>
            </a:r>
            <a:r>
              <a:rPr lang="en-US" altLang="zh-CN" sz="3200" b="1" dirty="0"/>
              <a:t>∊ B)</a:t>
            </a:r>
            <a:r>
              <a:rPr lang="zh-CN" altLang="en-US" sz="3200" b="1" dirty="0">
                <a:latin typeface="宋体" panose="02010600030101010101" pitchFamily="2" charset="-122"/>
              </a:rPr>
              <a:t> ∧ </a:t>
            </a:r>
            <a:r>
              <a:rPr lang="en-US" altLang="zh-CN" sz="3200" b="1" dirty="0">
                <a:latin typeface="宋体" panose="02010600030101010101" pitchFamily="2" charset="-122"/>
              </a:rPr>
              <a:t>(</a:t>
            </a:r>
            <a:r>
              <a:rPr lang="en-US" altLang="zh-CN" sz="3200" b="1" dirty="0"/>
              <a:t>x∊ A</a:t>
            </a:r>
            <a:r>
              <a:rPr lang="en-US" altLang="zh-CN" sz="3200" b="1" dirty="0">
                <a:latin typeface="宋体" panose="02010600030101010101" pitchFamily="2" charset="-122"/>
              </a:rPr>
              <a:t>∨ </a:t>
            </a:r>
            <a:r>
              <a:rPr lang="en-US" altLang="zh-CN" sz="3200" b="1" dirty="0"/>
              <a:t>x∊ C)</a:t>
            </a:r>
          </a:p>
          <a:p>
            <a:pPr eaLnBrk="1" hangingPunct="1">
              <a:lnSpc>
                <a:spcPct val="105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t>x∊ (A∪B)</a:t>
            </a:r>
            <a:r>
              <a:rPr lang="zh-CN" altLang="en-US" sz="3200" b="1" dirty="0">
                <a:latin typeface="宋体" panose="02010600030101010101" pitchFamily="2" charset="-122"/>
              </a:rPr>
              <a:t> ∧ </a:t>
            </a:r>
            <a:r>
              <a:rPr lang="en-US" altLang="zh-CN" sz="3200" b="1" dirty="0"/>
              <a:t>x∊ (A∪C)</a:t>
            </a:r>
          </a:p>
          <a:p>
            <a:pPr eaLnBrk="1" hangingPunct="1">
              <a:lnSpc>
                <a:spcPct val="105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t>x∊ ((A∪B)</a:t>
            </a:r>
            <a:r>
              <a:rPr lang="zh-CN" altLang="en-US" sz="3200" b="1" dirty="0"/>
              <a:t>∩</a:t>
            </a:r>
            <a:r>
              <a:rPr lang="en-US" altLang="zh-CN" sz="3200" b="1" dirty="0"/>
              <a:t>(A∪C))</a:t>
            </a:r>
          </a:p>
        </p:txBody>
      </p:sp>
    </p:spTree>
    <p:extLst>
      <p:ext uri="{BB962C8B-B14F-4D97-AF65-F5344CB8AC3E}">
        <p14:creationId xmlns:p14="http://schemas.microsoft.com/office/powerpoint/2010/main" val="8352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612EF8-3982-4B69-A581-2CC0D5F9C61C}" type="slidenum">
              <a:rPr lang="zh-CN" altLang="en-US" smtClean="0">
                <a:solidFill>
                  <a:schemeClr val="accent1"/>
                </a:solidFill>
              </a:rPr>
              <a:pPr/>
              <a:t>12</a:t>
            </a:fld>
            <a:r>
              <a:rPr lang="en-US" altLang="zh-CN" dirty="0">
                <a:solidFill>
                  <a:schemeClr val="accent1"/>
                </a:solidFill>
              </a:rPr>
              <a:t>/49</a:t>
            </a:r>
          </a:p>
        </p:txBody>
      </p:sp>
      <p:sp>
        <p:nvSpPr>
          <p:cNvPr id="49155" name="Rectangle 2"/>
          <p:cNvSpPr>
            <a:spLocks noGrp="1"/>
          </p:cNvSpPr>
          <p:nvPr>
            <p:ph type="title" idx="4294967295"/>
          </p:nvPr>
        </p:nvSpPr>
        <p:spPr>
          <a:xfrm>
            <a:off x="179388" y="-26988"/>
            <a:ext cx="8964612" cy="642938"/>
          </a:xfrm>
        </p:spPr>
        <p:txBody>
          <a:bodyPr/>
          <a:lstStyle/>
          <a:p>
            <a:pPr algn="l"/>
            <a:r>
              <a:rPr lang="zh-CN" altLang="en-US" sz="3600" b="1">
                <a:latin typeface="Calibri" panose="020F0502020204030204" pitchFamily="34" charset="0"/>
                <a:ea typeface="宋体" panose="02010600030101010101" pitchFamily="2" charset="-122"/>
              </a:rPr>
              <a:t>例 试证：</a:t>
            </a:r>
            <a:r>
              <a:rPr lang="en-US" altLang="zh-CN" sz="4000" b="1">
                <a:ea typeface="宋体" panose="02010600030101010101" pitchFamily="2" charset="-122"/>
              </a:rPr>
              <a:t>A∪(B∩C)=(A∪B)</a:t>
            </a:r>
            <a:r>
              <a:rPr lang="zh-CN" altLang="en-US" sz="4000" b="1">
                <a:ea typeface="宋体" panose="02010600030101010101" pitchFamily="2" charset="-122"/>
              </a:rPr>
              <a:t>∩</a:t>
            </a:r>
            <a:r>
              <a:rPr lang="en-US" altLang="zh-CN" sz="4000" b="1">
                <a:ea typeface="宋体" panose="02010600030101010101" pitchFamily="2" charset="-122"/>
              </a:rPr>
              <a:t>(A∪C)</a:t>
            </a:r>
            <a:endParaRPr lang="en-US" altLang="zh-CN" sz="4000">
              <a:ea typeface="宋体" panose="02010600030101010101" pitchFamily="2" charset="-122"/>
            </a:endParaRPr>
          </a:p>
        </p:txBody>
      </p:sp>
      <p:sp>
        <p:nvSpPr>
          <p:cNvPr id="122884" name="Rectangle 4"/>
          <p:cNvSpPr>
            <a:spLocks noChangeArrowheads="1"/>
          </p:cNvSpPr>
          <p:nvPr/>
        </p:nvSpPr>
        <p:spPr bwMode="auto">
          <a:xfrm>
            <a:off x="323850" y="1052513"/>
            <a:ext cx="8034338" cy="55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sz="2800" b="1" dirty="0"/>
              <a:t>另证：</a:t>
            </a:r>
            <a:r>
              <a:rPr lang="en-US" altLang="zh-CN" sz="2800" b="1" dirty="0"/>
              <a:t>  </a:t>
            </a:r>
            <a:r>
              <a:rPr lang="zh-CN" altLang="en-US" sz="2800" b="1" dirty="0"/>
              <a:t>从定义出发证明如下。</a:t>
            </a:r>
            <a:endParaRPr lang="en-US" altLang="zh-CN" sz="2800" b="1" dirty="0"/>
          </a:p>
          <a:p>
            <a:pPr eaLnBrk="1" hangingPunct="1">
              <a:lnSpc>
                <a:spcPct val="105000"/>
              </a:lnSpc>
            </a:pPr>
            <a:r>
              <a:rPr lang="en-US" altLang="zh-CN" sz="2800" b="1" dirty="0"/>
              <a:t>             </a:t>
            </a:r>
            <a:r>
              <a:rPr lang="zh-CN" altLang="en-US" sz="2800" b="1" dirty="0"/>
              <a:t>对于任意的</a:t>
            </a:r>
            <a:r>
              <a:rPr lang="en-US" altLang="zh-CN" sz="2800" b="1" dirty="0"/>
              <a:t>x</a:t>
            </a:r>
            <a:r>
              <a:rPr lang="zh-CN" altLang="en-US" sz="2800" b="1" dirty="0"/>
              <a:t>，若</a:t>
            </a:r>
            <a:r>
              <a:rPr lang="en-US" altLang="zh-CN" sz="2800" b="1" dirty="0"/>
              <a:t>x∊ A∪(B∩C)</a:t>
            </a:r>
            <a:r>
              <a:rPr lang="zh-CN" altLang="en-US" sz="2800" b="1" dirty="0"/>
              <a:t>，则</a:t>
            </a:r>
            <a:endParaRPr lang="en-US" altLang="zh-CN" sz="2800" b="1" dirty="0"/>
          </a:p>
          <a:p>
            <a:pPr eaLnBrk="1" hangingPunct="1">
              <a:lnSpc>
                <a:spcPct val="105000"/>
              </a:lnSpc>
            </a:pPr>
            <a:r>
              <a:rPr lang="en-US" altLang="zh-CN" sz="2800" b="1" dirty="0"/>
              <a:t>                 </a:t>
            </a:r>
            <a:r>
              <a:rPr lang="zh-CN" altLang="en-US" sz="2800" b="1" dirty="0"/>
              <a:t> </a:t>
            </a:r>
            <a:r>
              <a:rPr lang="en-US" altLang="zh-CN" sz="2800" b="1" dirty="0"/>
              <a:t>x∊ A</a:t>
            </a:r>
            <a:r>
              <a:rPr lang="zh-CN" altLang="en-US" sz="2800" b="1" dirty="0"/>
              <a:t>，或</a:t>
            </a:r>
            <a:r>
              <a:rPr lang="en-US" altLang="zh-CN" sz="2800" b="1" dirty="0" err="1"/>
              <a:t>x∊B∩C</a:t>
            </a:r>
            <a:r>
              <a:rPr lang="en-US" altLang="zh-CN" sz="2800" b="1" dirty="0"/>
              <a:t> </a:t>
            </a:r>
            <a:r>
              <a:rPr lang="zh-CN" altLang="en-US" sz="2800" b="1" dirty="0"/>
              <a:t>。</a:t>
            </a:r>
          </a:p>
          <a:p>
            <a:pPr eaLnBrk="1" hangingPunct="1">
              <a:lnSpc>
                <a:spcPct val="105000"/>
              </a:lnSpc>
            </a:pPr>
            <a:r>
              <a:rPr lang="zh-CN" altLang="en-US" sz="2800" b="1" dirty="0"/>
              <a:t>             </a:t>
            </a:r>
            <a:r>
              <a:rPr lang="zh-CN" altLang="en-US" sz="2800" b="1" dirty="0">
                <a:solidFill>
                  <a:srgbClr val="FF0000"/>
                </a:solidFill>
              </a:rPr>
              <a:t>当</a:t>
            </a:r>
            <a:r>
              <a:rPr lang="en-US" altLang="zh-CN" sz="2800" b="1" dirty="0">
                <a:solidFill>
                  <a:srgbClr val="FF0000"/>
                </a:solidFill>
              </a:rPr>
              <a:t>x∊ A</a:t>
            </a:r>
            <a:r>
              <a:rPr lang="zh-CN" altLang="en-US" sz="2800" b="1" dirty="0"/>
              <a:t>，则</a:t>
            </a:r>
            <a:endParaRPr lang="en-US" altLang="zh-CN" sz="2800" b="1" dirty="0"/>
          </a:p>
          <a:p>
            <a:pPr eaLnBrk="1" hangingPunct="1">
              <a:lnSpc>
                <a:spcPct val="105000"/>
              </a:lnSpc>
            </a:pPr>
            <a:r>
              <a:rPr lang="en-US" altLang="zh-CN" sz="2800" b="1" dirty="0"/>
              <a:t>		x∊ A∪B </a:t>
            </a:r>
            <a:r>
              <a:rPr lang="zh-CN" altLang="en-US" sz="2800" b="1" dirty="0"/>
              <a:t>且</a:t>
            </a:r>
            <a:r>
              <a:rPr lang="en-US" altLang="zh-CN" sz="2800" b="1" dirty="0"/>
              <a:t>x∊ A∪C</a:t>
            </a:r>
            <a:r>
              <a:rPr lang="zh-CN" altLang="en-US" sz="2800" b="1" dirty="0"/>
              <a:t>，</a:t>
            </a:r>
            <a:endParaRPr lang="en-US" altLang="zh-CN" sz="2800" b="1" dirty="0"/>
          </a:p>
          <a:p>
            <a:pPr eaLnBrk="1" hangingPunct="1">
              <a:lnSpc>
                <a:spcPct val="105000"/>
              </a:lnSpc>
            </a:pPr>
            <a:r>
              <a:rPr lang="en-US" altLang="zh-CN" sz="2800" b="1" dirty="0"/>
              <a:t>		</a:t>
            </a:r>
            <a:r>
              <a:rPr lang="zh-CN" altLang="en-US" sz="2800" b="1" dirty="0"/>
              <a:t>于是</a:t>
            </a:r>
            <a:endParaRPr lang="en-US" altLang="zh-CN" sz="2800" b="1" dirty="0"/>
          </a:p>
          <a:p>
            <a:pPr eaLnBrk="1" hangingPunct="1">
              <a:lnSpc>
                <a:spcPct val="105000"/>
              </a:lnSpc>
            </a:pPr>
            <a:r>
              <a:rPr lang="en-US" altLang="zh-CN" sz="2800" b="1" dirty="0"/>
              <a:t>			x∊ (A∪B)∩(A∪C) </a:t>
            </a:r>
            <a:r>
              <a:rPr lang="zh-CN" altLang="en-US" sz="2800" b="1" dirty="0"/>
              <a:t>；</a:t>
            </a:r>
          </a:p>
          <a:p>
            <a:pPr eaLnBrk="1" hangingPunct="1">
              <a:lnSpc>
                <a:spcPct val="105000"/>
              </a:lnSpc>
            </a:pPr>
            <a:r>
              <a:rPr lang="en-US" altLang="zh-CN" sz="2800" b="1" dirty="0"/>
              <a:t>	    </a:t>
            </a:r>
            <a:r>
              <a:rPr lang="zh-CN" altLang="en-US" sz="2800" b="1" dirty="0">
                <a:solidFill>
                  <a:srgbClr val="FF0000"/>
                </a:solidFill>
              </a:rPr>
              <a:t>当</a:t>
            </a:r>
            <a:r>
              <a:rPr lang="en-US" altLang="zh-CN" sz="2800" b="1" dirty="0" err="1">
                <a:solidFill>
                  <a:srgbClr val="FF0000"/>
                </a:solidFill>
              </a:rPr>
              <a:t>x∊B∩C</a:t>
            </a:r>
            <a:r>
              <a:rPr lang="zh-CN" altLang="en-US" sz="2800" b="1" dirty="0"/>
              <a:t>，则</a:t>
            </a:r>
            <a:r>
              <a:rPr lang="en-US" altLang="zh-CN" sz="2800" b="1" dirty="0" err="1"/>
              <a:t>x∊B</a:t>
            </a:r>
            <a:r>
              <a:rPr lang="en-US" altLang="zh-CN" sz="2800" b="1" dirty="0"/>
              <a:t> </a:t>
            </a:r>
            <a:r>
              <a:rPr lang="zh-CN" altLang="en-US" sz="2800" b="1" dirty="0"/>
              <a:t>且</a:t>
            </a:r>
            <a:r>
              <a:rPr lang="en-US" altLang="zh-CN" sz="2800" b="1" dirty="0" err="1"/>
              <a:t>x∊C</a:t>
            </a:r>
            <a:r>
              <a:rPr lang="zh-CN" altLang="en-US" sz="2800" b="1" dirty="0"/>
              <a:t>，就有</a:t>
            </a:r>
            <a:endParaRPr lang="en-US" altLang="zh-CN" sz="2800" b="1" dirty="0"/>
          </a:p>
          <a:p>
            <a:pPr eaLnBrk="1" hangingPunct="1">
              <a:lnSpc>
                <a:spcPct val="105000"/>
              </a:lnSpc>
            </a:pPr>
            <a:r>
              <a:rPr lang="en-US" altLang="zh-CN" sz="2800" b="1" dirty="0"/>
              <a:t> 		x∊ A∪B, </a:t>
            </a:r>
            <a:r>
              <a:rPr lang="zh-CN" altLang="en-US" sz="2800" b="1" dirty="0"/>
              <a:t>且</a:t>
            </a:r>
            <a:r>
              <a:rPr lang="en-US" altLang="zh-CN" sz="2800" b="1" dirty="0"/>
              <a:t>x∊ A∪C</a:t>
            </a:r>
            <a:r>
              <a:rPr lang="zh-CN" altLang="en-US" sz="2800" b="1" dirty="0"/>
              <a:t>，</a:t>
            </a:r>
          </a:p>
          <a:p>
            <a:pPr eaLnBrk="1" hangingPunct="1">
              <a:lnSpc>
                <a:spcPct val="105000"/>
              </a:lnSpc>
            </a:pPr>
            <a:r>
              <a:rPr lang="en-US" altLang="zh-CN" sz="2800" b="1" dirty="0"/>
              <a:t>	     	</a:t>
            </a:r>
            <a:r>
              <a:rPr lang="zh-CN" altLang="en-US" sz="2800" b="1" dirty="0"/>
              <a:t>于是</a:t>
            </a:r>
            <a:endParaRPr lang="en-US" altLang="zh-CN" sz="2800" b="1" dirty="0"/>
          </a:p>
          <a:p>
            <a:pPr eaLnBrk="1" hangingPunct="1">
              <a:lnSpc>
                <a:spcPct val="105000"/>
              </a:lnSpc>
            </a:pPr>
            <a:r>
              <a:rPr lang="en-US" altLang="zh-CN" sz="2800" b="1" dirty="0"/>
              <a:t>		</a:t>
            </a:r>
            <a:r>
              <a:rPr lang="zh-CN" altLang="en-US" sz="2800" b="1" dirty="0"/>
              <a:t>    </a:t>
            </a:r>
            <a:r>
              <a:rPr lang="en-US" altLang="zh-CN" sz="2800" b="1" dirty="0"/>
              <a:t>	x∊ (A∪B)∩(A∪C) </a:t>
            </a:r>
            <a:r>
              <a:rPr lang="zh-CN" altLang="en-US" sz="2800" b="1" dirty="0"/>
              <a:t>。 </a:t>
            </a:r>
          </a:p>
          <a:p>
            <a:pPr eaLnBrk="1" hangingPunct="1">
              <a:lnSpc>
                <a:spcPct val="105000"/>
              </a:lnSpc>
              <a:spcAft>
                <a:spcPct val="20000"/>
              </a:spcAft>
            </a:pPr>
            <a:r>
              <a:rPr lang="en-US" altLang="zh-CN" sz="2800" b="1" dirty="0"/>
              <a:t>	   </a:t>
            </a:r>
            <a:r>
              <a:rPr lang="zh-CN" altLang="en-US" sz="2800" b="1" dirty="0"/>
              <a:t>故    </a:t>
            </a:r>
            <a:r>
              <a:rPr lang="en-US" altLang="zh-CN" sz="2800" b="1" dirty="0">
                <a:solidFill>
                  <a:srgbClr val="CC0000"/>
                </a:solidFill>
              </a:rPr>
              <a:t>A∪(B∩C)</a:t>
            </a:r>
            <a:r>
              <a:rPr lang="en-US" altLang="zh-CN" sz="2800" b="1" dirty="0">
                <a:solidFill>
                  <a:srgbClr val="CC0000"/>
                </a:solidFill>
                <a:latin typeface="MS Mincho" panose="02020609040205080304" pitchFamily="49" charset="-128"/>
                <a:ea typeface="MS Mincho" panose="02020609040205080304" pitchFamily="49" charset="-128"/>
              </a:rPr>
              <a:t>⊆</a:t>
            </a:r>
            <a:r>
              <a:rPr lang="en-US" altLang="zh-CN" sz="2800" b="1" dirty="0">
                <a:solidFill>
                  <a:srgbClr val="CC0000"/>
                </a:solidFill>
              </a:rPr>
              <a:t>(A∪B)∩(A∪C)</a:t>
            </a:r>
            <a:r>
              <a:rPr lang="en-US" altLang="zh-CN"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88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88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88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88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288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4" name="Rectangle 4"/>
          <p:cNvSpPr>
            <a:spLocks noChangeArrowheads="1"/>
          </p:cNvSpPr>
          <p:nvPr/>
        </p:nvSpPr>
        <p:spPr bwMode="auto">
          <a:xfrm>
            <a:off x="323850" y="0"/>
            <a:ext cx="8462963"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sz="2800" b="1">
                <a:solidFill>
                  <a:srgbClr val="CC0000"/>
                </a:solidFill>
              </a:rPr>
              <a:t>再证明：</a:t>
            </a:r>
            <a:r>
              <a:rPr lang="en-US" altLang="zh-CN" sz="2800" b="1">
                <a:solidFill>
                  <a:srgbClr val="CC0000"/>
                </a:solidFill>
              </a:rPr>
              <a:t>(A∪B)∩(A∪C) </a:t>
            </a:r>
            <a:r>
              <a:rPr lang="en-US" altLang="zh-CN" sz="2800" b="1">
                <a:solidFill>
                  <a:srgbClr val="CC0000"/>
                </a:solidFill>
                <a:latin typeface="MS Mincho" panose="02020609040205080304" pitchFamily="49" charset="-128"/>
                <a:ea typeface="MS Mincho" panose="02020609040205080304" pitchFamily="49" charset="-128"/>
              </a:rPr>
              <a:t>⊆</a:t>
            </a:r>
            <a:r>
              <a:rPr lang="en-US" altLang="zh-CN" sz="2800" b="1">
                <a:solidFill>
                  <a:srgbClr val="CC0000"/>
                </a:solidFill>
              </a:rPr>
              <a:t>A∪(B∩C)</a:t>
            </a:r>
          </a:p>
          <a:p>
            <a:pPr eaLnBrk="1" hangingPunct="1">
              <a:lnSpc>
                <a:spcPct val="105000"/>
              </a:lnSpc>
            </a:pPr>
            <a:r>
              <a:rPr lang="zh-CN" altLang="en-US" sz="2800" b="1"/>
              <a:t>若</a:t>
            </a:r>
            <a:r>
              <a:rPr lang="en-US" altLang="zh-CN" sz="2800" b="1"/>
              <a:t>x∊ (A∪B)∩(A∪C)</a:t>
            </a:r>
            <a:r>
              <a:rPr lang="zh-CN" altLang="en-US" sz="2800" b="1"/>
              <a:t>，则 </a:t>
            </a:r>
            <a:endParaRPr lang="en-US" altLang="zh-CN" sz="2800" b="1"/>
          </a:p>
          <a:p>
            <a:pPr eaLnBrk="1" hangingPunct="1">
              <a:lnSpc>
                <a:spcPct val="105000"/>
              </a:lnSpc>
            </a:pPr>
            <a:r>
              <a:rPr lang="en-US" altLang="zh-CN" sz="2800" b="1"/>
              <a:t>            x∊ A∪B, </a:t>
            </a:r>
            <a:r>
              <a:rPr lang="zh-CN" altLang="en-US" sz="2800" b="1"/>
              <a:t>且</a:t>
            </a:r>
            <a:r>
              <a:rPr lang="en-US" altLang="zh-CN" sz="2800" b="1"/>
              <a:t>x∊ A∪C </a:t>
            </a:r>
          </a:p>
          <a:p>
            <a:pPr eaLnBrk="1" hangingPunct="1">
              <a:lnSpc>
                <a:spcPct val="105000"/>
              </a:lnSpc>
            </a:pPr>
            <a:r>
              <a:rPr lang="zh-CN" altLang="en-US" sz="2800" b="1">
                <a:solidFill>
                  <a:schemeClr val="hlink"/>
                </a:solidFill>
              </a:rPr>
              <a:t>由</a:t>
            </a:r>
            <a:r>
              <a:rPr lang="en-US" altLang="zh-CN" sz="2800" b="1">
                <a:solidFill>
                  <a:schemeClr val="hlink"/>
                </a:solidFill>
              </a:rPr>
              <a:t>x∊ A∪B </a:t>
            </a:r>
            <a:r>
              <a:rPr lang="zh-CN" altLang="en-US" sz="2800" b="1">
                <a:solidFill>
                  <a:schemeClr val="hlink"/>
                </a:solidFill>
              </a:rPr>
              <a:t>得</a:t>
            </a:r>
            <a:endParaRPr lang="en-US" altLang="zh-CN" sz="2800" b="1">
              <a:solidFill>
                <a:schemeClr val="hlink"/>
              </a:solidFill>
            </a:endParaRPr>
          </a:p>
          <a:p>
            <a:pPr eaLnBrk="1" hangingPunct="1">
              <a:lnSpc>
                <a:spcPct val="105000"/>
              </a:lnSpc>
            </a:pPr>
            <a:r>
              <a:rPr lang="en-US" altLang="zh-CN" sz="2800" b="1">
                <a:solidFill>
                  <a:schemeClr val="hlink"/>
                </a:solidFill>
              </a:rPr>
              <a:t>	             x∊A </a:t>
            </a:r>
            <a:r>
              <a:rPr lang="zh-CN" altLang="en-US" sz="2800" b="1">
                <a:solidFill>
                  <a:schemeClr val="hlink"/>
                </a:solidFill>
              </a:rPr>
              <a:t>或</a:t>
            </a:r>
            <a:r>
              <a:rPr lang="en-US" altLang="zh-CN" sz="2800" b="1">
                <a:solidFill>
                  <a:schemeClr val="hlink"/>
                </a:solidFill>
              </a:rPr>
              <a:t>x∊B</a:t>
            </a:r>
            <a:r>
              <a:rPr lang="zh-CN" altLang="en-US" sz="2800" b="1">
                <a:solidFill>
                  <a:schemeClr val="hlink"/>
                </a:solidFill>
              </a:rPr>
              <a:t>；                               （</a:t>
            </a:r>
            <a:r>
              <a:rPr lang="en-US" altLang="zh-CN" sz="2800" b="1">
                <a:solidFill>
                  <a:schemeClr val="hlink"/>
                </a:solidFill>
              </a:rPr>
              <a:t>1</a:t>
            </a:r>
            <a:r>
              <a:rPr lang="zh-CN" altLang="en-US" sz="2800" b="1">
                <a:solidFill>
                  <a:schemeClr val="hlink"/>
                </a:solidFill>
              </a:rPr>
              <a:t>）</a:t>
            </a:r>
          </a:p>
          <a:p>
            <a:pPr eaLnBrk="1" hangingPunct="1">
              <a:lnSpc>
                <a:spcPct val="105000"/>
              </a:lnSpc>
            </a:pPr>
            <a:r>
              <a:rPr lang="zh-CN" altLang="en-US" sz="2800" b="1">
                <a:solidFill>
                  <a:schemeClr val="hlink"/>
                </a:solidFill>
              </a:rPr>
              <a:t>由</a:t>
            </a:r>
            <a:r>
              <a:rPr lang="en-US" altLang="zh-CN" sz="2800" b="1">
                <a:solidFill>
                  <a:schemeClr val="hlink"/>
                </a:solidFill>
              </a:rPr>
              <a:t>x∊ A∪C </a:t>
            </a:r>
            <a:r>
              <a:rPr lang="zh-CN" altLang="en-US" sz="2800" b="1">
                <a:solidFill>
                  <a:schemeClr val="hlink"/>
                </a:solidFill>
              </a:rPr>
              <a:t>得</a:t>
            </a:r>
            <a:endParaRPr lang="en-US" altLang="zh-CN" sz="2800" b="1">
              <a:solidFill>
                <a:schemeClr val="hlink"/>
              </a:solidFill>
            </a:endParaRPr>
          </a:p>
          <a:p>
            <a:pPr eaLnBrk="1" hangingPunct="1">
              <a:lnSpc>
                <a:spcPct val="105000"/>
              </a:lnSpc>
            </a:pPr>
            <a:r>
              <a:rPr lang="en-US" altLang="zh-CN" sz="2800" b="1">
                <a:solidFill>
                  <a:schemeClr val="hlink"/>
                </a:solidFill>
              </a:rPr>
              <a:t> 	             x∊A </a:t>
            </a:r>
            <a:r>
              <a:rPr lang="zh-CN" altLang="en-US" sz="2800" b="1">
                <a:solidFill>
                  <a:schemeClr val="hlink"/>
                </a:solidFill>
              </a:rPr>
              <a:t>或</a:t>
            </a:r>
            <a:r>
              <a:rPr lang="en-US" altLang="zh-CN" sz="2800" b="1">
                <a:solidFill>
                  <a:schemeClr val="hlink"/>
                </a:solidFill>
              </a:rPr>
              <a:t>x∊C </a:t>
            </a:r>
            <a:r>
              <a:rPr lang="zh-CN" altLang="en-US" sz="2800" b="1">
                <a:solidFill>
                  <a:schemeClr val="hlink"/>
                </a:solidFill>
              </a:rPr>
              <a:t>。                              （</a:t>
            </a:r>
            <a:r>
              <a:rPr lang="en-US" altLang="zh-CN" sz="2800" b="1">
                <a:solidFill>
                  <a:schemeClr val="hlink"/>
                </a:solidFill>
              </a:rPr>
              <a:t>2</a:t>
            </a:r>
            <a:r>
              <a:rPr lang="zh-CN" altLang="en-US" sz="2800" b="1">
                <a:solidFill>
                  <a:schemeClr val="hlink"/>
                </a:solidFill>
              </a:rPr>
              <a:t>）</a:t>
            </a:r>
          </a:p>
          <a:p>
            <a:pPr eaLnBrk="1" hangingPunct="1">
              <a:lnSpc>
                <a:spcPct val="105000"/>
              </a:lnSpc>
            </a:pPr>
            <a:r>
              <a:rPr lang="zh-CN" altLang="en-US" sz="2800" b="1"/>
              <a:t>于是，</a:t>
            </a:r>
            <a:endParaRPr lang="en-US" altLang="zh-CN" sz="2800" b="1"/>
          </a:p>
          <a:p>
            <a:pPr eaLnBrk="1" hangingPunct="1">
              <a:lnSpc>
                <a:spcPct val="105000"/>
              </a:lnSpc>
            </a:pPr>
            <a:r>
              <a:rPr lang="zh-CN" altLang="en-US" sz="2800" b="1"/>
              <a:t>当</a:t>
            </a:r>
            <a:r>
              <a:rPr lang="en-US" altLang="zh-CN" sz="2800" b="1"/>
              <a:t>x∊A</a:t>
            </a:r>
            <a:r>
              <a:rPr lang="zh-CN" altLang="en-US" sz="2800" b="1"/>
              <a:t>，有</a:t>
            </a:r>
            <a:endParaRPr lang="en-US" altLang="zh-CN" sz="2800" b="1"/>
          </a:p>
          <a:p>
            <a:pPr eaLnBrk="1" hangingPunct="1">
              <a:lnSpc>
                <a:spcPct val="105000"/>
              </a:lnSpc>
            </a:pPr>
            <a:r>
              <a:rPr lang="en-US" altLang="zh-CN" sz="2800" b="1"/>
              <a:t>	x∊ A∪(B∩C)</a:t>
            </a:r>
            <a:r>
              <a:rPr lang="zh-CN" altLang="en-US" sz="2800" b="1"/>
              <a:t>；</a:t>
            </a:r>
          </a:p>
          <a:p>
            <a:pPr eaLnBrk="1" hangingPunct="1">
              <a:lnSpc>
                <a:spcPct val="105000"/>
              </a:lnSpc>
            </a:pPr>
            <a:r>
              <a:rPr lang="zh-CN" altLang="en-US" sz="2800" b="1"/>
              <a:t>当</a:t>
            </a:r>
            <a:r>
              <a:rPr lang="en-US" altLang="zh-CN" sz="2800" b="1"/>
              <a:t>x</a:t>
            </a:r>
            <a:r>
              <a:rPr lang="en-US" altLang="zh-CN" sz="2800" b="1">
                <a:latin typeface="MS Mincho" panose="02020609040205080304" pitchFamily="49" charset="-128"/>
                <a:ea typeface="MS Mincho" panose="02020609040205080304" pitchFamily="49" charset="-128"/>
              </a:rPr>
              <a:t>∉A</a:t>
            </a:r>
            <a:r>
              <a:rPr lang="zh-CN" altLang="en-US" sz="2800" b="1"/>
              <a:t>，由</a:t>
            </a:r>
            <a:r>
              <a:rPr lang="en-US" altLang="zh-CN" sz="2800" b="1"/>
              <a:t>(1)</a:t>
            </a:r>
            <a:r>
              <a:rPr lang="zh-CN" altLang="en-US" sz="2800" b="1"/>
              <a:t>和</a:t>
            </a:r>
            <a:r>
              <a:rPr lang="en-US" altLang="zh-CN" sz="2800" b="1"/>
              <a:t>(2)</a:t>
            </a:r>
            <a:r>
              <a:rPr lang="zh-CN" altLang="en-US" sz="2800" b="1"/>
              <a:t>， </a:t>
            </a:r>
            <a:r>
              <a:rPr lang="en-US" altLang="zh-CN" sz="2800" b="1"/>
              <a:t>x∊B </a:t>
            </a:r>
            <a:r>
              <a:rPr lang="zh-CN" altLang="en-US" sz="2800" b="1"/>
              <a:t>且</a:t>
            </a:r>
            <a:r>
              <a:rPr lang="en-US" altLang="zh-CN" sz="2800" b="1"/>
              <a:t>x∊C</a:t>
            </a:r>
            <a:r>
              <a:rPr lang="zh-CN" altLang="en-US" sz="2800" b="1"/>
              <a:t>，有</a:t>
            </a:r>
            <a:endParaRPr lang="en-US" altLang="zh-CN" sz="2800" b="1"/>
          </a:p>
          <a:p>
            <a:pPr eaLnBrk="1" hangingPunct="1">
              <a:lnSpc>
                <a:spcPct val="105000"/>
              </a:lnSpc>
            </a:pPr>
            <a:r>
              <a:rPr lang="en-US" altLang="zh-CN" sz="2800" b="1"/>
              <a:t>	x∊B∩C </a:t>
            </a:r>
            <a:r>
              <a:rPr lang="zh-CN" altLang="en-US" sz="2800" b="1"/>
              <a:t>，所以</a:t>
            </a:r>
            <a:r>
              <a:rPr lang="en-US" altLang="zh-CN" sz="2800" b="1"/>
              <a:t>x∊ A∪(B∩C)</a:t>
            </a:r>
            <a:r>
              <a:rPr lang="zh-CN" altLang="en-US" sz="2800" b="1"/>
              <a:t>。</a:t>
            </a:r>
          </a:p>
          <a:p>
            <a:pPr eaLnBrk="1" hangingPunct="1">
              <a:lnSpc>
                <a:spcPct val="105000"/>
              </a:lnSpc>
              <a:spcAft>
                <a:spcPct val="20000"/>
              </a:spcAft>
            </a:pPr>
            <a:r>
              <a:rPr lang="zh-CN" altLang="en-US" sz="2800" b="1"/>
              <a:t>故   </a:t>
            </a:r>
            <a:r>
              <a:rPr lang="en-US" altLang="zh-CN" sz="2800" b="1">
                <a:solidFill>
                  <a:srgbClr val="CC0000"/>
                </a:solidFill>
              </a:rPr>
              <a:t>(A∪B)∩(A∪C) </a:t>
            </a:r>
            <a:r>
              <a:rPr lang="en-US" altLang="zh-CN" sz="2800" b="1">
                <a:solidFill>
                  <a:srgbClr val="CC0000"/>
                </a:solidFill>
                <a:latin typeface="MS Mincho" panose="02020609040205080304" pitchFamily="49" charset="-128"/>
                <a:ea typeface="MS Mincho" panose="02020609040205080304" pitchFamily="49" charset="-128"/>
              </a:rPr>
              <a:t>⊆</a:t>
            </a:r>
            <a:r>
              <a:rPr lang="en-US" altLang="zh-CN" sz="2800" b="1">
                <a:solidFill>
                  <a:srgbClr val="CC0000"/>
                </a:solidFill>
              </a:rPr>
              <a:t>A∪(B∩C)</a:t>
            </a:r>
          </a:p>
          <a:p>
            <a:pPr eaLnBrk="1" hangingPunct="1">
              <a:lnSpc>
                <a:spcPct val="105000"/>
              </a:lnSpc>
            </a:pPr>
            <a:r>
              <a:rPr lang="zh-CN" altLang="en-US" sz="2800" b="1"/>
              <a:t>综上知， </a:t>
            </a:r>
            <a:r>
              <a:rPr lang="en-US" altLang="zh-CN" sz="2800" b="1"/>
              <a:t>A∪</a:t>
            </a:r>
            <a:r>
              <a:rPr lang="zh-CN" altLang="en-US" sz="2800" b="1"/>
              <a:t>（</a:t>
            </a:r>
            <a:r>
              <a:rPr lang="en-US" altLang="zh-CN" sz="2800" b="1"/>
              <a:t>B∩C</a:t>
            </a:r>
            <a:r>
              <a:rPr lang="zh-CN" altLang="en-US" sz="2800" b="1"/>
              <a:t>）</a:t>
            </a:r>
            <a:r>
              <a:rPr lang="en-US" altLang="zh-CN" sz="2800" b="1"/>
              <a:t>=</a:t>
            </a:r>
            <a:r>
              <a:rPr lang="zh-CN" altLang="en-US" sz="2800" b="1"/>
              <a:t>（</a:t>
            </a:r>
            <a:r>
              <a:rPr lang="en-US" altLang="zh-CN" sz="2800" b="1"/>
              <a:t>A∪B</a:t>
            </a:r>
            <a:r>
              <a:rPr lang="zh-CN" altLang="en-US" sz="2800" b="1"/>
              <a:t>）∩（</a:t>
            </a:r>
            <a:r>
              <a:rPr lang="en-US" altLang="zh-CN" sz="2800" b="1"/>
              <a:t>A∪C</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1" end="1"/>
                                            </p:txEl>
                                          </p:spTgt>
                                        </p:tgtEl>
                                        <p:attrNameLst>
                                          <p:attrName>style.visibility</p:attrName>
                                        </p:attrNameLst>
                                      </p:cBhvr>
                                      <p:to>
                                        <p:strVal val="visible"/>
                                      </p:to>
                                    </p:set>
                                    <p:animEffect transition="in" filter="blinds(horizontal)">
                                      <p:cBhvr>
                                        <p:cTn id="7" dur="500"/>
                                        <p:tgtEl>
                                          <p:spTgt spid="12288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10" dur="500"/>
                                        <p:tgtEl>
                                          <p:spTgt spid="122884">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4">
                                            <p:txEl>
                                              <p:pRg st="3" end="3"/>
                                            </p:txEl>
                                          </p:spTgt>
                                        </p:tgtEl>
                                        <p:attrNameLst>
                                          <p:attrName>style.visibility</p:attrName>
                                        </p:attrNameLst>
                                      </p:cBhvr>
                                      <p:to>
                                        <p:strVal val="visible"/>
                                      </p:to>
                                    </p:set>
                                    <p:animEffect transition="in" filter="blinds(horizontal)">
                                      <p:cBhvr>
                                        <p:cTn id="15" dur="500"/>
                                        <p:tgtEl>
                                          <p:spTgt spid="12288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884">
                                            <p:txEl>
                                              <p:pRg st="4" end="4"/>
                                            </p:txEl>
                                          </p:spTgt>
                                        </p:tgtEl>
                                        <p:attrNameLst>
                                          <p:attrName>style.visibility</p:attrName>
                                        </p:attrNameLst>
                                      </p:cBhvr>
                                      <p:to>
                                        <p:strVal val="visible"/>
                                      </p:to>
                                    </p:set>
                                    <p:animEffect transition="in" filter="blinds(horizontal)">
                                      <p:cBhvr>
                                        <p:cTn id="18" dur="500"/>
                                        <p:tgtEl>
                                          <p:spTgt spid="12288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2884">
                                            <p:txEl>
                                              <p:pRg st="5" end="5"/>
                                            </p:txEl>
                                          </p:spTgt>
                                        </p:tgtEl>
                                        <p:attrNameLst>
                                          <p:attrName>style.visibility</p:attrName>
                                        </p:attrNameLst>
                                      </p:cBhvr>
                                      <p:to>
                                        <p:strVal val="visible"/>
                                      </p:to>
                                    </p:set>
                                    <p:animEffect transition="in" filter="blinds(horizontal)">
                                      <p:cBhvr>
                                        <p:cTn id="21" dur="500"/>
                                        <p:tgtEl>
                                          <p:spTgt spid="12288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2884">
                                            <p:txEl>
                                              <p:pRg st="6" end="6"/>
                                            </p:txEl>
                                          </p:spTgt>
                                        </p:tgtEl>
                                        <p:attrNameLst>
                                          <p:attrName>style.visibility</p:attrName>
                                        </p:attrNameLst>
                                      </p:cBhvr>
                                      <p:to>
                                        <p:strVal val="visible"/>
                                      </p:to>
                                    </p:set>
                                    <p:animEffect transition="in" filter="blinds(horizontal)">
                                      <p:cBhvr>
                                        <p:cTn id="24" dur="500"/>
                                        <p:tgtEl>
                                          <p:spTgt spid="122884">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2884">
                                            <p:txEl>
                                              <p:pRg st="7" end="7"/>
                                            </p:txEl>
                                          </p:spTgt>
                                        </p:tgtEl>
                                        <p:attrNameLst>
                                          <p:attrName>style.visibility</p:attrName>
                                        </p:attrNameLst>
                                      </p:cBhvr>
                                      <p:to>
                                        <p:strVal val="visible"/>
                                      </p:to>
                                    </p:set>
                                    <p:animEffect transition="in" filter="blinds(horizontal)">
                                      <p:cBhvr>
                                        <p:cTn id="29" dur="500"/>
                                        <p:tgtEl>
                                          <p:spTgt spid="122884">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2884">
                                            <p:txEl>
                                              <p:pRg st="8" end="8"/>
                                            </p:txEl>
                                          </p:spTgt>
                                        </p:tgtEl>
                                        <p:attrNameLst>
                                          <p:attrName>style.visibility</p:attrName>
                                        </p:attrNameLst>
                                      </p:cBhvr>
                                      <p:to>
                                        <p:strVal val="visible"/>
                                      </p:to>
                                    </p:set>
                                    <p:animEffect transition="in" filter="blinds(horizontal)">
                                      <p:cBhvr>
                                        <p:cTn id="32" dur="500"/>
                                        <p:tgtEl>
                                          <p:spTgt spid="122884">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2884">
                                            <p:txEl>
                                              <p:pRg st="9" end="9"/>
                                            </p:txEl>
                                          </p:spTgt>
                                        </p:tgtEl>
                                        <p:attrNameLst>
                                          <p:attrName>style.visibility</p:attrName>
                                        </p:attrNameLst>
                                      </p:cBhvr>
                                      <p:to>
                                        <p:strVal val="visible"/>
                                      </p:to>
                                    </p:set>
                                    <p:animEffect transition="in" filter="blinds(horizontal)">
                                      <p:cBhvr>
                                        <p:cTn id="35" dur="500"/>
                                        <p:tgtEl>
                                          <p:spTgt spid="122884">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2884">
                                            <p:txEl>
                                              <p:pRg st="10" end="10"/>
                                            </p:txEl>
                                          </p:spTgt>
                                        </p:tgtEl>
                                        <p:attrNameLst>
                                          <p:attrName>style.visibility</p:attrName>
                                        </p:attrNameLst>
                                      </p:cBhvr>
                                      <p:to>
                                        <p:strVal val="visible"/>
                                      </p:to>
                                    </p:set>
                                    <p:animEffect transition="in" filter="blinds(horizontal)">
                                      <p:cBhvr>
                                        <p:cTn id="38" dur="500"/>
                                        <p:tgtEl>
                                          <p:spTgt spid="122884">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2884">
                                            <p:txEl>
                                              <p:pRg st="11" end="11"/>
                                            </p:txEl>
                                          </p:spTgt>
                                        </p:tgtEl>
                                        <p:attrNameLst>
                                          <p:attrName>style.visibility</p:attrName>
                                        </p:attrNameLst>
                                      </p:cBhvr>
                                      <p:to>
                                        <p:strVal val="visible"/>
                                      </p:to>
                                    </p:set>
                                    <p:animEffect transition="in" filter="blinds(horizontal)">
                                      <p:cBhvr>
                                        <p:cTn id="41" dur="500"/>
                                        <p:tgtEl>
                                          <p:spTgt spid="12288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082C86-F71D-407C-92B7-97BE85B7417A}" type="slidenum">
              <a:rPr lang="zh-CN" altLang="en-US" smtClean="0">
                <a:solidFill>
                  <a:schemeClr val="accent1"/>
                </a:solidFill>
              </a:rPr>
              <a:pPr/>
              <a:t>14</a:t>
            </a:fld>
            <a:r>
              <a:rPr lang="en-US" altLang="zh-CN" dirty="0">
                <a:solidFill>
                  <a:schemeClr val="accent1"/>
                </a:solidFill>
              </a:rPr>
              <a:t>/49</a:t>
            </a:r>
          </a:p>
        </p:txBody>
      </p:sp>
      <p:sp>
        <p:nvSpPr>
          <p:cNvPr id="51203" name="Rectangle 2"/>
          <p:cNvSpPr>
            <a:spLocks noGrp="1"/>
          </p:cNvSpPr>
          <p:nvPr>
            <p:ph type="title" idx="4294967295"/>
          </p:nvPr>
        </p:nvSpPr>
        <p:spPr>
          <a:xfrm>
            <a:off x="0" y="-26988"/>
            <a:ext cx="9144000" cy="642938"/>
          </a:xfrm>
        </p:spPr>
        <p:txBody>
          <a:bodyPr/>
          <a:lstStyle/>
          <a:p>
            <a:pPr algn="l"/>
            <a:r>
              <a:rPr lang="zh-CN" altLang="en-US" sz="3200" dirty="0">
                <a:latin typeface="Calibri" panose="020F0502020204030204" pitchFamily="34" charset="0"/>
                <a:ea typeface="宋体" panose="02010600030101010101" pitchFamily="2" charset="-122"/>
              </a:rPr>
              <a:t>例 求证</a:t>
            </a:r>
            <a:r>
              <a:rPr lang="en-US" altLang="zh-CN" sz="3200" dirty="0">
                <a:latin typeface="Calibri" panose="020F0502020204030204" pitchFamily="34"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(A-B)</a:t>
            </a:r>
            <a:r>
              <a:rPr lang="en-US" altLang="zh-CN" sz="3200" b="1" dirty="0">
                <a:latin typeface="Times New Roman" panose="02020603050405020304" pitchFamily="18" charset="0"/>
                <a:ea typeface="MS Mincho" panose="02020609040205080304" pitchFamily="49" charset="-128"/>
              </a:rPr>
              <a:t>∪(A-C)=A</a:t>
            </a:r>
            <a:r>
              <a:rPr lang="zh-CN" altLang="en-US" sz="3200" b="1" dirty="0">
                <a:latin typeface="Times New Roman" panose="02020603050405020304" pitchFamily="18" charset="0"/>
                <a:ea typeface="MS Mincho" panose="02020609040205080304" pitchFamily="49" charset="-128"/>
              </a:rPr>
              <a:t>当且仅当 </a:t>
            </a:r>
            <a:r>
              <a:rPr lang="en-US" altLang="zh-CN" sz="3200" b="1" dirty="0">
                <a:latin typeface="Times New Roman" panose="02020603050405020304" pitchFamily="18" charset="0"/>
                <a:ea typeface="MS Mincho" panose="02020609040205080304" pitchFamily="49" charset="-128"/>
              </a:rPr>
              <a:t>A∩B∩C=Ø</a:t>
            </a:r>
          </a:p>
        </p:txBody>
      </p:sp>
      <p:sp>
        <p:nvSpPr>
          <p:cNvPr id="126980" name="Rectangle 4"/>
          <p:cNvSpPr>
            <a:spLocks noChangeArrowheads="1"/>
          </p:cNvSpPr>
          <p:nvPr/>
        </p:nvSpPr>
        <p:spPr bwMode="auto">
          <a:xfrm>
            <a:off x="-31601" y="1000125"/>
            <a:ext cx="91440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800" b="1" dirty="0"/>
              <a:t>解：先证必要性。</a:t>
            </a:r>
          </a:p>
          <a:p>
            <a:pPr eaLnBrk="1" hangingPunct="1">
              <a:lnSpc>
                <a:spcPct val="130000"/>
              </a:lnSpc>
            </a:pPr>
            <a:r>
              <a:rPr lang="zh-CN" altLang="en-US" sz="2800" b="1" dirty="0"/>
              <a:t>             假若</a:t>
            </a:r>
            <a:r>
              <a:rPr lang="en-US" altLang="zh-CN" sz="2800" b="1" dirty="0"/>
              <a:t>(A-B)∪(A-C)=A , </a:t>
            </a:r>
            <a:r>
              <a:rPr lang="zh-CN" altLang="en-US" sz="2800" b="1" dirty="0"/>
              <a:t>要证明</a:t>
            </a:r>
            <a:r>
              <a:rPr lang="en-US" altLang="zh-CN" sz="2800" b="1" dirty="0"/>
              <a:t>A∩B∩C=Ø</a:t>
            </a:r>
            <a:r>
              <a:rPr lang="zh-CN" altLang="en-US" sz="2800" b="1" dirty="0"/>
              <a:t>。</a:t>
            </a:r>
          </a:p>
          <a:p>
            <a:pPr eaLnBrk="1" hangingPunct="1">
              <a:lnSpc>
                <a:spcPct val="130000"/>
              </a:lnSpc>
            </a:pPr>
            <a:r>
              <a:rPr lang="zh-CN" altLang="en-US" sz="2800" b="1" dirty="0"/>
              <a:t>              </a:t>
            </a:r>
            <a:r>
              <a:rPr lang="zh-CN" altLang="en-US" sz="2800" b="1" dirty="0">
                <a:solidFill>
                  <a:srgbClr val="993300"/>
                </a:solidFill>
              </a:rPr>
              <a:t>用反证法。</a:t>
            </a:r>
          </a:p>
          <a:p>
            <a:pPr eaLnBrk="1" hangingPunct="1">
              <a:lnSpc>
                <a:spcPct val="130000"/>
              </a:lnSpc>
            </a:pPr>
            <a:r>
              <a:rPr lang="zh-CN" altLang="en-US" sz="2800" b="1" dirty="0"/>
              <a:t>              若</a:t>
            </a:r>
            <a:r>
              <a:rPr lang="en-US" altLang="zh-CN" sz="2800" b="1" dirty="0"/>
              <a:t>A∩B∩C</a:t>
            </a:r>
            <a:r>
              <a:rPr lang="en-US" altLang="zh-CN" sz="2800" b="1" dirty="0">
                <a:cs typeface="Arial" panose="020B0604020202020204" pitchFamily="34" charset="0"/>
              </a:rPr>
              <a:t>≠</a:t>
            </a:r>
            <a:r>
              <a:rPr lang="en-US" altLang="zh-CN" sz="2800" b="1" dirty="0"/>
              <a:t>Ø, </a:t>
            </a:r>
            <a:r>
              <a:rPr lang="zh-CN" altLang="en-US" sz="2800" b="1" dirty="0"/>
              <a:t>  则</a:t>
            </a:r>
            <a:r>
              <a:rPr lang="zh-CN" altLang="en-US" sz="2800" b="1" dirty="0">
                <a:latin typeface="MS Mincho" panose="02020609040205080304" pitchFamily="49" charset="-128"/>
                <a:ea typeface="MS Mincho" panose="02020609040205080304" pitchFamily="49" charset="-128"/>
              </a:rPr>
              <a:t>∃</a:t>
            </a:r>
            <a:r>
              <a:rPr lang="en-US" altLang="zh-CN" sz="2800" b="1" dirty="0" err="1">
                <a:latin typeface="MS Mincho" panose="02020609040205080304" pitchFamily="49" charset="-128"/>
                <a:ea typeface="MS Mincho" panose="02020609040205080304" pitchFamily="49" charset="-128"/>
              </a:rPr>
              <a:t>x∊</a:t>
            </a:r>
            <a:r>
              <a:rPr lang="en-US" altLang="zh-CN" sz="2800" b="1" dirty="0" err="1"/>
              <a:t>A∩B∩C</a:t>
            </a:r>
            <a:r>
              <a:rPr lang="en-US" altLang="zh-CN" sz="2800" b="1" dirty="0"/>
              <a:t>, </a:t>
            </a:r>
            <a:r>
              <a:rPr lang="zh-CN" altLang="en-US" sz="2800" b="1" dirty="0"/>
              <a:t>所以</a:t>
            </a:r>
          </a:p>
          <a:p>
            <a:pPr eaLnBrk="1" hangingPunct="1">
              <a:lnSpc>
                <a:spcPct val="130000"/>
              </a:lnSpc>
            </a:pPr>
            <a:r>
              <a:rPr lang="en-US" altLang="zh-CN" sz="2800" b="1" dirty="0"/>
              <a:t>                         </a:t>
            </a:r>
            <a:r>
              <a:rPr lang="en-US" altLang="zh-CN" sz="2800" b="1" dirty="0" err="1"/>
              <a:t>x∊A</a:t>
            </a:r>
            <a:r>
              <a:rPr lang="zh-CN" altLang="en-US" sz="2800" b="1" dirty="0"/>
              <a:t>， </a:t>
            </a:r>
            <a:r>
              <a:rPr lang="en-US" altLang="zh-CN" sz="2800" b="1" dirty="0" err="1"/>
              <a:t>x∊B</a:t>
            </a:r>
            <a:r>
              <a:rPr lang="zh-CN" altLang="en-US" sz="2800" dirty="0"/>
              <a:t> ， </a:t>
            </a:r>
            <a:r>
              <a:rPr lang="en-US" altLang="zh-CN" sz="2800" b="1" dirty="0" err="1"/>
              <a:t>x∊C</a:t>
            </a:r>
            <a:r>
              <a:rPr lang="zh-CN" altLang="en-US" sz="2800" dirty="0"/>
              <a:t> </a:t>
            </a:r>
            <a:r>
              <a:rPr lang="zh-CN" altLang="en-US" sz="2800" b="1" dirty="0"/>
              <a:t>。</a:t>
            </a:r>
          </a:p>
          <a:p>
            <a:pPr eaLnBrk="1" hangingPunct="1">
              <a:lnSpc>
                <a:spcPct val="130000"/>
              </a:lnSpc>
            </a:pPr>
            <a:r>
              <a:rPr lang="zh-CN" altLang="en-US" sz="2800" b="1" dirty="0"/>
              <a:t>              由</a:t>
            </a:r>
            <a:r>
              <a:rPr lang="en-US" altLang="zh-CN" sz="2800" b="1" dirty="0" err="1"/>
              <a:t>x∊A</a:t>
            </a:r>
            <a:r>
              <a:rPr lang="zh-CN" altLang="en-US" sz="2800" b="1" dirty="0"/>
              <a:t>，</a:t>
            </a:r>
            <a:r>
              <a:rPr lang="en-US" altLang="zh-CN" sz="2800" b="1" dirty="0" err="1"/>
              <a:t>x∊B</a:t>
            </a:r>
            <a:r>
              <a:rPr lang="en-US" altLang="zh-CN" sz="2800" b="1" dirty="0"/>
              <a:t>, </a:t>
            </a:r>
            <a:r>
              <a:rPr lang="zh-CN" altLang="en-US" sz="2800" b="1" dirty="0"/>
              <a:t>有 </a:t>
            </a:r>
            <a:r>
              <a:rPr lang="en-US" altLang="zh-CN" sz="2800" b="1" dirty="0"/>
              <a:t>x ∉A-B, </a:t>
            </a:r>
          </a:p>
          <a:p>
            <a:pPr eaLnBrk="1" hangingPunct="1">
              <a:lnSpc>
                <a:spcPct val="130000"/>
              </a:lnSpc>
            </a:pPr>
            <a:r>
              <a:rPr lang="zh-CN" altLang="en-US" sz="2800" b="1" dirty="0"/>
              <a:t>              又由</a:t>
            </a:r>
            <a:r>
              <a:rPr lang="en-US" altLang="zh-CN" sz="2800" b="1" dirty="0" err="1"/>
              <a:t>x∊A</a:t>
            </a:r>
            <a:r>
              <a:rPr lang="zh-CN" altLang="en-US" sz="2800" b="1" dirty="0"/>
              <a:t>，</a:t>
            </a:r>
            <a:r>
              <a:rPr lang="en-US" altLang="zh-CN" sz="2800" b="1" dirty="0" err="1"/>
              <a:t>x∊C</a:t>
            </a:r>
            <a:r>
              <a:rPr lang="en-US" altLang="zh-CN" sz="2800" b="1" dirty="0"/>
              <a:t>, </a:t>
            </a:r>
            <a:r>
              <a:rPr lang="zh-CN" altLang="en-US" sz="2800" b="1" dirty="0"/>
              <a:t>有</a:t>
            </a:r>
            <a:r>
              <a:rPr lang="en-US" altLang="zh-CN" sz="2800" b="1" dirty="0"/>
              <a:t>x ∉A-C, </a:t>
            </a:r>
          </a:p>
          <a:p>
            <a:pPr eaLnBrk="1" hangingPunct="1">
              <a:lnSpc>
                <a:spcPct val="130000"/>
              </a:lnSpc>
            </a:pPr>
            <a:r>
              <a:rPr lang="zh-CN" altLang="en-US" sz="2800" b="1" dirty="0"/>
              <a:t>              所以有   </a:t>
            </a:r>
            <a:r>
              <a:rPr lang="en-US" altLang="zh-CN" sz="2800" b="1" dirty="0"/>
              <a:t>x ∉ (A-B)∪(A-C)=A</a:t>
            </a:r>
            <a:r>
              <a:rPr lang="zh-CN" altLang="en-US" sz="2800" b="1" dirty="0"/>
              <a:t>。</a:t>
            </a:r>
          </a:p>
          <a:p>
            <a:pPr eaLnBrk="1" hangingPunct="1">
              <a:lnSpc>
                <a:spcPct val="130000"/>
              </a:lnSpc>
            </a:pPr>
            <a:r>
              <a:rPr lang="zh-CN" altLang="en-US" sz="2800" b="1" dirty="0"/>
              <a:t>              矛盾！</a:t>
            </a:r>
            <a:endParaRPr lang="en-US" altLang="zh-CN" sz="2800" b="1" dirty="0"/>
          </a:p>
          <a:p>
            <a:pPr eaLnBrk="1" hangingPunct="1">
              <a:lnSpc>
                <a:spcPct val="130000"/>
              </a:lnSpc>
            </a:pPr>
            <a:r>
              <a:rPr lang="en-US" altLang="zh-CN" sz="2800" b="1" dirty="0"/>
              <a:t>              </a:t>
            </a:r>
            <a:r>
              <a:rPr lang="zh-CN" altLang="en-US" sz="2800" b="1" dirty="0"/>
              <a:t>矛盾说明</a:t>
            </a:r>
            <a:r>
              <a:rPr lang="en-US" altLang="zh-CN" sz="2800" b="1" dirty="0"/>
              <a:t>A∩B∩C=Ø</a:t>
            </a:r>
            <a:r>
              <a:rPr lang="zh-CN" altLang="en-US" sz="28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linds(horizontal)">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12" dur="500"/>
                                        <p:tgtEl>
                                          <p:spTgt spid="1269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7" dur="500"/>
                                        <p:tgtEl>
                                          <p:spTgt spid="1269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22" dur="500"/>
                                        <p:tgtEl>
                                          <p:spTgt spid="1269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6980">
                                            <p:txEl>
                                              <p:pRg st="4" end="4"/>
                                            </p:txEl>
                                          </p:spTgt>
                                        </p:tgtEl>
                                        <p:attrNameLst>
                                          <p:attrName>style.visibility</p:attrName>
                                        </p:attrNameLst>
                                      </p:cBhvr>
                                      <p:to>
                                        <p:strVal val="visible"/>
                                      </p:to>
                                    </p:set>
                                    <p:animEffect transition="in" filter="blinds(horizontal)">
                                      <p:cBhvr>
                                        <p:cTn id="27" dur="500"/>
                                        <p:tgtEl>
                                          <p:spTgt spid="1269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6980">
                                            <p:txEl>
                                              <p:pRg st="5" end="5"/>
                                            </p:txEl>
                                          </p:spTgt>
                                        </p:tgtEl>
                                        <p:attrNameLst>
                                          <p:attrName>style.visibility</p:attrName>
                                        </p:attrNameLst>
                                      </p:cBhvr>
                                      <p:to>
                                        <p:strVal val="visible"/>
                                      </p:to>
                                    </p:set>
                                    <p:animEffect transition="in" filter="blinds(horizontal)">
                                      <p:cBhvr>
                                        <p:cTn id="32" dur="500"/>
                                        <p:tgtEl>
                                          <p:spTgt spid="1269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6980">
                                            <p:txEl>
                                              <p:pRg st="6" end="6"/>
                                            </p:txEl>
                                          </p:spTgt>
                                        </p:tgtEl>
                                        <p:attrNameLst>
                                          <p:attrName>style.visibility</p:attrName>
                                        </p:attrNameLst>
                                      </p:cBhvr>
                                      <p:to>
                                        <p:strVal val="visible"/>
                                      </p:to>
                                    </p:set>
                                    <p:animEffect transition="in" filter="blinds(horizontal)">
                                      <p:cBhvr>
                                        <p:cTn id="37" dur="500"/>
                                        <p:tgtEl>
                                          <p:spTgt spid="1269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26980">
                                            <p:txEl>
                                              <p:pRg st="7" end="7"/>
                                            </p:txEl>
                                          </p:spTgt>
                                        </p:tgtEl>
                                        <p:attrNameLst>
                                          <p:attrName>style.visibility</p:attrName>
                                        </p:attrNameLst>
                                      </p:cBhvr>
                                      <p:to>
                                        <p:strVal val="visible"/>
                                      </p:to>
                                    </p:set>
                                    <p:animEffect transition="in" filter="blinds(horizontal)">
                                      <p:cBhvr>
                                        <p:cTn id="42" dur="500"/>
                                        <p:tgtEl>
                                          <p:spTgt spid="12698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6980">
                                            <p:txEl>
                                              <p:pRg st="8" end="8"/>
                                            </p:txEl>
                                          </p:spTgt>
                                        </p:tgtEl>
                                        <p:attrNameLst>
                                          <p:attrName>style.visibility</p:attrName>
                                        </p:attrNameLst>
                                      </p:cBhvr>
                                      <p:to>
                                        <p:strVal val="visible"/>
                                      </p:to>
                                    </p:set>
                                    <p:animEffect transition="in" filter="blinds(horizontal)">
                                      <p:cBhvr>
                                        <p:cTn id="47" dur="500"/>
                                        <p:tgtEl>
                                          <p:spTgt spid="12698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6980">
                                            <p:txEl>
                                              <p:pRg st="9" end="9"/>
                                            </p:txEl>
                                          </p:spTgt>
                                        </p:tgtEl>
                                        <p:attrNameLst>
                                          <p:attrName>style.visibility</p:attrName>
                                        </p:attrNameLst>
                                      </p:cBhvr>
                                      <p:to>
                                        <p:strVal val="visible"/>
                                      </p:to>
                                    </p:set>
                                    <p:animEffect transition="in" filter="blinds(horizontal)">
                                      <p:cBhvr>
                                        <p:cTn id="52" dur="500"/>
                                        <p:tgtEl>
                                          <p:spTgt spid="12698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D4E9D1-85EB-4C08-93A8-3FBF9F276BB0}" type="slidenum">
              <a:rPr lang="zh-CN" altLang="en-US" smtClean="0">
                <a:solidFill>
                  <a:schemeClr val="accent1"/>
                </a:solidFill>
              </a:rPr>
              <a:pPr/>
              <a:t>15</a:t>
            </a:fld>
            <a:r>
              <a:rPr lang="en-US" altLang="zh-CN" dirty="0">
                <a:solidFill>
                  <a:schemeClr val="accent1"/>
                </a:solidFill>
              </a:rPr>
              <a:t>/49</a:t>
            </a:r>
          </a:p>
        </p:txBody>
      </p:sp>
      <p:sp>
        <p:nvSpPr>
          <p:cNvPr id="52227" name="Rectangle 2"/>
          <p:cNvSpPr>
            <a:spLocks noGrp="1"/>
          </p:cNvSpPr>
          <p:nvPr>
            <p:ph type="title" idx="4294967295"/>
          </p:nvPr>
        </p:nvSpPr>
        <p:spPr>
          <a:xfrm>
            <a:off x="0" y="-26988"/>
            <a:ext cx="9251950" cy="642938"/>
          </a:xfrm>
        </p:spPr>
        <p:txBody>
          <a:bodyPr/>
          <a:lstStyle/>
          <a:p>
            <a:pPr algn="l"/>
            <a:r>
              <a:rPr lang="zh-CN" altLang="en-US" sz="3200" b="1" dirty="0">
                <a:latin typeface="Calibri" panose="020F0502020204030204" pitchFamily="34" charset="0"/>
                <a:ea typeface="宋体" panose="02010600030101010101" pitchFamily="2" charset="-122"/>
              </a:rPr>
              <a:t>再证充分性：若</a:t>
            </a:r>
            <a:r>
              <a:rPr lang="en-US" altLang="zh-CN" sz="3200" b="1" dirty="0">
                <a:latin typeface="Calibri" panose="020F0502020204030204" pitchFamily="34" charset="0"/>
                <a:ea typeface="宋体" panose="02010600030101010101" pitchFamily="2" charset="-122"/>
              </a:rPr>
              <a:t>A∩B∩C=Ø,  </a:t>
            </a:r>
            <a:r>
              <a:rPr lang="zh-CN" altLang="en-US" sz="3200" b="1" dirty="0">
                <a:latin typeface="Calibri" panose="020F0502020204030204" pitchFamily="34" charset="0"/>
                <a:ea typeface="宋体" panose="02010600030101010101" pitchFamily="2" charset="-122"/>
              </a:rPr>
              <a:t>则</a:t>
            </a:r>
            <a:r>
              <a:rPr lang="en-US" altLang="zh-CN" sz="3200" b="1" dirty="0">
                <a:latin typeface="Calibri" panose="020F0502020204030204" pitchFamily="34" charset="0"/>
                <a:ea typeface="宋体" panose="02010600030101010101" pitchFamily="2" charset="-122"/>
              </a:rPr>
              <a:t>(A-B)∪(A-C)=A</a:t>
            </a:r>
            <a:r>
              <a:rPr lang="zh-CN" altLang="en-US" sz="3200" b="1" dirty="0">
                <a:latin typeface="Calibri" panose="020F0502020204030204" pitchFamily="34" charset="0"/>
                <a:ea typeface="宋体" panose="02010600030101010101" pitchFamily="2" charset="-122"/>
              </a:rPr>
              <a:t>成立。</a:t>
            </a:r>
            <a:endParaRPr lang="en-US" altLang="zh-CN" sz="3200" b="1" dirty="0">
              <a:latin typeface="Calibri" panose="020F0502020204030204" pitchFamily="34" charset="0"/>
              <a:ea typeface="宋体" panose="02010600030101010101" pitchFamily="2" charset="-122"/>
            </a:endParaRPr>
          </a:p>
        </p:txBody>
      </p:sp>
      <p:sp>
        <p:nvSpPr>
          <p:cNvPr id="166915" name="Rectangle 3"/>
          <p:cNvSpPr>
            <a:spLocks noChangeArrowheads="1"/>
          </p:cNvSpPr>
          <p:nvPr/>
        </p:nvSpPr>
        <p:spPr bwMode="auto">
          <a:xfrm>
            <a:off x="323850" y="765175"/>
            <a:ext cx="8569325"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2800" b="1" dirty="0"/>
              <a:t>显然，       </a:t>
            </a:r>
            <a:r>
              <a:rPr lang="en-US" altLang="zh-CN" sz="2800" b="1" dirty="0"/>
              <a:t>A-B</a:t>
            </a:r>
            <a:r>
              <a:rPr lang="en-US" altLang="zh-CN" sz="2800" b="1" dirty="0">
                <a:latin typeface="MS Mincho" panose="02020609040205080304" pitchFamily="49" charset="-128"/>
                <a:ea typeface="MS Mincho" panose="02020609040205080304" pitchFamily="49" charset="-128"/>
              </a:rPr>
              <a:t>⊆</a:t>
            </a:r>
            <a:r>
              <a:rPr lang="en-US" altLang="zh-CN" sz="2800" b="1" dirty="0"/>
              <a:t>A, </a:t>
            </a:r>
          </a:p>
          <a:p>
            <a:pPr eaLnBrk="1" hangingPunct="1">
              <a:lnSpc>
                <a:spcPct val="115000"/>
              </a:lnSpc>
            </a:pPr>
            <a:r>
              <a:rPr lang="zh-CN" altLang="en-US" sz="2800" b="1" dirty="0"/>
              <a:t>                  </a:t>
            </a:r>
            <a:r>
              <a:rPr lang="en-US" altLang="zh-CN" sz="2800" b="1" dirty="0"/>
              <a:t>A-C</a:t>
            </a:r>
            <a:r>
              <a:rPr lang="en-US" altLang="zh-CN" sz="2800" b="1" dirty="0">
                <a:latin typeface="MS Mincho" panose="02020609040205080304" pitchFamily="49" charset="-128"/>
                <a:ea typeface="MS Mincho" panose="02020609040205080304" pitchFamily="49" charset="-128"/>
              </a:rPr>
              <a:t>⊆</a:t>
            </a:r>
            <a:r>
              <a:rPr lang="en-US" altLang="zh-CN" sz="2800" b="1" dirty="0"/>
              <a:t>A</a:t>
            </a:r>
            <a:r>
              <a:rPr lang="zh-CN" altLang="en-US" sz="2800" b="1" dirty="0"/>
              <a:t>，</a:t>
            </a:r>
            <a:endParaRPr lang="en-US" altLang="zh-CN" sz="2800" b="1" dirty="0"/>
          </a:p>
          <a:p>
            <a:pPr eaLnBrk="1" hangingPunct="1">
              <a:lnSpc>
                <a:spcPct val="115000"/>
              </a:lnSpc>
            </a:pPr>
            <a:r>
              <a:rPr lang="zh-CN" altLang="en-US" sz="2800" b="1" dirty="0"/>
              <a:t>所以 </a:t>
            </a:r>
            <a:r>
              <a:rPr lang="en-US" altLang="zh-CN" sz="2800" b="1" dirty="0">
                <a:solidFill>
                  <a:srgbClr val="CC0000"/>
                </a:solidFill>
              </a:rPr>
              <a:t>(A-B)∪(A-C)</a:t>
            </a:r>
            <a:r>
              <a:rPr lang="en-US" altLang="zh-CN" sz="2800" b="1" dirty="0">
                <a:solidFill>
                  <a:srgbClr val="CC0000"/>
                </a:solidFill>
                <a:latin typeface="MS Mincho" panose="02020609040205080304" pitchFamily="49" charset="-128"/>
                <a:ea typeface="MS Mincho" panose="02020609040205080304" pitchFamily="49" charset="-128"/>
              </a:rPr>
              <a:t>⊆</a:t>
            </a:r>
            <a:r>
              <a:rPr lang="en-US" altLang="zh-CN" sz="2800" b="1" dirty="0">
                <a:solidFill>
                  <a:srgbClr val="CC0000"/>
                </a:solidFill>
              </a:rPr>
              <a:t>A</a:t>
            </a:r>
            <a:r>
              <a:rPr lang="zh-CN" altLang="en-US" sz="2800" b="1" dirty="0"/>
              <a:t>。</a:t>
            </a:r>
          </a:p>
          <a:p>
            <a:pPr eaLnBrk="1" hangingPunct="1">
              <a:lnSpc>
                <a:spcPct val="115000"/>
              </a:lnSpc>
            </a:pPr>
            <a:r>
              <a:rPr lang="zh-CN" altLang="en-US" sz="2800" b="1" dirty="0"/>
              <a:t>对于任意的</a:t>
            </a:r>
            <a:r>
              <a:rPr lang="en-US" altLang="zh-CN" sz="2800" b="1" dirty="0" err="1"/>
              <a:t>x∊A</a:t>
            </a:r>
            <a:r>
              <a:rPr lang="en-US" altLang="zh-CN" sz="2800" b="1" dirty="0"/>
              <a:t>, </a:t>
            </a:r>
          </a:p>
          <a:p>
            <a:pPr eaLnBrk="1" hangingPunct="1">
              <a:lnSpc>
                <a:spcPct val="115000"/>
              </a:lnSpc>
            </a:pPr>
            <a:r>
              <a:rPr lang="zh-CN" altLang="en-US" sz="2800" b="1" dirty="0"/>
              <a:t>       若</a:t>
            </a:r>
            <a:r>
              <a:rPr lang="en-US" altLang="zh-CN" sz="2800" b="1" dirty="0" err="1"/>
              <a:t>x∉B</a:t>
            </a:r>
            <a:r>
              <a:rPr lang="zh-CN" altLang="en-US" sz="2800" b="1" dirty="0"/>
              <a:t>，则有</a:t>
            </a:r>
            <a:r>
              <a:rPr lang="en-US" altLang="zh-CN" sz="2800" b="1" dirty="0" err="1"/>
              <a:t>x∊A-B</a:t>
            </a:r>
            <a:r>
              <a:rPr lang="en-US" altLang="zh-CN" sz="2800" b="1" dirty="0"/>
              <a:t>, </a:t>
            </a:r>
            <a:r>
              <a:rPr lang="zh-CN" altLang="en-US" sz="2800" b="1" dirty="0"/>
              <a:t>进而</a:t>
            </a:r>
            <a:r>
              <a:rPr lang="en-US" altLang="zh-CN" sz="2800" b="1" dirty="0"/>
              <a:t>x∊(A-B)∪(A-C)</a:t>
            </a:r>
            <a:r>
              <a:rPr lang="zh-CN" altLang="en-US" sz="2800" b="1" dirty="0"/>
              <a:t>；    </a:t>
            </a:r>
          </a:p>
          <a:p>
            <a:pPr eaLnBrk="1" hangingPunct="1">
              <a:lnSpc>
                <a:spcPct val="115000"/>
              </a:lnSpc>
            </a:pPr>
            <a:r>
              <a:rPr lang="zh-CN" altLang="en-US" sz="2800" b="1" dirty="0"/>
              <a:t>       若</a:t>
            </a:r>
            <a:r>
              <a:rPr lang="en-US" altLang="zh-CN" sz="2800" b="1" dirty="0" err="1"/>
              <a:t>x∊B</a:t>
            </a:r>
            <a:r>
              <a:rPr lang="en-US" altLang="zh-CN" sz="2800" b="1" dirty="0"/>
              <a:t>,   </a:t>
            </a:r>
            <a:r>
              <a:rPr lang="zh-CN" altLang="en-US" sz="2800" b="1" dirty="0"/>
              <a:t>则</a:t>
            </a:r>
            <a:r>
              <a:rPr lang="en-US" altLang="zh-CN" sz="2800" b="1" dirty="0" err="1"/>
              <a:t>x∊A</a:t>
            </a:r>
            <a:r>
              <a:rPr lang="en-US" altLang="zh-CN" sz="2800" b="1" dirty="0" err="1">
                <a:latin typeface="MS Mincho" panose="02020609040205080304" pitchFamily="49" charset="-128"/>
                <a:ea typeface="MS Mincho" panose="02020609040205080304" pitchFamily="49" charset="-128"/>
              </a:rPr>
              <a:t>∩B</a:t>
            </a:r>
            <a:r>
              <a:rPr lang="zh-CN" altLang="en-US" sz="2800" b="1" dirty="0"/>
              <a:t>，由于</a:t>
            </a:r>
            <a:r>
              <a:rPr lang="en-US" altLang="zh-CN" sz="2800" b="1" dirty="0"/>
              <a:t>A∩B∩C=Ø, </a:t>
            </a:r>
            <a:r>
              <a:rPr lang="zh-CN" altLang="en-US" sz="2800" b="1" dirty="0"/>
              <a:t>则</a:t>
            </a:r>
          </a:p>
          <a:p>
            <a:pPr eaLnBrk="1" hangingPunct="1">
              <a:lnSpc>
                <a:spcPct val="115000"/>
              </a:lnSpc>
            </a:pPr>
            <a:r>
              <a:rPr lang="en-US" altLang="zh-CN" sz="2800" b="1" dirty="0"/>
              <a:t>          </a:t>
            </a:r>
            <a:r>
              <a:rPr lang="en-US" altLang="zh-CN" sz="2800" b="1" dirty="0" err="1"/>
              <a:t>x∉C</a:t>
            </a:r>
            <a:r>
              <a:rPr lang="en-US" altLang="zh-CN" sz="2800" b="1" dirty="0"/>
              <a:t>, </a:t>
            </a:r>
            <a:r>
              <a:rPr lang="zh-CN" altLang="en-US" sz="2800" b="1" dirty="0"/>
              <a:t>即有</a:t>
            </a:r>
            <a:r>
              <a:rPr lang="en-US" altLang="zh-CN" sz="2800" b="1" dirty="0" err="1"/>
              <a:t>x∊A-C</a:t>
            </a:r>
            <a:r>
              <a:rPr lang="en-US" altLang="zh-CN" sz="2800" b="1" dirty="0"/>
              <a:t>,</a:t>
            </a:r>
          </a:p>
          <a:p>
            <a:pPr eaLnBrk="1" hangingPunct="1">
              <a:lnSpc>
                <a:spcPct val="115000"/>
              </a:lnSpc>
            </a:pPr>
            <a:r>
              <a:rPr lang="en-US" altLang="zh-CN" sz="2800" b="1" dirty="0"/>
              <a:t>      </a:t>
            </a:r>
            <a:r>
              <a:rPr lang="zh-CN" altLang="en-US" sz="2800" b="1" dirty="0"/>
              <a:t>进而</a:t>
            </a:r>
            <a:r>
              <a:rPr lang="en-US" altLang="zh-CN" sz="2800" b="1" dirty="0"/>
              <a:t>x∊(A-B)∪(A-C)</a:t>
            </a:r>
            <a:r>
              <a:rPr lang="zh-CN" altLang="en-US" sz="2800" b="1" dirty="0"/>
              <a:t>；</a:t>
            </a:r>
          </a:p>
          <a:p>
            <a:pPr eaLnBrk="1" hangingPunct="1">
              <a:lnSpc>
                <a:spcPct val="115000"/>
              </a:lnSpc>
            </a:pPr>
            <a:r>
              <a:rPr lang="zh-CN" altLang="en-US" sz="2800" b="1" dirty="0"/>
              <a:t>      所以有</a:t>
            </a:r>
            <a:r>
              <a:rPr lang="en-US" altLang="zh-CN" sz="2800" b="1" dirty="0">
                <a:solidFill>
                  <a:srgbClr val="CC0000"/>
                </a:solidFill>
              </a:rPr>
              <a:t>A</a:t>
            </a:r>
            <a:r>
              <a:rPr lang="en-US" altLang="zh-CN" sz="2800" b="1" dirty="0">
                <a:solidFill>
                  <a:srgbClr val="CC0000"/>
                </a:solidFill>
                <a:latin typeface="MS Mincho" panose="02020609040205080304" pitchFamily="49" charset="-128"/>
                <a:ea typeface="MS Mincho" panose="02020609040205080304" pitchFamily="49" charset="-128"/>
              </a:rPr>
              <a:t>⊆</a:t>
            </a:r>
            <a:r>
              <a:rPr lang="en-US" altLang="zh-CN" sz="2800" b="1" dirty="0">
                <a:solidFill>
                  <a:srgbClr val="CC0000"/>
                </a:solidFill>
              </a:rPr>
              <a:t>(A-B)∪(A-C)</a:t>
            </a:r>
            <a:r>
              <a:rPr lang="en-US" altLang="zh-CN" sz="2800" b="1" dirty="0"/>
              <a:t> </a:t>
            </a:r>
            <a:r>
              <a:rPr lang="zh-CN" altLang="en-US" sz="2800" b="1" dirty="0"/>
              <a:t>。</a:t>
            </a:r>
          </a:p>
          <a:p>
            <a:pPr eaLnBrk="1" hangingPunct="1">
              <a:lnSpc>
                <a:spcPct val="115000"/>
              </a:lnSpc>
            </a:pPr>
            <a:r>
              <a:rPr lang="zh-CN" altLang="en-US" sz="2800" b="1" dirty="0"/>
              <a:t>综合得到 </a:t>
            </a:r>
            <a:r>
              <a:rPr lang="en-US" altLang="zh-CN" sz="2800" b="1" dirty="0"/>
              <a:t>(A-B)∪(A-C)=A</a:t>
            </a:r>
            <a:r>
              <a:rPr lang="zh-CN" altLang="en-US" sz="2800" b="1" dirty="0"/>
              <a:t>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7" dur="500"/>
                                        <p:tgtEl>
                                          <p:spTgt spid="166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22" dur="500"/>
                                        <p:tgtEl>
                                          <p:spTgt spid="166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27" dur="500"/>
                                        <p:tgtEl>
                                          <p:spTgt spid="166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6915">
                                            <p:txEl>
                                              <p:pRg st="5" end="5"/>
                                            </p:txEl>
                                          </p:spTgt>
                                        </p:tgtEl>
                                        <p:attrNameLst>
                                          <p:attrName>style.visibility</p:attrName>
                                        </p:attrNameLst>
                                      </p:cBhvr>
                                      <p:to>
                                        <p:strVal val="visible"/>
                                      </p:to>
                                    </p:set>
                                    <p:animEffect transition="in" filter="blinds(horizontal)">
                                      <p:cBhvr>
                                        <p:cTn id="32" dur="500"/>
                                        <p:tgtEl>
                                          <p:spTgt spid="166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37" dur="500"/>
                                        <p:tgtEl>
                                          <p:spTgt spid="166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6915">
                                            <p:txEl>
                                              <p:pRg st="7" end="7"/>
                                            </p:txEl>
                                          </p:spTgt>
                                        </p:tgtEl>
                                        <p:attrNameLst>
                                          <p:attrName>style.visibility</p:attrName>
                                        </p:attrNameLst>
                                      </p:cBhvr>
                                      <p:to>
                                        <p:strVal val="visible"/>
                                      </p:to>
                                    </p:set>
                                    <p:animEffect transition="in" filter="blinds(horizontal)">
                                      <p:cBhvr>
                                        <p:cTn id="42" dur="500"/>
                                        <p:tgtEl>
                                          <p:spTgt spid="1669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47" dur="500"/>
                                        <p:tgtEl>
                                          <p:spTgt spid="1669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66915">
                                            <p:txEl>
                                              <p:pRg st="9" end="9"/>
                                            </p:txEl>
                                          </p:spTgt>
                                        </p:tgtEl>
                                        <p:attrNameLst>
                                          <p:attrName>style.visibility</p:attrName>
                                        </p:attrNameLst>
                                      </p:cBhvr>
                                      <p:to>
                                        <p:strVal val="visible"/>
                                      </p:to>
                                    </p:set>
                                    <p:animEffect transition="in" filter="blinds(horizontal)">
                                      <p:cBhvr>
                                        <p:cTn id="52" dur="500"/>
                                        <p:tgtEl>
                                          <p:spTgt spid="166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EEB389-82F4-4485-A2FD-CCA501FA6DD5}" type="slidenum">
              <a:rPr lang="zh-CN" altLang="en-US" smtClean="0">
                <a:solidFill>
                  <a:schemeClr val="accent1"/>
                </a:solidFill>
              </a:rPr>
              <a:pPr/>
              <a:t>16</a:t>
            </a:fld>
            <a:r>
              <a:rPr lang="en-US" altLang="zh-CN" dirty="0">
                <a:solidFill>
                  <a:schemeClr val="accent1"/>
                </a:solidFill>
              </a:rPr>
              <a:t>/49</a:t>
            </a:r>
          </a:p>
        </p:txBody>
      </p:sp>
      <p:sp>
        <p:nvSpPr>
          <p:cNvPr id="68612"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3.8        </a:t>
            </a:r>
            <a:r>
              <a:rPr lang="zh-CN" altLang="en-US" b="1" dirty="0">
                <a:latin typeface="Calibri" panose="020F0502020204030204" pitchFamily="34" charset="0"/>
                <a:ea typeface="宋体" panose="02010600030101010101" pitchFamily="2" charset="-122"/>
              </a:rPr>
              <a:t>补</a:t>
            </a:r>
            <a:r>
              <a:rPr lang="zh-CN" altLang="en-US" dirty="0">
                <a:latin typeface="Calibri" panose="020F0502020204030204" pitchFamily="34" charset="0"/>
                <a:ea typeface="宋体" panose="02010600030101010101" pitchFamily="2" charset="-122"/>
              </a:rPr>
              <a:t>运算： ~</a:t>
            </a:r>
            <a:r>
              <a:rPr lang="en-US" altLang="zh-CN" dirty="0">
                <a:latin typeface="Calibri" panose="020F0502020204030204" pitchFamily="34" charset="0"/>
                <a:ea typeface="宋体" panose="02010600030101010101" pitchFamily="2" charset="-122"/>
              </a:rPr>
              <a:t>A </a:t>
            </a:r>
            <a:r>
              <a:rPr lang="zh-CN" altLang="en-US" dirty="0">
                <a:latin typeface="Calibri" panose="020F0502020204030204" pitchFamily="34" charset="0"/>
                <a:ea typeface="宋体" panose="02010600030101010101" pitchFamily="2" charset="-122"/>
              </a:rPr>
              <a:t>或 </a:t>
            </a:r>
            <a:r>
              <a:rPr lang="en-US" altLang="zh-CN" b="1" dirty="0">
                <a:latin typeface="Calibri" panose="020F0502020204030204" pitchFamily="34" charset="0"/>
                <a:ea typeface="宋体" panose="02010600030101010101" pitchFamily="2" charset="-122"/>
              </a:rPr>
              <a:t>Ā</a:t>
            </a:r>
            <a:endParaRPr lang="zh-CN" altLang="en-US" b="1" dirty="0">
              <a:latin typeface="Calibri" panose="020F0502020204030204" pitchFamily="34" charset="0"/>
              <a:ea typeface="宋体" panose="02010600030101010101" pitchFamily="2" charset="-122"/>
            </a:endParaRPr>
          </a:p>
        </p:txBody>
      </p:sp>
      <p:sp>
        <p:nvSpPr>
          <p:cNvPr id="68613" name="Rectangle 5"/>
          <p:cNvSpPr>
            <a:spLocks noChangeArrowheads="1"/>
          </p:cNvSpPr>
          <p:nvPr/>
        </p:nvSpPr>
        <p:spPr bwMode="auto">
          <a:xfrm>
            <a:off x="179388" y="764704"/>
            <a:ext cx="8692454" cy="43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900113" indent="-9001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04975" indent="-1704975" eaLnBrk="1" hangingPunct="1">
              <a:lnSpc>
                <a:spcPct val="120000"/>
              </a:lnSpc>
            </a:pPr>
            <a:r>
              <a:rPr lang="zh-CN" altLang="en-US" sz="3200" b="1" dirty="0">
                <a:latin typeface="宋体" panose="02010600030101010101" pitchFamily="2" charset="-122"/>
                <a:ea typeface="黑体" panose="02010609060101010101" pitchFamily="49" charset="-122"/>
                <a:cs typeface="Times New Roman" panose="02020603050405020304" pitchFamily="18" charset="0"/>
              </a:rPr>
              <a:t>设</a:t>
            </a:r>
            <a:r>
              <a:rPr lang="en-US" altLang="zh-CN" sz="3200" b="1" dirty="0">
                <a:latin typeface="宋体" panose="02010600030101010101" pitchFamily="2" charset="-122"/>
                <a:ea typeface="黑体" panose="02010609060101010101" pitchFamily="49" charset="-122"/>
                <a:cs typeface="Times New Roman" panose="02020603050405020304" pitchFamily="18" charset="0"/>
              </a:rPr>
              <a:t>A</a:t>
            </a:r>
            <a:r>
              <a:rPr lang="zh-CN" altLang="en-US" sz="3200" b="1" dirty="0">
                <a:latin typeface="宋体" panose="02010600030101010101" pitchFamily="2" charset="-122"/>
                <a:ea typeface="黑体" panose="02010609060101010101" pitchFamily="49" charset="-122"/>
                <a:cs typeface="Times New Roman" panose="02020603050405020304" pitchFamily="18" charset="0"/>
              </a:rPr>
              <a:t>是一个集合</a:t>
            </a:r>
            <a:r>
              <a:rPr lang="en-US" altLang="zh-CN" sz="3200" b="1" dirty="0">
                <a:latin typeface="宋体" panose="02010600030101010101" pitchFamily="2" charset="-122"/>
                <a:ea typeface="黑体" panose="02010609060101010101" pitchFamily="49" charset="-122"/>
                <a:cs typeface="Times New Roman" panose="02020603050405020304" pitchFamily="18" charset="0"/>
              </a:rPr>
              <a:t>, </a:t>
            </a:r>
            <a:r>
              <a:rPr lang="en-US" altLang="zh-CN" sz="3200" b="1" dirty="0"/>
              <a:t>E</a:t>
            </a:r>
            <a:r>
              <a:rPr lang="zh-CN" altLang="en-US" sz="3200" b="1" dirty="0">
                <a:latin typeface="宋体" panose="02010600030101010101" pitchFamily="2" charset="-122"/>
                <a:ea typeface="黑体" panose="02010609060101010101" pitchFamily="49" charset="-122"/>
                <a:cs typeface="Times New Roman" panose="02020603050405020304" pitchFamily="18" charset="0"/>
              </a:rPr>
              <a:t>是全集合，</a:t>
            </a:r>
            <a:endParaRPr lang="en-US" altLang="zh-CN" sz="3200" b="1" dirty="0">
              <a:latin typeface="宋体" panose="02010600030101010101" pitchFamily="2" charset="-122"/>
              <a:ea typeface="黑体" panose="02010609060101010101" pitchFamily="49" charset="-122"/>
              <a:cs typeface="Times New Roman" panose="02020603050405020304" pitchFamily="18" charset="0"/>
            </a:endParaRPr>
          </a:p>
          <a:p>
            <a:pPr marL="1704975" indent="-1704975" eaLnBrk="1" hangingPunct="1">
              <a:lnSpc>
                <a:spcPct val="120000"/>
              </a:lnSpc>
            </a:pPr>
            <a:r>
              <a:rPr lang="zh-CN" altLang="en-US" sz="3200" b="1" dirty="0">
                <a:latin typeface="宋体" panose="02010600030101010101" pitchFamily="2" charset="-122"/>
                <a:ea typeface="黑体" panose="02010609060101010101" pitchFamily="49" charset="-122"/>
                <a:cs typeface="Times New Roman" panose="02020603050405020304" pitchFamily="18" charset="0"/>
              </a:rPr>
              <a:t>称集合</a:t>
            </a:r>
            <a:r>
              <a:rPr lang="en-US" altLang="zh-CN" sz="3200" b="1" dirty="0"/>
              <a:t>E</a:t>
            </a:r>
            <a:r>
              <a:rPr lang="en-US" altLang="zh-CN" sz="3200" b="1" dirty="0">
                <a:latin typeface="宋体" panose="02010600030101010101" pitchFamily="2" charset="-122"/>
                <a:ea typeface="黑体" panose="02010609060101010101" pitchFamily="49" charset="-122"/>
                <a:cs typeface="Arial" panose="020B0604020202020204" pitchFamily="34" charset="0"/>
              </a:rPr>
              <a:t>–A</a:t>
            </a:r>
            <a:r>
              <a:rPr lang="zh-CN" altLang="en-US" sz="3200" b="1" dirty="0">
                <a:latin typeface="宋体" panose="02010600030101010101" pitchFamily="2" charset="-122"/>
                <a:ea typeface="黑体" panose="02010609060101010101" pitchFamily="49" charset="-122"/>
                <a:cs typeface="Arial" panose="020B0604020202020204" pitchFamily="34" charset="0"/>
              </a:rPr>
              <a:t>为</a:t>
            </a:r>
            <a:r>
              <a:rPr lang="en-US" altLang="zh-CN" sz="3200" b="1" dirty="0">
                <a:latin typeface="宋体" panose="02010600030101010101" pitchFamily="2" charset="-122"/>
                <a:ea typeface="黑体" panose="02010609060101010101" pitchFamily="49" charset="-122"/>
                <a:cs typeface="Arial" panose="020B0604020202020204" pitchFamily="34" charset="0"/>
              </a:rPr>
              <a:t>A</a:t>
            </a:r>
            <a:r>
              <a:rPr lang="zh-CN" altLang="en-US" sz="3200" b="1" dirty="0">
                <a:latin typeface="宋体" panose="02010600030101010101" pitchFamily="2" charset="-122"/>
                <a:ea typeface="黑体" panose="02010609060101010101" pitchFamily="49" charset="-122"/>
                <a:cs typeface="Arial" panose="020B0604020202020204" pitchFamily="34" charset="0"/>
              </a:rPr>
              <a:t>的</a:t>
            </a:r>
            <a:r>
              <a:rPr lang="zh-CN" altLang="en-US" sz="3200" b="1" dirty="0">
                <a:solidFill>
                  <a:srgbClr val="CC0000"/>
                </a:solidFill>
                <a:latin typeface="宋体" panose="02010600030101010101" pitchFamily="2" charset="-122"/>
                <a:ea typeface="黑体" panose="02010609060101010101" pitchFamily="49" charset="-122"/>
                <a:cs typeface="Arial" panose="020B0604020202020204" pitchFamily="34" charset="0"/>
              </a:rPr>
              <a:t>补集</a:t>
            </a:r>
            <a:r>
              <a:rPr lang="zh-CN" altLang="en-US" sz="3200" b="1" dirty="0">
                <a:latin typeface="宋体" panose="02010600030101010101" pitchFamily="2" charset="-122"/>
                <a:ea typeface="黑体" panose="02010609060101010101" pitchFamily="49" charset="-122"/>
                <a:cs typeface="Arial" panose="020B0604020202020204" pitchFamily="34" charset="0"/>
              </a:rPr>
              <a:t>，记为</a:t>
            </a:r>
            <a:r>
              <a:rPr lang="zh-CN" altLang="en-US" sz="3200" dirty="0">
                <a:latin typeface="Calibri" panose="020F0502020204030204" pitchFamily="34" charset="0"/>
              </a:rPr>
              <a:t>~</a:t>
            </a:r>
            <a:r>
              <a:rPr lang="en-US" altLang="zh-CN" sz="3200" dirty="0">
                <a:latin typeface="Calibri" panose="020F0502020204030204" pitchFamily="34" charset="0"/>
              </a:rPr>
              <a:t>A </a:t>
            </a:r>
            <a:r>
              <a:rPr lang="zh-CN" altLang="en-US" sz="3200" dirty="0">
                <a:latin typeface="Calibri" panose="020F0502020204030204" pitchFamily="34" charset="0"/>
              </a:rPr>
              <a:t>或 </a:t>
            </a:r>
            <a:r>
              <a:rPr lang="en-US" altLang="zh-CN" sz="3200" b="1" dirty="0">
                <a:solidFill>
                  <a:srgbClr val="FF0000"/>
                </a:solidFill>
                <a:latin typeface="Times New Roman" panose="02020603050405020304" pitchFamily="18" charset="0"/>
                <a:ea typeface="MS Mincho" panose="02020609040205080304" pitchFamily="49" charset="-128"/>
                <a:cs typeface="Arial" panose="020B0604020202020204" pitchFamily="34" charset="0"/>
              </a:rPr>
              <a:t>Ā</a:t>
            </a:r>
            <a:r>
              <a:rPr lang="zh-CN" altLang="en-US" sz="3200" b="1" dirty="0">
                <a:latin typeface="宋体" panose="02010600030101010101" pitchFamily="2" charset="-122"/>
                <a:cs typeface="Arial" panose="020B0604020202020204" pitchFamily="34" charset="0"/>
              </a:rPr>
              <a:t>，</a:t>
            </a:r>
            <a:endParaRPr lang="en-US" altLang="zh-CN" sz="3200" b="1" dirty="0">
              <a:latin typeface="宋体" panose="02010600030101010101" pitchFamily="2" charset="-122"/>
              <a:cs typeface="Arial" panose="020B0604020202020204" pitchFamily="34" charset="0"/>
            </a:endParaRPr>
          </a:p>
          <a:p>
            <a:pPr marL="1704975" indent="-1704975" eaLnBrk="1" hangingPunct="1">
              <a:lnSpc>
                <a:spcPct val="120000"/>
              </a:lnSpc>
            </a:pPr>
            <a:r>
              <a:rPr lang="zh-CN" altLang="en-US" sz="3200" b="1" dirty="0">
                <a:latin typeface="宋体" panose="02010600030101010101" pitchFamily="2" charset="-122"/>
                <a:cs typeface="Arial" panose="020B0604020202020204" pitchFamily="34" charset="0"/>
              </a:rPr>
              <a:t>即有：</a:t>
            </a:r>
          </a:p>
          <a:p>
            <a:pPr algn="ctr" eaLnBrk="1" hangingPunct="1">
              <a:lnSpc>
                <a:spcPct val="120000"/>
              </a:lnSpc>
              <a:spcBef>
                <a:spcPct val="20000"/>
              </a:spcBef>
              <a:spcAft>
                <a:spcPct val="20000"/>
              </a:spcAft>
            </a:pPr>
            <a:r>
              <a:rPr lang="zh-CN" altLang="en-US" sz="3200" b="1" dirty="0">
                <a:latin typeface="宋体" panose="02010600030101010101" pitchFamily="2" charset="-122"/>
                <a:cs typeface="Arial" panose="020B0604020202020204" pitchFamily="34" charset="0"/>
              </a:rPr>
              <a:t> </a:t>
            </a:r>
            <a:r>
              <a:rPr lang="zh-CN" altLang="en-US" sz="3200" dirty="0">
                <a:latin typeface="Calibri" panose="020F0502020204030204" pitchFamily="34" charset="0"/>
              </a:rPr>
              <a:t>~</a:t>
            </a:r>
            <a:r>
              <a:rPr lang="en-US" altLang="zh-CN" sz="3200" dirty="0">
                <a:latin typeface="Calibri" panose="020F0502020204030204" pitchFamily="34" charset="0"/>
              </a:rPr>
              <a:t>A </a:t>
            </a:r>
            <a:r>
              <a:rPr lang="en-US" altLang="zh-CN" sz="3200" b="1" dirty="0">
                <a:solidFill>
                  <a:srgbClr val="333300"/>
                </a:solidFill>
                <a:cs typeface="Arial" panose="020B0604020202020204" pitchFamily="34" charset="0"/>
              </a:rPr>
              <a:t>=</a:t>
            </a:r>
            <a:r>
              <a:rPr lang="en-US" altLang="zh-CN" sz="3200" b="1" i="1" dirty="0">
                <a:latin typeface="宋体" panose="02010600030101010101" pitchFamily="2" charset="-122"/>
                <a:ea typeface="黑体" panose="02010609060101010101" pitchFamily="49" charset="-122"/>
                <a:cs typeface="Times New Roman" panose="02020603050405020304" pitchFamily="18" charset="0"/>
              </a:rPr>
              <a:t> </a:t>
            </a:r>
            <a:r>
              <a:rPr lang="en-US" altLang="zh-CN" sz="3200" b="1" dirty="0"/>
              <a:t>E</a:t>
            </a:r>
            <a:r>
              <a:rPr lang="en-US" altLang="zh-CN" sz="3200" b="1" dirty="0">
                <a:latin typeface="宋体" panose="02010600030101010101" pitchFamily="2" charset="-122"/>
                <a:ea typeface="黑体" panose="02010609060101010101" pitchFamily="49" charset="-122"/>
                <a:cs typeface="Arial" panose="020B0604020202020204" pitchFamily="34" charset="0"/>
              </a:rPr>
              <a:t>–A </a:t>
            </a:r>
            <a:r>
              <a:rPr lang="en-US" altLang="zh-CN" sz="3200" b="1" dirty="0">
                <a:solidFill>
                  <a:srgbClr val="333300"/>
                </a:solidFill>
                <a:latin typeface="宋体" panose="02010600030101010101" pitchFamily="2" charset="-122"/>
                <a:cs typeface="Arial" panose="020B0604020202020204" pitchFamily="34" charset="0"/>
              </a:rPr>
              <a:t>={ </a:t>
            </a:r>
            <a:r>
              <a:rPr lang="en-US" altLang="zh-CN" sz="3200" b="1" dirty="0" err="1">
                <a:solidFill>
                  <a:srgbClr val="333300"/>
                </a:solidFill>
                <a:latin typeface="宋体" panose="02010600030101010101" pitchFamily="2" charset="-122"/>
                <a:cs typeface="Arial" panose="020B0604020202020204" pitchFamily="34" charset="0"/>
              </a:rPr>
              <a:t>x│x∉A</a:t>
            </a:r>
            <a:r>
              <a:rPr lang="zh-CN" altLang="en-US" sz="3200" b="1" dirty="0">
                <a:solidFill>
                  <a:srgbClr val="333300"/>
                </a:solidFill>
                <a:latin typeface="宋体" panose="02010600030101010101" pitchFamily="2" charset="-122"/>
                <a:cs typeface="Arial" panose="020B0604020202020204" pitchFamily="34" charset="0"/>
              </a:rPr>
              <a:t>且</a:t>
            </a:r>
            <a:r>
              <a:rPr lang="en-US" altLang="zh-CN" sz="3200" b="1" dirty="0" err="1">
                <a:solidFill>
                  <a:srgbClr val="CC0000"/>
                </a:solidFill>
                <a:latin typeface="宋体" panose="02010600030101010101" pitchFamily="2" charset="-122"/>
                <a:cs typeface="Arial" panose="020B0604020202020204" pitchFamily="34" charset="0"/>
              </a:rPr>
              <a:t>x∊</a:t>
            </a:r>
            <a:r>
              <a:rPr lang="en-US" altLang="zh-CN" sz="3200" b="1" dirty="0" err="1"/>
              <a:t>E</a:t>
            </a:r>
            <a:r>
              <a:rPr lang="en-US" altLang="zh-CN" sz="3200" b="1" dirty="0">
                <a:solidFill>
                  <a:srgbClr val="333300"/>
                </a:solidFill>
                <a:latin typeface="宋体" panose="02010600030101010101" pitchFamily="2" charset="-122"/>
                <a:cs typeface="Arial" panose="020B0604020202020204" pitchFamily="34" charset="0"/>
              </a:rPr>
              <a:t> }</a:t>
            </a:r>
          </a:p>
          <a:p>
            <a:pPr algn="ctr" eaLnBrk="1" hangingPunct="1">
              <a:lnSpc>
                <a:spcPct val="140000"/>
              </a:lnSpc>
              <a:spcBef>
                <a:spcPct val="20000"/>
              </a:spcBef>
              <a:spcAft>
                <a:spcPct val="20000"/>
              </a:spcAft>
            </a:pPr>
            <a:r>
              <a:rPr lang="en-US" altLang="zh-CN" sz="3200" b="1" dirty="0">
                <a:solidFill>
                  <a:srgbClr val="333300"/>
                </a:solidFill>
                <a:cs typeface="Arial" panose="020B0604020202020204" pitchFamily="34" charset="0"/>
              </a:rPr>
              <a:t>Ā=</a:t>
            </a:r>
            <a:r>
              <a:rPr lang="en-US" altLang="zh-CN" sz="3200" b="1" i="1" dirty="0">
                <a:latin typeface="宋体" panose="02010600030101010101" pitchFamily="2" charset="-122"/>
                <a:ea typeface="黑体" panose="02010609060101010101" pitchFamily="49" charset="-122"/>
                <a:cs typeface="Times New Roman" panose="02020603050405020304" pitchFamily="18" charset="0"/>
              </a:rPr>
              <a:t> </a:t>
            </a:r>
            <a:r>
              <a:rPr lang="en-US" altLang="zh-CN" sz="3200" b="1" dirty="0"/>
              <a:t>E</a:t>
            </a:r>
            <a:r>
              <a:rPr lang="en-US" altLang="zh-CN" sz="3200" b="1" dirty="0">
                <a:latin typeface="宋体" panose="02010600030101010101" pitchFamily="2" charset="-122"/>
                <a:ea typeface="黑体" panose="02010609060101010101" pitchFamily="49" charset="-122"/>
                <a:cs typeface="Arial" panose="020B0604020202020204" pitchFamily="34" charset="0"/>
              </a:rPr>
              <a:t>–A </a:t>
            </a:r>
            <a:r>
              <a:rPr lang="en-US" altLang="zh-CN" sz="3200" b="1" dirty="0">
                <a:solidFill>
                  <a:srgbClr val="333300"/>
                </a:solidFill>
                <a:latin typeface="宋体" panose="02010600030101010101" pitchFamily="2" charset="-122"/>
                <a:cs typeface="Arial" panose="020B0604020202020204" pitchFamily="34" charset="0"/>
              </a:rPr>
              <a:t>={ </a:t>
            </a:r>
            <a:r>
              <a:rPr lang="en-US" altLang="zh-CN" sz="3200" b="1" dirty="0" err="1">
                <a:solidFill>
                  <a:srgbClr val="333300"/>
                </a:solidFill>
                <a:latin typeface="宋体" panose="02010600030101010101" pitchFamily="2" charset="-122"/>
                <a:cs typeface="Arial" panose="020B0604020202020204" pitchFamily="34" charset="0"/>
              </a:rPr>
              <a:t>x│x∉A</a:t>
            </a:r>
            <a:r>
              <a:rPr lang="zh-CN" altLang="en-US" sz="3200" b="1" dirty="0">
                <a:solidFill>
                  <a:srgbClr val="333300"/>
                </a:solidFill>
                <a:latin typeface="宋体" panose="02010600030101010101" pitchFamily="2" charset="-122"/>
                <a:cs typeface="Arial" panose="020B0604020202020204" pitchFamily="34" charset="0"/>
              </a:rPr>
              <a:t>且</a:t>
            </a:r>
            <a:r>
              <a:rPr lang="en-US" altLang="zh-CN" sz="3200" b="1" dirty="0" err="1">
                <a:solidFill>
                  <a:srgbClr val="CC0000"/>
                </a:solidFill>
                <a:latin typeface="宋体" panose="02010600030101010101" pitchFamily="2" charset="-122"/>
                <a:cs typeface="Arial" panose="020B0604020202020204" pitchFamily="34" charset="0"/>
              </a:rPr>
              <a:t>x∊</a:t>
            </a:r>
            <a:r>
              <a:rPr lang="en-US" altLang="zh-CN" sz="3200" b="1" dirty="0" err="1"/>
              <a:t>E</a:t>
            </a:r>
            <a:r>
              <a:rPr lang="en-US" altLang="zh-CN" sz="3200" b="1" dirty="0">
                <a:solidFill>
                  <a:srgbClr val="333300"/>
                </a:solidFill>
                <a:latin typeface="宋体" panose="02010600030101010101" pitchFamily="2" charset="-122"/>
                <a:cs typeface="Arial" panose="020B0604020202020204" pitchFamily="34" charset="0"/>
              </a:rPr>
              <a:t> }</a:t>
            </a:r>
            <a:endParaRPr lang="en-US" altLang="en-US" sz="3200" b="1" dirty="0">
              <a:solidFill>
                <a:srgbClr val="333300"/>
              </a:solidFill>
              <a:latin typeface="宋体" panose="02010600030101010101" pitchFamily="2" charset="-122"/>
              <a:cs typeface="Arial" panose="020B0604020202020204" pitchFamily="34" charset="0"/>
            </a:endParaRPr>
          </a:p>
          <a:p>
            <a:pPr algn="ctr" eaLnBrk="1" hangingPunct="1">
              <a:lnSpc>
                <a:spcPct val="140000"/>
              </a:lnSpc>
              <a:spcBef>
                <a:spcPct val="20000"/>
              </a:spcBef>
              <a:spcAft>
                <a:spcPct val="20000"/>
              </a:spcAft>
            </a:pPr>
            <a:endParaRPr lang="en-US" altLang="en-US" sz="3200" b="1" dirty="0">
              <a:solidFill>
                <a:srgbClr val="333300"/>
              </a:solidFill>
              <a:latin typeface="宋体" panose="02010600030101010101" pitchFamily="2" charset="-122"/>
              <a:cs typeface="Arial" panose="020B0604020202020204" pitchFamily="34" charset="0"/>
            </a:endParaRPr>
          </a:p>
        </p:txBody>
      </p:sp>
      <p:grpSp>
        <p:nvGrpSpPr>
          <p:cNvPr id="2" name="组合 28"/>
          <p:cNvGrpSpPr>
            <a:grpSpLocks/>
          </p:cNvGrpSpPr>
          <p:nvPr/>
        </p:nvGrpSpPr>
        <p:grpSpPr bwMode="auto">
          <a:xfrm>
            <a:off x="5344882" y="4218236"/>
            <a:ext cx="3014664" cy="2564904"/>
            <a:chOff x="5786446" y="3286124"/>
            <a:chExt cx="3067050" cy="2190750"/>
          </a:xfrm>
        </p:grpSpPr>
        <p:pic>
          <p:nvPicPr>
            <p:cNvPr id="68616"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46" y="3286124"/>
              <a:ext cx="30670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Rectangle 26"/>
            <p:cNvSpPr>
              <a:spLocks noChangeArrowheads="1"/>
            </p:cNvSpPr>
            <p:nvPr/>
          </p:nvSpPr>
          <p:spPr bwMode="auto">
            <a:xfrm flipH="1">
              <a:off x="7143768" y="4429132"/>
              <a:ext cx="4286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t>A</a:t>
              </a:r>
            </a:p>
          </p:txBody>
        </p:sp>
        <p:sp>
          <p:nvSpPr>
            <p:cNvPr id="68618" name="矩形 27"/>
            <p:cNvSpPr>
              <a:spLocks noChangeArrowheads="1"/>
            </p:cNvSpPr>
            <p:nvPr/>
          </p:nvSpPr>
          <p:spPr bwMode="auto">
            <a:xfrm>
              <a:off x="6286512" y="3714752"/>
              <a:ext cx="370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Calibri" panose="020F0502020204030204" pitchFamily="34" charset="0"/>
                </a:rPr>
                <a:t>Ā</a:t>
              </a:r>
              <a:endParaRPr lang="zh-CN" altLang="en-US" sz="2400"/>
            </a:p>
          </p:txBody>
        </p:sp>
      </p:grpSp>
      <p:sp>
        <p:nvSpPr>
          <p:cNvPr id="3" name="文本框 2"/>
          <p:cNvSpPr txBox="1"/>
          <p:nvPr/>
        </p:nvSpPr>
        <p:spPr>
          <a:xfrm>
            <a:off x="611560" y="5733256"/>
            <a:ext cx="2577950" cy="584775"/>
          </a:xfrm>
          <a:prstGeom prst="rect">
            <a:avLst/>
          </a:prstGeom>
          <a:solidFill>
            <a:srgbClr val="FFFF00"/>
          </a:solidFill>
        </p:spPr>
        <p:txBody>
          <a:bodyPr wrap="none" rtlCol="0">
            <a:spAutoFit/>
          </a:bodyPr>
          <a:lstStyle/>
          <a:p>
            <a:r>
              <a:rPr lang="zh-CN" altLang="en-US" sz="3200" dirty="0"/>
              <a:t>第</a:t>
            </a:r>
            <a:r>
              <a:rPr lang="en-US" altLang="zh-CN" sz="3200" dirty="0"/>
              <a:t>64</a:t>
            </a:r>
            <a:r>
              <a:rPr lang="zh-CN" altLang="en-US" sz="3200" dirty="0"/>
              <a:t>页使用</a:t>
            </a:r>
            <a:r>
              <a:rPr lang="en-US" altLang="zh-CN" sz="3200" b="1" dirty="0">
                <a:solidFill>
                  <a:srgbClr val="FF0000"/>
                </a:solidFill>
                <a:latin typeface="Times New Roman" panose="02020603050405020304" pitchFamily="18" charset="0"/>
                <a:ea typeface="MS Mincho" panose="02020609040205080304" pitchFamily="49" charset="-128"/>
                <a:cs typeface="Arial" panose="020B0604020202020204" pitchFamily="34" charset="0"/>
              </a:rPr>
              <a:t>Ā</a:t>
            </a:r>
            <a:endParaRPr lang="zh-CN" altLang="en-US" sz="3200" dirty="0"/>
          </a:p>
        </p:txBody>
      </p:sp>
    </p:spTree>
    <p:extLst>
      <p:ext uri="{BB962C8B-B14F-4D97-AF65-F5344CB8AC3E}">
        <p14:creationId xmlns:p14="http://schemas.microsoft.com/office/powerpoint/2010/main" val="93259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F1B32F-8EFE-435A-BADD-3BBB96356D2F}" type="slidenum">
              <a:rPr lang="zh-CN" altLang="en-US" smtClean="0">
                <a:solidFill>
                  <a:schemeClr val="accent1"/>
                </a:solidFill>
              </a:rPr>
              <a:pPr/>
              <a:t>17</a:t>
            </a:fld>
            <a:r>
              <a:rPr lang="en-US" altLang="zh-CN" dirty="0">
                <a:solidFill>
                  <a:schemeClr val="accent1"/>
                </a:solidFill>
              </a:rPr>
              <a:t>/49</a:t>
            </a:r>
          </a:p>
        </p:txBody>
      </p:sp>
      <p:sp>
        <p:nvSpPr>
          <p:cNvPr id="69635"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3200" b="1" dirty="0">
                <a:latin typeface="Calibri" panose="020F0502020204030204" pitchFamily="34" charset="0"/>
                <a:ea typeface="宋体" panose="02010600030101010101" pitchFamily="2" charset="-122"/>
              </a:rPr>
              <a:t>    </a:t>
            </a:r>
            <a:r>
              <a:rPr lang="en-US" altLang="zh-CN" sz="4000" b="1" dirty="0">
                <a:latin typeface="Calibri" panose="020F0502020204030204" pitchFamily="34" charset="0"/>
                <a:ea typeface="宋体" panose="02010600030101010101" pitchFamily="2" charset="-122"/>
              </a:rPr>
              <a:t>A</a:t>
            </a:r>
            <a:r>
              <a:rPr lang="zh-CN" altLang="en-US" sz="4000" b="1" dirty="0">
                <a:latin typeface="Calibri" panose="020F0502020204030204" pitchFamily="34" charset="0"/>
                <a:ea typeface="宋体" panose="02010600030101010101" pitchFamily="2" charset="-122"/>
              </a:rPr>
              <a:t>是一个任意集合，则</a:t>
            </a:r>
            <a:endParaRPr lang="en-US" altLang="zh-CN" sz="4000" b="1" dirty="0">
              <a:latin typeface="Calibri" panose="020F0502020204030204" pitchFamily="34" charset="0"/>
              <a:ea typeface="宋体" panose="02010600030101010101" pitchFamily="2" charset="-122"/>
            </a:endParaRPr>
          </a:p>
        </p:txBody>
      </p:sp>
      <p:sp>
        <p:nvSpPr>
          <p:cNvPr id="69636" name="Rectangle 7"/>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37" name="Text Box 10"/>
          <p:cNvSpPr txBox="1">
            <a:spLocks noChangeArrowheads="1"/>
          </p:cNvSpPr>
          <p:nvPr/>
        </p:nvSpPr>
        <p:spPr bwMode="auto">
          <a:xfrm>
            <a:off x="303213" y="764704"/>
            <a:ext cx="320684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zh-CN" altLang="en-US" sz="3600" b="1" dirty="0"/>
              <a:t>          </a:t>
            </a:r>
            <a:r>
              <a:rPr lang="en-US" altLang="zh-CN" sz="3600" b="1" dirty="0"/>
              <a:t>A∪Ø=A</a:t>
            </a:r>
          </a:p>
          <a:p>
            <a:pPr eaLnBrk="1" hangingPunct="1">
              <a:lnSpc>
                <a:spcPct val="160000"/>
              </a:lnSpc>
            </a:pPr>
            <a:r>
              <a:rPr lang="en-US" altLang="zh-CN" sz="3600" b="1" dirty="0"/>
              <a:t>          A∩E=A</a:t>
            </a:r>
            <a:endParaRPr lang="zh-CN" altLang="en-US" sz="3600" b="1" dirty="0"/>
          </a:p>
        </p:txBody>
      </p:sp>
      <p:sp>
        <p:nvSpPr>
          <p:cNvPr id="6" name="Text Box 10"/>
          <p:cNvSpPr txBox="1">
            <a:spLocks noChangeArrowheads="1"/>
          </p:cNvSpPr>
          <p:nvPr/>
        </p:nvSpPr>
        <p:spPr bwMode="auto">
          <a:xfrm>
            <a:off x="303213" y="2629830"/>
            <a:ext cx="346332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zh-CN" altLang="en-US" sz="3600" b="1" dirty="0">
                <a:solidFill>
                  <a:srgbClr val="993300"/>
                </a:solidFill>
              </a:rPr>
              <a:t>          </a:t>
            </a:r>
            <a:r>
              <a:rPr lang="en-US" altLang="zh-CN" sz="3600" b="1" dirty="0">
                <a:solidFill>
                  <a:srgbClr val="993300"/>
                </a:solidFill>
              </a:rPr>
              <a:t>A∪Ā= </a:t>
            </a:r>
            <a:r>
              <a:rPr lang="en-US" altLang="zh-CN" sz="3600" b="1" dirty="0"/>
              <a:t>E</a:t>
            </a:r>
            <a:endParaRPr lang="en-US" altLang="zh-CN" sz="3600" b="1" dirty="0">
              <a:solidFill>
                <a:srgbClr val="993300"/>
              </a:solidFill>
            </a:endParaRPr>
          </a:p>
          <a:p>
            <a:pPr eaLnBrk="1" hangingPunct="1">
              <a:lnSpc>
                <a:spcPct val="160000"/>
              </a:lnSpc>
            </a:pPr>
            <a:r>
              <a:rPr lang="en-US" altLang="zh-CN" sz="3600" b="1" dirty="0"/>
              <a:t>          A∩ Ā</a:t>
            </a:r>
            <a:r>
              <a:rPr lang="en-US" altLang="zh-CN" sz="3600" dirty="0"/>
              <a:t> </a:t>
            </a:r>
            <a:r>
              <a:rPr lang="en-US" altLang="zh-CN" sz="3600" b="1" dirty="0"/>
              <a:t>= Ø</a:t>
            </a:r>
            <a:endParaRPr lang="zh-CN" altLang="en-US" sz="3600" b="1" dirty="0"/>
          </a:p>
        </p:txBody>
      </p:sp>
    </p:spTree>
    <p:extLst>
      <p:ext uri="{BB962C8B-B14F-4D97-AF65-F5344CB8AC3E}">
        <p14:creationId xmlns:p14="http://schemas.microsoft.com/office/powerpoint/2010/main" val="83261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03A913-4ADD-4DD7-A9D4-9DC4033E0744}" type="slidenum">
              <a:rPr lang="zh-CN" altLang="en-US" smtClean="0">
                <a:solidFill>
                  <a:schemeClr val="accent1"/>
                </a:solidFill>
              </a:rPr>
              <a:pPr/>
              <a:t>18</a:t>
            </a:fld>
            <a:r>
              <a:rPr lang="en-US" altLang="zh-CN" dirty="0">
                <a:solidFill>
                  <a:schemeClr val="accent1"/>
                </a:solidFill>
              </a:rPr>
              <a:t>/49</a:t>
            </a:r>
          </a:p>
        </p:txBody>
      </p:sp>
      <p:sp>
        <p:nvSpPr>
          <p:cNvPr id="71683" name="Rectangle 2"/>
          <p:cNvSpPr>
            <a:spLocks noGrp="1"/>
          </p:cNvSpPr>
          <p:nvPr>
            <p:ph type="title" idx="4294967295"/>
          </p:nvPr>
        </p:nvSpPr>
        <p:spPr>
          <a:xfrm>
            <a:off x="179388" y="-26988"/>
            <a:ext cx="8713787" cy="642938"/>
          </a:xfrm>
        </p:spPr>
        <p:txBody>
          <a:bodyPr/>
          <a:lstStyle/>
          <a:p>
            <a:pPr algn="l"/>
            <a:r>
              <a:rPr lang="zh-CN" altLang="en-US" sz="4000" b="1" dirty="0">
                <a:latin typeface="Calibri" panose="020F0502020204030204" pitchFamily="34" charset="0"/>
                <a:ea typeface="宋体" panose="02010600030101010101" pitchFamily="2" charset="-122"/>
              </a:rPr>
              <a:t>定理 </a:t>
            </a:r>
            <a:r>
              <a:rPr lang="en-US" altLang="zh-CN" sz="3600" b="1" dirty="0">
                <a:latin typeface="Calibri" panose="020F0502020204030204" pitchFamily="34" charset="0"/>
                <a:ea typeface="宋体" panose="02010600030101010101" pitchFamily="2" charset="-122"/>
              </a:rPr>
              <a:t>   Ā=B</a:t>
            </a:r>
            <a:r>
              <a:rPr lang="zh-CN" altLang="en-US" sz="3600" b="1" dirty="0">
                <a:latin typeface="Calibri" panose="020F0502020204030204" pitchFamily="34" charset="0"/>
                <a:ea typeface="宋体" panose="02010600030101010101" pitchFamily="2" charset="-122"/>
              </a:rPr>
              <a:t>当且仅当</a:t>
            </a:r>
            <a:r>
              <a:rPr lang="en-US" altLang="zh-CN" sz="3600" b="1" dirty="0">
                <a:latin typeface="Calibri" panose="020F0502020204030204" pitchFamily="34" charset="0"/>
                <a:ea typeface="宋体" panose="02010600030101010101" pitchFamily="2" charset="-122"/>
              </a:rPr>
              <a:t>A∪B=</a:t>
            </a:r>
            <a:r>
              <a:rPr lang="en-US" altLang="zh-CN" sz="3600" b="1" dirty="0"/>
              <a:t>E</a:t>
            </a:r>
            <a:r>
              <a:rPr lang="zh-CN" altLang="en-US" sz="3600" b="1" dirty="0">
                <a:latin typeface="Calibri" panose="020F0502020204030204" pitchFamily="34" charset="0"/>
                <a:ea typeface="宋体" panose="02010600030101010101" pitchFamily="2" charset="-122"/>
              </a:rPr>
              <a:t>且</a:t>
            </a:r>
            <a:r>
              <a:rPr lang="en-US" altLang="zh-CN" sz="3600" b="1" dirty="0">
                <a:latin typeface="Calibri" panose="020F0502020204030204" pitchFamily="34" charset="0"/>
                <a:ea typeface="宋体" panose="02010600030101010101" pitchFamily="2" charset="-122"/>
              </a:rPr>
              <a:t>A∩B=Ø</a:t>
            </a:r>
          </a:p>
        </p:txBody>
      </p:sp>
      <p:sp>
        <p:nvSpPr>
          <p:cNvPr id="164868" name="Rectangle 4"/>
          <p:cNvSpPr>
            <a:spLocks noChangeArrowheads="1"/>
          </p:cNvSpPr>
          <p:nvPr/>
        </p:nvSpPr>
        <p:spPr bwMode="auto">
          <a:xfrm>
            <a:off x="684213" y="1052513"/>
            <a:ext cx="7705725"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0113" indent="-9001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latin typeface="Times New Roman" panose="02020603050405020304" pitchFamily="18" charset="0"/>
              </a:rPr>
              <a:t>证明：</a:t>
            </a:r>
          </a:p>
          <a:p>
            <a:pPr eaLnBrk="1" hangingPunct="1">
              <a:lnSpc>
                <a:spcPct val="120000"/>
              </a:lnSpc>
            </a:pPr>
            <a:r>
              <a:rPr lang="zh-CN" altLang="en-US" sz="2800" b="1" dirty="0">
                <a:latin typeface="Times New Roman" panose="02020603050405020304" pitchFamily="18" charset="0"/>
              </a:rPr>
              <a:t>	“</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   由前页定理，结论成立。</a:t>
            </a:r>
          </a:p>
          <a:p>
            <a:pPr eaLnBrk="1" hangingPunct="1">
              <a:lnSpc>
                <a:spcPct val="120000"/>
              </a:lnSpc>
            </a:pPr>
            <a:r>
              <a:rPr lang="zh-CN" altLang="en-US" sz="2800" b="1" dirty="0">
                <a:latin typeface="Times New Roman" panose="02020603050405020304" pitchFamily="18" charset="0"/>
              </a:rPr>
              <a:t>	“</a:t>
            </a:r>
            <a:r>
              <a:rPr lang="zh-CN" altLang="en-US" sz="2800" dirty="0">
                <a:sym typeface="Symbol" panose="05050102010706020507" pitchFamily="18" charset="2"/>
              </a:rPr>
              <a:t></a:t>
            </a:r>
            <a:r>
              <a:rPr lang="zh-CN" altLang="en-US" sz="2800" b="1" dirty="0">
                <a:latin typeface="Times New Roman" panose="02020603050405020304" pitchFamily="18" charset="0"/>
              </a:rPr>
              <a:t>”   设</a:t>
            </a:r>
            <a:r>
              <a:rPr lang="en-US" altLang="zh-CN" sz="2800" b="1" dirty="0">
                <a:latin typeface="Times New Roman" panose="02020603050405020304" pitchFamily="18" charset="0"/>
              </a:rPr>
              <a:t>A</a:t>
            </a:r>
            <a:r>
              <a:rPr lang="en-US" altLang="zh-CN" sz="2800" b="1" dirty="0">
                <a:latin typeface="Times New Roman" panose="02020603050405020304" pitchFamily="18" charset="0"/>
                <a:ea typeface="MS Mincho" panose="02020609040205080304" pitchFamily="49" charset="-128"/>
              </a:rPr>
              <a:t>∪B=</a:t>
            </a:r>
            <a:r>
              <a:rPr lang="en-US" altLang="zh-CN" sz="2800" b="1" dirty="0"/>
              <a:t> E</a:t>
            </a:r>
            <a:r>
              <a:rPr lang="zh-CN" altLang="en-US" sz="2800" b="1" dirty="0">
                <a:latin typeface="Times New Roman" panose="02020603050405020304" pitchFamily="18" charset="0"/>
              </a:rPr>
              <a:t>且</a:t>
            </a:r>
            <a:r>
              <a:rPr lang="en-US" altLang="zh-CN" sz="2800" b="1" dirty="0">
                <a:latin typeface="Times New Roman" panose="02020603050405020304" pitchFamily="18" charset="0"/>
              </a:rPr>
              <a:t>A∩B=Ø </a:t>
            </a:r>
            <a:r>
              <a:rPr lang="zh-CN" altLang="en-US" sz="2800" b="1" dirty="0">
                <a:latin typeface="Times New Roman" panose="02020603050405020304" pitchFamily="18" charset="0"/>
              </a:rPr>
              <a:t>，则</a:t>
            </a:r>
          </a:p>
          <a:p>
            <a:pPr eaLnBrk="1" hangingPunct="1">
              <a:lnSpc>
                <a:spcPct val="15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B =B</a:t>
            </a:r>
            <a:r>
              <a:rPr lang="en-US" altLang="zh-CN" sz="2800" b="1" dirty="0">
                <a:latin typeface="Times New Roman" panose="02020603050405020304" pitchFamily="18" charset="0"/>
                <a:ea typeface="MS Mincho" panose="02020609040205080304" pitchFamily="49" charset="-128"/>
              </a:rPr>
              <a:t>∩</a:t>
            </a:r>
            <a:r>
              <a:rPr lang="en-US" altLang="zh-CN" sz="2800" b="1" dirty="0"/>
              <a:t> E</a:t>
            </a:r>
            <a:r>
              <a:rPr lang="en-US" altLang="zh-CN" sz="2800" b="1" i="1" dirty="0">
                <a:latin typeface="Times New Roman" panose="02020603050405020304" pitchFamily="18" charset="0"/>
                <a:ea typeface="MS Mincho" panose="02020609040205080304" pitchFamily="49" charset="-128"/>
              </a:rPr>
              <a:t>     </a:t>
            </a:r>
          </a:p>
          <a:p>
            <a:pPr eaLnBrk="1" hangingPunct="1">
              <a:lnSpc>
                <a:spcPct val="150000"/>
              </a:lnSpc>
            </a:pPr>
            <a:r>
              <a:rPr lang="en-US" altLang="zh-CN" sz="2800" b="1" i="1" dirty="0">
                <a:latin typeface="Times New Roman" panose="02020603050405020304" pitchFamily="18" charset="0"/>
                <a:ea typeface="MS Mincho" panose="02020609040205080304" pitchFamily="49" charset="-128"/>
              </a:rPr>
              <a:t>                            </a:t>
            </a:r>
            <a:r>
              <a:rPr lang="en-US" altLang="zh-CN" sz="2800" b="1" dirty="0">
                <a:latin typeface="Times New Roman" panose="02020603050405020304" pitchFamily="18" charset="0"/>
                <a:ea typeface="MS Mincho" panose="02020609040205080304" pitchFamily="49" charset="-128"/>
              </a:rPr>
              <a:t>=B∩(</a:t>
            </a:r>
            <a:r>
              <a:rPr lang="en-US" altLang="zh-CN" sz="2800" b="1" dirty="0">
                <a:solidFill>
                  <a:srgbClr val="FF0000"/>
                </a:solidFill>
                <a:latin typeface="Times New Roman" panose="02020603050405020304" pitchFamily="18" charset="0"/>
                <a:ea typeface="MS Mincho" panose="02020609040205080304" pitchFamily="49" charset="-128"/>
              </a:rPr>
              <a:t>A∪Ā</a:t>
            </a:r>
            <a:r>
              <a:rPr lang="en-US" altLang="zh-CN" sz="2800" b="1" dirty="0">
                <a:latin typeface="Times New Roman" panose="02020603050405020304" pitchFamily="18" charset="0"/>
                <a:ea typeface="MS Mincho" panose="02020609040205080304" pitchFamily="49" charset="-128"/>
              </a:rPr>
              <a:t>)=(B∩A)∪(B∩Ā)</a:t>
            </a:r>
          </a:p>
          <a:p>
            <a:pPr eaLnBrk="1" hangingPunct="1">
              <a:lnSpc>
                <a:spcPct val="150000"/>
              </a:lnSpc>
            </a:pPr>
            <a:r>
              <a:rPr lang="en-US" altLang="zh-CN" sz="2800" b="1" dirty="0">
                <a:latin typeface="Times New Roman" panose="02020603050405020304" pitchFamily="18" charset="0"/>
                <a:ea typeface="MS Mincho" panose="02020609040205080304" pitchFamily="49" charset="-128"/>
              </a:rPr>
              <a:t>              </a:t>
            </a:r>
            <a:r>
              <a:rPr lang="zh-CN" altLang="en-US" sz="2800" b="1" dirty="0">
                <a:latin typeface="Times New Roman" panose="02020603050405020304" pitchFamily="18" charset="0"/>
                <a:ea typeface="MS Mincho" panose="02020609040205080304" pitchFamily="49" charset="-128"/>
              </a:rPr>
              <a:t>　　　  </a:t>
            </a:r>
            <a:r>
              <a:rPr lang="en-US" altLang="zh-CN" sz="2800" b="1" dirty="0">
                <a:latin typeface="Times New Roman" panose="02020603050405020304" pitchFamily="18" charset="0"/>
                <a:ea typeface="MS Mincho" panose="02020609040205080304" pitchFamily="49" charset="-128"/>
              </a:rPr>
              <a:t>=Ø∪</a:t>
            </a:r>
            <a:r>
              <a:rPr lang="en-US" altLang="zh-CN" sz="2800" b="1" dirty="0">
                <a:latin typeface="Times New Roman" panose="02020603050405020304" pitchFamily="18" charset="0"/>
              </a:rPr>
              <a:t>(B∩Ā) = </a:t>
            </a:r>
            <a:r>
              <a:rPr lang="en-US" altLang="zh-CN" sz="2800" b="1" dirty="0">
                <a:solidFill>
                  <a:srgbClr val="CC0000"/>
                </a:solidFill>
                <a:latin typeface="Times New Roman" panose="02020603050405020304" pitchFamily="18" charset="0"/>
              </a:rPr>
              <a:t>(A∩Ā)</a:t>
            </a:r>
            <a:r>
              <a:rPr lang="en-US" altLang="zh-CN" sz="2800" b="1" dirty="0">
                <a:latin typeface="Times New Roman" panose="02020603050405020304" pitchFamily="18" charset="0"/>
              </a:rPr>
              <a:t> ∪(B∩Ā) </a:t>
            </a:r>
          </a:p>
          <a:p>
            <a:pPr eaLnBrk="1" hangingPunct="1">
              <a:lnSpc>
                <a:spcPct val="15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a:t>
            </a:r>
            <a:r>
              <a:rPr lang="en-US" altLang="zh-CN" sz="2800" b="1" dirty="0">
                <a:latin typeface="Times New Roman" panose="02020603050405020304" pitchFamily="18" charset="0"/>
                <a:ea typeface="MS Mincho" panose="02020609040205080304" pitchFamily="49" charset="-128"/>
              </a:rPr>
              <a:t>∪B)∩Ā=</a:t>
            </a:r>
            <a:r>
              <a:rPr lang="en-US" altLang="zh-CN" sz="2800" b="1" i="1" dirty="0">
                <a:latin typeface="宋体" panose="02010600030101010101" pitchFamily="2" charset="-122"/>
                <a:ea typeface="黑体" panose="02010609060101010101" pitchFamily="49" charset="-122"/>
                <a:cs typeface="Times New Roman" panose="02020603050405020304" pitchFamily="18" charset="0"/>
              </a:rPr>
              <a:t> </a:t>
            </a:r>
            <a:r>
              <a:rPr lang="en-US" altLang="zh-CN" sz="2800" b="1" dirty="0"/>
              <a:t>E </a:t>
            </a:r>
            <a:r>
              <a:rPr lang="en-US" altLang="zh-CN" sz="2800" b="1" dirty="0">
                <a:latin typeface="Times New Roman" panose="02020603050405020304" pitchFamily="18" charset="0"/>
                <a:ea typeface="MS Mincho" panose="02020609040205080304" pitchFamily="49" charset="-128"/>
              </a:rPr>
              <a:t>∩Ā=Ā</a:t>
            </a:r>
            <a:endParaRPr lang="en-US" altLang="en-US" sz="2800" b="1" dirty="0">
              <a:latin typeface="Times New Roman" panose="02020603050405020304" pitchFamily="18" charset="0"/>
              <a:ea typeface="MS Mincho" panose="02020609040205080304" pitchFamily="49" charset="-128"/>
            </a:endParaRPr>
          </a:p>
        </p:txBody>
      </p:sp>
      <p:sp>
        <p:nvSpPr>
          <p:cNvPr id="7168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873" name="Rectangle 9"/>
          <p:cNvSpPr>
            <a:spLocks noChangeArrowheads="1"/>
          </p:cNvSpPr>
          <p:nvPr/>
        </p:nvSpPr>
        <p:spPr bwMode="auto">
          <a:xfrm>
            <a:off x="684213" y="5445125"/>
            <a:ext cx="7920037"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rPr>
              <a:t>任一集合的补集合是唯一的。</a:t>
            </a:r>
          </a:p>
        </p:txBody>
      </p:sp>
    </p:spTree>
    <p:extLst>
      <p:ext uri="{BB962C8B-B14F-4D97-AF65-F5344CB8AC3E}">
        <p14:creationId xmlns:p14="http://schemas.microsoft.com/office/powerpoint/2010/main" val="1610243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486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486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486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4868">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4868">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4873"/>
                                        </p:tgtEl>
                                        <p:attrNameLst>
                                          <p:attrName>style.visibility</p:attrName>
                                        </p:attrNameLst>
                                      </p:cBhvr>
                                      <p:to>
                                        <p:strVal val="visible"/>
                                      </p:to>
                                    </p:set>
                                    <p:animEffect transition="in" filter="blinds(horizontal)">
                                      <p:cBhvr>
                                        <p:cTn id="33" dur="500"/>
                                        <p:tgtEl>
                                          <p:spTgt spid="164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42D3C8-2E0B-498F-A453-E631469973EE}" type="slidenum">
              <a:rPr lang="zh-CN" altLang="en-US" smtClean="0">
                <a:solidFill>
                  <a:schemeClr val="accent1"/>
                </a:solidFill>
              </a:rPr>
              <a:pPr/>
              <a:t>19</a:t>
            </a:fld>
            <a:r>
              <a:rPr lang="en-US" altLang="zh-CN" dirty="0">
                <a:solidFill>
                  <a:schemeClr val="accent1"/>
                </a:solidFill>
              </a:rPr>
              <a:t>/49</a:t>
            </a:r>
          </a:p>
        </p:txBody>
      </p:sp>
      <p:sp>
        <p:nvSpPr>
          <p:cNvPr id="7172" name="Rectangle 2"/>
          <p:cNvSpPr>
            <a:spLocks noGrp="1"/>
          </p:cNvSpPr>
          <p:nvPr>
            <p:ph type="title" idx="4294967295"/>
          </p:nvPr>
        </p:nvSpPr>
        <p:spPr/>
        <p:txBody>
          <a:bodyPr/>
          <a:lstStyle/>
          <a:p>
            <a:pPr algn="l"/>
            <a:r>
              <a:rPr lang="zh-CN" altLang="en-US" sz="4000" b="1">
                <a:latin typeface="Calibri" panose="020F0502020204030204" pitchFamily="34" charset="0"/>
                <a:ea typeface="宋体" panose="02010600030101010101" pitchFamily="2" charset="-122"/>
              </a:rPr>
              <a:t>推论</a:t>
            </a:r>
            <a:endParaRPr lang="en-US" altLang="zh-CN" sz="4000" b="1">
              <a:latin typeface="Calibri" panose="020F0502020204030204" pitchFamily="34" charset="0"/>
              <a:ea typeface="宋体" panose="02010600030101010101" pitchFamily="2" charset="-122"/>
            </a:endParaRPr>
          </a:p>
        </p:txBody>
      </p:sp>
      <p:sp>
        <p:nvSpPr>
          <p:cNvPr id="7173" name="Text Box 5"/>
          <p:cNvSpPr txBox="1">
            <a:spLocks noChangeArrowheads="1"/>
          </p:cNvSpPr>
          <p:nvPr/>
        </p:nvSpPr>
        <p:spPr bwMode="auto">
          <a:xfrm>
            <a:off x="611188" y="1263650"/>
            <a:ext cx="508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设</a:t>
            </a:r>
            <a:r>
              <a:rPr lang="en-US" altLang="zh-CN" sz="3600" b="1"/>
              <a:t>A</a:t>
            </a:r>
            <a:r>
              <a:rPr lang="zh-CN" altLang="en-US" sz="3600" b="1"/>
              <a:t>是任意一个集合，则</a:t>
            </a:r>
          </a:p>
        </p:txBody>
      </p:sp>
      <p:sp>
        <p:nvSpPr>
          <p:cNvPr id="7174"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0" name="Object 7"/>
          <p:cNvGraphicFramePr>
            <a:graphicFrameLocks noChangeAspect="1"/>
          </p:cNvGraphicFramePr>
          <p:nvPr/>
        </p:nvGraphicFramePr>
        <p:xfrm>
          <a:off x="2843213" y="2781300"/>
          <a:ext cx="2376487" cy="1293813"/>
        </p:xfrm>
        <a:graphic>
          <a:graphicData uri="http://schemas.openxmlformats.org/presentationml/2006/ole">
            <mc:AlternateContent xmlns:mc="http://schemas.openxmlformats.org/markup-compatibility/2006">
              <mc:Choice xmlns:v="urn:schemas-microsoft-com:vml" Requires="v">
                <p:oleObj name="公式" r:id="rId2" imgW="419100" imgH="228600" progId="Equation.3">
                  <p:embed/>
                </p:oleObj>
              </mc:Choice>
              <mc:Fallback>
                <p:oleObj name="公式" r:id="rId2" imgW="419100" imgH="228600" progId="Equation.3">
                  <p:embed/>
                  <p:pic>
                    <p:nvPicPr>
                      <p:cNvPr id="717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781300"/>
                        <a:ext cx="2376487"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018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0A87E6-AF21-4780-9AD7-258984E15F7A}" type="slidenum">
              <a:rPr lang="zh-CN" altLang="en-US" smtClean="0">
                <a:solidFill>
                  <a:schemeClr val="accent1"/>
                </a:solidFill>
              </a:rPr>
              <a:pPr/>
              <a:t>2</a:t>
            </a:fld>
            <a:r>
              <a:rPr lang="en-US" altLang="zh-CN" dirty="0">
                <a:solidFill>
                  <a:schemeClr val="accent1"/>
                </a:solidFill>
              </a:rPr>
              <a:t>/49</a:t>
            </a:r>
          </a:p>
        </p:txBody>
      </p:sp>
      <p:sp>
        <p:nvSpPr>
          <p:cNvPr id="40963"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3.2 </a:t>
            </a:r>
            <a:r>
              <a:rPr lang="zh-CN" altLang="en-US" sz="4000" b="1" dirty="0">
                <a:latin typeface="Calibri" panose="020F0502020204030204" pitchFamily="34" charset="0"/>
                <a:ea typeface="宋体" panose="02010600030101010101" pitchFamily="2" charset="-122"/>
              </a:rPr>
              <a:t>集合的基本运算</a:t>
            </a:r>
          </a:p>
        </p:txBody>
      </p:sp>
      <p:sp>
        <p:nvSpPr>
          <p:cNvPr id="40964" name="Rectangle 3"/>
          <p:cNvSpPr>
            <a:spLocks noGrp="1"/>
          </p:cNvSpPr>
          <p:nvPr>
            <p:ph type="body" idx="4294967295"/>
          </p:nvPr>
        </p:nvSpPr>
        <p:spPr>
          <a:xfrm>
            <a:off x="250825" y="1052513"/>
            <a:ext cx="8229600" cy="4525962"/>
          </a:xfrm>
        </p:spPr>
        <p:txBody>
          <a:bodyPr/>
          <a:lstStyle/>
          <a:p>
            <a:r>
              <a:rPr lang="zh-CN" altLang="en-US" b="1" dirty="0">
                <a:solidFill>
                  <a:srgbClr val="993300"/>
                </a:solidFill>
                <a:latin typeface="Calibri" panose="020F0502020204030204" pitchFamily="34" charset="0"/>
                <a:ea typeface="宋体" panose="02010600030101010101" pitchFamily="2" charset="-122"/>
              </a:rPr>
              <a:t>并运算</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交运算</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相对补运算（差运算）</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绝对补运算（补运算）</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对称差</a:t>
            </a:r>
            <a:endParaRPr lang="zh-CN" altLang="en-US" b="1" dirty="0">
              <a:solidFill>
                <a:schemeClr val="bg2">
                  <a:lumMod val="90000"/>
                </a:schemeClr>
              </a:solidFill>
              <a:latin typeface="Calibri" panose="020F0502020204030204" pitchFamily="34" charset="0"/>
              <a:ea typeface="宋体" panose="02010600030101010101" pitchFamily="2" charset="-122"/>
            </a:endParaRPr>
          </a:p>
        </p:txBody>
      </p:sp>
    </p:spTree>
  </p:cSld>
  <p:clrMapOvr>
    <a:masterClrMapping/>
  </p:clrMapOvr>
  <p:transition advTm="1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p:cNvSpPr>
          <p:nvPr>
            <p:ph type="title" idx="4294967295"/>
          </p:nvPr>
        </p:nvSpPr>
        <p:spPr>
          <a:xfrm>
            <a:off x="71438" y="-26988"/>
            <a:ext cx="9072562" cy="642938"/>
          </a:xfrm>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800" b="1" dirty="0">
                <a:solidFill>
                  <a:schemeClr val="tx2"/>
                </a:solidFill>
                <a:latin typeface="Calibri" panose="020F0502020204030204" pitchFamily="34" charset="0"/>
                <a:ea typeface="宋体" panose="02010600030101010101" pitchFamily="2" charset="-122"/>
              </a:rPr>
              <a:t> </a:t>
            </a:r>
            <a:r>
              <a:rPr lang="zh-CN" altLang="en-US" sz="4000" dirty="0">
                <a:latin typeface="Calibri" panose="020F0502020204030204" pitchFamily="34" charset="0"/>
                <a:ea typeface="宋体" panose="02010600030101010101" pitchFamily="2" charset="-122"/>
              </a:rPr>
              <a:t>德</a:t>
            </a:r>
            <a:r>
              <a:rPr lang="en-US" altLang="zh-CN" sz="4000" dirty="0">
                <a:latin typeface="Calibri" panose="020F0502020204030204" pitchFamily="34" charset="0"/>
                <a:ea typeface="宋体" panose="02010600030101010101" pitchFamily="2" charset="-122"/>
              </a:rPr>
              <a:t>·</a:t>
            </a:r>
            <a:r>
              <a:rPr lang="zh-CN" altLang="en-US" sz="4000" dirty="0">
                <a:latin typeface="Calibri" panose="020F0502020204030204" pitchFamily="34" charset="0"/>
                <a:ea typeface="宋体" panose="02010600030101010101" pitchFamily="2" charset="-122"/>
              </a:rPr>
              <a:t>摩根定律 </a:t>
            </a:r>
            <a:r>
              <a:rPr lang="en-US" altLang="zh-CN" sz="1400" dirty="0">
                <a:latin typeface="Calibri" panose="020F0502020204030204" pitchFamily="34" charset="0"/>
                <a:ea typeface="宋体" panose="02010600030101010101" pitchFamily="2" charset="-122"/>
              </a:rPr>
              <a:t>(</a:t>
            </a:r>
            <a:r>
              <a:rPr lang="en-US" altLang="zh-CN" sz="1600" dirty="0">
                <a:latin typeface="Calibri" panose="020F0502020204030204" pitchFamily="34" charset="0"/>
                <a:ea typeface="宋体" panose="02010600030101010101" pitchFamily="2" charset="-122"/>
              </a:rPr>
              <a:t>Augustus De Morgan,</a:t>
            </a:r>
            <a:r>
              <a:rPr lang="en-US" altLang="zh-CN" sz="4000" dirty="0">
                <a:latin typeface="Calibri" panose="020F0502020204030204" pitchFamily="34" charset="0"/>
                <a:ea typeface="宋体" panose="02010600030101010101" pitchFamily="2" charset="-122"/>
              </a:rPr>
              <a:t> </a:t>
            </a:r>
            <a:r>
              <a:rPr lang="en-US" altLang="zh-CN" sz="1600" dirty="0">
                <a:latin typeface="Calibri" panose="020F0502020204030204" pitchFamily="34" charset="0"/>
                <a:ea typeface="宋体" panose="02010600030101010101" pitchFamily="2" charset="-122"/>
              </a:rPr>
              <a:t>1806-1871, </a:t>
            </a:r>
            <a:r>
              <a:rPr lang="zh-TW" altLang="en-US" sz="1600" dirty="0">
                <a:latin typeface="Calibri" panose="020F0502020204030204" pitchFamily="34" charset="0"/>
                <a:ea typeface="PMingLiU" panose="02020500000000000000" pitchFamily="18" charset="-120"/>
              </a:rPr>
              <a:t>英國數學家</a:t>
            </a:r>
            <a:r>
              <a:rPr lang="en-US" altLang="zh-CN" sz="1600" dirty="0">
                <a:latin typeface="Calibri" panose="020F0502020204030204" pitchFamily="34" charset="0"/>
                <a:ea typeface="宋体" panose="02010600030101010101" pitchFamily="2" charset="-122"/>
              </a:rPr>
              <a:t>)</a:t>
            </a:r>
          </a:p>
        </p:txBody>
      </p:sp>
      <p:graphicFrame>
        <p:nvGraphicFramePr>
          <p:cNvPr id="8194" name="Object 5"/>
          <p:cNvGraphicFramePr>
            <a:graphicFrameLocks noChangeAspect="1"/>
          </p:cNvGraphicFramePr>
          <p:nvPr/>
        </p:nvGraphicFramePr>
        <p:xfrm>
          <a:off x="2910055" y="836712"/>
          <a:ext cx="3776518" cy="936327"/>
        </p:xfrm>
        <a:graphic>
          <a:graphicData uri="http://schemas.openxmlformats.org/presentationml/2006/ole">
            <mc:AlternateContent xmlns:mc="http://schemas.openxmlformats.org/markup-compatibility/2006">
              <mc:Choice xmlns:v="urn:schemas-microsoft-com:vml" Requires="v">
                <p:oleObj name="公式" r:id="rId2" imgW="927100" imgH="228600" progId="Equation.3">
                  <p:embed/>
                </p:oleObj>
              </mc:Choice>
              <mc:Fallback>
                <p:oleObj name="公式" r:id="rId2" imgW="927100" imgH="228600" progId="Equation.3">
                  <p:embed/>
                  <p:pic>
                    <p:nvPicPr>
                      <p:cNvPr id="819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055" y="836712"/>
                        <a:ext cx="3776518" cy="936327"/>
                      </a:xfrm>
                      <a:prstGeom prst="rect">
                        <a:avLst/>
                      </a:prstGeom>
                      <a:solidFill>
                        <a:srgbClr val="00B0F0"/>
                      </a:solidFill>
                    </p:spPr>
                  </p:pic>
                </p:oleObj>
              </mc:Fallback>
            </mc:AlternateContent>
          </a:graphicData>
        </a:graphic>
      </p:graphicFrame>
      <p:graphicFrame>
        <p:nvGraphicFramePr>
          <p:cNvPr id="8195" name="Object 7"/>
          <p:cNvGraphicFramePr>
            <a:graphicFrameLocks noChangeAspect="1"/>
          </p:cNvGraphicFramePr>
          <p:nvPr/>
        </p:nvGraphicFramePr>
        <p:xfrm>
          <a:off x="2914992" y="1844824"/>
          <a:ext cx="3771582" cy="928870"/>
        </p:xfrm>
        <a:graphic>
          <a:graphicData uri="http://schemas.openxmlformats.org/presentationml/2006/ole">
            <mc:AlternateContent xmlns:mc="http://schemas.openxmlformats.org/markup-compatibility/2006">
              <mc:Choice xmlns:v="urn:schemas-microsoft-com:vml" Requires="v">
                <p:oleObj name="公式" r:id="rId4" imgW="927100" imgH="228600" progId="Equation.3">
                  <p:embed/>
                </p:oleObj>
              </mc:Choice>
              <mc:Fallback>
                <p:oleObj name="公式" r:id="rId4" imgW="927100" imgH="228600" progId="Equation.3">
                  <p:embed/>
                  <p:pic>
                    <p:nvPicPr>
                      <p:cNvPr id="81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992" y="1844824"/>
                        <a:ext cx="3771582" cy="928870"/>
                      </a:xfrm>
                      <a:prstGeom prst="rect">
                        <a:avLst/>
                      </a:prstGeom>
                      <a:solidFill>
                        <a:srgbClr val="FFFF00"/>
                      </a:solidFill>
                    </p:spPr>
                  </p:pic>
                </p:oleObj>
              </mc:Fallback>
            </mc:AlternateContent>
          </a:graphicData>
        </a:graphic>
      </p:graphicFrame>
      <p:sp>
        <p:nvSpPr>
          <p:cNvPr id="87048" name="Rectangle 8"/>
          <p:cNvSpPr>
            <a:spLocks noChangeArrowheads="1"/>
          </p:cNvSpPr>
          <p:nvPr/>
        </p:nvSpPr>
        <p:spPr bwMode="auto">
          <a:xfrm>
            <a:off x="179512" y="2764388"/>
            <a:ext cx="15343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证明：</a:t>
            </a:r>
            <a:r>
              <a:rPr lang="zh-CN" altLang="en-US" sz="3200" dirty="0"/>
              <a:t> </a:t>
            </a:r>
          </a:p>
        </p:txBody>
      </p:sp>
      <p:graphicFrame>
        <p:nvGraphicFramePr>
          <p:cNvPr id="12" name="Object 5"/>
          <p:cNvGraphicFramePr>
            <a:graphicFrameLocks noChangeAspect="1"/>
          </p:cNvGraphicFramePr>
          <p:nvPr>
            <p:extLst>
              <p:ext uri="{D42A27DB-BD31-4B8C-83A1-F6EECF244321}">
                <p14:modId xmlns:p14="http://schemas.microsoft.com/office/powerpoint/2010/main" val="448055211"/>
              </p:ext>
            </p:extLst>
          </p:nvPr>
        </p:nvGraphicFramePr>
        <p:xfrm>
          <a:off x="1403648" y="3063943"/>
          <a:ext cx="3762655" cy="3424995"/>
        </p:xfrm>
        <a:graphic>
          <a:graphicData uri="http://schemas.openxmlformats.org/presentationml/2006/ole">
            <mc:AlternateContent xmlns:mc="http://schemas.openxmlformats.org/markup-compatibility/2006">
              <mc:Choice xmlns:v="urn:schemas-microsoft-com:vml" Requires="v">
                <p:oleObj name="公式" r:id="rId6" imgW="1333440" imgH="1206360" progId="Equation.3">
                  <p:embed/>
                </p:oleObj>
              </mc:Choice>
              <mc:Fallback>
                <p:oleObj name="公式" r:id="rId6" imgW="1333440" imgH="1206360" progId="Equation.3">
                  <p:embed/>
                  <p:pic>
                    <p:nvPicPr>
                      <p:cNvPr id="8194" name="Object 5"/>
                      <p:cNvPicPr>
                        <a:picLocks noChangeAspect="1" noChangeArrowheads="1"/>
                      </p:cNvPicPr>
                      <p:nvPr/>
                    </p:nvPicPr>
                    <p:blipFill>
                      <a:blip r:embed="rId7"/>
                      <a:srcRect/>
                      <a:stretch>
                        <a:fillRect/>
                      </a:stretch>
                    </p:blipFill>
                    <p:spPr bwMode="auto">
                      <a:xfrm>
                        <a:off x="1403648" y="3063943"/>
                        <a:ext cx="3762655" cy="3424995"/>
                      </a:xfrm>
                      <a:prstGeom prst="rect">
                        <a:avLst/>
                      </a:prstGeom>
                      <a:solidFill>
                        <a:srgbClr val="00B0F0"/>
                      </a:solidFill>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422125736"/>
              </p:ext>
            </p:extLst>
          </p:nvPr>
        </p:nvGraphicFramePr>
        <p:xfrm>
          <a:off x="5266594" y="3068960"/>
          <a:ext cx="3772221" cy="3433702"/>
        </p:xfrm>
        <a:graphic>
          <a:graphicData uri="http://schemas.openxmlformats.org/presentationml/2006/ole">
            <mc:AlternateContent xmlns:mc="http://schemas.openxmlformats.org/markup-compatibility/2006">
              <mc:Choice xmlns:v="urn:schemas-microsoft-com:vml" Requires="v">
                <p:oleObj name="公式" r:id="rId8" imgW="1333440" imgH="1206360" progId="Equation.3">
                  <p:embed/>
                </p:oleObj>
              </mc:Choice>
              <mc:Fallback>
                <p:oleObj name="公式" r:id="rId8" imgW="1333440" imgH="1206360" progId="Equation.3">
                  <p:embed/>
                  <p:pic>
                    <p:nvPicPr>
                      <p:cNvPr id="12" name="Object 5"/>
                      <p:cNvPicPr>
                        <a:picLocks noChangeAspect="1" noChangeArrowheads="1"/>
                      </p:cNvPicPr>
                      <p:nvPr/>
                    </p:nvPicPr>
                    <p:blipFill>
                      <a:blip r:embed="rId9"/>
                      <a:srcRect/>
                      <a:stretch>
                        <a:fillRect/>
                      </a:stretch>
                    </p:blipFill>
                    <p:spPr bwMode="auto">
                      <a:xfrm>
                        <a:off x="5266594" y="3068960"/>
                        <a:ext cx="3772221" cy="3433702"/>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472680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linds(horizontal)">
                                      <p:cBhvr>
                                        <p:cTn id="7" dur="500"/>
                                        <p:tgtEl>
                                          <p:spTgt spid="870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p:cNvSpPr>
          <p:nvPr>
            <p:ph type="title" idx="4294967295"/>
          </p:nvPr>
        </p:nvSpPr>
        <p:spPr>
          <a:xfrm>
            <a:off x="71438" y="-26988"/>
            <a:ext cx="9072562" cy="642938"/>
          </a:xfrm>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800" b="1" dirty="0">
                <a:solidFill>
                  <a:schemeClr val="tx2"/>
                </a:solidFill>
                <a:latin typeface="Calibri" panose="020F0502020204030204" pitchFamily="34" charset="0"/>
                <a:ea typeface="宋体" panose="02010600030101010101" pitchFamily="2" charset="-122"/>
              </a:rPr>
              <a:t> </a:t>
            </a:r>
            <a:r>
              <a:rPr lang="zh-CN" altLang="en-US" sz="4000" dirty="0">
                <a:latin typeface="Calibri" panose="020F0502020204030204" pitchFamily="34" charset="0"/>
                <a:ea typeface="宋体" panose="02010600030101010101" pitchFamily="2" charset="-122"/>
              </a:rPr>
              <a:t>德</a:t>
            </a:r>
            <a:r>
              <a:rPr lang="en-US" altLang="zh-CN" sz="4000" dirty="0">
                <a:latin typeface="Calibri" panose="020F0502020204030204" pitchFamily="34" charset="0"/>
                <a:ea typeface="宋体" panose="02010600030101010101" pitchFamily="2" charset="-122"/>
              </a:rPr>
              <a:t>·</a:t>
            </a:r>
            <a:r>
              <a:rPr lang="zh-CN" altLang="en-US" sz="4000" dirty="0">
                <a:latin typeface="Calibri" panose="020F0502020204030204" pitchFamily="34" charset="0"/>
                <a:ea typeface="宋体" panose="02010600030101010101" pitchFamily="2" charset="-122"/>
              </a:rPr>
              <a:t>摩根定律 </a:t>
            </a:r>
            <a:r>
              <a:rPr lang="en-US" altLang="zh-CN" sz="1400" dirty="0">
                <a:latin typeface="Calibri" panose="020F0502020204030204" pitchFamily="34" charset="0"/>
                <a:ea typeface="宋体" panose="02010600030101010101" pitchFamily="2" charset="-122"/>
              </a:rPr>
              <a:t>(</a:t>
            </a:r>
            <a:r>
              <a:rPr lang="en-US" altLang="zh-CN" sz="1600" dirty="0">
                <a:latin typeface="Calibri" panose="020F0502020204030204" pitchFamily="34" charset="0"/>
                <a:ea typeface="宋体" panose="02010600030101010101" pitchFamily="2" charset="-122"/>
              </a:rPr>
              <a:t>Augustus De Morgan,</a:t>
            </a:r>
            <a:r>
              <a:rPr lang="en-US" altLang="zh-CN" sz="4000" dirty="0">
                <a:latin typeface="Calibri" panose="020F0502020204030204" pitchFamily="34" charset="0"/>
                <a:ea typeface="宋体" panose="02010600030101010101" pitchFamily="2" charset="-122"/>
              </a:rPr>
              <a:t> </a:t>
            </a:r>
            <a:r>
              <a:rPr lang="en-US" altLang="zh-CN" sz="1600" dirty="0">
                <a:latin typeface="Calibri" panose="020F0502020204030204" pitchFamily="34" charset="0"/>
                <a:ea typeface="宋体" panose="02010600030101010101" pitchFamily="2" charset="-122"/>
              </a:rPr>
              <a:t>1806-1871, </a:t>
            </a:r>
            <a:r>
              <a:rPr lang="zh-TW" altLang="en-US" sz="1600" dirty="0">
                <a:latin typeface="Calibri" panose="020F0502020204030204" pitchFamily="34" charset="0"/>
                <a:ea typeface="PMingLiU" panose="02020500000000000000" pitchFamily="18" charset="-120"/>
              </a:rPr>
              <a:t>英國數學家</a:t>
            </a:r>
            <a:r>
              <a:rPr lang="en-US" altLang="zh-CN" sz="1600" dirty="0">
                <a:latin typeface="Calibri" panose="020F0502020204030204" pitchFamily="34" charset="0"/>
                <a:ea typeface="宋体" panose="02010600030101010101" pitchFamily="2" charset="-122"/>
              </a:rPr>
              <a:t>)</a:t>
            </a:r>
          </a:p>
        </p:txBody>
      </p:sp>
      <p:graphicFrame>
        <p:nvGraphicFramePr>
          <p:cNvPr id="8194" name="Object 5"/>
          <p:cNvGraphicFramePr>
            <a:graphicFrameLocks noChangeAspect="1"/>
          </p:cNvGraphicFramePr>
          <p:nvPr>
            <p:extLst>
              <p:ext uri="{D42A27DB-BD31-4B8C-83A1-F6EECF244321}">
                <p14:modId xmlns:p14="http://schemas.microsoft.com/office/powerpoint/2010/main" val="63369725"/>
              </p:ext>
            </p:extLst>
          </p:nvPr>
        </p:nvGraphicFramePr>
        <p:xfrm>
          <a:off x="2910055" y="836712"/>
          <a:ext cx="3776518" cy="936327"/>
        </p:xfrm>
        <a:graphic>
          <a:graphicData uri="http://schemas.openxmlformats.org/presentationml/2006/ole">
            <mc:AlternateContent xmlns:mc="http://schemas.openxmlformats.org/markup-compatibility/2006">
              <mc:Choice xmlns:v="urn:schemas-microsoft-com:vml" Requires="v">
                <p:oleObj name="公式" r:id="rId2" imgW="927100" imgH="228600" progId="Equation.3">
                  <p:embed/>
                </p:oleObj>
              </mc:Choice>
              <mc:Fallback>
                <p:oleObj name="公式" r:id="rId2" imgW="927100" imgH="228600" progId="Equation.3">
                  <p:embed/>
                  <p:pic>
                    <p:nvPicPr>
                      <p:cNvPr id="819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055" y="836712"/>
                        <a:ext cx="3776518" cy="936327"/>
                      </a:xfrm>
                      <a:prstGeom prst="rect">
                        <a:avLst/>
                      </a:prstGeom>
                      <a:solidFill>
                        <a:srgbClr val="00B0F0"/>
                      </a:solidFill>
                    </p:spPr>
                  </p:pic>
                </p:oleObj>
              </mc:Fallback>
            </mc:AlternateContent>
          </a:graphicData>
        </a:graphic>
      </p:graphicFrame>
      <p:graphicFrame>
        <p:nvGraphicFramePr>
          <p:cNvPr id="8195" name="Object 7"/>
          <p:cNvGraphicFramePr>
            <a:graphicFrameLocks noChangeAspect="1"/>
          </p:cNvGraphicFramePr>
          <p:nvPr>
            <p:extLst>
              <p:ext uri="{D42A27DB-BD31-4B8C-83A1-F6EECF244321}">
                <p14:modId xmlns:p14="http://schemas.microsoft.com/office/powerpoint/2010/main" val="1949037005"/>
              </p:ext>
            </p:extLst>
          </p:nvPr>
        </p:nvGraphicFramePr>
        <p:xfrm>
          <a:off x="2914992" y="1844824"/>
          <a:ext cx="3771582" cy="928870"/>
        </p:xfrm>
        <a:graphic>
          <a:graphicData uri="http://schemas.openxmlformats.org/presentationml/2006/ole">
            <mc:AlternateContent xmlns:mc="http://schemas.openxmlformats.org/markup-compatibility/2006">
              <mc:Choice xmlns:v="urn:schemas-microsoft-com:vml" Requires="v">
                <p:oleObj name="公式" r:id="rId4" imgW="927100" imgH="228600" progId="Equation.3">
                  <p:embed/>
                </p:oleObj>
              </mc:Choice>
              <mc:Fallback>
                <p:oleObj name="公式" r:id="rId4" imgW="927100" imgH="228600" progId="Equation.3">
                  <p:embed/>
                  <p:pic>
                    <p:nvPicPr>
                      <p:cNvPr id="81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992" y="1844824"/>
                        <a:ext cx="3771582" cy="928870"/>
                      </a:xfrm>
                      <a:prstGeom prst="rect">
                        <a:avLst/>
                      </a:prstGeom>
                      <a:solidFill>
                        <a:srgbClr val="FFFF00"/>
                      </a:solidFill>
                    </p:spPr>
                  </p:pic>
                </p:oleObj>
              </mc:Fallback>
            </mc:AlternateContent>
          </a:graphicData>
        </a:graphic>
      </p:graphicFrame>
      <p:sp>
        <p:nvSpPr>
          <p:cNvPr id="87046" name="Rectangle 4"/>
          <p:cNvSpPr>
            <a:spLocks noChangeArrowheads="1"/>
          </p:cNvSpPr>
          <p:nvPr/>
        </p:nvSpPr>
        <p:spPr bwMode="auto">
          <a:xfrm>
            <a:off x="-179388" y="3292475"/>
            <a:ext cx="1841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7" name="Rectangle 6"/>
          <p:cNvSpPr>
            <a:spLocks noChangeArrowheads="1"/>
          </p:cNvSpPr>
          <p:nvPr/>
        </p:nvSpPr>
        <p:spPr bwMode="auto">
          <a:xfrm>
            <a:off x="-179388" y="3292475"/>
            <a:ext cx="1841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8" name="Rectangle 8"/>
          <p:cNvSpPr>
            <a:spLocks noChangeArrowheads="1"/>
          </p:cNvSpPr>
          <p:nvPr/>
        </p:nvSpPr>
        <p:spPr bwMode="auto">
          <a:xfrm>
            <a:off x="174348" y="2634680"/>
            <a:ext cx="1176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另证：</a:t>
            </a:r>
            <a:r>
              <a:rPr lang="zh-CN" altLang="en-US" dirty="0"/>
              <a:t> </a:t>
            </a:r>
          </a:p>
        </p:txBody>
      </p:sp>
      <p:graphicFrame>
        <p:nvGraphicFramePr>
          <p:cNvPr id="87049" name="Object 10"/>
          <p:cNvGraphicFramePr>
            <a:graphicFrameLocks noChangeAspect="1"/>
          </p:cNvGraphicFramePr>
          <p:nvPr>
            <p:extLst>
              <p:ext uri="{D42A27DB-BD31-4B8C-83A1-F6EECF244321}">
                <p14:modId xmlns:p14="http://schemas.microsoft.com/office/powerpoint/2010/main" val="1262957269"/>
              </p:ext>
            </p:extLst>
          </p:nvPr>
        </p:nvGraphicFramePr>
        <p:xfrm>
          <a:off x="251520" y="3212976"/>
          <a:ext cx="3769212" cy="3004785"/>
        </p:xfrm>
        <a:graphic>
          <a:graphicData uri="http://schemas.openxmlformats.org/presentationml/2006/ole">
            <mc:AlternateContent xmlns:mc="http://schemas.openxmlformats.org/markup-compatibility/2006">
              <mc:Choice xmlns:v="urn:schemas-microsoft-com:vml" Requires="v">
                <p:oleObj name="公式" r:id="rId6" imgW="1904760" imgH="1396800" progId="Equation.3">
                  <p:embed/>
                </p:oleObj>
              </mc:Choice>
              <mc:Fallback>
                <p:oleObj name="公式" r:id="rId6" imgW="1904760" imgH="1396800" progId="Equation.3">
                  <p:embed/>
                  <p:pic>
                    <p:nvPicPr>
                      <p:cNvPr id="87049"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3212976"/>
                        <a:ext cx="3769212" cy="3004785"/>
                      </a:xfrm>
                      <a:prstGeom prst="rect">
                        <a:avLst/>
                      </a:prstGeom>
                      <a:solidFill>
                        <a:srgbClr val="00B0F0"/>
                      </a:solidFill>
                    </p:spPr>
                  </p:pic>
                </p:oleObj>
              </mc:Fallback>
            </mc:AlternateContent>
          </a:graphicData>
        </a:graphic>
      </p:graphicFrame>
      <p:graphicFrame>
        <p:nvGraphicFramePr>
          <p:cNvPr id="87050" name="Object 12"/>
          <p:cNvGraphicFramePr>
            <a:graphicFrameLocks noChangeAspect="1"/>
          </p:cNvGraphicFramePr>
          <p:nvPr>
            <p:extLst>
              <p:ext uri="{D42A27DB-BD31-4B8C-83A1-F6EECF244321}">
                <p14:modId xmlns:p14="http://schemas.microsoft.com/office/powerpoint/2010/main" val="2983668078"/>
              </p:ext>
            </p:extLst>
          </p:nvPr>
        </p:nvGraphicFramePr>
        <p:xfrm>
          <a:off x="4716016" y="3184525"/>
          <a:ext cx="4327525" cy="2967038"/>
        </p:xfrm>
        <a:graphic>
          <a:graphicData uri="http://schemas.openxmlformats.org/presentationml/2006/ole">
            <mc:AlternateContent xmlns:mc="http://schemas.openxmlformats.org/markup-compatibility/2006">
              <mc:Choice xmlns:v="urn:schemas-microsoft-com:vml" Requires="v">
                <p:oleObj name="公式" r:id="rId8" imgW="2298600" imgH="1447560" progId="Equation.3">
                  <p:embed/>
                </p:oleObj>
              </mc:Choice>
              <mc:Fallback>
                <p:oleObj name="公式" r:id="rId8" imgW="2298600" imgH="1447560" progId="Equation.3">
                  <p:embed/>
                  <p:pic>
                    <p:nvPicPr>
                      <p:cNvPr id="87050" name="Object 12"/>
                      <p:cNvPicPr>
                        <a:picLocks noChangeAspect="1" noChangeArrowheads="1"/>
                      </p:cNvPicPr>
                      <p:nvPr/>
                    </p:nvPicPr>
                    <p:blipFill>
                      <a:blip r:embed="rId9"/>
                      <a:srcRect/>
                      <a:stretch>
                        <a:fillRect/>
                      </a:stretch>
                    </p:blipFill>
                    <p:spPr bwMode="auto">
                      <a:xfrm>
                        <a:off x="4716016" y="3184525"/>
                        <a:ext cx="4327525" cy="2967038"/>
                      </a:xfrm>
                      <a:prstGeom prst="rect">
                        <a:avLst/>
                      </a:prstGeom>
                      <a:solidFill>
                        <a:srgbClr val="00B0F0"/>
                      </a:solidFill>
                    </p:spPr>
                  </p:pic>
                </p:oleObj>
              </mc:Fallback>
            </mc:AlternateContent>
          </a:graphicData>
        </a:graphic>
      </p:graphicFrame>
      <p:sp>
        <p:nvSpPr>
          <p:cNvPr id="87051" name="Text Box 13"/>
          <p:cNvSpPr txBox="1">
            <a:spLocks noChangeArrowheads="1"/>
          </p:cNvSpPr>
          <p:nvPr/>
        </p:nvSpPr>
        <p:spPr bwMode="auto">
          <a:xfrm>
            <a:off x="3554225" y="6233537"/>
            <a:ext cx="62646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t>第一个公式得证，同理可以证明第二个公式。</a:t>
            </a:r>
          </a:p>
        </p:txBody>
      </p:sp>
    </p:spTree>
    <p:extLst>
      <p:ext uri="{BB962C8B-B14F-4D97-AF65-F5344CB8AC3E}">
        <p14:creationId xmlns:p14="http://schemas.microsoft.com/office/powerpoint/2010/main" val="3153301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87046"/>
                                        </p:tgtEl>
                                        <p:attrNameLst>
                                          <p:attrName>style.visibility</p:attrName>
                                        </p:attrNameLst>
                                      </p:cBhvr>
                                      <p:to>
                                        <p:strVal val="visible"/>
                                      </p:to>
                                    </p:set>
                                    <p:animEffect transition="in" filter="blinds(horizontal)">
                                      <p:cBhvr>
                                        <p:cTn id="7" dur="500"/>
                                        <p:tgtEl>
                                          <p:spTgt spid="87046"/>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87047"/>
                                        </p:tgtEl>
                                        <p:attrNameLst>
                                          <p:attrName>style.visibility</p:attrName>
                                        </p:attrNameLst>
                                      </p:cBhvr>
                                      <p:to>
                                        <p:strVal val="visible"/>
                                      </p:to>
                                    </p:set>
                                    <p:animEffect transition="in" filter="blinds(horizontal)">
                                      <p:cBhvr>
                                        <p:cTn id="10" dur="500"/>
                                        <p:tgtEl>
                                          <p:spTgt spid="870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7048"/>
                                        </p:tgtEl>
                                        <p:attrNameLst>
                                          <p:attrName>style.visibility</p:attrName>
                                        </p:attrNameLst>
                                      </p:cBhvr>
                                      <p:to>
                                        <p:strVal val="visible"/>
                                      </p:to>
                                    </p:set>
                                    <p:animEffect transition="in" filter="blinds(horizontal)">
                                      <p:cBhvr>
                                        <p:cTn id="13" dur="500"/>
                                        <p:tgtEl>
                                          <p:spTgt spid="87048"/>
                                        </p:tgtEl>
                                      </p:cBhvr>
                                    </p:animEffect>
                                  </p:childTnLst>
                                </p:cTn>
                              </p:par>
                              <p:par>
                                <p:cTn id="14" presetID="3" presetClass="entr" presetSubtype="10" fill="hold" nodeType="withEffect">
                                  <p:stCondLst>
                                    <p:cond delay="0"/>
                                  </p:stCondLst>
                                  <p:childTnLst>
                                    <p:set>
                                      <p:cBhvr>
                                        <p:cTn id="15" dur="1" fill="hold">
                                          <p:stCondLst>
                                            <p:cond delay="0"/>
                                          </p:stCondLst>
                                        </p:cTn>
                                        <p:tgtEl>
                                          <p:spTgt spid="87049"/>
                                        </p:tgtEl>
                                        <p:attrNameLst>
                                          <p:attrName>style.visibility</p:attrName>
                                        </p:attrNameLst>
                                      </p:cBhvr>
                                      <p:to>
                                        <p:strVal val="visible"/>
                                      </p:to>
                                    </p:set>
                                    <p:animEffect transition="in" filter="blinds(horizontal)">
                                      <p:cBhvr>
                                        <p:cTn id="16" dur="500"/>
                                        <p:tgtEl>
                                          <p:spTgt spid="870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7050"/>
                                        </p:tgtEl>
                                        <p:attrNameLst>
                                          <p:attrName>style.visibility</p:attrName>
                                        </p:attrNameLst>
                                      </p:cBhvr>
                                      <p:to>
                                        <p:strVal val="visible"/>
                                      </p:to>
                                    </p:set>
                                    <p:animEffect transition="in" filter="blinds(horizontal)">
                                      <p:cBhvr>
                                        <p:cTn id="21" dur="500"/>
                                        <p:tgtEl>
                                          <p:spTgt spid="8705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7051"/>
                                        </p:tgtEl>
                                        <p:attrNameLst>
                                          <p:attrName>style.visibility</p:attrName>
                                        </p:attrNameLst>
                                      </p:cBhvr>
                                      <p:to>
                                        <p:strVal val="visible"/>
                                      </p:to>
                                    </p:set>
                                    <p:animEffect transition="in" filter="blinds(horizontal)">
                                      <p:cBhvr>
                                        <p:cTn id="24" dur="500"/>
                                        <p:tgtEl>
                                          <p:spTgt spid="87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p:bldP spid="87047" grpId="0"/>
      <p:bldP spid="87048" grpId="0"/>
      <p:bldP spid="870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19C1FF-22F4-411E-9EE2-7B8BC593A273}" type="slidenum">
              <a:rPr lang="zh-CN" altLang="en-US" smtClean="0">
                <a:solidFill>
                  <a:schemeClr val="accent1"/>
                </a:solidFill>
              </a:rPr>
              <a:pPr/>
              <a:t>22</a:t>
            </a:fld>
            <a:r>
              <a:rPr lang="en-US" altLang="zh-CN" dirty="0">
                <a:solidFill>
                  <a:schemeClr val="accent1"/>
                </a:solidFill>
              </a:rPr>
              <a:t>/49</a:t>
            </a:r>
          </a:p>
        </p:txBody>
      </p:sp>
      <p:sp>
        <p:nvSpPr>
          <p:cNvPr id="9222"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求证</a:t>
            </a:r>
            <a:endParaRPr lang="en-US" altLang="zh-CN" sz="2400" dirty="0">
              <a:latin typeface="Calibri" panose="020F0502020204030204" pitchFamily="34" charset="0"/>
              <a:ea typeface="宋体" panose="02010600030101010101" pitchFamily="2" charset="-122"/>
            </a:endParaRPr>
          </a:p>
        </p:txBody>
      </p:sp>
      <p:sp>
        <p:nvSpPr>
          <p:cNvPr id="9223"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8" name="Object 6"/>
          <p:cNvGraphicFramePr>
            <a:graphicFrameLocks noChangeAspect="1"/>
          </p:cNvGraphicFramePr>
          <p:nvPr>
            <p:extLst>
              <p:ext uri="{D42A27DB-BD31-4B8C-83A1-F6EECF244321}">
                <p14:modId xmlns:p14="http://schemas.microsoft.com/office/powerpoint/2010/main" val="643589540"/>
              </p:ext>
            </p:extLst>
          </p:nvPr>
        </p:nvGraphicFramePr>
        <p:xfrm>
          <a:off x="2793206" y="931936"/>
          <a:ext cx="3230563" cy="722313"/>
        </p:xfrm>
        <a:graphic>
          <a:graphicData uri="http://schemas.openxmlformats.org/presentationml/2006/ole">
            <mc:AlternateContent xmlns:mc="http://schemas.openxmlformats.org/markup-compatibility/2006">
              <mc:Choice xmlns:v="urn:schemas-microsoft-com:vml" Requires="v">
                <p:oleObj name="公式" r:id="rId3" imgW="1079280" imgH="241200" progId="Equation.3">
                  <p:embed/>
                </p:oleObj>
              </mc:Choice>
              <mc:Fallback>
                <p:oleObj name="公式" r:id="rId3" imgW="1079280" imgH="241200" progId="Equation.3">
                  <p:embed/>
                  <p:pic>
                    <p:nvPicPr>
                      <p:cNvPr id="9218" name="Object 6"/>
                      <p:cNvPicPr>
                        <a:picLocks noChangeAspect="1" noChangeArrowheads="1"/>
                      </p:cNvPicPr>
                      <p:nvPr/>
                    </p:nvPicPr>
                    <p:blipFill>
                      <a:blip r:embed="rId4"/>
                      <a:srcRect/>
                      <a:stretch>
                        <a:fillRect/>
                      </a:stretch>
                    </p:blipFill>
                    <p:spPr bwMode="auto">
                      <a:xfrm>
                        <a:off x="2793206" y="931936"/>
                        <a:ext cx="3230563" cy="722313"/>
                      </a:xfrm>
                      <a:prstGeom prst="rect">
                        <a:avLst/>
                      </a:prstGeom>
                      <a:solidFill>
                        <a:schemeClr val="bg1"/>
                      </a:solidFill>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3659284001"/>
              </p:ext>
            </p:extLst>
          </p:nvPr>
        </p:nvGraphicFramePr>
        <p:xfrm>
          <a:off x="2793206" y="2564904"/>
          <a:ext cx="3771900" cy="2674938"/>
        </p:xfrm>
        <a:graphic>
          <a:graphicData uri="http://schemas.openxmlformats.org/presentationml/2006/ole">
            <mc:AlternateContent xmlns:mc="http://schemas.openxmlformats.org/markup-compatibility/2006">
              <mc:Choice xmlns:v="urn:schemas-microsoft-com:vml" Requires="v">
                <p:oleObj name="公式" r:id="rId5" imgW="1333440" imgH="939600" progId="Equation.3">
                  <p:embed/>
                </p:oleObj>
              </mc:Choice>
              <mc:Fallback>
                <p:oleObj name="公式" r:id="rId5" imgW="1333440" imgH="939600" progId="Equation.3">
                  <p:embed/>
                  <p:pic>
                    <p:nvPicPr>
                      <p:cNvPr id="13" name="Object 5"/>
                      <p:cNvPicPr>
                        <a:picLocks noChangeAspect="1" noChangeArrowheads="1"/>
                      </p:cNvPicPr>
                      <p:nvPr/>
                    </p:nvPicPr>
                    <p:blipFill>
                      <a:blip r:embed="rId6"/>
                      <a:srcRect/>
                      <a:stretch>
                        <a:fillRect/>
                      </a:stretch>
                    </p:blipFill>
                    <p:spPr bwMode="auto">
                      <a:xfrm>
                        <a:off x="2793206" y="2564904"/>
                        <a:ext cx="3771900" cy="2674938"/>
                      </a:xfrm>
                      <a:prstGeom prst="rect">
                        <a:avLst/>
                      </a:prstGeom>
                      <a:solidFill>
                        <a:srgbClr val="FFFF00"/>
                      </a:solidFill>
                    </p:spPr>
                  </p:pic>
                </p:oleObj>
              </mc:Fallback>
            </mc:AlternateContent>
          </a:graphicData>
        </a:graphic>
      </p:graphicFrame>
      <p:sp>
        <p:nvSpPr>
          <p:cNvPr id="4" name="矩形 3"/>
          <p:cNvSpPr/>
          <p:nvPr/>
        </p:nvSpPr>
        <p:spPr>
          <a:xfrm>
            <a:off x="1324659" y="1990209"/>
            <a:ext cx="1005403" cy="584775"/>
          </a:xfrm>
          <a:prstGeom prst="rect">
            <a:avLst/>
          </a:prstGeom>
        </p:spPr>
        <p:txBody>
          <a:bodyPr wrap="none">
            <a:spAutoFit/>
          </a:bodyPr>
          <a:lstStyle/>
          <a:p>
            <a:r>
              <a:rPr lang="zh-CN" altLang="en-US" sz="3200" dirty="0"/>
              <a:t>证：</a:t>
            </a:r>
          </a:p>
        </p:txBody>
      </p:sp>
    </p:spTree>
    <p:extLst>
      <p:ext uri="{BB962C8B-B14F-4D97-AF65-F5344CB8AC3E}">
        <p14:creationId xmlns:p14="http://schemas.microsoft.com/office/powerpoint/2010/main" val="928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19C1FF-22F4-411E-9EE2-7B8BC593A273}" type="slidenum">
              <a:rPr lang="zh-CN" altLang="en-US" smtClean="0">
                <a:solidFill>
                  <a:schemeClr val="accent1"/>
                </a:solidFill>
              </a:rPr>
              <a:pPr/>
              <a:t>23</a:t>
            </a:fld>
            <a:r>
              <a:rPr lang="en-US" altLang="zh-CN" dirty="0">
                <a:solidFill>
                  <a:schemeClr val="accent1"/>
                </a:solidFill>
              </a:rPr>
              <a:t>/49</a:t>
            </a:r>
          </a:p>
        </p:txBody>
      </p:sp>
      <p:sp>
        <p:nvSpPr>
          <p:cNvPr id="9222"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求证</a:t>
            </a:r>
            <a:endParaRPr lang="en-US" altLang="zh-CN" sz="2400" dirty="0">
              <a:latin typeface="Calibri" panose="020F0502020204030204" pitchFamily="34" charset="0"/>
              <a:ea typeface="宋体" panose="02010600030101010101" pitchFamily="2" charset="-122"/>
            </a:endParaRPr>
          </a:p>
        </p:txBody>
      </p:sp>
      <p:sp>
        <p:nvSpPr>
          <p:cNvPr id="9223"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8" name="Object 6"/>
          <p:cNvGraphicFramePr>
            <a:graphicFrameLocks noChangeAspect="1"/>
          </p:cNvGraphicFramePr>
          <p:nvPr/>
        </p:nvGraphicFramePr>
        <p:xfrm>
          <a:off x="2793206" y="931936"/>
          <a:ext cx="3230563" cy="722313"/>
        </p:xfrm>
        <a:graphic>
          <a:graphicData uri="http://schemas.openxmlformats.org/presentationml/2006/ole">
            <mc:AlternateContent xmlns:mc="http://schemas.openxmlformats.org/markup-compatibility/2006">
              <mc:Choice xmlns:v="urn:schemas-microsoft-com:vml" Requires="v">
                <p:oleObj name="公式" r:id="rId3" imgW="1079280" imgH="241200" progId="Equation.3">
                  <p:embed/>
                </p:oleObj>
              </mc:Choice>
              <mc:Fallback>
                <p:oleObj name="公式" r:id="rId3" imgW="1079280" imgH="241200" progId="Equation.3">
                  <p:embed/>
                  <p:pic>
                    <p:nvPicPr>
                      <p:cNvPr id="9218" name="Object 6"/>
                      <p:cNvPicPr>
                        <a:picLocks noChangeAspect="1" noChangeArrowheads="1"/>
                      </p:cNvPicPr>
                      <p:nvPr/>
                    </p:nvPicPr>
                    <p:blipFill>
                      <a:blip r:embed="rId4"/>
                      <a:srcRect/>
                      <a:stretch>
                        <a:fillRect/>
                      </a:stretch>
                    </p:blipFill>
                    <p:spPr bwMode="auto">
                      <a:xfrm>
                        <a:off x="2793206" y="931936"/>
                        <a:ext cx="3230563" cy="722313"/>
                      </a:xfrm>
                      <a:prstGeom prst="rect">
                        <a:avLst/>
                      </a:prstGeom>
                      <a:solidFill>
                        <a:schemeClr val="bg1"/>
                      </a:solidFill>
                    </p:spPr>
                  </p:pic>
                </p:oleObj>
              </mc:Fallback>
            </mc:AlternateContent>
          </a:graphicData>
        </a:graphic>
      </p:graphicFrame>
      <p:grpSp>
        <p:nvGrpSpPr>
          <p:cNvPr id="2" name="Group 11"/>
          <p:cNvGrpSpPr>
            <a:grpSpLocks/>
          </p:cNvGrpSpPr>
          <p:nvPr/>
        </p:nvGrpSpPr>
        <p:grpSpPr bwMode="auto">
          <a:xfrm>
            <a:off x="323528" y="1831977"/>
            <a:ext cx="3503613" cy="3200400"/>
            <a:chOff x="158" y="527"/>
            <a:chExt cx="2207" cy="2016"/>
          </a:xfrm>
        </p:grpSpPr>
        <p:graphicFrame>
          <p:nvGraphicFramePr>
            <p:cNvPr id="9220" name="Object 4"/>
            <p:cNvGraphicFramePr>
              <a:graphicFrameLocks noChangeAspect="1"/>
            </p:cNvGraphicFramePr>
            <p:nvPr/>
          </p:nvGraphicFramePr>
          <p:xfrm>
            <a:off x="204" y="890"/>
            <a:ext cx="2161" cy="1653"/>
          </p:xfrm>
          <a:graphic>
            <a:graphicData uri="http://schemas.openxmlformats.org/presentationml/2006/ole">
              <mc:AlternateContent xmlns:mc="http://schemas.openxmlformats.org/markup-compatibility/2006">
                <mc:Choice xmlns:v="urn:schemas-microsoft-com:vml" Requires="v">
                  <p:oleObj name="公式" r:id="rId5" imgW="1587240" imgH="1168200" progId="Equation.3">
                    <p:embed/>
                  </p:oleObj>
                </mc:Choice>
                <mc:Fallback>
                  <p:oleObj name="公式" r:id="rId5" imgW="1587240" imgH="1168200" progId="Equation.3">
                    <p:embed/>
                    <p:pic>
                      <p:nvPicPr>
                        <p:cNvPr id="92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890"/>
                          <a:ext cx="2161" cy="1653"/>
                        </a:xfrm>
                        <a:prstGeom prst="rect">
                          <a:avLst/>
                        </a:prstGeom>
                        <a:solidFill>
                          <a:srgbClr val="FFFF00"/>
                        </a:solidFill>
                        <a:ln>
                          <a:noFill/>
                        </a:ln>
                        <a:effectLst/>
                      </p:spPr>
                    </p:pic>
                  </p:oleObj>
                </mc:Fallback>
              </mc:AlternateContent>
            </a:graphicData>
          </a:graphic>
        </p:graphicFrame>
        <p:sp>
          <p:nvSpPr>
            <p:cNvPr id="9226" name="Text Box 7"/>
            <p:cNvSpPr txBox="1">
              <a:spLocks noChangeArrowheads="1"/>
            </p:cNvSpPr>
            <p:nvPr/>
          </p:nvSpPr>
          <p:spPr bwMode="auto">
            <a:xfrm>
              <a:off x="158" y="527"/>
              <a:ext cx="6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证明：</a:t>
              </a:r>
              <a:endParaRPr lang="zh-CN" altLang="en-US" sz="2400" b="1">
                <a:solidFill>
                  <a:srgbClr val="333300"/>
                </a:solidFill>
              </a:endParaRPr>
            </a:p>
            <a:p>
              <a:pPr eaLnBrk="1" hangingPunct="1"/>
              <a:endParaRPr lang="zh-CN" altLang="en-US"/>
            </a:p>
          </p:txBody>
        </p:sp>
      </p:grpSp>
      <p:graphicFrame>
        <p:nvGraphicFramePr>
          <p:cNvPr id="88073" name="Object 8"/>
          <p:cNvGraphicFramePr>
            <a:graphicFrameLocks noChangeAspect="1"/>
          </p:cNvGraphicFramePr>
          <p:nvPr/>
        </p:nvGraphicFramePr>
        <p:xfrm>
          <a:off x="5004048" y="2420938"/>
          <a:ext cx="3779837" cy="2592387"/>
        </p:xfrm>
        <a:graphic>
          <a:graphicData uri="http://schemas.openxmlformats.org/presentationml/2006/ole">
            <mc:AlternateContent xmlns:mc="http://schemas.openxmlformats.org/markup-compatibility/2006">
              <mc:Choice xmlns:v="urn:schemas-microsoft-com:vml" Requires="v">
                <p:oleObj name="公式" r:id="rId7" imgW="1701720" imgH="1168200" progId="Equation.3">
                  <p:embed/>
                </p:oleObj>
              </mc:Choice>
              <mc:Fallback>
                <p:oleObj name="公式" r:id="rId7" imgW="1701720" imgH="1168200" progId="Equation.3">
                  <p:embed/>
                  <p:pic>
                    <p:nvPicPr>
                      <p:cNvPr id="88073"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2420938"/>
                        <a:ext cx="3779837" cy="2592387"/>
                      </a:xfrm>
                      <a:prstGeom prst="rect">
                        <a:avLst/>
                      </a:prstGeom>
                      <a:solidFill>
                        <a:srgbClr val="95B3D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7065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blinds(horizontal)">
                                      <p:cBhvr>
                                        <p:cTn id="12" dur="500"/>
                                        <p:tgtEl>
                                          <p:spTgt spid="8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C0FA83-E1D0-4AB8-9BA4-9D09F59C8C25}" type="slidenum">
              <a:rPr lang="zh-CN" altLang="en-US" smtClean="0">
                <a:solidFill>
                  <a:schemeClr val="accent1"/>
                </a:solidFill>
              </a:rPr>
              <a:pPr/>
              <a:t>24</a:t>
            </a:fld>
            <a:r>
              <a:rPr lang="en-US" altLang="zh-CN" dirty="0">
                <a:solidFill>
                  <a:schemeClr val="accent1"/>
                </a:solidFill>
              </a:rPr>
              <a:t>/49</a:t>
            </a:r>
          </a:p>
        </p:txBody>
      </p:sp>
      <p:sp>
        <p:nvSpPr>
          <p:cNvPr id="10244"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a:t>
            </a:r>
            <a:r>
              <a:rPr lang="zh-CN" altLang="en-US" sz="4000" dirty="0">
                <a:latin typeface="Calibri" panose="020F0502020204030204" pitchFamily="34" charset="0"/>
                <a:ea typeface="宋体" panose="02010600030101010101" pitchFamily="2" charset="-122"/>
              </a:rPr>
              <a:t>求证：</a:t>
            </a:r>
            <a:r>
              <a:rPr lang="en-US" altLang="zh-CN" sz="2400" dirty="0">
                <a:latin typeface="Calibri" panose="020F0502020204030204" pitchFamily="34" charset="0"/>
                <a:ea typeface="宋体" panose="02010600030101010101" pitchFamily="2" charset="-122"/>
              </a:rPr>
              <a:t>        </a:t>
            </a:r>
            <a:r>
              <a:rPr lang="en-US" altLang="zh-CN" sz="4000" dirty="0">
                <a:latin typeface="Calibri" panose="020F0502020204030204" pitchFamily="34" charset="0"/>
                <a:ea typeface="宋体" panose="02010600030101010101" pitchFamily="2" charset="-122"/>
              </a:rPr>
              <a:t>(A</a:t>
            </a:r>
            <a:r>
              <a:rPr lang="en-US" altLang="zh-CN" sz="4000" dirty="0">
                <a:latin typeface="Tahoma" panose="020B0604030504040204" pitchFamily="34" charset="0"/>
                <a:ea typeface="宋体" panose="02010600030101010101" pitchFamily="2" charset="-122"/>
                <a:cs typeface="Tahoma" panose="020B0604030504040204" pitchFamily="34" charset="0"/>
              </a:rPr>
              <a:t>–</a:t>
            </a:r>
            <a:r>
              <a:rPr lang="en-US" altLang="zh-CN" sz="4000" dirty="0">
                <a:latin typeface="Calibri" panose="020F0502020204030204" pitchFamily="34" charset="0"/>
                <a:ea typeface="宋体" panose="02010600030101010101" pitchFamily="2" charset="-122"/>
              </a:rPr>
              <a:t>B)</a:t>
            </a:r>
            <a:r>
              <a:rPr lang="en-US" altLang="zh-CN" sz="4000" dirty="0">
                <a:latin typeface="Calibri" panose="020F0502020204030204" pitchFamily="34" charset="0"/>
                <a:ea typeface="MS Mincho" panose="02020609040205080304" pitchFamily="49" charset="-128"/>
              </a:rPr>
              <a:t>∩(A</a:t>
            </a:r>
            <a:r>
              <a:rPr lang="en-US" altLang="zh-CN" sz="4000" dirty="0">
                <a:latin typeface="Tahoma" panose="020B0604030504040204" pitchFamily="34" charset="0"/>
                <a:ea typeface="宋体" panose="02010600030101010101" pitchFamily="2" charset="-122"/>
              </a:rPr>
              <a:t>–</a:t>
            </a:r>
            <a:r>
              <a:rPr lang="en-US" altLang="zh-CN" sz="4000" dirty="0">
                <a:latin typeface="Calibri" panose="020F0502020204030204" pitchFamily="34" charset="0"/>
                <a:ea typeface="MS Mincho" panose="02020609040205080304" pitchFamily="49" charset="-128"/>
              </a:rPr>
              <a:t>C)=A</a:t>
            </a:r>
            <a:r>
              <a:rPr lang="en-US" altLang="zh-CN" sz="4000" dirty="0">
                <a:latin typeface="Tahoma" panose="020B0604030504040204" pitchFamily="34" charset="0"/>
                <a:ea typeface="宋体" panose="02010600030101010101" pitchFamily="2" charset="-122"/>
              </a:rPr>
              <a:t>–</a:t>
            </a:r>
            <a:r>
              <a:rPr lang="en-US" altLang="zh-CN" sz="4000" dirty="0">
                <a:latin typeface="Calibri" panose="020F0502020204030204" pitchFamily="34" charset="0"/>
                <a:ea typeface="MS Mincho" panose="02020609040205080304" pitchFamily="49" charset="-128"/>
              </a:rPr>
              <a:t> (B∪C)</a:t>
            </a:r>
          </a:p>
        </p:txBody>
      </p:sp>
      <p:grpSp>
        <p:nvGrpSpPr>
          <p:cNvPr id="2" name="Group 9"/>
          <p:cNvGrpSpPr>
            <a:grpSpLocks/>
          </p:cNvGrpSpPr>
          <p:nvPr/>
        </p:nvGrpSpPr>
        <p:grpSpPr bwMode="auto">
          <a:xfrm>
            <a:off x="395288" y="1266825"/>
            <a:ext cx="4249737" cy="3114674"/>
            <a:chOff x="521" y="1587"/>
            <a:chExt cx="2677" cy="1962"/>
          </a:xfrm>
        </p:grpSpPr>
        <p:sp>
          <p:nvSpPr>
            <p:cNvPr id="10246" name="Rectangle 4"/>
            <p:cNvSpPr>
              <a:spLocks noChangeArrowheads="1"/>
            </p:cNvSpPr>
            <p:nvPr/>
          </p:nvSpPr>
          <p:spPr bwMode="auto">
            <a:xfrm>
              <a:off x="521" y="1587"/>
              <a:ext cx="7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证明：</a:t>
              </a:r>
              <a:r>
                <a:rPr lang="zh-CN" altLang="en-US" dirty="0"/>
                <a:t> </a:t>
              </a:r>
            </a:p>
          </p:txBody>
        </p:sp>
        <p:graphicFrame>
          <p:nvGraphicFramePr>
            <p:cNvPr id="10242" name="Object 5"/>
            <p:cNvGraphicFramePr>
              <a:graphicFrameLocks noChangeAspect="1"/>
            </p:cNvGraphicFramePr>
            <p:nvPr/>
          </p:nvGraphicFramePr>
          <p:xfrm>
            <a:off x="1247" y="1661"/>
            <a:ext cx="1951" cy="1888"/>
          </p:xfrm>
          <a:graphic>
            <a:graphicData uri="http://schemas.openxmlformats.org/presentationml/2006/ole">
              <mc:AlternateContent xmlns:mc="http://schemas.openxmlformats.org/markup-compatibility/2006">
                <mc:Choice xmlns:v="urn:schemas-microsoft-com:vml" Requires="v">
                  <p:oleObj name="公式" r:id="rId3" imgW="1231560" imgH="1206360" progId="Equation.3">
                    <p:embed/>
                  </p:oleObj>
                </mc:Choice>
                <mc:Fallback>
                  <p:oleObj name="公式" r:id="rId3" imgW="1231560" imgH="1206360" progId="Equation.3">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1661"/>
                          <a:ext cx="1951" cy="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55208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ChangeArrowheads="1"/>
          </p:cNvSpPr>
          <p:nvPr/>
        </p:nvSpPr>
        <p:spPr bwMode="auto">
          <a:xfrm>
            <a:off x="323528" y="1603375"/>
            <a:ext cx="8280400" cy="301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6450" indent="-806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2800" b="1" dirty="0"/>
              <a:t>解：</a:t>
            </a:r>
          </a:p>
          <a:p>
            <a:pPr eaLnBrk="1" hangingPunct="1">
              <a:lnSpc>
                <a:spcPct val="115000"/>
              </a:lnSpc>
            </a:pPr>
            <a:endParaRPr lang="zh-CN" altLang="en-US" sz="2800" b="1" dirty="0"/>
          </a:p>
          <a:p>
            <a:pPr eaLnBrk="1" hangingPunct="1">
              <a:lnSpc>
                <a:spcPct val="115000"/>
              </a:lnSpc>
            </a:pPr>
            <a:endParaRPr lang="zh-CN" altLang="en-US" sz="2800" b="1" dirty="0"/>
          </a:p>
          <a:p>
            <a:pPr eaLnBrk="1" hangingPunct="1">
              <a:lnSpc>
                <a:spcPct val="115000"/>
              </a:lnSpc>
            </a:pPr>
            <a:endParaRPr lang="zh-CN" altLang="en-US" sz="2800" b="1" dirty="0"/>
          </a:p>
          <a:p>
            <a:pPr eaLnBrk="1" hangingPunct="1">
              <a:lnSpc>
                <a:spcPct val="115000"/>
              </a:lnSpc>
            </a:pPr>
            <a:endParaRPr lang="zh-CN" altLang="en-US" sz="2800" b="1" dirty="0"/>
          </a:p>
          <a:p>
            <a:pPr eaLnBrk="1" hangingPunct="1">
              <a:lnSpc>
                <a:spcPct val="115000"/>
              </a:lnSpc>
            </a:pPr>
            <a:r>
              <a:rPr lang="zh-CN" altLang="en-US" sz="2800" b="1" dirty="0"/>
              <a:t>        显然，此包含关系成立当仅当且</a:t>
            </a:r>
            <a:r>
              <a:rPr lang="en-US" altLang="zh-CN" sz="2800" b="1" dirty="0"/>
              <a:t>A∩B∩C=Ø</a:t>
            </a:r>
            <a:r>
              <a:rPr lang="zh-CN" altLang="en-US" sz="2800" b="1" dirty="0"/>
              <a:t>。</a:t>
            </a:r>
          </a:p>
        </p:txBody>
      </p:sp>
      <p:sp>
        <p:nvSpPr>
          <p:cNvPr id="11269" name="Rectangle 2"/>
          <p:cNvSpPr>
            <a:spLocks noGrp="1"/>
          </p:cNvSpPr>
          <p:nvPr>
            <p:ph type="title" idx="4294967295"/>
          </p:nvPr>
        </p:nvSpPr>
        <p:spPr>
          <a:xfrm>
            <a:off x="0" y="-26988"/>
            <a:ext cx="9144000" cy="642938"/>
          </a:xfrm>
        </p:spPr>
        <p:txBody>
          <a:bodyPr/>
          <a:lstStyle/>
          <a:p>
            <a:pPr algn="l"/>
            <a:r>
              <a:rPr lang="zh-CN" altLang="en-US" dirty="0">
                <a:latin typeface="Calibri" panose="020F0502020204030204" pitchFamily="34" charset="0"/>
                <a:ea typeface="宋体" panose="02010600030101010101" pitchFamily="2" charset="-122"/>
              </a:rPr>
              <a:t>例</a:t>
            </a:r>
            <a:r>
              <a:rPr lang="en-US" altLang="zh-CN" sz="3600" dirty="0">
                <a:latin typeface="Calibri" panose="020F0502020204030204" pitchFamily="34" charset="0"/>
                <a:ea typeface="宋体" panose="02010600030101010101" pitchFamily="2" charset="-122"/>
              </a:rPr>
              <a:t> </a:t>
            </a:r>
            <a:r>
              <a:rPr lang="zh-CN" altLang="en-US" sz="3600" dirty="0">
                <a:latin typeface="Calibri" panose="020F0502020204030204" pitchFamily="34" charset="0"/>
                <a:ea typeface="宋体" panose="02010600030101010101" pitchFamily="2" charset="-122"/>
              </a:rPr>
              <a:t>求证</a:t>
            </a:r>
            <a:endParaRPr lang="en-US" altLang="zh-CN" sz="4000" dirty="0">
              <a:latin typeface="Calibri" panose="020F0502020204030204" pitchFamily="34" charset="0"/>
              <a:ea typeface="宋体" panose="02010600030101010101" pitchFamily="2" charset="-122"/>
            </a:endParaRPr>
          </a:p>
        </p:txBody>
      </p:sp>
      <p:graphicFrame>
        <p:nvGraphicFramePr>
          <p:cNvPr id="90116" name="Object 13"/>
          <p:cNvGraphicFramePr>
            <a:graphicFrameLocks noChangeAspect="1"/>
          </p:cNvGraphicFramePr>
          <p:nvPr/>
        </p:nvGraphicFramePr>
        <p:xfrm>
          <a:off x="1177504" y="1736726"/>
          <a:ext cx="6626225" cy="2162175"/>
        </p:xfrm>
        <a:graphic>
          <a:graphicData uri="http://schemas.openxmlformats.org/presentationml/2006/ole">
            <mc:AlternateContent xmlns:mc="http://schemas.openxmlformats.org/markup-compatibility/2006">
              <mc:Choice xmlns:v="urn:schemas-microsoft-com:vml" Requires="v">
                <p:oleObj name="公式" r:id="rId3" imgW="2489040" imgH="812520" progId="Equation.3">
                  <p:embed/>
                </p:oleObj>
              </mc:Choice>
              <mc:Fallback>
                <p:oleObj name="公式" r:id="rId3" imgW="2489040" imgH="812520" progId="Equation.3">
                  <p:embed/>
                  <p:pic>
                    <p:nvPicPr>
                      <p:cNvPr id="90116"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504" y="1736726"/>
                        <a:ext cx="6626225"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270" name="Text Box 5"/>
              <p:cNvSpPr txBox="1">
                <a:spLocks noChangeArrowheads="1"/>
              </p:cNvSpPr>
              <p:nvPr/>
            </p:nvSpPr>
            <p:spPr bwMode="auto">
              <a:xfrm>
                <a:off x="0" y="4917527"/>
                <a:ext cx="9143999" cy="1132105"/>
              </a:xfrm>
              <a:prstGeom prst="rect">
                <a:avLst/>
              </a:prstGeom>
              <a:solidFill>
                <a:schemeClr val="tx2"/>
              </a:solidFill>
              <a:ln>
                <a:noFill/>
              </a:ln>
              <a:extLs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chemeClr val="bg1"/>
                    </a:solidFill>
                  </a:rPr>
                  <a:t>注意</a:t>
                </a:r>
                <a:r>
                  <a:rPr lang="en-US" altLang="zh-CN" sz="3200" dirty="0">
                    <a:solidFill>
                      <a:schemeClr val="bg1"/>
                    </a:solidFill>
                  </a:rPr>
                  <a:t>: </a:t>
                </a:r>
                <a:r>
                  <a:rPr lang="zh-CN" altLang="en-US" sz="3200" dirty="0">
                    <a:solidFill>
                      <a:schemeClr val="bg1"/>
                    </a:solidFill>
                  </a:rPr>
                  <a:t>使用了一个简单的结论如下</a:t>
                </a:r>
                <a:endParaRPr lang="en-US" altLang="zh-CN" sz="3200" dirty="0">
                  <a:solidFill>
                    <a:schemeClr val="bg1"/>
                  </a:solidFill>
                </a:endParaRPr>
              </a:p>
              <a:p>
                <a:pPr eaLnBrk="1" hangingPunct="1"/>
                <a:r>
                  <a:rPr lang="en-US" altLang="zh-CN" sz="3200" dirty="0">
                    <a:solidFill>
                      <a:schemeClr val="bg1"/>
                    </a:solidFill>
                  </a:rPr>
                  <a:t>                        </a:t>
                </a:r>
                <a14:m>
                  <m:oMath xmlns:m="http://schemas.openxmlformats.org/officeDocument/2006/math">
                    <m:r>
                      <a:rPr lang="zh-CN" altLang="en-US" sz="3200" i="1" smtClean="0">
                        <a:solidFill>
                          <a:schemeClr val="bg1"/>
                        </a:solidFill>
                        <a:latin typeface="Cambria Math" panose="02040503050406030204" pitchFamily="18" charset="0"/>
                      </a:rPr>
                      <m:t>𝐴</m:t>
                    </m:r>
                    <m:r>
                      <a:rPr lang="zh-CN" altLang="en-US" sz="3200" i="1" smtClean="0">
                        <a:solidFill>
                          <a:schemeClr val="bg1"/>
                        </a:solidFill>
                        <a:latin typeface="Cambria Math" panose="02040503050406030204" pitchFamily="18" charset="0"/>
                      </a:rPr>
                      <m:t>⊆</m:t>
                    </m:r>
                    <m:bar>
                      <m:barPr>
                        <m:pos m:val="top"/>
                        <m:ctrlPr>
                          <a:rPr lang="zh-CN" altLang="en-US" sz="3200" i="1">
                            <a:solidFill>
                              <a:schemeClr val="bg1"/>
                            </a:solidFill>
                            <a:latin typeface="Cambria Math" panose="02040503050406030204" pitchFamily="18" charset="0"/>
                          </a:rPr>
                        </m:ctrlPr>
                      </m:barPr>
                      <m:e>
                        <m:r>
                          <a:rPr lang="en-US" altLang="zh-CN" sz="3200" i="1">
                            <a:solidFill>
                              <a:schemeClr val="bg1"/>
                            </a:solidFill>
                            <a:latin typeface="Cambria Math" panose="02040503050406030204" pitchFamily="18" charset="0"/>
                          </a:rPr>
                          <m:t>𝐷</m:t>
                        </m:r>
                      </m:e>
                    </m:bar>
                  </m:oMath>
                </a14:m>
                <a:r>
                  <a:rPr lang="zh-CN" altLang="en-US" sz="3200" b="1" dirty="0">
                    <a:solidFill>
                      <a:schemeClr val="bg1"/>
                    </a:solidFill>
                  </a:rPr>
                  <a:t>当仅当且</a:t>
                </a:r>
                <a:r>
                  <a:rPr lang="en-US" altLang="zh-CN" sz="3200" b="1" dirty="0">
                    <a:solidFill>
                      <a:schemeClr val="bg1"/>
                    </a:solidFill>
                  </a:rPr>
                  <a:t>A∩D=Ø</a:t>
                </a:r>
                <a:endParaRPr lang="zh-CN" altLang="en-US" sz="3200" dirty="0"/>
              </a:p>
            </p:txBody>
          </p:sp>
        </mc:Choice>
        <mc:Fallback xmlns="">
          <p:sp>
            <p:nvSpPr>
              <p:cNvPr id="11270" name="Text Box 5"/>
              <p:cNvSpPr txBox="1">
                <a:spLocks noRot="1" noChangeAspect="1" noMove="1" noResize="1" noEditPoints="1" noAdjustHandles="1" noChangeArrowheads="1" noChangeShapeType="1" noTextEdit="1"/>
              </p:cNvSpPr>
              <p:nvPr/>
            </p:nvSpPr>
            <p:spPr bwMode="auto">
              <a:xfrm>
                <a:off x="0" y="4917527"/>
                <a:ext cx="9143999" cy="1132105"/>
              </a:xfrm>
              <a:prstGeom prst="rect">
                <a:avLst/>
              </a:prstGeom>
              <a:blipFill>
                <a:blip r:embed="rId6"/>
                <a:stretch>
                  <a:fillRect l="-1667" t="-8649" b="-1729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B8AC63E3-5EB0-4F0F-B867-55A035D92E4B}"/>
              </a:ext>
            </a:extLst>
          </p:cNvPr>
          <p:cNvSpPr/>
          <p:nvPr/>
        </p:nvSpPr>
        <p:spPr>
          <a:xfrm>
            <a:off x="755576" y="922376"/>
            <a:ext cx="6844951" cy="584775"/>
          </a:xfrm>
          <a:prstGeom prst="rect">
            <a:avLst/>
          </a:prstGeom>
        </p:spPr>
        <p:txBody>
          <a:bodyPr wrap="none">
            <a:spAutoFit/>
          </a:bodyPr>
          <a:lstStyle/>
          <a:p>
            <a:r>
              <a:rPr lang="en-US" altLang="zh-CN" sz="3200" b="1" dirty="0">
                <a:latin typeface="Times New Roman" panose="02020603050405020304" pitchFamily="18" charset="0"/>
              </a:rPr>
              <a:t>(A-B)</a:t>
            </a:r>
            <a:r>
              <a:rPr lang="en-US" altLang="zh-CN" sz="3200" b="1" dirty="0">
                <a:latin typeface="Times New Roman" panose="02020603050405020304" pitchFamily="18" charset="0"/>
                <a:ea typeface="MS Mincho" panose="02020609040205080304" pitchFamily="49" charset="-128"/>
              </a:rPr>
              <a:t>∪(A-C)=A</a:t>
            </a:r>
            <a:r>
              <a:rPr lang="zh-CN" altLang="en-US" sz="3200" b="1" dirty="0">
                <a:latin typeface="Times New Roman" panose="02020603050405020304" pitchFamily="18" charset="0"/>
                <a:ea typeface="MS Mincho" panose="02020609040205080304" pitchFamily="49" charset="-128"/>
              </a:rPr>
              <a:t>当且仅当 </a:t>
            </a:r>
            <a:r>
              <a:rPr lang="en-US" altLang="zh-CN" sz="3200" b="1" dirty="0">
                <a:latin typeface="Times New Roman" panose="02020603050405020304" pitchFamily="18" charset="0"/>
                <a:ea typeface="MS Mincho" panose="02020609040205080304" pitchFamily="49" charset="-128"/>
              </a:rPr>
              <a:t>A∩B∩C=Ø</a:t>
            </a:r>
            <a:endParaRPr lang="zh-CN" altLang="en-US" sz="3200" dirty="0"/>
          </a:p>
        </p:txBody>
      </p:sp>
    </p:spTree>
    <p:extLst>
      <p:ext uri="{BB962C8B-B14F-4D97-AF65-F5344CB8AC3E}">
        <p14:creationId xmlns:p14="http://schemas.microsoft.com/office/powerpoint/2010/main" val="9448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linds(horizontal)">
                                      <p:cBhvr>
                                        <p:cTn id="7" dur="500"/>
                                        <p:tgtEl>
                                          <p:spTgt spid="12698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6"/>
                                        </p:tgtEl>
                                        <p:attrNameLst>
                                          <p:attrName>style.visibility</p:attrName>
                                        </p:attrNameLst>
                                      </p:cBhvr>
                                      <p:to>
                                        <p:strVal val="visible"/>
                                      </p:to>
                                    </p:set>
                                    <p:animEffect transition="in" filter="blinds(horizontal)">
                                      <p:cBhvr>
                                        <p:cTn id="10" dur="500"/>
                                        <p:tgtEl>
                                          <p:spTgt spid="901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6980">
                                            <p:txEl>
                                              <p:pRg st="5" end="5"/>
                                            </p:txEl>
                                          </p:spTgt>
                                        </p:tgtEl>
                                        <p:attrNameLst>
                                          <p:attrName>style.visibility</p:attrName>
                                        </p:attrNameLst>
                                      </p:cBhvr>
                                      <p:to>
                                        <p:strVal val="visible"/>
                                      </p:to>
                                    </p:set>
                                    <p:animEffect transition="in" filter="blinds(horizontal)">
                                      <p:cBhvr>
                                        <p:cTn id="15" dur="500"/>
                                        <p:tgtEl>
                                          <p:spTgt spid="126980">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9B4EA1-4DCD-418D-9BC0-DB0BD2493EA7}" type="slidenum">
              <a:rPr lang="zh-CN" altLang="en-US" smtClean="0">
                <a:solidFill>
                  <a:schemeClr val="accent1"/>
                </a:solidFill>
              </a:rPr>
              <a:pPr/>
              <a:t>26</a:t>
            </a:fld>
            <a:r>
              <a:rPr lang="en-US" altLang="zh-CN" dirty="0">
                <a:solidFill>
                  <a:schemeClr val="accent1"/>
                </a:solidFill>
              </a:rPr>
              <a:t>/49</a:t>
            </a:r>
          </a:p>
        </p:txBody>
      </p:sp>
      <p:sp>
        <p:nvSpPr>
          <p:cNvPr id="40963" name="Rectangle 2"/>
          <p:cNvSpPr>
            <a:spLocks noGrp="1"/>
          </p:cNvSpPr>
          <p:nvPr>
            <p:ph type="title" idx="4294967295"/>
          </p:nvPr>
        </p:nvSpPr>
        <p:spPr/>
        <p:txBody>
          <a:bodyPr/>
          <a:lstStyle/>
          <a:p>
            <a:r>
              <a:rPr lang="zh-CN" altLang="en-US" sz="4000">
                <a:ea typeface="宋体" panose="02010600030101010101" pitchFamily="2" charset="-122"/>
              </a:rPr>
              <a:t>典型例题</a:t>
            </a:r>
          </a:p>
        </p:txBody>
      </p:sp>
      <p:sp>
        <p:nvSpPr>
          <p:cNvPr id="40964" name="Rectangle 3"/>
          <p:cNvSpPr>
            <a:spLocks noGrp="1"/>
          </p:cNvSpPr>
          <p:nvPr>
            <p:ph type="body" idx="4294967295"/>
          </p:nvPr>
        </p:nvSpPr>
        <p:spPr>
          <a:xfrm>
            <a:off x="323850" y="1052513"/>
            <a:ext cx="8569325" cy="4525962"/>
          </a:xfrm>
        </p:spPr>
        <p:txBody>
          <a:bodyPr/>
          <a:lstStyle/>
          <a:p>
            <a:pPr>
              <a:lnSpc>
                <a:spcPct val="130000"/>
              </a:lnSpc>
              <a:buFont typeface="Arial" panose="020B0604020202020204" pitchFamily="34" charset="0"/>
              <a:buNone/>
            </a:pPr>
            <a:r>
              <a:rPr lang="zh-CN" altLang="en-US" b="1" dirty="0">
                <a:solidFill>
                  <a:srgbClr val="95B3D7"/>
                </a:solidFill>
                <a:ea typeface="宋体" panose="02010600030101010101" pitchFamily="2" charset="-122"/>
              </a:rPr>
              <a:t>判断以下命题是否永真。如不是，举一反例。</a:t>
            </a:r>
          </a:p>
          <a:p>
            <a:pPr>
              <a:lnSpc>
                <a:spcPct val="130000"/>
              </a:lnSpc>
              <a:buFont typeface="Arial" panose="020B0604020202020204" pitchFamily="34" charset="0"/>
              <a:buNone/>
            </a:pPr>
            <a:r>
              <a:rPr lang="en-US" altLang="zh-CN" b="1" dirty="0">
                <a:solidFill>
                  <a:srgbClr val="95B3D7"/>
                </a:solidFill>
                <a:ea typeface="宋体" panose="02010600030101010101" pitchFamily="2" charset="-122"/>
              </a:rPr>
              <a:t>(1) A</a:t>
            </a:r>
            <a:r>
              <a:rPr lang="el-GR" altLang="zh-CN" b="1" dirty="0">
                <a:solidFill>
                  <a:srgbClr val="95B3D7"/>
                </a:solidFill>
              </a:rPr>
              <a:t>∩</a:t>
            </a:r>
            <a:r>
              <a:rPr lang="en-US" altLang="zh-CN" b="1" dirty="0">
                <a:solidFill>
                  <a:srgbClr val="95B3D7"/>
                </a:solidFill>
                <a:ea typeface="宋体" panose="02010600030101010101" pitchFamily="2" charset="-122"/>
              </a:rPr>
              <a:t>(B</a:t>
            </a:r>
            <a:r>
              <a:rPr lang="zh-CN" altLang="en-US" b="1" dirty="0">
                <a:solidFill>
                  <a:srgbClr val="95B3D7"/>
                </a:solidFill>
                <a:ea typeface="宋体" panose="02010600030101010101" pitchFamily="2" charset="-122"/>
              </a:rPr>
              <a:t>－</a:t>
            </a:r>
            <a:r>
              <a:rPr lang="en-US" altLang="zh-CN" b="1" dirty="0">
                <a:solidFill>
                  <a:srgbClr val="95B3D7"/>
                </a:solidFill>
                <a:ea typeface="宋体" panose="02010600030101010101" pitchFamily="2" charset="-122"/>
              </a:rPr>
              <a:t>C)=(A</a:t>
            </a:r>
            <a:r>
              <a:rPr lang="el-GR" altLang="zh-CN" b="1" dirty="0">
                <a:solidFill>
                  <a:srgbClr val="95B3D7"/>
                </a:solidFill>
              </a:rPr>
              <a:t>∩</a:t>
            </a:r>
            <a:r>
              <a:rPr lang="en-US" altLang="zh-CN" b="1" dirty="0">
                <a:solidFill>
                  <a:srgbClr val="95B3D7"/>
                </a:solidFill>
                <a:ea typeface="宋体" panose="02010600030101010101" pitchFamily="2" charset="-122"/>
              </a:rPr>
              <a:t>B)</a:t>
            </a:r>
            <a:r>
              <a:rPr lang="el-GR" altLang="zh-CN" b="1" dirty="0">
                <a:solidFill>
                  <a:srgbClr val="95B3D7"/>
                </a:solidFill>
              </a:rPr>
              <a:t> </a:t>
            </a:r>
            <a:r>
              <a:rPr lang="zh-CN" altLang="en-US" b="1" dirty="0">
                <a:solidFill>
                  <a:srgbClr val="95B3D7"/>
                </a:solidFill>
                <a:ea typeface="宋体" panose="02010600030101010101" pitchFamily="2" charset="-122"/>
              </a:rPr>
              <a:t>－</a:t>
            </a:r>
            <a:r>
              <a:rPr lang="el-GR" altLang="zh-CN" b="1" dirty="0">
                <a:solidFill>
                  <a:srgbClr val="95B3D7"/>
                </a:solidFill>
              </a:rPr>
              <a:t> </a:t>
            </a:r>
            <a:r>
              <a:rPr lang="en-US" altLang="zh-CN" b="1" dirty="0">
                <a:solidFill>
                  <a:srgbClr val="95B3D7"/>
                </a:solidFill>
                <a:ea typeface="宋体" panose="02010600030101010101" pitchFamily="2" charset="-122"/>
              </a:rPr>
              <a:t>(A</a:t>
            </a:r>
            <a:r>
              <a:rPr lang="el-GR" altLang="zh-CN" b="1" dirty="0">
                <a:solidFill>
                  <a:srgbClr val="95B3D7"/>
                </a:solidFill>
              </a:rPr>
              <a:t>∩</a:t>
            </a:r>
            <a:r>
              <a:rPr lang="en-US" altLang="zh-CN" b="1" dirty="0">
                <a:solidFill>
                  <a:srgbClr val="95B3D7"/>
                </a:solidFill>
                <a:ea typeface="宋体" panose="02010600030101010101" pitchFamily="2" charset="-122"/>
              </a:rPr>
              <a:t>C)</a:t>
            </a:r>
          </a:p>
          <a:p>
            <a:pPr>
              <a:lnSpc>
                <a:spcPct val="130000"/>
              </a:lnSpc>
              <a:buFont typeface="Arial" panose="020B0604020202020204" pitchFamily="34" charset="0"/>
              <a:buNone/>
            </a:pPr>
            <a:r>
              <a:rPr lang="en-US" altLang="zh-CN" b="1" dirty="0">
                <a:solidFill>
                  <a:srgbClr val="95B3D7"/>
                </a:solidFill>
                <a:ea typeface="宋体" panose="02010600030101010101" pitchFamily="2" charset="-122"/>
              </a:rPr>
              <a:t>(2) A</a:t>
            </a:r>
            <a:r>
              <a:rPr lang="el-GR" altLang="zh-CN" b="1" dirty="0">
                <a:solidFill>
                  <a:srgbClr val="95B3D7"/>
                </a:solidFill>
              </a:rPr>
              <a:t>∪</a:t>
            </a:r>
            <a:r>
              <a:rPr lang="en-US" altLang="zh-CN" b="1" dirty="0">
                <a:solidFill>
                  <a:srgbClr val="95B3D7"/>
                </a:solidFill>
                <a:ea typeface="宋体" panose="02010600030101010101" pitchFamily="2" charset="-122"/>
              </a:rPr>
              <a:t>(B</a:t>
            </a:r>
            <a:r>
              <a:rPr lang="zh-CN" altLang="en-US" b="1" dirty="0">
                <a:solidFill>
                  <a:srgbClr val="95B3D7"/>
                </a:solidFill>
                <a:ea typeface="宋体" panose="02010600030101010101" pitchFamily="2" charset="-122"/>
              </a:rPr>
              <a:t>－</a:t>
            </a:r>
            <a:r>
              <a:rPr lang="en-US" altLang="zh-CN" b="1" dirty="0">
                <a:solidFill>
                  <a:srgbClr val="95B3D7"/>
                </a:solidFill>
                <a:ea typeface="宋体" panose="02010600030101010101" pitchFamily="2" charset="-122"/>
              </a:rPr>
              <a:t>C)=(A</a:t>
            </a:r>
            <a:r>
              <a:rPr lang="el-GR" altLang="zh-CN" b="1" dirty="0">
                <a:solidFill>
                  <a:srgbClr val="95B3D7"/>
                </a:solidFill>
              </a:rPr>
              <a:t>∪</a:t>
            </a:r>
            <a:r>
              <a:rPr lang="en-US" altLang="zh-CN" b="1" dirty="0">
                <a:solidFill>
                  <a:srgbClr val="95B3D7"/>
                </a:solidFill>
                <a:ea typeface="宋体" panose="02010600030101010101" pitchFamily="2" charset="-122"/>
              </a:rPr>
              <a:t>B)</a:t>
            </a:r>
            <a:r>
              <a:rPr lang="el-GR" altLang="zh-CN" b="1" dirty="0">
                <a:solidFill>
                  <a:srgbClr val="95B3D7"/>
                </a:solidFill>
              </a:rPr>
              <a:t> </a:t>
            </a:r>
            <a:r>
              <a:rPr lang="zh-CN" altLang="en-US" b="1" dirty="0">
                <a:solidFill>
                  <a:srgbClr val="95B3D7"/>
                </a:solidFill>
                <a:ea typeface="宋体" panose="02010600030101010101" pitchFamily="2" charset="-122"/>
              </a:rPr>
              <a:t>－</a:t>
            </a:r>
            <a:r>
              <a:rPr lang="el-GR" altLang="zh-CN" b="1" dirty="0">
                <a:solidFill>
                  <a:srgbClr val="95B3D7"/>
                </a:solidFill>
              </a:rPr>
              <a:t> </a:t>
            </a:r>
            <a:r>
              <a:rPr lang="en-US" altLang="zh-CN" b="1" dirty="0">
                <a:solidFill>
                  <a:srgbClr val="95B3D7"/>
                </a:solidFill>
                <a:ea typeface="宋体" panose="02010600030101010101" pitchFamily="2" charset="-122"/>
              </a:rPr>
              <a:t>(A</a:t>
            </a:r>
            <a:r>
              <a:rPr lang="el-GR" altLang="zh-CN" b="1" dirty="0">
                <a:solidFill>
                  <a:srgbClr val="95B3D7"/>
                </a:solidFill>
              </a:rPr>
              <a:t>∪</a:t>
            </a:r>
            <a:r>
              <a:rPr lang="en-US" altLang="zh-CN" b="1" dirty="0">
                <a:solidFill>
                  <a:srgbClr val="95B3D7"/>
                </a:solidFill>
                <a:ea typeface="宋体" panose="02010600030101010101" pitchFamily="2" charset="-122"/>
              </a:rPr>
              <a:t>C)</a:t>
            </a:r>
          </a:p>
          <a:p>
            <a:pPr>
              <a:lnSpc>
                <a:spcPct val="130000"/>
              </a:lnSpc>
              <a:buFont typeface="Arial" panose="020B0604020202020204" pitchFamily="34" charset="0"/>
              <a:buNone/>
            </a:pPr>
            <a:endParaRPr lang="en-US" altLang="zh-CN" b="1" dirty="0">
              <a:ea typeface="宋体" panose="02010600030101010101" pitchFamily="2" charset="-122"/>
            </a:endParaRPr>
          </a:p>
        </p:txBody>
      </p:sp>
    </p:spTree>
    <p:extLst>
      <p:ext uri="{BB962C8B-B14F-4D97-AF65-F5344CB8AC3E}">
        <p14:creationId xmlns:p14="http://schemas.microsoft.com/office/powerpoint/2010/main" val="3797431565"/>
      </p:ext>
    </p:extLst>
  </p:cSld>
  <p:clrMapOvr>
    <a:masterClrMapping/>
  </p:clrMapOvr>
  <p:transition advTm="1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7A827D-B34A-4EAF-9D9D-FF8DAC9F7153}" type="slidenum">
              <a:rPr lang="zh-CN" altLang="en-US" smtClean="0">
                <a:solidFill>
                  <a:schemeClr val="accent1"/>
                </a:solidFill>
              </a:rPr>
              <a:pPr/>
              <a:t>27</a:t>
            </a:fld>
            <a:r>
              <a:rPr lang="en-US" altLang="zh-CN" dirty="0">
                <a:solidFill>
                  <a:schemeClr val="accent1"/>
                </a:solidFill>
              </a:rPr>
              <a:t>/49</a:t>
            </a:r>
          </a:p>
        </p:txBody>
      </p:sp>
      <p:sp>
        <p:nvSpPr>
          <p:cNvPr id="53251"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3.9    </a:t>
            </a:r>
            <a:r>
              <a:rPr lang="zh-CN" altLang="en-US" dirty="0">
                <a:latin typeface="Calibri" panose="020F0502020204030204" pitchFamily="34" charset="0"/>
                <a:ea typeface="宋体" panose="02010600030101010101" pitchFamily="2" charset="-122"/>
              </a:rPr>
              <a:t>对称差：</a:t>
            </a:r>
            <a:r>
              <a:rPr lang="en-US" altLang="zh-CN"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MS Mincho" panose="02020609040205080304" pitchFamily="49" charset="-128"/>
              </a:rPr>
              <a:t>⊕</a:t>
            </a:r>
            <a:r>
              <a:rPr lang="zh-CN" altLang="en-US" dirty="0">
                <a:latin typeface="Calibri" panose="020F0502020204030204" pitchFamily="34" charset="0"/>
                <a:ea typeface="宋体" panose="02010600030101010101" pitchFamily="2" charset="-122"/>
              </a:rPr>
              <a:t> </a:t>
            </a:r>
          </a:p>
        </p:txBody>
      </p:sp>
      <p:sp>
        <p:nvSpPr>
          <p:cNvPr id="123907" name="Rectangle 3"/>
          <p:cNvSpPr>
            <a:spLocks noGrp="1"/>
          </p:cNvSpPr>
          <p:nvPr>
            <p:ph type="body" idx="4294967295"/>
          </p:nvPr>
        </p:nvSpPr>
        <p:spPr>
          <a:xfrm>
            <a:off x="179388" y="976313"/>
            <a:ext cx="8713787" cy="3024187"/>
          </a:xfrm>
        </p:spPr>
        <p:txBody>
          <a:bodyPr/>
          <a:lstStyle/>
          <a:p>
            <a:pPr marL="985838" indent="-985838" algn="ctr">
              <a:lnSpc>
                <a:spcPct val="120000"/>
              </a:lnSpc>
              <a:buFont typeface="Arial" charset="0"/>
              <a:buNone/>
              <a:defRPr/>
            </a:pPr>
            <a:r>
              <a:rPr lang="en-US" altLang="zh-CN" sz="3600" b="1" dirty="0">
                <a:solidFill>
                  <a:srgbClr val="FF0000"/>
                </a:solidFill>
                <a:latin typeface="Times New Roman" pitchFamily="18" charset="0"/>
                <a:ea typeface="宋体" pitchFamily="2" charset="-122"/>
              </a:rPr>
              <a:t>A</a:t>
            </a:r>
            <a:r>
              <a:rPr lang="en-US" altLang="zh-CN" sz="3600" b="1" dirty="0">
                <a:solidFill>
                  <a:srgbClr val="FF0000"/>
                </a:solidFill>
                <a:latin typeface="Times New Roman" pitchFamily="18" charset="0"/>
                <a:ea typeface="MS Mincho" pitchFamily="49" charset="-128"/>
              </a:rPr>
              <a:t>⊕B={x</a:t>
            </a:r>
            <a:r>
              <a:rPr lang="en-US" altLang="zh-CN" sz="3600" b="1" dirty="0">
                <a:solidFill>
                  <a:srgbClr val="FF0000"/>
                </a:solidFill>
                <a:latin typeface="Times New Roman" pitchFamily="18" charset="0"/>
                <a:ea typeface="MS Mincho" pitchFamily="49" charset="-128"/>
                <a:cs typeface="Arial" charset="0"/>
              </a:rPr>
              <a:t>│(</a:t>
            </a:r>
            <a:r>
              <a:rPr lang="en-US" altLang="zh-CN" sz="3600" b="1" dirty="0" err="1">
                <a:solidFill>
                  <a:srgbClr val="FF0000"/>
                </a:solidFill>
                <a:latin typeface="Times New Roman" pitchFamily="18" charset="0"/>
                <a:ea typeface="MS Mincho" pitchFamily="49" charset="-128"/>
                <a:cs typeface="Arial" charset="0"/>
              </a:rPr>
              <a:t>x∊A</a:t>
            </a:r>
            <a:r>
              <a:rPr lang="zh-CN" altLang="en-US" sz="3600" b="1" dirty="0">
                <a:solidFill>
                  <a:srgbClr val="FF0000"/>
                </a:solidFill>
                <a:latin typeface="宋体" panose="02010600030101010101" pitchFamily="2" charset="-122"/>
              </a:rPr>
              <a:t>∧</a:t>
            </a:r>
            <a:r>
              <a:rPr lang="en-US" altLang="zh-CN" sz="3600" b="1" dirty="0" err="1">
                <a:solidFill>
                  <a:srgbClr val="FF0000"/>
                </a:solidFill>
                <a:latin typeface="Times New Roman" pitchFamily="18" charset="0"/>
                <a:ea typeface="MS Mincho" pitchFamily="49" charset="-128"/>
                <a:cs typeface="Arial" charset="0"/>
              </a:rPr>
              <a:t>x∉B</a:t>
            </a:r>
            <a:r>
              <a:rPr lang="en-US" altLang="zh-CN" sz="3600" b="1" dirty="0">
                <a:solidFill>
                  <a:srgbClr val="FF0000"/>
                </a:solidFill>
                <a:latin typeface="Times New Roman" pitchFamily="18" charset="0"/>
                <a:ea typeface="MS Mincho" pitchFamily="49" charset="-128"/>
                <a:cs typeface="Arial" charset="0"/>
              </a:rPr>
              <a:t>)</a:t>
            </a:r>
            <a:r>
              <a:rPr lang="en-US" altLang="zh-CN" sz="3600" b="1" dirty="0">
                <a:solidFill>
                  <a:srgbClr val="FF0000"/>
                </a:solidFill>
                <a:latin typeface="宋体" panose="02010600030101010101" pitchFamily="2" charset="-122"/>
              </a:rPr>
              <a:t>∨(</a:t>
            </a:r>
            <a:r>
              <a:rPr lang="en-US" altLang="zh-CN" sz="3600" b="1" dirty="0" err="1">
                <a:solidFill>
                  <a:srgbClr val="FF0000"/>
                </a:solidFill>
                <a:latin typeface="Times New Roman" pitchFamily="18" charset="0"/>
                <a:ea typeface="MS Mincho" pitchFamily="49" charset="-128"/>
                <a:cs typeface="Arial" charset="0"/>
              </a:rPr>
              <a:t>x∊B</a:t>
            </a:r>
            <a:r>
              <a:rPr lang="zh-CN" altLang="en-US" sz="3600" b="1" dirty="0">
                <a:solidFill>
                  <a:srgbClr val="FF0000"/>
                </a:solidFill>
                <a:latin typeface="宋体" panose="02010600030101010101" pitchFamily="2" charset="-122"/>
              </a:rPr>
              <a:t>∧</a:t>
            </a:r>
            <a:r>
              <a:rPr lang="en-US" altLang="zh-CN" sz="3600" b="1" dirty="0" err="1">
                <a:solidFill>
                  <a:srgbClr val="FF0000"/>
                </a:solidFill>
                <a:latin typeface="Times New Roman" pitchFamily="18" charset="0"/>
                <a:ea typeface="MS Mincho" pitchFamily="49" charset="-128"/>
                <a:cs typeface="Arial" charset="0"/>
              </a:rPr>
              <a:t>x∉A</a:t>
            </a:r>
            <a:r>
              <a:rPr lang="en-US" altLang="zh-CN" sz="3600" b="1" dirty="0">
                <a:solidFill>
                  <a:srgbClr val="FF0000"/>
                </a:solidFill>
                <a:latin typeface="Times New Roman" pitchFamily="18" charset="0"/>
                <a:ea typeface="MS Mincho" pitchFamily="49" charset="-128"/>
                <a:cs typeface="Arial" charset="0"/>
              </a:rPr>
              <a:t>)}</a:t>
            </a:r>
            <a:endParaRPr lang="en-US" altLang="zh-CN" b="1" dirty="0">
              <a:solidFill>
                <a:srgbClr val="FF0000"/>
              </a:solidFill>
              <a:latin typeface="Times New Roman" pitchFamily="18" charset="0"/>
              <a:ea typeface="宋体" pitchFamily="2" charset="-122"/>
            </a:endParaRPr>
          </a:p>
          <a:p>
            <a:pPr marL="0" indent="0">
              <a:lnSpc>
                <a:spcPct val="120000"/>
              </a:lnSpc>
              <a:buFont typeface="Arial" charset="0"/>
              <a:buNone/>
              <a:defRPr/>
            </a:pPr>
            <a:r>
              <a:rPr lang="zh-CN" altLang="en-US" b="1" dirty="0">
                <a:latin typeface="Times New Roman" pitchFamily="18" charset="0"/>
                <a:ea typeface="宋体" pitchFamily="2" charset="-122"/>
              </a:rPr>
              <a:t>其元素是所有的或者属于</a:t>
            </a:r>
            <a:r>
              <a:rPr lang="en-US" altLang="zh-CN" b="1" dirty="0">
                <a:latin typeface="Times New Roman" pitchFamily="18" charset="0"/>
                <a:ea typeface="宋体" pitchFamily="2" charset="-122"/>
              </a:rPr>
              <a:t>A</a:t>
            </a:r>
            <a:r>
              <a:rPr lang="zh-CN" altLang="en-US" b="1" dirty="0">
                <a:latin typeface="Times New Roman" pitchFamily="18" charset="0"/>
                <a:ea typeface="宋体" pitchFamily="2" charset="-122"/>
              </a:rPr>
              <a:t>不属于</a:t>
            </a:r>
            <a:r>
              <a:rPr lang="en-US" altLang="zh-CN" b="1" dirty="0">
                <a:latin typeface="Times New Roman" pitchFamily="18" charset="0"/>
                <a:ea typeface="宋体" pitchFamily="2" charset="-122"/>
              </a:rPr>
              <a:t>B</a:t>
            </a:r>
            <a:r>
              <a:rPr lang="zh-CN" altLang="en-US" b="1" dirty="0">
                <a:latin typeface="Times New Roman" pitchFamily="18" charset="0"/>
                <a:ea typeface="宋体" pitchFamily="2" charset="-122"/>
              </a:rPr>
              <a:t>，或者属于</a:t>
            </a:r>
            <a:r>
              <a:rPr lang="en-US" altLang="zh-CN" b="1" dirty="0">
                <a:latin typeface="Times New Roman" pitchFamily="18" charset="0"/>
                <a:ea typeface="宋体" pitchFamily="2" charset="-122"/>
              </a:rPr>
              <a:t>B</a:t>
            </a:r>
            <a:r>
              <a:rPr lang="zh-CN" altLang="en-US" b="1" dirty="0">
                <a:latin typeface="Times New Roman" pitchFamily="18" charset="0"/>
                <a:ea typeface="宋体" pitchFamily="2" charset="-122"/>
              </a:rPr>
              <a:t>不属于</a:t>
            </a:r>
            <a:r>
              <a:rPr lang="en-US" altLang="zh-CN" b="1" dirty="0">
                <a:latin typeface="Times New Roman" pitchFamily="18" charset="0"/>
                <a:ea typeface="宋体" pitchFamily="2" charset="-122"/>
              </a:rPr>
              <a:t>A</a:t>
            </a:r>
            <a:r>
              <a:rPr lang="zh-CN" altLang="en-US" b="1" dirty="0">
                <a:latin typeface="Times New Roman" pitchFamily="18" charset="0"/>
                <a:ea typeface="宋体" pitchFamily="2" charset="-122"/>
              </a:rPr>
              <a:t>。</a:t>
            </a:r>
          </a:p>
          <a:p>
            <a:pPr marL="985838" indent="-985838">
              <a:lnSpc>
                <a:spcPct val="120000"/>
              </a:lnSpc>
              <a:buFont typeface="Arial" charset="0"/>
              <a:buNone/>
              <a:defRPr/>
            </a:pPr>
            <a:r>
              <a:rPr lang="zh-CN" altLang="en-US" b="1" dirty="0">
                <a:solidFill>
                  <a:srgbClr val="FF0000"/>
                </a:solidFill>
                <a:latin typeface="Times New Roman" pitchFamily="18" charset="0"/>
                <a:ea typeface="宋体" pitchFamily="2" charset="-122"/>
              </a:rPr>
              <a:t>        </a:t>
            </a:r>
            <a:endParaRPr lang="en-US" altLang="en-US" b="1" dirty="0">
              <a:solidFill>
                <a:srgbClr val="FF0000"/>
              </a:solidFill>
              <a:latin typeface="Times New Roman" pitchFamily="18" charset="0"/>
              <a:ea typeface="MS Mincho" pitchFamily="49" charset="-128"/>
              <a:cs typeface="Arial" charset="0"/>
            </a:endParaRPr>
          </a:p>
        </p:txBody>
      </p:sp>
      <p:grpSp>
        <p:nvGrpSpPr>
          <p:cNvPr id="53253" name="Group 4"/>
          <p:cNvGrpSpPr>
            <a:grpSpLocks/>
          </p:cNvGrpSpPr>
          <p:nvPr/>
        </p:nvGrpSpPr>
        <p:grpSpPr bwMode="auto">
          <a:xfrm>
            <a:off x="684213" y="3884613"/>
            <a:ext cx="3024187" cy="1655762"/>
            <a:chOff x="1927" y="2115"/>
            <a:chExt cx="1905" cy="1043"/>
          </a:xfrm>
        </p:grpSpPr>
        <p:sp>
          <p:nvSpPr>
            <p:cNvPr id="53255" name="Rectangle 5"/>
            <p:cNvSpPr>
              <a:spLocks noChangeArrowheads="1"/>
            </p:cNvSpPr>
            <p:nvPr/>
          </p:nvSpPr>
          <p:spPr bwMode="auto">
            <a:xfrm>
              <a:off x="1927" y="2115"/>
              <a:ext cx="1905" cy="104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6" name="Oval 6"/>
            <p:cNvSpPr>
              <a:spLocks noChangeArrowheads="1"/>
            </p:cNvSpPr>
            <p:nvPr/>
          </p:nvSpPr>
          <p:spPr bwMode="auto">
            <a:xfrm flipH="1">
              <a:off x="2834" y="2387"/>
              <a:ext cx="772" cy="589"/>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7" name="Oval 7" descr="宽下对角线"/>
            <p:cNvSpPr>
              <a:spLocks noChangeArrowheads="1"/>
            </p:cNvSpPr>
            <p:nvPr/>
          </p:nvSpPr>
          <p:spPr bwMode="auto">
            <a:xfrm>
              <a:off x="2245" y="2387"/>
              <a:ext cx="726" cy="544"/>
            </a:xfrm>
            <a:prstGeom prst="ellipse">
              <a:avLst/>
            </a:prstGeom>
            <a:pattFill prst="wdDnDiag">
              <a:fgClr>
                <a:srgbClr val="00FF99">
                  <a:alpha val="0"/>
                </a:srgbClr>
              </a:fgClr>
              <a:bgClr>
                <a:schemeClr val="bg1">
                  <a:alpha val="0"/>
                </a:schemeClr>
              </a:bgClr>
            </a:patt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8" name="Line 8"/>
            <p:cNvSpPr>
              <a:spLocks noChangeShapeType="1"/>
            </p:cNvSpPr>
            <p:nvPr/>
          </p:nvSpPr>
          <p:spPr bwMode="auto">
            <a:xfrm>
              <a:off x="2608" y="2387"/>
              <a:ext cx="272"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9"/>
            <p:cNvSpPr>
              <a:spLocks noChangeShapeType="1"/>
            </p:cNvSpPr>
            <p:nvPr/>
          </p:nvSpPr>
          <p:spPr bwMode="auto">
            <a:xfrm>
              <a:off x="2471" y="2432"/>
              <a:ext cx="363"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10"/>
            <p:cNvSpPr>
              <a:spLocks noChangeShapeType="1"/>
            </p:cNvSpPr>
            <p:nvPr/>
          </p:nvSpPr>
          <p:spPr bwMode="auto">
            <a:xfrm>
              <a:off x="2381" y="2432"/>
              <a:ext cx="453" cy="27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Line 11"/>
            <p:cNvSpPr>
              <a:spLocks noChangeShapeType="1"/>
            </p:cNvSpPr>
            <p:nvPr/>
          </p:nvSpPr>
          <p:spPr bwMode="auto">
            <a:xfrm>
              <a:off x="2335" y="2523"/>
              <a:ext cx="544" cy="31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2"/>
            <p:cNvSpPr>
              <a:spLocks noChangeShapeType="1"/>
            </p:cNvSpPr>
            <p:nvPr/>
          </p:nvSpPr>
          <p:spPr bwMode="auto">
            <a:xfrm>
              <a:off x="2290" y="2568"/>
              <a:ext cx="544" cy="31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3"/>
            <p:cNvSpPr>
              <a:spLocks noChangeShapeType="1"/>
            </p:cNvSpPr>
            <p:nvPr/>
          </p:nvSpPr>
          <p:spPr bwMode="auto">
            <a:xfrm>
              <a:off x="2290" y="2614"/>
              <a:ext cx="454"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4"/>
            <p:cNvSpPr>
              <a:spLocks noChangeShapeType="1"/>
            </p:cNvSpPr>
            <p:nvPr/>
          </p:nvSpPr>
          <p:spPr bwMode="auto">
            <a:xfrm>
              <a:off x="2245" y="2659"/>
              <a:ext cx="454"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5"/>
            <p:cNvSpPr>
              <a:spLocks noChangeShapeType="1"/>
            </p:cNvSpPr>
            <p:nvPr/>
          </p:nvSpPr>
          <p:spPr bwMode="auto">
            <a:xfrm>
              <a:off x="2290" y="2750"/>
              <a:ext cx="226"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6"/>
            <p:cNvSpPr>
              <a:spLocks noChangeShapeType="1"/>
            </p:cNvSpPr>
            <p:nvPr/>
          </p:nvSpPr>
          <p:spPr bwMode="auto">
            <a:xfrm>
              <a:off x="2517" y="2387"/>
              <a:ext cx="317" cy="1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7"/>
            <p:cNvSpPr>
              <a:spLocks noChangeShapeType="1"/>
            </p:cNvSpPr>
            <p:nvPr/>
          </p:nvSpPr>
          <p:spPr bwMode="auto">
            <a:xfrm>
              <a:off x="2335" y="2478"/>
              <a:ext cx="500"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Rectangle 18"/>
            <p:cNvSpPr>
              <a:spLocks noChangeArrowheads="1"/>
            </p:cNvSpPr>
            <p:nvPr/>
          </p:nvSpPr>
          <p:spPr bwMode="auto">
            <a:xfrm>
              <a:off x="2657" y="2156"/>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A</a:t>
              </a:r>
              <a:r>
                <a:rPr lang="en-US" altLang="zh-CN" b="1">
                  <a:latin typeface="MS Mincho" panose="02020609040205080304" pitchFamily="49" charset="-128"/>
                  <a:ea typeface="MS Mincho" panose="02020609040205080304" pitchFamily="49" charset="-128"/>
                </a:rPr>
                <a:t>⊕</a:t>
              </a:r>
              <a:r>
                <a:rPr lang="en-US" altLang="zh-CN" b="1"/>
                <a:t>B</a:t>
              </a:r>
            </a:p>
          </p:txBody>
        </p:sp>
        <p:sp>
          <p:nvSpPr>
            <p:cNvPr id="53269" name="Line 19"/>
            <p:cNvSpPr>
              <a:spLocks noChangeShapeType="1"/>
            </p:cNvSpPr>
            <p:nvPr/>
          </p:nvSpPr>
          <p:spPr bwMode="auto">
            <a:xfrm>
              <a:off x="2971" y="2750"/>
              <a:ext cx="272" cy="18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20"/>
            <p:cNvSpPr>
              <a:spLocks noChangeShapeType="1"/>
            </p:cNvSpPr>
            <p:nvPr/>
          </p:nvSpPr>
          <p:spPr bwMode="auto">
            <a:xfrm>
              <a:off x="3151" y="2431"/>
              <a:ext cx="363"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21"/>
            <p:cNvSpPr>
              <a:spLocks noChangeShapeType="1"/>
            </p:cNvSpPr>
            <p:nvPr/>
          </p:nvSpPr>
          <p:spPr bwMode="auto">
            <a:xfrm>
              <a:off x="3061" y="2431"/>
              <a:ext cx="453" cy="27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22"/>
            <p:cNvSpPr>
              <a:spLocks noChangeShapeType="1"/>
            </p:cNvSpPr>
            <p:nvPr/>
          </p:nvSpPr>
          <p:spPr bwMode="auto">
            <a:xfrm>
              <a:off x="2925" y="2478"/>
              <a:ext cx="634" cy="36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Line 23"/>
            <p:cNvSpPr>
              <a:spLocks noChangeShapeType="1"/>
            </p:cNvSpPr>
            <p:nvPr/>
          </p:nvSpPr>
          <p:spPr bwMode="auto">
            <a:xfrm>
              <a:off x="2970" y="2567"/>
              <a:ext cx="544" cy="31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4"/>
            <p:cNvSpPr>
              <a:spLocks noChangeShapeType="1"/>
            </p:cNvSpPr>
            <p:nvPr/>
          </p:nvSpPr>
          <p:spPr bwMode="auto">
            <a:xfrm>
              <a:off x="2970" y="2613"/>
              <a:ext cx="454"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5" name="Line 25"/>
            <p:cNvSpPr>
              <a:spLocks noChangeShapeType="1"/>
            </p:cNvSpPr>
            <p:nvPr/>
          </p:nvSpPr>
          <p:spPr bwMode="auto">
            <a:xfrm>
              <a:off x="2971" y="2704"/>
              <a:ext cx="363"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26"/>
            <p:cNvSpPr>
              <a:spLocks noChangeShapeType="1"/>
            </p:cNvSpPr>
            <p:nvPr/>
          </p:nvSpPr>
          <p:spPr bwMode="auto">
            <a:xfrm>
              <a:off x="2925" y="2795"/>
              <a:ext cx="226"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27"/>
            <p:cNvSpPr>
              <a:spLocks noChangeShapeType="1"/>
            </p:cNvSpPr>
            <p:nvPr/>
          </p:nvSpPr>
          <p:spPr bwMode="auto">
            <a:xfrm>
              <a:off x="3197" y="2386"/>
              <a:ext cx="317" cy="1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28"/>
            <p:cNvSpPr>
              <a:spLocks noChangeShapeType="1"/>
            </p:cNvSpPr>
            <p:nvPr/>
          </p:nvSpPr>
          <p:spPr bwMode="auto">
            <a:xfrm>
              <a:off x="2971" y="2432"/>
              <a:ext cx="589" cy="36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933" name="Rectangle 29"/>
          <p:cNvSpPr>
            <a:spLocks noChangeArrowheads="1"/>
          </p:cNvSpPr>
          <p:nvPr/>
        </p:nvSpPr>
        <p:spPr bwMode="auto">
          <a:xfrm>
            <a:off x="4500563" y="4587588"/>
            <a:ext cx="4356100"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chemeClr val="bg1"/>
                </a:solidFill>
                <a:latin typeface="Times New Roman" panose="02020603050405020304" pitchFamily="18" charset="0"/>
              </a:rPr>
              <a:t>A⊕B = (A</a:t>
            </a:r>
            <a:r>
              <a:rPr lang="en-US" altLang="zh-CN" sz="3200" b="1" dirty="0">
                <a:solidFill>
                  <a:schemeClr val="bg1"/>
                </a:solidFill>
                <a:latin typeface="Times New Roman" panose="02020603050405020304" pitchFamily="18" charset="0"/>
                <a:cs typeface="Arial" panose="020B0604020202020204" pitchFamily="34" charset="0"/>
              </a:rPr>
              <a:t>–B)∪</a:t>
            </a:r>
            <a:r>
              <a:rPr lang="en-US" altLang="zh-CN" sz="3200" b="1" dirty="0">
                <a:solidFill>
                  <a:schemeClr val="bg1"/>
                </a:solidFill>
                <a:latin typeface="Times New Roman" panose="02020603050405020304" pitchFamily="18" charset="0"/>
              </a:rPr>
              <a:t>(B–A)</a:t>
            </a:r>
          </a:p>
        </p:txBody>
      </p:sp>
      <p:sp>
        <p:nvSpPr>
          <p:cNvPr id="2" name="矩形 1"/>
          <p:cNvSpPr/>
          <p:nvPr/>
        </p:nvSpPr>
        <p:spPr>
          <a:xfrm>
            <a:off x="4459893" y="4056275"/>
            <a:ext cx="3070071" cy="609398"/>
          </a:xfrm>
          <a:prstGeom prst="rect">
            <a:avLst/>
          </a:prstGeom>
        </p:spPr>
        <p:txBody>
          <a:bodyPr wrap="none">
            <a:spAutoFit/>
          </a:bodyPr>
          <a:lstStyle/>
          <a:p>
            <a:pPr marL="985838" indent="-985838">
              <a:lnSpc>
                <a:spcPct val="120000"/>
              </a:lnSpc>
              <a:buFont typeface="Arial" charset="0"/>
              <a:buNone/>
              <a:defRPr/>
            </a:pPr>
            <a:r>
              <a:rPr lang="zh-CN" altLang="en-US" sz="2800" b="1" dirty="0">
                <a:solidFill>
                  <a:srgbClr val="FF0000"/>
                </a:solidFill>
                <a:latin typeface="Times New Roman" panose="02020603050405020304" pitchFamily="18" charset="0"/>
                <a:cs typeface="Times New Roman" panose="02020603050405020304" pitchFamily="18" charset="0"/>
              </a:rPr>
              <a:t>由定义，不难知：</a:t>
            </a:r>
            <a:endParaRPr lang="en-US" altLang="en-US" sz="2800" b="1" dirty="0">
              <a:solidFill>
                <a:srgbClr val="FF0000"/>
              </a:solidFill>
              <a:latin typeface="Times New Roman" pitchFamily="18" charset="0"/>
              <a:ea typeface="MS Mincho" pitchFamily="49"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33"/>
                                        </p:tgtEl>
                                        <p:attrNameLst>
                                          <p:attrName>style.visibility</p:attrName>
                                        </p:attrNameLst>
                                      </p:cBhvr>
                                      <p:to>
                                        <p:strVal val="visible"/>
                                      </p:to>
                                    </p:set>
                                    <p:animEffect transition="in" filter="blinds(horizontal)">
                                      <p:cBhvr>
                                        <p:cTn id="7" dur="500"/>
                                        <p:tgtEl>
                                          <p:spTgt spid="123933"/>
                                        </p:tgtEl>
                                      </p:cBhvr>
                                    </p:animEffect>
                                  </p:childTnLst>
                                </p:cTn>
                              </p:par>
                              <p:par>
                                <p:cTn id="8" presetID="1"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5A8AF8-0D91-46A3-8B4B-3CB702B8D6C6}" type="slidenum">
              <a:rPr lang="zh-CN" altLang="en-US" smtClean="0">
                <a:solidFill>
                  <a:schemeClr val="accent1"/>
                </a:solidFill>
              </a:rPr>
              <a:pPr/>
              <a:t>28</a:t>
            </a:fld>
            <a:r>
              <a:rPr lang="en-US" altLang="zh-CN" dirty="0">
                <a:solidFill>
                  <a:schemeClr val="accent1"/>
                </a:solidFill>
              </a:rPr>
              <a:t>/49</a:t>
            </a:r>
          </a:p>
        </p:txBody>
      </p:sp>
      <p:sp>
        <p:nvSpPr>
          <p:cNvPr id="54275" name="Rectangle 2"/>
          <p:cNvSpPr>
            <a:spLocks noGrp="1"/>
          </p:cNvSpPr>
          <p:nvPr>
            <p:ph type="title" idx="4294967295"/>
          </p:nvPr>
        </p:nvSpPr>
        <p:spPr>
          <a:xfrm>
            <a:off x="179388" y="-26988"/>
            <a:ext cx="8713787"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sz="2400" dirty="0">
                <a:latin typeface="Calibri" panose="020F0502020204030204" pitchFamily="34" charset="0"/>
                <a:ea typeface="宋体" panose="02010600030101010101" pitchFamily="2" charset="-122"/>
              </a:rPr>
              <a:t>      </a:t>
            </a:r>
            <a:r>
              <a:rPr lang="en-US" altLang="zh-CN" sz="4000" b="1" dirty="0">
                <a:latin typeface="Times New Roman" panose="02020603050405020304" pitchFamily="18" charset="0"/>
                <a:ea typeface="宋体" panose="02010600030101010101" pitchFamily="2" charset="-122"/>
              </a:rPr>
              <a:t>A⊕B = (A∪B)–(A</a:t>
            </a:r>
            <a:r>
              <a:rPr lang="en-US" altLang="zh-CN" sz="4000" b="1" dirty="0">
                <a:latin typeface="Times New Roman" panose="02020603050405020304" pitchFamily="18" charset="0"/>
                <a:ea typeface="MS Mincho" panose="02020609040205080304" pitchFamily="49" charset="-128"/>
              </a:rPr>
              <a:t>∩B)</a:t>
            </a:r>
            <a:r>
              <a:rPr lang="en-US" altLang="zh-CN" sz="4000" dirty="0">
                <a:latin typeface="Calibri" panose="020F0502020204030204" pitchFamily="34" charset="0"/>
                <a:ea typeface="宋体" panose="02010600030101010101" pitchFamily="2" charset="-122"/>
              </a:rPr>
              <a:t> </a:t>
            </a:r>
          </a:p>
        </p:txBody>
      </p:sp>
      <p:sp>
        <p:nvSpPr>
          <p:cNvPr id="124932" name="Rectangle 4"/>
          <p:cNvSpPr>
            <a:spLocks noChangeArrowheads="1"/>
          </p:cNvSpPr>
          <p:nvPr/>
        </p:nvSpPr>
        <p:spPr bwMode="auto">
          <a:xfrm>
            <a:off x="250825" y="714375"/>
            <a:ext cx="8713788"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4000"/>
              </a:lnSpc>
            </a:pPr>
            <a:r>
              <a:rPr lang="zh-CN" altLang="en-US" sz="2800" b="1"/>
              <a:t>证明：对于任何一个</a:t>
            </a:r>
            <a:r>
              <a:rPr lang="en-US" altLang="zh-CN" sz="2800" b="1"/>
              <a:t>x,</a:t>
            </a:r>
            <a:r>
              <a:rPr lang="zh-CN" altLang="en-US" sz="2800" b="1"/>
              <a:t>若</a:t>
            </a:r>
            <a:r>
              <a:rPr lang="en-US" altLang="zh-CN" sz="2800" b="1"/>
              <a:t>x</a:t>
            </a:r>
            <a:r>
              <a:rPr lang="en-US" altLang="zh-CN" sz="2800" b="1">
                <a:latin typeface="MS Mincho" panose="02020609040205080304" pitchFamily="49" charset="-128"/>
                <a:ea typeface="MS Mincho" panose="02020609040205080304" pitchFamily="49" charset="-128"/>
              </a:rPr>
              <a:t>∊</a:t>
            </a:r>
            <a:r>
              <a:rPr lang="en-US" altLang="zh-CN" sz="2800" b="1"/>
              <a:t>A⊕B</a:t>
            </a:r>
            <a:r>
              <a:rPr lang="zh-CN" altLang="en-US" sz="2800" b="1"/>
              <a:t>，则</a:t>
            </a:r>
            <a:endParaRPr lang="en-US" altLang="zh-CN" sz="2800" b="1"/>
          </a:p>
          <a:p>
            <a:pPr eaLnBrk="1" hangingPunct="1">
              <a:lnSpc>
                <a:spcPct val="114000"/>
              </a:lnSpc>
            </a:pPr>
            <a:r>
              <a:rPr lang="en-US" altLang="zh-CN" sz="2800" b="1"/>
              <a:t>			x</a:t>
            </a:r>
            <a:r>
              <a:rPr lang="en-US" altLang="zh-CN" sz="2800" b="1">
                <a:latin typeface="MS Mincho" panose="02020609040205080304" pitchFamily="49" charset="-128"/>
                <a:ea typeface="MS Mincho" panose="02020609040205080304" pitchFamily="49" charset="-128"/>
              </a:rPr>
              <a:t>∊</a:t>
            </a:r>
            <a:r>
              <a:rPr lang="en-US" altLang="zh-CN" sz="2800" b="1"/>
              <a:t>A–B</a:t>
            </a:r>
            <a:r>
              <a:rPr lang="zh-CN" altLang="en-US" sz="2800" b="1"/>
              <a:t>或</a:t>
            </a:r>
            <a:r>
              <a:rPr lang="en-US" altLang="zh-CN" sz="2800" b="1"/>
              <a:t>x∊B–A</a:t>
            </a:r>
            <a:r>
              <a:rPr lang="zh-CN" altLang="en-US" sz="2800" b="1"/>
              <a:t>。</a:t>
            </a:r>
          </a:p>
          <a:p>
            <a:pPr eaLnBrk="1" hangingPunct="1">
              <a:lnSpc>
                <a:spcPct val="114000"/>
              </a:lnSpc>
            </a:pPr>
            <a:r>
              <a:rPr lang="zh-CN" altLang="en-US" sz="2800" b="1"/>
              <a:t>  	若</a:t>
            </a:r>
            <a:r>
              <a:rPr lang="en-US" altLang="zh-CN" sz="2800" b="1"/>
              <a:t>x∊A–B</a:t>
            </a:r>
            <a:r>
              <a:rPr lang="zh-CN" altLang="en-US" sz="2800" b="1"/>
              <a:t>，则有</a:t>
            </a:r>
            <a:endParaRPr lang="en-US" altLang="zh-CN" sz="2800" b="1"/>
          </a:p>
          <a:p>
            <a:pPr eaLnBrk="1" hangingPunct="1">
              <a:lnSpc>
                <a:spcPct val="114000"/>
              </a:lnSpc>
            </a:pPr>
            <a:r>
              <a:rPr lang="en-US" altLang="zh-CN" sz="2800" b="1"/>
              <a:t>			x∊A</a:t>
            </a:r>
            <a:r>
              <a:rPr lang="zh-CN" altLang="en-US" sz="2800" b="1"/>
              <a:t>且</a:t>
            </a:r>
            <a:r>
              <a:rPr lang="en-US" altLang="zh-CN" sz="2800" b="1"/>
              <a:t>x</a:t>
            </a:r>
            <a:r>
              <a:rPr lang="en-US" altLang="zh-CN" sz="2800" b="1">
                <a:latin typeface="MS Mincho" panose="02020609040205080304" pitchFamily="49" charset="-128"/>
                <a:ea typeface="MS Mincho" panose="02020609040205080304" pitchFamily="49" charset="-128"/>
              </a:rPr>
              <a:t>∉</a:t>
            </a:r>
            <a:r>
              <a:rPr lang="en-US" altLang="zh-CN" sz="2800" b="1"/>
              <a:t>B </a:t>
            </a:r>
            <a:r>
              <a:rPr lang="zh-CN" altLang="en-US" sz="2800" b="1"/>
              <a:t>，</a:t>
            </a:r>
          </a:p>
          <a:p>
            <a:pPr eaLnBrk="1" hangingPunct="1">
              <a:lnSpc>
                <a:spcPct val="114000"/>
              </a:lnSpc>
            </a:pPr>
            <a:r>
              <a:rPr lang="zh-CN" altLang="en-US" sz="2800" b="1"/>
              <a:t>           </a:t>
            </a:r>
            <a:r>
              <a:rPr lang="en-US" altLang="zh-CN" sz="2800" b="1"/>
              <a:t>	</a:t>
            </a:r>
            <a:r>
              <a:rPr lang="zh-CN" altLang="en-US" sz="2800" b="1"/>
              <a:t>从而有</a:t>
            </a:r>
            <a:r>
              <a:rPr lang="en-US" altLang="zh-CN" sz="2800" b="1"/>
              <a:t>	x∊ A∪B</a:t>
            </a:r>
            <a:r>
              <a:rPr lang="zh-CN" altLang="en-US" sz="2800" b="1"/>
              <a:t>且</a:t>
            </a:r>
            <a:r>
              <a:rPr lang="en-US" altLang="zh-CN" sz="2800" b="1"/>
              <a:t>x∉ A∩B</a:t>
            </a:r>
            <a:r>
              <a:rPr lang="en-US" altLang="zh-CN" sz="2800"/>
              <a:t> </a:t>
            </a:r>
            <a:r>
              <a:rPr lang="zh-CN" altLang="en-US" sz="2800" b="1"/>
              <a:t>，</a:t>
            </a:r>
            <a:endParaRPr lang="en-US" altLang="zh-CN" sz="2800" b="1"/>
          </a:p>
          <a:p>
            <a:pPr eaLnBrk="1" hangingPunct="1">
              <a:lnSpc>
                <a:spcPct val="114000"/>
              </a:lnSpc>
            </a:pPr>
            <a:r>
              <a:rPr lang="en-US" altLang="zh-CN" sz="2800" b="1"/>
              <a:t>			</a:t>
            </a:r>
            <a:r>
              <a:rPr lang="zh-CN" altLang="en-US" sz="2800" b="1"/>
              <a:t>所以   </a:t>
            </a:r>
            <a:r>
              <a:rPr lang="en-US" altLang="zh-CN" sz="2800" b="1"/>
              <a:t>	x∊ (A∪B)–(A∩B) </a:t>
            </a:r>
            <a:r>
              <a:rPr lang="zh-CN" altLang="en-US" sz="2800" b="1"/>
              <a:t>；</a:t>
            </a:r>
          </a:p>
          <a:p>
            <a:pPr eaLnBrk="1" hangingPunct="1">
              <a:lnSpc>
                <a:spcPct val="114000"/>
              </a:lnSpc>
              <a:spcAft>
                <a:spcPct val="30000"/>
              </a:spcAft>
            </a:pPr>
            <a:r>
              <a:rPr lang="zh-CN" altLang="en-US" sz="2800" b="1"/>
              <a:t>	若</a:t>
            </a:r>
            <a:r>
              <a:rPr lang="en-US" altLang="zh-CN" sz="2800" b="1"/>
              <a:t>x∊B–A</a:t>
            </a:r>
            <a:r>
              <a:rPr lang="zh-CN" altLang="en-US" sz="2800" b="1"/>
              <a:t>，则有</a:t>
            </a:r>
            <a:endParaRPr lang="en-US" altLang="zh-CN" sz="2800" b="1"/>
          </a:p>
          <a:p>
            <a:pPr eaLnBrk="1" hangingPunct="1">
              <a:lnSpc>
                <a:spcPct val="114000"/>
              </a:lnSpc>
              <a:spcAft>
                <a:spcPct val="30000"/>
              </a:spcAft>
            </a:pPr>
            <a:r>
              <a:rPr lang="en-US" altLang="zh-CN" sz="2800" b="1"/>
              <a:t>			x∊B</a:t>
            </a:r>
            <a:r>
              <a:rPr lang="zh-CN" altLang="en-US" sz="2800" b="1"/>
              <a:t>且</a:t>
            </a:r>
            <a:r>
              <a:rPr lang="en-US" altLang="zh-CN" sz="2800" b="1"/>
              <a:t>x∉A </a:t>
            </a:r>
            <a:r>
              <a:rPr lang="zh-CN" altLang="en-US" sz="2800" b="1"/>
              <a:t>，</a:t>
            </a:r>
          </a:p>
          <a:p>
            <a:pPr eaLnBrk="1" hangingPunct="1">
              <a:lnSpc>
                <a:spcPct val="114000"/>
              </a:lnSpc>
              <a:spcAft>
                <a:spcPct val="30000"/>
              </a:spcAft>
            </a:pPr>
            <a:r>
              <a:rPr lang="zh-CN" altLang="en-US" sz="2800" b="1"/>
              <a:t>	</a:t>
            </a:r>
            <a:r>
              <a:rPr lang="en-US" altLang="zh-CN" sz="2800" b="1"/>
              <a:t>		</a:t>
            </a:r>
            <a:r>
              <a:rPr lang="zh-CN" altLang="en-US" sz="2800" b="1"/>
              <a:t>从而有</a:t>
            </a:r>
            <a:r>
              <a:rPr lang="en-US" altLang="zh-CN" sz="2800" b="1"/>
              <a:t>	x∊ A∪B</a:t>
            </a:r>
            <a:r>
              <a:rPr lang="zh-CN" altLang="en-US" sz="2800" b="1"/>
              <a:t>且</a:t>
            </a:r>
            <a:r>
              <a:rPr lang="en-US" altLang="zh-CN" sz="2800" b="1"/>
              <a:t>x∉ A∩B</a:t>
            </a:r>
            <a:r>
              <a:rPr lang="en-US" altLang="zh-CN" sz="2800"/>
              <a:t> </a:t>
            </a:r>
            <a:r>
              <a:rPr lang="zh-CN" altLang="en-US" sz="2800" b="1"/>
              <a:t>，</a:t>
            </a:r>
            <a:endParaRPr lang="en-US" altLang="zh-CN" sz="2800" b="1"/>
          </a:p>
          <a:p>
            <a:pPr eaLnBrk="1" hangingPunct="1">
              <a:lnSpc>
                <a:spcPct val="114000"/>
              </a:lnSpc>
              <a:spcAft>
                <a:spcPct val="30000"/>
              </a:spcAft>
            </a:pPr>
            <a:r>
              <a:rPr lang="en-US" altLang="zh-CN" sz="2800" b="1"/>
              <a:t>			</a:t>
            </a:r>
            <a:r>
              <a:rPr lang="zh-CN" altLang="en-US" sz="2800" b="1"/>
              <a:t>所以   </a:t>
            </a:r>
            <a:r>
              <a:rPr lang="en-US" altLang="zh-CN" sz="2800" b="1"/>
              <a:t>	x∊ (A∪B)–(A∩B) </a:t>
            </a:r>
            <a:r>
              <a:rPr lang="zh-CN" altLang="en-US" sz="2800" b="1"/>
              <a:t>；</a:t>
            </a:r>
            <a:endParaRPr lang="en-US" altLang="zh-CN" sz="2800" b="1"/>
          </a:p>
          <a:p>
            <a:pPr eaLnBrk="1" hangingPunct="1">
              <a:lnSpc>
                <a:spcPct val="114000"/>
              </a:lnSpc>
              <a:spcAft>
                <a:spcPct val="30000"/>
              </a:spcAft>
            </a:pPr>
            <a:r>
              <a:rPr lang="en-US" altLang="zh-CN" sz="2800" b="1"/>
              <a:t>	</a:t>
            </a:r>
            <a:r>
              <a:rPr lang="zh-CN" altLang="en-US" sz="2800" b="1"/>
              <a:t>因此</a:t>
            </a:r>
            <a:r>
              <a:rPr lang="en-US" altLang="zh-CN" sz="2800" b="1"/>
              <a:t>,  </a:t>
            </a:r>
            <a:r>
              <a:rPr lang="en-US" altLang="zh-CN" sz="2800" b="1">
                <a:solidFill>
                  <a:srgbClr val="CC0000"/>
                </a:solidFill>
              </a:rPr>
              <a:t>A⊕B </a:t>
            </a:r>
            <a:r>
              <a:rPr lang="en-US" altLang="zh-CN" sz="2800" b="1">
                <a:solidFill>
                  <a:srgbClr val="CC0000"/>
                </a:solidFill>
                <a:latin typeface="MS Mincho" panose="02020609040205080304" pitchFamily="49" charset="-128"/>
                <a:ea typeface="MS Mincho" panose="02020609040205080304" pitchFamily="49" charset="-128"/>
              </a:rPr>
              <a:t>⊆</a:t>
            </a:r>
            <a:r>
              <a:rPr lang="en-US" altLang="zh-CN" sz="2800" b="1">
                <a:solidFill>
                  <a:srgbClr val="CC0000"/>
                </a:solidFill>
              </a:rPr>
              <a:t> (A∪B)–(A∩B)</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2">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3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493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93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493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4932">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4932">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49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2" name="Rectangle 4"/>
          <p:cNvSpPr>
            <a:spLocks noChangeArrowheads="1"/>
          </p:cNvSpPr>
          <p:nvPr/>
        </p:nvSpPr>
        <p:spPr bwMode="auto">
          <a:xfrm>
            <a:off x="-71438" y="0"/>
            <a:ext cx="8713788"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t>	</a:t>
            </a:r>
            <a:r>
              <a:rPr lang="zh-CN" altLang="en-US" sz="2800" b="1">
                <a:solidFill>
                  <a:srgbClr val="CC0000"/>
                </a:solidFill>
              </a:rPr>
              <a:t>再证 </a:t>
            </a:r>
            <a:r>
              <a:rPr lang="en-US" altLang="zh-CN" sz="2800" b="1">
                <a:solidFill>
                  <a:srgbClr val="CC0000"/>
                </a:solidFill>
              </a:rPr>
              <a:t>(A∪B)–(A∩B) ⊆ A⊕B</a:t>
            </a:r>
          </a:p>
          <a:p>
            <a:pPr eaLnBrk="1" hangingPunct="1">
              <a:lnSpc>
                <a:spcPct val="120000"/>
              </a:lnSpc>
            </a:pPr>
            <a:r>
              <a:rPr lang="en-US" altLang="zh-CN" sz="2800" b="1"/>
              <a:t>	</a:t>
            </a:r>
            <a:r>
              <a:rPr lang="zh-CN" altLang="en-US" sz="2800" b="1"/>
              <a:t>对于任何一个</a:t>
            </a:r>
            <a:r>
              <a:rPr lang="en-US" altLang="zh-CN" sz="2800" b="1"/>
              <a:t>x</a:t>
            </a:r>
            <a:r>
              <a:rPr lang="zh-CN" altLang="en-US" sz="2800" b="1"/>
              <a:t>，若</a:t>
            </a:r>
            <a:r>
              <a:rPr lang="en-US" altLang="zh-CN" sz="2800" b="1"/>
              <a:t>x∊ (A∪B)–(A∩B) </a:t>
            </a:r>
            <a:r>
              <a:rPr lang="zh-CN" altLang="en-US" sz="2800" b="1"/>
              <a:t>，</a:t>
            </a:r>
          </a:p>
          <a:p>
            <a:pPr eaLnBrk="1" hangingPunct="1">
              <a:lnSpc>
                <a:spcPct val="120000"/>
              </a:lnSpc>
            </a:pPr>
            <a:r>
              <a:rPr lang="zh-CN" altLang="en-US" sz="2800" b="1"/>
              <a:t>	则有</a:t>
            </a:r>
            <a:r>
              <a:rPr lang="en-US" altLang="zh-CN" sz="2800" b="1"/>
              <a:t>	</a:t>
            </a:r>
            <a:r>
              <a:rPr lang="en-US" altLang="zh-CN" sz="2800" b="1">
                <a:solidFill>
                  <a:srgbClr val="FF0000"/>
                </a:solidFill>
              </a:rPr>
              <a:t>x∊ A∪B</a:t>
            </a:r>
            <a:r>
              <a:rPr lang="en-US" altLang="zh-CN" sz="2800" b="1"/>
              <a:t>	</a:t>
            </a:r>
            <a:r>
              <a:rPr lang="zh-CN" altLang="en-US" sz="2800" b="1"/>
              <a:t>且</a:t>
            </a:r>
            <a:r>
              <a:rPr lang="en-US" altLang="zh-CN" sz="2800" b="1"/>
              <a:t>	</a:t>
            </a:r>
            <a:r>
              <a:rPr lang="en-US" altLang="zh-CN" sz="2800" b="1">
                <a:solidFill>
                  <a:srgbClr val="FF0000"/>
                </a:solidFill>
              </a:rPr>
              <a:t>x∉ A∩B</a:t>
            </a:r>
            <a:r>
              <a:rPr lang="zh-CN" altLang="en-US" sz="2800" b="1"/>
              <a:t>。</a:t>
            </a:r>
          </a:p>
          <a:p>
            <a:pPr eaLnBrk="1" hangingPunct="1">
              <a:lnSpc>
                <a:spcPct val="120000"/>
              </a:lnSpc>
            </a:pPr>
            <a:r>
              <a:rPr lang="zh-CN" altLang="en-US" sz="2800" b="1"/>
              <a:t>	若</a:t>
            </a:r>
            <a:r>
              <a:rPr lang="en-US" altLang="zh-CN" sz="2800" b="1"/>
              <a:t>x∊A,</a:t>
            </a:r>
            <a:r>
              <a:rPr lang="zh-CN" altLang="en-US" sz="2800" b="1"/>
              <a:t>又</a:t>
            </a:r>
            <a:r>
              <a:rPr lang="en-US" altLang="zh-CN" sz="2800" b="1"/>
              <a:t>x∉ A∩B, </a:t>
            </a:r>
            <a:r>
              <a:rPr lang="zh-CN" altLang="en-US" sz="2800" b="1"/>
              <a:t>所以</a:t>
            </a:r>
            <a:endParaRPr lang="en-US" altLang="zh-CN" sz="2800" b="1"/>
          </a:p>
          <a:p>
            <a:pPr eaLnBrk="1" hangingPunct="1">
              <a:lnSpc>
                <a:spcPct val="120000"/>
              </a:lnSpc>
            </a:pPr>
            <a:r>
              <a:rPr lang="en-US" altLang="zh-CN" sz="2800" b="1"/>
              <a:t>			x∉B,</a:t>
            </a:r>
          </a:p>
          <a:p>
            <a:pPr eaLnBrk="1" hangingPunct="1">
              <a:lnSpc>
                <a:spcPct val="120000"/>
              </a:lnSpc>
            </a:pPr>
            <a:r>
              <a:rPr lang="zh-CN" altLang="en-US" sz="2800" b="1"/>
              <a:t>	</a:t>
            </a:r>
            <a:r>
              <a:rPr lang="en-US" altLang="zh-CN" sz="2800" b="1"/>
              <a:t>		</a:t>
            </a:r>
            <a:r>
              <a:rPr lang="zh-CN" altLang="en-US" sz="2800" b="1"/>
              <a:t>从而有    </a:t>
            </a:r>
            <a:r>
              <a:rPr lang="en-US" altLang="zh-CN" sz="2800" b="1"/>
              <a:t>	x∊A–B,</a:t>
            </a:r>
          </a:p>
          <a:p>
            <a:pPr eaLnBrk="1" hangingPunct="1">
              <a:lnSpc>
                <a:spcPct val="120000"/>
              </a:lnSpc>
            </a:pPr>
            <a:r>
              <a:rPr lang="en-US" altLang="zh-CN" sz="2800" b="1"/>
              <a:t>			</a:t>
            </a:r>
            <a:r>
              <a:rPr lang="zh-CN" altLang="en-US" sz="2800" b="1"/>
              <a:t>故</a:t>
            </a:r>
            <a:r>
              <a:rPr lang="en-US" altLang="zh-CN" sz="2800" b="1"/>
              <a:t>		x∊A⊕B</a:t>
            </a:r>
            <a:r>
              <a:rPr lang="zh-CN" altLang="en-US" sz="2800" b="1"/>
              <a:t>； </a:t>
            </a:r>
          </a:p>
          <a:p>
            <a:pPr eaLnBrk="1" hangingPunct="1">
              <a:lnSpc>
                <a:spcPct val="120000"/>
              </a:lnSpc>
            </a:pPr>
            <a:r>
              <a:rPr lang="zh-CN" altLang="en-US" sz="2800" b="1"/>
              <a:t>	若</a:t>
            </a:r>
            <a:r>
              <a:rPr lang="en-US" altLang="zh-CN" sz="2800" b="1"/>
              <a:t>x∊B,</a:t>
            </a:r>
            <a:r>
              <a:rPr lang="zh-CN" altLang="en-US" sz="2800" b="1"/>
              <a:t>又</a:t>
            </a:r>
            <a:r>
              <a:rPr lang="en-US" altLang="zh-CN" sz="2800" b="1"/>
              <a:t>x∉ A∩B, </a:t>
            </a:r>
            <a:r>
              <a:rPr lang="zh-CN" altLang="en-US" sz="2800" b="1"/>
              <a:t>所以</a:t>
            </a:r>
            <a:endParaRPr lang="en-US" altLang="zh-CN" sz="2800" b="1"/>
          </a:p>
          <a:p>
            <a:pPr eaLnBrk="1" hangingPunct="1">
              <a:lnSpc>
                <a:spcPct val="120000"/>
              </a:lnSpc>
            </a:pPr>
            <a:r>
              <a:rPr lang="en-US" altLang="zh-CN" sz="2800" b="1"/>
              <a:t>			x∉A,</a:t>
            </a:r>
          </a:p>
          <a:p>
            <a:pPr eaLnBrk="1" hangingPunct="1">
              <a:lnSpc>
                <a:spcPct val="120000"/>
              </a:lnSpc>
            </a:pPr>
            <a:r>
              <a:rPr lang="zh-CN" altLang="en-US" sz="2800" b="1"/>
              <a:t>	</a:t>
            </a:r>
            <a:r>
              <a:rPr lang="en-US" altLang="zh-CN" sz="2800" b="1"/>
              <a:t>		</a:t>
            </a:r>
            <a:r>
              <a:rPr lang="zh-CN" altLang="en-US" sz="2800" b="1"/>
              <a:t>从而有</a:t>
            </a:r>
            <a:r>
              <a:rPr lang="en-US" altLang="zh-CN" sz="2800" b="1"/>
              <a:t>	x∊B–A,</a:t>
            </a:r>
          </a:p>
          <a:p>
            <a:pPr eaLnBrk="1" hangingPunct="1">
              <a:lnSpc>
                <a:spcPct val="120000"/>
              </a:lnSpc>
            </a:pPr>
            <a:r>
              <a:rPr lang="en-US" altLang="zh-CN" sz="2800" b="1"/>
              <a:t>			</a:t>
            </a:r>
            <a:r>
              <a:rPr lang="zh-CN" altLang="en-US" sz="2800" b="1"/>
              <a:t>故</a:t>
            </a:r>
            <a:r>
              <a:rPr lang="en-US" altLang="zh-CN" sz="2800" b="1"/>
              <a:t>		x∊ A⊕B</a:t>
            </a:r>
            <a:r>
              <a:rPr lang="zh-CN" altLang="en-US" sz="2800" b="1"/>
              <a:t>；</a:t>
            </a:r>
            <a:r>
              <a:rPr lang="zh-CN" altLang="en-US" sz="2800"/>
              <a:t> </a:t>
            </a:r>
          </a:p>
          <a:p>
            <a:pPr eaLnBrk="1" hangingPunct="1">
              <a:lnSpc>
                <a:spcPct val="120000"/>
              </a:lnSpc>
              <a:spcAft>
                <a:spcPct val="30000"/>
              </a:spcAft>
            </a:pPr>
            <a:r>
              <a:rPr lang="zh-CN" altLang="en-US" sz="2800" b="1"/>
              <a:t>	因此， </a:t>
            </a:r>
            <a:r>
              <a:rPr lang="en-US" altLang="zh-CN" sz="2800" b="1">
                <a:solidFill>
                  <a:srgbClr val="CC0000"/>
                </a:solidFill>
              </a:rPr>
              <a:t>(A∪B)–(A∩B) ⊆ A⊕B</a:t>
            </a:r>
          </a:p>
          <a:p>
            <a:pPr eaLnBrk="1" hangingPunct="1">
              <a:lnSpc>
                <a:spcPct val="120000"/>
              </a:lnSpc>
            </a:pPr>
            <a:r>
              <a:rPr lang="zh-CN" altLang="en-US" sz="2800" b="1"/>
              <a:t>	综上所得， </a:t>
            </a:r>
            <a:r>
              <a:rPr lang="en-US" altLang="zh-CN" sz="2800" b="1"/>
              <a:t>A⊕B = (A∪B)–(A∩B) </a:t>
            </a:r>
            <a:r>
              <a:rPr lang="zh-CN"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93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493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3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493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932">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24932">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4932">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49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5CDC0-0C7F-4303-AD79-0DDBD87A2218}" type="slidenum">
              <a:rPr lang="zh-CN" altLang="en-US" smtClean="0">
                <a:solidFill>
                  <a:schemeClr val="accent1"/>
                </a:solidFill>
              </a:rPr>
              <a:pPr/>
              <a:t>3</a:t>
            </a:fld>
            <a:r>
              <a:rPr lang="en-US" altLang="zh-CN" dirty="0">
                <a:solidFill>
                  <a:schemeClr val="accent1"/>
                </a:solidFill>
              </a:rPr>
              <a:t>/49</a:t>
            </a:r>
          </a:p>
        </p:txBody>
      </p:sp>
      <p:sp>
        <p:nvSpPr>
          <p:cNvPr id="41987"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3.7     </a:t>
            </a:r>
            <a:r>
              <a:rPr lang="zh-CN" altLang="en-US" b="1" dirty="0">
                <a:latin typeface="Calibri" panose="020F0502020204030204" pitchFamily="34" charset="0"/>
                <a:ea typeface="宋体" panose="02010600030101010101" pitchFamily="2" charset="-122"/>
              </a:rPr>
              <a:t>并运算：</a:t>
            </a:r>
            <a:r>
              <a:rPr lang="en-US" altLang="zh-CN" b="1" dirty="0">
                <a:latin typeface="Calibri" panose="020F0502020204030204" pitchFamily="34" charset="0"/>
                <a:ea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p:txBody>
      </p:sp>
      <p:sp>
        <p:nvSpPr>
          <p:cNvPr id="41988" name="Rectangle 3"/>
          <p:cNvSpPr>
            <a:spLocks noGrp="1"/>
          </p:cNvSpPr>
          <p:nvPr>
            <p:ph type="body" idx="4294967295"/>
          </p:nvPr>
        </p:nvSpPr>
        <p:spPr>
          <a:xfrm>
            <a:off x="642938" y="1071563"/>
            <a:ext cx="7772400" cy="720725"/>
          </a:xfrm>
        </p:spPr>
        <p:txBody>
          <a:bodyPr/>
          <a:lstStyle/>
          <a:p>
            <a:pPr algn="ctr">
              <a:buNone/>
            </a:pPr>
            <a:r>
              <a:rPr lang="en-US" altLang="zh-CN" b="1" dirty="0">
                <a:solidFill>
                  <a:srgbClr val="FF0000"/>
                </a:solidFill>
                <a:ea typeface="宋体" panose="02010600030101010101" pitchFamily="2" charset="-122"/>
              </a:rPr>
              <a:t>A∪B=</a:t>
            </a: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solidFill>
                  <a:srgbClr val="FF0000"/>
                </a:solidFill>
                <a:ea typeface="宋体" panose="02010600030101010101" pitchFamily="2" charset="-122"/>
              </a:rPr>
              <a:t>x </a:t>
            </a:r>
            <a:r>
              <a:rPr lang="en-US" altLang="zh-CN" b="1" dirty="0">
                <a:solidFill>
                  <a:srgbClr val="FF0000"/>
                </a:solidFill>
                <a:ea typeface="宋体" panose="02010600030101010101" pitchFamily="2" charset="-122"/>
                <a:cs typeface="Arial" panose="020B0604020202020204" pitchFamily="34" charset="0"/>
              </a:rPr>
              <a:t>│</a:t>
            </a:r>
            <a:r>
              <a:rPr lang="en-US" altLang="zh-CN" b="1" dirty="0" err="1">
                <a:solidFill>
                  <a:srgbClr val="FF0000"/>
                </a:solidFill>
                <a:latin typeface="Times New Roman" panose="02020603050405020304" pitchFamily="18" charset="0"/>
                <a:ea typeface="宋体" panose="02010600030101010101" pitchFamily="2" charset="-122"/>
                <a:cs typeface="Arial" panose="020B0604020202020204" pitchFamily="34" charset="0"/>
              </a:rPr>
              <a:t>x</a:t>
            </a:r>
            <a:r>
              <a:rPr lang="en-US" altLang="zh-CN" b="1" dirty="0" err="1">
                <a:solidFill>
                  <a:srgbClr val="FF0000"/>
                </a:solidFill>
                <a:latin typeface="Times New Roman" panose="02020603050405020304" pitchFamily="18" charset="0"/>
                <a:ea typeface="MS Mincho" panose="02020609040205080304" pitchFamily="49" charset="-128"/>
                <a:cs typeface="Arial" panose="020B0604020202020204" pitchFamily="34" charset="0"/>
              </a:rPr>
              <a:t>∊A</a:t>
            </a:r>
            <a:r>
              <a:rPr lang="en-US" altLang="zh-CN" b="1" dirty="0">
                <a:latin typeface="宋体" panose="02010600030101010101" pitchFamily="2" charset="-122"/>
              </a:rPr>
              <a:t> ∨ </a:t>
            </a:r>
            <a:r>
              <a:rPr lang="en-US" altLang="zh-CN" b="1" dirty="0" err="1">
                <a:solidFill>
                  <a:srgbClr val="FF0000"/>
                </a:solidFill>
                <a:latin typeface="Times New Roman" panose="02020603050405020304" pitchFamily="18" charset="0"/>
                <a:ea typeface="宋体" panose="02010600030101010101" pitchFamily="2" charset="-122"/>
              </a:rPr>
              <a:t>x∊B</a:t>
            </a:r>
            <a:r>
              <a:rPr lang="en-US" altLang="zh-CN" b="1" dirty="0">
                <a:solidFill>
                  <a:srgbClr val="FF0000"/>
                </a:solidFill>
                <a:latin typeface="Times New Roman" panose="02020603050405020304" pitchFamily="18" charset="0"/>
                <a:ea typeface="宋体" panose="02010600030101010101" pitchFamily="2" charset="-122"/>
              </a:rPr>
              <a:t>}</a:t>
            </a:r>
            <a:endParaRPr lang="zh-CN" altLang="en-US" dirty="0">
              <a:solidFill>
                <a:srgbClr val="FF0000"/>
              </a:solidFill>
              <a:latin typeface="Calibri" panose="020F0502020204030204" pitchFamily="34" charset="0"/>
              <a:ea typeface="宋体" panose="02010600030101010101" pitchFamily="2" charset="-122"/>
            </a:endParaRPr>
          </a:p>
        </p:txBody>
      </p:sp>
      <p:sp>
        <p:nvSpPr>
          <p:cNvPr id="118788" name="Rectangle 4"/>
          <p:cNvSpPr>
            <a:spLocks noChangeArrowheads="1"/>
          </p:cNvSpPr>
          <p:nvPr/>
        </p:nvSpPr>
        <p:spPr bwMode="auto">
          <a:xfrm>
            <a:off x="571500" y="2000250"/>
            <a:ext cx="8393113" cy="1668463"/>
          </a:xfrm>
          <a:prstGeom prst="rect">
            <a:avLst/>
          </a:prstGeom>
          <a:noFill/>
          <a:ln w="9525">
            <a:noFill/>
            <a:miter lim="800000"/>
            <a:headEnd/>
            <a:tailEnd/>
          </a:ln>
          <a:effectLst/>
        </p:spPr>
        <p:txBody>
          <a:bodyPr>
            <a:spAutoFit/>
          </a:bodyPr>
          <a:lstStyle/>
          <a:p>
            <a:pPr>
              <a:defRPr/>
            </a:pPr>
            <a:r>
              <a:rPr lang="zh-CN" altLang="en-US" sz="3200" b="1" dirty="0">
                <a:latin typeface="Arial" charset="0"/>
              </a:rPr>
              <a:t>其元素是所有的或者属于集合</a:t>
            </a:r>
            <a:r>
              <a:rPr lang="en-US" altLang="zh-CN" sz="3200" b="1" dirty="0">
                <a:latin typeface="Arial" charset="0"/>
              </a:rPr>
              <a:t>A</a:t>
            </a:r>
            <a:r>
              <a:rPr lang="zh-CN" altLang="en-US" sz="3200" b="1" dirty="0">
                <a:latin typeface="Arial" charset="0"/>
              </a:rPr>
              <a:t>，或者属于集合</a:t>
            </a:r>
            <a:r>
              <a:rPr lang="en-US" altLang="zh-CN" sz="3200" b="1" dirty="0">
                <a:latin typeface="Arial" charset="0"/>
              </a:rPr>
              <a:t>B</a:t>
            </a:r>
            <a:r>
              <a:rPr lang="zh-CN" altLang="en-US" sz="3200" b="1" dirty="0">
                <a:latin typeface="Arial" charset="0"/>
              </a:rPr>
              <a:t>的元素组成。</a:t>
            </a:r>
          </a:p>
          <a:p>
            <a:pPr marL="357188" indent="-357188">
              <a:spcBef>
                <a:spcPct val="20000"/>
              </a:spcBef>
              <a:spcAft>
                <a:spcPct val="30000"/>
              </a:spcAft>
              <a:defRPr/>
            </a:pPr>
            <a:r>
              <a:rPr lang="zh-CN" altLang="en-US" sz="3200" b="1" dirty="0">
                <a:latin typeface="Arial" charset="0"/>
              </a:rPr>
              <a:t>             </a:t>
            </a:r>
            <a:endParaRPr lang="en-US" altLang="en-US" sz="3200" b="1" dirty="0">
              <a:solidFill>
                <a:srgbClr val="333300"/>
              </a:solidFill>
              <a:latin typeface="Times New Roman" pitchFamily="18" charset="0"/>
              <a:ea typeface="MS Mincho" pitchFamily="49" charset="-128"/>
            </a:endParaRPr>
          </a:p>
        </p:txBody>
      </p:sp>
      <p:grpSp>
        <p:nvGrpSpPr>
          <p:cNvPr id="41990" name="Group 6"/>
          <p:cNvGrpSpPr>
            <a:grpSpLocks/>
          </p:cNvGrpSpPr>
          <p:nvPr/>
        </p:nvGrpSpPr>
        <p:grpSpPr bwMode="auto">
          <a:xfrm>
            <a:off x="2843213" y="3643313"/>
            <a:ext cx="3311525" cy="1800225"/>
            <a:chOff x="2290" y="2296"/>
            <a:chExt cx="1905" cy="1043"/>
          </a:xfrm>
        </p:grpSpPr>
        <p:grpSp>
          <p:nvGrpSpPr>
            <p:cNvPr id="41991" name="Group 7"/>
            <p:cNvGrpSpPr>
              <a:grpSpLocks/>
            </p:cNvGrpSpPr>
            <p:nvPr/>
          </p:nvGrpSpPr>
          <p:grpSpPr bwMode="auto">
            <a:xfrm>
              <a:off x="2290" y="2296"/>
              <a:ext cx="1905" cy="1043"/>
              <a:chOff x="2290" y="2296"/>
              <a:chExt cx="1905" cy="1043"/>
            </a:xfrm>
          </p:grpSpPr>
          <p:sp>
            <p:nvSpPr>
              <p:cNvPr id="41993" name="Rectangle 8"/>
              <p:cNvSpPr>
                <a:spLocks noChangeArrowheads="1"/>
              </p:cNvSpPr>
              <p:nvPr/>
            </p:nvSpPr>
            <p:spPr bwMode="auto">
              <a:xfrm>
                <a:off x="2290" y="2296"/>
                <a:ext cx="1905" cy="104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Oval 9" descr="宽下对角线"/>
              <p:cNvSpPr>
                <a:spLocks noChangeArrowheads="1"/>
              </p:cNvSpPr>
              <p:nvPr/>
            </p:nvSpPr>
            <p:spPr bwMode="auto">
              <a:xfrm flipH="1">
                <a:off x="3197" y="2568"/>
                <a:ext cx="635" cy="544"/>
              </a:xfrm>
              <a:prstGeom prst="ellipse">
                <a:avLst/>
              </a:prstGeom>
              <a:pattFill prst="wdDnDiag">
                <a:fgClr>
                  <a:srgbClr val="00FF99"/>
                </a:fgClr>
                <a:bgClr>
                  <a:schemeClr val="bg1"/>
                </a:bgClr>
              </a:pattFill>
              <a:ln w="9525">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5" name="Oval 10" descr="宽下对角线"/>
              <p:cNvSpPr>
                <a:spLocks noChangeArrowheads="1"/>
              </p:cNvSpPr>
              <p:nvPr/>
            </p:nvSpPr>
            <p:spPr bwMode="auto">
              <a:xfrm>
                <a:off x="2608" y="2568"/>
                <a:ext cx="726" cy="544"/>
              </a:xfrm>
              <a:prstGeom prst="ellipse">
                <a:avLst/>
              </a:prstGeom>
              <a:pattFill prst="wdDnDiag">
                <a:fgClr>
                  <a:srgbClr val="00FF99">
                    <a:alpha val="50195"/>
                  </a:srgbClr>
                </a:fgClr>
                <a:bgClr>
                  <a:schemeClr val="bg1">
                    <a:alpha val="50195"/>
                  </a:schemeClr>
                </a:bgClr>
              </a:pattFill>
              <a:ln w="9525">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992" name="Rectangle 11"/>
            <p:cNvSpPr>
              <a:spLocks noChangeArrowheads="1"/>
            </p:cNvSpPr>
            <p:nvPr/>
          </p:nvSpPr>
          <p:spPr bwMode="auto">
            <a:xfrm>
              <a:off x="2925" y="2341"/>
              <a:ext cx="4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333300"/>
                  </a:solidFill>
                </a:rPr>
                <a:t>A∪B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P spid="11878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7A1877-CC12-4F36-94BC-5FD3793019F1}" type="slidenum">
              <a:rPr lang="zh-CN" altLang="en-US" smtClean="0">
                <a:solidFill>
                  <a:schemeClr val="accent1"/>
                </a:solidFill>
              </a:rPr>
              <a:pPr/>
              <a:t>30</a:t>
            </a:fld>
            <a:r>
              <a:rPr lang="en-US" altLang="zh-CN" dirty="0">
                <a:solidFill>
                  <a:schemeClr val="accent1"/>
                </a:solidFill>
              </a:rPr>
              <a:t>/49</a:t>
            </a:r>
          </a:p>
        </p:txBody>
      </p:sp>
      <p:sp>
        <p:nvSpPr>
          <p:cNvPr id="56323" name="Rectangle 2"/>
          <p:cNvSpPr>
            <a:spLocks noGrp="1"/>
          </p:cNvSpPr>
          <p:nvPr>
            <p:ph type="title" idx="4294967295"/>
          </p:nvPr>
        </p:nvSpPr>
        <p:spPr/>
        <p:txBody>
          <a:bodyPr/>
          <a:lstStyle/>
          <a:p>
            <a:pPr algn="l"/>
            <a:r>
              <a:rPr lang="zh-CN" altLang="en-US" sz="4000" dirty="0">
                <a:ea typeface="宋体" panose="02010600030101010101" pitchFamily="2" charset="-122"/>
              </a:rPr>
              <a:t>定理</a:t>
            </a:r>
          </a:p>
        </p:txBody>
      </p:sp>
      <p:sp>
        <p:nvSpPr>
          <p:cNvPr id="56324" name="Rectangle 3"/>
          <p:cNvSpPr>
            <a:spLocks noGrp="1"/>
          </p:cNvSpPr>
          <p:nvPr>
            <p:ph type="body" idx="4294967295"/>
          </p:nvPr>
        </p:nvSpPr>
        <p:spPr/>
        <p:txBody>
          <a:bodyPr/>
          <a:lstStyle/>
          <a:p>
            <a:pPr>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 </a:t>
            </a:r>
            <a:r>
              <a:rPr lang="en-US" altLang="zh-CN" b="1" dirty="0">
                <a:latin typeface="Times New Roman" panose="02020603050405020304" pitchFamily="18" charset="0"/>
                <a:ea typeface="MS Mincho" panose="02020609040205080304" pitchFamily="49" charset="-128"/>
              </a:rPr>
              <a:t>⊕ A= </a:t>
            </a:r>
            <a:r>
              <a:rPr lang="en-US" altLang="zh-CN" b="1" dirty="0">
                <a:ea typeface="宋体" panose="02010600030101010101" pitchFamily="2" charset="-122"/>
              </a:rPr>
              <a:t>Ø</a:t>
            </a:r>
            <a:endParaRPr lang="en-US" altLang="zh-CN" b="1" dirty="0">
              <a:latin typeface="Times New Roman" panose="02020603050405020304" pitchFamily="18" charset="0"/>
              <a:ea typeface="MS Mincho" panose="02020609040205080304" pitchFamily="49" charset="-128"/>
            </a:endParaRPr>
          </a:p>
          <a:p>
            <a:pPr>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 </a:t>
            </a:r>
            <a:r>
              <a:rPr lang="en-US" altLang="zh-CN" b="1" dirty="0">
                <a:latin typeface="Times New Roman" panose="02020603050405020304" pitchFamily="18" charset="0"/>
                <a:ea typeface="MS Mincho" panose="02020609040205080304" pitchFamily="49" charset="-128"/>
              </a:rPr>
              <a:t>⊕ </a:t>
            </a:r>
            <a:r>
              <a:rPr lang="en-US" altLang="zh-CN" b="1" dirty="0">
                <a:ea typeface="宋体" panose="02010600030101010101" pitchFamily="2" charset="-122"/>
              </a:rPr>
              <a:t>Ø</a:t>
            </a:r>
            <a:r>
              <a:rPr lang="en-US" altLang="zh-CN" dirty="0">
                <a:ea typeface="宋体" panose="02010600030101010101" pitchFamily="2" charset="-122"/>
              </a:rPr>
              <a:t> </a:t>
            </a:r>
            <a:r>
              <a:rPr lang="en-US" altLang="zh-CN" b="1" dirty="0">
                <a:latin typeface="Times New Roman" panose="02020603050405020304" pitchFamily="18" charset="0"/>
                <a:ea typeface="MS Mincho" panose="02020609040205080304" pitchFamily="49" charset="-128"/>
              </a:rPr>
              <a:t>=A</a:t>
            </a:r>
            <a:endParaRPr lang="zh-CN" altLang="en-US" b="1" dirty="0">
              <a:latin typeface="Times New Roman" panose="02020603050405020304" pitchFamily="18" charset="0"/>
              <a:ea typeface="MS Mincho" panose="02020609040205080304" pitchFamily="49" charset="-128"/>
            </a:endParaRPr>
          </a:p>
        </p:txBody>
      </p:sp>
    </p:spTree>
  </p:cSld>
  <p:clrMapOvr>
    <a:masterClrMapping/>
  </p:clrMapOvr>
  <p:transition advTm="1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A46E34-72DA-4A1F-A16B-40051719A8AE}" type="slidenum">
              <a:rPr lang="zh-CN" altLang="en-US" smtClean="0">
                <a:solidFill>
                  <a:schemeClr val="accent1"/>
                </a:solidFill>
              </a:rPr>
              <a:pPr/>
              <a:t>31</a:t>
            </a:fld>
            <a:r>
              <a:rPr lang="en-US" altLang="zh-CN" dirty="0">
                <a:solidFill>
                  <a:schemeClr val="accent1"/>
                </a:solidFill>
              </a:rPr>
              <a:t>/49</a:t>
            </a:r>
          </a:p>
        </p:txBody>
      </p:sp>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3643313"/>
            <a:ext cx="38671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p:cNvSpPr>
          <p:nvPr>
            <p:ph type="title" idx="4294967295"/>
          </p:nvPr>
        </p:nvSpPr>
        <p:spPr>
          <a:xfrm>
            <a:off x="0" y="0"/>
            <a:ext cx="9001125" cy="642938"/>
          </a:xfrm>
        </p:spPr>
        <p:txBody>
          <a:bodyPr/>
          <a:lstStyle/>
          <a:p>
            <a:pPr algn="l"/>
            <a:r>
              <a:rPr lang="zh-CN" altLang="en-US" sz="3200" dirty="0">
                <a:latin typeface="Calibri" panose="020F0502020204030204" pitchFamily="34" charset="0"/>
                <a:ea typeface="宋体" panose="02010600030101010101" pitchFamily="2" charset="-122"/>
              </a:rPr>
              <a:t>定理</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 </a:t>
            </a:r>
            <a:r>
              <a:rPr lang="en-US" altLang="zh-CN" sz="3200" b="1" dirty="0">
                <a:latin typeface="Times New Roman" panose="02020603050405020304" pitchFamily="18" charset="0"/>
                <a:ea typeface="MS Mincho" panose="02020609040205080304" pitchFamily="49" charset="-128"/>
              </a:rPr>
              <a:t>⊕ B</a:t>
            </a:r>
            <a:r>
              <a:rPr lang="zh-CN" altLang="en-US"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MS Mincho" panose="02020609040205080304" pitchFamily="49" charset="-128"/>
              </a:rPr>
              <a:t>⊕ </a:t>
            </a:r>
            <a:r>
              <a:rPr lang="en-US" altLang="zh-CN" sz="3200" b="1" dirty="0">
                <a:latin typeface="Times New Roman" panose="02020603050405020304" pitchFamily="18" charset="0"/>
                <a:ea typeface="MS Mincho" panose="02020609040205080304" pitchFamily="49" charset="-128"/>
              </a:rPr>
              <a:t>C = A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MS Mincho" panose="02020609040205080304" pitchFamily="49" charset="-128"/>
              </a:rPr>
              <a:t>B ⊕ C</a:t>
            </a:r>
            <a:r>
              <a:rPr lang="zh-CN" altLang="en-US" sz="3200" b="1" dirty="0">
                <a:latin typeface="Times New Roman" panose="02020603050405020304" pitchFamily="18" charset="0"/>
                <a:ea typeface="宋体" panose="02010600030101010101" pitchFamily="2" charset="-122"/>
              </a:rPr>
              <a:t>）</a:t>
            </a:r>
          </a:p>
        </p:txBody>
      </p:sp>
      <p:sp>
        <p:nvSpPr>
          <p:cNvPr id="57349" name="Rectangle 3"/>
          <p:cNvSpPr>
            <a:spLocks noGrp="1"/>
          </p:cNvSpPr>
          <p:nvPr>
            <p:ph type="body" idx="4294967295"/>
          </p:nvPr>
        </p:nvSpPr>
        <p:spPr>
          <a:xfrm>
            <a:off x="838200" y="908050"/>
            <a:ext cx="7772400" cy="503238"/>
          </a:xfrm>
        </p:spPr>
        <p:txBody>
          <a:bodyPr/>
          <a:lstStyle/>
          <a:p>
            <a:pP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pic>
        <p:nvPicPr>
          <p:cNvPr id="167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857250"/>
            <a:ext cx="36671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8" y="785813"/>
            <a:ext cx="40386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7D29FD-D6B1-48C6-B169-D3A84868108E}" type="slidenum">
              <a:rPr lang="zh-CN" altLang="en-US" smtClean="0">
                <a:solidFill>
                  <a:schemeClr val="accent1"/>
                </a:solidFill>
              </a:rPr>
              <a:pPr/>
              <a:t>32</a:t>
            </a:fld>
            <a:r>
              <a:rPr lang="en-US" altLang="zh-CN" dirty="0">
                <a:solidFill>
                  <a:schemeClr val="accent1"/>
                </a:solidFill>
              </a:rPr>
              <a:t>/49</a:t>
            </a:r>
          </a:p>
        </p:txBody>
      </p:sp>
      <p:sp>
        <p:nvSpPr>
          <p:cNvPr id="58371" name="Rectangle 2"/>
          <p:cNvSpPr>
            <a:spLocks noGrp="1"/>
          </p:cNvSpPr>
          <p:nvPr>
            <p:ph type="title" idx="4294967295"/>
          </p:nvPr>
        </p:nvSpPr>
        <p:spPr>
          <a:xfrm>
            <a:off x="0" y="0"/>
            <a:ext cx="9001125" cy="642938"/>
          </a:xfrm>
        </p:spPr>
        <p:txBody>
          <a:bodyPr/>
          <a:lstStyle/>
          <a:p>
            <a:pPr algn="l"/>
            <a:r>
              <a:rPr lang="zh-CN" altLang="en-US" sz="3200" dirty="0">
                <a:latin typeface="Calibri" panose="020F0502020204030204" pitchFamily="34" charset="0"/>
                <a:ea typeface="宋体" panose="02010600030101010101" pitchFamily="2" charset="-122"/>
              </a:rPr>
              <a:t>定理</a:t>
            </a:r>
            <a:r>
              <a:rPr lang="en-US" altLang="zh-CN" sz="3200" dirty="0">
                <a:latin typeface="Calibri" panose="020F0502020204030204" pitchFamily="34"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 </a:t>
            </a:r>
            <a:r>
              <a:rPr lang="en-US" altLang="zh-CN" sz="3200" b="1" dirty="0">
                <a:latin typeface="Times New Roman" panose="02020603050405020304" pitchFamily="18" charset="0"/>
                <a:ea typeface="MS Mincho" panose="02020609040205080304" pitchFamily="49" charset="-128"/>
              </a:rPr>
              <a:t>⊕ B</a:t>
            </a:r>
            <a:r>
              <a:rPr lang="zh-CN" altLang="en-US"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MS Mincho" panose="02020609040205080304" pitchFamily="49" charset="-128"/>
              </a:rPr>
              <a:t>⊕ </a:t>
            </a:r>
            <a:r>
              <a:rPr lang="en-US" altLang="zh-CN" sz="3200" b="1" dirty="0">
                <a:latin typeface="Times New Roman" panose="02020603050405020304" pitchFamily="18" charset="0"/>
                <a:ea typeface="MS Mincho" panose="02020609040205080304" pitchFamily="49" charset="-128"/>
              </a:rPr>
              <a:t>C = A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MS Mincho" panose="02020609040205080304" pitchFamily="49" charset="-128"/>
              </a:rPr>
              <a:t>B ⊕ C</a:t>
            </a:r>
            <a:r>
              <a:rPr lang="zh-CN" altLang="en-US" sz="3200" b="1" dirty="0">
                <a:latin typeface="Times New Roman" panose="02020603050405020304" pitchFamily="18" charset="0"/>
                <a:ea typeface="宋体" panose="02010600030101010101" pitchFamily="2" charset="-122"/>
              </a:rPr>
              <a:t>）</a:t>
            </a:r>
          </a:p>
        </p:txBody>
      </p:sp>
      <p:sp>
        <p:nvSpPr>
          <p:cNvPr id="58372" name="Rectangle 3"/>
          <p:cNvSpPr>
            <a:spLocks noGrp="1"/>
          </p:cNvSpPr>
          <p:nvPr>
            <p:ph type="body" idx="4294967295"/>
          </p:nvPr>
        </p:nvSpPr>
        <p:spPr>
          <a:xfrm>
            <a:off x="838200" y="908050"/>
            <a:ext cx="7772400" cy="503238"/>
          </a:xfrm>
        </p:spPr>
        <p:txBody>
          <a:bodyPr/>
          <a:lstStyle/>
          <a:p>
            <a:pP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sp>
        <p:nvSpPr>
          <p:cNvPr id="125957" name="Rectangle 5"/>
          <p:cNvSpPr>
            <a:spLocks noChangeArrowheads="1"/>
          </p:cNvSpPr>
          <p:nvPr/>
        </p:nvSpPr>
        <p:spPr bwMode="auto">
          <a:xfrm>
            <a:off x="-71438" y="642938"/>
            <a:ext cx="778668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t>证： 记</a:t>
            </a:r>
            <a:endParaRPr lang="en-US" altLang="zh-CN" sz="3200" b="1" dirty="0"/>
          </a:p>
          <a:p>
            <a:pPr eaLnBrk="1" hangingPunct="1">
              <a:lnSpc>
                <a:spcPct val="125000"/>
              </a:lnSpc>
            </a:pPr>
            <a:r>
              <a:rPr lang="en-US" altLang="zh-CN" sz="3200" b="1" dirty="0"/>
              <a:t>	P={</a:t>
            </a:r>
            <a:r>
              <a:rPr lang="en-US" altLang="zh-CN" sz="3200" b="1" dirty="0" err="1"/>
              <a:t>x∊A</a:t>
            </a:r>
            <a:r>
              <a:rPr lang="zh-CN" altLang="en-US" sz="3200" b="1" dirty="0"/>
              <a:t>且</a:t>
            </a:r>
            <a:r>
              <a:rPr lang="en-US" altLang="zh-CN" sz="3200" b="1" dirty="0" err="1"/>
              <a:t>x∉B</a:t>
            </a:r>
            <a:r>
              <a:rPr lang="en-US" altLang="zh-CN" sz="3200" b="1" dirty="0"/>
              <a:t> </a:t>
            </a:r>
            <a:r>
              <a:rPr lang="zh-CN" altLang="en-US" sz="3200" b="1" dirty="0"/>
              <a:t>且</a:t>
            </a:r>
            <a:r>
              <a:rPr lang="en-US" altLang="zh-CN" sz="3200" b="1" dirty="0" err="1"/>
              <a:t>x∉C</a:t>
            </a:r>
            <a:r>
              <a:rPr lang="en-US" altLang="zh-CN" sz="3200" b="1" dirty="0"/>
              <a:t>},</a:t>
            </a:r>
          </a:p>
          <a:p>
            <a:pPr eaLnBrk="1" hangingPunct="1">
              <a:lnSpc>
                <a:spcPct val="125000"/>
              </a:lnSpc>
            </a:pPr>
            <a:r>
              <a:rPr lang="en-US" altLang="zh-CN" sz="3200" b="1" dirty="0"/>
              <a:t>	Q={</a:t>
            </a:r>
            <a:r>
              <a:rPr lang="en-US" altLang="zh-CN" sz="3200" b="1" dirty="0" err="1"/>
              <a:t>x∊B</a:t>
            </a:r>
            <a:r>
              <a:rPr lang="zh-CN" altLang="en-US" sz="3200" b="1" dirty="0"/>
              <a:t>且</a:t>
            </a:r>
            <a:r>
              <a:rPr lang="en-US" altLang="zh-CN" sz="3200" b="1" dirty="0" err="1"/>
              <a:t>x∉A</a:t>
            </a:r>
            <a:r>
              <a:rPr lang="en-US" altLang="zh-CN" sz="3200" b="1" dirty="0"/>
              <a:t> </a:t>
            </a:r>
            <a:r>
              <a:rPr lang="zh-CN" altLang="en-US" sz="3200" b="1" dirty="0"/>
              <a:t>且</a:t>
            </a:r>
            <a:r>
              <a:rPr lang="en-US" altLang="zh-CN" sz="3200" b="1" dirty="0" err="1"/>
              <a:t>x∉C</a:t>
            </a:r>
            <a:r>
              <a:rPr lang="en-US" altLang="zh-CN" sz="3200" b="1" dirty="0"/>
              <a:t>},</a:t>
            </a:r>
          </a:p>
          <a:p>
            <a:pPr eaLnBrk="1" hangingPunct="1">
              <a:lnSpc>
                <a:spcPct val="125000"/>
              </a:lnSpc>
            </a:pPr>
            <a:r>
              <a:rPr lang="en-US" altLang="zh-CN" sz="3200" b="1" dirty="0"/>
              <a:t>	S={</a:t>
            </a:r>
            <a:r>
              <a:rPr lang="en-US" altLang="zh-CN" sz="3200" b="1" dirty="0" err="1"/>
              <a:t>x∊C</a:t>
            </a:r>
            <a:r>
              <a:rPr lang="zh-CN" altLang="en-US" sz="3200" b="1" dirty="0"/>
              <a:t>且</a:t>
            </a:r>
            <a:r>
              <a:rPr lang="en-US" altLang="zh-CN" sz="3200" b="1" dirty="0" err="1"/>
              <a:t>x∉A</a:t>
            </a:r>
            <a:r>
              <a:rPr lang="en-US" altLang="zh-CN" sz="3200" b="1" dirty="0"/>
              <a:t> </a:t>
            </a:r>
            <a:r>
              <a:rPr lang="zh-CN" altLang="en-US" sz="3200" b="1" dirty="0"/>
              <a:t>且</a:t>
            </a:r>
            <a:r>
              <a:rPr lang="en-US" altLang="zh-CN" sz="3200" b="1" dirty="0" err="1"/>
              <a:t>x∉B</a:t>
            </a:r>
            <a:r>
              <a:rPr lang="en-US" altLang="zh-CN" sz="3200" b="1" dirty="0"/>
              <a:t>},</a:t>
            </a:r>
          </a:p>
          <a:p>
            <a:pPr eaLnBrk="1" hangingPunct="1">
              <a:lnSpc>
                <a:spcPct val="125000"/>
              </a:lnSpc>
            </a:pPr>
            <a:r>
              <a:rPr lang="en-US" altLang="zh-CN" sz="3200" b="1" dirty="0"/>
              <a:t>	T={</a:t>
            </a:r>
            <a:r>
              <a:rPr lang="en-US" altLang="zh-CN" sz="3200" b="1" dirty="0" err="1"/>
              <a:t>x∊A</a:t>
            </a:r>
            <a:r>
              <a:rPr lang="zh-CN" altLang="en-US" sz="3200" b="1" dirty="0"/>
              <a:t>且</a:t>
            </a:r>
            <a:r>
              <a:rPr lang="en-US" altLang="zh-CN" sz="3200" b="1" dirty="0" err="1"/>
              <a:t>x∊B</a:t>
            </a:r>
            <a:r>
              <a:rPr lang="en-US" altLang="zh-CN" sz="3200" b="1" dirty="0"/>
              <a:t> </a:t>
            </a:r>
            <a:r>
              <a:rPr lang="zh-CN" altLang="en-US" sz="3200" b="1" dirty="0"/>
              <a:t>且</a:t>
            </a:r>
            <a:r>
              <a:rPr lang="en-US" altLang="zh-CN" sz="3200" b="1" dirty="0" err="1"/>
              <a:t>x∊C</a:t>
            </a:r>
            <a:r>
              <a:rPr lang="en-US" altLang="zh-CN" sz="3200" b="1" dirty="0"/>
              <a:t>},</a:t>
            </a:r>
          </a:p>
          <a:p>
            <a:pPr eaLnBrk="1" hangingPunct="1">
              <a:lnSpc>
                <a:spcPct val="125000"/>
              </a:lnSpc>
            </a:pPr>
            <a:r>
              <a:rPr lang="zh-CN" altLang="en-US" sz="3200" b="1" dirty="0"/>
              <a:t>   </a:t>
            </a:r>
            <a:r>
              <a:rPr lang="en-US" altLang="zh-CN" sz="3200" b="1" dirty="0"/>
              <a:t>     </a:t>
            </a:r>
            <a:r>
              <a:rPr lang="zh-CN" altLang="en-US" sz="3200" b="1" dirty="0"/>
              <a:t>则容易验证：</a:t>
            </a:r>
            <a:endParaRPr lang="en-US" altLang="zh-CN" sz="3200" b="1" dirty="0"/>
          </a:p>
          <a:p>
            <a:pPr eaLnBrk="1" hangingPunct="1">
              <a:lnSpc>
                <a:spcPct val="125000"/>
              </a:lnSpc>
            </a:pPr>
            <a:r>
              <a:rPr lang="en-US" altLang="zh-CN" sz="3200" b="1" dirty="0"/>
              <a:t>              (A⊕B)</a:t>
            </a:r>
            <a:r>
              <a:rPr lang="zh-CN" altLang="en-US" sz="3200" b="1" dirty="0"/>
              <a:t>⊕</a:t>
            </a:r>
            <a:r>
              <a:rPr lang="en-US" altLang="zh-CN" sz="3200" b="1" dirty="0"/>
              <a:t>C=P</a:t>
            </a:r>
            <a:r>
              <a:rPr lang="en-US" altLang="zh-CN" sz="3200" b="1" dirty="0">
                <a:latin typeface="Times New Roman" panose="02020603050405020304" pitchFamily="18" charset="0"/>
                <a:ea typeface="MS Mincho" panose="02020609040205080304" pitchFamily="49" charset="-128"/>
              </a:rPr>
              <a:t>∪</a:t>
            </a:r>
            <a:r>
              <a:rPr lang="en-US" altLang="zh-CN" sz="3200" b="1" dirty="0"/>
              <a:t>Q</a:t>
            </a:r>
            <a:r>
              <a:rPr lang="en-US" altLang="zh-CN" sz="3200" b="1" dirty="0">
                <a:latin typeface="Times New Roman" panose="02020603050405020304" pitchFamily="18" charset="0"/>
                <a:ea typeface="MS Mincho" panose="02020609040205080304" pitchFamily="49" charset="-128"/>
              </a:rPr>
              <a:t>∪</a:t>
            </a:r>
            <a:r>
              <a:rPr lang="en-US" altLang="zh-CN" sz="3200" b="1" dirty="0"/>
              <a:t>S</a:t>
            </a:r>
            <a:r>
              <a:rPr lang="en-US" altLang="zh-CN" sz="3200" b="1" dirty="0">
                <a:latin typeface="Times New Roman" panose="02020603050405020304" pitchFamily="18" charset="0"/>
                <a:ea typeface="MS Mincho" panose="02020609040205080304" pitchFamily="49" charset="-128"/>
              </a:rPr>
              <a:t>∪</a:t>
            </a:r>
            <a:r>
              <a:rPr lang="en-US" altLang="zh-CN" sz="3200" b="1" dirty="0"/>
              <a:t>T</a:t>
            </a:r>
          </a:p>
          <a:p>
            <a:pPr eaLnBrk="1" hangingPunct="1">
              <a:lnSpc>
                <a:spcPct val="125000"/>
              </a:lnSpc>
            </a:pPr>
            <a:r>
              <a:rPr lang="en-US" altLang="zh-CN" sz="3200" b="1" dirty="0"/>
              <a:t>	      A⊕(B</a:t>
            </a:r>
            <a:r>
              <a:rPr lang="zh-CN" altLang="en-US" sz="3200" b="1" dirty="0"/>
              <a:t>⊕</a:t>
            </a:r>
            <a:r>
              <a:rPr lang="en-US" altLang="zh-CN" sz="3200" b="1" dirty="0"/>
              <a:t>C)=P</a:t>
            </a:r>
            <a:r>
              <a:rPr lang="en-US" altLang="zh-CN" sz="3200" b="1" dirty="0">
                <a:latin typeface="Times New Roman" panose="02020603050405020304" pitchFamily="18" charset="0"/>
                <a:ea typeface="MS Mincho" panose="02020609040205080304" pitchFamily="49" charset="-128"/>
              </a:rPr>
              <a:t>∪</a:t>
            </a:r>
            <a:r>
              <a:rPr lang="en-US" altLang="zh-CN" sz="3200" b="1" dirty="0"/>
              <a:t>Q</a:t>
            </a:r>
            <a:r>
              <a:rPr lang="en-US" altLang="zh-CN" sz="3200" b="1" dirty="0">
                <a:latin typeface="Times New Roman" panose="02020603050405020304" pitchFamily="18" charset="0"/>
                <a:ea typeface="MS Mincho" panose="02020609040205080304" pitchFamily="49" charset="-128"/>
              </a:rPr>
              <a:t>∪</a:t>
            </a:r>
            <a:r>
              <a:rPr lang="en-US" altLang="zh-CN" sz="3200" b="1" dirty="0"/>
              <a:t>S</a:t>
            </a:r>
            <a:r>
              <a:rPr lang="en-US" altLang="zh-CN" sz="3200" b="1" dirty="0">
                <a:latin typeface="Times New Roman" panose="02020603050405020304" pitchFamily="18" charset="0"/>
                <a:ea typeface="MS Mincho" panose="02020609040205080304" pitchFamily="49" charset="-128"/>
              </a:rPr>
              <a:t>∪</a:t>
            </a:r>
            <a:r>
              <a:rPr lang="en-US" altLang="zh-CN" sz="3200" b="1" dirty="0"/>
              <a:t>T</a:t>
            </a:r>
          </a:p>
          <a:p>
            <a:pPr eaLnBrk="1" hangingPunct="1">
              <a:lnSpc>
                <a:spcPct val="125000"/>
              </a:lnSpc>
            </a:pPr>
            <a:r>
              <a:rPr lang="en-US" altLang="zh-CN" sz="3200" b="1" dirty="0"/>
              <a:t> 	</a:t>
            </a:r>
            <a:r>
              <a:rPr lang="zh-CN" altLang="en-US" sz="3200" b="1" dirty="0"/>
              <a:t>所以结论得证：</a:t>
            </a:r>
            <a:endParaRPr lang="en-US" altLang="zh-CN" sz="3200" b="1" dirty="0"/>
          </a:p>
          <a:p>
            <a:pPr eaLnBrk="1" hangingPunct="1">
              <a:lnSpc>
                <a:spcPct val="125000"/>
              </a:lnSpc>
            </a:pPr>
            <a:r>
              <a:rPr lang="en-US" altLang="zh-CN" sz="3200" b="1" dirty="0"/>
              <a:t>		 (A⊕B)</a:t>
            </a:r>
            <a:r>
              <a:rPr lang="zh-CN" altLang="en-US" sz="3200" b="1" dirty="0"/>
              <a:t>⊕</a:t>
            </a:r>
            <a:r>
              <a:rPr lang="en-US" altLang="zh-CN" sz="3200" b="1" dirty="0"/>
              <a:t>C=A⊕(B</a:t>
            </a:r>
            <a:r>
              <a:rPr lang="zh-CN" altLang="en-US" sz="3200" b="1" dirty="0"/>
              <a:t>⊕</a:t>
            </a:r>
            <a:r>
              <a:rPr lang="en-US" altLang="zh-CN" sz="3200" b="1" dirty="0"/>
              <a:t>C)</a:t>
            </a:r>
            <a:endParaRPr lang="zh-CN" altLang="en-US" sz="3200" b="1" dirty="0"/>
          </a:p>
        </p:txBody>
      </p:sp>
      <p:pic>
        <p:nvPicPr>
          <p:cNvPr id="583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1214438"/>
            <a:ext cx="38671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Box 49"/>
          <p:cNvSpPr txBox="1">
            <a:spLocks noChangeArrowheads="1"/>
          </p:cNvSpPr>
          <p:nvPr/>
        </p:nvSpPr>
        <p:spPr bwMode="auto">
          <a:xfrm>
            <a:off x="7358063" y="1571625"/>
            <a:ext cx="458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bg1"/>
                </a:solidFill>
              </a:rPr>
              <a:t>P</a:t>
            </a:r>
            <a:endParaRPr lang="zh-CN" altLang="en-US" sz="3200" b="1">
              <a:solidFill>
                <a:schemeClr val="bg1"/>
              </a:solidFill>
            </a:endParaRPr>
          </a:p>
        </p:txBody>
      </p:sp>
      <p:sp>
        <p:nvSpPr>
          <p:cNvPr id="58376" name="TextBox 50"/>
          <p:cNvSpPr txBox="1">
            <a:spLocks noChangeArrowheads="1"/>
          </p:cNvSpPr>
          <p:nvPr/>
        </p:nvSpPr>
        <p:spPr bwMode="auto">
          <a:xfrm>
            <a:off x="5929313" y="2857500"/>
            <a:ext cx="50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bg1"/>
                </a:solidFill>
              </a:rPr>
              <a:t>Q</a:t>
            </a:r>
            <a:endParaRPr lang="zh-CN" altLang="en-US" sz="3200" b="1">
              <a:solidFill>
                <a:schemeClr val="bg1"/>
              </a:solidFill>
            </a:endParaRPr>
          </a:p>
        </p:txBody>
      </p:sp>
      <p:sp>
        <p:nvSpPr>
          <p:cNvPr id="58377" name="TextBox 51"/>
          <p:cNvSpPr txBox="1">
            <a:spLocks noChangeArrowheads="1"/>
          </p:cNvSpPr>
          <p:nvPr/>
        </p:nvSpPr>
        <p:spPr bwMode="auto">
          <a:xfrm>
            <a:off x="8001000" y="3286125"/>
            <a:ext cx="45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bg1"/>
                </a:solidFill>
              </a:rPr>
              <a:t>S</a:t>
            </a:r>
            <a:endParaRPr lang="zh-CN" altLang="en-US" sz="3200" b="1">
              <a:solidFill>
                <a:schemeClr val="bg1"/>
              </a:solidFill>
            </a:endParaRPr>
          </a:p>
        </p:txBody>
      </p:sp>
      <p:sp>
        <p:nvSpPr>
          <p:cNvPr id="58378" name="TextBox 52"/>
          <p:cNvSpPr txBox="1">
            <a:spLocks noChangeArrowheads="1"/>
          </p:cNvSpPr>
          <p:nvPr/>
        </p:nvSpPr>
        <p:spPr bwMode="auto">
          <a:xfrm>
            <a:off x="7146925" y="2701925"/>
            <a:ext cx="434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bg1"/>
                </a:solidFill>
              </a:rPr>
              <a:t>T</a:t>
            </a:r>
            <a:endParaRPr lang="zh-CN" altLang="en-US" sz="3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95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95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595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B814E7-1252-4F67-BA53-25421D0348B0}" type="slidenum">
              <a:rPr lang="zh-CN" altLang="en-US" smtClean="0">
                <a:solidFill>
                  <a:schemeClr val="accent1"/>
                </a:solidFill>
              </a:rPr>
              <a:pPr/>
              <a:t>33</a:t>
            </a:fld>
            <a:r>
              <a:rPr lang="en-US" altLang="zh-CN" dirty="0">
                <a:solidFill>
                  <a:schemeClr val="accent1"/>
                </a:solidFill>
              </a:rPr>
              <a:t>/49</a:t>
            </a:r>
          </a:p>
        </p:txBody>
      </p:sp>
      <p:sp>
        <p:nvSpPr>
          <p:cNvPr id="59395" name="Rectangle 2"/>
          <p:cNvSpPr>
            <a:spLocks noGrp="1"/>
          </p:cNvSpPr>
          <p:nvPr>
            <p:ph type="title" idx="4294967295"/>
          </p:nvPr>
        </p:nvSpPr>
        <p:spPr>
          <a:xfrm>
            <a:off x="-108520" y="-26988"/>
            <a:ext cx="9505056" cy="741363"/>
          </a:xfrm>
        </p:spPr>
        <p:txBody>
          <a:bodyPr/>
          <a:lstStyle/>
          <a:p>
            <a:pPr algn="l"/>
            <a:r>
              <a:rPr lang="zh-CN" altLang="en-US" dirty="0">
                <a:latin typeface="Calibri" panose="020F0502020204030204" pitchFamily="34" charset="0"/>
                <a:ea typeface="宋体" panose="02010600030101010101" pitchFamily="2" charset="-122"/>
              </a:rPr>
              <a:t>例</a:t>
            </a:r>
            <a:r>
              <a:rPr lang="en-US" altLang="zh-CN" sz="2400" dirty="0">
                <a:latin typeface="Calibri" panose="020F0502020204030204" pitchFamily="34" charset="0"/>
                <a:ea typeface="宋体" panose="02010600030101010101" pitchFamily="2" charset="-122"/>
              </a:rPr>
              <a:t> </a:t>
            </a:r>
            <a:r>
              <a:rPr lang="zh-CN" altLang="en-US" sz="4000" b="1" dirty="0">
                <a:latin typeface="Times New Roman" panose="02020603050405020304" pitchFamily="18" charset="0"/>
                <a:ea typeface="宋体" panose="02010600030101010101" pitchFamily="2" charset="-122"/>
              </a:rPr>
              <a:t>已知</a:t>
            </a:r>
            <a:r>
              <a:rPr lang="en-US" altLang="zh-CN" sz="4000" b="1" dirty="0">
                <a:latin typeface="Times New Roman" panose="02020603050405020304" pitchFamily="18" charset="0"/>
                <a:ea typeface="宋体" panose="02010600030101010101" pitchFamily="2" charset="-122"/>
              </a:rPr>
              <a:t>A</a:t>
            </a:r>
            <a:r>
              <a:rPr lang="en-US" altLang="zh-CN" sz="4000" b="1" dirty="0">
                <a:latin typeface="Times New Roman" panose="02020603050405020304" pitchFamily="18" charset="0"/>
                <a:ea typeface="MS Mincho" panose="02020609040205080304" pitchFamily="49" charset="-128"/>
              </a:rPr>
              <a:t>⊕B=A⊕C</a:t>
            </a:r>
            <a:r>
              <a:rPr lang="zh-CN" altLang="en-US" sz="4000" b="1" dirty="0">
                <a:latin typeface="Times New Roman" panose="02020603050405020304" pitchFamily="18" charset="0"/>
                <a:ea typeface="宋体" panose="02010600030101010101" pitchFamily="2" charset="-122"/>
              </a:rPr>
              <a:t>，证明</a:t>
            </a:r>
            <a:r>
              <a:rPr lang="en-US" altLang="zh-CN" sz="4000" b="1" dirty="0">
                <a:latin typeface="Times New Roman" panose="02020603050405020304" pitchFamily="18" charset="0"/>
                <a:ea typeface="宋体" panose="02010600030101010101" pitchFamily="2" charset="-122"/>
              </a:rPr>
              <a:t>B=C</a:t>
            </a:r>
            <a:r>
              <a:rPr lang="zh-CN" altLang="en-US" sz="4000" b="1" dirty="0">
                <a:latin typeface="Times New Roman" panose="02020603050405020304" pitchFamily="18" charset="0"/>
                <a:ea typeface="宋体" panose="02010600030101010101" pitchFamily="2" charset="-122"/>
              </a:rPr>
              <a:t>。</a:t>
            </a:r>
            <a:r>
              <a:rPr lang="zh-CN" altLang="en-US" sz="4800" dirty="0">
                <a:latin typeface="Calibri" panose="020F0502020204030204" pitchFamily="34" charset="0"/>
                <a:ea typeface="宋体" panose="02010600030101010101" pitchFamily="2" charset="-122"/>
              </a:rPr>
              <a:t> </a:t>
            </a:r>
            <a:endParaRPr lang="en-US" altLang="zh-CN" sz="4800" dirty="0">
              <a:latin typeface="Calibri" panose="020F0502020204030204" pitchFamily="34" charset="0"/>
              <a:ea typeface="宋体" panose="02010600030101010101" pitchFamily="2" charset="-122"/>
            </a:endParaRPr>
          </a:p>
        </p:txBody>
      </p:sp>
      <p:sp>
        <p:nvSpPr>
          <p:cNvPr id="128004" name="Rectangle 4"/>
          <p:cNvSpPr>
            <a:spLocks noChangeArrowheads="1"/>
          </p:cNvSpPr>
          <p:nvPr/>
        </p:nvSpPr>
        <p:spPr bwMode="auto">
          <a:xfrm>
            <a:off x="684213" y="1163638"/>
            <a:ext cx="81407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证明：因为</a:t>
            </a:r>
          </a:p>
          <a:p>
            <a:pPr eaLnBrk="1" hangingPunct="1"/>
            <a:r>
              <a:rPr lang="zh-CN" altLang="en-US" sz="3200" b="1" dirty="0"/>
              <a:t>                       </a:t>
            </a:r>
            <a:r>
              <a:rPr lang="en-US" altLang="zh-CN" sz="3200" b="1" dirty="0"/>
              <a:t>A⊕B=A⊕C </a:t>
            </a:r>
          </a:p>
          <a:p>
            <a:pPr eaLnBrk="1" hangingPunct="1"/>
            <a:r>
              <a:rPr lang="en-US" altLang="zh-CN" sz="3200" b="1" dirty="0"/>
              <a:t>          </a:t>
            </a:r>
            <a:r>
              <a:rPr lang="zh-CN" altLang="en-US" sz="3200" b="1" dirty="0"/>
              <a:t>所以</a:t>
            </a:r>
          </a:p>
          <a:p>
            <a:pPr eaLnBrk="1" hangingPunct="1"/>
            <a:r>
              <a:rPr lang="zh-CN" altLang="en-US" sz="3200" b="1" dirty="0"/>
              <a:t>                       </a:t>
            </a:r>
            <a:r>
              <a:rPr lang="en-US" altLang="zh-CN" sz="3200" b="1" dirty="0"/>
              <a:t>A⊕(A⊕B)= A⊕(A⊕C ) </a:t>
            </a:r>
          </a:p>
          <a:p>
            <a:pPr eaLnBrk="1" hangingPunct="1"/>
            <a:r>
              <a:rPr lang="en-US" altLang="zh-CN" sz="3200" b="1" dirty="0"/>
              <a:t>          </a:t>
            </a:r>
            <a:r>
              <a:rPr lang="zh-CN" altLang="en-US" sz="3200" b="1" dirty="0"/>
              <a:t>从而有 </a:t>
            </a:r>
          </a:p>
          <a:p>
            <a:pPr eaLnBrk="1" hangingPunct="1"/>
            <a:r>
              <a:rPr lang="zh-CN" altLang="en-US" sz="3200" b="1" dirty="0"/>
              <a:t>                     （</a:t>
            </a:r>
            <a:r>
              <a:rPr lang="en-US" altLang="zh-CN" sz="3200" b="1" dirty="0"/>
              <a:t>A⊕A</a:t>
            </a:r>
            <a:r>
              <a:rPr lang="zh-CN" altLang="en-US" sz="3200" b="1" dirty="0"/>
              <a:t>）⊕</a:t>
            </a:r>
            <a:r>
              <a:rPr lang="en-US" altLang="zh-CN" sz="3200" b="1" dirty="0"/>
              <a:t>B =</a:t>
            </a:r>
            <a:r>
              <a:rPr lang="zh-CN" altLang="en-US" sz="3200" b="1" dirty="0"/>
              <a:t>（ </a:t>
            </a:r>
            <a:r>
              <a:rPr lang="en-US" altLang="zh-CN" sz="3200" b="1" dirty="0"/>
              <a:t>A⊕A</a:t>
            </a:r>
            <a:r>
              <a:rPr lang="zh-CN" altLang="en-US" sz="3200" b="1" dirty="0"/>
              <a:t>）⊕</a:t>
            </a:r>
            <a:r>
              <a:rPr lang="en-US" altLang="zh-CN" sz="3200" b="1" dirty="0"/>
              <a:t>C </a:t>
            </a:r>
          </a:p>
          <a:p>
            <a:pPr eaLnBrk="1" hangingPunct="1"/>
            <a:r>
              <a:rPr lang="en-US" altLang="zh-CN" sz="3200" b="1" dirty="0"/>
              <a:t>          </a:t>
            </a:r>
            <a:r>
              <a:rPr lang="zh-CN" altLang="en-US" sz="3200" b="1" dirty="0"/>
              <a:t>即 </a:t>
            </a:r>
          </a:p>
          <a:p>
            <a:pPr eaLnBrk="1" hangingPunct="1"/>
            <a:r>
              <a:rPr lang="zh-CN" altLang="en-US" sz="3200" b="1" dirty="0"/>
              <a:t>                       </a:t>
            </a:r>
            <a:r>
              <a:rPr lang="en-US" altLang="zh-CN" sz="3200" b="1" dirty="0">
                <a:cs typeface="Arial" panose="020B0604020202020204" pitchFamily="34" charset="0"/>
              </a:rPr>
              <a:t>Ø</a:t>
            </a:r>
            <a:r>
              <a:rPr lang="en-US" altLang="zh-CN" sz="3200" b="1" dirty="0"/>
              <a:t>⊕B=</a:t>
            </a:r>
            <a:r>
              <a:rPr lang="en-US" altLang="zh-CN" sz="3200" b="1" dirty="0">
                <a:cs typeface="Arial" panose="020B0604020202020204" pitchFamily="34" charset="0"/>
              </a:rPr>
              <a:t>Ø</a:t>
            </a:r>
            <a:r>
              <a:rPr lang="en-US" altLang="zh-CN" sz="3200" b="1" dirty="0"/>
              <a:t>⊕C</a:t>
            </a:r>
          </a:p>
          <a:p>
            <a:pPr eaLnBrk="1" hangingPunct="1"/>
            <a:r>
              <a:rPr lang="en-US" altLang="zh-CN" sz="3200" b="1" dirty="0"/>
              <a:t>          </a:t>
            </a:r>
            <a:r>
              <a:rPr lang="zh-CN" altLang="en-US" sz="3200" b="1" dirty="0"/>
              <a:t>故 </a:t>
            </a:r>
          </a:p>
          <a:p>
            <a:pPr eaLnBrk="1" hangingPunct="1"/>
            <a:r>
              <a:rPr lang="zh-CN" altLang="en-US" sz="3200" b="1" dirty="0"/>
              <a:t>                       </a:t>
            </a:r>
            <a:r>
              <a:rPr lang="en-US" altLang="zh-CN" sz="3200" b="1" dirty="0"/>
              <a:t>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800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800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00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80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00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800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80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BBDC56-2D28-4362-B831-E1075C0F225C}" type="slidenum">
              <a:rPr lang="zh-CN" altLang="en-US" smtClean="0">
                <a:solidFill>
                  <a:schemeClr val="accent1"/>
                </a:solidFill>
              </a:rPr>
              <a:pPr/>
              <a:t>34</a:t>
            </a:fld>
            <a:r>
              <a:rPr lang="en-US" altLang="zh-CN" dirty="0">
                <a:solidFill>
                  <a:schemeClr val="accent1"/>
                </a:solidFill>
              </a:rPr>
              <a:t>/49</a:t>
            </a:r>
          </a:p>
        </p:txBody>
      </p:sp>
      <p:sp>
        <p:nvSpPr>
          <p:cNvPr id="1031"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有限并、有限交</a:t>
            </a:r>
          </a:p>
        </p:txBody>
      </p:sp>
      <p:sp>
        <p:nvSpPr>
          <p:cNvPr id="1032" name="Rectangle 3"/>
          <p:cNvSpPr>
            <a:spLocks noGrp="1"/>
          </p:cNvSpPr>
          <p:nvPr>
            <p:ph type="body" idx="4294967295"/>
          </p:nvPr>
        </p:nvSpPr>
        <p:spPr>
          <a:xfrm>
            <a:off x="323850" y="1052513"/>
            <a:ext cx="8229600" cy="712787"/>
          </a:xfrm>
        </p:spPr>
        <p:txBody>
          <a:bodyPr/>
          <a:lstStyle/>
          <a:p>
            <a:pPr>
              <a:buFont typeface="Arial" panose="020B0604020202020204" pitchFamily="34" charset="0"/>
              <a:buNone/>
            </a:pPr>
            <a:r>
              <a:rPr lang="zh-CN" altLang="en-US">
                <a:latin typeface="Times New Roman" panose="02020603050405020304" pitchFamily="18" charset="0"/>
                <a:ea typeface="宋体" panose="02010600030101010101" pitchFamily="2" charset="-122"/>
              </a:rPr>
              <a:t>设</a:t>
            </a:r>
            <a:r>
              <a:rPr lang="en-US" altLang="zh-CN">
                <a:latin typeface="Times New Roman" panose="02020603050405020304" pitchFamily="18" charset="0"/>
                <a:ea typeface="宋体" panose="02010600030101010101" pitchFamily="2" charset="-122"/>
              </a:rPr>
              <a:t>P</a:t>
            </a:r>
            <a:r>
              <a:rPr lang="en-US" altLang="zh-CN" i="1" baseline="-25000">
                <a:latin typeface="Times New Roman" panose="02020603050405020304" pitchFamily="18" charset="0"/>
                <a:ea typeface="宋体" panose="02010600030101010101" pitchFamily="2" charset="-122"/>
              </a:rPr>
              <a:t>i </a:t>
            </a:r>
            <a:r>
              <a:rPr lang="en-US" altLang="zh-CN">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MS Mincho" panose="02020609040205080304" pitchFamily="49" charset="-128"/>
              </a:rPr>
              <a:t>≤i≤k)</a:t>
            </a:r>
            <a:r>
              <a:rPr lang="zh-CN" altLang="en-US">
                <a:latin typeface="Times New Roman" panose="02020603050405020304" pitchFamily="18" charset="0"/>
                <a:ea typeface="宋体" panose="02010600030101010101" pitchFamily="2" charset="-122"/>
              </a:rPr>
              <a:t>是</a:t>
            </a:r>
            <a:r>
              <a:rPr lang="en-US" altLang="zh-CN">
                <a:latin typeface="Times New Roman" panose="02020603050405020304" pitchFamily="18" charset="0"/>
                <a:ea typeface="宋体" panose="02010600030101010101" pitchFamily="2" charset="-122"/>
              </a:rPr>
              <a:t>k</a:t>
            </a:r>
            <a:r>
              <a:rPr lang="zh-CN" altLang="en-US">
                <a:latin typeface="Times New Roman" panose="02020603050405020304" pitchFamily="18" charset="0"/>
                <a:ea typeface="宋体" panose="02010600030101010101" pitchFamily="2" charset="-122"/>
              </a:rPr>
              <a:t>个任意集合</a:t>
            </a:r>
            <a:r>
              <a:rPr lang="en-US" altLang="zh-CN">
                <a:latin typeface="Times New Roman" panose="02020603050405020304" pitchFamily="18" charset="0"/>
                <a:ea typeface="宋体" panose="02010600030101010101" pitchFamily="2" charset="-122"/>
              </a:rPr>
              <a:t>,</a:t>
            </a:r>
          </a:p>
        </p:txBody>
      </p:sp>
      <p:graphicFrame>
        <p:nvGraphicFramePr>
          <p:cNvPr id="1027" name="Object 5"/>
          <p:cNvGraphicFramePr>
            <a:graphicFrameLocks noChangeAspect="1"/>
          </p:cNvGraphicFramePr>
          <p:nvPr>
            <p:extLst>
              <p:ext uri="{D42A27DB-BD31-4B8C-83A1-F6EECF244321}">
                <p14:modId xmlns:p14="http://schemas.microsoft.com/office/powerpoint/2010/main" val="3319654806"/>
              </p:ext>
            </p:extLst>
          </p:nvPr>
        </p:nvGraphicFramePr>
        <p:xfrm>
          <a:off x="1475037" y="2432556"/>
          <a:ext cx="6602163" cy="1065820"/>
        </p:xfrm>
        <a:graphic>
          <a:graphicData uri="http://schemas.openxmlformats.org/presentationml/2006/ole">
            <mc:AlternateContent xmlns:mc="http://schemas.openxmlformats.org/markup-compatibility/2006">
              <mc:Choice xmlns:v="urn:schemas-microsoft-com:vml" Requires="v">
                <p:oleObj name="公式" r:id="rId2" imgW="2362200" imgH="381000" progId="Equation.3">
                  <p:embed/>
                </p:oleObj>
              </mc:Choice>
              <mc:Fallback>
                <p:oleObj name="公式" r:id="rId2" imgW="2362200" imgH="381000" progId="Equation.3">
                  <p:embed/>
                  <p:pic>
                    <p:nvPicPr>
                      <p:cNvPr id="102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037" y="2432556"/>
                        <a:ext cx="6602163" cy="1065820"/>
                      </a:xfrm>
                      <a:prstGeom prst="rect">
                        <a:avLst/>
                      </a:prstGeom>
                      <a:noFill/>
                    </p:spPr>
                  </p:pic>
                </p:oleObj>
              </mc:Fallback>
            </mc:AlternateContent>
          </a:graphicData>
        </a:graphic>
      </p:graphicFrame>
      <p:graphicFrame>
        <p:nvGraphicFramePr>
          <p:cNvPr id="1029" name="Object 7"/>
          <p:cNvGraphicFramePr>
            <a:graphicFrameLocks noChangeAspect="1"/>
          </p:cNvGraphicFramePr>
          <p:nvPr>
            <p:extLst>
              <p:ext uri="{D42A27DB-BD31-4B8C-83A1-F6EECF244321}">
                <p14:modId xmlns:p14="http://schemas.microsoft.com/office/powerpoint/2010/main" val="1497762914"/>
              </p:ext>
            </p:extLst>
          </p:nvPr>
        </p:nvGraphicFramePr>
        <p:xfrm>
          <a:off x="1392795" y="4743754"/>
          <a:ext cx="7039063" cy="1065819"/>
        </p:xfrm>
        <a:graphic>
          <a:graphicData uri="http://schemas.openxmlformats.org/presentationml/2006/ole">
            <mc:AlternateContent xmlns:mc="http://schemas.openxmlformats.org/markup-compatibility/2006">
              <mc:Choice xmlns:v="urn:schemas-microsoft-com:vml" Requires="v">
                <p:oleObj name="公式" r:id="rId4" imgW="2514600" imgH="381000" progId="Equation.3">
                  <p:embed/>
                </p:oleObj>
              </mc:Choice>
              <mc:Fallback>
                <p:oleObj name="公式" r:id="rId4" imgW="2514600" imgH="381000" progId="Equation.3">
                  <p:embed/>
                  <p:pic>
                    <p:nvPicPr>
                      <p:cNvPr id="102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795" y="4743754"/>
                        <a:ext cx="7039063" cy="1065819"/>
                      </a:xfrm>
                      <a:prstGeom prst="rect">
                        <a:avLst/>
                      </a:prstGeom>
                      <a:noFill/>
                    </p:spPr>
                  </p:pic>
                </p:oleObj>
              </mc:Fallback>
            </mc:AlternateContent>
          </a:graphicData>
        </a:graphic>
      </p:graphicFrame>
      <p:sp>
        <p:nvSpPr>
          <p:cNvPr id="1033" name="Rectangle 8"/>
          <p:cNvSpPr>
            <a:spLocks noChangeArrowheads="1"/>
          </p:cNvSpPr>
          <p:nvPr/>
        </p:nvSpPr>
        <p:spPr bwMode="auto">
          <a:xfrm>
            <a:off x="323850" y="1724792"/>
            <a:ext cx="6409903"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u"/>
            </a:pPr>
            <a:r>
              <a:rPr lang="zh-CN" altLang="en-US" sz="3200" b="1" dirty="0">
                <a:latin typeface="宋体" panose="02010600030101010101" pitchFamily="2" charset="-122"/>
                <a:cs typeface="Times New Roman" panose="02020603050405020304" pitchFamily="18" charset="0"/>
              </a:rPr>
              <a:t> 把</a:t>
            </a:r>
            <a:r>
              <a:rPr lang="en-US" altLang="zh-CN" sz="3200" b="1" dirty="0">
                <a:latin typeface="宋体" panose="02010600030101010101" pitchFamily="2" charset="-122"/>
                <a:cs typeface="Times New Roman" panose="02020603050405020304" pitchFamily="18" charset="0"/>
              </a:rPr>
              <a:t>P</a:t>
            </a:r>
            <a:r>
              <a:rPr lang="en-US" altLang="zh-CN" sz="3200" b="1" baseline="-25000" dirty="0">
                <a:latin typeface="宋体" panose="02010600030101010101" pitchFamily="2" charset="-122"/>
                <a:cs typeface="Times New Roman" panose="02020603050405020304" pitchFamily="18" charset="0"/>
              </a:rPr>
              <a:t>1</a:t>
            </a:r>
            <a:r>
              <a:rPr lang="en-US" altLang="zh-CN" sz="3200" b="1" dirty="0">
                <a:latin typeface="MS Mincho" panose="02020609040205080304" pitchFamily="49" charset="-128"/>
                <a:ea typeface="MS Mincho" panose="02020609040205080304" pitchFamily="49" charset="-128"/>
                <a:cs typeface="Times New Roman" panose="02020603050405020304" pitchFamily="18" charset="0"/>
              </a:rPr>
              <a:t>∪P</a:t>
            </a:r>
            <a:r>
              <a:rPr lang="en-US" altLang="zh-CN" sz="3200" b="1" baseline="-25000" dirty="0">
                <a:latin typeface="MS Mincho" panose="02020609040205080304" pitchFamily="49" charset="-128"/>
                <a:ea typeface="MS Mincho" panose="02020609040205080304" pitchFamily="49" charset="-128"/>
                <a:cs typeface="Times New Roman" panose="02020603050405020304" pitchFamily="18" charset="0"/>
              </a:rPr>
              <a:t>2</a:t>
            </a:r>
            <a:r>
              <a:rPr lang="en-US" altLang="zh-CN" sz="3200" b="1" dirty="0"/>
              <a:t>∪</a:t>
            </a:r>
            <a:r>
              <a:rPr lang="en-US" altLang="zh-CN" sz="3200" b="1" dirty="0">
                <a:latin typeface="宋体" panose="02010600030101010101" pitchFamily="2" charset="-122"/>
              </a:rPr>
              <a:t>┅</a:t>
            </a:r>
            <a:r>
              <a:rPr lang="en-US" altLang="zh-CN" sz="3200" b="1" dirty="0">
                <a:latin typeface="MS Mincho" panose="02020609040205080304" pitchFamily="49" charset="-128"/>
                <a:ea typeface="MS Mincho" panose="02020609040205080304" pitchFamily="49" charset="-128"/>
              </a:rPr>
              <a:t>∪</a:t>
            </a:r>
            <a:r>
              <a:rPr lang="en-US" altLang="zh-CN" sz="3200" b="1" dirty="0" err="1">
                <a:latin typeface="MS Mincho" panose="02020609040205080304" pitchFamily="49" charset="-128"/>
                <a:ea typeface="MS Mincho" panose="02020609040205080304" pitchFamily="49" charset="-128"/>
              </a:rPr>
              <a:t>P</a:t>
            </a:r>
            <a:r>
              <a:rPr lang="en-US" altLang="zh-CN" sz="3200" b="1" baseline="-25000" dirty="0" err="1">
                <a:latin typeface="MS Mincho" panose="02020609040205080304" pitchFamily="49" charset="-128"/>
                <a:ea typeface="MS Mincho" panose="02020609040205080304" pitchFamily="49" charset="-128"/>
              </a:rPr>
              <a:t>k</a:t>
            </a:r>
            <a:r>
              <a:rPr lang="zh-CN" altLang="en-US" sz="3200" b="1" dirty="0"/>
              <a:t>简记为：</a:t>
            </a:r>
            <a:endParaRPr lang="zh-CN" altLang="en-US" sz="3200" dirty="0">
              <a:latin typeface="MS Mincho" panose="02020609040205080304" pitchFamily="49" charset="-128"/>
              <a:ea typeface="MS Mincho" panose="02020609040205080304" pitchFamily="49" charset="-128"/>
            </a:endParaRPr>
          </a:p>
        </p:txBody>
      </p:sp>
      <p:sp>
        <p:nvSpPr>
          <p:cNvPr id="1034" name="Rectangle 9"/>
          <p:cNvSpPr>
            <a:spLocks noChangeArrowheads="1"/>
          </p:cNvSpPr>
          <p:nvPr/>
        </p:nvSpPr>
        <p:spPr bwMode="auto">
          <a:xfrm>
            <a:off x="353988" y="3882096"/>
            <a:ext cx="5472112" cy="62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u"/>
            </a:pPr>
            <a:r>
              <a:rPr lang="zh-CN" altLang="en-US" sz="3200" b="1" dirty="0">
                <a:latin typeface="宋体" panose="02010600030101010101" pitchFamily="2" charset="-122"/>
                <a:cs typeface="Times New Roman" panose="02020603050405020304" pitchFamily="18" charset="0"/>
              </a:rPr>
              <a:t> 把</a:t>
            </a:r>
            <a:r>
              <a:rPr lang="en-US" altLang="zh-CN" sz="3200" b="1" dirty="0">
                <a:latin typeface="宋体" panose="02010600030101010101" pitchFamily="2" charset="-122"/>
                <a:cs typeface="Times New Roman" panose="02020603050405020304" pitchFamily="18" charset="0"/>
              </a:rPr>
              <a:t>P</a:t>
            </a:r>
            <a:r>
              <a:rPr lang="en-US" altLang="zh-CN" sz="3200" b="1" baseline="-25000" dirty="0">
                <a:latin typeface="宋体" panose="02010600030101010101" pitchFamily="2" charset="-122"/>
                <a:cs typeface="Times New Roman" panose="02020603050405020304" pitchFamily="18" charset="0"/>
              </a:rPr>
              <a:t>1</a:t>
            </a:r>
            <a:r>
              <a:rPr lang="en-US" altLang="zh-CN" sz="3200" b="1" dirty="0">
                <a:latin typeface="MS Mincho" panose="02020609040205080304" pitchFamily="49" charset="-128"/>
                <a:ea typeface="MS Mincho" panose="02020609040205080304" pitchFamily="49" charset="-128"/>
                <a:cs typeface="Times New Roman" panose="02020603050405020304" pitchFamily="18" charset="0"/>
              </a:rPr>
              <a:t>∩P</a:t>
            </a:r>
            <a:r>
              <a:rPr lang="en-US" altLang="zh-CN" sz="3200" b="1" baseline="-25000" dirty="0">
                <a:latin typeface="MS Mincho" panose="02020609040205080304" pitchFamily="49" charset="-128"/>
                <a:ea typeface="MS Mincho" panose="02020609040205080304" pitchFamily="49" charset="-128"/>
                <a:cs typeface="Times New Roman" panose="02020603050405020304" pitchFamily="18" charset="0"/>
              </a:rPr>
              <a:t>2</a:t>
            </a:r>
            <a:r>
              <a:rPr lang="en-US" altLang="zh-CN" sz="3200" b="1" dirty="0">
                <a:latin typeface="MS Mincho" panose="02020609040205080304" pitchFamily="49" charset="-128"/>
                <a:ea typeface="MS Mincho" panose="02020609040205080304" pitchFamily="49" charset="-128"/>
                <a:cs typeface="Times New Roman" panose="02020603050405020304" pitchFamily="18" charset="0"/>
              </a:rPr>
              <a:t>∩┅∩</a:t>
            </a:r>
            <a:r>
              <a:rPr lang="en-US" altLang="zh-CN" sz="3200" b="1" dirty="0" err="1">
                <a:latin typeface="MS Mincho" panose="02020609040205080304" pitchFamily="49" charset="-128"/>
                <a:ea typeface="MS Mincho" panose="02020609040205080304" pitchFamily="49" charset="-128"/>
              </a:rPr>
              <a:t>P</a:t>
            </a:r>
            <a:r>
              <a:rPr lang="en-US" altLang="zh-CN" sz="3200" b="1" baseline="-25000" dirty="0" err="1">
                <a:latin typeface="MS Mincho" panose="02020609040205080304" pitchFamily="49" charset="-128"/>
                <a:ea typeface="MS Mincho" panose="02020609040205080304" pitchFamily="49" charset="-128"/>
              </a:rPr>
              <a:t>k</a:t>
            </a:r>
            <a:r>
              <a:rPr lang="zh-CN" altLang="en-US" sz="3200" b="1" dirty="0"/>
              <a:t>简记为：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6FAD01-3345-4F45-93D7-DCA2EE3E5C07}" type="slidenum">
              <a:rPr lang="zh-CN" altLang="en-US" smtClean="0">
                <a:solidFill>
                  <a:schemeClr val="accent1"/>
                </a:solidFill>
              </a:rPr>
              <a:pPr/>
              <a:t>35</a:t>
            </a:fld>
            <a:r>
              <a:rPr lang="en-US" altLang="zh-CN" dirty="0">
                <a:solidFill>
                  <a:schemeClr val="accent1"/>
                </a:solidFill>
              </a:rPr>
              <a:t>/49</a:t>
            </a:r>
          </a:p>
        </p:txBody>
      </p:sp>
      <p:sp>
        <p:nvSpPr>
          <p:cNvPr id="2053" name="Rectangle 2"/>
          <p:cNvSpPr>
            <a:spLocks noGrp="1"/>
          </p:cNvSpPr>
          <p:nvPr>
            <p:ph type="title" idx="4294967295"/>
          </p:nvPr>
        </p:nvSpPr>
        <p:spPr>
          <a:xfrm>
            <a:off x="179388" y="-26988"/>
            <a:ext cx="8785100" cy="642938"/>
          </a:xfrm>
        </p:spPr>
        <p:txBody>
          <a:bodyPr/>
          <a:lstStyle/>
          <a:p>
            <a:r>
              <a:rPr lang="zh-CN" altLang="en-US" dirty="0">
                <a:latin typeface="Calibri" panose="020F0502020204030204" pitchFamily="34" charset="0"/>
                <a:ea typeface="宋体" panose="02010600030101010101" pitchFamily="2" charset="-122"/>
              </a:rPr>
              <a:t>关于有限并、有限交的分配率</a:t>
            </a:r>
            <a:endParaRPr lang="en-US" altLang="zh-CN" sz="2400" dirty="0">
              <a:latin typeface="Calibri" panose="020F0502020204030204" pitchFamily="34" charset="0"/>
              <a:ea typeface="宋体" panose="02010600030101010101" pitchFamily="2" charset="-122"/>
            </a:endParaRPr>
          </a:p>
        </p:txBody>
      </p:sp>
      <p:sp>
        <p:nvSpPr>
          <p:cNvPr id="2054" name="Rectangle 3"/>
          <p:cNvSpPr>
            <a:spLocks noGrp="1"/>
          </p:cNvSpPr>
          <p:nvPr>
            <p:ph type="body" idx="4294967295"/>
          </p:nvPr>
        </p:nvSpPr>
        <p:spPr>
          <a:xfrm>
            <a:off x="323850" y="1052513"/>
            <a:ext cx="8229600" cy="871537"/>
          </a:xfrm>
        </p:spPr>
        <p:txBody>
          <a:bodyPr/>
          <a:lstStyle/>
          <a:p>
            <a:pPr>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设</a:t>
            </a:r>
            <a:r>
              <a:rPr lang="en-US" altLang="zh-CN" dirty="0">
                <a:latin typeface="Times New Roman" panose="02020603050405020304" pitchFamily="18" charset="0"/>
                <a:ea typeface="宋体" panose="02010600030101010101" pitchFamily="2" charset="-122"/>
              </a:rPr>
              <a:t>A, P</a:t>
            </a:r>
            <a:r>
              <a:rPr lang="en-US" altLang="zh-CN" i="1" baseline="-25000" dirty="0">
                <a:latin typeface="Times New Roman" panose="02020603050405020304" pitchFamily="18" charset="0"/>
                <a:ea typeface="宋体" panose="02010600030101010101" pitchFamily="2" charset="-122"/>
              </a:rPr>
              <a:t>i </a:t>
            </a:r>
            <a:r>
              <a:rPr lang="en-US" altLang="zh-CN"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MS Mincho" panose="02020609040205080304" pitchFamily="49" charset="-128"/>
              </a:rPr>
              <a:t>≤i≤k)</a:t>
            </a:r>
            <a:r>
              <a:rPr lang="zh-CN" altLang="en-US" dirty="0">
                <a:latin typeface="Times New Roman" panose="02020603050405020304" pitchFamily="18" charset="0"/>
                <a:ea typeface="宋体" panose="02010600030101010101" pitchFamily="2" charset="-122"/>
              </a:rPr>
              <a:t>是</a:t>
            </a:r>
            <a:r>
              <a:rPr lang="en-US" altLang="zh-CN" dirty="0">
                <a:latin typeface="Times New Roman" panose="02020603050405020304" pitchFamily="18" charset="0"/>
                <a:ea typeface="宋体" panose="02010600030101010101" pitchFamily="2" charset="-122"/>
              </a:rPr>
              <a:t>k+1</a:t>
            </a:r>
            <a:r>
              <a:rPr lang="zh-CN" altLang="en-US" dirty="0">
                <a:latin typeface="Times New Roman" panose="02020603050405020304" pitchFamily="18" charset="0"/>
                <a:ea typeface="宋体" panose="02010600030101010101" pitchFamily="2" charset="-122"/>
              </a:rPr>
              <a:t>个集合</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则</a:t>
            </a:r>
            <a:endParaRPr lang="zh-CN" altLang="en-US" dirty="0">
              <a:latin typeface="Calibri" panose="020F0502020204030204" pitchFamily="34" charset="0"/>
              <a:ea typeface="宋体" panose="02010600030101010101" pitchFamily="2" charset="-122"/>
            </a:endParaRPr>
          </a:p>
        </p:txBody>
      </p:sp>
      <p:graphicFrame>
        <p:nvGraphicFramePr>
          <p:cNvPr id="2050" name="Object 4"/>
          <p:cNvGraphicFramePr>
            <a:graphicFrameLocks noChangeAspect="1"/>
          </p:cNvGraphicFramePr>
          <p:nvPr/>
        </p:nvGraphicFramePr>
        <p:xfrm>
          <a:off x="1763713" y="2205038"/>
          <a:ext cx="4176712" cy="1204912"/>
        </p:xfrm>
        <a:graphic>
          <a:graphicData uri="http://schemas.openxmlformats.org/presentationml/2006/ole">
            <mc:AlternateContent xmlns:mc="http://schemas.openxmlformats.org/markup-compatibility/2006">
              <mc:Choice xmlns:v="urn:schemas-microsoft-com:vml" Requires="v">
                <p:oleObj name="公式" r:id="rId2" imgW="1485900" imgH="431800" progId="Equation.3">
                  <p:embed/>
                </p:oleObj>
              </mc:Choice>
              <mc:Fallback>
                <p:oleObj name="公式" r:id="rId2" imgW="1485900" imgH="43180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205038"/>
                        <a:ext cx="4176712"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1763713" y="3644900"/>
          <a:ext cx="4032250" cy="1163638"/>
        </p:xfrm>
        <a:graphic>
          <a:graphicData uri="http://schemas.openxmlformats.org/presentationml/2006/ole">
            <mc:AlternateContent xmlns:mc="http://schemas.openxmlformats.org/markup-compatibility/2006">
              <mc:Choice xmlns:v="urn:schemas-microsoft-com:vml" Requires="v">
                <p:oleObj name="公式" r:id="rId4" imgW="1485900" imgH="431800" progId="Equation.3">
                  <p:embed/>
                </p:oleObj>
              </mc:Choice>
              <mc:Fallback>
                <p:oleObj name="公式" r:id="rId4" imgW="1485900" imgH="431800" progId="Equation.3">
                  <p:embed/>
                  <p:pic>
                    <p:nvPicPr>
                      <p:cNvPr id="205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3644900"/>
                        <a:ext cx="403225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6"/>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 name="Rectangle 7"/>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D9DCE6-C039-4E33-AF82-EF6D68A6FC26}" type="slidenum">
              <a:rPr lang="zh-CN" altLang="en-US" smtClean="0">
                <a:solidFill>
                  <a:schemeClr val="accent1"/>
                </a:solidFill>
              </a:rPr>
              <a:pPr/>
              <a:t>36</a:t>
            </a:fld>
            <a:r>
              <a:rPr lang="en-US" altLang="zh-CN" dirty="0">
                <a:solidFill>
                  <a:schemeClr val="accent1"/>
                </a:solidFill>
              </a:rPr>
              <a:t>/49</a:t>
            </a:r>
          </a:p>
        </p:txBody>
      </p:sp>
      <p:sp>
        <p:nvSpPr>
          <p:cNvPr id="3079"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可数并、可数交及其分配律</a:t>
            </a:r>
          </a:p>
        </p:txBody>
      </p:sp>
      <p:sp>
        <p:nvSpPr>
          <p:cNvPr id="3080" name="Rectangle 3"/>
          <p:cNvSpPr>
            <a:spLocks noGrp="1"/>
          </p:cNvSpPr>
          <p:nvPr>
            <p:ph type="body" idx="4294967295"/>
          </p:nvPr>
        </p:nvSpPr>
        <p:spPr>
          <a:xfrm>
            <a:off x="251520" y="922562"/>
            <a:ext cx="8229600" cy="712787"/>
          </a:xfrm>
        </p:spPr>
        <p:txBody>
          <a:bodyPr/>
          <a:lstStyle/>
          <a:p>
            <a:pPr>
              <a:buFont typeface="Arial" panose="020B0604020202020204" pitchFamily="34" charset="0"/>
              <a:buNone/>
            </a:pPr>
            <a:r>
              <a:rPr lang="zh-CN" altLang="en-US" sz="2800" b="1" dirty="0">
                <a:latin typeface="Times New Roman" panose="02020603050405020304" pitchFamily="18" charset="0"/>
                <a:ea typeface="宋体" panose="02010600030101010101" pitchFamily="2" charset="-122"/>
              </a:rPr>
              <a:t>设</a:t>
            </a:r>
            <a:r>
              <a:rPr lang="en-US" altLang="zh-CN" sz="2800" b="1" dirty="0">
                <a:latin typeface="Times New Roman" panose="02020603050405020304" pitchFamily="18" charset="0"/>
                <a:ea typeface="宋体" panose="02010600030101010101" pitchFamily="2" charset="-122"/>
              </a:rPr>
              <a:t>P</a:t>
            </a:r>
            <a:r>
              <a:rPr lang="en-US" altLang="zh-CN" sz="2800" b="1" i="1" baseline="-25000" dirty="0">
                <a:latin typeface="Times New Roman" panose="02020603050405020304" pitchFamily="18" charset="0"/>
                <a:ea typeface="宋体" panose="02010600030101010101" pitchFamily="2" charset="-122"/>
              </a:rPr>
              <a:t>i </a:t>
            </a:r>
            <a:r>
              <a:rPr lang="en-US" altLang="zh-CN" sz="2800" b="1" dirty="0">
                <a:latin typeface="Times New Roman" panose="02020603050405020304" pitchFamily="18" charset="0"/>
                <a:ea typeface="宋体" panose="02010600030101010101" pitchFamily="2" charset="-122"/>
              </a:rPr>
              <a:t>(</a:t>
            </a:r>
            <a:r>
              <a:rPr lang="en-US" altLang="zh-CN" sz="2800" b="1" i="1" dirty="0" err="1">
                <a:latin typeface="Times New Roman" panose="02020603050405020304" pitchFamily="18" charset="0"/>
                <a:ea typeface="宋体" panose="02010600030101010101" pitchFamily="2" charset="-122"/>
              </a:rPr>
              <a:t>i</a:t>
            </a:r>
            <a:r>
              <a:rPr lang="en-US" altLang="zh-CN" sz="2800" b="1" dirty="0" err="1">
                <a:latin typeface="MS Mincho" panose="02020609040205080304" pitchFamily="49" charset="-128"/>
                <a:ea typeface="MS Mincho" panose="02020609040205080304" pitchFamily="49" charset="-128"/>
              </a:rPr>
              <a:t>∊N</a:t>
            </a:r>
            <a:r>
              <a:rPr lang="en-US" altLang="zh-CN" sz="2800" b="1" dirty="0">
                <a:latin typeface="Times New Roman" panose="02020603050405020304" pitchFamily="18" charset="0"/>
                <a:ea typeface="MS Mincho" panose="02020609040205080304" pitchFamily="49" charset="-128"/>
              </a:rPr>
              <a:t>)</a:t>
            </a:r>
            <a:r>
              <a:rPr lang="zh-CN" altLang="en-US" sz="2800" b="1" dirty="0">
                <a:latin typeface="Times New Roman" panose="02020603050405020304" pitchFamily="18" charset="0"/>
                <a:ea typeface="宋体" panose="02010600030101010101" pitchFamily="2" charset="-122"/>
              </a:rPr>
              <a:t>是任意集合</a:t>
            </a:r>
            <a:r>
              <a:rPr lang="en-US" altLang="zh-CN" sz="2800" b="1"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p>
        </p:txBody>
      </p:sp>
      <p:graphicFrame>
        <p:nvGraphicFramePr>
          <p:cNvPr id="3074" name="Object 4"/>
          <p:cNvGraphicFramePr>
            <a:graphicFrameLocks noChangeAspect="1"/>
          </p:cNvGraphicFramePr>
          <p:nvPr>
            <p:extLst>
              <p:ext uri="{D42A27DB-BD31-4B8C-83A1-F6EECF244321}">
                <p14:modId xmlns:p14="http://schemas.microsoft.com/office/powerpoint/2010/main" val="3559234197"/>
              </p:ext>
            </p:extLst>
          </p:nvPr>
        </p:nvGraphicFramePr>
        <p:xfrm>
          <a:off x="1606550" y="1462088"/>
          <a:ext cx="5930900" cy="885825"/>
        </p:xfrm>
        <a:graphic>
          <a:graphicData uri="http://schemas.openxmlformats.org/presentationml/2006/ole">
            <mc:AlternateContent xmlns:mc="http://schemas.openxmlformats.org/markup-compatibility/2006">
              <mc:Choice xmlns:v="urn:schemas-microsoft-com:vml" Requires="v">
                <p:oleObj name="公式" r:id="rId2" imgW="2552400" imgH="380880" progId="Equation.3">
                  <p:embed/>
                </p:oleObj>
              </mc:Choice>
              <mc:Fallback>
                <p:oleObj name="公式" r:id="rId2" imgW="2552400" imgH="38088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462088"/>
                        <a:ext cx="59309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extLst>
              <p:ext uri="{D42A27DB-BD31-4B8C-83A1-F6EECF244321}">
                <p14:modId xmlns:p14="http://schemas.microsoft.com/office/powerpoint/2010/main" val="1124441382"/>
              </p:ext>
            </p:extLst>
          </p:nvPr>
        </p:nvGraphicFramePr>
        <p:xfrm>
          <a:off x="1643832" y="2383482"/>
          <a:ext cx="5922962" cy="833438"/>
        </p:xfrm>
        <a:graphic>
          <a:graphicData uri="http://schemas.openxmlformats.org/presentationml/2006/ole">
            <mc:AlternateContent xmlns:mc="http://schemas.openxmlformats.org/markup-compatibility/2006">
              <mc:Choice xmlns:v="urn:schemas-microsoft-com:vml" Requires="v">
                <p:oleObj name="公式" r:id="rId4" imgW="2705040" imgH="380880" progId="Equation.3">
                  <p:embed/>
                </p:oleObj>
              </mc:Choice>
              <mc:Fallback>
                <p:oleObj name="公式" r:id="rId4" imgW="2705040" imgH="380880" progId="Equation.3">
                  <p:embed/>
                  <p:pic>
                    <p:nvPicPr>
                      <p:cNvPr id="307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832" y="2383482"/>
                        <a:ext cx="5922962"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6"/>
          <p:cNvGraphicFramePr>
            <a:graphicFrameLocks noChangeAspect="1"/>
          </p:cNvGraphicFramePr>
          <p:nvPr>
            <p:extLst>
              <p:ext uri="{D42A27DB-BD31-4B8C-83A1-F6EECF244321}">
                <p14:modId xmlns:p14="http://schemas.microsoft.com/office/powerpoint/2010/main" val="3377862206"/>
              </p:ext>
            </p:extLst>
          </p:nvPr>
        </p:nvGraphicFramePr>
        <p:xfrm>
          <a:off x="2124074" y="4100289"/>
          <a:ext cx="3537677" cy="1057499"/>
        </p:xfrm>
        <a:graphic>
          <a:graphicData uri="http://schemas.openxmlformats.org/presentationml/2006/ole">
            <mc:AlternateContent xmlns:mc="http://schemas.openxmlformats.org/markup-compatibility/2006">
              <mc:Choice xmlns:v="urn:schemas-microsoft-com:vml" Requires="v">
                <p:oleObj name="公式" r:id="rId6" imgW="1434960" imgH="431640" progId="Equation.3">
                  <p:embed/>
                </p:oleObj>
              </mc:Choice>
              <mc:Fallback>
                <p:oleObj name="公式" r:id="rId6" imgW="1434960" imgH="431640" progId="Equation.3">
                  <p:embed/>
                  <p:pic>
                    <p:nvPicPr>
                      <p:cNvPr id="307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4" y="4100289"/>
                        <a:ext cx="3537677" cy="1057499"/>
                      </a:xfrm>
                      <a:prstGeom prst="rect">
                        <a:avLst/>
                      </a:prstGeom>
                      <a:noFill/>
                    </p:spPr>
                  </p:pic>
                </p:oleObj>
              </mc:Fallback>
            </mc:AlternateContent>
          </a:graphicData>
        </a:graphic>
      </p:graphicFrame>
      <p:graphicFrame>
        <p:nvGraphicFramePr>
          <p:cNvPr id="3077" name="Object 7"/>
          <p:cNvGraphicFramePr>
            <a:graphicFrameLocks noChangeAspect="1"/>
          </p:cNvGraphicFramePr>
          <p:nvPr>
            <p:extLst>
              <p:ext uri="{D42A27DB-BD31-4B8C-83A1-F6EECF244321}">
                <p14:modId xmlns:p14="http://schemas.microsoft.com/office/powerpoint/2010/main" val="3699111542"/>
              </p:ext>
            </p:extLst>
          </p:nvPr>
        </p:nvGraphicFramePr>
        <p:xfrm>
          <a:off x="2120900" y="5138737"/>
          <a:ext cx="3418455" cy="1020763"/>
        </p:xfrm>
        <a:graphic>
          <a:graphicData uri="http://schemas.openxmlformats.org/presentationml/2006/ole">
            <mc:AlternateContent xmlns:mc="http://schemas.openxmlformats.org/markup-compatibility/2006">
              <mc:Choice xmlns:v="urn:schemas-microsoft-com:vml" Requires="v">
                <p:oleObj name="公式" r:id="rId8" imgW="1434960" imgH="431640" progId="Equation.3">
                  <p:embed/>
                </p:oleObj>
              </mc:Choice>
              <mc:Fallback>
                <p:oleObj name="公式" r:id="rId8" imgW="1434960" imgH="431640" progId="Equation.3">
                  <p:embed/>
                  <p:pic>
                    <p:nvPicPr>
                      <p:cNvPr id="307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0900" y="5138737"/>
                        <a:ext cx="3418455" cy="1020763"/>
                      </a:xfrm>
                      <a:prstGeom prst="rect">
                        <a:avLst/>
                      </a:prstGeom>
                      <a:noFill/>
                    </p:spPr>
                  </p:pic>
                </p:oleObj>
              </mc:Fallback>
            </mc:AlternateContent>
          </a:graphicData>
        </a:graphic>
      </p:graphicFrame>
      <p:sp>
        <p:nvSpPr>
          <p:cNvPr id="3081" name="Text Box 8"/>
          <p:cNvSpPr txBox="1">
            <a:spLocks noChangeArrowheads="1"/>
          </p:cNvSpPr>
          <p:nvPr/>
        </p:nvSpPr>
        <p:spPr bwMode="auto">
          <a:xfrm>
            <a:off x="284312" y="3544094"/>
            <a:ext cx="69342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33300"/>
                </a:solidFill>
              </a:rPr>
              <a:t>性质：</a:t>
            </a:r>
            <a:r>
              <a:rPr lang="zh-CN" altLang="en-US" sz="2800" b="1" dirty="0"/>
              <a:t>设</a:t>
            </a:r>
            <a:r>
              <a:rPr lang="en-US" altLang="zh-CN" sz="2800" b="1" dirty="0" err="1"/>
              <a:t>A,P</a:t>
            </a:r>
            <a:r>
              <a:rPr lang="en-US" altLang="zh-CN" sz="2800" b="1" i="1" baseline="-25000" dirty="0" err="1"/>
              <a:t>i</a:t>
            </a:r>
            <a:r>
              <a:rPr lang="en-US" altLang="zh-CN" sz="2800" b="1" i="1" dirty="0"/>
              <a:t> </a:t>
            </a:r>
            <a:r>
              <a:rPr lang="en-US" altLang="zh-CN" sz="2800" b="1" dirty="0"/>
              <a:t>(</a:t>
            </a:r>
            <a:r>
              <a:rPr lang="en-US" altLang="zh-CN" sz="2800" b="1" i="1" dirty="0" err="1"/>
              <a:t>i</a:t>
            </a:r>
            <a:r>
              <a:rPr lang="en-US" altLang="zh-CN" sz="2800" b="1" dirty="0" err="1"/>
              <a:t>∊N</a:t>
            </a:r>
            <a:r>
              <a:rPr lang="en-US" altLang="zh-CN" sz="2800" b="1" dirty="0"/>
              <a:t>)</a:t>
            </a:r>
            <a:r>
              <a:rPr lang="zh-CN" altLang="en-US" sz="2800" b="1" dirty="0"/>
              <a:t>是任意集合</a:t>
            </a:r>
            <a:r>
              <a:rPr lang="en-US" altLang="zh-CN" sz="2800" b="1" dirty="0"/>
              <a:t>,</a:t>
            </a:r>
            <a:r>
              <a:rPr lang="en-US" altLang="zh-CN" sz="2800" dirty="0"/>
              <a:t> </a:t>
            </a:r>
          </a:p>
          <a:p>
            <a:pPr eaLnBrk="1" hangingPunct="1"/>
            <a:endParaRPr lang="zh-CN" altLang="en-US" sz="2400" b="1" dirty="0">
              <a:solidFill>
                <a:srgbClr val="333300"/>
              </a:solidFill>
            </a:endParaRPr>
          </a:p>
        </p:txBody>
      </p:sp>
      <p:sp>
        <p:nvSpPr>
          <p:cNvPr id="3082" name="Line 9"/>
          <p:cNvSpPr>
            <a:spLocks noChangeShapeType="1"/>
          </p:cNvSpPr>
          <p:nvPr/>
        </p:nvSpPr>
        <p:spPr bwMode="auto">
          <a:xfrm>
            <a:off x="0" y="33877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9BB690-1D5E-4F80-9054-D423197F24C0}" type="slidenum">
              <a:rPr lang="zh-CN" altLang="en-US" smtClean="0">
                <a:solidFill>
                  <a:schemeClr val="accent1"/>
                </a:solidFill>
              </a:rPr>
              <a:pPr/>
              <a:t>37</a:t>
            </a:fld>
            <a:r>
              <a:rPr lang="en-US" altLang="zh-CN" dirty="0">
                <a:solidFill>
                  <a:schemeClr val="accent1"/>
                </a:solidFill>
              </a:rPr>
              <a:t>/49</a:t>
            </a:r>
          </a:p>
        </p:txBody>
      </p:sp>
      <p:sp>
        <p:nvSpPr>
          <p:cNvPr id="34819" name="Rectangle 2"/>
          <p:cNvSpPr>
            <a:spLocks noGrp="1"/>
          </p:cNvSpPr>
          <p:nvPr>
            <p:ph type="title" idx="4294967295"/>
          </p:nvPr>
        </p:nvSpPr>
        <p:spPr/>
        <p:txBody>
          <a:bodyPr/>
          <a:lstStyle/>
          <a:p>
            <a:r>
              <a:rPr lang="en-US" altLang="zh-CN" sz="4000" dirty="0">
                <a:latin typeface="Calibri" panose="020F0502020204030204" pitchFamily="34" charset="0"/>
                <a:ea typeface="宋体" panose="02010600030101010101" pitchFamily="2" charset="-122"/>
              </a:rPr>
              <a:t>3.3 </a:t>
            </a:r>
            <a:r>
              <a:rPr lang="zh-CN" altLang="en-US" sz="4000" dirty="0">
                <a:latin typeface="Calibri" panose="020F0502020204030204" pitchFamily="34" charset="0"/>
                <a:ea typeface="宋体" panose="02010600030101010101" pitchFamily="2" charset="-122"/>
              </a:rPr>
              <a:t>集合中元素的计数</a:t>
            </a:r>
          </a:p>
        </p:txBody>
      </p:sp>
      <p:sp>
        <p:nvSpPr>
          <p:cNvPr id="34820" name="Rectangle 3"/>
          <p:cNvSpPr>
            <a:spLocks noGrp="1"/>
          </p:cNvSpPr>
          <p:nvPr>
            <p:ph type="body" idx="4294967295"/>
          </p:nvPr>
        </p:nvSpPr>
        <p:spPr/>
        <p:txBody>
          <a:bodyPr/>
          <a:lstStyle/>
          <a:p>
            <a:r>
              <a:rPr lang="zh-CN" altLang="en-US" dirty="0">
                <a:solidFill>
                  <a:srgbClr val="FF0000"/>
                </a:solidFill>
                <a:ea typeface="宋体" panose="02010600030101010101" pitchFamily="2" charset="-122"/>
              </a:rPr>
              <a:t>基数</a:t>
            </a:r>
            <a:endParaRPr lang="en-US" altLang="zh-CN" dirty="0">
              <a:solidFill>
                <a:srgbClr val="FF0000"/>
              </a:solidFill>
              <a:ea typeface="宋体" panose="02010600030101010101" pitchFamily="2" charset="-122"/>
            </a:endParaRPr>
          </a:p>
          <a:p>
            <a:r>
              <a:rPr lang="zh-CN" altLang="en-US">
                <a:solidFill>
                  <a:srgbClr val="FF0000"/>
                </a:solidFill>
                <a:ea typeface="宋体" panose="02010600030101010101" pitchFamily="2" charset="-122"/>
              </a:rPr>
              <a:t>有穷集、无穷集</a:t>
            </a:r>
            <a:endParaRPr lang="zh-CN" altLang="en-US" dirty="0">
              <a:solidFill>
                <a:srgbClr val="FF0000"/>
              </a:solidFill>
              <a:ea typeface="宋体" panose="02010600030101010101" pitchFamily="2" charset="-122"/>
            </a:endParaRPr>
          </a:p>
          <a:p>
            <a:r>
              <a:rPr lang="zh-CN" altLang="en-US" dirty="0">
                <a:solidFill>
                  <a:srgbClr val="FF0000"/>
                </a:solidFill>
                <a:ea typeface="宋体" panose="02010600030101010101" pitchFamily="2" charset="-122"/>
              </a:rPr>
              <a:t>加法公式</a:t>
            </a:r>
          </a:p>
          <a:p>
            <a:r>
              <a:rPr lang="zh-CN" altLang="en-US" dirty="0">
                <a:solidFill>
                  <a:srgbClr val="FF0000"/>
                </a:solidFill>
                <a:ea typeface="宋体" panose="02010600030101010101" pitchFamily="2" charset="-122"/>
              </a:rPr>
              <a:t>一般加法公式（</a:t>
            </a:r>
            <a:r>
              <a:rPr lang="zh-CN" altLang="en-US" dirty="0">
                <a:solidFill>
                  <a:srgbClr val="FF0000"/>
                </a:solidFill>
                <a:latin typeface="Calibri" panose="020F0502020204030204" pitchFamily="34" charset="0"/>
                <a:ea typeface="宋体" panose="02010600030101010101" pitchFamily="2" charset="-122"/>
              </a:rPr>
              <a:t>包含与排斥原理，多退少补公式）</a:t>
            </a:r>
            <a:endParaRPr lang="zh-CN" altLang="en-US" dirty="0">
              <a:solidFill>
                <a:srgbClr val="FF0000"/>
              </a:solidFill>
              <a:ea typeface="宋体" panose="02010600030101010101" pitchFamily="2" charset="-122"/>
            </a:endParaRPr>
          </a:p>
          <a:p>
            <a:r>
              <a:rPr lang="zh-CN" altLang="en-US" dirty="0">
                <a:solidFill>
                  <a:srgbClr val="FF0000"/>
                </a:solidFill>
                <a:ea typeface="宋体" panose="02010600030101010101" pitchFamily="2" charset="-122"/>
              </a:rPr>
              <a:t>减法公式</a:t>
            </a:r>
          </a:p>
        </p:txBody>
      </p:sp>
    </p:spTree>
    <p:extLst>
      <p:ext uri="{BB962C8B-B14F-4D97-AF65-F5344CB8AC3E}">
        <p14:creationId xmlns:p14="http://schemas.microsoft.com/office/powerpoint/2010/main" val="1554986096"/>
      </p:ext>
    </p:extLst>
  </p:cSld>
  <p:clrMapOvr>
    <a:masterClrMapping/>
  </p:clrMapOvr>
  <p:transition advTm="1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C14488-0B37-42F8-9793-8C76F443F867}" type="slidenum">
              <a:rPr lang="zh-CN" altLang="en-US" smtClean="0">
                <a:solidFill>
                  <a:schemeClr val="accent1"/>
                </a:solidFill>
              </a:rPr>
              <a:pPr/>
              <a:t>38</a:t>
            </a:fld>
            <a:r>
              <a:rPr lang="en-US" altLang="zh-CN" dirty="0">
                <a:solidFill>
                  <a:schemeClr val="accent1"/>
                </a:solidFill>
              </a:rPr>
              <a:t>/49</a:t>
            </a:r>
          </a:p>
        </p:txBody>
      </p:sp>
      <p:sp>
        <p:nvSpPr>
          <p:cNvPr id="35843" name="Rectangle 2"/>
          <p:cNvSpPr>
            <a:spLocks noGrp="1"/>
          </p:cNvSpPr>
          <p:nvPr>
            <p:ph type="title" idx="4294967295"/>
          </p:nvPr>
        </p:nvSpPr>
        <p:spPr/>
        <p:txBody>
          <a:bodyPr/>
          <a:lstStyle/>
          <a:p>
            <a:pPr eaLnBrk="1" hangingPunct="1">
              <a:buFont typeface="Wingdings" panose="05000000000000000000" pitchFamily="2" charset="2"/>
              <a:buNone/>
            </a:pPr>
            <a:r>
              <a:rPr lang="zh-CN" altLang="en-US" b="1" dirty="0">
                <a:latin typeface="Calibri" panose="020F0502020204030204" pitchFamily="34" charset="0"/>
                <a:ea typeface="宋体" panose="02010600030101010101" pitchFamily="2" charset="-122"/>
              </a:rPr>
              <a:t>基数（</a:t>
            </a:r>
            <a:r>
              <a:rPr lang="en-US" altLang="zh-CN" b="1" dirty="0">
                <a:latin typeface="Calibri" panose="020F0502020204030204" pitchFamily="34" charset="0"/>
                <a:ea typeface="宋体" panose="02010600030101010101" pitchFamily="2" charset="-122"/>
              </a:rPr>
              <a:t>cardinality </a:t>
            </a:r>
            <a:r>
              <a:rPr lang="zh-CN" altLang="en-US" b="1" dirty="0">
                <a:latin typeface="Calibri" panose="020F0502020204030204" pitchFamily="34" charset="0"/>
                <a:ea typeface="宋体" panose="02010600030101010101" pitchFamily="2" charset="-122"/>
              </a:rPr>
              <a:t>势）</a:t>
            </a:r>
          </a:p>
        </p:txBody>
      </p:sp>
      <p:sp>
        <p:nvSpPr>
          <p:cNvPr id="35844" name="Rectangle 3"/>
          <p:cNvSpPr>
            <a:spLocks noGrp="1"/>
          </p:cNvSpPr>
          <p:nvPr>
            <p:ph type="body" idx="4294967295"/>
          </p:nvPr>
        </p:nvSpPr>
        <p:spPr>
          <a:xfrm>
            <a:off x="187995" y="836712"/>
            <a:ext cx="8569325" cy="1800200"/>
          </a:xfrm>
        </p:spPr>
        <p:txBody>
          <a:bodyPr/>
          <a:lstStyle/>
          <a:p>
            <a:pPr eaLnBrk="1" hangingPunct="1">
              <a:buFont typeface="Wingdings" panose="05000000000000000000" pitchFamily="2" charset="2"/>
              <a:buNone/>
            </a:pPr>
            <a:r>
              <a:rPr lang="zh-CN" altLang="en-US" b="1" dirty="0">
                <a:latin typeface="Times New Roman" panose="02020603050405020304" pitchFamily="18" charset="0"/>
              </a:rPr>
              <a:t>集合 </a:t>
            </a:r>
            <a:r>
              <a:rPr lang="en-US" altLang="zh-CN" b="1" i="1" dirty="0">
                <a:latin typeface="Times New Roman" panose="02020603050405020304" pitchFamily="18" charset="0"/>
              </a:rPr>
              <a:t>A </a:t>
            </a:r>
            <a:r>
              <a:rPr lang="zh-CN" altLang="en-US" b="1" dirty="0">
                <a:latin typeface="Times New Roman" panose="02020603050405020304" pitchFamily="18" charset="0"/>
              </a:rPr>
              <a:t>的</a:t>
            </a:r>
            <a:r>
              <a:rPr lang="zh-CN" altLang="en-US" b="1" dirty="0">
                <a:solidFill>
                  <a:srgbClr val="FF3300"/>
                </a:solidFill>
                <a:latin typeface="Times New Roman" panose="02020603050405020304" pitchFamily="18" charset="0"/>
              </a:rPr>
              <a:t>基数</a:t>
            </a:r>
            <a:r>
              <a:rPr lang="zh-CN" altLang="en-US" b="1" dirty="0">
                <a:latin typeface="Times New Roman" panose="02020603050405020304" pitchFamily="18" charset="0"/>
              </a:rPr>
              <a:t>：集合</a:t>
            </a:r>
            <a:r>
              <a:rPr lang="en-US" altLang="zh-CN" b="1" i="1" dirty="0">
                <a:latin typeface="Times New Roman" panose="02020603050405020304" pitchFamily="18" charset="0"/>
              </a:rPr>
              <a:t>A</a:t>
            </a:r>
            <a:r>
              <a:rPr lang="zh-CN" altLang="en-US" b="1" dirty="0">
                <a:latin typeface="Times New Roman" panose="02020603050405020304" pitchFamily="18" charset="0"/>
              </a:rPr>
              <a:t>中的元素个数，记作</a:t>
            </a:r>
            <a:endParaRPr lang="en-US" altLang="zh-CN" b="1" dirty="0">
              <a:latin typeface="Times New Roman" panose="02020603050405020304" pitchFamily="18" charset="0"/>
            </a:endParaRPr>
          </a:p>
          <a:p>
            <a:pPr algn="ctr" eaLnBrk="1" hangingPunct="1">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card </a:t>
            </a:r>
            <a:r>
              <a:rPr lang="en-US" altLang="zh-CN" b="1" i="1" dirty="0">
                <a:latin typeface="Times New Roman" panose="02020603050405020304" pitchFamily="18" charset="0"/>
              </a:rPr>
              <a:t>A</a:t>
            </a:r>
          </a:p>
          <a:p>
            <a:pPr eaLnBrk="1" hangingPunct="1">
              <a:buFont typeface="Wingdings" panose="05000000000000000000" pitchFamily="2" charset="2"/>
              <a:buNone/>
            </a:pPr>
            <a:r>
              <a:rPr lang="zh-CN" altLang="en-US" b="1" dirty="0">
                <a:latin typeface="Times New Roman" panose="02020603050405020304" pitchFamily="18" charset="0"/>
              </a:rPr>
              <a:t>也记作为                    </a:t>
            </a:r>
            <a:r>
              <a:rPr lang="en-US" altLang="zh-CN" b="1" dirty="0">
                <a:solidFill>
                  <a:srgbClr val="FF3300"/>
                </a:solidFill>
                <a:latin typeface="Times New Roman" panose="02020603050405020304" pitchFamily="18" charset="0"/>
              </a:rPr>
              <a:t>|A|</a:t>
            </a:r>
          </a:p>
        </p:txBody>
      </p:sp>
      <p:sp>
        <p:nvSpPr>
          <p:cNvPr id="2" name="矩形 1"/>
          <p:cNvSpPr/>
          <p:nvPr/>
        </p:nvSpPr>
        <p:spPr>
          <a:xfrm>
            <a:off x="279257" y="3861048"/>
            <a:ext cx="8185150" cy="1077218"/>
          </a:xfrm>
          <a:prstGeom prst="rect">
            <a:avLst/>
          </a:prstGeom>
        </p:spPr>
        <p:txBody>
          <a:bodyPr wrap="square">
            <a:spAutoFit/>
          </a:bodyPr>
          <a:lstStyle/>
          <a:p>
            <a:pPr eaLnBrk="1" hangingPunct="1">
              <a:buFont typeface="Wingdings" panose="05000000000000000000" pitchFamily="2" charset="2"/>
              <a:buNone/>
            </a:pPr>
            <a:r>
              <a:rPr lang="zh-CN" altLang="en-US" sz="3200" b="1" dirty="0">
                <a:latin typeface="Times New Roman" panose="02020603050405020304" pitchFamily="18" charset="0"/>
              </a:rPr>
              <a:t>例  </a:t>
            </a:r>
            <a:r>
              <a:rPr lang="en-US" altLang="zh-CN" sz="3200" b="1" dirty="0">
                <a:latin typeface="Times New Roman" panose="02020603050405020304" pitchFamily="18" charset="0"/>
              </a:rPr>
              <a:t>A={0</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2}</a:t>
            </a:r>
          </a:p>
          <a:p>
            <a:pPr eaLnBrk="1" hangingPunct="1">
              <a:buFont typeface="Wingdings" panose="05000000000000000000" pitchFamily="2" charset="2"/>
              <a:buNone/>
            </a:pP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card A =|A|=3</a:t>
            </a:r>
          </a:p>
        </p:txBody>
      </p:sp>
      <p:sp>
        <p:nvSpPr>
          <p:cNvPr id="3" name="矩形 2"/>
          <p:cNvSpPr/>
          <p:nvPr/>
        </p:nvSpPr>
        <p:spPr>
          <a:xfrm>
            <a:off x="304955" y="2916233"/>
            <a:ext cx="7978466" cy="584775"/>
          </a:xfrm>
          <a:prstGeom prst="rect">
            <a:avLst/>
          </a:prstGeom>
          <a:solidFill>
            <a:srgbClr val="FFFF00"/>
          </a:solidFill>
        </p:spPr>
        <p:txBody>
          <a:bodyPr wrap="none">
            <a:spAutoFit/>
          </a:bodyPr>
          <a:lstStyle/>
          <a:p>
            <a:r>
              <a:rPr lang="zh-CN" altLang="en-US" sz="3200" b="1" dirty="0">
                <a:latin typeface="Times New Roman" panose="02020603050405020304" pitchFamily="18" charset="0"/>
              </a:rPr>
              <a:t>显然 ，空集</a:t>
            </a:r>
            <a:r>
              <a:rPr lang="en-US" altLang="zh-CN" sz="3200" b="1" dirty="0"/>
              <a:t>Ø</a:t>
            </a:r>
            <a:r>
              <a:rPr lang="zh-CN" altLang="en-US" sz="3200" b="1" dirty="0">
                <a:latin typeface="Times New Roman" panose="02020603050405020304" pitchFamily="18" charset="0"/>
              </a:rPr>
              <a:t>的基数为</a:t>
            </a:r>
            <a:r>
              <a:rPr lang="en-US" altLang="zh-CN" sz="3200" b="1" dirty="0">
                <a:latin typeface="Times New Roman" panose="02020603050405020304" pitchFamily="18" charset="0"/>
              </a:rPr>
              <a:t>0</a:t>
            </a:r>
            <a:r>
              <a:rPr lang="zh-CN" altLang="en-US" sz="3200" b="1" dirty="0">
                <a:latin typeface="Times New Roman" panose="02020603050405020304" pitchFamily="18" charset="0"/>
              </a:rPr>
              <a:t>，即 </a:t>
            </a:r>
            <a:r>
              <a:rPr lang="en-US" altLang="zh-CN" sz="3200" b="1" dirty="0">
                <a:latin typeface="Times New Roman" panose="02020603050405020304" pitchFamily="18" charset="0"/>
              </a:rPr>
              <a:t>card</a:t>
            </a:r>
            <a:r>
              <a:rPr lang="en-US" altLang="zh-CN" sz="3200" b="1" dirty="0"/>
              <a:t> Ø =</a:t>
            </a:r>
            <a:r>
              <a:rPr lang="en-US" altLang="zh-CN" sz="3200" b="1" dirty="0">
                <a:latin typeface="Times New Roman" panose="02020603050405020304" pitchFamily="18" charset="0"/>
              </a:rPr>
              <a:t>|</a:t>
            </a:r>
            <a:r>
              <a:rPr lang="en-US" altLang="zh-CN" sz="3200" b="1" dirty="0"/>
              <a:t>Ø|=0</a:t>
            </a:r>
            <a:endParaRPr lang="zh-CN" altLang="en-US" sz="3200" dirty="0"/>
          </a:p>
        </p:txBody>
      </p:sp>
    </p:spTree>
    <p:extLst>
      <p:ext uri="{BB962C8B-B14F-4D97-AF65-F5344CB8AC3E}">
        <p14:creationId xmlns:p14="http://schemas.microsoft.com/office/powerpoint/2010/main" val="5959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C14488-0B37-42F8-9793-8C76F443F867}" type="slidenum">
              <a:rPr lang="zh-CN" altLang="en-US" smtClean="0">
                <a:solidFill>
                  <a:schemeClr val="accent1"/>
                </a:solidFill>
              </a:rPr>
              <a:pPr/>
              <a:t>39</a:t>
            </a:fld>
            <a:r>
              <a:rPr lang="en-US" altLang="zh-CN" dirty="0">
                <a:solidFill>
                  <a:schemeClr val="accent1"/>
                </a:solidFill>
              </a:rPr>
              <a:t>/49</a:t>
            </a:r>
          </a:p>
        </p:txBody>
      </p:sp>
      <p:sp>
        <p:nvSpPr>
          <p:cNvPr id="35843"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3.10   </a:t>
            </a:r>
            <a:r>
              <a:rPr lang="zh-CN" altLang="en-US" b="1" dirty="0">
                <a:latin typeface="Calibri" panose="020F0502020204030204" pitchFamily="34" charset="0"/>
                <a:ea typeface="宋体" panose="02010600030101010101" pitchFamily="2" charset="-122"/>
              </a:rPr>
              <a:t>有穷集、无穷集</a:t>
            </a:r>
          </a:p>
        </p:txBody>
      </p:sp>
      <p:sp>
        <p:nvSpPr>
          <p:cNvPr id="35844" name="Rectangle 3"/>
          <p:cNvSpPr>
            <a:spLocks noGrp="1"/>
          </p:cNvSpPr>
          <p:nvPr>
            <p:ph type="body" idx="4294967295"/>
          </p:nvPr>
        </p:nvSpPr>
        <p:spPr>
          <a:xfrm>
            <a:off x="323850" y="1052513"/>
            <a:ext cx="8569325" cy="2447925"/>
          </a:xfrm>
        </p:spPr>
        <p:txBody>
          <a:bodyPr/>
          <a:lstStyle/>
          <a:p>
            <a:pPr marL="1077913" indent="-1077913">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为一个集合，如果存在一个自然数</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，使得</a:t>
            </a:r>
            <a:endParaRPr lang="en-US" altLang="zh-CN" b="1" dirty="0">
              <a:latin typeface="Calibri" panose="020F0502020204030204" pitchFamily="34" charset="0"/>
              <a:ea typeface="宋体" panose="02010600030101010101" pitchFamily="2" charset="-122"/>
            </a:endParaRPr>
          </a:p>
          <a:p>
            <a:pPr marL="1077913" indent="-1077913">
              <a:buFont typeface="Arial" panose="020B0604020202020204" pitchFamily="34" charset="0"/>
              <a:buNone/>
            </a:pPr>
            <a:r>
              <a:rPr lang="en-US" altLang="zh-CN" b="1" dirty="0">
                <a:latin typeface="Calibri" panose="020F0502020204030204" pitchFamily="34" charset="0"/>
                <a:ea typeface="宋体" panose="02010600030101010101" pitchFamily="2" charset="-122"/>
              </a:rPr>
              <a:t>         |A|=card A=n</a:t>
            </a:r>
          </a:p>
          <a:p>
            <a:pPr marL="1077913" indent="-1077913">
              <a:buFont typeface="Arial" panose="020B0604020202020204" pitchFamily="34" charset="0"/>
              <a:buNone/>
            </a:pPr>
            <a:r>
              <a:rPr lang="zh-CN" altLang="en-US" b="1" dirty="0">
                <a:latin typeface="Calibri" panose="020F0502020204030204" pitchFamily="34" charset="0"/>
                <a:ea typeface="宋体" panose="02010600030101010101" pitchFamily="2" charset="-122"/>
              </a:rPr>
              <a:t>则称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为有穷集（有限集），</a:t>
            </a:r>
            <a:endParaRPr lang="en-US" altLang="zh-CN" b="1" dirty="0">
              <a:latin typeface="Calibri" panose="020F0502020204030204" pitchFamily="34" charset="0"/>
              <a:ea typeface="宋体" panose="02010600030101010101" pitchFamily="2" charset="-122"/>
            </a:endParaRPr>
          </a:p>
          <a:p>
            <a:pPr marL="1077913" indent="-1077913">
              <a:buFont typeface="Arial" panose="020B0604020202020204" pitchFamily="34" charset="0"/>
              <a:buNone/>
            </a:pPr>
            <a:r>
              <a:rPr lang="zh-CN" altLang="en-US" b="1" dirty="0">
                <a:latin typeface="Calibri" panose="020F0502020204030204" pitchFamily="34" charset="0"/>
                <a:ea typeface="宋体" panose="02010600030101010101" pitchFamily="2" charset="-122"/>
              </a:rPr>
              <a:t>否则称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为无穷集（无限集）。</a:t>
            </a:r>
            <a:endParaRPr lang="en-US" altLang="zh-CN" b="1" dirty="0">
              <a:latin typeface="Calibri" panose="020F0502020204030204" pitchFamily="34" charset="0"/>
              <a:ea typeface="宋体" panose="02010600030101010101" pitchFamily="2" charset="-122"/>
            </a:endParaRPr>
          </a:p>
        </p:txBody>
      </p:sp>
      <p:sp>
        <p:nvSpPr>
          <p:cNvPr id="35845" name="Rectangle 4"/>
          <p:cNvSpPr>
            <a:spLocks noChangeArrowheads="1"/>
          </p:cNvSpPr>
          <p:nvPr/>
        </p:nvSpPr>
        <p:spPr bwMode="auto">
          <a:xfrm>
            <a:off x="900113" y="4260850"/>
            <a:ext cx="6686550"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chemeClr val="bg1"/>
                </a:solidFill>
              </a:rPr>
              <a:t>本节所涉及的集合一般均为有限集。</a:t>
            </a:r>
          </a:p>
        </p:txBody>
      </p:sp>
    </p:spTree>
    <p:extLst>
      <p:ext uri="{BB962C8B-B14F-4D97-AF65-F5344CB8AC3E}">
        <p14:creationId xmlns:p14="http://schemas.microsoft.com/office/powerpoint/2010/main" val="37000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F0B30-57D3-4412-989A-8F2AD73E10FE}" type="slidenum">
              <a:rPr lang="zh-CN" altLang="en-US" smtClean="0">
                <a:solidFill>
                  <a:schemeClr val="accent1"/>
                </a:solidFill>
              </a:rPr>
              <a:pPr/>
              <a:t>4</a:t>
            </a:fld>
            <a:r>
              <a:rPr lang="en-US" altLang="zh-CN" dirty="0">
                <a:solidFill>
                  <a:schemeClr val="accent1"/>
                </a:solidFill>
              </a:rPr>
              <a:t>/49</a:t>
            </a:r>
          </a:p>
        </p:txBody>
      </p:sp>
      <p:sp>
        <p:nvSpPr>
          <p:cNvPr id="43011"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交运算： </a:t>
            </a:r>
            <a:r>
              <a:rPr lang="en-US" altLang="zh-CN" sz="4000" b="1" dirty="0">
                <a:latin typeface="Calibri" panose="020F0502020204030204" pitchFamily="34" charset="0"/>
                <a:ea typeface="宋体" panose="02010600030101010101" pitchFamily="2" charset="-122"/>
              </a:rPr>
              <a:t>∩</a:t>
            </a:r>
            <a:endParaRPr lang="zh-CN" altLang="en-US" sz="4000" b="1" dirty="0">
              <a:latin typeface="Calibri" panose="020F0502020204030204" pitchFamily="34" charset="0"/>
              <a:ea typeface="宋体" panose="02010600030101010101" pitchFamily="2" charset="-122"/>
            </a:endParaRPr>
          </a:p>
        </p:txBody>
      </p:sp>
      <p:sp>
        <p:nvSpPr>
          <p:cNvPr id="120835" name="Rectangle 3"/>
          <p:cNvSpPr>
            <a:spLocks noGrp="1"/>
          </p:cNvSpPr>
          <p:nvPr>
            <p:ph type="body" idx="4294967295"/>
          </p:nvPr>
        </p:nvSpPr>
        <p:spPr>
          <a:xfrm>
            <a:off x="323850" y="1052513"/>
            <a:ext cx="8496300" cy="5256212"/>
          </a:xfrm>
        </p:spPr>
        <p:txBody>
          <a:bodyPr/>
          <a:lstStyle/>
          <a:p>
            <a:pPr algn="ctr">
              <a:buFont typeface="Arial" charset="0"/>
              <a:buNone/>
              <a:defRPr/>
            </a:pPr>
            <a:r>
              <a:rPr lang="en-US" altLang="zh-CN" b="1" dirty="0">
                <a:solidFill>
                  <a:srgbClr val="FF0000"/>
                </a:solidFill>
                <a:latin typeface="Calibri" pitchFamily="34" charset="0"/>
                <a:ea typeface="宋体" pitchFamily="2" charset="-122"/>
              </a:rPr>
              <a:t>A∩B={x │</a:t>
            </a:r>
            <a:r>
              <a:rPr lang="en-US" altLang="zh-CN" b="1" dirty="0" err="1">
                <a:solidFill>
                  <a:srgbClr val="FF0000"/>
                </a:solidFill>
                <a:latin typeface="Calibri" pitchFamily="34" charset="0"/>
                <a:ea typeface="宋体" pitchFamily="2" charset="-122"/>
              </a:rPr>
              <a:t>x∊A</a:t>
            </a:r>
            <a:r>
              <a:rPr lang="zh-CN" altLang="en-US" b="1" dirty="0">
                <a:latin typeface="宋体" panose="02010600030101010101" pitchFamily="2" charset="-122"/>
              </a:rPr>
              <a:t> ∧ </a:t>
            </a:r>
            <a:r>
              <a:rPr lang="en-US" altLang="zh-CN" b="1" dirty="0" err="1">
                <a:solidFill>
                  <a:srgbClr val="FF0000"/>
                </a:solidFill>
                <a:latin typeface="Calibri" pitchFamily="34" charset="0"/>
                <a:ea typeface="宋体" pitchFamily="2" charset="-122"/>
              </a:rPr>
              <a:t>x∊B</a:t>
            </a:r>
            <a:r>
              <a:rPr lang="en-US" altLang="zh-CN" b="1" dirty="0">
                <a:solidFill>
                  <a:srgbClr val="FF0000"/>
                </a:solidFill>
                <a:latin typeface="Calibri" pitchFamily="34" charset="0"/>
                <a:ea typeface="宋体" pitchFamily="2" charset="-122"/>
              </a:rPr>
              <a:t>} </a:t>
            </a:r>
          </a:p>
          <a:p>
            <a:pPr>
              <a:buFont typeface="Arial" charset="0"/>
              <a:buNone/>
              <a:defRPr/>
            </a:pPr>
            <a:endParaRPr lang="en-US" altLang="zh-CN" b="1" dirty="0">
              <a:latin typeface="Calibri" pitchFamily="34" charset="0"/>
              <a:ea typeface="宋体" pitchFamily="2" charset="-122"/>
            </a:endParaRPr>
          </a:p>
          <a:p>
            <a:pPr marL="0" indent="0">
              <a:buFont typeface="Arial" charset="0"/>
              <a:buNone/>
              <a:defRPr/>
            </a:pPr>
            <a:r>
              <a:rPr lang="zh-CN" altLang="en-US" b="1" dirty="0">
                <a:latin typeface="Calibri" pitchFamily="34" charset="0"/>
                <a:ea typeface="宋体" pitchFamily="2" charset="-122"/>
              </a:rPr>
              <a:t>其元素是所有的既属于集合</a:t>
            </a:r>
            <a:r>
              <a:rPr lang="en-US" altLang="zh-CN" b="1" dirty="0">
                <a:latin typeface="Calibri" pitchFamily="34" charset="0"/>
                <a:ea typeface="宋体" pitchFamily="2" charset="-122"/>
              </a:rPr>
              <a:t>A</a:t>
            </a:r>
            <a:r>
              <a:rPr lang="zh-CN" altLang="en-US" b="1" dirty="0">
                <a:latin typeface="Calibri" pitchFamily="34" charset="0"/>
                <a:ea typeface="宋体" pitchFamily="2" charset="-122"/>
              </a:rPr>
              <a:t>，又属于集合</a:t>
            </a:r>
            <a:r>
              <a:rPr lang="en-US" altLang="zh-CN" b="1" dirty="0">
                <a:latin typeface="Calibri" pitchFamily="34" charset="0"/>
                <a:ea typeface="宋体" pitchFamily="2" charset="-122"/>
              </a:rPr>
              <a:t>B</a:t>
            </a:r>
            <a:r>
              <a:rPr lang="zh-CN" altLang="en-US" b="1" dirty="0">
                <a:latin typeface="Calibri" pitchFamily="34" charset="0"/>
                <a:ea typeface="宋体" pitchFamily="2" charset="-122"/>
              </a:rPr>
              <a:t>的元素组成。</a:t>
            </a:r>
          </a:p>
          <a:p>
            <a:pPr>
              <a:buFont typeface="Arial" charset="0"/>
              <a:buNone/>
              <a:defRPr/>
            </a:pPr>
            <a:r>
              <a:rPr lang="zh-CN" altLang="en-US" b="1" dirty="0">
                <a:latin typeface="Calibri" pitchFamily="34" charset="0"/>
                <a:ea typeface="宋体" pitchFamily="2" charset="-122"/>
              </a:rPr>
              <a:t>            </a:t>
            </a:r>
            <a:endParaRPr lang="en-US" altLang="zh-CN" b="1" dirty="0">
              <a:latin typeface="Calibri" pitchFamily="34" charset="0"/>
              <a:ea typeface="宋体" pitchFamily="2" charset="-122"/>
            </a:endParaRPr>
          </a:p>
          <a:p>
            <a:pPr>
              <a:buFont typeface="Arial" charset="0"/>
              <a:buNone/>
              <a:defRPr/>
            </a:pPr>
            <a:endParaRPr lang="en-US" altLang="zh-CN" b="1" dirty="0">
              <a:latin typeface="Calibri" pitchFamily="34" charset="0"/>
              <a:ea typeface="宋体" pitchFamily="2" charset="-122"/>
            </a:endParaRPr>
          </a:p>
          <a:p>
            <a:pPr>
              <a:buFont typeface="Arial" charset="0"/>
              <a:buNone/>
              <a:defRPr/>
            </a:pPr>
            <a:endParaRPr lang="zh-CN" altLang="en-US" dirty="0">
              <a:latin typeface="Calibri" pitchFamily="34" charset="0"/>
              <a:ea typeface="宋体" pitchFamily="2" charset="-122"/>
            </a:endParaRPr>
          </a:p>
        </p:txBody>
      </p:sp>
      <p:grpSp>
        <p:nvGrpSpPr>
          <p:cNvPr id="2" name="Group 4"/>
          <p:cNvGrpSpPr>
            <a:grpSpLocks/>
          </p:cNvGrpSpPr>
          <p:nvPr/>
        </p:nvGrpSpPr>
        <p:grpSpPr bwMode="auto">
          <a:xfrm>
            <a:off x="2915816" y="3891778"/>
            <a:ext cx="3024188" cy="1655762"/>
            <a:chOff x="567" y="3022"/>
            <a:chExt cx="1905" cy="1043"/>
          </a:xfrm>
        </p:grpSpPr>
        <p:sp>
          <p:nvSpPr>
            <p:cNvPr id="43014" name="Rectangle 5"/>
            <p:cNvSpPr>
              <a:spLocks noChangeArrowheads="1"/>
            </p:cNvSpPr>
            <p:nvPr/>
          </p:nvSpPr>
          <p:spPr bwMode="auto">
            <a:xfrm>
              <a:off x="567" y="3022"/>
              <a:ext cx="1905" cy="104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5" name="Oval 6"/>
            <p:cNvSpPr>
              <a:spLocks noChangeArrowheads="1"/>
            </p:cNvSpPr>
            <p:nvPr/>
          </p:nvSpPr>
          <p:spPr bwMode="auto">
            <a:xfrm flipH="1">
              <a:off x="1428" y="3294"/>
              <a:ext cx="635" cy="544"/>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333300"/>
                </a:solidFill>
              </a:endParaRPr>
            </a:p>
          </p:txBody>
        </p:sp>
        <p:sp>
          <p:nvSpPr>
            <p:cNvPr id="43016" name="Oval 7" descr="宽下对角线"/>
            <p:cNvSpPr>
              <a:spLocks noChangeArrowheads="1"/>
            </p:cNvSpPr>
            <p:nvPr/>
          </p:nvSpPr>
          <p:spPr bwMode="auto">
            <a:xfrm>
              <a:off x="839" y="3294"/>
              <a:ext cx="726" cy="544"/>
            </a:xfrm>
            <a:prstGeom prst="ellipse">
              <a:avLst/>
            </a:prstGeom>
            <a:pattFill prst="wdDnDiag">
              <a:fgClr>
                <a:srgbClr val="00FF99">
                  <a:alpha val="0"/>
                </a:srgbClr>
              </a:fgClr>
              <a:bgClr>
                <a:schemeClr val="bg1">
                  <a:alpha val="0"/>
                </a:schemeClr>
              </a:bgClr>
            </a:patt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7" name="Line 8"/>
            <p:cNvSpPr>
              <a:spLocks noChangeShapeType="1"/>
            </p:cNvSpPr>
            <p:nvPr/>
          </p:nvSpPr>
          <p:spPr bwMode="auto">
            <a:xfrm>
              <a:off x="1474" y="3430"/>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9"/>
            <p:cNvSpPr>
              <a:spLocks noChangeShapeType="1"/>
            </p:cNvSpPr>
            <p:nvPr/>
          </p:nvSpPr>
          <p:spPr bwMode="auto">
            <a:xfrm>
              <a:off x="1474" y="3475"/>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10"/>
            <p:cNvSpPr>
              <a:spLocks noChangeShapeType="1"/>
            </p:cNvSpPr>
            <p:nvPr/>
          </p:nvSpPr>
          <p:spPr bwMode="auto">
            <a:xfrm>
              <a:off x="1474" y="3521"/>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1"/>
            <p:cNvSpPr>
              <a:spLocks noChangeShapeType="1"/>
            </p:cNvSpPr>
            <p:nvPr/>
          </p:nvSpPr>
          <p:spPr bwMode="auto">
            <a:xfrm>
              <a:off x="1474" y="3566"/>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12"/>
            <p:cNvSpPr>
              <a:spLocks noChangeShapeType="1"/>
            </p:cNvSpPr>
            <p:nvPr/>
          </p:nvSpPr>
          <p:spPr bwMode="auto">
            <a:xfrm>
              <a:off x="1474" y="3657"/>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3"/>
            <p:cNvSpPr>
              <a:spLocks noChangeShapeType="1"/>
            </p:cNvSpPr>
            <p:nvPr/>
          </p:nvSpPr>
          <p:spPr bwMode="auto">
            <a:xfrm>
              <a:off x="1474" y="3612"/>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14"/>
            <p:cNvSpPr>
              <a:spLocks noChangeShapeType="1"/>
            </p:cNvSpPr>
            <p:nvPr/>
          </p:nvSpPr>
          <p:spPr bwMode="auto">
            <a:xfrm>
              <a:off x="1429" y="3521"/>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5"/>
            <p:cNvSpPr>
              <a:spLocks noChangeShapeType="1"/>
            </p:cNvSpPr>
            <p:nvPr/>
          </p:nvSpPr>
          <p:spPr bwMode="auto">
            <a:xfrm>
              <a:off x="1429" y="3567"/>
              <a:ext cx="45" cy="4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16"/>
            <p:cNvSpPr>
              <a:spLocks noChangeShapeType="1"/>
            </p:cNvSpPr>
            <p:nvPr/>
          </p:nvSpPr>
          <p:spPr bwMode="auto">
            <a:xfrm>
              <a:off x="1474" y="3475"/>
              <a:ext cx="91" cy="9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Rectangle 17"/>
            <p:cNvSpPr>
              <a:spLocks noChangeArrowheads="1"/>
            </p:cNvSpPr>
            <p:nvPr/>
          </p:nvSpPr>
          <p:spPr bwMode="auto">
            <a:xfrm>
              <a:off x="1247" y="3067"/>
              <a:ext cx="4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A∩B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blinds(horizontal)">
                                      <p:cBhvr>
                                        <p:cTn id="7" dur="500"/>
                                        <p:tgtEl>
                                          <p:spTgt spid="120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12" dur="500"/>
                                        <p:tgtEl>
                                          <p:spTgt spid="1208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animEffect transition="in" filter="blinds(horizontal)">
                                      <p:cBhvr>
                                        <p:cTn id="15" dur="500"/>
                                        <p:tgtEl>
                                          <p:spTgt spid="1208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E51A67-CBD1-44D6-9E11-69D78E732CE2}" type="slidenum">
              <a:rPr lang="zh-CN" altLang="en-US" smtClean="0">
                <a:solidFill>
                  <a:schemeClr val="accent1"/>
                </a:solidFill>
              </a:rPr>
              <a:pPr/>
              <a:t>40</a:t>
            </a:fld>
            <a:r>
              <a:rPr lang="en-US" altLang="zh-CN" dirty="0">
                <a:solidFill>
                  <a:schemeClr val="accent1"/>
                </a:solidFill>
              </a:rPr>
              <a:t>/49</a:t>
            </a:r>
          </a:p>
        </p:txBody>
      </p:sp>
      <p:sp>
        <p:nvSpPr>
          <p:cNvPr id="36867"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加法公式</a:t>
            </a:r>
          </a:p>
        </p:txBody>
      </p:sp>
      <p:sp>
        <p:nvSpPr>
          <p:cNvPr id="36868" name="Rectangle 3"/>
          <p:cNvSpPr>
            <a:spLocks noGrp="1"/>
          </p:cNvSpPr>
          <p:nvPr>
            <p:ph type="body" idx="4294967295"/>
          </p:nvPr>
        </p:nvSpPr>
        <p:spPr>
          <a:xfrm>
            <a:off x="197123" y="1628800"/>
            <a:ext cx="8569325" cy="648742"/>
          </a:xfrm>
          <a:solidFill>
            <a:srgbClr val="FFFF00"/>
          </a:solidFill>
        </p:spPr>
        <p:txBody>
          <a:bodyPr/>
          <a:lstStyle/>
          <a:p>
            <a:pPr algn="ctr">
              <a:lnSpc>
                <a:spcPct val="110000"/>
              </a:lnSpc>
              <a:buFont typeface="Arial" panose="020B0604020202020204" pitchFamily="34" charset="0"/>
              <a:buNone/>
            </a:pPr>
            <a:r>
              <a:rPr lang="zh-CN" altLang="en-US" b="1" dirty="0">
                <a:solidFill>
                  <a:srgbClr val="993300"/>
                </a:solidFill>
                <a:ea typeface="宋体" panose="02010600030101010101" pitchFamily="2" charset="-122"/>
                <a:cs typeface="Arial" panose="020B0604020202020204" pitchFamily="34" charset="0"/>
              </a:rPr>
              <a:t>│</a:t>
            </a:r>
            <a:r>
              <a:rPr lang="en-US" altLang="zh-CN" b="1" dirty="0">
                <a:solidFill>
                  <a:srgbClr val="993300"/>
                </a:solidFill>
                <a:ea typeface="宋体" panose="02010600030101010101" pitchFamily="2" charset="-122"/>
                <a:cs typeface="Arial" panose="020B0604020202020204" pitchFamily="34" charset="0"/>
              </a:rPr>
              <a:t>A</a:t>
            </a:r>
            <a:r>
              <a:rPr lang="en-US" altLang="zh-CN" b="1" baseline="-25000" dirty="0">
                <a:solidFill>
                  <a:srgbClr val="993300"/>
                </a:solidFill>
                <a:ea typeface="宋体" panose="02010600030101010101" pitchFamily="2" charset="-122"/>
                <a:cs typeface="Arial" panose="020B0604020202020204" pitchFamily="34" charset="0"/>
              </a:rPr>
              <a:t>1</a:t>
            </a:r>
            <a:r>
              <a:rPr lang="en-US" altLang="zh-CN" b="1" dirty="0">
                <a:solidFill>
                  <a:srgbClr val="993300"/>
                </a:solidFill>
                <a:latin typeface="MS Mincho" panose="02020609040205080304" pitchFamily="49" charset="-128"/>
                <a:ea typeface="MS Mincho" panose="02020609040205080304" pitchFamily="49" charset="-128"/>
                <a:cs typeface="Arial" panose="020B0604020202020204" pitchFamily="34" charset="0"/>
              </a:rPr>
              <a:t>∪</a:t>
            </a:r>
            <a:r>
              <a:rPr lang="en-US" altLang="zh-CN" b="1" dirty="0">
                <a:solidFill>
                  <a:srgbClr val="993300"/>
                </a:solidFill>
                <a:ea typeface="宋体" panose="02010600030101010101" pitchFamily="2" charset="-122"/>
                <a:cs typeface="Arial" panose="020B0604020202020204" pitchFamily="34" charset="0"/>
              </a:rPr>
              <a:t>A</a:t>
            </a:r>
            <a:r>
              <a:rPr lang="en-US" altLang="zh-CN" b="1" baseline="-25000" dirty="0">
                <a:solidFill>
                  <a:srgbClr val="993300"/>
                </a:solidFill>
                <a:ea typeface="宋体" panose="02010600030101010101" pitchFamily="2" charset="-122"/>
                <a:cs typeface="Arial" panose="020B0604020202020204" pitchFamily="34" charset="0"/>
              </a:rPr>
              <a:t>2</a:t>
            </a:r>
            <a:r>
              <a:rPr lang="en-US" altLang="zh-CN" b="1" dirty="0">
                <a:solidFill>
                  <a:srgbClr val="993300"/>
                </a:solidFill>
                <a:ea typeface="宋体" panose="02010600030101010101" pitchFamily="2" charset="-122"/>
                <a:cs typeface="Arial" panose="020B0604020202020204" pitchFamily="34" charset="0"/>
              </a:rPr>
              <a:t>│=│A</a:t>
            </a:r>
            <a:r>
              <a:rPr lang="en-US" altLang="zh-CN" b="1" baseline="-25000" dirty="0">
                <a:solidFill>
                  <a:srgbClr val="993300"/>
                </a:solidFill>
                <a:ea typeface="宋体" panose="02010600030101010101" pitchFamily="2" charset="-122"/>
                <a:cs typeface="Arial" panose="020B0604020202020204" pitchFamily="34" charset="0"/>
              </a:rPr>
              <a:t>1</a:t>
            </a:r>
            <a:r>
              <a:rPr lang="en-US" altLang="zh-CN" b="1" dirty="0">
                <a:solidFill>
                  <a:srgbClr val="993300"/>
                </a:solidFill>
                <a:ea typeface="宋体" panose="02010600030101010101" pitchFamily="2" charset="-122"/>
                <a:cs typeface="Arial" panose="020B0604020202020204" pitchFamily="34" charset="0"/>
              </a:rPr>
              <a:t>│+│A</a:t>
            </a:r>
            <a:r>
              <a:rPr lang="en-US" altLang="zh-CN" b="1" baseline="-25000" dirty="0">
                <a:solidFill>
                  <a:srgbClr val="993300"/>
                </a:solidFill>
                <a:ea typeface="宋体" panose="02010600030101010101" pitchFamily="2" charset="-122"/>
                <a:cs typeface="Arial" panose="020B0604020202020204" pitchFamily="34" charset="0"/>
              </a:rPr>
              <a:t>2</a:t>
            </a:r>
            <a:r>
              <a:rPr lang="en-US" altLang="zh-CN" b="1" dirty="0">
                <a:solidFill>
                  <a:srgbClr val="993300"/>
                </a:solidFill>
                <a:ea typeface="宋体" panose="02010600030101010101" pitchFamily="2" charset="-122"/>
                <a:cs typeface="Arial" panose="020B0604020202020204" pitchFamily="34" charset="0"/>
              </a:rPr>
              <a:t>│</a:t>
            </a:r>
            <a:r>
              <a:rPr lang="en-US" altLang="zh-CN" b="1" dirty="0">
                <a:solidFill>
                  <a:srgbClr val="993300"/>
                </a:solidFill>
                <a:latin typeface="Calibri" panose="020F0502020204030204" pitchFamily="34" charset="0"/>
                <a:ea typeface="宋体" panose="02010600030101010101" pitchFamily="2" charset="-122"/>
                <a:cs typeface="Arial" panose="020B0604020202020204" pitchFamily="34" charset="0"/>
              </a:rPr>
              <a:t>–</a:t>
            </a:r>
            <a:r>
              <a:rPr lang="en-US" altLang="zh-CN" b="1" dirty="0">
                <a:solidFill>
                  <a:srgbClr val="993300"/>
                </a:solidFill>
                <a:ea typeface="宋体" panose="02010600030101010101" pitchFamily="2" charset="-122"/>
                <a:cs typeface="Arial" panose="020B0604020202020204" pitchFamily="34" charset="0"/>
              </a:rPr>
              <a:t>│A</a:t>
            </a:r>
            <a:r>
              <a:rPr lang="en-US" altLang="zh-CN" b="1" baseline="-25000" dirty="0">
                <a:solidFill>
                  <a:srgbClr val="993300"/>
                </a:solidFill>
                <a:ea typeface="宋体" panose="02010600030101010101" pitchFamily="2" charset="-122"/>
                <a:cs typeface="Arial" panose="020B0604020202020204" pitchFamily="34" charset="0"/>
              </a:rPr>
              <a:t>1</a:t>
            </a:r>
            <a:r>
              <a:rPr lang="en-US" altLang="zh-CN" b="1" dirty="0">
                <a:solidFill>
                  <a:srgbClr val="993300"/>
                </a:solidFill>
                <a:latin typeface="MS Mincho" panose="02020609040205080304" pitchFamily="49" charset="-128"/>
                <a:ea typeface="MS Mincho" panose="02020609040205080304" pitchFamily="49" charset="-128"/>
              </a:rPr>
              <a:t>∩</a:t>
            </a:r>
            <a:r>
              <a:rPr lang="en-US" altLang="zh-CN" b="1" dirty="0">
                <a:solidFill>
                  <a:srgbClr val="993300"/>
                </a:solidFill>
                <a:ea typeface="宋体" panose="02010600030101010101" pitchFamily="2" charset="-122"/>
              </a:rPr>
              <a:t>A</a:t>
            </a:r>
            <a:r>
              <a:rPr lang="en-US" altLang="zh-CN" b="1" baseline="-25000" dirty="0">
                <a:solidFill>
                  <a:srgbClr val="993300"/>
                </a:solidFill>
                <a:ea typeface="宋体" panose="02010600030101010101" pitchFamily="2" charset="-122"/>
              </a:rPr>
              <a:t>2</a:t>
            </a:r>
            <a:r>
              <a:rPr lang="en-US" altLang="zh-CN" b="1" dirty="0">
                <a:solidFill>
                  <a:srgbClr val="993300"/>
                </a:solidFill>
                <a:ea typeface="宋体" panose="02010600030101010101" pitchFamily="2" charset="-122"/>
              </a:rPr>
              <a:t>│</a:t>
            </a:r>
          </a:p>
        </p:txBody>
      </p:sp>
      <p:sp>
        <p:nvSpPr>
          <p:cNvPr id="2" name="矩形 1"/>
          <p:cNvSpPr/>
          <p:nvPr/>
        </p:nvSpPr>
        <p:spPr>
          <a:xfrm>
            <a:off x="205061" y="903684"/>
            <a:ext cx="5492209" cy="599010"/>
          </a:xfrm>
          <a:prstGeom prst="rect">
            <a:avLst/>
          </a:prstGeom>
        </p:spPr>
        <p:txBody>
          <a:bodyPr wrap="none">
            <a:spAutoFit/>
          </a:bodyPr>
          <a:lstStyle/>
          <a:p>
            <a:pPr>
              <a:lnSpc>
                <a:spcPct val="110000"/>
              </a:lnSpc>
              <a:buFont typeface="Arial" panose="020B0604020202020204" pitchFamily="34" charset="0"/>
              <a:buNone/>
            </a:pPr>
            <a:r>
              <a:rPr lang="zh-CN" altLang="en-US" sz="3200" b="1" dirty="0">
                <a:latin typeface="Calibri" panose="020F0502020204030204" pitchFamily="34" charset="0"/>
              </a:rPr>
              <a:t>设</a:t>
            </a:r>
            <a:r>
              <a:rPr lang="en-US" altLang="zh-CN" sz="3200" b="1" dirty="0">
                <a:latin typeface="Calibri" panose="020F0502020204030204" pitchFamily="34" charset="0"/>
              </a:rPr>
              <a:t>A</a:t>
            </a:r>
            <a:r>
              <a:rPr lang="en-US" altLang="zh-CN" sz="3200" b="1" baseline="-25000" dirty="0">
                <a:latin typeface="Calibri" panose="020F0502020204030204" pitchFamily="34" charset="0"/>
              </a:rPr>
              <a:t>1</a:t>
            </a:r>
            <a:r>
              <a:rPr lang="zh-CN" altLang="en-US" sz="3200" b="1" dirty="0">
                <a:latin typeface="Calibri" panose="020F0502020204030204" pitchFamily="34" charset="0"/>
              </a:rPr>
              <a:t>，</a:t>
            </a:r>
            <a:r>
              <a:rPr lang="en-US" altLang="zh-CN" sz="3200" b="1" dirty="0">
                <a:latin typeface="Calibri" panose="020F0502020204030204" pitchFamily="34" charset="0"/>
              </a:rPr>
              <a:t>A</a:t>
            </a:r>
            <a:r>
              <a:rPr lang="en-US" altLang="zh-CN" sz="3200" b="1" baseline="-25000" dirty="0">
                <a:latin typeface="Calibri" panose="020F0502020204030204" pitchFamily="34" charset="0"/>
              </a:rPr>
              <a:t>2</a:t>
            </a:r>
            <a:r>
              <a:rPr lang="zh-CN" altLang="en-US" sz="3200" b="1" dirty="0">
                <a:latin typeface="Calibri" panose="020F0502020204030204" pitchFamily="34" charset="0"/>
              </a:rPr>
              <a:t>是两个有限集，则：</a:t>
            </a:r>
          </a:p>
        </p:txBody>
      </p:sp>
      <p:grpSp>
        <p:nvGrpSpPr>
          <p:cNvPr id="5" name="组合 4"/>
          <p:cNvGrpSpPr/>
          <p:nvPr/>
        </p:nvGrpSpPr>
        <p:grpSpPr>
          <a:xfrm>
            <a:off x="145921" y="3105726"/>
            <a:ext cx="8998079" cy="3007769"/>
            <a:chOff x="145921" y="3105726"/>
            <a:chExt cx="8998079" cy="3007769"/>
          </a:xfrm>
        </p:grpSpPr>
        <mc:AlternateContent xmlns:mc="http://schemas.openxmlformats.org/markup-compatibility/2006" xmlns:a14="http://schemas.microsoft.com/office/drawing/2010/main">
          <mc:Choice Requires="a14">
            <p:sp>
              <p:nvSpPr>
                <p:cNvPr id="8" name="Object 7">
                  <a:extLst>
                    <a:ext uri="{FF2B5EF4-FFF2-40B4-BE49-F238E27FC236}">
                      <a16:creationId xmlns:a16="http://schemas.microsoft.com/office/drawing/2014/main" id="{040683D9-28F3-479A-A9E0-2EA18105CA7D}"/>
                    </a:ext>
                  </a:extLst>
                </p:cNvPr>
                <p:cNvSpPr txBox="1"/>
                <p:nvPr/>
              </p:nvSpPr>
              <p:spPr bwMode="auto">
                <a:xfrm>
                  <a:off x="145921" y="3625626"/>
                  <a:ext cx="8818567" cy="1675582"/>
                </a:xfrm>
                <a:prstGeom prst="rect">
                  <a:avLst/>
                </a:prstGeom>
                <a:solidFill>
                  <a:srgbClr val="00B0F0"/>
                </a:solidFill>
              </p:spPr>
              <p:txBody>
                <a:bodyPr>
                  <a:normAutofit fontScale="92500"/>
                </a:bodyPr>
                <a:lstStyle/>
                <a:p>
                  <a:pPr>
                    <a:lnSpc>
                      <a:spcPct val="160000"/>
                    </a:lnSpc>
                  </a:pPr>
                  <a14:m>
                    <m:oMathPara xmlns:m="http://schemas.openxmlformats.org/officeDocument/2006/math">
                      <m:oMathParaPr>
                        <m:jc m:val="centerGroup"/>
                      </m:oMathParaPr>
                      <m:oMath xmlns:m="http://schemas.openxmlformats.org/officeDocument/2006/math">
                        <m:d>
                          <m:dPr>
                            <m:begChr m:val="|"/>
                            <m:endChr m:val="|"/>
                            <m:ctrlPr>
                              <a:rPr lang="zh-CN" altLang="en-US" sz="3500" b="1" i="1" smtClean="0">
                                <a:solidFill>
                                  <a:srgbClr val="000000"/>
                                </a:solidFill>
                                <a:latin typeface="Cambria Math" panose="02040503050406030204" pitchFamily="18" charset="0"/>
                              </a:rPr>
                            </m:ctrlPr>
                          </m:dPr>
                          <m:e>
                            <m:sSub>
                              <m:sSubPr>
                                <m:ctrlPr>
                                  <a:rPr lang="zh-CN" altLang="en-US" sz="3500" b="1" i="1">
                                    <a:solidFill>
                                      <a:srgbClr val="000000"/>
                                    </a:solidFill>
                                    <a:latin typeface="Cambria Math" panose="02040503050406030204" pitchFamily="18" charset="0"/>
                                  </a:rPr>
                                </m:ctrlPr>
                              </m:sSubPr>
                              <m:e>
                                <m:acc>
                                  <m:accPr>
                                    <m:chr m:val="̄"/>
                                    <m:ctrlPr>
                                      <a:rPr lang="zh-CN" altLang="en-US" sz="3500" b="1" i="1">
                                        <a:solidFill>
                                          <a:srgbClr val="000000"/>
                                        </a:solidFill>
                                        <a:latin typeface="Cambria Math" panose="02040503050406030204" pitchFamily="18" charset="0"/>
                                      </a:rPr>
                                    </m:ctrlPr>
                                  </m:accPr>
                                  <m:e>
                                    <m:r>
                                      <a:rPr lang="zh-CN" altLang="en-US" sz="3500" b="1" i="1">
                                        <a:solidFill>
                                          <a:srgbClr val="000000"/>
                                        </a:solidFill>
                                        <a:latin typeface="Cambria Math" panose="02040503050406030204" pitchFamily="18" charset="0"/>
                                      </a:rPr>
                                      <m:t>𝑨</m:t>
                                    </m:r>
                                  </m:e>
                                </m:acc>
                              </m:e>
                              <m:sub>
                                <m:r>
                                  <a:rPr lang="en-US" altLang="zh-CN" sz="3500" b="1" i="1" smtClean="0">
                                    <a:solidFill>
                                      <a:srgbClr val="000000"/>
                                    </a:solidFill>
                                    <a:latin typeface="Cambria Math" panose="02040503050406030204" pitchFamily="18" charset="0"/>
                                  </a:rPr>
                                  <m:t>𝟏</m:t>
                                </m:r>
                              </m:sub>
                            </m:sSub>
                            <m:r>
                              <a:rPr lang="zh-CN" altLang="en-US" sz="3500" b="1" i="1">
                                <a:solidFill>
                                  <a:srgbClr val="000000"/>
                                </a:solidFill>
                                <a:latin typeface="Cambria Math" panose="02040503050406030204" pitchFamily="18" charset="0"/>
                              </a:rPr>
                              <m:t>∩</m:t>
                            </m:r>
                            <m:sSub>
                              <m:sSubPr>
                                <m:ctrlPr>
                                  <a:rPr lang="zh-CN" altLang="en-US" sz="3500" b="1" i="1">
                                    <a:solidFill>
                                      <a:srgbClr val="000000"/>
                                    </a:solidFill>
                                    <a:latin typeface="Cambria Math" panose="02040503050406030204" pitchFamily="18" charset="0"/>
                                  </a:rPr>
                                </m:ctrlPr>
                              </m:sSubPr>
                              <m:e>
                                <m:acc>
                                  <m:accPr>
                                    <m:chr m:val="̄"/>
                                    <m:ctrlPr>
                                      <a:rPr lang="zh-CN" altLang="en-US" sz="3500" b="1" i="1">
                                        <a:solidFill>
                                          <a:srgbClr val="000000"/>
                                        </a:solidFill>
                                        <a:latin typeface="Cambria Math" panose="02040503050406030204" pitchFamily="18" charset="0"/>
                                      </a:rPr>
                                    </m:ctrlPr>
                                  </m:accPr>
                                  <m:e>
                                    <m:r>
                                      <a:rPr lang="zh-CN" altLang="en-US" sz="3500" b="1" i="1">
                                        <a:solidFill>
                                          <a:srgbClr val="000000"/>
                                        </a:solidFill>
                                        <a:latin typeface="Cambria Math" panose="02040503050406030204" pitchFamily="18" charset="0"/>
                                      </a:rPr>
                                      <m:t>𝑨</m:t>
                                    </m:r>
                                  </m:e>
                                </m:acc>
                              </m:e>
                              <m:sub>
                                <m:r>
                                  <a:rPr lang="en-US" altLang="zh-CN" sz="3500" b="1" i="1" smtClean="0">
                                    <a:solidFill>
                                      <a:srgbClr val="000000"/>
                                    </a:solidFill>
                                    <a:latin typeface="Cambria Math" panose="02040503050406030204" pitchFamily="18" charset="0"/>
                                  </a:rPr>
                                  <m:t>𝟐</m:t>
                                </m:r>
                              </m:sub>
                            </m:sSub>
                          </m:e>
                        </m:d>
                        <m:r>
                          <a:rPr lang="en-US" altLang="zh-CN" sz="3500" b="1" i="1">
                            <a:solidFill>
                              <a:srgbClr val="000000"/>
                            </a:solidFill>
                            <a:latin typeface="Cambria Math" panose="02040503050406030204" pitchFamily="18" charset="0"/>
                          </a:rPr>
                          <m:t>=</m:t>
                        </m:r>
                        <m:d>
                          <m:dPr>
                            <m:begChr m:val="|"/>
                            <m:endChr m:val="|"/>
                            <m:ctrlPr>
                              <a:rPr lang="zh-CN" altLang="en-US" sz="3500" b="1" i="1">
                                <a:solidFill>
                                  <a:srgbClr val="000000"/>
                                </a:solidFill>
                                <a:latin typeface="Cambria Math" panose="02040503050406030204" pitchFamily="18" charset="0"/>
                              </a:rPr>
                            </m:ctrlPr>
                          </m:dPr>
                          <m:e>
                            <m:r>
                              <a:rPr lang="en-US" altLang="zh-CN" sz="3500" b="1" i="1" smtClean="0">
                                <a:solidFill>
                                  <a:srgbClr val="000000"/>
                                </a:solidFill>
                                <a:latin typeface="Cambria Math" panose="02040503050406030204" pitchFamily="18" charset="0"/>
                              </a:rPr>
                              <m:t>𝑬</m:t>
                            </m:r>
                          </m:e>
                        </m:d>
                        <m:r>
                          <a:rPr lang="en-US" altLang="zh-CN" sz="3500" b="1" i="1" smtClean="0">
                            <a:solidFill>
                              <a:srgbClr val="000000"/>
                            </a:solidFill>
                            <a:latin typeface="Cambria Math" panose="02040503050406030204" pitchFamily="18" charset="0"/>
                          </a:rPr>
                          <m:t>−</m:t>
                        </m:r>
                        <m:r>
                          <m:rPr>
                            <m:nor/>
                          </m:rPr>
                          <a:rPr lang="zh-CN" altLang="en-US" sz="3500" b="1" dirty="0">
                            <a:latin typeface="Times New Roman" panose="02020603050405020304" pitchFamily="18" charset="0"/>
                            <a:cs typeface="Times New Roman" panose="02020603050405020304" pitchFamily="18" charset="0"/>
                          </a:rPr>
                          <m:t>│</m:t>
                        </m:r>
                        <m:r>
                          <m:rPr>
                            <m:nor/>
                          </m:rPr>
                          <a:rPr lang="en-US" altLang="zh-CN" sz="3500" b="1" dirty="0">
                            <a:latin typeface="Times New Roman" panose="02020603050405020304" pitchFamily="18" charset="0"/>
                            <a:cs typeface="Times New Roman" panose="02020603050405020304" pitchFamily="18" charset="0"/>
                          </a:rPr>
                          <m:t>A</m:t>
                        </m:r>
                        <m:r>
                          <m:rPr>
                            <m:nor/>
                          </m:rPr>
                          <a:rPr lang="en-US" altLang="zh-CN" sz="3500" b="1" i="0" baseline="-25000" dirty="0" smtClean="0">
                            <a:latin typeface="Times New Roman" panose="02020603050405020304" pitchFamily="18" charset="0"/>
                            <a:cs typeface="Times New Roman" panose="02020603050405020304" pitchFamily="18" charset="0"/>
                          </a:rPr>
                          <m:t>1</m:t>
                        </m:r>
                        <m:r>
                          <m:rPr>
                            <m:nor/>
                          </m:rPr>
                          <a:rPr lang="en-US" altLang="zh-CN" sz="3500" b="1" dirty="0">
                            <a:latin typeface="Times New Roman" panose="02020603050405020304" pitchFamily="18" charset="0"/>
                            <a:ea typeface="MS Mincho" panose="02020609040205080304" pitchFamily="49" charset="-128"/>
                            <a:cs typeface="Times New Roman" panose="02020603050405020304" pitchFamily="18" charset="0"/>
                          </a:rPr>
                          <m:t>∪</m:t>
                        </m:r>
                        <m:r>
                          <m:rPr>
                            <m:nor/>
                          </m:rPr>
                          <a:rPr lang="en-US" altLang="zh-CN" sz="3500" b="1" dirty="0">
                            <a:latin typeface="Times New Roman" panose="02020603050405020304" pitchFamily="18" charset="0"/>
                            <a:cs typeface="Times New Roman" panose="02020603050405020304" pitchFamily="18" charset="0"/>
                          </a:rPr>
                          <m:t>A</m:t>
                        </m:r>
                        <m:r>
                          <m:rPr>
                            <m:nor/>
                          </m:rPr>
                          <a:rPr lang="en-US" altLang="zh-CN" sz="3500" b="1" i="0" baseline="-25000" dirty="0" smtClean="0">
                            <a:latin typeface="Times New Roman" panose="02020603050405020304" pitchFamily="18" charset="0"/>
                            <a:cs typeface="Times New Roman" panose="02020603050405020304" pitchFamily="18" charset="0"/>
                          </a:rPr>
                          <m:t>2</m:t>
                        </m:r>
                        <m:r>
                          <m:rPr>
                            <m:nor/>
                          </m:rPr>
                          <a:rPr lang="en-US" altLang="zh-CN" sz="3500" b="1" dirty="0">
                            <a:latin typeface="Times New Roman" panose="02020603050405020304" pitchFamily="18" charset="0"/>
                            <a:cs typeface="Times New Roman" panose="02020603050405020304" pitchFamily="18" charset="0"/>
                          </a:rPr>
                          <m:t>│</m:t>
                        </m:r>
                      </m:oMath>
                    </m:oMathPara>
                  </a14:m>
                  <a:endParaRPr lang="en-US" altLang="zh-CN" sz="3500" b="1" dirty="0">
                    <a:latin typeface="Times New Roman" panose="02020603050405020304" pitchFamily="18" charset="0"/>
                    <a:cs typeface="Times New Roman" panose="02020603050405020304" pitchFamily="18" charset="0"/>
                  </a:endParaRPr>
                </a:p>
                <a:p>
                  <a:pPr>
                    <a:lnSpc>
                      <a:spcPct val="160000"/>
                    </a:lnSpc>
                  </a:pPr>
                  <a:r>
                    <a:rPr lang="en-US" altLang="zh-CN" sz="3500" b="1" dirty="0">
                      <a:latin typeface="Times New Roman" panose="02020603050405020304" pitchFamily="18" charset="0"/>
                      <a:cs typeface="Times New Roman" panose="02020603050405020304" pitchFamily="18" charset="0"/>
                    </a:rPr>
                    <a:t>                      =</a:t>
                  </a:r>
                  <a:r>
                    <a:rPr lang="zh-CN" altLang="en-US" sz="3500" b="1"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zh-CN" altLang="en-US" sz="3500" b="1" i="1" smtClean="0">
                              <a:solidFill>
                                <a:schemeClr val="tx1"/>
                              </a:solidFill>
                              <a:latin typeface="Cambria Math" panose="02040503050406030204" pitchFamily="18" charset="0"/>
                            </a:rPr>
                          </m:ctrlPr>
                        </m:dPr>
                        <m:e>
                          <m:r>
                            <a:rPr lang="en-US" altLang="zh-CN" sz="3500" b="1" i="1">
                              <a:solidFill>
                                <a:schemeClr val="tx1"/>
                              </a:solidFill>
                              <a:latin typeface="Cambria Math" panose="02040503050406030204" pitchFamily="18" charset="0"/>
                            </a:rPr>
                            <m:t>𝑬</m:t>
                          </m:r>
                        </m:e>
                      </m:d>
                      <m:r>
                        <a:rPr lang="en-US" altLang="zh-CN" sz="3500" b="1" i="1">
                          <a:solidFill>
                            <a:schemeClr val="tx1"/>
                          </a:solidFill>
                          <a:latin typeface="Cambria Math" panose="02040503050406030204" pitchFamily="18" charset="0"/>
                        </a:rPr>
                        <m:t>− </m:t>
                      </m:r>
                    </m:oMath>
                  </a14:m>
                  <a:r>
                    <a:rPr lang="en-US" altLang="zh-CN" sz="3500" b="1" dirty="0">
                      <a:solidFill>
                        <a:schemeClr val="tx1"/>
                      </a:solidFill>
                      <a:latin typeface="Times New Roman" panose="02020603050405020304" pitchFamily="18" charset="0"/>
                      <a:cs typeface="Times New Roman" panose="02020603050405020304" pitchFamily="18" charset="0"/>
                    </a:rPr>
                    <a:t>(│A</a:t>
                  </a:r>
                  <a:r>
                    <a:rPr lang="en-US" altLang="zh-CN" sz="3500" b="1" baseline="-25000" dirty="0">
                      <a:solidFill>
                        <a:schemeClr val="tx1"/>
                      </a:solidFill>
                      <a:latin typeface="Times New Roman" panose="02020603050405020304" pitchFamily="18" charset="0"/>
                      <a:cs typeface="Times New Roman" panose="02020603050405020304" pitchFamily="18" charset="0"/>
                    </a:rPr>
                    <a:t>1</a:t>
                  </a:r>
                  <a:r>
                    <a:rPr lang="en-US" altLang="zh-CN" sz="3500" b="1" dirty="0">
                      <a:solidFill>
                        <a:schemeClr val="tx1"/>
                      </a:solidFill>
                      <a:latin typeface="Times New Roman" panose="02020603050405020304" pitchFamily="18" charset="0"/>
                      <a:cs typeface="Times New Roman" panose="02020603050405020304" pitchFamily="18" charset="0"/>
                    </a:rPr>
                    <a:t>│+│A</a:t>
                  </a:r>
                  <a:r>
                    <a:rPr lang="en-US" altLang="zh-CN" sz="3500" b="1" baseline="-25000" dirty="0">
                      <a:solidFill>
                        <a:schemeClr val="tx1"/>
                      </a:solidFill>
                      <a:latin typeface="Times New Roman" panose="02020603050405020304" pitchFamily="18" charset="0"/>
                      <a:cs typeface="Times New Roman" panose="02020603050405020304" pitchFamily="18" charset="0"/>
                    </a:rPr>
                    <a:t>2</a:t>
                  </a:r>
                  <a:r>
                    <a:rPr lang="en-US" altLang="zh-CN" sz="3500" b="1" dirty="0">
                      <a:solidFill>
                        <a:schemeClr val="tx1"/>
                      </a:solidFill>
                      <a:latin typeface="Times New Roman" panose="02020603050405020304" pitchFamily="18" charset="0"/>
                      <a:cs typeface="Times New Roman" panose="02020603050405020304" pitchFamily="18" charset="0"/>
                    </a:rPr>
                    <a:t>│)+│A</a:t>
                  </a:r>
                  <a:r>
                    <a:rPr lang="en-US" altLang="zh-CN" sz="3500" b="1" baseline="-25000" dirty="0">
                      <a:solidFill>
                        <a:schemeClr val="tx1"/>
                      </a:solidFill>
                      <a:latin typeface="Times New Roman" panose="02020603050405020304" pitchFamily="18" charset="0"/>
                      <a:cs typeface="Times New Roman" panose="02020603050405020304" pitchFamily="18" charset="0"/>
                    </a:rPr>
                    <a:t>1</a:t>
                  </a:r>
                  <a:r>
                    <a:rPr lang="en-US" altLang="zh-CN" sz="3500" b="1"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a:t>
                  </a:r>
                  <a:r>
                    <a:rPr lang="en-US" altLang="zh-CN" sz="3500" b="1" dirty="0">
                      <a:solidFill>
                        <a:schemeClr val="tx1"/>
                      </a:solidFill>
                      <a:latin typeface="Times New Roman" panose="02020603050405020304" pitchFamily="18" charset="0"/>
                      <a:cs typeface="Times New Roman" panose="02020603050405020304" pitchFamily="18" charset="0"/>
                    </a:rPr>
                    <a:t>A</a:t>
                  </a:r>
                  <a:r>
                    <a:rPr lang="en-US" altLang="zh-CN" sz="3500" b="1" baseline="-25000" dirty="0">
                      <a:solidFill>
                        <a:schemeClr val="tx1"/>
                      </a:solidFill>
                      <a:latin typeface="Times New Roman" panose="02020603050405020304" pitchFamily="18" charset="0"/>
                      <a:cs typeface="Times New Roman" panose="02020603050405020304" pitchFamily="18" charset="0"/>
                    </a:rPr>
                    <a:t>2</a:t>
                  </a:r>
                  <a:r>
                    <a:rPr lang="en-US" altLang="zh-CN" sz="3500" b="1"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8" name="Object 7">
                  <a:extLst>
                    <a:ext uri="{FF2B5EF4-FFF2-40B4-BE49-F238E27FC236}">
                      <a16:creationId xmlns:a16="http://schemas.microsoft.com/office/drawing/2014/main" id="{040683D9-28F3-479A-A9E0-2EA18105CA7D}"/>
                    </a:ext>
                  </a:extLst>
                </p:cNvPr>
                <p:cNvSpPr txBox="1">
                  <a:spLocks noRot="1" noChangeAspect="1" noMove="1" noResize="1" noEditPoints="1" noAdjustHandles="1" noChangeArrowheads="1" noChangeShapeType="1" noTextEdit="1"/>
                </p:cNvSpPr>
                <p:nvPr/>
              </p:nvSpPr>
              <p:spPr bwMode="auto">
                <a:xfrm>
                  <a:off x="145921" y="3625626"/>
                  <a:ext cx="8818567" cy="1675582"/>
                </a:xfrm>
                <a:prstGeom prst="rect">
                  <a:avLst/>
                </a:prstGeom>
                <a:blipFill>
                  <a:blip r:embed="rId3"/>
                  <a:stretch>
                    <a:fillRect b="-6545"/>
                  </a:stretch>
                </a:blipFill>
              </p:spPr>
              <p:txBody>
                <a:bodyPr/>
                <a:lstStyle/>
                <a:p>
                  <a:r>
                    <a:rPr lang="zh-CN" altLang="en-US">
                      <a:noFill/>
                    </a:rPr>
                    <a:t> </a:t>
                  </a:r>
                </a:p>
              </p:txBody>
            </p:sp>
          </mc:Fallback>
        </mc:AlternateContent>
        <p:sp>
          <p:nvSpPr>
            <p:cNvPr id="3" name="文本框 2"/>
            <p:cNvSpPr txBox="1"/>
            <p:nvPr/>
          </p:nvSpPr>
          <p:spPr>
            <a:xfrm>
              <a:off x="197022" y="3105726"/>
              <a:ext cx="1415772" cy="584775"/>
            </a:xfrm>
            <a:prstGeom prst="rect">
              <a:avLst/>
            </a:prstGeom>
            <a:noFill/>
          </p:spPr>
          <p:txBody>
            <a:bodyPr wrap="none" rtlCol="0">
              <a:spAutoFit/>
            </a:bodyPr>
            <a:lstStyle/>
            <a:p>
              <a:r>
                <a:rPr lang="zh-CN" altLang="en-US" sz="3200" dirty="0"/>
                <a:t>推论：</a:t>
              </a:r>
            </a:p>
          </p:txBody>
        </p:sp>
        <p:sp>
          <p:nvSpPr>
            <p:cNvPr id="4" name="文本框 3"/>
            <p:cNvSpPr txBox="1"/>
            <p:nvPr/>
          </p:nvSpPr>
          <p:spPr>
            <a:xfrm>
              <a:off x="182110" y="5528720"/>
              <a:ext cx="8961890" cy="584775"/>
            </a:xfrm>
            <a:prstGeom prst="rect">
              <a:avLst/>
            </a:prstGeom>
            <a:noFill/>
          </p:spPr>
          <p:txBody>
            <a:bodyPr wrap="square" rtlCol="0">
              <a:spAutoFit/>
            </a:bodyPr>
            <a:lstStyle/>
            <a:p>
              <a:r>
                <a:rPr lang="zh-CN" altLang="en-US" sz="3200" dirty="0"/>
                <a:t>其中，</a:t>
              </a:r>
              <a:r>
                <a:rPr lang="en-US" altLang="zh-CN" sz="3200" dirty="0"/>
                <a:t>E</a:t>
              </a:r>
              <a:r>
                <a:rPr lang="zh-CN" altLang="en-US" sz="3200" dirty="0"/>
                <a:t>为全集（定义</a:t>
              </a:r>
              <a:r>
                <a:rPr lang="en-US" altLang="zh-CN" sz="3200" dirty="0"/>
                <a:t>3.6</a:t>
              </a:r>
              <a:r>
                <a:rPr lang="zh-CN" altLang="en-US" sz="3200" dirty="0"/>
                <a:t>使用</a:t>
              </a:r>
              <a:r>
                <a:rPr lang="en-US" altLang="zh-CN" sz="3200" dirty="0"/>
                <a:t>E</a:t>
              </a:r>
              <a:r>
                <a:rPr lang="zh-CN" altLang="en-US" sz="3200" dirty="0"/>
                <a:t>，第</a:t>
              </a:r>
              <a:r>
                <a:rPr lang="en-US" altLang="zh-CN" sz="3200" dirty="0"/>
                <a:t>64</a:t>
              </a:r>
              <a:r>
                <a:rPr lang="zh-CN" altLang="en-US" sz="3200" dirty="0"/>
                <a:t>页使用</a:t>
              </a:r>
              <a:r>
                <a:rPr lang="en-US" altLang="zh-CN" sz="3200" dirty="0"/>
                <a:t>S</a:t>
              </a:r>
              <a:r>
                <a:rPr lang="zh-CN" altLang="en-US" sz="3200" dirty="0"/>
                <a:t>）。</a:t>
              </a:r>
            </a:p>
          </p:txBody>
        </p:sp>
      </p:grpSp>
    </p:spTree>
    <p:extLst>
      <p:ext uri="{BB962C8B-B14F-4D97-AF65-F5344CB8AC3E}">
        <p14:creationId xmlns:p14="http://schemas.microsoft.com/office/powerpoint/2010/main" val="14406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E51A67-CBD1-44D6-9E11-69D78E732CE2}" type="slidenum">
              <a:rPr lang="zh-CN" altLang="en-US" smtClean="0">
                <a:solidFill>
                  <a:schemeClr val="accent1"/>
                </a:solidFill>
              </a:rPr>
              <a:pPr/>
              <a:t>41</a:t>
            </a:fld>
            <a:r>
              <a:rPr lang="en-US" altLang="zh-CN" dirty="0">
                <a:solidFill>
                  <a:schemeClr val="accent1"/>
                </a:solidFill>
              </a:rPr>
              <a:t>/49</a:t>
            </a:r>
          </a:p>
        </p:txBody>
      </p:sp>
      <p:sp>
        <p:nvSpPr>
          <p:cNvPr id="36867" name="Rectangle 2"/>
          <p:cNvSpPr>
            <a:spLocks noGrp="1"/>
          </p:cNvSpPr>
          <p:nvPr>
            <p:ph type="title" idx="4294967295"/>
          </p:nvPr>
        </p:nvSpPr>
        <p:spPr/>
        <p:txBody>
          <a:bodyPr/>
          <a:lstStyle/>
          <a:p>
            <a:pPr algn="l"/>
            <a:r>
              <a:rPr lang="zh-CN" altLang="en-US" b="1" dirty="0"/>
              <a:t>例</a:t>
            </a:r>
            <a:endParaRPr lang="zh-CN" altLang="en-US" dirty="0">
              <a:latin typeface="Calibri" panose="020F0502020204030204" pitchFamily="34" charset="0"/>
              <a:ea typeface="宋体" panose="02010600030101010101" pitchFamily="2" charset="-122"/>
            </a:endParaRPr>
          </a:p>
        </p:txBody>
      </p:sp>
      <p:sp>
        <p:nvSpPr>
          <p:cNvPr id="159748" name="Rectangle 4"/>
          <p:cNvSpPr>
            <a:spLocks noChangeArrowheads="1"/>
          </p:cNvSpPr>
          <p:nvPr/>
        </p:nvSpPr>
        <p:spPr bwMode="auto">
          <a:xfrm>
            <a:off x="179388" y="764704"/>
            <a:ext cx="882015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pPr>
            <a:r>
              <a:rPr lang="zh-CN" altLang="en-US" sz="2800" b="1" dirty="0"/>
              <a:t>某班第一次英语测验有</a:t>
            </a:r>
            <a:r>
              <a:rPr lang="en-US" altLang="zh-CN" sz="2800" b="1" dirty="0"/>
              <a:t>12</a:t>
            </a:r>
            <a:r>
              <a:rPr lang="zh-CN" altLang="en-US" sz="2800" b="1" dirty="0"/>
              <a:t>个同学得优，第二次测验有</a:t>
            </a:r>
            <a:r>
              <a:rPr lang="en-US" altLang="zh-CN" sz="2800" b="1" dirty="0"/>
              <a:t>18</a:t>
            </a:r>
            <a:r>
              <a:rPr lang="zh-CN" altLang="en-US" sz="2800" b="1" dirty="0"/>
              <a:t>个同学得优，有</a:t>
            </a:r>
            <a:r>
              <a:rPr lang="en-US" altLang="zh-CN" sz="2800" b="1" dirty="0"/>
              <a:t>5</a:t>
            </a:r>
            <a:r>
              <a:rPr lang="zh-CN" altLang="en-US" sz="2800" b="1" dirty="0"/>
              <a:t>个同学两次测验都得优。至少有一次测验得优的同学数目为多少</a:t>
            </a:r>
            <a:r>
              <a:rPr lang="en-US" altLang="zh-CN" sz="2800" b="1" dirty="0"/>
              <a:t>?</a:t>
            </a:r>
          </a:p>
          <a:p>
            <a:pPr eaLnBrk="1" hangingPunct="1">
              <a:lnSpc>
                <a:spcPct val="150000"/>
              </a:lnSpc>
            </a:pPr>
            <a:endParaRPr lang="en-US" altLang="zh-CN" sz="2800" b="1" dirty="0"/>
          </a:p>
          <a:p>
            <a:pPr eaLnBrk="1" hangingPunct="1">
              <a:lnSpc>
                <a:spcPct val="150000"/>
              </a:lnSpc>
            </a:pPr>
            <a:r>
              <a:rPr lang="en-US" altLang="zh-CN" sz="3200" b="1" dirty="0">
                <a:solidFill>
                  <a:srgbClr val="333300"/>
                </a:solidFill>
              </a:rPr>
              <a:t>	│A</a:t>
            </a:r>
            <a:r>
              <a:rPr lang="en-US" altLang="zh-CN" sz="3200" b="1" baseline="-25000" dirty="0">
                <a:solidFill>
                  <a:srgbClr val="333300"/>
                </a:solidFill>
              </a:rPr>
              <a:t>1</a:t>
            </a:r>
            <a:r>
              <a:rPr lang="en-US" altLang="zh-CN" sz="3200" b="1" dirty="0">
                <a:solidFill>
                  <a:srgbClr val="333300"/>
                </a:solidFill>
              </a:rPr>
              <a:t>∪A</a:t>
            </a:r>
            <a:r>
              <a:rPr lang="en-US" altLang="zh-CN" sz="3200" b="1" baseline="-25000" dirty="0">
                <a:solidFill>
                  <a:srgbClr val="333300"/>
                </a:solidFill>
              </a:rPr>
              <a:t>2</a:t>
            </a:r>
            <a:r>
              <a:rPr lang="en-US" altLang="zh-CN" sz="3200" b="1" dirty="0">
                <a:solidFill>
                  <a:srgbClr val="333300"/>
                </a:solidFill>
              </a:rPr>
              <a:t>│=│A</a:t>
            </a:r>
            <a:r>
              <a:rPr lang="en-US" altLang="zh-CN" sz="3200" b="1" baseline="-25000" dirty="0">
                <a:solidFill>
                  <a:srgbClr val="333300"/>
                </a:solidFill>
              </a:rPr>
              <a:t>1</a:t>
            </a:r>
            <a:r>
              <a:rPr lang="en-US" altLang="zh-CN" sz="3200" b="1" dirty="0">
                <a:solidFill>
                  <a:srgbClr val="333300"/>
                </a:solidFill>
              </a:rPr>
              <a:t>│+│A</a:t>
            </a:r>
            <a:r>
              <a:rPr lang="en-US" altLang="zh-CN" sz="3200" b="1" baseline="-25000" dirty="0">
                <a:solidFill>
                  <a:srgbClr val="333300"/>
                </a:solidFill>
              </a:rPr>
              <a:t>2</a:t>
            </a:r>
            <a:r>
              <a:rPr lang="en-US" altLang="zh-CN" sz="3200" b="1" dirty="0">
                <a:solidFill>
                  <a:srgbClr val="333300"/>
                </a:solidFill>
              </a:rPr>
              <a:t>│–│A</a:t>
            </a:r>
            <a:r>
              <a:rPr lang="en-US" altLang="zh-CN" sz="3200" b="1" baseline="-25000" dirty="0">
                <a:solidFill>
                  <a:srgbClr val="333300"/>
                </a:solidFill>
              </a:rPr>
              <a:t>1</a:t>
            </a:r>
            <a:r>
              <a:rPr lang="en-US" altLang="zh-CN" sz="3200" b="1" dirty="0">
                <a:solidFill>
                  <a:srgbClr val="333300"/>
                </a:solidFill>
              </a:rPr>
              <a:t>∩A</a:t>
            </a:r>
            <a:r>
              <a:rPr lang="en-US" altLang="zh-CN" sz="3200" b="1" baseline="-25000" dirty="0">
                <a:solidFill>
                  <a:srgbClr val="333300"/>
                </a:solidFill>
              </a:rPr>
              <a:t>2</a:t>
            </a:r>
            <a:r>
              <a:rPr lang="en-US" altLang="zh-CN" sz="3200" b="1" dirty="0">
                <a:solidFill>
                  <a:srgbClr val="333300"/>
                </a:solidFill>
              </a:rPr>
              <a:t>│  </a:t>
            </a:r>
          </a:p>
          <a:p>
            <a:pPr eaLnBrk="1" hangingPunct="1">
              <a:lnSpc>
                <a:spcPct val="150000"/>
              </a:lnSpc>
            </a:pPr>
            <a:r>
              <a:rPr lang="en-US" altLang="zh-CN" sz="3200" b="1" dirty="0">
                <a:solidFill>
                  <a:srgbClr val="333300"/>
                </a:solidFill>
              </a:rPr>
              <a:t>                        =  12+18-5</a:t>
            </a:r>
          </a:p>
          <a:p>
            <a:pPr eaLnBrk="1" hangingPunct="1">
              <a:lnSpc>
                <a:spcPct val="150000"/>
              </a:lnSpc>
            </a:pPr>
            <a:r>
              <a:rPr lang="en-US" altLang="zh-CN" sz="3200" b="1" dirty="0">
                <a:solidFill>
                  <a:srgbClr val="333300"/>
                </a:solidFill>
              </a:rPr>
              <a:t>                        =  25</a:t>
            </a:r>
          </a:p>
          <a:p>
            <a:pPr eaLnBrk="1" hangingPunct="1"/>
            <a:r>
              <a:rPr lang="en-US" altLang="zh-CN" sz="2000" b="1" dirty="0"/>
              <a:t>	</a:t>
            </a:r>
            <a:endParaRPr lang="zh-CN" altLang="en-US" sz="2000" b="1" dirty="0"/>
          </a:p>
        </p:txBody>
      </p:sp>
    </p:spTree>
    <p:extLst>
      <p:ext uri="{BB962C8B-B14F-4D97-AF65-F5344CB8AC3E}">
        <p14:creationId xmlns:p14="http://schemas.microsoft.com/office/powerpoint/2010/main" val="37400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8">
                                            <p:txEl>
                                              <p:pRg st="2" end="2"/>
                                            </p:txEl>
                                          </p:spTgt>
                                        </p:tgtEl>
                                        <p:attrNameLst>
                                          <p:attrName>style.visibility</p:attrName>
                                        </p:attrNameLst>
                                      </p:cBhvr>
                                      <p:to>
                                        <p:strVal val="visible"/>
                                      </p:to>
                                    </p:set>
                                    <p:animEffect transition="in" filter="blinds(horizontal)">
                                      <p:cBhvr>
                                        <p:cTn id="7" dur="500"/>
                                        <p:tgtEl>
                                          <p:spTgt spid="1597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9748">
                                            <p:txEl>
                                              <p:pRg st="3" end="3"/>
                                            </p:txEl>
                                          </p:spTgt>
                                        </p:tgtEl>
                                        <p:attrNameLst>
                                          <p:attrName>style.visibility</p:attrName>
                                        </p:attrNameLst>
                                      </p:cBhvr>
                                      <p:to>
                                        <p:strVal val="visible"/>
                                      </p:to>
                                    </p:set>
                                    <p:animEffect transition="in" filter="blinds(horizontal)">
                                      <p:cBhvr>
                                        <p:cTn id="12" dur="500"/>
                                        <p:tgtEl>
                                          <p:spTgt spid="15974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9748">
                                            <p:txEl>
                                              <p:pRg st="4" end="4"/>
                                            </p:txEl>
                                          </p:spTgt>
                                        </p:tgtEl>
                                        <p:attrNameLst>
                                          <p:attrName>style.visibility</p:attrName>
                                        </p:attrNameLst>
                                      </p:cBhvr>
                                      <p:to>
                                        <p:strVal val="visible"/>
                                      </p:to>
                                    </p:set>
                                    <p:animEffect transition="in" filter="blinds(horizontal)">
                                      <p:cBhvr>
                                        <p:cTn id="17" dur="500"/>
                                        <p:tgtEl>
                                          <p:spTgt spid="159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D05436-C9D8-4417-A5EB-3922D0FE2C1A}" type="slidenum">
              <a:rPr lang="zh-CN" altLang="en-US" smtClean="0">
                <a:solidFill>
                  <a:schemeClr val="accent1"/>
                </a:solidFill>
              </a:rPr>
              <a:pPr/>
              <a:t>42</a:t>
            </a:fld>
            <a:r>
              <a:rPr lang="en-US" altLang="zh-CN" dirty="0">
                <a:solidFill>
                  <a:schemeClr val="accent1"/>
                </a:solidFill>
              </a:rPr>
              <a:t>/49</a:t>
            </a:r>
          </a:p>
        </p:txBody>
      </p:sp>
      <p:sp>
        <p:nvSpPr>
          <p:cNvPr id="1028"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加法公式</a:t>
            </a:r>
          </a:p>
        </p:txBody>
      </p:sp>
      <p:sp>
        <p:nvSpPr>
          <p:cNvPr id="1029" name="Rectangle 3"/>
          <p:cNvSpPr>
            <a:spLocks noGrp="1"/>
          </p:cNvSpPr>
          <p:nvPr>
            <p:ph type="body" idx="4294967295"/>
          </p:nvPr>
        </p:nvSpPr>
        <p:spPr>
          <a:xfrm>
            <a:off x="323850" y="836613"/>
            <a:ext cx="7766050" cy="712787"/>
          </a:xfrm>
        </p:spPr>
        <p:txBody>
          <a:bodyPr/>
          <a:lstStyle/>
          <a:p>
            <a:pPr>
              <a:buFont typeface="Arial" panose="020B0604020202020204" pitchFamily="34" charset="0"/>
              <a:buNone/>
            </a:pPr>
            <a:r>
              <a:rPr lang="zh-CN" altLang="en-US" sz="2800" b="1">
                <a:latin typeface="Calibri" panose="020F0502020204030204" pitchFamily="34" charset="0"/>
                <a:ea typeface="宋体" panose="02010600030101010101" pitchFamily="2" charset="-122"/>
              </a:rPr>
              <a:t> 设</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3</a:t>
            </a:r>
            <a:r>
              <a:rPr lang="zh-CN" altLang="en-US" sz="2800" b="1">
                <a:latin typeface="Calibri" panose="020F0502020204030204" pitchFamily="34" charset="0"/>
                <a:ea typeface="宋体" panose="02010600030101010101" pitchFamily="2" charset="-122"/>
              </a:rPr>
              <a:t>是</a:t>
            </a:r>
            <a:r>
              <a:rPr lang="en-US" altLang="zh-CN" sz="2800" b="1">
                <a:latin typeface="Calibri" panose="020F0502020204030204" pitchFamily="34" charset="0"/>
                <a:ea typeface="宋体" panose="02010600030101010101" pitchFamily="2" charset="-122"/>
              </a:rPr>
              <a:t>3</a:t>
            </a:r>
            <a:r>
              <a:rPr lang="zh-CN" altLang="en-US" sz="2800" b="1">
                <a:latin typeface="Calibri" panose="020F0502020204030204" pitchFamily="34" charset="0"/>
                <a:ea typeface="宋体" panose="02010600030101010101" pitchFamily="2" charset="-122"/>
              </a:rPr>
              <a:t>个有限集。则</a:t>
            </a:r>
          </a:p>
        </p:txBody>
      </p:sp>
      <p:sp>
        <p:nvSpPr>
          <p:cNvPr id="1030" name="Rectangle 4"/>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1753892753"/>
              </p:ext>
            </p:extLst>
          </p:nvPr>
        </p:nvGraphicFramePr>
        <p:xfrm>
          <a:off x="1331913" y="1700213"/>
          <a:ext cx="6084887" cy="4059237"/>
        </p:xfrm>
        <a:graphic>
          <a:graphicData uri="http://schemas.openxmlformats.org/presentationml/2006/ole">
            <mc:AlternateContent xmlns:mc="http://schemas.openxmlformats.org/markup-compatibility/2006">
              <mc:Choice xmlns:v="urn:schemas-microsoft-com:vml" Requires="v">
                <p:oleObj name="公式" r:id="rId3" imgW="2489040" imgH="1650960" progId="Equation.3">
                  <p:embed/>
                </p:oleObj>
              </mc:Choice>
              <mc:Fallback>
                <p:oleObj name="公式" r:id="rId3" imgW="2489040" imgH="165096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00213"/>
                        <a:ext cx="6084887" cy="405923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701502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FB9C45-CC21-4A2F-AC02-F2B7BA3FC6CE}" type="slidenum">
              <a:rPr lang="zh-CN" altLang="en-US" smtClean="0">
                <a:solidFill>
                  <a:schemeClr val="accent1"/>
                </a:solidFill>
              </a:rPr>
              <a:pPr/>
              <a:t>43</a:t>
            </a:fld>
            <a:r>
              <a:rPr lang="en-US" altLang="zh-CN" dirty="0">
                <a:solidFill>
                  <a:schemeClr val="accent1"/>
                </a:solidFill>
              </a:rPr>
              <a:t>/49</a:t>
            </a:r>
          </a:p>
        </p:txBody>
      </p:sp>
      <p:sp>
        <p:nvSpPr>
          <p:cNvPr id="2052" name="Rectangle 2"/>
          <p:cNvSpPr>
            <a:spLocks noGrp="1"/>
          </p:cNvSpPr>
          <p:nvPr>
            <p:ph type="title" idx="4294967295"/>
          </p:nvPr>
        </p:nvSpPr>
        <p:spPr>
          <a:xfrm>
            <a:off x="179388" y="-26988"/>
            <a:ext cx="8641084"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3.2 </a:t>
            </a:r>
            <a:r>
              <a:rPr lang="zh-CN" altLang="en-US" sz="3600" dirty="0">
                <a:latin typeface="Calibri" panose="020F0502020204030204" pitchFamily="34" charset="0"/>
                <a:ea typeface="宋体" panose="02010600030101010101" pitchFamily="2" charset="-122"/>
              </a:rPr>
              <a:t>包含排斥原理（多退少补公式）</a:t>
            </a:r>
          </a:p>
        </p:txBody>
      </p:sp>
      <p:sp>
        <p:nvSpPr>
          <p:cNvPr id="2053" name="Rectangle 3"/>
          <p:cNvSpPr>
            <a:spLocks noGrp="1"/>
          </p:cNvSpPr>
          <p:nvPr>
            <p:ph type="body" idx="4294967295"/>
          </p:nvPr>
        </p:nvSpPr>
        <p:spPr>
          <a:xfrm>
            <a:off x="323850" y="836613"/>
            <a:ext cx="7766050" cy="712787"/>
          </a:xfrm>
        </p:spPr>
        <p:txBody>
          <a:bodyPr/>
          <a:lstStyle/>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m</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m</a:t>
            </a:r>
            <a:r>
              <a:rPr lang="zh-CN" altLang="en-US" sz="2800" b="1" dirty="0">
                <a:latin typeface="Calibri" panose="020F0502020204030204" pitchFamily="34" charset="0"/>
                <a:ea typeface="宋体" panose="02010600030101010101" pitchFamily="2" charset="-122"/>
              </a:rPr>
              <a:t>个有限集。则</a:t>
            </a:r>
          </a:p>
        </p:txBody>
      </p:sp>
      <p:sp>
        <p:nvSpPr>
          <p:cNvPr id="2054" name="Rectangle 4"/>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5"/>
          <p:cNvGraphicFramePr>
            <a:graphicFrameLocks noChangeAspect="1"/>
          </p:cNvGraphicFramePr>
          <p:nvPr>
            <p:extLst>
              <p:ext uri="{D42A27DB-BD31-4B8C-83A1-F6EECF244321}">
                <p14:modId xmlns:p14="http://schemas.microsoft.com/office/powerpoint/2010/main" val="1478926515"/>
              </p:ext>
            </p:extLst>
          </p:nvPr>
        </p:nvGraphicFramePr>
        <p:xfrm>
          <a:off x="460375" y="1449388"/>
          <a:ext cx="8008938" cy="2622550"/>
        </p:xfrm>
        <a:graphic>
          <a:graphicData uri="http://schemas.openxmlformats.org/presentationml/2006/ole">
            <mc:AlternateContent xmlns:mc="http://schemas.openxmlformats.org/markup-compatibility/2006">
              <mc:Choice xmlns:v="urn:schemas-microsoft-com:vml" Requires="v">
                <p:oleObj name="公式" r:id="rId3" imgW="3276360" imgH="1066680" progId="Equation.3">
                  <p:embed/>
                </p:oleObj>
              </mc:Choice>
              <mc:Fallback>
                <p:oleObj name="公式" r:id="rId3" imgW="3276360" imgH="1066680" progId="Equation.3">
                  <p:embed/>
                  <p:pic>
                    <p:nvPicPr>
                      <p:cNvPr id="2050" name="Object 5"/>
                      <p:cNvPicPr>
                        <a:picLocks noChangeAspect="1" noChangeArrowheads="1"/>
                      </p:cNvPicPr>
                      <p:nvPr/>
                    </p:nvPicPr>
                    <p:blipFill>
                      <a:blip r:embed="rId4"/>
                      <a:srcRect/>
                      <a:stretch>
                        <a:fillRect/>
                      </a:stretch>
                    </p:blipFill>
                    <p:spPr bwMode="auto">
                      <a:xfrm>
                        <a:off x="460375" y="1449388"/>
                        <a:ext cx="8008938" cy="2622550"/>
                      </a:xfrm>
                      <a:prstGeom prst="rect">
                        <a:avLst/>
                      </a:prstGeom>
                      <a:solidFill>
                        <a:srgbClr val="FFFF00"/>
                      </a:solidFill>
                    </p:spPr>
                  </p:pic>
                </p:oleObj>
              </mc:Fallback>
            </mc:AlternateContent>
          </a:graphicData>
        </a:graphic>
      </p:graphicFrame>
      <p:sp>
        <p:nvSpPr>
          <p:cNvPr id="160774" name="Rectangle 6"/>
          <p:cNvSpPr>
            <a:spLocks noChangeArrowheads="1"/>
          </p:cNvSpPr>
          <p:nvPr/>
        </p:nvSpPr>
        <p:spPr bwMode="auto">
          <a:xfrm>
            <a:off x="323850" y="4334989"/>
            <a:ext cx="8820150" cy="177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可以用对集合的个数用归纳法来证明。</a:t>
            </a:r>
          </a:p>
          <a:p>
            <a:pPr eaLnBrk="1" hangingPunct="1">
              <a:spcBef>
                <a:spcPct val="20000"/>
              </a:spcBef>
              <a:spcAft>
                <a:spcPct val="20000"/>
              </a:spcAft>
            </a:pPr>
            <a:r>
              <a:rPr lang="zh-CN" altLang="en-US" sz="2400" b="1" dirty="0"/>
              <a:t>显然，当</a:t>
            </a:r>
            <a:r>
              <a:rPr lang="en-US" altLang="zh-CN" sz="2400" b="1" dirty="0"/>
              <a:t>m=2</a:t>
            </a:r>
            <a:r>
              <a:rPr lang="zh-CN" altLang="en-US" sz="2400" b="1" dirty="0"/>
              <a:t>时，结论成立。归纳假定</a:t>
            </a:r>
            <a:r>
              <a:rPr lang="en-US" altLang="zh-CN" sz="2400" b="1" dirty="0"/>
              <a:t>m</a:t>
            </a:r>
            <a:r>
              <a:rPr lang="zh-CN" altLang="en-US" sz="2400" b="1" dirty="0"/>
              <a:t>时结论成立</a:t>
            </a:r>
            <a:r>
              <a:rPr lang="en-US" altLang="zh-CN" sz="2400" b="1" dirty="0"/>
              <a:t>,</a:t>
            </a:r>
            <a:r>
              <a:rPr lang="zh-CN" altLang="en-US" sz="2400" b="1" dirty="0"/>
              <a:t>于是</a:t>
            </a:r>
            <a:endParaRPr lang="zh-CN" altLang="en-US" sz="2000" b="1" dirty="0"/>
          </a:p>
          <a:p>
            <a:pPr eaLnBrk="1" hangingPunct="1">
              <a:spcBef>
                <a:spcPct val="20000"/>
              </a:spcBef>
              <a:spcAft>
                <a:spcPct val="20000"/>
              </a:spcAft>
            </a:pPr>
            <a:r>
              <a:rPr lang="zh-CN" altLang="en-US" sz="2000" b="1" dirty="0">
                <a:cs typeface="Arial" panose="020B0604020202020204" pitchFamily="34" charset="0"/>
              </a:rPr>
              <a:t>│</a:t>
            </a:r>
            <a:r>
              <a:rPr lang="en-US" altLang="zh-CN" sz="2000" b="1" dirty="0">
                <a:cs typeface="Arial" panose="020B0604020202020204" pitchFamily="34" charset="0"/>
              </a:rPr>
              <a:t>A</a:t>
            </a:r>
            <a:r>
              <a:rPr lang="en-US" altLang="zh-CN" sz="2000" b="1" baseline="-25000" dirty="0">
                <a:cs typeface="Arial" panose="020B0604020202020204" pitchFamily="34" charset="0"/>
              </a:rPr>
              <a:t>1</a:t>
            </a:r>
            <a:r>
              <a:rPr lang="en-US" altLang="zh-CN" sz="2000" b="1" dirty="0">
                <a:latin typeface="MS Mincho" panose="02020609040205080304" pitchFamily="49" charset="-128"/>
                <a:ea typeface="MS Mincho" panose="02020609040205080304" pitchFamily="49" charset="-128"/>
                <a:cs typeface="Arial" panose="020B0604020202020204" pitchFamily="34" charset="0"/>
              </a:rPr>
              <a:t>∪┅∪</a:t>
            </a:r>
            <a:r>
              <a:rPr lang="en-US" altLang="zh-CN" sz="2000" b="1" dirty="0">
                <a:latin typeface="Tahoma" panose="020B0604030504040204" pitchFamily="34" charset="0"/>
                <a:ea typeface="MS Mincho" panose="02020609040205080304" pitchFamily="49" charset="-128"/>
                <a:cs typeface="Arial" panose="020B0604020202020204" pitchFamily="34" charset="0"/>
              </a:rPr>
              <a:t>A</a:t>
            </a:r>
            <a:r>
              <a:rPr lang="en-US" altLang="zh-CN" sz="2000" b="1" baseline="-25000" dirty="0">
                <a:latin typeface="MS Mincho" panose="02020609040205080304" pitchFamily="49" charset="-128"/>
                <a:ea typeface="MS Mincho" panose="02020609040205080304" pitchFamily="49" charset="-128"/>
                <a:cs typeface="Arial" panose="020B0604020202020204" pitchFamily="34" charset="0"/>
              </a:rPr>
              <a:t>m</a:t>
            </a:r>
            <a:r>
              <a:rPr lang="en-US" altLang="zh-CN" sz="2000" b="1" dirty="0">
                <a:latin typeface="MS Mincho" panose="02020609040205080304" pitchFamily="49" charset="-128"/>
                <a:ea typeface="MS Mincho" panose="02020609040205080304" pitchFamily="49" charset="-128"/>
                <a:cs typeface="Arial" panose="020B0604020202020204" pitchFamily="34" charset="0"/>
              </a:rPr>
              <a:t>∪</a:t>
            </a:r>
            <a:r>
              <a:rPr lang="en-US" altLang="zh-CN" sz="2000" b="1" dirty="0">
                <a:latin typeface="Tahoma" panose="020B0604030504040204" pitchFamily="34" charset="0"/>
                <a:ea typeface="MS Mincho" panose="02020609040205080304" pitchFamily="49" charset="-128"/>
                <a:cs typeface="Arial" panose="020B0604020202020204" pitchFamily="34" charset="0"/>
              </a:rPr>
              <a:t>A</a:t>
            </a:r>
            <a:r>
              <a:rPr lang="en-US" altLang="zh-CN" sz="2000" b="1" baseline="-25000" dirty="0">
                <a:latin typeface="Tahoma" panose="020B0604030504040204" pitchFamily="34" charset="0"/>
                <a:ea typeface="MS Mincho" panose="02020609040205080304" pitchFamily="49" charset="-128"/>
                <a:cs typeface="Arial" panose="020B0604020202020204" pitchFamily="34" charset="0"/>
              </a:rPr>
              <a:t>m+1</a:t>
            </a:r>
            <a:r>
              <a:rPr lang="en-US" altLang="zh-CN" sz="2000" b="1" dirty="0">
                <a:cs typeface="Arial" panose="020B0604020202020204" pitchFamily="34" charset="0"/>
              </a:rPr>
              <a:t>│=│ </a:t>
            </a:r>
            <a:r>
              <a:rPr lang="en-US" altLang="zh-CN" sz="2000" b="1" dirty="0"/>
              <a:t>A</a:t>
            </a:r>
            <a:r>
              <a:rPr lang="en-US" altLang="zh-CN" sz="2000" b="1" baseline="-25000" dirty="0"/>
              <a:t>1</a:t>
            </a:r>
            <a:r>
              <a:rPr lang="en-US" altLang="zh-CN" sz="2000" b="1" dirty="0"/>
              <a:t>∪┅∪A</a:t>
            </a:r>
            <a:r>
              <a:rPr lang="en-US" altLang="zh-CN" sz="2000" b="1" baseline="-25000" dirty="0"/>
              <a:t>m</a:t>
            </a:r>
            <a:r>
              <a:rPr lang="en-US" altLang="zh-CN" sz="2000" b="1" dirty="0"/>
              <a:t> </a:t>
            </a:r>
            <a:r>
              <a:rPr lang="en-US" altLang="zh-CN" sz="2000" b="1" dirty="0">
                <a:cs typeface="Arial" panose="020B0604020202020204" pitchFamily="34" charset="0"/>
              </a:rPr>
              <a:t>│+│A</a:t>
            </a:r>
            <a:r>
              <a:rPr lang="en-US" altLang="zh-CN" sz="2000" b="1" baseline="-25000" dirty="0">
                <a:cs typeface="Arial" panose="020B0604020202020204" pitchFamily="34" charset="0"/>
              </a:rPr>
              <a:t>m+1</a:t>
            </a:r>
            <a:r>
              <a:rPr lang="en-US" altLang="zh-CN" sz="2000" b="1" dirty="0">
                <a:cs typeface="Arial" panose="020B0604020202020204" pitchFamily="34" charset="0"/>
              </a:rPr>
              <a:t>│–│ (</a:t>
            </a:r>
            <a:r>
              <a:rPr lang="en-US" altLang="zh-CN" sz="2000" b="1" dirty="0"/>
              <a:t>A</a:t>
            </a:r>
            <a:r>
              <a:rPr lang="en-US" altLang="zh-CN" sz="2000" b="1" baseline="-25000" dirty="0"/>
              <a:t>1</a:t>
            </a:r>
            <a:r>
              <a:rPr lang="en-US" altLang="zh-CN" sz="2000" b="1" dirty="0"/>
              <a:t>∪┅∪A</a:t>
            </a:r>
            <a:r>
              <a:rPr lang="en-US" altLang="zh-CN" sz="2000" b="1" baseline="-25000" dirty="0"/>
              <a:t>m</a:t>
            </a:r>
            <a:r>
              <a:rPr lang="en-US" altLang="zh-CN" sz="2000" b="1" dirty="0"/>
              <a:t>)</a:t>
            </a:r>
            <a:r>
              <a:rPr lang="en-US" altLang="zh-CN" sz="2000" b="1" dirty="0">
                <a:latin typeface="MS Mincho" panose="02020609040205080304" pitchFamily="49" charset="-128"/>
                <a:ea typeface="MS Mincho" panose="02020609040205080304" pitchFamily="49" charset="-128"/>
              </a:rPr>
              <a:t>∩</a:t>
            </a:r>
            <a:r>
              <a:rPr lang="en-US" altLang="zh-CN" sz="2000" b="1" dirty="0"/>
              <a:t>A</a:t>
            </a:r>
            <a:r>
              <a:rPr lang="en-US" altLang="zh-CN" sz="2000" b="1" baseline="-25000" dirty="0"/>
              <a:t>m+1</a:t>
            </a:r>
            <a:r>
              <a:rPr lang="en-US" altLang="zh-CN" sz="2000" b="1" dirty="0">
                <a:cs typeface="Arial" panose="020B0604020202020204" pitchFamily="34" charset="0"/>
              </a:rPr>
              <a:t>│</a:t>
            </a:r>
          </a:p>
          <a:p>
            <a:pPr eaLnBrk="1" hangingPunct="1"/>
            <a:r>
              <a:rPr lang="zh-CN" altLang="en-US" sz="2400" b="1" dirty="0"/>
              <a:t>对第一项与第三项分别运用归纳假设即可以得到定理的证明。</a:t>
            </a:r>
          </a:p>
        </p:txBody>
      </p:sp>
    </p:spTree>
    <p:extLst>
      <p:ext uri="{BB962C8B-B14F-4D97-AF65-F5344CB8AC3E}">
        <p14:creationId xmlns:p14="http://schemas.microsoft.com/office/powerpoint/2010/main" val="3774958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animEffect transition="in" filter="blinds(horizontal)">
                                      <p:cBhvr>
                                        <p:cTn id="7"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FB9C45-CC21-4A2F-AC02-F2B7BA3FC6CE}" type="slidenum">
              <a:rPr lang="zh-CN" altLang="en-US" smtClean="0">
                <a:solidFill>
                  <a:schemeClr val="accent1"/>
                </a:solidFill>
              </a:rPr>
              <a:pPr/>
              <a:t>44</a:t>
            </a:fld>
            <a:r>
              <a:rPr lang="en-US" altLang="zh-CN" dirty="0">
                <a:solidFill>
                  <a:schemeClr val="accent1"/>
                </a:solidFill>
              </a:rPr>
              <a:t>/49</a:t>
            </a:r>
          </a:p>
        </p:txBody>
      </p:sp>
      <p:sp>
        <p:nvSpPr>
          <p:cNvPr id="2052"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3.2 </a:t>
            </a:r>
            <a:r>
              <a:rPr lang="zh-CN" altLang="en-US" sz="3600" dirty="0">
                <a:latin typeface="Calibri" panose="020F0502020204030204" pitchFamily="34" charset="0"/>
                <a:ea typeface="宋体" panose="02010600030101010101" pitchFamily="2" charset="-122"/>
              </a:rPr>
              <a:t>的推论</a:t>
            </a:r>
            <a:r>
              <a:rPr lang="en-US" altLang="zh-CN" sz="2800" dirty="0">
                <a:latin typeface="Calibri" panose="020F0502020204030204" pitchFamily="34" charset="0"/>
                <a:ea typeface="宋体" panose="02010600030101010101" pitchFamily="2" charset="-122"/>
              </a:rPr>
              <a:t>(</a:t>
            </a:r>
            <a:r>
              <a:rPr lang="zh-CN" altLang="en-US" sz="2800" dirty="0">
                <a:latin typeface="Calibri" panose="020F0502020204030204" pitchFamily="34" charset="0"/>
                <a:ea typeface="宋体" panose="02010600030101010101" pitchFamily="2" charset="-122"/>
              </a:rPr>
              <a:t>将教材上的定理</a:t>
            </a:r>
            <a:r>
              <a:rPr lang="en-US" altLang="zh-CN" sz="2800" dirty="0">
                <a:latin typeface="Calibri" panose="020F0502020204030204" pitchFamily="34" charset="0"/>
                <a:ea typeface="宋体" panose="02010600030101010101" pitchFamily="2" charset="-122"/>
              </a:rPr>
              <a:t>3.2</a:t>
            </a:r>
            <a:r>
              <a:rPr lang="zh-CN" altLang="en-US" sz="2800" dirty="0">
                <a:latin typeface="Calibri" panose="020F0502020204030204" pitchFamily="34" charset="0"/>
                <a:ea typeface="宋体" panose="02010600030101010101" pitchFamily="2" charset="-122"/>
              </a:rPr>
              <a:t>及其推论交换</a:t>
            </a:r>
            <a:r>
              <a:rPr lang="en-US" altLang="zh-CN" sz="2800" dirty="0">
                <a:latin typeface="Calibri" panose="020F0502020204030204" pitchFamily="34" charset="0"/>
                <a:ea typeface="宋体" panose="02010600030101010101" pitchFamily="2" charset="-122"/>
              </a:rPr>
              <a:t>)</a:t>
            </a:r>
            <a:endParaRPr lang="zh-CN" altLang="en-US" sz="2800" dirty="0">
              <a:latin typeface="Calibri" panose="020F0502020204030204" pitchFamily="34" charset="0"/>
              <a:ea typeface="宋体" panose="02010600030101010101" pitchFamily="2" charset="-122"/>
            </a:endParaRPr>
          </a:p>
        </p:txBody>
      </p:sp>
      <p:sp>
        <p:nvSpPr>
          <p:cNvPr id="2054" name="Rectangle 4"/>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Object 5"/>
          <p:cNvGraphicFramePr>
            <a:graphicFrameLocks noChangeAspect="1"/>
          </p:cNvGraphicFramePr>
          <p:nvPr>
            <p:extLst>
              <p:ext uri="{D42A27DB-BD31-4B8C-83A1-F6EECF244321}">
                <p14:modId xmlns:p14="http://schemas.microsoft.com/office/powerpoint/2010/main" val="3660013865"/>
              </p:ext>
            </p:extLst>
          </p:nvPr>
        </p:nvGraphicFramePr>
        <p:xfrm>
          <a:off x="460375" y="1012825"/>
          <a:ext cx="8008938" cy="3497263"/>
        </p:xfrm>
        <a:graphic>
          <a:graphicData uri="http://schemas.openxmlformats.org/presentationml/2006/ole">
            <mc:AlternateContent xmlns:mc="http://schemas.openxmlformats.org/markup-compatibility/2006">
              <mc:Choice xmlns:v="urn:schemas-microsoft-com:vml" Requires="v">
                <p:oleObj name="公式" r:id="rId3" imgW="3276360" imgH="1422360" progId="Equation.3">
                  <p:embed/>
                </p:oleObj>
              </mc:Choice>
              <mc:Fallback>
                <p:oleObj name="公式" r:id="rId3" imgW="3276360" imgH="1422360" progId="Equation.3">
                  <p:embed/>
                  <p:pic>
                    <p:nvPicPr>
                      <p:cNvPr id="2050" name="Object 5"/>
                      <p:cNvPicPr>
                        <a:picLocks noChangeAspect="1" noChangeArrowheads="1"/>
                      </p:cNvPicPr>
                      <p:nvPr/>
                    </p:nvPicPr>
                    <p:blipFill>
                      <a:blip r:embed="rId4"/>
                      <a:srcRect/>
                      <a:stretch>
                        <a:fillRect/>
                      </a:stretch>
                    </p:blipFill>
                    <p:spPr bwMode="auto">
                      <a:xfrm>
                        <a:off x="460375" y="1012825"/>
                        <a:ext cx="8008938" cy="3497263"/>
                      </a:xfrm>
                      <a:prstGeom prst="rect">
                        <a:avLst/>
                      </a:prstGeom>
                      <a:solidFill>
                        <a:srgbClr val="FFFF00"/>
                      </a:solidFill>
                    </p:spPr>
                  </p:pic>
                </p:oleObj>
              </mc:Fallback>
            </mc:AlternateContent>
          </a:graphicData>
        </a:graphic>
      </p:graphicFrame>
      <p:sp>
        <p:nvSpPr>
          <p:cNvPr id="8" name="文本框 7"/>
          <p:cNvSpPr txBox="1"/>
          <p:nvPr/>
        </p:nvSpPr>
        <p:spPr>
          <a:xfrm>
            <a:off x="182110" y="5013176"/>
            <a:ext cx="7823323" cy="1077218"/>
          </a:xfrm>
          <a:prstGeom prst="rect">
            <a:avLst/>
          </a:prstGeom>
          <a:noFill/>
        </p:spPr>
        <p:txBody>
          <a:bodyPr wrap="square" rtlCol="0">
            <a:spAutoFit/>
          </a:bodyPr>
          <a:lstStyle/>
          <a:p>
            <a:r>
              <a:rPr lang="zh-CN" altLang="en-US" sz="3200" dirty="0"/>
              <a:t>其中，</a:t>
            </a:r>
            <a:r>
              <a:rPr lang="en-US" altLang="zh-CN" sz="3200" dirty="0"/>
              <a:t>E</a:t>
            </a:r>
            <a:r>
              <a:rPr lang="zh-CN" altLang="en-US" sz="3200" dirty="0"/>
              <a:t>为全集</a:t>
            </a:r>
            <a:endParaRPr lang="en-US" altLang="zh-CN" sz="3200" dirty="0"/>
          </a:p>
          <a:p>
            <a:r>
              <a:rPr lang="zh-CN" altLang="en-US" sz="3200" dirty="0"/>
              <a:t>（定义</a:t>
            </a:r>
            <a:r>
              <a:rPr lang="en-US" altLang="zh-CN" sz="3200" dirty="0"/>
              <a:t>3.6</a:t>
            </a:r>
            <a:r>
              <a:rPr lang="zh-CN" altLang="en-US" sz="3200" dirty="0"/>
              <a:t>使用</a:t>
            </a:r>
            <a:r>
              <a:rPr lang="en-US" altLang="zh-CN" sz="3200" dirty="0"/>
              <a:t>E</a:t>
            </a:r>
            <a:r>
              <a:rPr lang="zh-CN" altLang="en-US" sz="3200" dirty="0"/>
              <a:t>，定理</a:t>
            </a:r>
            <a:r>
              <a:rPr lang="en-US" altLang="zh-CN" sz="3200" dirty="0"/>
              <a:t>3.2</a:t>
            </a:r>
            <a:r>
              <a:rPr lang="zh-CN" altLang="en-US" sz="3200" dirty="0"/>
              <a:t>使用</a:t>
            </a:r>
            <a:r>
              <a:rPr lang="en-US" altLang="zh-CN" sz="3200" dirty="0"/>
              <a:t>S</a:t>
            </a:r>
            <a:r>
              <a:rPr lang="zh-CN" altLang="en-US" sz="3200" dirty="0"/>
              <a:t>）。</a:t>
            </a:r>
          </a:p>
        </p:txBody>
      </p:sp>
    </p:spTree>
    <p:extLst>
      <p:ext uri="{BB962C8B-B14F-4D97-AF65-F5344CB8AC3E}">
        <p14:creationId xmlns:p14="http://schemas.microsoft.com/office/powerpoint/2010/main" val="303263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D582A4-CFA9-464A-BD13-B48782C3BC24}" type="slidenum">
              <a:rPr lang="zh-CN" altLang="en-US" smtClean="0">
                <a:solidFill>
                  <a:schemeClr val="accent1"/>
                </a:solidFill>
              </a:rPr>
              <a:pPr/>
              <a:t>45</a:t>
            </a:fld>
            <a:r>
              <a:rPr lang="en-US" altLang="zh-CN" dirty="0">
                <a:solidFill>
                  <a:schemeClr val="accent1"/>
                </a:solidFill>
              </a:rPr>
              <a:t>/49</a:t>
            </a:r>
          </a:p>
        </p:txBody>
      </p:sp>
      <p:sp>
        <p:nvSpPr>
          <p:cNvPr id="3077" name="Rectangle 2"/>
          <p:cNvSpPr>
            <a:spLocks noGrp="1"/>
          </p:cNvSpPr>
          <p:nvPr>
            <p:ph type="title" idx="4294967295"/>
          </p:nvPr>
        </p:nvSpPr>
        <p:spPr>
          <a:xfrm>
            <a:off x="179388" y="-26988"/>
            <a:ext cx="8713787" cy="642938"/>
          </a:xfrm>
        </p:spPr>
        <p:txBody>
          <a:bodyPr/>
          <a:lstStyle/>
          <a:p>
            <a:r>
              <a:rPr lang="zh-CN" altLang="en-US" sz="3600" b="1">
                <a:ea typeface="宋体" panose="02010600030101010101" pitchFamily="2" charset="-122"/>
              </a:rPr>
              <a:t>俩俩交集为空情况下的一般加法公式</a:t>
            </a:r>
          </a:p>
        </p:txBody>
      </p:sp>
      <p:sp>
        <p:nvSpPr>
          <p:cNvPr id="3078" name="Rectangle 3"/>
          <p:cNvSpPr>
            <a:spLocks noGrp="1"/>
          </p:cNvSpPr>
          <p:nvPr>
            <p:ph type="body" sz="half" idx="4294967295"/>
          </p:nvPr>
        </p:nvSpPr>
        <p:spPr>
          <a:xfrm>
            <a:off x="323850" y="836613"/>
            <a:ext cx="8135938" cy="2304355"/>
          </a:xfrm>
        </p:spPr>
        <p:txBody>
          <a:bodyPr/>
          <a:lstStyle/>
          <a:p>
            <a:pPr>
              <a:buFont typeface="Arial" panose="020B0604020202020204" pitchFamily="34" charset="0"/>
              <a:buNone/>
            </a:pPr>
            <a:r>
              <a:rPr lang="zh-CN" altLang="en-US" sz="2800" b="1" dirty="0">
                <a:solidFill>
                  <a:schemeClr val="accent2"/>
                </a:solidFill>
                <a:ea typeface="宋体" panose="02010600030101010101" pitchFamily="2" charset="-122"/>
              </a:rPr>
              <a:t>推论</a:t>
            </a:r>
            <a:r>
              <a:rPr lang="zh-CN" altLang="en-US" sz="2800" b="1" dirty="0">
                <a:ea typeface="宋体" panose="02010600030101010101" pitchFamily="2" charset="-122"/>
              </a:rPr>
              <a:t>  设</a:t>
            </a:r>
            <a:r>
              <a:rPr lang="en-US" altLang="zh-CN" sz="2800" b="1" dirty="0">
                <a:ea typeface="宋体" panose="02010600030101010101" pitchFamily="2" charset="-122"/>
              </a:rPr>
              <a:t>A</a:t>
            </a:r>
            <a:r>
              <a:rPr lang="en-US" altLang="zh-CN" sz="2800" b="1" baseline="-25000" dirty="0">
                <a:ea typeface="宋体" panose="02010600030101010101" pitchFamily="2" charset="-122"/>
              </a:rPr>
              <a:t>1</a:t>
            </a:r>
            <a:r>
              <a:rPr lang="en-US" altLang="zh-CN" sz="2800" b="1" dirty="0">
                <a:ea typeface="宋体" panose="02010600030101010101" pitchFamily="2" charset="-122"/>
              </a:rPr>
              <a:t>,A</a:t>
            </a:r>
            <a:r>
              <a:rPr lang="en-US" altLang="zh-CN" sz="2800" b="1" baseline="-25000" dirty="0">
                <a:ea typeface="宋体" panose="02010600030101010101" pitchFamily="2" charset="-122"/>
              </a:rPr>
              <a:t>2</a:t>
            </a:r>
            <a:r>
              <a:rPr lang="en-US" altLang="zh-CN" sz="2800" b="1" dirty="0">
                <a:ea typeface="宋体" panose="02010600030101010101" pitchFamily="2" charset="-122"/>
              </a:rPr>
              <a:t>,…,A</a:t>
            </a:r>
            <a:r>
              <a:rPr lang="en-US" altLang="zh-CN" sz="2800" b="1" baseline="-25000" dirty="0">
                <a:ea typeface="宋体" panose="02010600030101010101" pitchFamily="2" charset="-122"/>
              </a:rPr>
              <a:t>m</a:t>
            </a:r>
            <a:r>
              <a:rPr lang="zh-CN" altLang="en-US" sz="2800" b="1" dirty="0">
                <a:ea typeface="宋体" panose="02010600030101010101" pitchFamily="2" charset="-122"/>
              </a:rPr>
              <a:t>是</a:t>
            </a:r>
            <a:r>
              <a:rPr lang="en-US" altLang="zh-CN" sz="2800" b="1" dirty="0">
                <a:ea typeface="宋体" panose="02010600030101010101" pitchFamily="2" charset="-122"/>
              </a:rPr>
              <a:t>m</a:t>
            </a:r>
            <a:r>
              <a:rPr lang="zh-CN" altLang="en-US" sz="2800" b="1" dirty="0">
                <a:ea typeface="宋体" panose="02010600030101010101" pitchFamily="2" charset="-122"/>
              </a:rPr>
              <a:t>个有限集，并且</a:t>
            </a:r>
          </a:p>
          <a:p>
            <a:pPr>
              <a:buFont typeface="Arial" panose="020B0604020202020204" pitchFamily="34" charset="0"/>
              <a:buNone/>
            </a:pPr>
            <a:endParaRPr lang="zh-CN" altLang="en-US" sz="2800" b="1" dirty="0">
              <a:ea typeface="宋体" panose="02010600030101010101" pitchFamily="2" charset="-122"/>
            </a:endParaRPr>
          </a:p>
          <a:p>
            <a:pPr>
              <a:buFont typeface="Arial" panose="020B0604020202020204" pitchFamily="34" charset="0"/>
              <a:buNone/>
            </a:pPr>
            <a:endParaRPr lang="zh-CN" altLang="en-US" sz="2800" b="1" dirty="0">
              <a:ea typeface="宋体" panose="02010600030101010101" pitchFamily="2" charset="-122"/>
            </a:endParaRPr>
          </a:p>
          <a:p>
            <a:pPr>
              <a:buFont typeface="Arial" panose="020B0604020202020204" pitchFamily="34" charset="0"/>
              <a:buNone/>
            </a:pPr>
            <a:r>
              <a:rPr lang="zh-CN" altLang="en-US" sz="2800" b="1" dirty="0">
                <a:ea typeface="宋体" panose="02010600030101010101" pitchFamily="2" charset="-122"/>
              </a:rPr>
              <a:t>         则</a:t>
            </a:r>
            <a:endParaRPr lang="en-US" altLang="zh-CN" sz="2800" b="1" dirty="0">
              <a:ea typeface="宋体" panose="02010600030101010101" pitchFamily="2" charset="-122"/>
            </a:endParaRPr>
          </a:p>
          <a:p>
            <a:pPr>
              <a:buFont typeface="Arial" panose="020B0604020202020204" pitchFamily="34" charset="0"/>
              <a:buNone/>
            </a:pPr>
            <a:endParaRPr lang="en-US" altLang="zh-CN" sz="2800" b="1" dirty="0">
              <a:ea typeface="宋体" panose="02010600030101010101" pitchFamily="2" charset="-122"/>
            </a:endParaRPr>
          </a:p>
          <a:p>
            <a:pPr>
              <a:buFont typeface="Arial" panose="020B0604020202020204" pitchFamily="34" charset="0"/>
              <a:buNone/>
            </a:pPr>
            <a:endParaRPr lang="zh-CN" altLang="en-US" sz="2800" b="1" dirty="0">
              <a:ea typeface="宋体" panose="02010600030101010101" pitchFamily="2" charset="-122"/>
            </a:endParaRPr>
          </a:p>
        </p:txBody>
      </p:sp>
      <p:graphicFrame>
        <p:nvGraphicFramePr>
          <p:cNvPr id="3074" name="Object 5"/>
          <p:cNvGraphicFramePr>
            <a:graphicFrameLocks noGrp="1" noChangeAspect="1"/>
          </p:cNvGraphicFramePr>
          <p:nvPr>
            <p:ph sz="quarter" idx="4294967295"/>
            <p:extLst>
              <p:ext uri="{D42A27DB-BD31-4B8C-83A1-F6EECF244321}">
                <p14:modId xmlns:p14="http://schemas.microsoft.com/office/powerpoint/2010/main" val="2557641059"/>
              </p:ext>
            </p:extLst>
          </p:nvPr>
        </p:nvGraphicFramePr>
        <p:xfrm>
          <a:off x="2000250" y="3362325"/>
          <a:ext cx="5861050" cy="1250950"/>
        </p:xfrm>
        <a:graphic>
          <a:graphicData uri="http://schemas.openxmlformats.org/presentationml/2006/ole">
            <mc:AlternateContent xmlns:mc="http://schemas.openxmlformats.org/markup-compatibility/2006">
              <mc:Choice xmlns:v="urn:schemas-microsoft-com:vml" Requires="v">
                <p:oleObj name="公式" r:id="rId2" imgW="2082600" imgH="444240" progId="Equation.3">
                  <p:embed/>
                </p:oleObj>
              </mc:Choice>
              <mc:Fallback>
                <p:oleObj name="公式" r:id="rId2" imgW="2082600" imgH="444240" progId="Equation.3">
                  <p:embed/>
                  <p:pic>
                    <p:nvPicPr>
                      <p:cNvPr id="3074" name="Object 5"/>
                      <p:cNvPicPr>
                        <a:picLocks noChangeAspect="1" noChangeArrowheads="1"/>
                      </p:cNvPicPr>
                      <p:nvPr/>
                    </p:nvPicPr>
                    <p:blipFill>
                      <a:blip r:embed="rId3"/>
                      <a:srcRect/>
                      <a:stretch>
                        <a:fillRect/>
                      </a:stretch>
                    </p:blipFill>
                    <p:spPr bwMode="auto">
                      <a:xfrm>
                        <a:off x="2000250" y="3362325"/>
                        <a:ext cx="5861050" cy="1250950"/>
                      </a:xfrm>
                      <a:prstGeom prst="rect">
                        <a:avLst/>
                      </a:prstGeom>
                      <a:solidFill>
                        <a:srgbClr val="FFFF00"/>
                      </a:solidFill>
                    </p:spPr>
                  </p:pic>
                </p:oleObj>
              </mc:Fallback>
            </mc:AlternateContent>
          </a:graphicData>
        </a:graphic>
      </p:graphicFrame>
      <p:graphicFrame>
        <p:nvGraphicFramePr>
          <p:cNvPr id="3075" name="Object 7"/>
          <p:cNvGraphicFramePr>
            <a:graphicFrameLocks noGrp="1" noChangeAspect="1"/>
          </p:cNvGraphicFramePr>
          <p:nvPr>
            <p:ph sz="quarter" idx="4294967295"/>
          </p:nvPr>
        </p:nvGraphicFramePr>
        <p:xfrm>
          <a:off x="2411413" y="1557338"/>
          <a:ext cx="3384550" cy="595312"/>
        </p:xfrm>
        <a:graphic>
          <a:graphicData uri="http://schemas.openxmlformats.org/presentationml/2006/ole">
            <mc:AlternateContent xmlns:mc="http://schemas.openxmlformats.org/markup-compatibility/2006">
              <mc:Choice xmlns:v="urn:schemas-microsoft-com:vml" Requires="v">
                <p:oleObj name="公式" r:id="rId4" imgW="1371600" imgH="241200" progId="Equation.3">
                  <p:embed/>
                </p:oleObj>
              </mc:Choice>
              <mc:Fallback>
                <p:oleObj name="公式" r:id="rId4" imgW="1371600" imgH="241200" progId="Equation.3">
                  <p:embed/>
                  <p:pic>
                    <p:nvPicPr>
                      <p:cNvPr id="307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557338"/>
                        <a:ext cx="3384550" cy="595312"/>
                      </a:xfrm>
                      <a:prstGeom prst="rect">
                        <a:avLst/>
                      </a:prstGeom>
                    </p:spPr>
                  </p:pic>
                </p:oleObj>
              </mc:Fallback>
            </mc:AlternateContent>
          </a:graphicData>
        </a:graphic>
      </p:graphicFrame>
    </p:spTree>
    <p:extLst>
      <p:ext uri="{BB962C8B-B14F-4D97-AF65-F5344CB8AC3E}">
        <p14:creationId xmlns:p14="http://schemas.microsoft.com/office/powerpoint/2010/main" val="565322310"/>
      </p:ext>
    </p:extLst>
  </p:cSld>
  <p:clrMapOvr>
    <a:masterClrMapping/>
  </p:clrMapOvr>
  <p:transition advTm="1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96F69B-AE10-4C63-BFB0-F516C9470CED}" type="slidenum">
              <a:rPr lang="zh-CN" altLang="en-US" smtClean="0">
                <a:solidFill>
                  <a:schemeClr val="accent1"/>
                </a:solidFill>
              </a:rPr>
              <a:pPr/>
              <a:t>46</a:t>
            </a:fld>
            <a:r>
              <a:rPr lang="en-US" altLang="zh-CN" dirty="0">
                <a:solidFill>
                  <a:schemeClr val="accent1"/>
                </a:solidFill>
              </a:rPr>
              <a:t>/49</a:t>
            </a:r>
          </a:p>
        </p:txBody>
      </p:sp>
      <p:sp>
        <p:nvSpPr>
          <p:cNvPr id="4100" name="Rectangle 2"/>
          <p:cNvSpPr>
            <a:spLocks noGrp="1"/>
          </p:cNvSpPr>
          <p:nvPr>
            <p:ph type="title" idx="4294967295"/>
          </p:nvPr>
        </p:nvSpPr>
        <p:spPr/>
        <p:txBody>
          <a:bodyPr/>
          <a:lstStyle/>
          <a:p>
            <a:r>
              <a:rPr lang="zh-CN" altLang="en-US" sz="4000" b="1" dirty="0">
                <a:ea typeface="宋体" panose="02010600030101010101" pitchFamily="2" charset="-122"/>
              </a:rPr>
              <a:t>减法公式</a:t>
            </a:r>
            <a:endParaRPr lang="en-US" altLang="zh-CN" sz="4000" b="1" dirty="0">
              <a:latin typeface="Calibri" panose="020F0502020204030204" pitchFamily="34" charset="0"/>
              <a:ea typeface="宋体" panose="02010600030101010101" pitchFamily="2" charset="-122"/>
            </a:endParaRPr>
          </a:p>
        </p:txBody>
      </p:sp>
      <p:sp>
        <p:nvSpPr>
          <p:cNvPr id="2" name="矩形 1">
            <a:extLst>
              <a:ext uri="{FF2B5EF4-FFF2-40B4-BE49-F238E27FC236}">
                <a16:creationId xmlns:a16="http://schemas.microsoft.com/office/drawing/2014/main" id="{58513032-8972-4D4C-B682-1AEBAF5F7124}"/>
              </a:ext>
            </a:extLst>
          </p:cNvPr>
          <p:cNvSpPr/>
          <p:nvPr/>
        </p:nvSpPr>
        <p:spPr>
          <a:xfrm>
            <a:off x="2411760" y="2564904"/>
            <a:ext cx="3395481" cy="646331"/>
          </a:xfrm>
          <a:prstGeom prst="rect">
            <a:avLst/>
          </a:prstGeom>
          <a:solidFill>
            <a:srgbClr val="FFFF00"/>
          </a:solidFill>
        </p:spPr>
        <p:txBody>
          <a:bodyPr wrap="none">
            <a:spAutoFit/>
          </a:bodyPr>
          <a:lstStyle/>
          <a:p>
            <a:r>
              <a:rPr lang="en-US" altLang="zh-CN" sz="3600" dirty="0"/>
              <a:t>|A-B|=|A|-|A</a:t>
            </a:r>
            <a:r>
              <a:rPr lang="en-US" altLang="zh-CN" sz="3600" b="1" dirty="0">
                <a:latin typeface="Calibri" panose="020F0502020204030204" pitchFamily="34" charset="0"/>
              </a:rPr>
              <a:t>∩B|</a:t>
            </a:r>
            <a:endParaRPr lang="zh-CN" altLang="en-US" sz="3600" dirty="0"/>
          </a:p>
        </p:txBody>
      </p:sp>
    </p:spTree>
    <p:extLst>
      <p:ext uri="{BB962C8B-B14F-4D97-AF65-F5344CB8AC3E}">
        <p14:creationId xmlns:p14="http://schemas.microsoft.com/office/powerpoint/2010/main" val="4098193673"/>
      </p:ext>
    </p:extLst>
  </p:cSld>
  <p:clrMapOvr>
    <a:masterClrMapping/>
  </p:clrMapOvr>
  <p:transition advTm="1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43791E-59E3-482A-82DD-D74CD9E52619}" type="slidenum">
              <a:rPr lang="zh-CN" altLang="en-US" smtClean="0">
                <a:solidFill>
                  <a:schemeClr val="accent1"/>
                </a:solidFill>
              </a:rPr>
              <a:pPr/>
              <a:t>47</a:t>
            </a:fld>
            <a:r>
              <a:rPr lang="en-US" altLang="zh-CN" dirty="0">
                <a:solidFill>
                  <a:schemeClr val="accent1"/>
                </a:solidFill>
              </a:rPr>
              <a:t>/49</a:t>
            </a:r>
          </a:p>
        </p:txBody>
      </p:sp>
      <p:sp>
        <p:nvSpPr>
          <p:cNvPr id="37891" name="Rectangle 2"/>
          <p:cNvSpPr>
            <a:spLocks noGrp="1"/>
          </p:cNvSpPr>
          <p:nvPr>
            <p:ph type="title" idx="4294967295"/>
          </p:nvPr>
        </p:nvSpPr>
        <p:spPr>
          <a:xfrm>
            <a:off x="0" y="-26988"/>
            <a:ext cx="9144000" cy="1655788"/>
          </a:xfrm>
          <a:solidFill>
            <a:schemeClr val="tx1"/>
          </a:solidFill>
        </p:spPr>
        <p:txBody>
          <a:bodyPr/>
          <a:lstStyle/>
          <a:p>
            <a:pPr marL="1165225" indent="-1165225" algn="l"/>
            <a:r>
              <a:rPr lang="zh-CN" altLang="en-US" sz="3200" dirty="0">
                <a:latin typeface="Calibri" panose="020F0502020204030204" pitchFamily="34" charset="0"/>
                <a:ea typeface="宋体" panose="02010600030101010101" pitchFamily="2" charset="-122"/>
              </a:rPr>
              <a:t>例</a:t>
            </a:r>
            <a:r>
              <a:rPr lang="en-US" altLang="zh-CN" sz="2000" dirty="0">
                <a:latin typeface="Calibri" panose="020F0502020204030204" pitchFamily="34" charset="0"/>
                <a:ea typeface="宋体" panose="02010600030101010101" pitchFamily="2" charset="-122"/>
              </a:rPr>
              <a:t>  </a:t>
            </a:r>
            <a:r>
              <a:rPr lang="zh-CN" altLang="en-US" sz="3200" b="1" dirty="0">
                <a:latin typeface="Calibri" panose="020F0502020204030204" pitchFamily="34" charset="0"/>
                <a:ea typeface="宋体" panose="02010600030101010101" pitchFamily="2" charset="-122"/>
              </a:rPr>
              <a:t>求出在</a:t>
            </a:r>
            <a:r>
              <a:rPr lang="en-US" altLang="zh-CN" sz="3200" b="1" dirty="0">
                <a:latin typeface="Calibri" panose="020F0502020204030204" pitchFamily="34" charset="0"/>
                <a:ea typeface="宋体" panose="02010600030101010101" pitchFamily="2" charset="-122"/>
              </a:rPr>
              <a:t>1</a:t>
            </a:r>
            <a:r>
              <a:rPr lang="zh-CN" altLang="en-US" sz="3200" b="1" dirty="0">
                <a:latin typeface="Calibri" panose="020F0502020204030204" pitchFamily="34" charset="0"/>
                <a:ea typeface="宋体" panose="02010600030101010101" pitchFamily="2" charset="-122"/>
              </a:rPr>
              <a:t>和</a:t>
            </a:r>
            <a:r>
              <a:rPr lang="en-US" altLang="zh-CN" sz="3200" b="1" dirty="0">
                <a:latin typeface="Calibri" panose="020F0502020204030204" pitchFamily="34" charset="0"/>
                <a:ea typeface="宋体" panose="02010600030101010101" pitchFamily="2" charset="-122"/>
              </a:rPr>
              <a:t>300</a:t>
            </a:r>
            <a:r>
              <a:rPr lang="zh-CN" altLang="en-US" sz="3200" b="1" dirty="0">
                <a:latin typeface="Calibri" panose="020F0502020204030204" pitchFamily="34" charset="0"/>
                <a:ea typeface="宋体" panose="02010600030101010101" pitchFamily="2" charset="-122"/>
              </a:rPr>
              <a:t>之间，试求：</a:t>
            </a:r>
            <a:br>
              <a:rPr lang="en-US" altLang="zh-CN" sz="3200" b="1" dirty="0">
                <a:latin typeface="Calibri" panose="020F0502020204030204" pitchFamily="34" charset="0"/>
                <a:ea typeface="宋体" panose="02010600030101010101" pitchFamily="2" charset="-122"/>
              </a:rPr>
            </a:br>
            <a:r>
              <a:rPr lang="zh-CN" altLang="en-US" sz="3200" b="1" dirty="0">
                <a:latin typeface="Calibri" panose="020F0502020204030204" pitchFamily="34" charset="0"/>
                <a:ea typeface="宋体" panose="02010600030101010101" pitchFamily="2" charset="-122"/>
              </a:rPr>
              <a:t>（</a:t>
            </a:r>
            <a:r>
              <a:rPr lang="en-US" altLang="zh-CN" sz="3200" b="1" dirty="0">
                <a:latin typeface="Calibri" panose="020F0502020204030204" pitchFamily="34" charset="0"/>
                <a:ea typeface="宋体" panose="02010600030101010101" pitchFamily="2" charset="-122"/>
              </a:rPr>
              <a:t>1</a:t>
            </a:r>
            <a:r>
              <a:rPr lang="zh-CN" altLang="en-US" sz="3200" b="1" dirty="0">
                <a:latin typeface="Calibri" panose="020F0502020204030204" pitchFamily="34" charset="0"/>
                <a:ea typeface="宋体" panose="02010600030101010101" pitchFamily="2" charset="-122"/>
              </a:rPr>
              <a:t>）不能被</a:t>
            </a:r>
            <a:r>
              <a:rPr lang="en-US" altLang="zh-CN" sz="3200" b="1" dirty="0">
                <a:latin typeface="Calibri" panose="020F0502020204030204" pitchFamily="34" charset="0"/>
                <a:ea typeface="宋体" panose="02010600030101010101" pitchFamily="2" charset="-122"/>
              </a:rPr>
              <a:t>2</a:t>
            </a:r>
            <a:r>
              <a:rPr lang="zh-CN" altLang="en-US" sz="3200" b="1" dirty="0">
                <a:latin typeface="Calibri" panose="020F0502020204030204" pitchFamily="34" charset="0"/>
                <a:ea typeface="宋体" panose="02010600030101010101" pitchFamily="2" charset="-122"/>
              </a:rPr>
              <a:t>、</a:t>
            </a:r>
            <a:r>
              <a:rPr lang="en-US" altLang="zh-CN" sz="3200" b="1" dirty="0">
                <a:latin typeface="Calibri" panose="020F0502020204030204" pitchFamily="34" charset="0"/>
                <a:ea typeface="宋体" panose="02010600030101010101" pitchFamily="2" charset="-122"/>
              </a:rPr>
              <a:t>3</a:t>
            </a:r>
            <a:r>
              <a:rPr lang="zh-CN" altLang="en-US" sz="3200" b="1" dirty="0">
                <a:latin typeface="Calibri" panose="020F0502020204030204" pitchFamily="34" charset="0"/>
                <a:ea typeface="宋体" panose="02010600030101010101" pitchFamily="2" charset="-122"/>
              </a:rPr>
              <a:t>、</a:t>
            </a:r>
            <a:r>
              <a:rPr lang="en-US" altLang="zh-CN" sz="3200" b="1" dirty="0">
                <a:latin typeface="Calibri" panose="020F0502020204030204" pitchFamily="34" charset="0"/>
                <a:ea typeface="宋体" panose="02010600030101010101" pitchFamily="2" charset="-122"/>
              </a:rPr>
              <a:t>5</a:t>
            </a:r>
            <a:r>
              <a:rPr lang="zh-CN" altLang="en-US" sz="3200" b="1" dirty="0">
                <a:latin typeface="Calibri" panose="020F0502020204030204" pitchFamily="34" charset="0"/>
                <a:ea typeface="宋体" panose="02010600030101010101" pitchFamily="2" charset="-122"/>
              </a:rPr>
              <a:t>、</a:t>
            </a:r>
            <a:r>
              <a:rPr lang="en-US" altLang="zh-CN" sz="3200" b="1" dirty="0">
                <a:latin typeface="Calibri" panose="020F0502020204030204" pitchFamily="34" charset="0"/>
                <a:ea typeface="宋体" panose="02010600030101010101" pitchFamily="2" charset="-122"/>
              </a:rPr>
              <a:t>7</a:t>
            </a:r>
            <a:r>
              <a:rPr lang="zh-CN" altLang="en-US" sz="3200" b="1" dirty="0">
                <a:latin typeface="Calibri" panose="020F0502020204030204" pitchFamily="34" charset="0"/>
                <a:ea typeface="宋体" panose="02010600030101010101" pitchFamily="2" charset="-122"/>
              </a:rPr>
              <a:t>中任意一个整除的整数的个数。</a:t>
            </a:r>
            <a:endParaRPr lang="en-US" altLang="zh-CN" sz="3200" b="1" dirty="0">
              <a:latin typeface="Calibri" panose="020F0502020204030204" pitchFamily="34" charset="0"/>
              <a:ea typeface="宋体" panose="02010600030101010101" pitchFamily="2" charset="-122"/>
            </a:endParaRPr>
          </a:p>
        </p:txBody>
      </p:sp>
      <p:sp>
        <p:nvSpPr>
          <p:cNvPr id="161796" name="Rectangle 4"/>
          <p:cNvSpPr>
            <a:spLocks noGrp="1"/>
          </p:cNvSpPr>
          <p:nvPr>
            <p:ph type="body" idx="4294967295"/>
          </p:nvPr>
        </p:nvSpPr>
        <p:spPr>
          <a:xfrm>
            <a:off x="323850" y="1844823"/>
            <a:ext cx="8569325" cy="4032101"/>
          </a:xfrm>
        </p:spPr>
        <p:txBody>
          <a:bodyPr/>
          <a:lstStyle/>
          <a:p>
            <a:pPr>
              <a:lnSpc>
                <a:spcPct val="9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分析： </a:t>
            </a:r>
          </a:p>
          <a:p>
            <a:pPr>
              <a:lnSpc>
                <a:spcPct val="90000"/>
              </a:lnSpc>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表示</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300</a:t>
            </a:r>
            <a:r>
              <a:rPr lang="zh-CN" altLang="en-US" sz="2800" b="1" dirty="0">
                <a:latin typeface="Calibri" panose="020F0502020204030204" pitchFamily="34" charset="0"/>
                <a:ea typeface="宋体" panose="02010600030101010101" pitchFamily="2" charset="-122"/>
              </a:rPr>
              <a:t>之间能被</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整除的整数集合</a:t>
            </a:r>
            <a:endParaRPr lang="en-US" altLang="zh-CN"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a:t>
            </a:r>
            <a:r>
              <a:rPr lang="en-US" altLang="zh-CN" sz="2800" b="1" baseline="-25000" dirty="0">
                <a:latin typeface="Calibri" panose="020F0502020204030204" pitchFamily="34" charset="0"/>
                <a:ea typeface="宋体" panose="02010600030101010101" pitchFamily="2" charset="-122"/>
              </a:rPr>
              <a:t>3</a:t>
            </a:r>
            <a:r>
              <a:rPr lang="zh-CN" altLang="en-US" sz="2800" b="1" dirty="0">
                <a:latin typeface="Calibri" panose="020F0502020204030204" pitchFamily="34" charset="0"/>
                <a:ea typeface="宋体" panose="02010600030101010101" pitchFamily="2" charset="-122"/>
              </a:rPr>
              <a:t>表示</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300</a:t>
            </a:r>
            <a:r>
              <a:rPr lang="zh-CN" altLang="en-US" sz="2800" b="1" dirty="0">
                <a:latin typeface="Calibri" panose="020F0502020204030204" pitchFamily="34" charset="0"/>
                <a:ea typeface="宋体" panose="02010600030101010101" pitchFamily="2" charset="-122"/>
              </a:rPr>
              <a:t>之间能被</a:t>
            </a:r>
            <a:r>
              <a:rPr lang="en-US" altLang="zh-CN" sz="2800" b="1" dirty="0">
                <a:latin typeface="Calibri" panose="020F0502020204030204" pitchFamily="34" charset="0"/>
                <a:ea typeface="宋体" panose="02010600030101010101" pitchFamily="2" charset="-122"/>
              </a:rPr>
              <a:t>3</a:t>
            </a:r>
            <a:r>
              <a:rPr lang="zh-CN" altLang="en-US" sz="2800" b="1" dirty="0">
                <a:latin typeface="Calibri" panose="020F0502020204030204" pitchFamily="34" charset="0"/>
                <a:ea typeface="宋体" panose="02010600030101010101" pitchFamily="2" charset="-122"/>
              </a:rPr>
              <a:t>整除的整数集合</a:t>
            </a:r>
            <a:endParaRPr lang="en-US" altLang="zh-CN"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a:t>
            </a:r>
            <a:r>
              <a:rPr lang="en-US" altLang="zh-CN" sz="2800" b="1" baseline="-25000" dirty="0">
                <a:latin typeface="Calibri" panose="020F0502020204030204" pitchFamily="34" charset="0"/>
                <a:ea typeface="宋体" panose="02010600030101010101" pitchFamily="2" charset="-122"/>
              </a:rPr>
              <a:t>5</a:t>
            </a:r>
            <a:r>
              <a:rPr lang="zh-CN" altLang="en-US" sz="2800" b="1" dirty="0">
                <a:latin typeface="Calibri" panose="020F0502020204030204" pitchFamily="34" charset="0"/>
                <a:ea typeface="宋体" panose="02010600030101010101" pitchFamily="2" charset="-122"/>
              </a:rPr>
              <a:t>表示</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300</a:t>
            </a:r>
            <a:r>
              <a:rPr lang="zh-CN" altLang="en-US" sz="2800" b="1" dirty="0">
                <a:latin typeface="Calibri" panose="020F0502020204030204" pitchFamily="34" charset="0"/>
                <a:ea typeface="宋体" panose="02010600030101010101" pitchFamily="2" charset="-122"/>
              </a:rPr>
              <a:t>之间能被</a:t>
            </a:r>
            <a:r>
              <a:rPr lang="en-US" altLang="zh-CN" sz="2800" b="1" dirty="0">
                <a:latin typeface="Calibri" panose="020F0502020204030204" pitchFamily="34" charset="0"/>
                <a:ea typeface="宋体" panose="02010600030101010101" pitchFamily="2" charset="-122"/>
              </a:rPr>
              <a:t>5</a:t>
            </a:r>
            <a:r>
              <a:rPr lang="zh-CN" altLang="en-US" sz="2800" b="1" dirty="0">
                <a:latin typeface="Calibri" panose="020F0502020204030204" pitchFamily="34" charset="0"/>
                <a:ea typeface="宋体" panose="02010600030101010101" pitchFamily="2" charset="-122"/>
              </a:rPr>
              <a:t>整除的整数集合</a:t>
            </a:r>
            <a:endParaRPr lang="en-US" altLang="zh-CN"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a:t>
            </a:r>
            <a:r>
              <a:rPr lang="en-US" altLang="zh-CN" sz="2800" b="1" baseline="-25000" dirty="0">
                <a:latin typeface="Calibri" panose="020F0502020204030204" pitchFamily="34" charset="0"/>
                <a:ea typeface="宋体" panose="02010600030101010101" pitchFamily="2" charset="-122"/>
              </a:rPr>
              <a:t>7</a:t>
            </a:r>
            <a:r>
              <a:rPr lang="zh-CN" altLang="en-US" sz="2800" b="1" dirty="0">
                <a:latin typeface="Calibri" panose="020F0502020204030204" pitchFamily="34" charset="0"/>
                <a:ea typeface="宋体" panose="02010600030101010101" pitchFamily="2" charset="-122"/>
              </a:rPr>
              <a:t>表示</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300</a:t>
            </a:r>
            <a:r>
              <a:rPr lang="zh-CN" altLang="en-US" sz="2800" b="1" dirty="0">
                <a:latin typeface="Calibri" panose="020F0502020204030204" pitchFamily="34" charset="0"/>
                <a:ea typeface="宋体" panose="02010600030101010101" pitchFamily="2" charset="-122"/>
              </a:rPr>
              <a:t>之间能被</a:t>
            </a:r>
            <a:r>
              <a:rPr lang="en-US" altLang="zh-CN" sz="2800" b="1" dirty="0">
                <a:latin typeface="Calibri" panose="020F0502020204030204" pitchFamily="34" charset="0"/>
                <a:ea typeface="宋体" panose="02010600030101010101" pitchFamily="2" charset="-122"/>
              </a:rPr>
              <a:t>7</a:t>
            </a:r>
            <a:r>
              <a:rPr lang="zh-CN" altLang="en-US" sz="2800" b="1" dirty="0">
                <a:latin typeface="Calibri" panose="020F0502020204030204" pitchFamily="34" charset="0"/>
                <a:ea typeface="宋体" panose="02010600030101010101" pitchFamily="2" charset="-122"/>
              </a:rPr>
              <a:t>整除的整数集合</a:t>
            </a:r>
            <a:endParaRPr lang="en-US" altLang="zh-CN"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endParaRPr lang="en-US" altLang="zh-CN"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3</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5</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A</a:t>
            </a:r>
            <a:r>
              <a:rPr lang="en-US" altLang="zh-CN" sz="2800" b="1" baseline="-25000" dirty="0">
                <a:latin typeface="Calibri" panose="020F0502020204030204" pitchFamily="34" charset="0"/>
                <a:ea typeface="宋体" panose="02010600030101010101" pitchFamily="2" charset="-122"/>
              </a:rPr>
              <a:t>7</a:t>
            </a:r>
            <a:r>
              <a:rPr lang="en-US" altLang="zh-CN" sz="2800" b="1" dirty="0">
                <a:latin typeface="Calibri" panose="020F0502020204030204" pitchFamily="34" charset="0"/>
                <a:ea typeface="宋体" panose="02010600030101010101" pitchFamily="2" charset="-122"/>
              </a:rPr>
              <a:t> │=?</a:t>
            </a:r>
          </a:p>
        </p:txBody>
      </p:sp>
    </p:spTree>
    <p:extLst>
      <p:ext uri="{BB962C8B-B14F-4D97-AF65-F5344CB8AC3E}">
        <p14:creationId xmlns:p14="http://schemas.microsoft.com/office/powerpoint/2010/main" val="411982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6">
                                            <p:txEl>
                                              <p:pRg st="0" end="0"/>
                                            </p:txEl>
                                          </p:spTgt>
                                        </p:tgtEl>
                                        <p:attrNameLst>
                                          <p:attrName>style.visibility</p:attrName>
                                        </p:attrNameLst>
                                      </p:cBhvr>
                                      <p:to>
                                        <p:strVal val="visible"/>
                                      </p:to>
                                    </p:set>
                                    <p:animEffect transition="in" filter="blinds(horizontal)">
                                      <p:cBhvr>
                                        <p:cTn id="7" dur="500"/>
                                        <p:tgtEl>
                                          <p:spTgt spid="16179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1796">
                                            <p:txEl>
                                              <p:pRg st="2" end="2"/>
                                            </p:txEl>
                                          </p:spTgt>
                                        </p:tgtEl>
                                        <p:attrNameLst>
                                          <p:attrName>style.visibility</p:attrName>
                                        </p:attrNameLst>
                                      </p:cBhvr>
                                      <p:to>
                                        <p:strVal val="visible"/>
                                      </p:to>
                                    </p:set>
                                    <p:animEffect transition="in" filter="blinds(horizontal)">
                                      <p:cBhvr>
                                        <p:cTn id="10" dur="500"/>
                                        <p:tgtEl>
                                          <p:spTgt spid="161796">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1796">
                                            <p:txEl>
                                              <p:pRg st="3" end="3"/>
                                            </p:txEl>
                                          </p:spTgt>
                                        </p:tgtEl>
                                        <p:attrNameLst>
                                          <p:attrName>style.visibility</p:attrName>
                                        </p:attrNameLst>
                                      </p:cBhvr>
                                      <p:to>
                                        <p:strVal val="visible"/>
                                      </p:to>
                                    </p:set>
                                    <p:animEffect transition="in" filter="blinds(horizontal)">
                                      <p:cBhvr>
                                        <p:cTn id="13" dur="500"/>
                                        <p:tgtEl>
                                          <p:spTgt spid="161796">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1796">
                                            <p:txEl>
                                              <p:pRg st="4" end="4"/>
                                            </p:txEl>
                                          </p:spTgt>
                                        </p:tgtEl>
                                        <p:attrNameLst>
                                          <p:attrName>style.visibility</p:attrName>
                                        </p:attrNameLst>
                                      </p:cBhvr>
                                      <p:to>
                                        <p:strVal val="visible"/>
                                      </p:to>
                                    </p:set>
                                    <p:animEffect transition="in" filter="blinds(horizontal)">
                                      <p:cBhvr>
                                        <p:cTn id="16" dur="500"/>
                                        <p:tgtEl>
                                          <p:spTgt spid="161796">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1796">
                                            <p:txEl>
                                              <p:pRg st="5" end="5"/>
                                            </p:txEl>
                                          </p:spTgt>
                                        </p:tgtEl>
                                        <p:attrNameLst>
                                          <p:attrName>style.visibility</p:attrName>
                                        </p:attrNameLst>
                                      </p:cBhvr>
                                      <p:to>
                                        <p:strVal val="visible"/>
                                      </p:to>
                                    </p:set>
                                    <p:animEffect transition="in" filter="blinds(horizontal)">
                                      <p:cBhvr>
                                        <p:cTn id="19" dur="500"/>
                                        <p:tgtEl>
                                          <p:spTgt spid="161796">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1796">
                                            <p:txEl>
                                              <p:pRg st="8" end="8"/>
                                            </p:txEl>
                                          </p:spTgt>
                                        </p:tgtEl>
                                        <p:attrNameLst>
                                          <p:attrName>style.visibility</p:attrName>
                                        </p:attrNameLst>
                                      </p:cBhvr>
                                      <p:to>
                                        <p:strVal val="visible"/>
                                      </p:to>
                                    </p:set>
                                    <p:animEffect transition="in" filter="blinds(horizontal)">
                                      <p:cBhvr>
                                        <p:cTn id="22" dur="500"/>
                                        <p:tgtEl>
                                          <p:spTgt spid="1617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p:cNvSpPr>
          <p:nvPr>
            <p:ph type="body" idx="4294967295"/>
          </p:nvPr>
        </p:nvSpPr>
        <p:spPr>
          <a:xfrm>
            <a:off x="1" y="0"/>
            <a:ext cx="9144000" cy="6265565"/>
          </a:xfrm>
          <a:solidFill>
            <a:schemeClr val="bg1"/>
          </a:solidFill>
        </p:spPr>
        <p:txBody>
          <a:bodyPr/>
          <a:lstStyle/>
          <a:p>
            <a:pPr marL="623888" indent="-623888">
              <a:lnSpc>
                <a:spcPct val="9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解：设</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i</a:t>
            </a:r>
            <a:r>
              <a:rPr lang="zh-CN" altLang="en-US" sz="2400" b="1" dirty="0">
                <a:latin typeface="Calibri" panose="020F0502020204030204" pitchFamily="34" charset="0"/>
                <a:ea typeface="宋体" panose="02010600030101010101" pitchFamily="2" charset="-122"/>
              </a:rPr>
              <a:t>表示</a:t>
            </a:r>
            <a:r>
              <a:rPr lang="en-US" altLang="zh-CN" sz="2400" b="1"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和</a:t>
            </a:r>
            <a:r>
              <a:rPr lang="en-US" altLang="zh-CN" sz="2400" b="1" dirty="0">
                <a:latin typeface="Calibri" panose="020F0502020204030204" pitchFamily="34" charset="0"/>
                <a:ea typeface="宋体" panose="02010600030101010101" pitchFamily="2" charset="-122"/>
              </a:rPr>
              <a:t>300</a:t>
            </a:r>
            <a:r>
              <a:rPr lang="zh-CN" altLang="en-US" sz="2400" b="1" dirty="0">
                <a:latin typeface="Calibri" panose="020F0502020204030204" pitchFamily="34" charset="0"/>
                <a:ea typeface="宋体" panose="02010600030101010101" pitchFamily="2" charset="-122"/>
              </a:rPr>
              <a:t>之间能被</a:t>
            </a:r>
            <a:r>
              <a:rPr lang="en-US" altLang="zh-CN" sz="2400" b="1" dirty="0">
                <a:latin typeface="Calibri" panose="020F0502020204030204" pitchFamily="34" charset="0"/>
                <a:ea typeface="宋体" panose="02010600030101010101" pitchFamily="2" charset="-122"/>
              </a:rPr>
              <a:t>i</a:t>
            </a:r>
            <a:r>
              <a:rPr lang="zh-CN" altLang="en-US" sz="2400" b="1" dirty="0">
                <a:latin typeface="Calibri" panose="020F0502020204030204" pitchFamily="34" charset="0"/>
                <a:ea typeface="宋体" panose="02010600030101010101" pitchFamily="2" charset="-122"/>
              </a:rPr>
              <a:t>整除的整数的集合。故有：</a:t>
            </a:r>
          </a:p>
          <a:p>
            <a:pPr marL="623888" indent="-623888">
              <a:lnSpc>
                <a:spcPct val="9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       │</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│=150</a:t>
            </a:r>
          </a:p>
          <a:p>
            <a:pPr marL="623888" indent="-623888">
              <a:lnSpc>
                <a:spcPct val="9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       </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3</a:t>
            </a:r>
            <a:r>
              <a:rPr lang="en-US" altLang="zh-CN" sz="2400" b="1" dirty="0">
                <a:latin typeface="Calibri" panose="020F0502020204030204" pitchFamily="34" charset="0"/>
                <a:ea typeface="宋体" panose="02010600030101010101" pitchFamily="2" charset="-122"/>
              </a:rPr>
              <a:t>│=100</a:t>
            </a:r>
          </a:p>
          <a:p>
            <a:pPr marL="623888" indent="-623888">
              <a:lnSpc>
                <a:spcPct val="9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       </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5</a:t>
            </a:r>
            <a:r>
              <a:rPr lang="en-US" altLang="zh-CN" sz="2400" b="1" dirty="0">
                <a:latin typeface="Calibri" panose="020F0502020204030204" pitchFamily="34" charset="0"/>
                <a:ea typeface="宋体" panose="02010600030101010101" pitchFamily="2" charset="-122"/>
              </a:rPr>
              <a:t>│=60</a:t>
            </a:r>
          </a:p>
          <a:p>
            <a:pPr marL="623888" indent="-623888">
              <a:lnSpc>
                <a:spcPct val="9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       </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7</a:t>
            </a:r>
            <a:r>
              <a:rPr lang="en-US" altLang="zh-CN" sz="2400" b="1" dirty="0">
                <a:latin typeface="Calibri" panose="020F0502020204030204" pitchFamily="34" charset="0"/>
                <a:ea typeface="宋体" panose="02010600030101010101" pitchFamily="2" charset="-122"/>
              </a:rPr>
              <a:t>│=42  </a:t>
            </a:r>
            <a:endParaRPr lang="zh-CN" altLang="en-US" sz="2400" b="1" dirty="0">
              <a:latin typeface="Calibri" panose="020F0502020204030204" pitchFamily="34" charset="0"/>
              <a:ea typeface="宋体" panose="02010600030101010101" pitchFamily="2" charset="-122"/>
            </a:endParaRPr>
          </a:p>
          <a:p>
            <a:pPr marL="623888" indent="-623888">
              <a:lnSpc>
                <a:spcPct val="90000"/>
              </a:lnSpc>
              <a:buNone/>
            </a:pPr>
            <a:r>
              <a:rPr lang="en-US" altLang="zh-CN" sz="2400" b="1" dirty="0">
                <a:solidFill>
                  <a:srgbClr val="C00000"/>
                </a:solidFill>
                <a:latin typeface="Calibri" panose="020F0502020204030204" pitchFamily="34" charset="0"/>
                <a:ea typeface="宋体" panose="02010600030101010101" pitchFamily="2" charset="-122"/>
              </a:rPr>
              <a:t>       │A</a:t>
            </a:r>
            <a:r>
              <a:rPr lang="en-US" altLang="zh-CN" sz="2400" b="1" baseline="-25000" dirty="0">
                <a:solidFill>
                  <a:srgbClr val="C00000"/>
                </a:solidFill>
                <a:latin typeface="Calibri" panose="020F0502020204030204" pitchFamily="34" charset="0"/>
                <a:ea typeface="宋体" panose="02010600030101010101" pitchFamily="2" charset="-122"/>
              </a:rPr>
              <a:t>2</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3 </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5</a:t>
            </a: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rPr>
              <a:t>A</a:t>
            </a:r>
            <a:r>
              <a:rPr lang="en-US" altLang="zh-CN" sz="2400" b="1" baseline="-25000" dirty="0">
                <a:solidFill>
                  <a:srgbClr val="C00000"/>
                </a:solidFill>
                <a:latin typeface="Calibri" panose="020F0502020204030204" pitchFamily="34" charset="0"/>
              </a:rPr>
              <a:t>30</a:t>
            </a:r>
            <a:r>
              <a:rPr lang="en-US" altLang="zh-CN"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ea typeface="宋体" panose="02010600030101010101" pitchFamily="2" charset="-122"/>
              </a:rPr>
              <a:t>10</a:t>
            </a:r>
          </a:p>
          <a:p>
            <a:pPr marL="623888" indent="-623888">
              <a:lnSpc>
                <a:spcPct val="90000"/>
              </a:lnSpc>
              <a:buNone/>
            </a:pP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ea typeface="宋体" panose="02010600030101010101" pitchFamily="2" charset="-122"/>
              </a:rPr>
              <a:t>│</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2</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3</a:t>
            </a:r>
            <a:r>
              <a:rPr lang="en-US" altLang="zh-CN" sz="2400" b="1" dirty="0">
                <a:solidFill>
                  <a:srgbClr val="C00000"/>
                </a:solidFill>
                <a:latin typeface="Calibri" panose="020F0502020204030204" pitchFamily="34" charset="0"/>
                <a:ea typeface="宋体" panose="02010600030101010101" pitchFamily="2" charset="-122"/>
              </a:rPr>
              <a:t> ∩A</a:t>
            </a:r>
            <a:r>
              <a:rPr lang="en-US" altLang="zh-CN" sz="2400" b="1" baseline="-25000" dirty="0">
                <a:solidFill>
                  <a:srgbClr val="C00000"/>
                </a:solidFill>
                <a:latin typeface="Calibri" panose="020F0502020204030204" pitchFamily="34" charset="0"/>
                <a:ea typeface="宋体" panose="02010600030101010101" pitchFamily="2" charset="-122"/>
              </a:rPr>
              <a:t>7</a:t>
            </a: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rPr>
              <a:t>A</a:t>
            </a:r>
            <a:r>
              <a:rPr lang="en-US" altLang="zh-CN" sz="2400" b="1" baseline="-25000" dirty="0">
                <a:solidFill>
                  <a:srgbClr val="C00000"/>
                </a:solidFill>
                <a:latin typeface="Calibri" panose="020F0502020204030204" pitchFamily="34" charset="0"/>
              </a:rPr>
              <a:t>42</a:t>
            </a:r>
            <a:r>
              <a:rPr lang="en-US" altLang="zh-CN"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ea typeface="宋体" panose="02010600030101010101" pitchFamily="2" charset="-122"/>
              </a:rPr>
              <a:t>7</a:t>
            </a:r>
          </a:p>
          <a:p>
            <a:pPr marL="623888" indent="-623888">
              <a:lnSpc>
                <a:spcPct val="90000"/>
              </a:lnSpc>
              <a:buNone/>
            </a:pPr>
            <a:r>
              <a:rPr lang="en-US" altLang="zh-CN" sz="2400" b="1" dirty="0">
                <a:solidFill>
                  <a:srgbClr val="C00000"/>
                </a:solidFill>
                <a:latin typeface="Calibri" panose="020F0502020204030204" pitchFamily="34" charset="0"/>
                <a:ea typeface="宋体" panose="02010600030101010101" pitchFamily="2" charset="-122"/>
              </a:rPr>
              <a:t>       │A</a:t>
            </a:r>
            <a:r>
              <a:rPr lang="en-US" altLang="zh-CN" sz="2400" b="1" baseline="-25000" dirty="0">
                <a:solidFill>
                  <a:srgbClr val="C00000"/>
                </a:solidFill>
                <a:latin typeface="Calibri" panose="020F0502020204030204" pitchFamily="34" charset="0"/>
                <a:ea typeface="宋体" panose="02010600030101010101" pitchFamily="2" charset="-122"/>
              </a:rPr>
              <a:t>2</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5</a:t>
            </a:r>
            <a:r>
              <a:rPr lang="en-US" altLang="zh-CN" sz="2400" b="1" dirty="0">
                <a:solidFill>
                  <a:srgbClr val="C00000"/>
                </a:solidFill>
                <a:latin typeface="Calibri" panose="020F0502020204030204" pitchFamily="34" charset="0"/>
                <a:ea typeface="宋体" panose="02010600030101010101" pitchFamily="2" charset="-122"/>
              </a:rPr>
              <a:t> ∩A</a:t>
            </a:r>
            <a:r>
              <a:rPr lang="en-US" altLang="zh-CN" sz="2400" b="1" baseline="-25000" dirty="0">
                <a:solidFill>
                  <a:srgbClr val="C00000"/>
                </a:solidFill>
                <a:latin typeface="Calibri" panose="020F0502020204030204" pitchFamily="34" charset="0"/>
                <a:ea typeface="宋体" panose="02010600030101010101" pitchFamily="2" charset="-122"/>
              </a:rPr>
              <a:t>7</a:t>
            </a: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rPr>
              <a:t>A</a:t>
            </a:r>
            <a:r>
              <a:rPr lang="en-US" altLang="zh-CN" sz="2400" b="1" baseline="-25000" dirty="0">
                <a:solidFill>
                  <a:srgbClr val="C00000"/>
                </a:solidFill>
                <a:latin typeface="Calibri" panose="020F0502020204030204" pitchFamily="34" charset="0"/>
              </a:rPr>
              <a:t>70</a:t>
            </a:r>
            <a:r>
              <a:rPr lang="en-US" altLang="zh-CN"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ea typeface="宋体" panose="02010600030101010101" pitchFamily="2" charset="-122"/>
              </a:rPr>
              <a:t>4</a:t>
            </a:r>
          </a:p>
          <a:p>
            <a:pPr marL="623888" indent="-623888">
              <a:lnSpc>
                <a:spcPct val="90000"/>
              </a:lnSpc>
              <a:buNone/>
            </a:pP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ea typeface="宋体" panose="02010600030101010101" pitchFamily="2" charset="-122"/>
              </a:rPr>
              <a:t>  │</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3</a:t>
            </a:r>
            <a:r>
              <a:rPr lang="en-US" altLang="zh-CN" sz="2400" b="1" dirty="0">
                <a:solidFill>
                  <a:srgbClr val="C00000"/>
                </a:solidFill>
                <a:latin typeface="Calibri" panose="020F0502020204030204" pitchFamily="34" charset="0"/>
                <a:ea typeface="宋体" panose="02010600030101010101" pitchFamily="2" charset="-122"/>
              </a:rPr>
              <a:t>∩A</a:t>
            </a:r>
            <a:r>
              <a:rPr lang="en-US" altLang="zh-CN" sz="2400" b="1" baseline="-25000" dirty="0">
                <a:solidFill>
                  <a:srgbClr val="C00000"/>
                </a:solidFill>
                <a:latin typeface="Calibri" panose="020F0502020204030204" pitchFamily="34" charset="0"/>
                <a:ea typeface="宋体" panose="02010600030101010101" pitchFamily="2" charset="-122"/>
              </a:rPr>
              <a:t>5</a:t>
            </a:r>
            <a:r>
              <a:rPr lang="en-US" altLang="zh-CN" sz="2400" b="1" dirty="0">
                <a:solidFill>
                  <a:srgbClr val="C00000"/>
                </a:solidFill>
                <a:latin typeface="Calibri" panose="020F0502020204030204" pitchFamily="34" charset="0"/>
                <a:ea typeface="宋体" panose="02010600030101010101" pitchFamily="2" charset="-122"/>
              </a:rPr>
              <a:t> ∩A</a:t>
            </a:r>
            <a:r>
              <a:rPr lang="en-US" altLang="zh-CN" sz="2400" b="1" baseline="-25000" dirty="0">
                <a:solidFill>
                  <a:srgbClr val="C00000"/>
                </a:solidFill>
                <a:latin typeface="Calibri" panose="020F0502020204030204" pitchFamily="34" charset="0"/>
                <a:ea typeface="宋体" panose="02010600030101010101" pitchFamily="2" charset="-122"/>
              </a:rPr>
              <a:t>7</a:t>
            </a:r>
            <a:r>
              <a:rPr lang="en-US" altLang="zh-CN" sz="2400" b="1" dirty="0">
                <a:solidFill>
                  <a:srgbClr val="C00000"/>
                </a:solidFill>
                <a:latin typeface="Calibri" panose="020F0502020204030204" pitchFamily="34" charset="0"/>
                <a:ea typeface="宋体" panose="02010600030101010101" pitchFamily="2" charset="-122"/>
              </a:rPr>
              <a:t> │=</a:t>
            </a:r>
            <a:r>
              <a:rPr lang="zh-CN" altLang="en-US"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rPr>
              <a:t>A</a:t>
            </a:r>
            <a:r>
              <a:rPr lang="en-US" altLang="zh-CN" sz="2400" b="1" baseline="-25000" dirty="0">
                <a:solidFill>
                  <a:srgbClr val="C00000"/>
                </a:solidFill>
                <a:latin typeface="Calibri" panose="020F0502020204030204" pitchFamily="34" charset="0"/>
              </a:rPr>
              <a:t>105</a:t>
            </a:r>
            <a:r>
              <a:rPr lang="en-US" altLang="zh-CN" sz="2400" b="1" dirty="0">
                <a:solidFill>
                  <a:srgbClr val="C00000"/>
                </a:solidFill>
                <a:latin typeface="Calibri" panose="020F0502020204030204" pitchFamily="34" charset="0"/>
              </a:rPr>
              <a:t>│= </a:t>
            </a:r>
            <a:r>
              <a:rPr lang="en-US" altLang="zh-CN" sz="2400" b="1" dirty="0">
                <a:solidFill>
                  <a:srgbClr val="C00000"/>
                </a:solidFill>
                <a:latin typeface="Calibri" panose="020F0502020204030204" pitchFamily="34" charset="0"/>
                <a:ea typeface="宋体" panose="02010600030101010101" pitchFamily="2" charset="-122"/>
              </a:rPr>
              <a:t>2</a:t>
            </a:r>
          </a:p>
          <a:p>
            <a:pPr marL="623888" indent="-623888">
              <a:lnSpc>
                <a:spcPct val="90000"/>
              </a:lnSpc>
              <a:buNone/>
            </a:pPr>
            <a:r>
              <a:rPr lang="en-US" altLang="zh-CN" sz="2400" b="1" dirty="0">
                <a:latin typeface="Calibri" panose="020F0502020204030204" pitchFamily="34" charset="0"/>
                <a:ea typeface="宋体" panose="02010600030101010101" pitchFamily="2" charset="-122"/>
              </a:rPr>
              <a:t>       │A</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3</a:t>
            </a:r>
            <a:r>
              <a:rPr lang="en-US" altLang="zh-CN" sz="2400" b="1" dirty="0">
                <a:latin typeface="Calibri" panose="020F0502020204030204" pitchFamily="34" charset="0"/>
                <a:ea typeface="宋体" panose="02010600030101010101" pitchFamily="2" charset="-122"/>
              </a:rPr>
              <a:t> ∩A</a:t>
            </a:r>
            <a:r>
              <a:rPr lang="en-US" altLang="zh-CN" sz="2400" b="1" baseline="-25000" dirty="0">
                <a:latin typeface="Calibri" panose="020F0502020204030204" pitchFamily="34" charset="0"/>
                <a:ea typeface="宋体" panose="02010600030101010101" pitchFamily="2" charset="-122"/>
              </a:rPr>
              <a:t>5</a:t>
            </a:r>
            <a:r>
              <a:rPr lang="en-US" altLang="zh-CN" sz="2400" b="1" dirty="0">
                <a:latin typeface="Calibri" panose="020F0502020204030204" pitchFamily="34" charset="0"/>
                <a:ea typeface="宋体" panose="02010600030101010101" pitchFamily="2" charset="-122"/>
              </a:rPr>
              <a:t> ∩A</a:t>
            </a:r>
            <a:r>
              <a:rPr lang="en-US" altLang="zh-CN" sz="2400" b="1" baseline="-25000" dirty="0">
                <a:latin typeface="Calibri" panose="020F0502020204030204" pitchFamily="34" charset="0"/>
                <a:ea typeface="宋体" panose="02010600030101010101" pitchFamily="2" charset="-122"/>
              </a:rPr>
              <a:t>7</a:t>
            </a:r>
            <a:r>
              <a:rPr lang="en-US" altLang="zh-CN" sz="2400" b="1" dirty="0">
                <a:latin typeface="Calibri" panose="020F0502020204030204" pitchFamily="34" charset="0"/>
                <a:ea typeface="宋体" panose="02010600030101010101" pitchFamily="2" charset="-122"/>
              </a:rPr>
              <a:t> │=</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210</a:t>
            </a:r>
            <a:r>
              <a:rPr lang="en-US" altLang="zh-CN" sz="2400" b="1" dirty="0">
                <a:latin typeface="Calibri" panose="020F0502020204030204" pitchFamily="34" charset="0"/>
              </a:rPr>
              <a:t>│ =</a:t>
            </a:r>
            <a:r>
              <a:rPr lang="en-US" altLang="zh-CN" sz="2400" b="1" dirty="0">
                <a:latin typeface="Calibri" panose="020F0502020204030204" pitchFamily="34" charset="0"/>
                <a:ea typeface="宋体" panose="02010600030101010101" pitchFamily="2" charset="-122"/>
              </a:rPr>
              <a:t>1</a:t>
            </a:r>
          </a:p>
          <a:p>
            <a:pPr marL="623888" indent="-623888">
              <a:lnSpc>
                <a:spcPct val="9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于是，我们有：</a:t>
            </a:r>
          </a:p>
          <a:p>
            <a:pPr marL="623888" indent="-623888">
              <a:lnSpc>
                <a:spcPct val="9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       │</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MS Mincho" panose="02020609040205080304" pitchFamily="49" charset="-128"/>
                <a:ea typeface="MS Mincho" panose="02020609040205080304" pitchFamily="49" charset="-128"/>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3</a:t>
            </a:r>
            <a:r>
              <a:rPr lang="en-US" altLang="zh-CN" sz="2400" b="1" dirty="0">
                <a:latin typeface="MS Mincho" panose="02020609040205080304" pitchFamily="49" charset="-128"/>
                <a:ea typeface="MS Mincho" panose="02020609040205080304" pitchFamily="49" charset="-128"/>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5</a:t>
            </a:r>
            <a:r>
              <a:rPr lang="en-US" altLang="zh-CN" sz="2400" b="1" dirty="0">
                <a:latin typeface="MS Mincho" panose="02020609040205080304" pitchFamily="49" charset="-128"/>
                <a:ea typeface="MS Mincho" panose="02020609040205080304" pitchFamily="49" charset="-128"/>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7</a:t>
            </a:r>
            <a:r>
              <a:rPr lang="en-US" altLang="zh-CN" sz="2400" b="1" dirty="0">
                <a:latin typeface="Calibri" panose="020F0502020204030204" pitchFamily="34" charset="0"/>
                <a:ea typeface="宋体" panose="02010600030101010101" pitchFamily="2" charset="-122"/>
              </a:rPr>
              <a:t> │</a:t>
            </a:r>
          </a:p>
          <a:p>
            <a:pPr marL="623888" indent="-623888">
              <a:lnSpc>
                <a:spcPct val="9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         =150+100+60+42</a:t>
            </a:r>
            <a:r>
              <a:rPr lang="en-US" altLang="zh-CN" sz="2400" b="1" dirty="0">
                <a:latin typeface="Tahoma" panose="020B0604030504040204" pitchFamily="34" charset="0"/>
                <a:ea typeface="宋体" panose="02010600030101010101" pitchFamily="2" charset="-122"/>
                <a:cs typeface="Tahoma" panose="020B0604030504040204" pitchFamily="34" charset="0"/>
              </a:rPr>
              <a:t>–</a:t>
            </a:r>
            <a:r>
              <a:rPr lang="en-US" altLang="zh-CN" sz="2400" b="1" dirty="0">
                <a:latin typeface="Calibri" panose="020F0502020204030204" pitchFamily="34" charset="0"/>
                <a:ea typeface="宋体" panose="02010600030101010101" pitchFamily="2" charset="-122"/>
                <a:cs typeface="Tahoma" panose="020B0604030504040204" pitchFamily="34" charset="0"/>
              </a:rPr>
              <a:t> (</a:t>
            </a:r>
            <a:r>
              <a:rPr lang="en-US" altLang="zh-CN" sz="2400" b="1" dirty="0">
                <a:solidFill>
                  <a:srgbClr val="0070C0"/>
                </a:solidFill>
                <a:latin typeface="Calibri" panose="020F0502020204030204" pitchFamily="34" charset="0"/>
                <a:ea typeface="宋体" panose="02010600030101010101" pitchFamily="2" charset="-122"/>
                <a:cs typeface="Tahoma" panose="020B0604030504040204" pitchFamily="34" charset="0"/>
              </a:rPr>
              <a:t>50+30+21+20+14+8</a:t>
            </a:r>
            <a:r>
              <a:rPr lang="en-US" altLang="zh-CN" sz="2400" b="1" dirty="0">
                <a:latin typeface="Calibri" panose="020F0502020204030204" pitchFamily="34" charset="0"/>
                <a:ea typeface="宋体" panose="02010600030101010101" pitchFamily="2" charset="-122"/>
                <a:cs typeface="Tahoma" panose="020B0604030504040204" pitchFamily="34" charset="0"/>
              </a:rPr>
              <a:t>)</a:t>
            </a:r>
            <a:r>
              <a:rPr lang="en-US" altLang="zh-CN" sz="2400" b="1" dirty="0">
                <a:latin typeface="Times New Roman" panose="02020603050405020304" pitchFamily="18" charset="0"/>
                <a:ea typeface="宋体" panose="02010600030101010101" pitchFamily="2" charset="-122"/>
                <a:cs typeface="Tahoma" panose="020B0604030504040204" pitchFamily="34" charset="0"/>
              </a:rPr>
              <a:t>+(</a:t>
            </a:r>
            <a:r>
              <a:rPr lang="en-US" altLang="zh-CN" sz="2400" b="1" dirty="0">
                <a:solidFill>
                  <a:srgbClr val="C00000"/>
                </a:solidFill>
                <a:latin typeface="Times New Roman" panose="02020603050405020304" pitchFamily="18" charset="0"/>
                <a:ea typeface="宋体" panose="02010600030101010101" pitchFamily="2" charset="-122"/>
                <a:cs typeface="Tahoma" panose="020B0604030504040204" pitchFamily="34" charset="0"/>
              </a:rPr>
              <a:t>10+7+4+2</a:t>
            </a:r>
            <a:r>
              <a:rPr lang="en-US" altLang="zh-CN" sz="2400" b="1" dirty="0">
                <a:latin typeface="Times New Roman" panose="02020603050405020304" pitchFamily="18" charset="0"/>
                <a:ea typeface="宋体" panose="02010600030101010101" pitchFamily="2" charset="-122"/>
                <a:cs typeface="Tahoma" panose="020B0604030504040204" pitchFamily="34" charset="0"/>
              </a:rPr>
              <a:t>)–</a:t>
            </a:r>
            <a:r>
              <a:rPr lang="en-US" altLang="zh-CN" sz="2400" b="1" dirty="0">
                <a:latin typeface="Calibri" panose="020F0502020204030204" pitchFamily="34" charset="0"/>
                <a:ea typeface="宋体" panose="02010600030101010101" pitchFamily="2" charset="-122"/>
                <a:cs typeface="Tahoma" panose="020B0604030504040204" pitchFamily="34" charset="0"/>
              </a:rPr>
              <a:t>1=231</a:t>
            </a:r>
          </a:p>
          <a:p>
            <a:pPr marL="623888" indent="-623888">
              <a:lnSpc>
                <a:spcPct val="9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cs typeface="Tahoma" panose="020B0604030504040204" pitchFamily="34" charset="0"/>
              </a:rPr>
              <a:t>因此</a:t>
            </a:r>
            <a:r>
              <a:rPr lang="en-US" altLang="zh-CN" sz="2400" b="1" dirty="0">
                <a:latin typeface="Calibri" panose="020F0502020204030204" pitchFamily="34" charset="0"/>
                <a:ea typeface="宋体" panose="02010600030101010101" pitchFamily="2" charset="-122"/>
                <a:cs typeface="Tahoma" panose="020B0604030504040204" pitchFamily="34" charset="0"/>
              </a:rPr>
              <a:t>,</a:t>
            </a:r>
            <a:endParaRPr lang="en-US" altLang="en-US" sz="2400" b="1" dirty="0">
              <a:latin typeface="Calibri" panose="020F0502020204030204" pitchFamily="34" charset="0"/>
              <a:ea typeface="宋体" panose="02010600030101010101" pitchFamily="2" charset="-122"/>
              <a:cs typeface="Tahoma" panose="020B0604030504040204" pitchFamily="34" charset="0"/>
            </a:endParaRPr>
          </a:p>
        </p:txBody>
      </p:sp>
      <p:sp>
        <p:nvSpPr>
          <p:cNvPr id="2" name="矩形 1">
            <a:extLst>
              <a:ext uri="{FF2B5EF4-FFF2-40B4-BE49-F238E27FC236}">
                <a16:creationId xmlns:a16="http://schemas.microsoft.com/office/drawing/2014/main" id="{D3963A2E-12D0-484D-9D2E-8B7A46C418ED}"/>
              </a:ext>
            </a:extLst>
          </p:cNvPr>
          <p:cNvSpPr/>
          <p:nvPr/>
        </p:nvSpPr>
        <p:spPr>
          <a:xfrm>
            <a:off x="5364088" y="836712"/>
            <a:ext cx="3240360" cy="2086725"/>
          </a:xfrm>
          <a:prstGeom prst="rect">
            <a:avLst/>
          </a:prstGeom>
          <a:solidFill>
            <a:srgbClr val="FFFF00"/>
          </a:solidFill>
        </p:spPr>
        <p:txBody>
          <a:bodyPr wrap="square">
            <a:spAutoFit/>
          </a:bodyPr>
          <a:lstStyle/>
          <a:p>
            <a:pPr marL="623888" indent="-623888">
              <a:lnSpc>
                <a:spcPct val="90000"/>
              </a:lnSpc>
              <a:buNone/>
            </a:pP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a:t>
            </a:r>
            <a:r>
              <a:rPr lang="en-US" altLang="zh-CN" sz="2400" b="1" dirty="0">
                <a:latin typeface="Calibri" panose="020F0502020204030204" pitchFamily="34" charset="0"/>
              </a:rPr>
              <a:t>∩A</a:t>
            </a:r>
            <a:r>
              <a:rPr lang="en-US" altLang="zh-CN" sz="2400" b="1" baseline="-25000" dirty="0">
                <a:latin typeface="Calibri" panose="020F0502020204030204" pitchFamily="34" charset="0"/>
              </a:rPr>
              <a:t>3</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6</a:t>
            </a:r>
            <a:r>
              <a:rPr lang="en-US" altLang="zh-CN" sz="2400" b="1" dirty="0">
                <a:latin typeface="Calibri" panose="020F0502020204030204" pitchFamily="34" charset="0"/>
              </a:rPr>
              <a:t>│ =50</a:t>
            </a:r>
          </a:p>
          <a:p>
            <a:pPr marL="623888" indent="-623888">
              <a:lnSpc>
                <a:spcPct val="90000"/>
              </a:lnSpc>
              <a:buNone/>
            </a:pPr>
            <a:r>
              <a:rPr lang="en-US" altLang="zh-CN" sz="2400" b="1" dirty="0">
                <a:latin typeface="Calibri" panose="020F0502020204030204" pitchFamily="34" charset="0"/>
              </a:rPr>
              <a:t> </a:t>
            </a:r>
            <a:r>
              <a:rPr lang="zh-CN" altLang="en-US" sz="2400" b="1" dirty="0">
                <a:latin typeface="Calibri" panose="020F0502020204030204" pitchFamily="34" charset="0"/>
              </a:rPr>
              <a:t>│</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a:t>
            </a:r>
            <a:r>
              <a:rPr lang="en-US" altLang="zh-CN" sz="2400" b="1" dirty="0">
                <a:latin typeface="Calibri" panose="020F0502020204030204" pitchFamily="34" charset="0"/>
              </a:rPr>
              <a:t>∩A</a:t>
            </a:r>
            <a:r>
              <a:rPr lang="en-US" altLang="zh-CN" sz="2400" b="1" baseline="-25000" dirty="0">
                <a:latin typeface="Calibri" panose="020F0502020204030204" pitchFamily="34" charset="0"/>
              </a:rPr>
              <a:t>5</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10</a:t>
            </a:r>
            <a:r>
              <a:rPr lang="en-US" altLang="zh-CN" sz="2400" b="1" dirty="0">
                <a:latin typeface="Calibri" panose="020F0502020204030204" pitchFamily="34" charset="0"/>
              </a:rPr>
              <a:t>│ =30</a:t>
            </a:r>
          </a:p>
          <a:p>
            <a:pPr marL="623888" indent="-623888">
              <a:lnSpc>
                <a:spcPct val="90000"/>
              </a:lnSpc>
              <a:buNone/>
            </a:pPr>
            <a:r>
              <a:rPr lang="en-US" altLang="zh-CN" sz="2400" b="1" dirty="0">
                <a:latin typeface="Calibri" panose="020F0502020204030204" pitchFamily="34" charset="0"/>
              </a:rPr>
              <a:t> </a:t>
            </a:r>
            <a:r>
              <a:rPr lang="zh-CN" altLang="en-US" sz="2400" b="1" dirty="0">
                <a:latin typeface="Calibri" panose="020F0502020204030204" pitchFamily="34" charset="0"/>
              </a:rPr>
              <a:t>│</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a:t>
            </a:r>
            <a:r>
              <a:rPr lang="en-US" altLang="zh-CN" sz="2400" b="1" dirty="0">
                <a:latin typeface="Calibri" panose="020F0502020204030204" pitchFamily="34" charset="0"/>
              </a:rPr>
              <a:t>∩A</a:t>
            </a:r>
            <a:r>
              <a:rPr lang="en-US" altLang="zh-CN" sz="2400" b="1" baseline="-25000" dirty="0">
                <a:latin typeface="Calibri" panose="020F0502020204030204" pitchFamily="34" charset="0"/>
              </a:rPr>
              <a:t>7</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21</a:t>
            </a:r>
            <a:r>
              <a:rPr lang="en-US" altLang="zh-CN" sz="2400" b="1" dirty="0">
                <a:latin typeface="Calibri" panose="020F0502020204030204" pitchFamily="34" charset="0"/>
              </a:rPr>
              <a:t>│ = 21</a:t>
            </a:r>
          </a:p>
          <a:p>
            <a:pPr marL="623888" indent="-623888">
              <a:lnSpc>
                <a:spcPct val="90000"/>
              </a:lnSpc>
              <a:buFont typeface="Arial" panose="020B0604020202020204" pitchFamily="34" charset="0"/>
              <a:buNone/>
            </a:pPr>
            <a:r>
              <a:rPr lang="en-US" altLang="zh-CN" sz="2400" b="1" dirty="0">
                <a:latin typeface="Calibri" panose="020F0502020204030204" pitchFamily="34" charset="0"/>
              </a:rPr>
              <a:t> │A</a:t>
            </a:r>
            <a:r>
              <a:rPr lang="en-US" altLang="zh-CN" sz="2400" b="1" baseline="-25000" dirty="0">
                <a:latin typeface="Calibri" panose="020F0502020204030204" pitchFamily="34" charset="0"/>
              </a:rPr>
              <a:t>3</a:t>
            </a:r>
            <a:r>
              <a:rPr lang="en-US" altLang="zh-CN" sz="2400" b="1" dirty="0">
                <a:latin typeface="Calibri" panose="020F0502020204030204" pitchFamily="34" charset="0"/>
              </a:rPr>
              <a:t>∩A</a:t>
            </a:r>
            <a:r>
              <a:rPr lang="en-US" altLang="zh-CN" sz="2400" b="1" baseline="-25000" dirty="0">
                <a:latin typeface="Calibri" panose="020F0502020204030204" pitchFamily="34" charset="0"/>
              </a:rPr>
              <a:t>5</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15</a:t>
            </a:r>
            <a:r>
              <a:rPr lang="en-US" altLang="zh-CN" sz="2400" b="1" dirty="0">
                <a:latin typeface="Calibri" panose="020F0502020204030204" pitchFamily="34" charset="0"/>
              </a:rPr>
              <a:t>│ = 20</a:t>
            </a:r>
          </a:p>
          <a:p>
            <a:pPr marL="623888" indent="-623888">
              <a:lnSpc>
                <a:spcPct val="90000"/>
              </a:lnSpc>
              <a:buFont typeface="Arial" panose="020B0604020202020204" pitchFamily="34" charset="0"/>
              <a:buNone/>
            </a:pP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3</a:t>
            </a:r>
            <a:r>
              <a:rPr lang="en-US" altLang="zh-CN" sz="2400" b="1" dirty="0">
                <a:latin typeface="Calibri" panose="020F0502020204030204" pitchFamily="34" charset="0"/>
              </a:rPr>
              <a:t>∩A</a:t>
            </a:r>
            <a:r>
              <a:rPr lang="en-US" altLang="zh-CN" sz="2400" b="1" baseline="-25000" dirty="0">
                <a:latin typeface="Calibri" panose="020F0502020204030204" pitchFamily="34" charset="0"/>
              </a:rPr>
              <a:t>7</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21</a:t>
            </a:r>
            <a:r>
              <a:rPr lang="en-US" altLang="zh-CN" sz="2400" b="1" dirty="0">
                <a:latin typeface="Calibri" panose="020F0502020204030204" pitchFamily="34" charset="0"/>
              </a:rPr>
              <a:t>│ =14 </a:t>
            </a:r>
          </a:p>
          <a:p>
            <a:pPr marL="623888" indent="-623888">
              <a:lnSpc>
                <a:spcPct val="90000"/>
              </a:lnSpc>
              <a:buFont typeface="Arial" panose="020B0604020202020204" pitchFamily="34" charset="0"/>
              <a:buNone/>
            </a:pPr>
            <a:r>
              <a:rPr lang="en-US" altLang="zh-CN" sz="2400" b="1" dirty="0">
                <a:latin typeface="Calibri" panose="020F0502020204030204" pitchFamily="34" charset="0"/>
              </a:rPr>
              <a:t> </a:t>
            </a:r>
            <a:r>
              <a:rPr lang="zh-CN" altLang="en-US" sz="2400" b="1" dirty="0">
                <a:latin typeface="Calibri" panose="020F0502020204030204" pitchFamily="34" charset="0"/>
              </a:rPr>
              <a:t>│</a:t>
            </a:r>
            <a:r>
              <a:rPr lang="en-US" altLang="zh-CN" sz="2400" b="1" dirty="0">
                <a:latin typeface="Calibri" panose="020F0502020204030204" pitchFamily="34" charset="0"/>
              </a:rPr>
              <a:t>A</a:t>
            </a:r>
            <a:r>
              <a:rPr lang="en-US" altLang="zh-CN" sz="2400" b="1" baseline="-25000" dirty="0">
                <a:latin typeface="Calibri" panose="020F0502020204030204" pitchFamily="34" charset="0"/>
              </a:rPr>
              <a:t>5</a:t>
            </a:r>
            <a:r>
              <a:rPr lang="en-US" altLang="zh-CN" sz="2400" b="1" dirty="0">
                <a:latin typeface="Calibri" panose="020F0502020204030204" pitchFamily="34" charset="0"/>
              </a:rPr>
              <a:t>∩A</a:t>
            </a:r>
            <a:r>
              <a:rPr lang="en-US" altLang="zh-CN" sz="2400" b="1" baseline="-25000" dirty="0">
                <a:latin typeface="Calibri" panose="020F0502020204030204" pitchFamily="34" charset="0"/>
              </a:rPr>
              <a:t>7</a:t>
            </a:r>
            <a:r>
              <a:rPr lang="en-US" altLang="zh-CN" sz="2400" b="1" dirty="0">
                <a:latin typeface="Calibri" panose="020F0502020204030204" pitchFamily="34" charset="0"/>
              </a:rPr>
              <a:t>│=</a:t>
            </a:r>
            <a:r>
              <a:rPr lang="zh-CN" altLang="en-US" sz="2400" b="1" dirty="0">
                <a:latin typeface="Calibri" panose="020F0502020204030204" pitchFamily="34" charset="0"/>
              </a:rPr>
              <a:t> │</a:t>
            </a:r>
            <a:r>
              <a:rPr lang="en-US" altLang="zh-CN" sz="2400" b="1" dirty="0">
                <a:latin typeface="Calibri" panose="020F0502020204030204" pitchFamily="34" charset="0"/>
              </a:rPr>
              <a:t>A</a:t>
            </a:r>
            <a:r>
              <a:rPr lang="en-US" altLang="zh-CN" sz="2400" b="1" baseline="-25000" dirty="0">
                <a:latin typeface="Calibri" panose="020F0502020204030204" pitchFamily="34" charset="0"/>
              </a:rPr>
              <a:t>35</a:t>
            </a:r>
            <a:r>
              <a:rPr lang="en-US" altLang="zh-CN" sz="2400" b="1" dirty="0">
                <a:latin typeface="Calibri" panose="020F0502020204030204" pitchFamily="34" charset="0"/>
              </a:rPr>
              <a:t>│ =8</a:t>
            </a:r>
            <a:endParaRPr lang="zh-CN" altLang="en-US" sz="2400" dirty="0"/>
          </a:p>
        </p:txBody>
      </p:sp>
      <mc:AlternateContent xmlns:mc="http://schemas.openxmlformats.org/markup-compatibility/2006" xmlns:a14="http://schemas.microsoft.com/office/drawing/2010/main">
        <mc:Choice Requires="a14">
          <p:sp>
            <p:nvSpPr>
              <p:cNvPr id="6" name="Object 7">
                <a:extLst>
                  <a:ext uri="{FF2B5EF4-FFF2-40B4-BE49-F238E27FC236}">
                    <a16:creationId xmlns:a16="http://schemas.microsoft.com/office/drawing/2014/main" id="{040683D9-28F3-479A-A9E0-2EA18105CA7D}"/>
                  </a:ext>
                </a:extLst>
              </p:cNvPr>
              <p:cNvSpPr txBox="1"/>
              <p:nvPr/>
            </p:nvSpPr>
            <p:spPr bwMode="auto">
              <a:xfrm>
                <a:off x="440466" y="5949280"/>
                <a:ext cx="8263067" cy="432470"/>
              </a:xfrm>
              <a:prstGeom prst="rect">
                <a:avLst/>
              </a:prstGeom>
              <a:noFill/>
            </p:spPr>
            <p:txBody>
              <a:bodyPr>
                <a:normAutofit lnSpcReduction="10000"/>
              </a:bodyPr>
              <a:lstStyle/>
              <a:p>
                <a14:m>
                  <m:oMath xmlns:m="http://schemas.openxmlformats.org/officeDocument/2006/math">
                    <m:d>
                      <m:dPr>
                        <m:begChr m:val="|"/>
                        <m:endChr m:val="|"/>
                        <m:ctrlPr>
                          <a:rPr lang="zh-CN" altLang="en-US" sz="2400" i="1" smtClean="0">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𝐴</m:t>
                                </m:r>
                              </m:e>
                            </m:acc>
                          </m:e>
                          <m:sub>
                            <m:r>
                              <a:rPr lang="en-US" altLang="zh-CN"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𝐴</m:t>
                                </m:r>
                              </m:e>
                            </m:acc>
                          </m:e>
                          <m:sub>
                            <m:r>
                              <a:rPr lang="en-US" altLang="zh-CN" sz="2400" i="1">
                                <a:solidFill>
                                  <a:srgbClr val="000000"/>
                                </a:solidFill>
                                <a:latin typeface="Cambria Math" panose="02040503050406030204" pitchFamily="18" charset="0"/>
                              </a:rPr>
                              <m:t>3</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𝐴</m:t>
                                </m:r>
                              </m:e>
                            </m:acc>
                          </m:e>
                          <m:sub>
                            <m:r>
                              <a:rPr lang="zh-CN" altLang="en-US" sz="2400" i="1">
                                <a:solidFill>
                                  <a:srgbClr val="000000"/>
                                </a:solidFill>
                                <a:latin typeface="Cambria Math" panose="02040503050406030204" pitchFamily="18" charset="0"/>
                              </a:rPr>
                              <m:t>5</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𝐴</m:t>
                                </m:r>
                              </m:e>
                            </m:acc>
                          </m:e>
                          <m:sub>
                            <m:r>
                              <a:rPr lang="zh-CN" altLang="en-US" sz="2400" i="1">
                                <a:solidFill>
                                  <a:srgbClr val="000000"/>
                                </a:solidFill>
                                <a:latin typeface="Cambria Math" panose="02040503050406030204" pitchFamily="18" charset="0"/>
                              </a:rPr>
                              <m:t>7</m:t>
                            </m:r>
                          </m:sub>
                        </m:sSub>
                      </m:e>
                    </m:d>
                    <m:r>
                      <a:rPr lang="en-US" altLang="zh-CN"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r>
                          <m:rPr>
                            <m:sty m:val="p"/>
                          </m:rPr>
                          <a:rPr lang="en-US" altLang="zh-CN" sz="2400" i="1">
                            <a:solidFill>
                              <a:srgbClr val="000000"/>
                            </a:solidFill>
                            <a:latin typeface="Cambria Math" panose="02040503050406030204" pitchFamily="18" charset="0"/>
                          </a:rPr>
                          <m:t>E</m:t>
                        </m:r>
                      </m:e>
                    </m:d>
                    <m:r>
                      <a:rPr lang="en-US" altLang="zh-CN" sz="2400" b="0" i="1" smtClean="0">
                        <a:solidFill>
                          <a:srgbClr val="000000"/>
                        </a:solidFill>
                        <a:latin typeface="Cambria Math" panose="02040503050406030204" pitchFamily="18" charset="0"/>
                      </a:rPr>
                      <m:t>−</m:t>
                    </m:r>
                    <m:r>
                      <m:rPr>
                        <m:nor/>
                      </m:rPr>
                      <a:rPr lang="zh-CN" altLang="en-US" sz="2400" b="1" dirty="0">
                        <a:latin typeface="Calibri" panose="020F0502020204030204" pitchFamily="34" charset="0"/>
                      </a:rPr>
                      <m:t>│</m:t>
                    </m:r>
                    <m:r>
                      <m:rPr>
                        <m:nor/>
                      </m:rPr>
                      <a:rPr lang="en-US" altLang="zh-CN" sz="2400" b="1" dirty="0">
                        <a:latin typeface="Calibri" panose="020F0502020204030204" pitchFamily="34" charset="0"/>
                      </a:rPr>
                      <m:t>A</m:t>
                    </m:r>
                    <m:r>
                      <m:rPr>
                        <m:nor/>
                      </m:rPr>
                      <a:rPr lang="en-US" altLang="zh-CN" sz="2400" b="1" baseline="-25000" dirty="0">
                        <a:latin typeface="Calibri" panose="020F0502020204030204" pitchFamily="34" charset="0"/>
                      </a:rPr>
                      <m:t>2</m:t>
                    </m:r>
                    <m:r>
                      <m:rPr>
                        <m:nor/>
                      </m:rPr>
                      <a:rPr lang="en-US" altLang="zh-CN" sz="2400" b="1" dirty="0">
                        <a:latin typeface="MS Mincho" panose="02020609040205080304" pitchFamily="49" charset="-128"/>
                        <a:ea typeface="MS Mincho" panose="02020609040205080304" pitchFamily="49" charset="-128"/>
                      </a:rPr>
                      <m:t>∪</m:t>
                    </m:r>
                    <m:r>
                      <m:rPr>
                        <m:nor/>
                      </m:rPr>
                      <a:rPr lang="en-US" altLang="zh-CN" sz="2400" b="1" dirty="0">
                        <a:latin typeface="Calibri" panose="020F0502020204030204" pitchFamily="34" charset="0"/>
                      </a:rPr>
                      <m:t>A</m:t>
                    </m:r>
                    <m:r>
                      <m:rPr>
                        <m:nor/>
                      </m:rPr>
                      <a:rPr lang="en-US" altLang="zh-CN" sz="2400" b="1" baseline="-25000" dirty="0">
                        <a:latin typeface="Calibri" panose="020F0502020204030204" pitchFamily="34" charset="0"/>
                      </a:rPr>
                      <m:t>3</m:t>
                    </m:r>
                    <m:r>
                      <m:rPr>
                        <m:nor/>
                      </m:rPr>
                      <a:rPr lang="en-US" altLang="zh-CN" sz="2400" b="1" dirty="0">
                        <a:latin typeface="MS Mincho" panose="02020609040205080304" pitchFamily="49" charset="-128"/>
                        <a:ea typeface="MS Mincho" panose="02020609040205080304" pitchFamily="49" charset="-128"/>
                      </a:rPr>
                      <m:t>∪</m:t>
                    </m:r>
                    <m:r>
                      <m:rPr>
                        <m:nor/>
                      </m:rPr>
                      <a:rPr lang="en-US" altLang="zh-CN" sz="2400" b="1" dirty="0">
                        <a:latin typeface="Calibri" panose="020F0502020204030204" pitchFamily="34" charset="0"/>
                      </a:rPr>
                      <m:t>A</m:t>
                    </m:r>
                    <m:r>
                      <m:rPr>
                        <m:nor/>
                      </m:rPr>
                      <a:rPr lang="en-US" altLang="zh-CN" sz="2400" b="1" baseline="-25000" dirty="0">
                        <a:latin typeface="Calibri" panose="020F0502020204030204" pitchFamily="34" charset="0"/>
                      </a:rPr>
                      <m:t>5</m:t>
                    </m:r>
                    <m:r>
                      <m:rPr>
                        <m:nor/>
                      </m:rPr>
                      <a:rPr lang="en-US" altLang="zh-CN" sz="2400" b="1" dirty="0">
                        <a:latin typeface="MS Mincho" panose="02020609040205080304" pitchFamily="49" charset="-128"/>
                        <a:ea typeface="MS Mincho" panose="02020609040205080304" pitchFamily="49" charset="-128"/>
                      </a:rPr>
                      <m:t>∪</m:t>
                    </m:r>
                    <m:r>
                      <m:rPr>
                        <m:nor/>
                      </m:rPr>
                      <a:rPr lang="en-US" altLang="zh-CN" sz="2400" b="1" dirty="0">
                        <a:latin typeface="Calibri" panose="020F0502020204030204" pitchFamily="34" charset="0"/>
                      </a:rPr>
                      <m:t>A</m:t>
                    </m:r>
                    <m:r>
                      <m:rPr>
                        <m:nor/>
                      </m:rPr>
                      <a:rPr lang="en-US" altLang="zh-CN" sz="2400" b="1" baseline="-25000" dirty="0">
                        <a:latin typeface="Calibri" panose="020F0502020204030204" pitchFamily="34" charset="0"/>
                      </a:rPr>
                      <m:t>7</m:t>
                    </m:r>
                    <m:r>
                      <m:rPr>
                        <m:nor/>
                      </m:rPr>
                      <a:rPr lang="en-US" altLang="zh-CN" sz="2400" b="1" dirty="0">
                        <a:latin typeface="Calibri" panose="020F0502020204030204" pitchFamily="34" charset="0"/>
                      </a:rPr>
                      <m:t> │</m:t>
                    </m:r>
                  </m:oMath>
                </a14:m>
                <a:r>
                  <a:rPr lang="en-US" altLang="zh-CN" sz="2400" b="1" dirty="0">
                    <a:latin typeface="Calibri" panose="020F0502020204030204" pitchFamily="34" charset="0"/>
                  </a:rPr>
                  <a:t>=300-231=69</a:t>
                </a:r>
                <a:endParaRPr lang="zh-CN" altLang="en-US" sz="2400" dirty="0"/>
              </a:p>
            </p:txBody>
          </p:sp>
        </mc:Choice>
        <mc:Fallback xmlns="">
          <p:sp>
            <p:nvSpPr>
              <p:cNvPr id="6" name="Object 7">
                <a:extLst>
                  <a:ext uri="{FF2B5EF4-FFF2-40B4-BE49-F238E27FC236}">
                    <a16:creationId xmlns:a16="http://schemas.microsoft.com/office/drawing/2014/main" id="{040683D9-28F3-479A-A9E0-2EA18105CA7D}"/>
                  </a:ext>
                </a:extLst>
              </p:cNvPr>
              <p:cNvSpPr txBox="1">
                <a:spLocks noRot="1" noChangeAspect="1" noMove="1" noResize="1" noEditPoints="1" noAdjustHandles="1" noChangeArrowheads="1" noChangeShapeType="1" noTextEdit="1"/>
              </p:cNvSpPr>
              <p:nvPr/>
            </p:nvSpPr>
            <p:spPr bwMode="auto">
              <a:xfrm>
                <a:off x="440466" y="5949280"/>
                <a:ext cx="8263067" cy="432470"/>
              </a:xfrm>
              <a:prstGeom prst="rect">
                <a:avLst/>
              </a:prstGeom>
              <a:blipFill>
                <a:blip r:embed="rId3"/>
                <a:stretch>
                  <a:fillRect t="-18310" b="-30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12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96F69B-AE10-4C63-BFB0-F516C9470CED}" type="slidenum">
              <a:rPr lang="zh-CN" altLang="en-US" smtClean="0">
                <a:solidFill>
                  <a:schemeClr val="accent1"/>
                </a:solidFill>
              </a:rPr>
              <a:pPr/>
              <a:t>49</a:t>
            </a:fld>
            <a:r>
              <a:rPr lang="en-US" altLang="zh-CN" dirty="0">
                <a:solidFill>
                  <a:schemeClr val="accent1"/>
                </a:solidFill>
              </a:rPr>
              <a:t>/49</a:t>
            </a:r>
          </a:p>
        </p:txBody>
      </p:sp>
      <p:sp>
        <p:nvSpPr>
          <p:cNvPr id="49155" name="Rectangle 3"/>
          <p:cNvSpPr>
            <a:spLocks noGrp="1"/>
          </p:cNvSpPr>
          <p:nvPr>
            <p:ph type="body" idx="4294967295"/>
          </p:nvPr>
        </p:nvSpPr>
        <p:spPr>
          <a:xfrm>
            <a:off x="0" y="0"/>
            <a:ext cx="9036050" cy="1755776"/>
          </a:xfrm>
          <a:solidFill>
            <a:srgbClr val="002060"/>
          </a:solidFill>
        </p:spPr>
        <p:txBody>
          <a:bodyPr/>
          <a:lstStyle/>
          <a:p>
            <a:pPr marL="533400" indent="-533400">
              <a:buNone/>
            </a:pPr>
            <a:r>
              <a:rPr lang="zh-CN" altLang="en-US" dirty="0">
                <a:solidFill>
                  <a:schemeClr val="bg1"/>
                </a:solidFill>
                <a:latin typeface="Calibri" panose="020F0502020204030204" pitchFamily="34" charset="0"/>
                <a:ea typeface="宋体" panose="02010600030101010101" pitchFamily="2" charset="-122"/>
              </a:rPr>
              <a:t>例</a:t>
            </a:r>
            <a:r>
              <a:rPr lang="en-US" altLang="zh-CN" sz="2000" dirty="0">
                <a:solidFill>
                  <a:schemeClr val="bg1"/>
                </a:solidFill>
                <a:latin typeface="Calibri" panose="020F0502020204030204" pitchFamily="34" charset="0"/>
                <a:ea typeface="宋体" panose="02010600030101010101" pitchFamily="2" charset="-122"/>
              </a:rPr>
              <a:t> </a:t>
            </a:r>
            <a:r>
              <a:rPr lang="zh-CN" altLang="en-US" b="1" dirty="0">
                <a:solidFill>
                  <a:schemeClr val="bg1"/>
                </a:solidFill>
                <a:ea typeface="宋体" panose="02010600030101010101" pitchFamily="2" charset="-122"/>
              </a:rPr>
              <a:t>在</a:t>
            </a:r>
            <a:r>
              <a:rPr lang="en-US" altLang="zh-CN" b="1" dirty="0">
                <a:solidFill>
                  <a:schemeClr val="bg1"/>
                </a:solidFill>
                <a:ea typeface="宋体" panose="02010600030101010101" pitchFamily="2" charset="-122"/>
              </a:rPr>
              <a:t>1</a:t>
            </a:r>
            <a:r>
              <a:rPr lang="zh-CN" altLang="en-US" b="1" dirty="0">
                <a:solidFill>
                  <a:schemeClr val="bg1"/>
                </a:solidFill>
                <a:ea typeface="宋体" panose="02010600030101010101" pitchFamily="2" charset="-122"/>
              </a:rPr>
              <a:t>和</a:t>
            </a:r>
            <a:r>
              <a:rPr lang="en-US" altLang="zh-CN" b="1" dirty="0">
                <a:solidFill>
                  <a:schemeClr val="bg1"/>
                </a:solidFill>
                <a:ea typeface="宋体" panose="02010600030101010101" pitchFamily="2" charset="-122"/>
              </a:rPr>
              <a:t>300</a:t>
            </a:r>
            <a:r>
              <a:rPr lang="zh-CN" altLang="en-US" b="1" dirty="0">
                <a:solidFill>
                  <a:schemeClr val="bg1"/>
                </a:solidFill>
                <a:ea typeface="宋体" panose="02010600030101010101" pitchFamily="2" charset="-122"/>
              </a:rPr>
              <a:t>之间，试求：</a:t>
            </a:r>
            <a:endParaRPr lang="en-US" altLang="zh-CN" b="1" dirty="0">
              <a:solidFill>
                <a:schemeClr val="bg1"/>
              </a:solidFill>
              <a:ea typeface="宋体" panose="02010600030101010101" pitchFamily="2" charset="-122"/>
            </a:endParaRPr>
          </a:p>
          <a:p>
            <a:pPr marL="533400" indent="-533400">
              <a:buFont typeface="Arial" panose="020B0604020202020204" pitchFamily="34" charset="0"/>
              <a:buNone/>
            </a:pPr>
            <a:r>
              <a:rPr lang="en-US" altLang="zh-CN" b="1" dirty="0">
                <a:solidFill>
                  <a:schemeClr val="bg1"/>
                </a:solidFill>
                <a:ea typeface="宋体" panose="02010600030101010101" pitchFamily="2" charset="-122"/>
              </a:rPr>
              <a:t>     (2) </a:t>
            </a:r>
            <a:r>
              <a:rPr lang="zh-CN" altLang="en-US" b="1" dirty="0">
                <a:solidFill>
                  <a:schemeClr val="bg1"/>
                </a:solidFill>
                <a:ea typeface="宋体" panose="02010600030101010101" pitchFamily="2" charset="-122"/>
              </a:rPr>
              <a:t>能够被</a:t>
            </a:r>
            <a:r>
              <a:rPr lang="en-US" altLang="zh-CN" b="1" dirty="0">
                <a:solidFill>
                  <a:schemeClr val="bg1"/>
                </a:solidFill>
                <a:ea typeface="宋体" panose="02010600030101010101" pitchFamily="2" charset="-122"/>
              </a:rPr>
              <a:t>2</a:t>
            </a:r>
            <a:r>
              <a:rPr lang="zh-CN" altLang="en-US" b="1" dirty="0">
                <a:solidFill>
                  <a:schemeClr val="bg1"/>
                </a:solidFill>
                <a:ea typeface="宋体" panose="02010600030101010101" pitchFamily="2" charset="-122"/>
              </a:rPr>
              <a:t>、被</a:t>
            </a:r>
            <a:r>
              <a:rPr lang="en-US" altLang="zh-CN" b="1" dirty="0">
                <a:solidFill>
                  <a:schemeClr val="bg1"/>
                </a:solidFill>
                <a:ea typeface="宋体" panose="02010600030101010101" pitchFamily="2" charset="-122"/>
              </a:rPr>
              <a:t>3</a:t>
            </a:r>
            <a:r>
              <a:rPr lang="zh-CN" altLang="en-US" b="1" dirty="0">
                <a:solidFill>
                  <a:schemeClr val="bg1"/>
                </a:solidFill>
                <a:ea typeface="宋体" panose="02010600030101010101" pitchFamily="2" charset="-122"/>
              </a:rPr>
              <a:t>，但不能被</a:t>
            </a:r>
            <a:r>
              <a:rPr lang="en-US" altLang="zh-CN" b="1" dirty="0">
                <a:solidFill>
                  <a:schemeClr val="bg1"/>
                </a:solidFill>
                <a:ea typeface="宋体" panose="02010600030101010101" pitchFamily="2" charset="-122"/>
              </a:rPr>
              <a:t>5</a:t>
            </a:r>
            <a:r>
              <a:rPr lang="zh-CN" altLang="en-US" b="1" dirty="0">
                <a:solidFill>
                  <a:schemeClr val="bg1"/>
                </a:solidFill>
                <a:ea typeface="宋体" panose="02010600030101010101" pitchFamily="2" charset="-122"/>
              </a:rPr>
              <a:t>，</a:t>
            </a:r>
            <a:r>
              <a:rPr lang="en-US" altLang="zh-CN" b="1" dirty="0">
                <a:solidFill>
                  <a:schemeClr val="bg1"/>
                </a:solidFill>
                <a:ea typeface="宋体" panose="02010600030101010101" pitchFamily="2" charset="-122"/>
              </a:rPr>
              <a:t>7</a:t>
            </a:r>
            <a:r>
              <a:rPr lang="zh-CN" altLang="en-US" b="1" dirty="0">
                <a:solidFill>
                  <a:schemeClr val="bg1"/>
                </a:solidFill>
                <a:ea typeface="宋体" panose="02010600030101010101" pitchFamily="2" charset="-122"/>
              </a:rPr>
              <a:t>中任意一个整除的整数的个数</a:t>
            </a:r>
            <a:r>
              <a:rPr lang="zh-CN" altLang="en-US" b="1" dirty="0">
                <a:solidFill>
                  <a:srgbClr val="993300"/>
                </a:solidFill>
                <a:ea typeface="宋体" panose="02010600030101010101" pitchFamily="2" charset="-122"/>
              </a:rPr>
              <a:t>。</a:t>
            </a:r>
          </a:p>
        </p:txBody>
      </p:sp>
      <p:sp>
        <p:nvSpPr>
          <p:cNvPr id="4102" name="Rectangle 4"/>
          <p:cNvSpPr>
            <a:spLocks noChangeArrowheads="1"/>
          </p:cNvSpPr>
          <p:nvPr/>
        </p:nvSpPr>
        <p:spPr bwMode="auto">
          <a:xfrm>
            <a:off x="0" y="257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 name="Rectangle 6"/>
          <p:cNvSpPr>
            <a:spLocks noChangeArrowheads="1"/>
          </p:cNvSpPr>
          <p:nvPr/>
        </p:nvSpPr>
        <p:spPr bwMode="auto">
          <a:xfrm>
            <a:off x="0" y="2570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49159" name="Object 7"/>
              <p:cNvSpPr txBox="1"/>
              <p:nvPr/>
            </p:nvSpPr>
            <p:spPr bwMode="auto">
              <a:xfrm>
                <a:off x="1258888" y="1988840"/>
                <a:ext cx="7885112" cy="4869159"/>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3200" i="1" smtClean="0">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2</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3</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𝐴</m:t>
                                  </m:r>
                                </m:e>
                              </m:acc>
                            </m:e>
                            <m:sub>
                              <m:r>
                                <a:rPr lang="zh-CN" altLang="en-US" sz="3200" i="1">
                                  <a:solidFill>
                                    <a:srgbClr val="000000"/>
                                  </a:solidFill>
                                  <a:latin typeface="Cambria Math" panose="02040503050406030204" pitchFamily="18" charset="0"/>
                                </a:rPr>
                                <m:t>5</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𝐴</m:t>
                                  </m:r>
                                </m:e>
                              </m:acc>
                            </m:e>
                            <m:sub>
                              <m:r>
                                <a:rPr lang="zh-CN" altLang="en-US" sz="3200" i="1">
                                  <a:solidFill>
                                    <a:srgbClr val="000000"/>
                                  </a:solidFill>
                                  <a:latin typeface="Cambria Math" panose="02040503050406030204" pitchFamily="18" charset="0"/>
                                </a:rPr>
                                <m:t>7</m:t>
                              </m:r>
                            </m:sub>
                          </m:sSub>
                        </m:e>
                      </m:d>
                    </m:oMath>
                    <m:oMath xmlns:m="http://schemas.openxmlformats.org/officeDocument/2006/math">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2</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3</m:t>
                              </m:r>
                            </m:sub>
                          </m:sSub>
                          <m:r>
                            <a:rPr lang="zh-CN" altLang="en-US" sz="3200" i="1">
                              <a:solidFill>
                                <a:srgbClr val="000000"/>
                              </a:solidFill>
                              <a:latin typeface="Cambria Math" panose="02040503050406030204" pitchFamily="18" charset="0"/>
                            </a:rPr>
                            <m:t>∩</m:t>
                          </m:r>
                          <m:bar>
                            <m:barPr>
                              <m:pos m:val="top"/>
                              <m:ctrlPr>
                                <a:rPr lang="zh-CN" altLang="en-US" sz="3200" i="1">
                                  <a:solidFill>
                                    <a:srgbClr val="000000"/>
                                  </a:solidFill>
                                  <a:latin typeface="Cambria Math" panose="02040503050406030204" pitchFamily="18" charset="0"/>
                                </a:rPr>
                              </m:ctrlPr>
                            </m:barPr>
                            <m:e>
                              <m:r>
                                <a:rPr lang="en-US" altLang="zh-CN" sz="3200" b="0" i="1" smtClean="0">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5</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7</m:t>
                                  </m:r>
                                </m:sub>
                              </m:sSub>
                              <m:r>
                                <a:rPr lang="en-US" altLang="zh-CN" sz="3200" b="0" i="1" smtClean="0">
                                  <a:solidFill>
                                    <a:srgbClr val="000000"/>
                                  </a:solidFill>
                                  <a:latin typeface="Cambria Math" panose="02040503050406030204" pitchFamily="18" charset="0"/>
                                </a:rPr>
                                <m:t>)</m:t>
                              </m:r>
                            </m:e>
                          </m:bar>
                        </m:e>
                      </m:d>
                    </m:oMath>
                    <m:oMath xmlns:m="http://schemas.openxmlformats.org/officeDocument/2006/math">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d>
                            <m:dPr>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2</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3</m:t>
                                  </m:r>
                                </m:sub>
                              </m:sSub>
                            </m:e>
                          </m:d>
                          <m:r>
                            <a:rPr lang="en-US" altLang="zh-CN" sz="3200" b="0" i="1" smtClean="0">
                              <a:solidFill>
                                <a:srgbClr val="000000"/>
                              </a:solidFill>
                              <a:latin typeface="Cambria Math" panose="02040503050406030204" pitchFamily="18" charset="0"/>
                            </a:rPr>
                            <m:t>−</m:t>
                          </m:r>
                          <m:d>
                            <m:dPr>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5</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7</m:t>
                                  </m:r>
                                </m:sub>
                              </m:sSub>
                            </m:e>
                          </m:d>
                        </m:e>
                      </m:d>
                    </m:oMath>
                  </m:oMathPara>
                </a14:m>
                <a:br>
                  <a:rPr lang="zh-CN" altLang="en-US" sz="3200" i="1" dirty="0">
                    <a:solidFill>
                      <a:srgbClr val="000000"/>
                    </a:solidFill>
                    <a:latin typeface="Cambria Math" panose="02040503050406030204" pitchFamily="18" charset="0"/>
                  </a:rPr>
                </a:br>
                <a:endParaRPr lang="en-US" altLang="zh-CN" sz="3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en-US" altLang="zh-CN" sz="3200" i="1">
                                  <a:solidFill>
                                    <a:srgbClr val="000000"/>
                                  </a:solidFill>
                                  <a:latin typeface="Cambria Math" panose="02040503050406030204" pitchFamily="18" charset="0"/>
                                </a:rPr>
                                <m:t>6</m:t>
                              </m:r>
                            </m:sub>
                          </m:sSub>
                          <m:r>
                            <a:rPr lang="en-US" altLang="zh-CN" sz="3200" i="1">
                              <a:solidFill>
                                <a:srgbClr val="000000"/>
                              </a:solidFill>
                              <a:latin typeface="Cambria Math" panose="02040503050406030204" pitchFamily="18" charset="0"/>
                            </a:rPr>
                            <m:t>−</m:t>
                          </m:r>
                          <m:d>
                            <m:dPr>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5</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7</m:t>
                                  </m:r>
                                </m:sub>
                              </m:sSub>
                            </m:e>
                          </m:d>
                        </m:e>
                      </m:d>
                    </m:oMath>
                  </m:oMathPara>
                </a14:m>
                <a:endParaRPr lang="en-US" altLang="zh-CN" sz="3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en-US" altLang="zh-CN" sz="3200" b="0" i="1" smtClean="0">
                                  <a:solidFill>
                                    <a:srgbClr val="000000"/>
                                  </a:solidFill>
                                  <a:latin typeface="Cambria Math" panose="02040503050406030204" pitchFamily="18" charset="0"/>
                                </a:rPr>
                                <m:t>6</m:t>
                              </m:r>
                            </m:sub>
                          </m:sSub>
                        </m:e>
                      </m:d>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en-US" altLang="zh-CN" sz="3200" b="0" i="1" smtClean="0">
                                  <a:solidFill>
                                    <a:srgbClr val="000000"/>
                                  </a:solidFill>
                                  <a:latin typeface="Cambria Math" panose="02040503050406030204" pitchFamily="18" charset="0"/>
                                </a:rPr>
                                <m:t>6</m:t>
                              </m:r>
                            </m:sub>
                          </m:sSub>
                          <m:r>
                            <a:rPr lang="zh-CN" altLang="en-US" sz="3200" i="1">
                              <a:solidFill>
                                <a:srgbClr val="000000"/>
                              </a:solidFill>
                              <a:latin typeface="Cambria Math" panose="02040503050406030204" pitchFamily="18" charset="0"/>
                            </a:rPr>
                            <m:t>∩</m:t>
                          </m:r>
                          <m:d>
                            <m:dPr>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5</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7</m:t>
                                  </m:r>
                                </m:sub>
                              </m:sSub>
                            </m:e>
                          </m:d>
                        </m:e>
                      </m:d>
                    </m:oMath>
                  </m:oMathPara>
                </a14:m>
                <a:endParaRPr lang="en-US" altLang="zh-CN" sz="3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6</m:t>
                              </m:r>
                            </m:sub>
                          </m:sSub>
                        </m:e>
                      </m:d>
                      <m:r>
                        <a:rPr lang="zh-CN" altLang="en-US" sz="3200" i="1">
                          <a:solidFill>
                            <a:srgbClr val="000000"/>
                          </a:solidFill>
                          <a:latin typeface="Cambria Math" panose="02040503050406030204" pitchFamily="18" charset="0"/>
                        </a:rPr>
                        <m:t>−</m:t>
                      </m:r>
                      <m:d>
                        <m:dPr>
                          <m:begChr m:val="|"/>
                          <m:endChr m:val="|"/>
                          <m:ctrlPr>
                            <a:rPr lang="zh-CN" altLang="en-US" sz="3200" i="1">
                              <a:solidFill>
                                <a:srgbClr val="000000"/>
                              </a:solidFill>
                              <a:latin typeface="Cambria Math" panose="02040503050406030204" pitchFamily="18" charset="0"/>
                            </a:rPr>
                          </m:ctrlPr>
                        </m:dPr>
                        <m:e>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30</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42</m:t>
                              </m:r>
                            </m:sub>
                          </m:sSub>
                        </m:e>
                      </m:d>
                    </m:oMath>
                    <m:oMath xmlns:m="http://schemas.openxmlformats.org/officeDocument/2006/math">
                      <m:r>
                        <a:rPr lang="zh-CN" altLang="en-US" sz="3200" i="1">
                          <a:solidFill>
                            <a:srgbClr val="000000"/>
                          </a:solidFill>
                          <a:latin typeface="Cambria Math" panose="02040503050406030204" pitchFamily="18" charset="0"/>
                        </a:rPr>
                        <m:t>=50−</m:t>
                      </m:r>
                      <m:d>
                        <m:dPr>
                          <m:ctrlPr>
                            <a:rPr lang="zh-CN" altLang="en-US" sz="3200" i="1">
                              <a:solidFill>
                                <a:srgbClr val="000000"/>
                              </a:solidFill>
                              <a:latin typeface="Cambria Math" panose="02040503050406030204" pitchFamily="18" charset="0"/>
                            </a:rPr>
                          </m:ctrlPr>
                        </m:dPr>
                        <m:e>
                          <m:r>
                            <a:rPr lang="zh-CN" altLang="en-US" sz="3200" i="1">
                              <a:solidFill>
                                <a:srgbClr val="000000"/>
                              </a:solidFill>
                              <a:latin typeface="Cambria Math" panose="02040503050406030204" pitchFamily="18" charset="0"/>
                            </a:rPr>
                            <m:t>10+7−1</m:t>
                          </m:r>
                        </m:e>
                      </m:d>
                    </m:oMath>
                  </m:oMathPara>
                </a14:m>
                <a:endParaRPr lang="en-US" altLang="zh-CN" sz="32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=34</m:t>
                      </m:r>
                    </m:oMath>
                  </m:oMathPara>
                </a14:m>
                <a:endParaRPr lang="zh-CN" altLang="en-US" sz="3200" dirty="0"/>
              </a:p>
            </p:txBody>
          </p:sp>
        </mc:Choice>
        <mc:Fallback xmlns="">
          <p:sp>
            <p:nvSpPr>
              <p:cNvPr id="49159" name="Object 7"/>
              <p:cNvSpPr txBox="1">
                <a:spLocks noRot="1" noChangeAspect="1" noMove="1" noResize="1" noEditPoints="1" noAdjustHandles="1" noChangeArrowheads="1" noChangeShapeType="1" noTextEdit="1"/>
              </p:cNvSpPr>
              <p:nvPr/>
            </p:nvSpPr>
            <p:spPr bwMode="auto">
              <a:xfrm>
                <a:off x="1258888" y="1988840"/>
                <a:ext cx="7885112" cy="4869159"/>
              </a:xfrm>
              <a:prstGeom prst="rect">
                <a:avLst/>
              </a:prstGeom>
              <a:blipFill>
                <a:blip r:embed="rId3"/>
                <a:stretch>
                  <a:fillRect/>
                </a:stretch>
              </a:blipFill>
            </p:spPr>
            <p:txBody>
              <a:bodyPr/>
              <a:lstStyle/>
              <a:p>
                <a:r>
                  <a:rPr lang="zh-CN" altLang="en-US">
                    <a:noFill/>
                  </a:rPr>
                  <a:t> </a:t>
                </a:r>
              </a:p>
            </p:txBody>
          </p:sp>
        </mc:Fallback>
      </mc:AlternateContent>
      <p:sp>
        <p:nvSpPr>
          <p:cNvPr id="49160" name="Text Box 8"/>
          <p:cNvSpPr txBox="1">
            <a:spLocks noChangeArrowheads="1"/>
          </p:cNvSpPr>
          <p:nvPr/>
        </p:nvSpPr>
        <p:spPr bwMode="auto">
          <a:xfrm>
            <a:off x="34770" y="2002009"/>
            <a:ext cx="8467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解</a:t>
            </a:r>
            <a:r>
              <a:rPr lang="en-US" altLang="zh-CN" sz="3200" b="1" dirty="0"/>
              <a:t>:</a:t>
            </a:r>
            <a:r>
              <a:rPr lang="en-US" altLang="zh-CN" sz="3200" dirty="0"/>
              <a:t> </a:t>
            </a:r>
          </a:p>
        </p:txBody>
      </p:sp>
    </p:spTree>
    <p:extLst>
      <p:ext uri="{BB962C8B-B14F-4D97-AF65-F5344CB8AC3E}">
        <p14:creationId xmlns:p14="http://schemas.microsoft.com/office/powerpoint/2010/main" val="3563253489"/>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P spid="491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7F0FB9-42B4-4B84-8C58-C28B30124799}" type="slidenum">
              <a:rPr lang="zh-CN" altLang="en-US" smtClean="0">
                <a:solidFill>
                  <a:schemeClr val="accent1"/>
                </a:solidFill>
              </a:rPr>
              <a:pPr/>
              <a:t>5</a:t>
            </a:fld>
            <a:r>
              <a:rPr lang="en-US" altLang="zh-CN" dirty="0">
                <a:solidFill>
                  <a:schemeClr val="accent1"/>
                </a:solidFill>
              </a:rPr>
              <a:t>/49</a:t>
            </a:r>
          </a:p>
        </p:txBody>
      </p:sp>
      <p:sp>
        <p:nvSpPr>
          <p:cNvPr id="44035"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相对补运算（差运算）：</a:t>
            </a:r>
            <a:r>
              <a:rPr lang="en-US" altLang="zh-CN" sz="4000" b="1" dirty="0">
                <a:latin typeface="Calibri" panose="020F0502020204030204" pitchFamily="34" charset="0"/>
                <a:ea typeface="宋体" panose="02010600030101010101" pitchFamily="2" charset="-122"/>
              </a:rPr>
              <a:t>–</a:t>
            </a:r>
            <a:endParaRPr lang="zh-CN" altLang="en-US" sz="4000" b="1" dirty="0">
              <a:latin typeface="Calibri" panose="020F0502020204030204" pitchFamily="34" charset="0"/>
              <a:ea typeface="宋体" panose="02010600030101010101" pitchFamily="2" charset="-122"/>
            </a:endParaRPr>
          </a:p>
        </p:txBody>
      </p:sp>
      <p:sp>
        <p:nvSpPr>
          <p:cNvPr id="165891" name="Rectangle 3"/>
          <p:cNvSpPr>
            <a:spLocks noGrp="1"/>
          </p:cNvSpPr>
          <p:nvPr>
            <p:ph type="body" idx="4294967295"/>
          </p:nvPr>
        </p:nvSpPr>
        <p:spPr>
          <a:xfrm>
            <a:off x="323850" y="1052513"/>
            <a:ext cx="8496300" cy="5256212"/>
          </a:xfrm>
        </p:spPr>
        <p:txBody>
          <a:bodyPr/>
          <a:lstStyle/>
          <a:p>
            <a:pPr algn="ctr">
              <a:buFont typeface="Arial" charset="0"/>
              <a:buNone/>
              <a:defRPr/>
            </a:pPr>
            <a:r>
              <a:rPr lang="en-US" altLang="zh-CN" b="1" dirty="0">
                <a:solidFill>
                  <a:srgbClr val="FF0000"/>
                </a:solidFill>
                <a:latin typeface="Calibri" pitchFamily="34" charset="0"/>
                <a:ea typeface="宋体" pitchFamily="2" charset="-122"/>
              </a:rPr>
              <a:t>A–B={x │</a:t>
            </a:r>
            <a:r>
              <a:rPr lang="en-US" altLang="zh-CN" b="1" dirty="0" err="1">
                <a:solidFill>
                  <a:srgbClr val="FF0000"/>
                </a:solidFill>
                <a:latin typeface="Calibri" pitchFamily="34" charset="0"/>
                <a:ea typeface="宋体" pitchFamily="2" charset="-122"/>
              </a:rPr>
              <a:t>x∊A</a:t>
            </a:r>
            <a:r>
              <a:rPr lang="zh-CN" altLang="en-US" b="1" dirty="0">
                <a:latin typeface="宋体" panose="02010600030101010101" pitchFamily="2" charset="-122"/>
              </a:rPr>
              <a:t> ∧ </a:t>
            </a:r>
            <a:r>
              <a:rPr lang="en-US" altLang="zh-CN" b="1" dirty="0" err="1">
                <a:solidFill>
                  <a:srgbClr val="FF0000"/>
                </a:solidFill>
                <a:latin typeface="Calibri" pitchFamily="34" charset="0"/>
                <a:ea typeface="宋体" pitchFamily="2" charset="-122"/>
              </a:rPr>
              <a:t>x∉B</a:t>
            </a:r>
            <a:r>
              <a:rPr lang="en-US" altLang="zh-CN" b="1" dirty="0">
                <a:solidFill>
                  <a:srgbClr val="FF0000"/>
                </a:solidFill>
                <a:latin typeface="Calibri" pitchFamily="34" charset="0"/>
                <a:ea typeface="宋体" pitchFamily="2" charset="-122"/>
              </a:rPr>
              <a:t>}</a:t>
            </a:r>
          </a:p>
          <a:p>
            <a:pPr>
              <a:buFont typeface="Arial" charset="0"/>
              <a:buNone/>
              <a:defRPr/>
            </a:pPr>
            <a:endParaRPr lang="en-US" altLang="zh-CN" b="1" dirty="0">
              <a:latin typeface="Calibri" pitchFamily="34" charset="0"/>
              <a:ea typeface="宋体" pitchFamily="2" charset="-122"/>
            </a:endParaRPr>
          </a:p>
          <a:p>
            <a:pPr marL="0" indent="0">
              <a:buFont typeface="Arial" charset="0"/>
              <a:buNone/>
              <a:defRPr/>
            </a:pPr>
            <a:r>
              <a:rPr lang="zh-CN" altLang="en-US" b="1" dirty="0">
                <a:latin typeface="Calibri" pitchFamily="34" charset="0"/>
                <a:ea typeface="宋体" pitchFamily="2" charset="-122"/>
              </a:rPr>
              <a:t>其元素是所有的属于集合</a:t>
            </a:r>
            <a:r>
              <a:rPr lang="en-US" altLang="zh-CN" b="1" dirty="0">
                <a:latin typeface="Calibri" pitchFamily="34" charset="0"/>
                <a:ea typeface="宋体" pitchFamily="2" charset="-122"/>
              </a:rPr>
              <a:t>A</a:t>
            </a:r>
            <a:r>
              <a:rPr lang="zh-CN" altLang="en-US" b="1" dirty="0">
                <a:latin typeface="Calibri" pitchFamily="34" charset="0"/>
                <a:ea typeface="宋体" pitchFamily="2" charset="-122"/>
              </a:rPr>
              <a:t>，但不属于集合</a:t>
            </a:r>
            <a:r>
              <a:rPr lang="en-US" altLang="zh-CN" b="1" dirty="0">
                <a:latin typeface="Calibri" pitchFamily="34" charset="0"/>
                <a:ea typeface="宋体" pitchFamily="2" charset="-122"/>
              </a:rPr>
              <a:t>B</a:t>
            </a:r>
            <a:r>
              <a:rPr lang="zh-CN" altLang="en-US" b="1" dirty="0">
                <a:latin typeface="Calibri" pitchFamily="34" charset="0"/>
                <a:ea typeface="宋体" pitchFamily="2" charset="-122"/>
              </a:rPr>
              <a:t>的元素组成。</a:t>
            </a:r>
            <a:r>
              <a:rPr lang="zh-CN" altLang="en-US" dirty="0">
                <a:latin typeface="Calibri" pitchFamily="34" charset="0"/>
                <a:ea typeface="宋体" pitchFamily="2" charset="-122"/>
              </a:rPr>
              <a:t>           </a:t>
            </a:r>
          </a:p>
        </p:txBody>
      </p:sp>
      <p:grpSp>
        <p:nvGrpSpPr>
          <p:cNvPr id="2" name="Group 18"/>
          <p:cNvGrpSpPr>
            <a:grpSpLocks/>
          </p:cNvGrpSpPr>
          <p:nvPr/>
        </p:nvGrpSpPr>
        <p:grpSpPr bwMode="auto">
          <a:xfrm>
            <a:off x="3203848" y="3852912"/>
            <a:ext cx="3024188" cy="1655763"/>
            <a:chOff x="3152" y="3022"/>
            <a:chExt cx="1905" cy="1043"/>
          </a:xfrm>
        </p:grpSpPr>
        <p:sp>
          <p:nvSpPr>
            <p:cNvPr id="44038" name="Rectangle 19"/>
            <p:cNvSpPr>
              <a:spLocks noChangeArrowheads="1"/>
            </p:cNvSpPr>
            <p:nvPr/>
          </p:nvSpPr>
          <p:spPr bwMode="auto">
            <a:xfrm>
              <a:off x="3152" y="3022"/>
              <a:ext cx="1905" cy="104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9" name="Oval 20"/>
            <p:cNvSpPr>
              <a:spLocks noChangeArrowheads="1"/>
            </p:cNvSpPr>
            <p:nvPr/>
          </p:nvSpPr>
          <p:spPr bwMode="auto">
            <a:xfrm flipH="1">
              <a:off x="4059" y="3294"/>
              <a:ext cx="635" cy="544"/>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0" name="Oval 21" descr="宽下对角线"/>
            <p:cNvSpPr>
              <a:spLocks noChangeArrowheads="1"/>
            </p:cNvSpPr>
            <p:nvPr/>
          </p:nvSpPr>
          <p:spPr bwMode="auto">
            <a:xfrm>
              <a:off x="3470" y="3294"/>
              <a:ext cx="726" cy="544"/>
            </a:xfrm>
            <a:prstGeom prst="ellipse">
              <a:avLst/>
            </a:prstGeom>
            <a:pattFill prst="wdDnDiag">
              <a:fgClr>
                <a:srgbClr val="00FF99">
                  <a:alpha val="0"/>
                </a:srgbClr>
              </a:fgClr>
              <a:bgClr>
                <a:schemeClr val="bg1">
                  <a:alpha val="0"/>
                </a:schemeClr>
              </a:bgClr>
            </a:patt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1" name="Line 22"/>
            <p:cNvSpPr>
              <a:spLocks noChangeShapeType="1"/>
            </p:cNvSpPr>
            <p:nvPr/>
          </p:nvSpPr>
          <p:spPr bwMode="auto">
            <a:xfrm>
              <a:off x="3833" y="3294"/>
              <a:ext cx="272"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23"/>
            <p:cNvSpPr>
              <a:spLocks noChangeShapeType="1"/>
            </p:cNvSpPr>
            <p:nvPr/>
          </p:nvSpPr>
          <p:spPr bwMode="auto">
            <a:xfrm>
              <a:off x="3696" y="3339"/>
              <a:ext cx="363" cy="22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24"/>
            <p:cNvSpPr>
              <a:spLocks noChangeShapeType="1"/>
            </p:cNvSpPr>
            <p:nvPr/>
          </p:nvSpPr>
          <p:spPr bwMode="auto">
            <a:xfrm>
              <a:off x="3606" y="3339"/>
              <a:ext cx="453" cy="27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25"/>
            <p:cNvSpPr>
              <a:spLocks noChangeShapeType="1"/>
            </p:cNvSpPr>
            <p:nvPr/>
          </p:nvSpPr>
          <p:spPr bwMode="auto">
            <a:xfrm>
              <a:off x="3560" y="3430"/>
              <a:ext cx="544" cy="31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26"/>
            <p:cNvSpPr>
              <a:spLocks noChangeShapeType="1"/>
            </p:cNvSpPr>
            <p:nvPr/>
          </p:nvSpPr>
          <p:spPr bwMode="auto">
            <a:xfrm>
              <a:off x="3515" y="3475"/>
              <a:ext cx="544" cy="31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27"/>
            <p:cNvSpPr>
              <a:spLocks noChangeShapeType="1"/>
            </p:cNvSpPr>
            <p:nvPr/>
          </p:nvSpPr>
          <p:spPr bwMode="auto">
            <a:xfrm>
              <a:off x="3515" y="3521"/>
              <a:ext cx="454"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28"/>
            <p:cNvSpPr>
              <a:spLocks noChangeShapeType="1"/>
            </p:cNvSpPr>
            <p:nvPr/>
          </p:nvSpPr>
          <p:spPr bwMode="auto">
            <a:xfrm>
              <a:off x="3470" y="3566"/>
              <a:ext cx="454" cy="27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29"/>
            <p:cNvSpPr>
              <a:spLocks noChangeShapeType="1"/>
            </p:cNvSpPr>
            <p:nvPr/>
          </p:nvSpPr>
          <p:spPr bwMode="auto">
            <a:xfrm>
              <a:off x="3515" y="3657"/>
              <a:ext cx="226" cy="1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30"/>
            <p:cNvSpPr>
              <a:spLocks noChangeShapeType="1"/>
            </p:cNvSpPr>
            <p:nvPr/>
          </p:nvSpPr>
          <p:spPr bwMode="auto">
            <a:xfrm>
              <a:off x="3742" y="3294"/>
              <a:ext cx="317" cy="18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31"/>
            <p:cNvSpPr>
              <a:spLocks noChangeShapeType="1"/>
            </p:cNvSpPr>
            <p:nvPr/>
          </p:nvSpPr>
          <p:spPr bwMode="auto">
            <a:xfrm>
              <a:off x="3560" y="3385"/>
              <a:ext cx="545" cy="31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Rectangle 32"/>
            <p:cNvSpPr>
              <a:spLocks noChangeArrowheads="1"/>
            </p:cNvSpPr>
            <p:nvPr/>
          </p:nvSpPr>
          <p:spPr bwMode="auto">
            <a:xfrm>
              <a:off x="3882" y="306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A–B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2" dur="500"/>
                                        <p:tgtEl>
                                          <p:spTgt spid="165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93504" y="836712"/>
            <a:ext cx="10111143" cy="1080120"/>
          </a:xfrm>
        </p:spPr>
        <p:txBody>
          <a:bodyPr/>
          <a:lstStyle/>
          <a:p>
            <a:pPr algn="l" eaLnBrk="1" hangingPunct="1">
              <a:lnSpc>
                <a:spcPct val="120000"/>
              </a:lnSpc>
              <a:spcBef>
                <a:spcPts val="600"/>
              </a:spcBef>
            </a:pPr>
            <a:r>
              <a:rPr lang="en-US" altLang="zh-CN" sz="3200" b="1" dirty="0">
                <a:solidFill>
                  <a:srgbClr val="FF0000"/>
                </a:solidFill>
                <a:ea typeface="宋体" panose="02010600030101010101" pitchFamily="2" charset="-122"/>
              </a:rPr>
              <a:t>3.17(1)</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66563" name="标题 1"/>
          <p:cNvSpPr txBox="1">
            <a:spLocks/>
          </p:cNvSpPr>
          <p:nvPr/>
        </p:nvSpPr>
        <p:spPr bwMode="auto">
          <a:xfrm>
            <a:off x="179388" y="4975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08</a:t>
            </a:r>
          </a:p>
        </p:txBody>
      </p:sp>
      <p:sp>
        <p:nvSpPr>
          <p:cNvPr id="4" name="内容占位符 2"/>
          <p:cNvSpPr txBox="1">
            <a:spLocks/>
          </p:cNvSpPr>
          <p:nvPr/>
        </p:nvSpPr>
        <p:spPr bwMode="auto">
          <a:xfrm>
            <a:off x="317359" y="1988840"/>
            <a:ext cx="8640638" cy="460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Arial" charset="0"/>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Arial" charset="0"/>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Arial" charset="0"/>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Arial" charset="0"/>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Arial"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1163638" indent="-1163638" algn="l">
              <a:tabLst>
                <a:tab pos="1163638" algn="l"/>
              </a:tabLst>
            </a:pPr>
            <a:r>
              <a:rPr lang="zh-CN" altLang="en-US" sz="2800" b="1" dirty="0">
                <a:solidFill>
                  <a:srgbClr val="FF0000"/>
                </a:solidFill>
              </a:rPr>
              <a:t>补充题 </a:t>
            </a:r>
            <a:r>
              <a:rPr lang="zh-CN" altLang="en-US" sz="2800" b="1" dirty="0">
                <a:ea typeface="宋体" panose="02010600030101010101" pitchFamily="2" charset="-122"/>
              </a:rPr>
              <a:t>试求：在</a:t>
            </a:r>
            <a:r>
              <a:rPr lang="en-US" altLang="zh-CN" sz="2800" b="1" dirty="0">
                <a:ea typeface="宋体" panose="02010600030101010101" pitchFamily="2" charset="-122"/>
              </a:rPr>
              <a:t>1</a:t>
            </a:r>
            <a:r>
              <a:rPr lang="zh-CN" altLang="en-US" sz="2800" b="1" dirty="0">
                <a:ea typeface="宋体" panose="02010600030101010101" pitchFamily="2" charset="-122"/>
              </a:rPr>
              <a:t>和</a:t>
            </a:r>
            <a:r>
              <a:rPr lang="en-US" altLang="zh-CN" sz="2800" b="1" dirty="0">
                <a:ea typeface="宋体" panose="02010600030101010101" pitchFamily="2" charset="-122"/>
              </a:rPr>
              <a:t>300</a:t>
            </a:r>
            <a:r>
              <a:rPr lang="zh-CN" altLang="en-US" sz="2800" b="1" dirty="0">
                <a:ea typeface="宋体" panose="02010600030101010101" pitchFamily="2" charset="-122"/>
              </a:rPr>
              <a:t>之间能够被</a:t>
            </a:r>
            <a:r>
              <a:rPr lang="en-US" altLang="zh-CN" sz="2800" b="1" dirty="0">
                <a:ea typeface="宋体" panose="02010600030101010101" pitchFamily="2" charset="-122"/>
              </a:rPr>
              <a:t>2</a:t>
            </a:r>
            <a:r>
              <a:rPr lang="zh-CN" altLang="en-US" sz="2800" b="1" dirty="0">
                <a:ea typeface="宋体" panose="02010600030101010101" pitchFamily="2" charset="-122"/>
              </a:rPr>
              <a:t>、</a:t>
            </a:r>
            <a:r>
              <a:rPr lang="en-US" altLang="zh-CN" sz="2800" b="1" dirty="0">
                <a:ea typeface="宋体" panose="02010600030101010101" pitchFamily="2" charset="-122"/>
              </a:rPr>
              <a:t>3</a:t>
            </a:r>
            <a:r>
              <a:rPr lang="zh-CN" altLang="en-US" sz="2800" b="1" dirty="0">
                <a:ea typeface="宋体" panose="02010600030101010101" pitchFamily="2" charset="-122"/>
              </a:rPr>
              <a:t>、</a:t>
            </a:r>
            <a:r>
              <a:rPr lang="en-US" altLang="zh-CN" sz="2800" b="1" dirty="0">
                <a:ea typeface="宋体" panose="02010600030101010101" pitchFamily="2" charset="-122"/>
              </a:rPr>
              <a:t>5</a:t>
            </a:r>
            <a:r>
              <a:rPr lang="zh-CN" altLang="en-US" sz="2800" b="1" dirty="0">
                <a:ea typeface="宋体" panose="02010600030101010101" pitchFamily="2" charset="-122"/>
              </a:rPr>
              <a:t>中任意一个整除，但不能被</a:t>
            </a:r>
            <a:r>
              <a:rPr lang="en-US" altLang="zh-CN" sz="2800" b="1" dirty="0">
                <a:ea typeface="宋体" panose="02010600030101010101" pitchFamily="2" charset="-122"/>
              </a:rPr>
              <a:t>7</a:t>
            </a:r>
            <a:r>
              <a:rPr lang="zh-CN" altLang="en-US" sz="2800" b="1" dirty="0">
                <a:ea typeface="宋体" panose="02010600030101010101" pitchFamily="2" charset="-122"/>
              </a:rPr>
              <a:t>整除的整数的个数。</a:t>
            </a:r>
            <a:endParaRPr lang="zh-CN" altLang="en-US" sz="2800" dirty="0"/>
          </a:p>
        </p:txBody>
      </p:sp>
    </p:spTree>
    <p:extLst>
      <p:ext uri="{BB962C8B-B14F-4D97-AF65-F5344CB8AC3E}">
        <p14:creationId xmlns:p14="http://schemas.microsoft.com/office/powerpoint/2010/main" val="19470513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44624"/>
            <a:ext cx="898003" cy="707886"/>
          </a:xfrm>
          <a:prstGeom prst="rect">
            <a:avLst/>
          </a:prstGeom>
        </p:spPr>
        <p:txBody>
          <a:bodyPr wrap="none">
            <a:spAutoFit/>
          </a:bodyPr>
          <a:lstStyle/>
          <a:p>
            <a:r>
              <a:rPr lang="en-US" altLang="zh-CN" sz="4000" b="1" dirty="0">
                <a:solidFill>
                  <a:srgbClr val="FF0000"/>
                </a:solidFill>
              </a:rPr>
              <a:t>2.5</a:t>
            </a:r>
            <a:endParaRPr lang="zh-CN" altLang="en-US" sz="4000" dirty="0"/>
          </a:p>
        </p:txBody>
      </p:sp>
      <p:pic>
        <p:nvPicPr>
          <p:cNvPr id="4" name="图片 3">
            <a:extLst>
              <a:ext uri="{FF2B5EF4-FFF2-40B4-BE49-F238E27FC236}">
                <a16:creationId xmlns:a16="http://schemas.microsoft.com/office/drawing/2014/main" id="{1AA41887-A15E-EFBD-07D5-0D802FE42E36}"/>
              </a:ext>
            </a:extLst>
          </p:cNvPr>
          <p:cNvPicPr>
            <a:picLocks noChangeAspect="1"/>
          </p:cNvPicPr>
          <p:nvPr/>
        </p:nvPicPr>
        <p:blipFill>
          <a:blip r:embed="rId2"/>
          <a:stretch>
            <a:fillRect/>
          </a:stretch>
        </p:blipFill>
        <p:spPr>
          <a:xfrm>
            <a:off x="0" y="836712"/>
            <a:ext cx="9144000" cy="2914730"/>
          </a:xfrm>
          <a:prstGeom prst="rect">
            <a:avLst/>
          </a:prstGeom>
        </p:spPr>
      </p:pic>
      <p:pic>
        <p:nvPicPr>
          <p:cNvPr id="8" name="图片 7">
            <a:extLst>
              <a:ext uri="{FF2B5EF4-FFF2-40B4-BE49-F238E27FC236}">
                <a16:creationId xmlns:a16="http://schemas.microsoft.com/office/drawing/2014/main" id="{0B72CB91-DFA2-9C34-CA59-4F03956CBAD3}"/>
              </a:ext>
            </a:extLst>
          </p:cNvPr>
          <p:cNvPicPr>
            <a:picLocks noChangeAspect="1"/>
          </p:cNvPicPr>
          <p:nvPr/>
        </p:nvPicPr>
        <p:blipFill>
          <a:blip r:embed="rId3"/>
          <a:stretch>
            <a:fillRect/>
          </a:stretch>
        </p:blipFill>
        <p:spPr>
          <a:xfrm>
            <a:off x="0" y="3789040"/>
            <a:ext cx="9144000" cy="2653239"/>
          </a:xfrm>
          <a:prstGeom prst="rect">
            <a:avLst/>
          </a:prstGeom>
        </p:spPr>
      </p:pic>
      <p:sp>
        <p:nvSpPr>
          <p:cNvPr id="3" name="文本框 2"/>
          <p:cNvSpPr txBox="1"/>
          <p:nvPr/>
        </p:nvSpPr>
        <p:spPr>
          <a:xfrm>
            <a:off x="1331640" y="6342752"/>
            <a:ext cx="5570756" cy="523220"/>
          </a:xfrm>
          <a:prstGeom prst="rect">
            <a:avLst/>
          </a:prstGeom>
          <a:noFill/>
        </p:spPr>
        <p:txBody>
          <a:bodyPr wrap="none" rtlCol="0">
            <a:spAutoFit/>
          </a:bodyPr>
          <a:lstStyle/>
          <a:p>
            <a:r>
              <a:rPr lang="zh-CN" altLang="en-US" sz="2800" dirty="0">
                <a:solidFill>
                  <a:srgbClr val="FF0000"/>
                </a:solidFill>
              </a:rPr>
              <a:t>参考了答案，有自己的理解将更好</a:t>
            </a:r>
          </a:p>
        </p:txBody>
      </p:sp>
    </p:spTree>
    <p:extLst>
      <p:ext uri="{BB962C8B-B14F-4D97-AF65-F5344CB8AC3E}">
        <p14:creationId xmlns:p14="http://schemas.microsoft.com/office/powerpoint/2010/main" val="639301522"/>
      </p:ext>
    </p:extLst>
  </p:cSld>
  <p:clrMapOvr>
    <a:masterClrMapping/>
  </p:clrMapOvr>
  <p:transition advTm="1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矩形 5"/>
          <p:cNvSpPr/>
          <p:nvPr/>
        </p:nvSpPr>
        <p:spPr>
          <a:xfrm>
            <a:off x="107504" y="44624"/>
            <a:ext cx="898003" cy="707886"/>
          </a:xfrm>
          <a:prstGeom prst="rect">
            <a:avLst/>
          </a:prstGeom>
        </p:spPr>
        <p:txBody>
          <a:bodyPr wrap="none">
            <a:spAutoFit/>
          </a:bodyPr>
          <a:lstStyle/>
          <a:p>
            <a:r>
              <a:rPr lang="en-US" altLang="zh-CN" sz="4000" b="1" dirty="0">
                <a:solidFill>
                  <a:srgbClr val="FF0000"/>
                </a:solidFill>
              </a:rPr>
              <a:t>2.5</a:t>
            </a:r>
            <a:endParaRPr lang="zh-CN" altLang="en-US" sz="4000" dirty="0"/>
          </a:p>
        </p:txBody>
      </p:sp>
      <p:pic>
        <p:nvPicPr>
          <p:cNvPr id="3" name="图片 2">
            <a:extLst>
              <a:ext uri="{FF2B5EF4-FFF2-40B4-BE49-F238E27FC236}">
                <a16:creationId xmlns:a16="http://schemas.microsoft.com/office/drawing/2014/main" id="{C4BB533B-CFCC-89B5-010F-EC23D47D736C}"/>
              </a:ext>
            </a:extLst>
          </p:cNvPr>
          <p:cNvPicPr>
            <a:picLocks noChangeAspect="1"/>
          </p:cNvPicPr>
          <p:nvPr/>
        </p:nvPicPr>
        <p:blipFill>
          <a:blip r:embed="rId2"/>
          <a:stretch>
            <a:fillRect/>
          </a:stretch>
        </p:blipFill>
        <p:spPr>
          <a:xfrm>
            <a:off x="1234772" y="398567"/>
            <a:ext cx="7220958" cy="6315956"/>
          </a:xfrm>
          <a:prstGeom prst="rect">
            <a:avLst/>
          </a:prstGeom>
        </p:spPr>
      </p:pic>
    </p:spTree>
    <p:extLst>
      <p:ext uri="{BB962C8B-B14F-4D97-AF65-F5344CB8AC3E}">
        <p14:creationId xmlns:p14="http://schemas.microsoft.com/office/powerpoint/2010/main" val="2591205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9072686" cy="4525962"/>
          </a:xfrm>
        </p:spPr>
        <p:txBody>
          <a:bodyPr/>
          <a:lstStyle/>
          <a:p>
            <a:pPr marL="0" indent="0">
              <a:buNone/>
            </a:pPr>
            <a:r>
              <a:rPr lang="en-US" altLang="zh-CN" b="1" dirty="0" err="1"/>
              <a:t>p∧q</a:t>
            </a:r>
            <a:r>
              <a:rPr lang="zh-CN" altLang="en-US" b="1" dirty="0"/>
              <a:t>的值总比</a:t>
            </a:r>
            <a:r>
              <a:rPr lang="en-US" altLang="zh-CN" b="1" dirty="0" err="1"/>
              <a:t>p→q</a:t>
            </a:r>
            <a:r>
              <a:rPr lang="zh-CN" altLang="en-US" b="1" dirty="0"/>
              <a:t>小的</a:t>
            </a:r>
            <a:endParaRPr lang="en-US" altLang="zh-CN" b="1" dirty="0"/>
          </a:p>
          <a:p>
            <a:pPr marL="0" indent="0">
              <a:buNone/>
            </a:pPr>
            <a:r>
              <a:rPr lang="zh-CN" altLang="en-US" b="1" dirty="0">
                <a:sym typeface="Symbol" panose="05050102010706020507" pitchFamily="18" charset="2"/>
              </a:rPr>
              <a:t>让两式取不同的真值只能让</a:t>
            </a:r>
            <a:r>
              <a:rPr lang="en-US" altLang="zh-CN" b="1" dirty="0">
                <a:sym typeface="Symbol" panose="05050102010706020507" pitchFamily="18" charset="2"/>
              </a:rPr>
              <a:t>p</a:t>
            </a:r>
            <a:r>
              <a:rPr lang="zh-CN" altLang="en-US" b="1" dirty="0">
                <a:sym typeface="Symbol" panose="05050102010706020507" pitchFamily="18" charset="2"/>
              </a:rPr>
              <a:t>为假即可。</a:t>
            </a:r>
            <a:endParaRPr lang="en-US" altLang="zh-CN" b="1" dirty="0">
              <a:sym typeface="Symbol" panose="05050102010706020507" pitchFamily="18" charset="2"/>
            </a:endParaRPr>
          </a:p>
          <a:p>
            <a:pPr marL="0" indent="0">
              <a:buNone/>
            </a:pPr>
            <a:endParaRPr lang="en-US" altLang="zh-CN" b="1" dirty="0">
              <a:sym typeface="Symbol" panose="05050102010706020507" pitchFamily="18" charset="2"/>
            </a:endParaRPr>
          </a:p>
          <a:p>
            <a:pPr marL="0" indent="0">
              <a:buNone/>
            </a:pPr>
            <a:r>
              <a:rPr lang="zh-CN" altLang="en-US" sz="2800" b="1" dirty="0">
                <a:sym typeface="Symbol" panose="05050102010706020507" pitchFamily="18" charset="2"/>
              </a:rPr>
              <a:t>解：取个体域</a:t>
            </a:r>
            <a:r>
              <a:rPr lang="en-US" altLang="zh-CN" sz="2800" b="1" dirty="0">
                <a:sym typeface="Symbol" panose="05050102010706020507" pitchFamily="18" charset="2"/>
              </a:rPr>
              <a:t>D={3}</a:t>
            </a:r>
            <a:r>
              <a:rPr lang="zh-CN" altLang="en-US" sz="2800" b="1" dirty="0">
                <a:sym typeface="Symbol" panose="05050102010706020507" pitchFamily="18" charset="2"/>
              </a:rPr>
              <a:t>，并设</a:t>
            </a:r>
            <a:endParaRPr lang="en-US" altLang="zh-CN" sz="2800" b="1" dirty="0">
              <a:sym typeface="Symbol" panose="05050102010706020507" pitchFamily="18" charset="2"/>
            </a:endParaRPr>
          </a:p>
          <a:p>
            <a:pPr marL="0" indent="0">
              <a:buNone/>
            </a:pPr>
            <a:r>
              <a:rPr lang="en-US" altLang="zh-CN" sz="2800" b="1" dirty="0">
                <a:sym typeface="Symbol" panose="05050102010706020507" pitchFamily="18" charset="2"/>
              </a:rPr>
              <a:t>	p(x)</a:t>
            </a:r>
            <a:r>
              <a:rPr lang="zh-CN" altLang="en-US" sz="2800" b="1" dirty="0">
                <a:sym typeface="Symbol" panose="05050102010706020507" pitchFamily="18" charset="2"/>
              </a:rPr>
              <a:t>表示</a:t>
            </a:r>
            <a:r>
              <a:rPr lang="en-US" altLang="zh-CN" sz="2800" b="1" dirty="0">
                <a:sym typeface="Symbol" panose="05050102010706020507" pitchFamily="18" charset="2"/>
              </a:rPr>
              <a:t>x</a:t>
            </a:r>
            <a:r>
              <a:rPr lang="zh-CN" altLang="en-US" sz="2800" b="1" dirty="0">
                <a:sym typeface="Symbol" panose="05050102010706020507" pitchFamily="18" charset="2"/>
              </a:rPr>
              <a:t>为偶数</a:t>
            </a:r>
            <a:endParaRPr lang="en-US" altLang="zh-CN" sz="2800" b="1" dirty="0">
              <a:sym typeface="Symbol" panose="05050102010706020507" pitchFamily="18" charset="2"/>
            </a:endParaRPr>
          </a:p>
          <a:p>
            <a:pPr marL="0" indent="0">
              <a:buNone/>
            </a:pPr>
            <a:r>
              <a:rPr lang="en-US" altLang="zh-CN" sz="2800" b="1" dirty="0">
                <a:sym typeface="Symbol" panose="05050102010706020507" pitchFamily="18" charset="2"/>
              </a:rPr>
              <a:t>	q(x)</a:t>
            </a:r>
            <a:r>
              <a:rPr lang="zh-CN" altLang="en-US" sz="2800" b="1" dirty="0">
                <a:sym typeface="Symbol" panose="05050102010706020507" pitchFamily="18" charset="2"/>
              </a:rPr>
              <a:t>表示</a:t>
            </a:r>
            <a:r>
              <a:rPr lang="en-US" altLang="zh-CN" sz="2800" b="1" dirty="0">
                <a:sym typeface="Symbol" panose="05050102010706020507" pitchFamily="18" charset="2"/>
              </a:rPr>
              <a:t>x</a:t>
            </a:r>
            <a:r>
              <a:rPr lang="zh-CN" altLang="en-US" sz="2800" b="1" dirty="0">
                <a:sym typeface="Symbol" panose="05050102010706020507" pitchFamily="18" charset="2"/>
              </a:rPr>
              <a:t>为平方数（可以随意）</a:t>
            </a:r>
            <a:endParaRPr lang="en-US" altLang="zh-CN" sz="2800" b="1" dirty="0">
              <a:sym typeface="Symbol" panose="05050102010706020507" pitchFamily="18" charset="2"/>
            </a:endParaRPr>
          </a:p>
          <a:p>
            <a:pPr marL="0" indent="0">
              <a:buNone/>
            </a:pPr>
            <a:r>
              <a:rPr lang="en-US" altLang="zh-CN" sz="2800" b="1" dirty="0">
                <a:sym typeface="Symbol" panose="05050102010706020507" pitchFamily="18" charset="2"/>
              </a:rPr>
              <a:t>        </a:t>
            </a:r>
            <a:r>
              <a:rPr lang="zh-CN" altLang="en-US" sz="2800" b="1" dirty="0">
                <a:sym typeface="Symbol" panose="05050102010706020507" pitchFamily="18" charset="2"/>
              </a:rPr>
              <a:t>于是，有：</a:t>
            </a:r>
            <a:endParaRPr lang="en-US" altLang="zh-CN" sz="2800" b="1" dirty="0">
              <a:sym typeface="Symbol" panose="05050102010706020507" pitchFamily="18" charset="2"/>
            </a:endParaRPr>
          </a:p>
          <a:p>
            <a:pPr marL="0" indent="0">
              <a:buNone/>
            </a:pPr>
            <a:r>
              <a:rPr lang="en-US" altLang="zh-CN" sz="2800" b="1" dirty="0">
                <a:sym typeface="Symbol" panose="05050102010706020507" pitchFamily="18" charset="2"/>
              </a:rPr>
              <a:t>x(p(x)→q(x))=</a:t>
            </a:r>
            <a:r>
              <a:rPr lang="en-US" altLang="zh-CN" sz="2800" b="1" dirty="0"/>
              <a:t>x(p</a:t>
            </a:r>
            <a:r>
              <a:rPr lang="en-US" altLang="zh-CN" sz="2800" b="1" dirty="0">
                <a:sym typeface="Symbol" panose="05050102010706020507" pitchFamily="18" charset="2"/>
              </a:rPr>
              <a:t>(x)→q(x))=p(3)→q(3)=0→0=1</a:t>
            </a:r>
          </a:p>
          <a:p>
            <a:pPr marL="0" indent="0">
              <a:buNone/>
            </a:pPr>
            <a:r>
              <a:rPr lang="en-US" altLang="zh-CN" sz="2800" b="1" dirty="0">
                <a:sym typeface="Symbol" panose="05050102010706020507" pitchFamily="18" charset="2"/>
              </a:rPr>
              <a:t>x(p(x)</a:t>
            </a:r>
            <a:r>
              <a:rPr lang="en-US" altLang="zh-CN" sz="2800" b="1" dirty="0"/>
              <a:t>∧q</a:t>
            </a:r>
            <a:r>
              <a:rPr lang="en-US" altLang="zh-CN" sz="2800" b="1" dirty="0">
                <a:sym typeface="Symbol" panose="05050102010706020507" pitchFamily="18" charset="2"/>
              </a:rPr>
              <a:t>(x))=</a:t>
            </a:r>
            <a:r>
              <a:rPr lang="en-US" altLang="zh-CN" sz="2800" b="1" dirty="0"/>
              <a:t>x(p</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q(x))=p(3)</a:t>
            </a:r>
            <a:r>
              <a:rPr lang="en-US" altLang="zh-CN" sz="2800" b="1" dirty="0"/>
              <a:t>∧</a:t>
            </a:r>
            <a:r>
              <a:rPr lang="en-US" altLang="zh-CN" sz="2800" b="1" dirty="0">
                <a:sym typeface="Symbol" panose="05050102010706020507" pitchFamily="18" charset="2"/>
              </a:rPr>
              <a:t>q(3)=0</a:t>
            </a:r>
            <a:r>
              <a:rPr lang="en-US" altLang="zh-CN" sz="2800" b="1" dirty="0"/>
              <a:t>∧</a:t>
            </a:r>
            <a:r>
              <a:rPr lang="en-US" altLang="zh-CN" sz="2800" b="1" dirty="0">
                <a:sym typeface="Symbol" panose="05050102010706020507" pitchFamily="18" charset="2"/>
              </a:rPr>
              <a:t>0=0</a:t>
            </a:r>
            <a:endParaRPr lang="zh-CN" altLang="en-US" dirty="0"/>
          </a:p>
        </p:txBody>
      </p:sp>
      <p:sp>
        <p:nvSpPr>
          <p:cNvPr id="4" name="矩形 3"/>
          <p:cNvSpPr/>
          <p:nvPr/>
        </p:nvSpPr>
        <p:spPr>
          <a:xfrm>
            <a:off x="107504" y="44624"/>
            <a:ext cx="3470822" cy="707886"/>
          </a:xfrm>
          <a:prstGeom prst="rect">
            <a:avLst/>
          </a:prstGeom>
        </p:spPr>
        <p:txBody>
          <a:bodyPr wrap="none">
            <a:spAutoFit/>
          </a:bodyPr>
          <a:lstStyle/>
          <a:p>
            <a:r>
              <a:rPr lang="en-US" altLang="zh-CN" sz="4000" b="1" dirty="0">
                <a:solidFill>
                  <a:srgbClr val="FF0000"/>
                </a:solidFill>
              </a:rPr>
              <a:t>2.5</a:t>
            </a:r>
            <a:r>
              <a:rPr lang="zh-CN" altLang="en-US" sz="4000" b="1" dirty="0">
                <a:solidFill>
                  <a:srgbClr val="FF0000"/>
                </a:solidFill>
              </a:rPr>
              <a:t>分析与解答</a:t>
            </a:r>
            <a:endParaRPr lang="zh-CN" altLang="en-US" sz="4000" dirty="0"/>
          </a:p>
        </p:txBody>
      </p:sp>
    </p:spTree>
    <p:extLst>
      <p:ext uri="{BB962C8B-B14F-4D97-AF65-F5344CB8AC3E}">
        <p14:creationId xmlns:p14="http://schemas.microsoft.com/office/powerpoint/2010/main" val="22069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229600" cy="908720"/>
          </a:xfrm>
        </p:spPr>
        <p:txBody>
          <a:bodyPr/>
          <a:lstStyle/>
          <a:p>
            <a:pPr eaLnBrk="1" hangingPunct="1"/>
            <a:r>
              <a:rPr lang="zh-CN" altLang="en-US" sz="2800" b="1" dirty="0">
                <a:solidFill>
                  <a:srgbClr val="C00000"/>
                </a:solidFill>
              </a:rPr>
              <a:t>补充题</a:t>
            </a:r>
            <a:r>
              <a:rPr lang="zh-CN" altLang="en-US" sz="2800" b="1" dirty="0">
                <a:solidFill>
                  <a:schemeClr val="tx1"/>
                </a:solidFill>
              </a:rPr>
              <a:t> 试求公式</a:t>
            </a:r>
            <a:r>
              <a:rPr lang="en-US" altLang="zh-CN" sz="2800" b="1" dirty="0">
                <a:solidFill>
                  <a:schemeClr val="tx1"/>
                </a:solidFill>
                <a:latin typeface="Calibri" panose="020F0502020204030204" pitchFamily="34" charset="0"/>
                <a:sym typeface="Symbol" panose="05050102010706020507" pitchFamily="18" charset="2"/>
              </a:rPr>
              <a:t></a:t>
            </a:r>
            <a:r>
              <a:rPr lang="en-US" altLang="zh-CN" sz="2800" b="1" dirty="0" err="1">
                <a:solidFill>
                  <a:schemeClr val="tx1"/>
                </a:solidFill>
              </a:rPr>
              <a:t>xA</a:t>
            </a:r>
            <a:r>
              <a:rPr lang="en-US" altLang="zh-CN" sz="2800" b="1" dirty="0">
                <a:solidFill>
                  <a:schemeClr val="tx1"/>
                </a:solidFill>
              </a:rPr>
              <a:t>(x)</a:t>
            </a:r>
            <a:r>
              <a:rPr lang="en-US" altLang="zh-CN" sz="2800" b="1" dirty="0">
                <a:solidFill>
                  <a:schemeClr val="tx1"/>
                </a:solidFill>
                <a:sym typeface="Symbol" panose="05050102010706020507" pitchFamily="18" charset="2"/>
              </a:rPr>
              <a:t></a:t>
            </a:r>
            <a:r>
              <a:rPr lang="en-US" altLang="zh-CN" sz="2800" b="1" dirty="0" err="1">
                <a:solidFill>
                  <a:schemeClr val="tx1"/>
                </a:solidFill>
              </a:rPr>
              <a:t>xB</a:t>
            </a:r>
            <a:r>
              <a:rPr lang="en-US" altLang="zh-CN" sz="2800" b="1" dirty="0">
                <a:solidFill>
                  <a:schemeClr val="tx1"/>
                </a:solidFill>
              </a:rPr>
              <a:t>(x)</a:t>
            </a:r>
            <a:r>
              <a:rPr lang="zh-CN" altLang="en-US" sz="2800" b="1" dirty="0">
                <a:solidFill>
                  <a:schemeClr val="tx1"/>
                </a:solidFill>
              </a:rPr>
              <a:t>的前束范式。</a:t>
            </a:r>
            <a:endParaRPr lang="en-US" altLang="zh-CN" sz="2800" b="1" dirty="0">
              <a:solidFill>
                <a:schemeClr val="tx1"/>
              </a:solidFill>
            </a:endParaRPr>
          </a:p>
        </p:txBody>
      </p:sp>
      <p:sp>
        <p:nvSpPr>
          <p:cNvPr id="4100" name="Rectangle 4"/>
          <p:cNvSpPr>
            <a:spLocks noChangeArrowheads="1"/>
          </p:cNvSpPr>
          <p:nvPr/>
        </p:nvSpPr>
        <p:spPr bwMode="auto">
          <a:xfrm>
            <a:off x="0" y="1124744"/>
            <a:ext cx="9107720"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ym typeface="Symbol" panose="05050102010706020507" pitchFamily="18" charset="2"/>
              </a:rPr>
              <a:t>解：按同时互相蕴含表示等价式</a:t>
            </a:r>
            <a:endParaRPr lang="en-US" altLang="zh-CN" sz="2800" b="1" dirty="0">
              <a:sym typeface="Symbol" panose="05050102010706020507" pitchFamily="18" charset="2"/>
            </a:endParaRPr>
          </a:p>
          <a:p>
            <a:pPr eaLnBrk="1" hangingPunct="1">
              <a:lnSpc>
                <a:spcPct val="120000"/>
              </a:lnSpc>
            </a:pPr>
            <a:r>
              <a:rPr lang="en-US" altLang="zh-CN" sz="2800" b="1" dirty="0">
                <a:sym typeface="Symbol" panose="05050102010706020507" pitchFamily="18" charset="2"/>
              </a:rPr>
              <a:t>     </a:t>
            </a:r>
            <a:r>
              <a:rPr lang="en-US" altLang="zh-CN" sz="2800" b="1" dirty="0" err="1">
                <a:sym typeface="Symbol" panose="05050102010706020507" pitchFamily="18" charset="2"/>
              </a:rPr>
              <a:t>xA</a:t>
            </a:r>
            <a:r>
              <a:rPr lang="en-US" altLang="zh-CN" sz="2800" b="1" dirty="0">
                <a:sym typeface="Symbol" panose="05050102010706020507" pitchFamily="18" charset="2"/>
              </a:rPr>
              <a:t>(x) </a:t>
            </a:r>
            <a:r>
              <a:rPr lang="en-US" altLang="zh-CN" sz="2800" b="1" dirty="0" err="1"/>
              <a:t>xB</a:t>
            </a:r>
            <a:r>
              <a:rPr lang="en-US" altLang="zh-CN" sz="2800" b="1" dirty="0">
                <a:sym typeface="Symbol" panose="05050102010706020507" pitchFamily="18" charset="2"/>
              </a:rPr>
              <a:t>(x)</a:t>
            </a:r>
          </a:p>
          <a:p>
            <a:pPr eaLnBrk="1" hangingPunct="1">
              <a:lnSpc>
                <a:spcPct val="120000"/>
              </a:lnSpc>
            </a:pPr>
            <a:r>
              <a:rPr lang="en-US" altLang="zh-CN" sz="2800" b="1" dirty="0">
                <a:sym typeface="Symbol" panose="05050102010706020507" pitchFamily="18" charset="2"/>
              </a:rPr>
              <a:t>     =(</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err="1"/>
              <a:t>xB</a:t>
            </a:r>
            <a:r>
              <a:rPr lang="en-US" altLang="zh-CN" sz="2800" b="1" dirty="0">
                <a:sym typeface="Symbol" panose="05050102010706020507" pitchFamily="18" charset="2"/>
              </a:rPr>
              <a:t>(x))</a:t>
            </a:r>
            <a:r>
              <a:rPr lang="en-US" altLang="zh-CN" sz="2800" b="1" dirty="0"/>
              <a:t> ∧</a:t>
            </a:r>
            <a:r>
              <a:rPr lang="en-US" altLang="zh-CN" sz="2800" b="1" dirty="0">
                <a:sym typeface="Symbol" panose="05050102010706020507" pitchFamily="18" charset="2"/>
              </a:rPr>
              <a:t> (</a:t>
            </a:r>
            <a:r>
              <a:rPr lang="en-US" altLang="zh-CN" sz="2800" b="1" dirty="0" err="1"/>
              <a:t>xB</a:t>
            </a:r>
            <a:r>
              <a:rPr lang="en-US" altLang="zh-CN" sz="2800" b="1" dirty="0">
                <a:sym typeface="Symbol" panose="05050102010706020507" pitchFamily="18" charset="2"/>
              </a:rPr>
              <a:t>(x)→</a:t>
            </a:r>
            <a:r>
              <a:rPr lang="en-US" altLang="zh-CN" sz="2800" b="1" dirty="0" err="1">
                <a:sym typeface="Symbol" panose="05050102010706020507" pitchFamily="18" charset="2"/>
              </a:rPr>
              <a:t>xA</a:t>
            </a:r>
            <a:r>
              <a:rPr lang="en-US" altLang="zh-CN" sz="2800" b="1" dirty="0">
                <a:sym typeface="Symbol" panose="05050102010706020507" pitchFamily="18" charset="2"/>
              </a:rPr>
              <a:t>(x))</a:t>
            </a:r>
          </a:p>
          <a:p>
            <a:pPr eaLnBrk="1" hangingPunct="1">
              <a:lnSpc>
                <a:spcPct val="120000"/>
              </a:lnSpc>
            </a:pPr>
            <a:r>
              <a:rPr lang="en-US" altLang="zh-CN" sz="2800" b="1" dirty="0"/>
              <a:t>     = (</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   </a:t>
            </a:r>
            <a:r>
              <a:rPr lang="zh-CN" altLang="en-US" sz="2800" b="1" dirty="0">
                <a:solidFill>
                  <a:srgbClr val="FF0000"/>
                </a:solidFill>
              </a:rPr>
              <a:t>去等价词 </a:t>
            </a:r>
            <a:endParaRPr lang="zh-CN" altLang="en-US" sz="2800" b="1" dirty="0">
              <a:solidFill>
                <a:srgbClr val="FF0000"/>
              </a:solidFill>
              <a:sym typeface="Symbol" panose="05050102010706020507" pitchFamily="18" charset="2"/>
            </a:endParaRPr>
          </a:p>
          <a:p>
            <a:pPr eaLnBrk="1" hangingPunct="1">
              <a:lnSpc>
                <a:spcPct val="120000"/>
              </a:lnSpc>
            </a:pPr>
            <a:r>
              <a:rPr lang="zh-CN" altLang="en-US" sz="2800" b="1" dirty="0">
                <a:sym typeface="Symbol" panose="05050102010706020507" pitchFamily="18" charset="2"/>
              </a:rPr>
              <a:t>     </a:t>
            </a:r>
            <a:r>
              <a:rPr lang="en-US" altLang="zh-CN" sz="2800" b="1" dirty="0">
                <a:sym typeface="Symbol" panose="05050102010706020507" pitchFamily="18" charset="2"/>
              </a:rPr>
              <a:t>= </a:t>
            </a:r>
            <a:r>
              <a:rPr lang="en-US" altLang="zh-CN" sz="2800" b="1" dirty="0"/>
              <a:t>(</a:t>
            </a:r>
            <a:r>
              <a:rPr lang="en-US" altLang="zh-CN" sz="2800" b="1" dirty="0">
                <a:solidFill>
                  <a:srgbClr val="FF0000"/>
                </a:solidFill>
                <a:sym typeface="Symbol" panose="05050102010706020507" pitchFamily="18" charset="2"/>
              </a:rPr>
              <a:t></a:t>
            </a:r>
            <a:r>
              <a:rPr lang="en-US" altLang="zh-CN" sz="2800" b="1" dirty="0" err="1">
                <a:solidFill>
                  <a:srgbClr val="FF0000"/>
                </a:solidFill>
                <a:sym typeface="Symbol" panose="05050102010706020507" pitchFamily="18" charset="2"/>
              </a:rPr>
              <a:t>xA</a:t>
            </a:r>
            <a:r>
              <a:rPr lang="en-US" altLang="zh-CN" sz="2800" b="1" dirty="0">
                <a:solidFill>
                  <a:srgbClr val="FF0000"/>
                </a:solidFill>
                <a:sym typeface="Symbol" panose="05050102010706020507" pitchFamily="18" charset="2"/>
              </a:rPr>
              <a:t>(x)</a:t>
            </a:r>
            <a:r>
              <a:rPr lang="en-US" altLang="zh-CN" sz="2800" b="1" dirty="0">
                <a:solidFill>
                  <a:srgbClr val="FF0000"/>
                </a:solidFill>
              </a:rPr>
              <a:t>∨</a:t>
            </a:r>
            <a:r>
              <a:rPr lang="en-US" altLang="zh-CN" sz="2800" b="1" dirty="0">
                <a:solidFill>
                  <a:srgbClr val="FF0000"/>
                </a:solidFill>
                <a:sym typeface="Symbol" panose="05050102010706020507" pitchFamily="18" charset="2"/>
              </a:rPr>
              <a:t></a:t>
            </a:r>
            <a:r>
              <a:rPr lang="en-US" altLang="zh-CN" sz="2800" b="1" dirty="0" err="1">
                <a:solidFill>
                  <a:srgbClr val="FF0000"/>
                </a:solidFill>
                <a:sym typeface="Symbol" panose="05050102010706020507" pitchFamily="18" charset="2"/>
              </a:rPr>
              <a:t>xB</a:t>
            </a:r>
            <a:r>
              <a:rPr lang="en-US" altLang="zh-CN" sz="2800" b="1" dirty="0">
                <a:solidFill>
                  <a:srgbClr val="FF0000"/>
                </a:solidFill>
                <a:sym typeface="Symbol" panose="05050102010706020507" pitchFamily="18" charset="2"/>
              </a:rPr>
              <a:t>(x)</a:t>
            </a:r>
            <a:r>
              <a:rPr lang="en-US" altLang="zh-CN" sz="2800" b="1" dirty="0">
                <a:sym typeface="Symbol" panose="05050102010706020507" pitchFamily="18" charset="2"/>
              </a:rPr>
              <a:t>)</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    </a:t>
            </a:r>
            <a:r>
              <a:rPr lang="zh-CN" altLang="en-US" sz="2800" b="1" dirty="0">
                <a:solidFill>
                  <a:srgbClr val="FF0000"/>
                </a:solidFill>
                <a:sym typeface="Symbol" panose="05050102010706020507" pitchFamily="18" charset="2"/>
              </a:rPr>
              <a:t>否定深入</a:t>
            </a:r>
            <a:endParaRPr lang="en-US" altLang="zh-CN" sz="2800" b="1" dirty="0">
              <a:solidFill>
                <a:srgbClr val="FF0000"/>
              </a:solidFill>
              <a:sym typeface="Symbol" panose="05050102010706020507" pitchFamily="18" charset="2"/>
            </a:endParaRPr>
          </a:p>
          <a:p>
            <a:pPr eaLnBrk="1" hangingPunct="1">
              <a:lnSpc>
                <a:spcPct val="120000"/>
              </a:lnSpc>
            </a:pPr>
            <a:r>
              <a:rPr lang="en-US" altLang="zh-CN" sz="2800" b="1" dirty="0">
                <a:sym typeface="Symbol" panose="05050102010706020507" pitchFamily="18" charset="2"/>
              </a:rPr>
              <a:t>     = </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yB</a:t>
            </a:r>
            <a:r>
              <a:rPr lang="en-US" altLang="zh-CN" sz="2800" b="1" dirty="0">
                <a:sym typeface="Symbol" panose="05050102010706020507" pitchFamily="18" charset="2"/>
              </a:rPr>
              <a:t>(y))</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uA</a:t>
            </a:r>
            <a:r>
              <a:rPr lang="en-US" altLang="zh-CN" sz="2800" b="1" dirty="0">
                <a:sym typeface="Symbol" panose="05050102010706020507" pitchFamily="18" charset="2"/>
              </a:rPr>
              <a:t>(u)</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vB</a:t>
            </a:r>
            <a:r>
              <a:rPr lang="en-US" altLang="zh-CN" sz="2800" b="1" dirty="0">
                <a:sym typeface="Symbol" panose="05050102010706020507" pitchFamily="18" charset="2"/>
              </a:rPr>
              <a:t>(v))     </a:t>
            </a:r>
            <a:r>
              <a:rPr lang="zh-CN" altLang="en-US" sz="2800" b="1" dirty="0">
                <a:solidFill>
                  <a:srgbClr val="FF0000"/>
                </a:solidFill>
                <a:sym typeface="Symbol" panose="05050102010706020507" pitchFamily="18" charset="2"/>
              </a:rPr>
              <a:t>改名</a:t>
            </a:r>
          </a:p>
          <a:p>
            <a:pPr eaLnBrk="1" hangingPunct="1">
              <a:lnSpc>
                <a:spcPct val="120000"/>
              </a:lnSpc>
            </a:pPr>
            <a:r>
              <a:rPr lang="zh-CN" altLang="en-US" sz="2800" dirty="0">
                <a:sym typeface="Symbol" panose="05050102010706020507" pitchFamily="18" charset="2"/>
              </a:rPr>
              <a:t>     </a:t>
            </a:r>
            <a:r>
              <a:rPr lang="en-US" altLang="zh-CN" sz="2800" b="1" dirty="0">
                <a:sym typeface="Symbol" panose="05050102010706020507" pitchFamily="18" charset="2"/>
              </a:rPr>
              <a:t>=</a:t>
            </a:r>
            <a:r>
              <a:rPr lang="en-US" altLang="zh-CN" sz="2800" b="1" dirty="0" err="1">
                <a:sym typeface="Symbol" panose="05050102010706020507" pitchFamily="18" charset="2"/>
              </a:rPr>
              <a:t>xyuv</a:t>
            </a:r>
            <a:r>
              <a:rPr lang="en-US" altLang="zh-CN" sz="2800" b="1" dirty="0">
                <a:solidFill>
                  <a:srgbClr val="FF0000"/>
                </a:solidFill>
              </a:rPr>
              <a:t>(</a:t>
            </a:r>
            <a:r>
              <a:rPr lang="en-US" altLang="zh-CN" sz="2800" b="1" dirty="0"/>
              <a:t>(</a:t>
            </a:r>
            <a:r>
              <a:rPr lang="en-US" altLang="zh-CN" sz="2800" b="1" dirty="0">
                <a:sym typeface="Symbol" panose="05050102010706020507" pitchFamily="18" charset="2"/>
              </a:rPr>
              <a:t>A(x)</a:t>
            </a:r>
            <a:r>
              <a:rPr lang="en-US" altLang="zh-CN" sz="2800" b="1" dirty="0"/>
              <a:t>∨</a:t>
            </a:r>
            <a:r>
              <a:rPr lang="en-US" altLang="zh-CN" sz="2800" b="1" dirty="0">
                <a:sym typeface="Symbol" panose="05050102010706020507" pitchFamily="18" charset="2"/>
              </a:rPr>
              <a:t>B(y))</a:t>
            </a:r>
            <a:r>
              <a:rPr lang="en-US" altLang="zh-CN" sz="2800" b="1" dirty="0"/>
              <a:t>∧(</a:t>
            </a:r>
            <a:r>
              <a:rPr lang="en-US" altLang="zh-CN" sz="2800" b="1" dirty="0">
                <a:sym typeface="Symbol" panose="05050102010706020507" pitchFamily="18" charset="2"/>
              </a:rPr>
              <a:t>A(u)</a:t>
            </a:r>
            <a:r>
              <a:rPr lang="en-US" altLang="zh-CN" sz="2800" b="1" dirty="0"/>
              <a:t>∨</a:t>
            </a:r>
            <a:r>
              <a:rPr lang="en-US" altLang="zh-CN" sz="2800" b="1" dirty="0">
                <a:sym typeface="Symbol" panose="05050102010706020507" pitchFamily="18" charset="2"/>
              </a:rPr>
              <a:t>B(v))</a:t>
            </a:r>
            <a:r>
              <a:rPr lang="en-US" altLang="zh-CN" sz="2800" b="1" dirty="0">
                <a:solidFill>
                  <a:srgbClr val="FF0000"/>
                </a:solidFill>
                <a:sym typeface="Symbol" panose="05050102010706020507" pitchFamily="18" charset="2"/>
              </a:rPr>
              <a:t>)  </a:t>
            </a:r>
            <a:r>
              <a:rPr lang="zh-CN" altLang="en-US" sz="2800" b="1" dirty="0">
                <a:solidFill>
                  <a:srgbClr val="FF0000"/>
                </a:solidFill>
                <a:sym typeface="Symbol" panose="05050102010706020507" pitchFamily="18" charset="2"/>
              </a:rPr>
              <a:t>前移量词</a:t>
            </a:r>
          </a:p>
        </p:txBody>
      </p:sp>
      <p:sp>
        <p:nvSpPr>
          <p:cNvPr id="2" name="矩形 1"/>
          <p:cNvSpPr/>
          <p:nvPr/>
        </p:nvSpPr>
        <p:spPr>
          <a:xfrm>
            <a:off x="553568" y="5229200"/>
            <a:ext cx="6946132" cy="954107"/>
          </a:xfrm>
          <a:prstGeom prst="rect">
            <a:avLst/>
          </a:prstGeom>
          <a:solidFill>
            <a:srgbClr val="FFFF00"/>
          </a:solidFill>
        </p:spPr>
        <p:txBody>
          <a:bodyPr wrap="none">
            <a:spAutoFit/>
          </a:bodyPr>
          <a:lstStyle/>
          <a:p>
            <a:r>
              <a:rPr lang="zh-CN" altLang="en-US" sz="2800" b="1" dirty="0">
                <a:sym typeface="Symbol" panose="05050102010706020507" pitchFamily="18" charset="2"/>
              </a:rPr>
              <a:t>说明： </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 x(A(x)</a:t>
            </a:r>
            <a:r>
              <a:rPr lang="en-US" altLang="zh-CN" sz="2800" b="1" dirty="0"/>
              <a:t>∨</a:t>
            </a:r>
            <a:r>
              <a:rPr lang="en-US" altLang="zh-CN" sz="2800" b="1" dirty="0">
                <a:sym typeface="Symbol" panose="05050102010706020507" pitchFamily="18" charset="2"/>
              </a:rPr>
              <a:t>B(x))</a:t>
            </a:r>
          </a:p>
          <a:p>
            <a:r>
              <a:rPr lang="en-US" altLang="zh-CN" sz="2800" b="1" dirty="0">
                <a:sym typeface="Symbol" panose="05050102010706020507" pitchFamily="18" charset="2"/>
              </a:rPr>
              <a:t>            </a:t>
            </a:r>
            <a:r>
              <a:rPr lang="zh-CN" altLang="en-US" sz="2800" b="1" dirty="0">
                <a:sym typeface="Symbol" panose="05050102010706020507" pitchFamily="18" charset="2"/>
              </a:rPr>
              <a:t>可以使用，也可以不使用</a:t>
            </a:r>
            <a:endParaRPr lang="zh-CN" altLang="en-US" sz="2800" dirty="0"/>
          </a:p>
        </p:txBody>
      </p:sp>
    </p:spTree>
    <p:extLst>
      <p:ext uri="{BB962C8B-B14F-4D97-AF65-F5344CB8AC3E}">
        <p14:creationId xmlns:p14="http://schemas.microsoft.com/office/powerpoint/2010/main" val="28964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229600" cy="908720"/>
          </a:xfrm>
        </p:spPr>
        <p:txBody>
          <a:bodyPr/>
          <a:lstStyle/>
          <a:p>
            <a:pPr eaLnBrk="1" hangingPunct="1"/>
            <a:r>
              <a:rPr lang="zh-CN" altLang="en-US" sz="2800" b="1" dirty="0">
                <a:solidFill>
                  <a:srgbClr val="C00000"/>
                </a:solidFill>
              </a:rPr>
              <a:t>要求：独立完成作业</a:t>
            </a:r>
            <a:endParaRPr lang="en-US" altLang="zh-CN" sz="2800" b="1" dirty="0">
              <a:solidFill>
                <a:schemeClr val="tx1"/>
              </a:solidFill>
            </a:endParaRPr>
          </a:p>
        </p:txBody>
      </p:sp>
      <p:sp>
        <p:nvSpPr>
          <p:cNvPr id="4100" name="Rectangle 4"/>
          <p:cNvSpPr>
            <a:spLocks noChangeArrowheads="1"/>
          </p:cNvSpPr>
          <p:nvPr/>
        </p:nvSpPr>
        <p:spPr bwMode="auto">
          <a:xfrm>
            <a:off x="0" y="1124744"/>
            <a:ext cx="9107720" cy="564001"/>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err="1"/>
              <a:t>xB</a:t>
            </a:r>
            <a:r>
              <a:rPr lang="en-US" altLang="zh-CN" sz="2800" b="1" dirty="0">
                <a:sym typeface="Symbol" panose="05050102010706020507" pitchFamily="18" charset="2"/>
              </a:rPr>
              <a:t>(x)=(</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err="1"/>
              <a:t>xB</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t>xB</a:t>
            </a:r>
            <a:r>
              <a:rPr lang="en-US" altLang="zh-CN" sz="2800" b="1" dirty="0">
                <a:sym typeface="Symbol" panose="05050102010706020507" pitchFamily="18" charset="2"/>
              </a:rPr>
              <a:t>(x)→</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     </a:t>
            </a:r>
            <a:endParaRPr lang="zh-CN" altLang="en-US" sz="2800" b="1" dirty="0">
              <a:solidFill>
                <a:srgbClr val="FF0000"/>
              </a:solidFill>
              <a:sym typeface="Symbol" panose="05050102010706020507" pitchFamily="18" charset="2"/>
            </a:endParaRPr>
          </a:p>
        </p:txBody>
      </p:sp>
      <p:pic>
        <p:nvPicPr>
          <p:cNvPr id="4" name="图片 3">
            <a:extLst>
              <a:ext uri="{FF2B5EF4-FFF2-40B4-BE49-F238E27FC236}">
                <a16:creationId xmlns:a16="http://schemas.microsoft.com/office/drawing/2014/main" id="{8B73A9F3-3509-56F6-8694-D123BC13D613}"/>
              </a:ext>
            </a:extLst>
          </p:cNvPr>
          <p:cNvPicPr>
            <a:picLocks noChangeAspect="1"/>
          </p:cNvPicPr>
          <p:nvPr/>
        </p:nvPicPr>
        <p:blipFill>
          <a:blip r:embed="rId3"/>
          <a:stretch>
            <a:fillRect/>
          </a:stretch>
        </p:blipFill>
        <p:spPr>
          <a:xfrm>
            <a:off x="186954" y="4941168"/>
            <a:ext cx="8770092" cy="693169"/>
          </a:xfrm>
          <a:prstGeom prst="rect">
            <a:avLst/>
          </a:prstGeom>
        </p:spPr>
      </p:pic>
      <p:pic>
        <p:nvPicPr>
          <p:cNvPr id="6" name="图片 5">
            <a:extLst>
              <a:ext uri="{FF2B5EF4-FFF2-40B4-BE49-F238E27FC236}">
                <a16:creationId xmlns:a16="http://schemas.microsoft.com/office/drawing/2014/main" id="{1123D307-CF4D-DD02-861A-73801ECA63AF}"/>
              </a:ext>
            </a:extLst>
          </p:cNvPr>
          <p:cNvPicPr>
            <a:picLocks noChangeAspect="1"/>
          </p:cNvPicPr>
          <p:nvPr/>
        </p:nvPicPr>
        <p:blipFill>
          <a:blip r:embed="rId4"/>
          <a:stretch>
            <a:fillRect/>
          </a:stretch>
        </p:blipFill>
        <p:spPr>
          <a:xfrm>
            <a:off x="179512" y="3636088"/>
            <a:ext cx="8770092" cy="1017048"/>
          </a:xfrm>
          <a:prstGeom prst="rect">
            <a:avLst/>
          </a:prstGeom>
        </p:spPr>
      </p:pic>
      <p:pic>
        <p:nvPicPr>
          <p:cNvPr id="8" name="图片 7">
            <a:extLst>
              <a:ext uri="{FF2B5EF4-FFF2-40B4-BE49-F238E27FC236}">
                <a16:creationId xmlns:a16="http://schemas.microsoft.com/office/drawing/2014/main" id="{E46621C9-F63B-1CCA-CE31-81EBBFC9CFE0}"/>
              </a:ext>
            </a:extLst>
          </p:cNvPr>
          <p:cNvPicPr>
            <a:picLocks noChangeAspect="1"/>
          </p:cNvPicPr>
          <p:nvPr/>
        </p:nvPicPr>
        <p:blipFill>
          <a:blip r:embed="rId5"/>
          <a:stretch>
            <a:fillRect/>
          </a:stretch>
        </p:blipFill>
        <p:spPr>
          <a:xfrm>
            <a:off x="179512" y="2547814"/>
            <a:ext cx="8789901" cy="581316"/>
          </a:xfrm>
          <a:prstGeom prst="rect">
            <a:avLst/>
          </a:prstGeom>
        </p:spPr>
      </p:pic>
      <p:sp>
        <p:nvSpPr>
          <p:cNvPr id="3" name="文本框 2">
            <a:extLst>
              <a:ext uri="{FF2B5EF4-FFF2-40B4-BE49-F238E27FC236}">
                <a16:creationId xmlns:a16="http://schemas.microsoft.com/office/drawing/2014/main" id="{504956F9-24B9-2B7D-487F-19A8984A9577}"/>
              </a:ext>
            </a:extLst>
          </p:cNvPr>
          <p:cNvSpPr txBox="1"/>
          <p:nvPr/>
        </p:nvSpPr>
        <p:spPr>
          <a:xfrm>
            <a:off x="2699792" y="6093296"/>
            <a:ext cx="4060727" cy="707886"/>
          </a:xfrm>
          <a:prstGeom prst="rect">
            <a:avLst/>
          </a:prstGeom>
          <a:noFill/>
        </p:spPr>
        <p:txBody>
          <a:bodyPr wrap="none" rtlCol="0">
            <a:spAutoFit/>
          </a:bodyPr>
          <a:lstStyle/>
          <a:p>
            <a:r>
              <a:rPr lang="zh-CN" altLang="en-US" sz="4000" dirty="0">
                <a:solidFill>
                  <a:srgbClr val="FF0000"/>
                </a:solidFill>
              </a:rPr>
              <a:t>有</a:t>
            </a:r>
            <a:r>
              <a:rPr lang="en-US" altLang="zh-CN" sz="4000" dirty="0">
                <a:solidFill>
                  <a:srgbClr val="FF0000"/>
                </a:solidFill>
              </a:rPr>
              <a:t>4</a:t>
            </a:r>
            <a:r>
              <a:rPr lang="zh-CN" altLang="en-US" sz="4000" dirty="0">
                <a:solidFill>
                  <a:srgbClr val="FF0000"/>
                </a:solidFill>
              </a:rPr>
              <a:t>处相同错误！</a:t>
            </a:r>
          </a:p>
        </p:txBody>
      </p:sp>
    </p:spTree>
    <p:extLst>
      <p:ext uri="{BB962C8B-B14F-4D97-AF65-F5344CB8AC3E}">
        <p14:creationId xmlns:p14="http://schemas.microsoft.com/office/powerpoint/2010/main" val="87683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229600" cy="908720"/>
          </a:xfrm>
        </p:spPr>
        <p:txBody>
          <a:bodyPr/>
          <a:lstStyle/>
          <a:p>
            <a:pPr eaLnBrk="1" hangingPunct="1"/>
            <a:r>
              <a:rPr lang="zh-CN" altLang="en-US" sz="2800" b="1" dirty="0">
                <a:solidFill>
                  <a:srgbClr val="C00000"/>
                </a:solidFill>
              </a:rPr>
              <a:t>补充题</a:t>
            </a:r>
            <a:r>
              <a:rPr lang="zh-CN" altLang="en-US" sz="2800" b="1" dirty="0">
                <a:solidFill>
                  <a:schemeClr val="tx1"/>
                </a:solidFill>
              </a:rPr>
              <a:t> 试求公式</a:t>
            </a:r>
            <a:r>
              <a:rPr lang="en-US" altLang="zh-CN" sz="2800" b="1" dirty="0">
                <a:solidFill>
                  <a:schemeClr val="tx1"/>
                </a:solidFill>
                <a:latin typeface="Calibri" panose="020F0502020204030204" pitchFamily="34" charset="0"/>
                <a:sym typeface="Symbol" panose="05050102010706020507" pitchFamily="18" charset="2"/>
              </a:rPr>
              <a:t></a:t>
            </a:r>
            <a:r>
              <a:rPr lang="en-US" altLang="zh-CN" sz="2800" b="1" dirty="0" err="1">
                <a:solidFill>
                  <a:schemeClr val="tx1"/>
                </a:solidFill>
              </a:rPr>
              <a:t>xA</a:t>
            </a:r>
            <a:r>
              <a:rPr lang="en-US" altLang="zh-CN" sz="2800" b="1" dirty="0">
                <a:solidFill>
                  <a:schemeClr val="tx1"/>
                </a:solidFill>
              </a:rPr>
              <a:t>(x)</a:t>
            </a:r>
            <a:r>
              <a:rPr lang="en-US" altLang="zh-CN" sz="2800" b="1" dirty="0">
                <a:solidFill>
                  <a:schemeClr val="tx1"/>
                </a:solidFill>
                <a:sym typeface="Symbol" panose="05050102010706020507" pitchFamily="18" charset="2"/>
              </a:rPr>
              <a:t></a:t>
            </a:r>
            <a:r>
              <a:rPr lang="en-US" altLang="zh-CN" sz="2800" b="1" dirty="0" err="1">
                <a:solidFill>
                  <a:schemeClr val="tx1"/>
                </a:solidFill>
              </a:rPr>
              <a:t>xB</a:t>
            </a:r>
            <a:r>
              <a:rPr lang="en-US" altLang="zh-CN" sz="2800" b="1" dirty="0">
                <a:solidFill>
                  <a:schemeClr val="tx1"/>
                </a:solidFill>
              </a:rPr>
              <a:t>(x)</a:t>
            </a:r>
            <a:r>
              <a:rPr lang="zh-CN" altLang="en-US" sz="2800" b="1" dirty="0">
                <a:solidFill>
                  <a:schemeClr val="tx1"/>
                </a:solidFill>
              </a:rPr>
              <a:t>的前束范式。</a:t>
            </a:r>
            <a:endParaRPr lang="en-US" altLang="zh-CN" sz="2800" b="1" dirty="0">
              <a:solidFill>
                <a:schemeClr val="tx1"/>
              </a:solidFill>
            </a:endParaRPr>
          </a:p>
        </p:txBody>
      </p:sp>
      <p:sp>
        <p:nvSpPr>
          <p:cNvPr id="4100" name="Rectangle 4"/>
          <p:cNvSpPr>
            <a:spLocks noChangeArrowheads="1"/>
          </p:cNvSpPr>
          <p:nvPr/>
        </p:nvSpPr>
        <p:spPr bwMode="auto">
          <a:xfrm>
            <a:off x="0" y="1412776"/>
            <a:ext cx="910772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ym typeface="Symbol" panose="05050102010706020507" pitchFamily="18" charset="2"/>
              </a:rPr>
              <a:t>另解：按同真或同假表示等价式</a:t>
            </a:r>
            <a:endParaRPr lang="en-US" altLang="zh-CN" sz="2800" b="1" dirty="0">
              <a:sym typeface="Symbol" panose="05050102010706020507" pitchFamily="18" charset="2"/>
            </a:endParaRPr>
          </a:p>
          <a:p>
            <a:pPr eaLnBrk="1" hangingPunct="1">
              <a:lnSpc>
                <a:spcPct val="120000"/>
              </a:lnSpc>
            </a:pPr>
            <a:r>
              <a:rPr lang="en-US" altLang="zh-CN" sz="2800" b="1" dirty="0">
                <a:sym typeface="Symbol" panose="05050102010706020507" pitchFamily="18" charset="2"/>
              </a:rPr>
              <a:t>     </a:t>
            </a:r>
            <a:r>
              <a:rPr lang="en-US" altLang="zh-CN" sz="2800" b="1" dirty="0" err="1">
                <a:sym typeface="Symbol" panose="05050102010706020507" pitchFamily="18" charset="2"/>
              </a:rPr>
              <a:t>xA</a:t>
            </a:r>
            <a:r>
              <a:rPr lang="en-US" altLang="zh-CN" sz="2800" b="1" dirty="0">
                <a:sym typeface="Symbol" panose="05050102010706020507" pitchFamily="18" charset="2"/>
              </a:rPr>
              <a:t>(x) </a:t>
            </a:r>
            <a:r>
              <a:rPr lang="en-US" altLang="zh-CN" sz="2800" b="1" dirty="0" err="1"/>
              <a:t>xB</a:t>
            </a:r>
            <a:r>
              <a:rPr lang="en-US" altLang="zh-CN" sz="2800" b="1" dirty="0">
                <a:sym typeface="Symbol" panose="05050102010706020507" pitchFamily="18" charset="2"/>
              </a:rPr>
              <a:t>(x)</a:t>
            </a:r>
          </a:p>
          <a:p>
            <a:pPr eaLnBrk="1" hangingPunct="1">
              <a:lnSpc>
                <a:spcPct val="120000"/>
              </a:lnSpc>
            </a:pPr>
            <a:r>
              <a:rPr lang="en-US" altLang="zh-CN" sz="2800" b="1" dirty="0"/>
              <a:t>     = (</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   </a:t>
            </a:r>
            <a:r>
              <a:rPr lang="zh-CN" altLang="en-US" sz="2800" b="1" dirty="0">
                <a:solidFill>
                  <a:srgbClr val="FF0000"/>
                </a:solidFill>
              </a:rPr>
              <a:t>去等价词 </a:t>
            </a:r>
            <a:endParaRPr lang="zh-CN" altLang="en-US" sz="2800" b="1" dirty="0">
              <a:solidFill>
                <a:srgbClr val="FF0000"/>
              </a:solidFill>
              <a:sym typeface="Symbol" panose="05050102010706020507" pitchFamily="18" charset="2"/>
            </a:endParaRPr>
          </a:p>
          <a:p>
            <a:pPr eaLnBrk="1" hangingPunct="1">
              <a:lnSpc>
                <a:spcPct val="120000"/>
              </a:lnSpc>
            </a:pPr>
            <a:r>
              <a:rPr lang="zh-CN" altLang="en-US" sz="2800" b="1" dirty="0">
                <a:sym typeface="Symbol" panose="05050102010706020507" pitchFamily="18" charset="2"/>
              </a:rPr>
              <a:t>     </a:t>
            </a:r>
            <a:r>
              <a:rPr lang="en-US" altLang="zh-CN" sz="2800" b="1" dirty="0">
                <a:sym typeface="Symbol" panose="05050102010706020507" pitchFamily="18" charset="2"/>
              </a:rPr>
              <a:t>= </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xB</a:t>
            </a:r>
            <a:r>
              <a:rPr lang="en-US" altLang="zh-CN" sz="2800" b="1" dirty="0">
                <a:sym typeface="Symbol" panose="05050102010706020507" pitchFamily="18" charset="2"/>
              </a:rPr>
              <a:t>(x))    </a:t>
            </a:r>
            <a:r>
              <a:rPr lang="zh-CN" altLang="en-US" sz="2800" b="1" dirty="0">
                <a:solidFill>
                  <a:srgbClr val="FF0000"/>
                </a:solidFill>
                <a:sym typeface="Symbol" panose="05050102010706020507" pitchFamily="18" charset="2"/>
              </a:rPr>
              <a:t>否定深入</a:t>
            </a:r>
            <a:endParaRPr lang="en-US" altLang="zh-CN" sz="2800" b="1" dirty="0">
              <a:solidFill>
                <a:srgbClr val="FF0000"/>
              </a:solidFill>
              <a:sym typeface="Symbol" panose="05050102010706020507" pitchFamily="18" charset="2"/>
            </a:endParaRPr>
          </a:p>
          <a:p>
            <a:pPr eaLnBrk="1" hangingPunct="1">
              <a:lnSpc>
                <a:spcPct val="120000"/>
              </a:lnSpc>
            </a:pPr>
            <a:r>
              <a:rPr lang="en-US" altLang="zh-CN" sz="2800" b="1" dirty="0">
                <a:sym typeface="Symbol" panose="05050102010706020507" pitchFamily="18" charset="2"/>
              </a:rPr>
              <a:t>     = </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yB</a:t>
            </a:r>
            <a:r>
              <a:rPr lang="en-US" altLang="zh-CN" sz="2800" b="1" dirty="0">
                <a:sym typeface="Symbol" panose="05050102010706020507" pitchFamily="18" charset="2"/>
              </a:rPr>
              <a:t>(y))</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uA</a:t>
            </a:r>
            <a:r>
              <a:rPr lang="en-US" altLang="zh-CN" sz="2800" b="1" dirty="0">
                <a:sym typeface="Symbol" panose="05050102010706020507" pitchFamily="18" charset="2"/>
              </a:rPr>
              <a:t>(u)</a:t>
            </a:r>
            <a:r>
              <a:rPr lang="en-US" altLang="zh-CN" sz="2800" b="1" dirty="0"/>
              <a:t>∧</a:t>
            </a:r>
            <a:r>
              <a:rPr lang="en-US" altLang="zh-CN" sz="2800" b="1" dirty="0">
                <a:sym typeface="Symbol" panose="05050102010706020507" pitchFamily="18" charset="2"/>
              </a:rPr>
              <a:t></a:t>
            </a:r>
            <a:r>
              <a:rPr lang="en-US" altLang="zh-CN" sz="2800" b="1" dirty="0" err="1">
                <a:sym typeface="Symbol" panose="05050102010706020507" pitchFamily="18" charset="2"/>
              </a:rPr>
              <a:t>vB</a:t>
            </a:r>
            <a:r>
              <a:rPr lang="en-US" altLang="zh-CN" sz="2800" b="1" dirty="0">
                <a:sym typeface="Symbol" panose="05050102010706020507" pitchFamily="18" charset="2"/>
              </a:rPr>
              <a:t>(v))    </a:t>
            </a:r>
            <a:r>
              <a:rPr lang="zh-CN" altLang="en-US" sz="2800" b="1" dirty="0">
                <a:solidFill>
                  <a:srgbClr val="FF0000"/>
                </a:solidFill>
                <a:sym typeface="Symbol" panose="05050102010706020507" pitchFamily="18" charset="2"/>
              </a:rPr>
              <a:t>改名</a:t>
            </a:r>
          </a:p>
          <a:p>
            <a:pPr eaLnBrk="1" hangingPunct="1">
              <a:lnSpc>
                <a:spcPct val="120000"/>
              </a:lnSpc>
            </a:pPr>
            <a:r>
              <a:rPr lang="zh-CN" altLang="en-US" sz="2800" dirty="0">
                <a:sym typeface="Symbol" panose="05050102010706020507" pitchFamily="18" charset="2"/>
              </a:rPr>
              <a:t>     </a:t>
            </a:r>
            <a:r>
              <a:rPr lang="en-US" altLang="zh-CN" sz="2800" b="1" dirty="0">
                <a:sym typeface="Symbol" panose="05050102010706020507" pitchFamily="18" charset="2"/>
              </a:rPr>
              <a:t>=</a:t>
            </a:r>
            <a:r>
              <a:rPr lang="en-US" altLang="zh-CN" sz="2800" b="1" dirty="0" err="1">
                <a:sym typeface="Symbol" panose="05050102010706020507" pitchFamily="18" charset="2"/>
              </a:rPr>
              <a:t>xyuv</a:t>
            </a:r>
            <a:r>
              <a:rPr lang="en-US" altLang="zh-CN" sz="2800" b="1" dirty="0">
                <a:solidFill>
                  <a:srgbClr val="FF0000"/>
                </a:solidFill>
                <a:sym typeface="Symbol" panose="05050102010706020507" pitchFamily="18" charset="2"/>
              </a:rPr>
              <a:t>(</a:t>
            </a:r>
            <a:r>
              <a:rPr lang="en-US" altLang="zh-CN" sz="2800" b="1" dirty="0"/>
              <a:t>(</a:t>
            </a:r>
            <a:r>
              <a:rPr lang="en-US" altLang="zh-CN" sz="2800" b="1" dirty="0">
                <a:sym typeface="Symbol" panose="05050102010706020507" pitchFamily="18" charset="2"/>
              </a:rPr>
              <a:t>A(x)</a:t>
            </a:r>
            <a:r>
              <a:rPr lang="en-US" altLang="zh-CN" sz="2800" b="1" dirty="0"/>
              <a:t>∧</a:t>
            </a:r>
            <a:r>
              <a:rPr lang="en-US" altLang="zh-CN" sz="2800" b="1" dirty="0">
                <a:sym typeface="Symbol" panose="05050102010706020507" pitchFamily="18" charset="2"/>
              </a:rPr>
              <a:t>B(y))</a:t>
            </a:r>
            <a:r>
              <a:rPr lang="en-US" altLang="zh-CN" sz="2800" b="1" dirty="0"/>
              <a:t>∨(</a:t>
            </a:r>
            <a:r>
              <a:rPr lang="en-US" altLang="zh-CN" sz="2800" b="1" dirty="0">
                <a:sym typeface="Symbol" panose="05050102010706020507" pitchFamily="18" charset="2"/>
              </a:rPr>
              <a:t>A(u)</a:t>
            </a:r>
            <a:r>
              <a:rPr lang="en-US" altLang="zh-CN" sz="2800" b="1" dirty="0"/>
              <a:t>∧</a:t>
            </a:r>
            <a:r>
              <a:rPr lang="en-US" altLang="zh-CN" sz="2800" b="1" dirty="0">
                <a:sym typeface="Symbol" panose="05050102010706020507" pitchFamily="18" charset="2"/>
              </a:rPr>
              <a:t>B(v))</a:t>
            </a:r>
            <a:r>
              <a:rPr lang="en-US" altLang="zh-CN" sz="2800" b="1" dirty="0">
                <a:solidFill>
                  <a:srgbClr val="FF0000"/>
                </a:solidFill>
                <a:sym typeface="Symbol" panose="05050102010706020507" pitchFamily="18" charset="2"/>
              </a:rPr>
              <a:t>)  </a:t>
            </a:r>
            <a:r>
              <a:rPr lang="zh-CN" altLang="en-US" sz="2800" b="1" dirty="0">
                <a:solidFill>
                  <a:srgbClr val="FF0000"/>
                </a:solidFill>
                <a:sym typeface="Symbol" panose="05050102010706020507" pitchFamily="18" charset="2"/>
              </a:rPr>
              <a:t>前移量词</a:t>
            </a:r>
          </a:p>
        </p:txBody>
      </p:sp>
    </p:spTree>
    <p:extLst>
      <p:ext uri="{BB962C8B-B14F-4D97-AF65-F5344CB8AC3E}">
        <p14:creationId xmlns:p14="http://schemas.microsoft.com/office/powerpoint/2010/main" val="8684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3078CE-4754-421D-B355-826473EE0723}" type="slidenum">
              <a:rPr lang="zh-CN" altLang="en-US" smtClean="0">
                <a:solidFill>
                  <a:schemeClr val="accent1"/>
                </a:solidFill>
              </a:rPr>
              <a:pPr/>
              <a:t>6</a:t>
            </a:fld>
            <a:r>
              <a:rPr lang="en-US" altLang="zh-CN" dirty="0">
                <a:solidFill>
                  <a:schemeClr val="accent1"/>
                </a:solidFill>
              </a:rPr>
              <a:t>/49</a:t>
            </a:r>
          </a:p>
        </p:txBody>
      </p:sp>
      <p:sp>
        <p:nvSpPr>
          <p:cNvPr id="45059" name="Rectangle 2"/>
          <p:cNvSpPr>
            <a:spLocks noGrp="1"/>
          </p:cNvSpPr>
          <p:nvPr>
            <p:ph type="title" idx="4294967295"/>
          </p:nvPr>
        </p:nvSpPr>
        <p:spPr>
          <a:xfrm>
            <a:off x="0" y="-26988"/>
            <a:ext cx="9144000" cy="642938"/>
          </a:xfrm>
        </p:spPr>
        <p:txBody>
          <a:bodyPr/>
          <a:lstStyle/>
          <a:p>
            <a:pPr algn="l"/>
            <a:r>
              <a:rPr lang="zh-CN" altLang="en-US" sz="3200" b="1">
                <a:ea typeface="宋体" panose="02010600030101010101" pitchFamily="2" charset="-122"/>
              </a:rPr>
              <a:t>例</a:t>
            </a:r>
            <a:r>
              <a:rPr lang="zh-CN" altLang="en-US" sz="3200">
                <a:ea typeface="宋体" panose="02010600030101010101" pitchFamily="2" charset="-122"/>
              </a:rPr>
              <a:t> </a:t>
            </a:r>
            <a:r>
              <a:rPr lang="zh-CN" altLang="en-US" sz="3200" b="1">
                <a:latin typeface="Calibri" panose="020F0502020204030204" pitchFamily="34" charset="0"/>
                <a:ea typeface="宋体" panose="02010600030101010101" pitchFamily="2" charset="-122"/>
              </a:rPr>
              <a:t>设</a:t>
            </a:r>
            <a:r>
              <a:rPr lang="en-US" altLang="zh-CN" sz="3200" b="1">
                <a:latin typeface="Calibri" panose="020F0502020204030204" pitchFamily="34" charset="0"/>
                <a:ea typeface="宋体" panose="02010600030101010101" pitchFamily="2" charset="-122"/>
              </a:rPr>
              <a:t>A</a:t>
            </a:r>
            <a:r>
              <a:rPr lang="zh-CN" altLang="en-US" sz="3200" b="1">
                <a:latin typeface="Calibri" panose="020F0502020204030204" pitchFamily="34" charset="0"/>
                <a:ea typeface="宋体" panose="02010600030101010101" pitchFamily="2" charset="-122"/>
              </a:rPr>
              <a:t>、</a:t>
            </a:r>
            <a:r>
              <a:rPr lang="en-US" altLang="zh-CN" sz="3200" b="1">
                <a:latin typeface="Calibri" panose="020F0502020204030204" pitchFamily="34" charset="0"/>
                <a:ea typeface="宋体" panose="02010600030101010101" pitchFamily="2" charset="-122"/>
              </a:rPr>
              <a:t>B</a:t>
            </a:r>
            <a:r>
              <a:rPr lang="zh-CN" altLang="en-US" sz="3200" b="1">
                <a:latin typeface="Calibri" panose="020F0502020204030204" pitchFamily="34" charset="0"/>
                <a:ea typeface="宋体" panose="02010600030101010101" pitchFamily="2" charset="-122"/>
              </a:rPr>
              <a:t>是两个任意集合，则下列两条件等价</a:t>
            </a:r>
          </a:p>
        </p:txBody>
      </p:sp>
      <p:sp>
        <p:nvSpPr>
          <p:cNvPr id="101379" name="Rectangle 3"/>
          <p:cNvSpPr>
            <a:spLocks noGrp="1"/>
          </p:cNvSpPr>
          <p:nvPr>
            <p:ph type="body" idx="4294967295"/>
          </p:nvPr>
        </p:nvSpPr>
        <p:spPr>
          <a:xfrm>
            <a:off x="323850" y="836613"/>
            <a:ext cx="8640763" cy="5761037"/>
          </a:xfrm>
        </p:spPr>
        <p:txBody>
          <a:bodyPr/>
          <a:lstStyle/>
          <a:p>
            <a:pPr marL="609600" indent="-609600">
              <a:buFont typeface="Arial" panose="020B0604020202020204" pitchFamily="34" charset="0"/>
              <a:buAutoNum type="circleNumDbPlain"/>
            </a:pPr>
            <a:r>
              <a:rPr lang="en-US" altLang="zh-CN" sz="2800" b="1" dirty="0">
                <a:ea typeface="宋体" panose="02010600030101010101" pitchFamily="2" charset="-122"/>
              </a:rPr>
              <a:t>A∪B=A </a:t>
            </a:r>
          </a:p>
          <a:p>
            <a:pPr marL="609600" indent="-609600">
              <a:buFont typeface="Arial" panose="020B0604020202020204" pitchFamily="34" charset="0"/>
              <a:buAutoNum type="circleNumDbPlain"/>
            </a:pPr>
            <a:r>
              <a:rPr lang="en-US" altLang="zh-CN" sz="2800" b="1" dirty="0">
                <a:ea typeface="宋体" panose="02010600030101010101" pitchFamily="2" charset="-122"/>
              </a:rPr>
              <a:t>B ⊆A</a:t>
            </a:r>
          </a:p>
          <a:p>
            <a:pPr marL="609600" indent="-609600">
              <a:buFont typeface="Arial" panose="020B0604020202020204" pitchFamily="34" charset="0"/>
              <a:buNone/>
            </a:pPr>
            <a:r>
              <a:rPr lang="zh-CN" altLang="en-US" sz="2800" b="1" dirty="0">
                <a:solidFill>
                  <a:srgbClr val="993300"/>
                </a:solidFill>
                <a:ea typeface="宋体" panose="02010600030101010101" pitchFamily="2" charset="-122"/>
              </a:rPr>
              <a:t>证明：</a:t>
            </a:r>
            <a:r>
              <a:rPr lang="en-US" altLang="zh-CN" sz="2800" b="1" dirty="0">
                <a:solidFill>
                  <a:srgbClr val="993300"/>
                </a:solidFill>
                <a:ea typeface="宋体" panose="02010600030101010101" pitchFamily="2" charset="-122"/>
              </a:rPr>
              <a:t>  </a:t>
            </a:r>
            <a:r>
              <a:rPr lang="zh-CN" altLang="zh-CN" sz="2800" b="1" dirty="0">
                <a:solidFill>
                  <a:srgbClr val="993300"/>
                </a:solidFill>
                <a:ea typeface="宋体" panose="02010600030101010101" pitchFamily="2" charset="-122"/>
              </a:rPr>
              <a:t>① </a:t>
            </a:r>
            <a:r>
              <a:rPr lang="en-US" altLang="zh-CN" sz="2800" b="1" dirty="0">
                <a:solidFill>
                  <a:srgbClr val="993300"/>
                </a:solidFill>
                <a:ea typeface="宋体" panose="02010600030101010101" pitchFamily="2" charset="-122"/>
                <a:sym typeface="Symbol" panose="05050102010706020507" pitchFamily="18" charset="2"/>
              </a:rPr>
              <a:t></a:t>
            </a:r>
            <a:r>
              <a:rPr lang="zh-CN" altLang="zh-CN" sz="2800" dirty="0">
                <a:solidFill>
                  <a:srgbClr val="993300"/>
                </a:solidFill>
                <a:ea typeface="宋体" panose="02010600030101010101" pitchFamily="2" charset="-122"/>
              </a:rPr>
              <a:t> </a:t>
            </a:r>
            <a:r>
              <a:rPr lang="zh-CN" altLang="zh-CN" sz="2800" b="1" dirty="0">
                <a:solidFill>
                  <a:srgbClr val="993300"/>
                </a:solidFill>
                <a:ea typeface="宋体" panose="02010600030101010101" pitchFamily="2" charset="-122"/>
              </a:rPr>
              <a:t>②</a:t>
            </a:r>
            <a:r>
              <a:rPr lang="zh-CN" altLang="en-US" sz="2800" b="1" dirty="0">
                <a:ea typeface="宋体" panose="02010600030101010101" pitchFamily="2" charset="-122"/>
              </a:rPr>
              <a:t> 对于任意的</a:t>
            </a:r>
            <a:r>
              <a:rPr lang="en-US" altLang="zh-CN" sz="2800" b="1" dirty="0">
                <a:ea typeface="宋体" panose="02010600030101010101" pitchFamily="2" charset="-122"/>
              </a:rPr>
              <a:t>x∊ B, </a:t>
            </a:r>
            <a:r>
              <a:rPr lang="zh-CN" altLang="en-US" sz="2800" b="1" dirty="0">
                <a:ea typeface="宋体" panose="02010600030101010101" pitchFamily="2" charset="-122"/>
              </a:rPr>
              <a:t>有</a:t>
            </a:r>
          </a:p>
          <a:p>
            <a:pPr marL="609600" indent="-609600">
              <a:buFont typeface="Arial" panose="020B0604020202020204" pitchFamily="34" charset="0"/>
              <a:buNone/>
            </a:pPr>
            <a:r>
              <a:rPr lang="en-US" altLang="zh-CN" sz="2800" b="1" dirty="0">
                <a:ea typeface="宋体" panose="02010600030101010101" pitchFamily="2" charset="-122"/>
              </a:rPr>
              <a:t> 		            x∊ A∪B= A</a:t>
            </a:r>
            <a:r>
              <a:rPr lang="zh-CN" altLang="en-US" sz="2800" b="1" dirty="0">
                <a:ea typeface="宋体" panose="02010600030101010101" pitchFamily="2" charset="-122"/>
              </a:rPr>
              <a:t>，</a:t>
            </a:r>
            <a:endParaRPr lang="en-US" altLang="zh-CN" sz="2800" b="1" dirty="0">
              <a:ea typeface="宋体" panose="02010600030101010101" pitchFamily="2" charset="-122"/>
            </a:endParaRP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于是</a:t>
            </a:r>
            <a:r>
              <a:rPr lang="en-US" altLang="zh-CN" sz="2800" b="1" dirty="0">
                <a:ea typeface="宋体" panose="02010600030101010101" pitchFamily="2" charset="-122"/>
              </a:rPr>
              <a:t>B ⊆A</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a:t>
            </a:r>
            <a:r>
              <a:rPr lang="zh-CN" altLang="en-US" sz="2800" b="1" dirty="0">
                <a:solidFill>
                  <a:srgbClr val="993300"/>
                </a:solidFill>
                <a:ea typeface="宋体" panose="02010600030101010101" pitchFamily="2" charset="-122"/>
              </a:rPr>
              <a:t>② </a:t>
            </a:r>
            <a:r>
              <a:rPr lang="en-US" altLang="zh-CN" sz="2800" b="1" dirty="0">
                <a:solidFill>
                  <a:srgbClr val="993300"/>
                </a:solidFill>
                <a:ea typeface="宋体" panose="02010600030101010101" pitchFamily="2" charset="-122"/>
                <a:sym typeface="Symbol" panose="05050102010706020507" pitchFamily="18" charset="2"/>
              </a:rPr>
              <a:t></a:t>
            </a:r>
            <a:r>
              <a:rPr lang="zh-CN" altLang="en-US" sz="2800" dirty="0">
                <a:solidFill>
                  <a:srgbClr val="993300"/>
                </a:solidFill>
                <a:ea typeface="宋体" panose="02010600030101010101" pitchFamily="2" charset="-122"/>
              </a:rPr>
              <a:t> </a:t>
            </a:r>
            <a:r>
              <a:rPr lang="zh-CN" altLang="en-US" sz="2800" b="1" dirty="0">
                <a:solidFill>
                  <a:srgbClr val="993300"/>
                </a:solidFill>
                <a:ea typeface="宋体" panose="02010600030101010101" pitchFamily="2" charset="-122"/>
              </a:rPr>
              <a:t>① </a:t>
            </a:r>
            <a:r>
              <a:rPr lang="zh-CN" altLang="en-US" sz="2800" b="1" dirty="0">
                <a:ea typeface="宋体" panose="02010600030101010101" pitchFamily="2" charset="-122"/>
              </a:rPr>
              <a:t>显然， </a:t>
            </a:r>
            <a:r>
              <a:rPr lang="en-US" altLang="zh-CN" sz="2800" b="1" dirty="0">
                <a:ea typeface="宋体" panose="02010600030101010101" pitchFamily="2" charset="-122"/>
              </a:rPr>
              <a:t>A⊆</a:t>
            </a:r>
            <a:r>
              <a:rPr lang="zh-CN" altLang="en-US" sz="2800" b="1" dirty="0">
                <a:ea typeface="宋体" panose="02010600030101010101" pitchFamily="2" charset="-122"/>
              </a:rPr>
              <a:t> </a:t>
            </a:r>
            <a:r>
              <a:rPr lang="en-US" altLang="zh-CN" sz="2800" b="1" dirty="0">
                <a:ea typeface="宋体" panose="02010600030101010101" pitchFamily="2" charset="-122"/>
              </a:rPr>
              <a:t>A∪B </a:t>
            </a:r>
            <a:r>
              <a:rPr lang="zh-CN" altLang="en-US" sz="2800" b="1" dirty="0">
                <a:ea typeface="宋体" panose="02010600030101010101" pitchFamily="2" charset="-122"/>
              </a:rPr>
              <a:t>。</a:t>
            </a: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对于任意的</a:t>
            </a:r>
            <a:r>
              <a:rPr lang="en-US" altLang="zh-CN" sz="2800" b="1" dirty="0">
                <a:ea typeface="宋体" panose="02010600030101010101" pitchFamily="2" charset="-122"/>
              </a:rPr>
              <a:t>x∊ A∪B, </a:t>
            </a:r>
            <a:r>
              <a:rPr lang="zh-CN" altLang="en-US" sz="2800" b="1" dirty="0">
                <a:ea typeface="宋体" panose="02010600030101010101" pitchFamily="2" charset="-122"/>
              </a:rPr>
              <a:t>则</a:t>
            </a:r>
          </a:p>
          <a:p>
            <a:pPr marL="609600" indent="-609600">
              <a:buFont typeface="Arial" panose="020B0604020202020204" pitchFamily="34" charset="0"/>
              <a:buNone/>
            </a:pPr>
            <a:r>
              <a:rPr lang="en-US" altLang="zh-CN" sz="2800" b="1" dirty="0">
                <a:ea typeface="宋体" panose="02010600030101010101" pitchFamily="2" charset="-122"/>
              </a:rPr>
              <a:t>                    x∊ A</a:t>
            </a:r>
            <a:r>
              <a:rPr lang="zh-CN" altLang="en-US" sz="2800" b="1" dirty="0">
                <a:ea typeface="宋体" panose="02010600030101010101" pitchFamily="2" charset="-122"/>
              </a:rPr>
              <a:t>或</a:t>
            </a:r>
            <a:r>
              <a:rPr lang="en-US" altLang="zh-CN" sz="2800" b="1" dirty="0">
                <a:ea typeface="宋体" panose="02010600030101010101" pitchFamily="2" charset="-122"/>
              </a:rPr>
              <a:t>x∊ B</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由于</a:t>
            </a:r>
            <a:r>
              <a:rPr lang="en-US" altLang="zh-CN" sz="2800" b="1" dirty="0">
                <a:ea typeface="宋体" panose="02010600030101010101" pitchFamily="2" charset="-122"/>
              </a:rPr>
              <a:t>B ⊆A</a:t>
            </a:r>
            <a:r>
              <a:rPr lang="zh-CN" altLang="en-US" sz="2800" b="1" dirty="0">
                <a:ea typeface="宋体" panose="02010600030101010101" pitchFamily="2" charset="-122"/>
              </a:rPr>
              <a:t>，故总有</a:t>
            </a:r>
            <a:r>
              <a:rPr lang="en-US" altLang="zh-CN" sz="2800" b="1" dirty="0">
                <a:ea typeface="宋体" panose="02010600030101010101" pitchFamily="2" charset="-122"/>
              </a:rPr>
              <a:t>x∊ A</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即证得</a:t>
            </a:r>
            <a:r>
              <a:rPr lang="en-US" altLang="zh-CN" sz="2800" b="1" dirty="0">
                <a:ea typeface="宋体" panose="02010600030101010101" pitchFamily="2" charset="-122"/>
              </a:rPr>
              <a:t>A∪B ⊆A</a:t>
            </a:r>
            <a:r>
              <a:rPr lang="zh-CN" altLang="en-US" sz="2800" b="1" dirty="0">
                <a:ea typeface="宋体" panose="02010600030101010101" pitchFamily="2" charset="-122"/>
              </a:rPr>
              <a:t>。</a:t>
            </a: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因此</a:t>
            </a:r>
            <a:r>
              <a:rPr lang="en-US" altLang="zh-CN" sz="2800" b="1" dirty="0">
                <a:ea typeface="宋体" panose="02010600030101010101" pitchFamily="2" charset="-122"/>
              </a:rPr>
              <a:t>A∪B =A</a:t>
            </a:r>
            <a:r>
              <a:rPr lang="zh-CN" altLang="en-US" sz="2800" b="1" dirty="0">
                <a:ea typeface="宋体" panose="02010600030101010101" pitchFamily="2" charset="-122"/>
              </a:rPr>
              <a:t>。</a:t>
            </a:r>
            <a:endParaRPr lang="zh-CN" altLang="en-US" sz="2800" dirty="0">
              <a:ea typeface="宋体" panose="02010600030101010101"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7" dur="500"/>
                                        <p:tgtEl>
                                          <p:spTgt spid="1013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2" dur="500"/>
                                        <p:tgtEl>
                                          <p:spTgt spid="1013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17" dur="500"/>
                                        <p:tgtEl>
                                          <p:spTgt spid="1013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379">
                                            <p:txEl>
                                              <p:pRg st="5" end="5"/>
                                            </p:txEl>
                                          </p:spTgt>
                                        </p:tgtEl>
                                        <p:attrNameLst>
                                          <p:attrName>style.visibility</p:attrName>
                                        </p:attrNameLst>
                                      </p:cBhvr>
                                      <p:to>
                                        <p:strVal val="visible"/>
                                      </p:to>
                                    </p:set>
                                    <p:animEffect transition="in" filter="blinds(horizontal)">
                                      <p:cBhvr>
                                        <p:cTn id="22" dur="500"/>
                                        <p:tgtEl>
                                          <p:spTgt spid="1013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1379">
                                            <p:txEl>
                                              <p:pRg st="6" end="6"/>
                                            </p:txEl>
                                          </p:spTgt>
                                        </p:tgtEl>
                                        <p:attrNameLst>
                                          <p:attrName>style.visibility</p:attrName>
                                        </p:attrNameLst>
                                      </p:cBhvr>
                                      <p:to>
                                        <p:strVal val="visible"/>
                                      </p:to>
                                    </p:set>
                                    <p:animEffect transition="in" filter="blinds(horizontal)">
                                      <p:cBhvr>
                                        <p:cTn id="27" dur="500"/>
                                        <p:tgtEl>
                                          <p:spTgt spid="10137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1379">
                                            <p:txEl>
                                              <p:pRg st="7" end="7"/>
                                            </p:txEl>
                                          </p:spTgt>
                                        </p:tgtEl>
                                        <p:attrNameLst>
                                          <p:attrName>style.visibility</p:attrName>
                                        </p:attrNameLst>
                                      </p:cBhvr>
                                      <p:to>
                                        <p:strVal val="visible"/>
                                      </p:to>
                                    </p:set>
                                    <p:animEffect transition="in" filter="blinds(horizontal)">
                                      <p:cBhvr>
                                        <p:cTn id="32" dur="500"/>
                                        <p:tgtEl>
                                          <p:spTgt spid="1013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1379">
                                            <p:txEl>
                                              <p:pRg st="8" end="8"/>
                                            </p:txEl>
                                          </p:spTgt>
                                        </p:tgtEl>
                                        <p:attrNameLst>
                                          <p:attrName>style.visibility</p:attrName>
                                        </p:attrNameLst>
                                      </p:cBhvr>
                                      <p:to>
                                        <p:strVal val="visible"/>
                                      </p:to>
                                    </p:set>
                                    <p:animEffect transition="in" filter="blinds(horizontal)">
                                      <p:cBhvr>
                                        <p:cTn id="37" dur="500"/>
                                        <p:tgtEl>
                                          <p:spTgt spid="10137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1379">
                                            <p:txEl>
                                              <p:pRg st="9" end="9"/>
                                            </p:txEl>
                                          </p:spTgt>
                                        </p:tgtEl>
                                        <p:attrNameLst>
                                          <p:attrName>style.visibility</p:attrName>
                                        </p:attrNameLst>
                                      </p:cBhvr>
                                      <p:to>
                                        <p:strVal val="visible"/>
                                      </p:to>
                                    </p:set>
                                    <p:animEffect transition="in" filter="blinds(horizontal)">
                                      <p:cBhvr>
                                        <p:cTn id="42" dur="500"/>
                                        <p:tgtEl>
                                          <p:spTgt spid="101379">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1379">
                                            <p:txEl>
                                              <p:pRg st="10" end="10"/>
                                            </p:txEl>
                                          </p:spTgt>
                                        </p:tgtEl>
                                        <p:attrNameLst>
                                          <p:attrName>style.visibility</p:attrName>
                                        </p:attrNameLst>
                                      </p:cBhvr>
                                      <p:to>
                                        <p:strVal val="visible"/>
                                      </p:to>
                                    </p:set>
                                    <p:animEffect transition="in" filter="blinds(horizontal)">
                                      <p:cBhvr>
                                        <p:cTn id="47" dur="500"/>
                                        <p:tgtEl>
                                          <p:spTgt spid="1013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BC713F-5066-44E5-92E9-4C7B770BF10D}" type="slidenum">
              <a:rPr lang="zh-CN" altLang="en-US" smtClean="0">
                <a:solidFill>
                  <a:schemeClr val="accent1"/>
                </a:solidFill>
              </a:rPr>
              <a:pPr/>
              <a:t>7</a:t>
            </a:fld>
            <a:r>
              <a:rPr lang="en-US" altLang="zh-CN" dirty="0">
                <a:solidFill>
                  <a:schemeClr val="accent1"/>
                </a:solidFill>
              </a:rPr>
              <a:t>/49</a:t>
            </a:r>
          </a:p>
        </p:txBody>
      </p:sp>
      <p:sp>
        <p:nvSpPr>
          <p:cNvPr id="46083" name="Rectangle 2"/>
          <p:cNvSpPr>
            <a:spLocks noGrp="1"/>
          </p:cNvSpPr>
          <p:nvPr>
            <p:ph type="title" idx="4294967295"/>
          </p:nvPr>
        </p:nvSpPr>
        <p:spPr>
          <a:xfrm>
            <a:off x="0" y="-26988"/>
            <a:ext cx="9144000" cy="642938"/>
          </a:xfrm>
        </p:spPr>
        <p:txBody>
          <a:bodyPr/>
          <a:lstStyle/>
          <a:p>
            <a:pPr algn="l"/>
            <a:r>
              <a:rPr lang="zh-CN" altLang="en-US" sz="3200" b="1">
                <a:ea typeface="宋体" panose="02010600030101010101" pitchFamily="2" charset="-122"/>
              </a:rPr>
              <a:t>例</a:t>
            </a:r>
            <a:r>
              <a:rPr lang="zh-CN" altLang="en-US" sz="3200">
                <a:ea typeface="宋体" panose="02010600030101010101" pitchFamily="2" charset="-122"/>
              </a:rPr>
              <a:t> </a:t>
            </a:r>
            <a:r>
              <a:rPr lang="zh-CN" altLang="en-US" sz="3200" b="1">
                <a:latin typeface="Calibri" panose="020F0502020204030204" pitchFamily="34" charset="0"/>
                <a:ea typeface="宋体" panose="02010600030101010101" pitchFamily="2" charset="-122"/>
              </a:rPr>
              <a:t>设</a:t>
            </a:r>
            <a:r>
              <a:rPr lang="en-US" altLang="zh-CN" sz="3200" b="1">
                <a:latin typeface="Calibri" panose="020F0502020204030204" pitchFamily="34" charset="0"/>
                <a:ea typeface="宋体" panose="02010600030101010101" pitchFamily="2" charset="-122"/>
              </a:rPr>
              <a:t>A</a:t>
            </a:r>
            <a:r>
              <a:rPr lang="zh-CN" altLang="en-US" sz="3200" b="1">
                <a:latin typeface="Calibri" panose="020F0502020204030204" pitchFamily="34" charset="0"/>
                <a:ea typeface="宋体" panose="02010600030101010101" pitchFamily="2" charset="-122"/>
              </a:rPr>
              <a:t>、</a:t>
            </a:r>
            <a:r>
              <a:rPr lang="en-US" altLang="zh-CN" sz="3200" b="1">
                <a:latin typeface="Calibri" panose="020F0502020204030204" pitchFamily="34" charset="0"/>
                <a:ea typeface="宋体" panose="02010600030101010101" pitchFamily="2" charset="-122"/>
              </a:rPr>
              <a:t>B</a:t>
            </a:r>
            <a:r>
              <a:rPr lang="zh-CN" altLang="en-US" sz="3200" b="1">
                <a:latin typeface="Calibri" panose="020F0502020204030204" pitchFamily="34" charset="0"/>
                <a:ea typeface="宋体" panose="02010600030101010101" pitchFamily="2" charset="-122"/>
              </a:rPr>
              <a:t>是两个任意集合，则下列两条件等价</a:t>
            </a:r>
          </a:p>
        </p:txBody>
      </p:sp>
      <p:sp>
        <p:nvSpPr>
          <p:cNvPr id="102403" name="Rectangle 3"/>
          <p:cNvSpPr>
            <a:spLocks noGrp="1"/>
          </p:cNvSpPr>
          <p:nvPr>
            <p:ph type="body" idx="4294967295"/>
          </p:nvPr>
        </p:nvSpPr>
        <p:spPr>
          <a:xfrm>
            <a:off x="323850" y="909638"/>
            <a:ext cx="8229600" cy="5472112"/>
          </a:xfrm>
        </p:spPr>
        <p:txBody>
          <a:bodyPr/>
          <a:lstStyle/>
          <a:p>
            <a:pPr marL="609600" indent="-609600">
              <a:lnSpc>
                <a:spcPct val="80000"/>
              </a:lnSpc>
              <a:buFont typeface="Arial" panose="020B0604020202020204" pitchFamily="34" charset="0"/>
              <a:buAutoNum type="circleNumDbPlain"/>
            </a:pPr>
            <a:r>
              <a:rPr lang="en-US" altLang="zh-CN" sz="2800" b="1" dirty="0">
                <a:ea typeface="宋体" panose="02010600030101010101" pitchFamily="2" charset="-122"/>
              </a:rPr>
              <a:t>A∩B=B</a:t>
            </a:r>
          </a:p>
          <a:p>
            <a:pPr marL="609600" indent="-609600">
              <a:lnSpc>
                <a:spcPct val="80000"/>
              </a:lnSpc>
              <a:buFont typeface="Arial" panose="020B0604020202020204" pitchFamily="34" charset="0"/>
              <a:buAutoNum type="circleNumDbPlain"/>
            </a:pPr>
            <a:r>
              <a:rPr lang="en-US" altLang="zh-CN" sz="2800" b="1" dirty="0">
                <a:ea typeface="宋体" panose="02010600030101010101" pitchFamily="2" charset="-122"/>
              </a:rPr>
              <a:t>B ⊆A</a:t>
            </a:r>
          </a:p>
          <a:p>
            <a:pPr marL="609600" indent="-609600">
              <a:buFont typeface="Arial" panose="020B0604020202020204" pitchFamily="34" charset="0"/>
              <a:buNone/>
            </a:pPr>
            <a:r>
              <a:rPr lang="zh-CN" altLang="en-US" sz="2800" b="1" dirty="0">
                <a:solidFill>
                  <a:srgbClr val="993300"/>
                </a:solidFill>
                <a:ea typeface="宋体" panose="02010600030101010101" pitchFamily="2" charset="-122"/>
              </a:rPr>
              <a:t>证明：</a:t>
            </a:r>
            <a:r>
              <a:rPr lang="en-US" altLang="zh-CN" sz="2800" b="1" dirty="0">
                <a:solidFill>
                  <a:srgbClr val="993300"/>
                </a:solidFill>
                <a:ea typeface="宋体" panose="02010600030101010101" pitchFamily="2" charset="-122"/>
              </a:rPr>
              <a:t>  </a:t>
            </a:r>
            <a:r>
              <a:rPr lang="zh-CN" altLang="zh-CN" sz="2800" b="1" dirty="0">
                <a:solidFill>
                  <a:srgbClr val="993300"/>
                </a:solidFill>
                <a:ea typeface="宋体" panose="02010600030101010101" pitchFamily="2" charset="-122"/>
              </a:rPr>
              <a:t>① </a:t>
            </a:r>
            <a:r>
              <a:rPr lang="en-US" altLang="zh-CN" sz="2800" b="1" dirty="0">
                <a:solidFill>
                  <a:srgbClr val="993300"/>
                </a:solidFill>
                <a:ea typeface="宋体" panose="02010600030101010101" pitchFamily="2" charset="-122"/>
                <a:sym typeface="Symbol" panose="05050102010706020507" pitchFamily="18" charset="2"/>
              </a:rPr>
              <a:t></a:t>
            </a:r>
            <a:r>
              <a:rPr lang="zh-CN" altLang="zh-CN" sz="2800" dirty="0">
                <a:solidFill>
                  <a:srgbClr val="993300"/>
                </a:solidFill>
                <a:ea typeface="宋体" panose="02010600030101010101" pitchFamily="2" charset="-122"/>
              </a:rPr>
              <a:t> </a:t>
            </a:r>
            <a:r>
              <a:rPr lang="zh-CN" altLang="zh-CN" sz="2800" b="1" dirty="0">
                <a:solidFill>
                  <a:srgbClr val="993300"/>
                </a:solidFill>
                <a:ea typeface="宋体" panose="02010600030101010101" pitchFamily="2" charset="-122"/>
              </a:rPr>
              <a:t>②</a:t>
            </a:r>
            <a:r>
              <a:rPr lang="zh-CN" altLang="en-US" sz="2800" b="1" dirty="0">
                <a:solidFill>
                  <a:srgbClr val="993300"/>
                </a:solidFill>
                <a:ea typeface="宋体" panose="02010600030101010101" pitchFamily="2" charset="-122"/>
              </a:rPr>
              <a:t>   </a:t>
            </a:r>
            <a:r>
              <a:rPr lang="zh-CN" altLang="en-US" sz="2800" b="1" dirty="0">
                <a:ea typeface="宋体" panose="02010600030101010101" pitchFamily="2" charset="-122"/>
              </a:rPr>
              <a:t>对于任意的</a:t>
            </a:r>
            <a:r>
              <a:rPr lang="en-US" altLang="zh-CN" sz="2800" b="1" dirty="0">
                <a:ea typeface="宋体" panose="02010600030101010101" pitchFamily="2" charset="-122"/>
              </a:rPr>
              <a:t>x∊ B, </a:t>
            </a:r>
            <a:r>
              <a:rPr lang="zh-CN" altLang="en-US" sz="2800" b="1" dirty="0">
                <a:ea typeface="宋体" panose="02010600030101010101" pitchFamily="2" charset="-122"/>
              </a:rPr>
              <a:t>有</a:t>
            </a:r>
          </a:p>
          <a:p>
            <a:pPr marL="609600" indent="-609600">
              <a:buFont typeface="Arial" panose="020B0604020202020204" pitchFamily="34" charset="0"/>
              <a:buNone/>
            </a:pPr>
            <a:r>
              <a:rPr lang="en-US" altLang="zh-CN" sz="2800" b="1" dirty="0">
                <a:ea typeface="宋体" panose="02010600030101010101" pitchFamily="2" charset="-122"/>
              </a:rPr>
              <a:t> 		            x∊ B=A ∩</a:t>
            </a:r>
            <a:r>
              <a:rPr lang="en-US" altLang="zh-CN" sz="2800" dirty="0">
                <a:ea typeface="宋体" panose="02010600030101010101" pitchFamily="2" charset="-122"/>
              </a:rPr>
              <a:t> </a:t>
            </a:r>
            <a:r>
              <a:rPr lang="en-US" altLang="zh-CN" sz="2800" b="1" dirty="0">
                <a:ea typeface="宋体" panose="02010600030101010101" pitchFamily="2" charset="-122"/>
              </a:rPr>
              <a:t>B</a:t>
            </a:r>
            <a:r>
              <a:rPr lang="zh-CN" altLang="en-US" sz="2800" b="1" dirty="0">
                <a:ea typeface="宋体" panose="02010600030101010101" pitchFamily="2" charset="-122"/>
              </a:rPr>
              <a:t>，</a:t>
            </a:r>
            <a:endParaRPr lang="en-US" altLang="zh-CN" sz="2800" b="1" dirty="0">
              <a:ea typeface="宋体" panose="02010600030101010101" pitchFamily="2" charset="-122"/>
            </a:endParaRP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于是</a:t>
            </a:r>
            <a:r>
              <a:rPr lang="en-US" altLang="zh-CN" sz="2800" b="1" dirty="0">
                <a:ea typeface="宋体" panose="02010600030101010101" pitchFamily="2" charset="-122"/>
              </a:rPr>
              <a:t>x∊ A, </a:t>
            </a:r>
            <a:r>
              <a:rPr lang="zh-CN" altLang="en-US" sz="2800" b="1" dirty="0">
                <a:ea typeface="宋体" panose="02010600030101010101" pitchFamily="2" charset="-122"/>
              </a:rPr>
              <a:t>因此证得 </a:t>
            </a:r>
            <a:r>
              <a:rPr lang="en-US" altLang="zh-CN" sz="2800" b="1" dirty="0">
                <a:ea typeface="宋体" panose="02010600030101010101" pitchFamily="2" charset="-122"/>
              </a:rPr>
              <a:t>B ⊆A</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a:t>
            </a:r>
            <a:r>
              <a:rPr lang="zh-CN" altLang="en-US" sz="2800" b="1" dirty="0">
                <a:solidFill>
                  <a:srgbClr val="993300"/>
                </a:solidFill>
                <a:ea typeface="宋体" panose="02010600030101010101" pitchFamily="2" charset="-122"/>
              </a:rPr>
              <a:t>② </a:t>
            </a:r>
            <a:r>
              <a:rPr lang="en-US" altLang="zh-CN" sz="2800" b="1" dirty="0">
                <a:solidFill>
                  <a:srgbClr val="993300"/>
                </a:solidFill>
                <a:ea typeface="宋体" panose="02010600030101010101" pitchFamily="2" charset="-122"/>
                <a:sym typeface="Symbol" panose="05050102010706020507" pitchFamily="18" charset="2"/>
              </a:rPr>
              <a:t></a:t>
            </a:r>
            <a:r>
              <a:rPr lang="zh-CN" altLang="en-US" sz="2800" dirty="0">
                <a:solidFill>
                  <a:srgbClr val="993300"/>
                </a:solidFill>
                <a:ea typeface="宋体" panose="02010600030101010101" pitchFamily="2" charset="-122"/>
              </a:rPr>
              <a:t> </a:t>
            </a:r>
            <a:r>
              <a:rPr lang="zh-CN" altLang="en-US" sz="2800" b="1" dirty="0">
                <a:solidFill>
                  <a:srgbClr val="993300"/>
                </a:solidFill>
                <a:ea typeface="宋体" panose="02010600030101010101" pitchFamily="2" charset="-122"/>
              </a:rPr>
              <a:t>①</a:t>
            </a:r>
            <a:r>
              <a:rPr lang="en-US" altLang="zh-CN" sz="2800" b="1" dirty="0">
                <a:ea typeface="宋体" panose="02010600030101010101" pitchFamily="2" charset="-122"/>
              </a:rPr>
              <a:t>	</a:t>
            </a:r>
            <a:r>
              <a:rPr lang="zh-CN" altLang="en-US" sz="2800" b="1" dirty="0">
                <a:ea typeface="宋体" panose="02010600030101010101" pitchFamily="2" charset="-122"/>
              </a:rPr>
              <a:t>显然， </a:t>
            </a:r>
            <a:r>
              <a:rPr lang="en-US" altLang="zh-CN" sz="2800" b="1" dirty="0">
                <a:ea typeface="宋体" panose="02010600030101010101" pitchFamily="2" charset="-122"/>
              </a:rPr>
              <a:t>A∩B ⊆B</a:t>
            </a:r>
            <a:r>
              <a:rPr lang="zh-CN" altLang="en-US" sz="2800" b="1" dirty="0">
                <a:ea typeface="宋体" panose="02010600030101010101" pitchFamily="2" charset="-122"/>
              </a:rPr>
              <a:t> 。</a:t>
            </a: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对于任意的</a:t>
            </a:r>
            <a:r>
              <a:rPr lang="en-US" altLang="zh-CN" sz="2800" b="1" dirty="0">
                <a:ea typeface="宋体" panose="02010600030101010101" pitchFamily="2" charset="-122"/>
              </a:rPr>
              <a:t>x∊ B, </a:t>
            </a:r>
            <a:r>
              <a:rPr lang="zh-CN" altLang="en-US" sz="2800" b="1" dirty="0">
                <a:ea typeface="宋体" panose="02010600030101010101" pitchFamily="2" charset="-122"/>
              </a:rPr>
              <a:t>则由于</a:t>
            </a:r>
            <a:r>
              <a:rPr lang="en-US" altLang="zh-CN" sz="2800" b="1" dirty="0">
                <a:ea typeface="宋体" panose="02010600030101010101" pitchFamily="2" charset="-122"/>
              </a:rPr>
              <a:t>B ⊆A</a:t>
            </a:r>
            <a:r>
              <a:rPr lang="zh-CN" altLang="en-US" sz="2800" b="1" dirty="0">
                <a:ea typeface="宋体" panose="02010600030101010101" pitchFamily="2" charset="-122"/>
              </a:rPr>
              <a:t>，故</a:t>
            </a:r>
          </a:p>
          <a:p>
            <a:pPr marL="609600" indent="-609600">
              <a:buFont typeface="Arial" panose="020B0604020202020204" pitchFamily="34" charset="0"/>
              <a:buNone/>
            </a:pPr>
            <a:r>
              <a:rPr lang="en-US" altLang="zh-CN" sz="2800" b="1" dirty="0">
                <a:ea typeface="宋体" panose="02010600030101010101" pitchFamily="2" charset="-122"/>
              </a:rPr>
              <a:t>                      x∊ A</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从而</a:t>
            </a:r>
            <a:r>
              <a:rPr lang="en-US" altLang="zh-CN" sz="2800" b="1" dirty="0">
                <a:ea typeface="宋体" panose="02010600030101010101" pitchFamily="2" charset="-122"/>
              </a:rPr>
              <a:t>x∊ A∩B </a:t>
            </a:r>
            <a:r>
              <a:rPr lang="zh-CN" altLang="en-US" sz="2800" b="1" dirty="0">
                <a:ea typeface="宋体" panose="02010600030101010101" pitchFamily="2" charset="-122"/>
              </a:rPr>
              <a:t>，</a:t>
            </a:r>
          </a:p>
          <a:p>
            <a:pPr marL="609600" indent="-609600">
              <a:buFont typeface="Arial" panose="020B0604020202020204" pitchFamily="34" charset="0"/>
              <a:buNone/>
            </a:pPr>
            <a:r>
              <a:rPr lang="zh-CN" altLang="en-US" sz="2800" b="1" dirty="0">
                <a:ea typeface="宋体" panose="02010600030101010101" pitchFamily="2" charset="-122"/>
              </a:rPr>
              <a:t>               即证得</a:t>
            </a:r>
            <a:r>
              <a:rPr lang="en-US" altLang="zh-CN" sz="2800" b="1" dirty="0">
                <a:ea typeface="宋体" panose="02010600030101010101" pitchFamily="2" charset="-122"/>
              </a:rPr>
              <a:t>B ⊆ A∩B </a:t>
            </a:r>
            <a:r>
              <a:rPr lang="zh-CN" altLang="en-US" sz="2800" b="1" dirty="0">
                <a:ea typeface="宋体" panose="02010600030101010101" pitchFamily="2" charset="-122"/>
              </a:rPr>
              <a:t>。</a:t>
            </a:r>
          </a:p>
          <a:p>
            <a:pPr marL="609600" indent="-609600">
              <a:buFont typeface="Arial" panose="020B0604020202020204" pitchFamily="34" charset="0"/>
              <a:buNone/>
            </a:pPr>
            <a:r>
              <a:rPr lang="en-US" altLang="zh-CN" sz="2800" b="1" dirty="0">
                <a:ea typeface="宋体" panose="02010600030101010101" pitchFamily="2" charset="-122"/>
              </a:rPr>
              <a:t>               </a:t>
            </a:r>
            <a:r>
              <a:rPr lang="zh-CN" altLang="en-US" sz="2800" b="1" dirty="0">
                <a:ea typeface="宋体" panose="02010600030101010101" pitchFamily="2" charset="-122"/>
              </a:rPr>
              <a:t>因此</a:t>
            </a:r>
            <a:r>
              <a:rPr lang="en-US" altLang="zh-CN" sz="2800" b="1" dirty="0">
                <a:ea typeface="宋体" panose="02010600030101010101" pitchFamily="2" charset="-122"/>
              </a:rPr>
              <a:t> A∩B =B</a:t>
            </a:r>
            <a:r>
              <a:rPr lang="zh-CN" altLang="en-US" sz="2800" b="1" dirty="0">
                <a:ea typeface="宋体" panose="02010600030101010101" pitchFamily="2" charset="-122"/>
              </a:rPr>
              <a:t>。</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3">
                                            <p:txEl>
                                              <p:pRg st="2" end="2"/>
                                            </p:txEl>
                                          </p:spTgt>
                                        </p:tgtEl>
                                        <p:attrNameLst>
                                          <p:attrName>style.visibility</p:attrName>
                                        </p:attrNameLst>
                                      </p:cBhvr>
                                      <p:to>
                                        <p:strVal val="visible"/>
                                      </p:to>
                                    </p:set>
                                    <p:animEffect transition="in" filter="blinds(horizontal)">
                                      <p:cBhvr>
                                        <p:cTn id="7" dur="500"/>
                                        <p:tgtEl>
                                          <p:spTgt spid="1024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3">
                                            <p:txEl>
                                              <p:pRg st="3" end="3"/>
                                            </p:txEl>
                                          </p:spTgt>
                                        </p:tgtEl>
                                        <p:attrNameLst>
                                          <p:attrName>style.visibility</p:attrName>
                                        </p:attrNameLst>
                                      </p:cBhvr>
                                      <p:to>
                                        <p:strVal val="visible"/>
                                      </p:to>
                                    </p:set>
                                    <p:animEffect transition="in" filter="blinds(horizontal)">
                                      <p:cBhvr>
                                        <p:cTn id="12" dur="500"/>
                                        <p:tgtEl>
                                          <p:spTgt spid="1024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animEffect transition="in" filter="blinds(horizontal)">
                                      <p:cBhvr>
                                        <p:cTn id="17" dur="500"/>
                                        <p:tgtEl>
                                          <p:spTgt spid="1024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03">
                                            <p:txEl>
                                              <p:pRg st="5" end="5"/>
                                            </p:txEl>
                                          </p:spTgt>
                                        </p:tgtEl>
                                        <p:attrNameLst>
                                          <p:attrName>style.visibility</p:attrName>
                                        </p:attrNameLst>
                                      </p:cBhvr>
                                      <p:to>
                                        <p:strVal val="visible"/>
                                      </p:to>
                                    </p:set>
                                    <p:animEffect transition="in" filter="blinds(horizontal)">
                                      <p:cBhvr>
                                        <p:cTn id="22" dur="500"/>
                                        <p:tgtEl>
                                          <p:spTgt spid="10240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403">
                                            <p:txEl>
                                              <p:pRg st="6" end="6"/>
                                            </p:txEl>
                                          </p:spTgt>
                                        </p:tgtEl>
                                        <p:attrNameLst>
                                          <p:attrName>style.visibility</p:attrName>
                                        </p:attrNameLst>
                                      </p:cBhvr>
                                      <p:to>
                                        <p:strVal val="visible"/>
                                      </p:to>
                                    </p:set>
                                    <p:animEffect transition="in" filter="blinds(horizontal)">
                                      <p:cBhvr>
                                        <p:cTn id="27" dur="500"/>
                                        <p:tgtEl>
                                          <p:spTgt spid="10240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2403">
                                            <p:txEl>
                                              <p:pRg st="7" end="7"/>
                                            </p:txEl>
                                          </p:spTgt>
                                        </p:tgtEl>
                                        <p:attrNameLst>
                                          <p:attrName>style.visibility</p:attrName>
                                        </p:attrNameLst>
                                      </p:cBhvr>
                                      <p:to>
                                        <p:strVal val="visible"/>
                                      </p:to>
                                    </p:set>
                                    <p:animEffect transition="in" filter="blinds(horizontal)">
                                      <p:cBhvr>
                                        <p:cTn id="32" dur="500"/>
                                        <p:tgtEl>
                                          <p:spTgt spid="10240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403">
                                            <p:txEl>
                                              <p:pRg st="8" end="8"/>
                                            </p:txEl>
                                          </p:spTgt>
                                        </p:tgtEl>
                                        <p:attrNameLst>
                                          <p:attrName>style.visibility</p:attrName>
                                        </p:attrNameLst>
                                      </p:cBhvr>
                                      <p:to>
                                        <p:strVal val="visible"/>
                                      </p:to>
                                    </p:set>
                                    <p:animEffect transition="in" filter="blinds(horizontal)">
                                      <p:cBhvr>
                                        <p:cTn id="37" dur="500"/>
                                        <p:tgtEl>
                                          <p:spTgt spid="10240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2403">
                                            <p:txEl>
                                              <p:pRg st="9" end="9"/>
                                            </p:txEl>
                                          </p:spTgt>
                                        </p:tgtEl>
                                        <p:attrNameLst>
                                          <p:attrName>style.visibility</p:attrName>
                                        </p:attrNameLst>
                                      </p:cBhvr>
                                      <p:to>
                                        <p:strVal val="visible"/>
                                      </p:to>
                                    </p:set>
                                    <p:animEffect transition="in" filter="blinds(horizontal)">
                                      <p:cBhvr>
                                        <p:cTn id="42" dur="500"/>
                                        <p:tgtEl>
                                          <p:spTgt spid="10240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2403">
                                            <p:txEl>
                                              <p:pRg st="10" end="10"/>
                                            </p:txEl>
                                          </p:spTgt>
                                        </p:tgtEl>
                                        <p:attrNameLst>
                                          <p:attrName>style.visibility</p:attrName>
                                        </p:attrNameLst>
                                      </p:cBhvr>
                                      <p:to>
                                        <p:strVal val="visible"/>
                                      </p:to>
                                    </p:set>
                                    <p:animEffect transition="in" filter="blinds(horizontal)">
                                      <p:cBhvr>
                                        <p:cTn id="47" dur="500"/>
                                        <p:tgtEl>
                                          <p:spTgt spid="102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4BF044-FB56-4A5A-891D-408B5C34EB78}" type="slidenum">
              <a:rPr lang="zh-CN" altLang="en-US" smtClean="0">
                <a:solidFill>
                  <a:schemeClr val="accent1"/>
                </a:solidFill>
              </a:rPr>
              <a:pPr/>
              <a:t>8</a:t>
            </a:fld>
            <a:r>
              <a:rPr lang="en-US" altLang="zh-CN" dirty="0">
                <a:solidFill>
                  <a:schemeClr val="accent1"/>
                </a:solidFill>
              </a:rPr>
              <a:t>/49</a:t>
            </a:r>
          </a:p>
        </p:txBody>
      </p:sp>
      <p:sp>
        <p:nvSpPr>
          <p:cNvPr id="47107" name="Rectangle 2"/>
          <p:cNvSpPr>
            <a:spLocks noGrp="1" noChangeArrowheads="1"/>
          </p:cNvSpPr>
          <p:nvPr>
            <p:ph type="title" idx="4294967295"/>
          </p:nvPr>
        </p:nvSpPr>
        <p:spPr>
          <a:xfrm>
            <a:off x="228600" y="836613"/>
            <a:ext cx="8447088" cy="3168650"/>
          </a:xfrm>
        </p:spPr>
        <p:txBody>
          <a:bodyPr/>
          <a:lstStyle/>
          <a:p>
            <a:pPr algn="l" eaLnBrk="1" hangingPunct="1"/>
            <a:r>
              <a:rPr lang="zh-CN" altLang="en-US" sz="3200" b="1" dirty="0">
                <a:solidFill>
                  <a:schemeClr val="tx1"/>
                </a:solidFill>
                <a:ea typeface="宋体" panose="02010600030101010101" pitchFamily="2" charset="-122"/>
              </a:rPr>
              <a:t>设</a:t>
            </a:r>
            <a:r>
              <a:rPr lang="en-US" altLang="zh-CN" sz="3200" b="1" dirty="0">
                <a:solidFill>
                  <a:schemeClr val="tx1"/>
                </a:solidFill>
                <a:ea typeface="宋体" panose="02010600030101010101" pitchFamily="2" charset="-122"/>
              </a:rPr>
              <a:t>A,B</a:t>
            </a:r>
            <a:r>
              <a:rPr lang="zh-CN" altLang="en-US" sz="3200" b="1" dirty="0">
                <a:solidFill>
                  <a:schemeClr val="tx1"/>
                </a:solidFill>
                <a:ea typeface="宋体" panose="02010600030101010101" pitchFamily="2" charset="-122"/>
              </a:rPr>
              <a:t>为集合，试确定下列各式分别成立的充分必要条件：   </a:t>
            </a:r>
            <a:br>
              <a:rPr lang="en-US" altLang="zh-CN" sz="3200" b="1" dirty="0">
                <a:solidFill>
                  <a:schemeClr val="tx1"/>
                </a:solidFill>
                <a:ea typeface="宋体" panose="02010600030101010101" pitchFamily="2" charset="-122"/>
              </a:rPr>
            </a:br>
            <a:r>
              <a:rPr lang="en-US" altLang="zh-CN" sz="3200" b="1" dirty="0">
                <a:solidFill>
                  <a:schemeClr val="tx1"/>
                </a:solidFill>
                <a:ea typeface="宋体" panose="02010600030101010101" pitchFamily="2" charset="-122"/>
              </a:rPr>
              <a:t>（1）A∩B=A∪B</a:t>
            </a:r>
            <a:br>
              <a:rPr lang="en-US" altLang="zh-CN" sz="3200" b="1" dirty="0">
                <a:solidFill>
                  <a:schemeClr val="tx1"/>
                </a:solidFill>
                <a:ea typeface="宋体" panose="02010600030101010101" pitchFamily="2" charset="-122"/>
              </a:rPr>
            </a:br>
            <a:r>
              <a:rPr lang="zh-CN" altLang="en-US" sz="3200" b="1" dirty="0">
                <a:solidFill>
                  <a:schemeClr val="tx1"/>
                </a:solidFill>
                <a:ea typeface="宋体" panose="02010600030101010101" pitchFamily="2" charset="-122"/>
              </a:rPr>
              <a:t>（</a:t>
            </a:r>
            <a:r>
              <a:rPr lang="en-US" altLang="zh-CN" sz="3200" b="1" dirty="0">
                <a:solidFill>
                  <a:schemeClr val="tx1"/>
                </a:solidFill>
                <a:ea typeface="宋体" panose="02010600030101010101" pitchFamily="2" charset="-122"/>
              </a:rPr>
              <a:t>2</a:t>
            </a:r>
            <a:r>
              <a:rPr lang="zh-CN" altLang="en-US" sz="3200" b="1" dirty="0">
                <a:solidFill>
                  <a:schemeClr val="tx1"/>
                </a:solidFill>
                <a:ea typeface="宋体" panose="02010600030101010101" pitchFamily="2" charset="-122"/>
              </a:rPr>
              <a:t>）</a:t>
            </a:r>
            <a:r>
              <a:rPr lang="en-US" altLang="zh-CN" sz="3200" b="1" dirty="0">
                <a:solidFill>
                  <a:schemeClr val="tx1"/>
                </a:solidFill>
                <a:ea typeface="宋体" panose="02010600030101010101" pitchFamily="2" charset="-122"/>
              </a:rPr>
              <a:t>A-B=B</a:t>
            </a:r>
            <a:r>
              <a:rPr lang="en-US" altLang="zh-CN" sz="4000" b="1" dirty="0">
                <a:solidFill>
                  <a:schemeClr val="tx1"/>
                </a:solidFill>
                <a:ea typeface="宋体" panose="02010600030101010101" pitchFamily="2" charset="-122"/>
              </a:rPr>
              <a:t>   </a:t>
            </a:r>
            <a:br>
              <a:rPr lang="en-US" altLang="zh-CN" sz="3200" b="1" dirty="0">
                <a:solidFill>
                  <a:schemeClr val="tx1"/>
                </a:solidFill>
                <a:ea typeface="宋体" panose="02010600030101010101" pitchFamily="2" charset="-122"/>
              </a:rPr>
            </a:br>
            <a:endParaRPr lang="en-US" altLang="zh-CN" sz="3200" b="1" dirty="0">
              <a:solidFill>
                <a:schemeClr val="tx1"/>
              </a:solidFill>
              <a:ea typeface="宋体" panose="02010600030101010101" pitchFamily="2" charset="-122"/>
            </a:endParaRPr>
          </a:p>
        </p:txBody>
      </p:sp>
      <p:sp>
        <p:nvSpPr>
          <p:cNvPr id="47108" name="标题 1"/>
          <p:cNvSpPr txBox="1">
            <a:spLocks/>
          </p:cNvSpPr>
          <p:nvPr/>
        </p:nvSpPr>
        <p:spPr bwMode="auto">
          <a:xfrm>
            <a:off x="179388" y="49213"/>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rPr>
              <a:t>思考题</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4D39E1-F478-4C96-9A3F-CDA613DED746}" type="slidenum">
              <a:rPr lang="zh-CN" altLang="en-US" smtClean="0">
                <a:solidFill>
                  <a:schemeClr val="accent1"/>
                </a:solidFill>
              </a:rPr>
              <a:pPr/>
              <a:t>9</a:t>
            </a:fld>
            <a:r>
              <a:rPr lang="en-US" altLang="zh-CN" dirty="0">
                <a:solidFill>
                  <a:schemeClr val="accent1"/>
                </a:solidFill>
              </a:rPr>
              <a:t>/49</a:t>
            </a:r>
          </a:p>
        </p:txBody>
      </p:sp>
      <p:sp>
        <p:nvSpPr>
          <p:cNvPr id="48131"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集合运算性质 </a:t>
            </a:r>
          </a:p>
        </p:txBody>
      </p:sp>
      <p:sp>
        <p:nvSpPr>
          <p:cNvPr id="48132" name="Rectangle 3"/>
          <p:cNvSpPr>
            <a:spLocks noGrp="1"/>
          </p:cNvSpPr>
          <p:nvPr>
            <p:ph type="body" idx="4294967295"/>
          </p:nvPr>
        </p:nvSpPr>
        <p:spPr>
          <a:xfrm>
            <a:off x="34925" y="836613"/>
            <a:ext cx="7772400" cy="720725"/>
          </a:xfrm>
        </p:spPr>
        <p:txBody>
          <a:bodyPr/>
          <a:lstStyle/>
          <a:p>
            <a:pPr>
              <a:buFont typeface="Arial" panose="020B0604020202020204" pitchFamily="34" charset="0"/>
              <a:buNone/>
            </a:pPr>
            <a:r>
              <a:rPr lang="zh-CN" altLang="en-US" b="1" dirty="0">
                <a:latin typeface="Calibri" panose="020F0502020204030204" pitchFamily="34" charset="0"/>
                <a:ea typeface="宋体" panose="02010600030101010101" pitchFamily="2" charset="-122"/>
              </a:rPr>
              <a:t>定理 设</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是三个任意集合，则：</a:t>
            </a:r>
            <a:r>
              <a:rPr lang="zh-CN" altLang="en-US" dirty="0">
                <a:latin typeface="Calibri" panose="020F0502020204030204" pitchFamily="34" charset="0"/>
                <a:ea typeface="宋体" panose="02010600030101010101" pitchFamily="2" charset="-122"/>
              </a:rPr>
              <a:t> </a:t>
            </a:r>
          </a:p>
        </p:txBody>
      </p:sp>
      <p:sp>
        <p:nvSpPr>
          <p:cNvPr id="48133" name="Rectangle 4"/>
          <p:cNvSpPr>
            <a:spLocks noChangeArrowheads="1"/>
          </p:cNvSpPr>
          <p:nvPr/>
        </p:nvSpPr>
        <p:spPr bwMode="auto">
          <a:xfrm>
            <a:off x="428625" y="1285875"/>
            <a:ext cx="806608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Tx/>
              <a:buAutoNum type="circleNumDbPlain"/>
            </a:pPr>
            <a:r>
              <a:rPr lang="zh-CN" altLang="en-US" sz="2800" b="1">
                <a:latin typeface="Times New Roman" panose="02020603050405020304" pitchFamily="18" charset="0"/>
              </a:rPr>
              <a:t> </a:t>
            </a:r>
            <a:r>
              <a:rPr lang="zh-CN" altLang="en-US" sz="2800" b="1">
                <a:solidFill>
                  <a:srgbClr val="FF0000"/>
                </a:solidFill>
                <a:latin typeface="Times New Roman" panose="02020603050405020304" pitchFamily="18" charset="0"/>
              </a:rPr>
              <a:t>幂等律</a:t>
            </a:r>
            <a:r>
              <a:rPr lang="zh-CN" altLang="en-US" sz="2800" b="1">
                <a:latin typeface="Times New Roman" panose="02020603050405020304" pitchFamily="18" charset="0"/>
              </a:rPr>
              <a:t>  </a:t>
            </a:r>
            <a:r>
              <a:rPr lang="en-US" altLang="zh-CN" sz="2800" b="1">
                <a:latin typeface="Times New Roman" panose="02020603050405020304" pitchFamily="18" charset="0"/>
              </a:rPr>
              <a:t>A</a:t>
            </a:r>
            <a:r>
              <a:rPr lang="en-US" altLang="zh-CN" sz="2800" b="1">
                <a:latin typeface="Times New Roman" panose="02020603050405020304" pitchFamily="18" charset="0"/>
                <a:ea typeface="MS Mincho" panose="02020609040205080304" pitchFamily="49" charset="-128"/>
              </a:rPr>
              <a:t>∪A=A </a:t>
            </a:r>
          </a:p>
          <a:p>
            <a:pPr eaLnBrk="1" hangingPunct="1">
              <a:lnSpc>
                <a:spcPct val="150000"/>
              </a:lnSpc>
            </a:pPr>
            <a:r>
              <a:rPr lang="en-US" altLang="zh-CN" sz="2800" b="1">
                <a:latin typeface="Times New Roman" panose="02020603050405020304" pitchFamily="18" charset="0"/>
                <a:ea typeface="MS Mincho" panose="02020609040205080304" pitchFamily="49" charset="-128"/>
              </a:rPr>
              <a:t>                    A∩A=A</a:t>
            </a:r>
          </a:p>
          <a:p>
            <a:pPr eaLnBrk="1" hangingPunct="1">
              <a:lnSpc>
                <a:spcPct val="150000"/>
              </a:lnSpc>
              <a:buFontTx/>
              <a:buAutoNum type="circleNumDbPlain" startAt="2"/>
            </a:pPr>
            <a:r>
              <a:rPr lang="en-US" altLang="zh-CN" sz="2800" b="1">
                <a:latin typeface="Times New Roman" panose="02020603050405020304" pitchFamily="18" charset="0"/>
              </a:rPr>
              <a:t> </a:t>
            </a:r>
            <a:r>
              <a:rPr lang="zh-CN" altLang="en-US" sz="2800" b="1">
                <a:solidFill>
                  <a:srgbClr val="FF0000"/>
                </a:solidFill>
                <a:latin typeface="Times New Roman" panose="02020603050405020304" pitchFamily="18" charset="0"/>
              </a:rPr>
              <a:t>交换律</a:t>
            </a:r>
            <a:r>
              <a:rPr lang="zh-CN" altLang="en-US" sz="2800" b="1">
                <a:latin typeface="Times New Roman" panose="02020603050405020304" pitchFamily="18" charset="0"/>
              </a:rPr>
              <a:t>  </a:t>
            </a:r>
            <a:r>
              <a:rPr lang="en-US" altLang="zh-CN" sz="2800" b="1">
                <a:latin typeface="Times New Roman" panose="02020603050405020304" pitchFamily="18" charset="0"/>
              </a:rPr>
              <a:t>A∪B= B∪A </a:t>
            </a:r>
          </a:p>
          <a:p>
            <a:pPr eaLnBrk="1" hangingPunct="1">
              <a:lnSpc>
                <a:spcPct val="150000"/>
              </a:lnSpc>
            </a:pPr>
            <a:r>
              <a:rPr lang="en-US" altLang="zh-CN" sz="2800" b="1">
                <a:latin typeface="Times New Roman" panose="02020603050405020304" pitchFamily="18" charset="0"/>
              </a:rPr>
              <a:t>                    A∩B= B∩A</a:t>
            </a:r>
          </a:p>
          <a:p>
            <a:pPr eaLnBrk="1" hangingPunct="1">
              <a:lnSpc>
                <a:spcPct val="150000"/>
              </a:lnSpc>
              <a:buFontTx/>
              <a:buAutoNum type="circleNumDbPlain" startAt="3"/>
            </a:pPr>
            <a:r>
              <a:rPr lang="zh-CN" altLang="en-US" sz="2800" b="1">
                <a:solidFill>
                  <a:srgbClr val="FF0000"/>
                </a:solidFill>
                <a:latin typeface="Times New Roman" panose="02020603050405020304" pitchFamily="18" charset="0"/>
              </a:rPr>
              <a:t>结合律</a:t>
            </a:r>
            <a:r>
              <a:rPr lang="zh-CN" altLang="en-US" sz="2800" b="1">
                <a:latin typeface="Times New Roman" panose="02020603050405020304" pitchFamily="18" charset="0"/>
              </a:rPr>
              <a:t>    </a:t>
            </a:r>
            <a:r>
              <a:rPr lang="en-US" altLang="zh-CN" sz="2800" b="1">
                <a:latin typeface="Times New Roman" panose="02020603050405020304" pitchFamily="18" charset="0"/>
              </a:rPr>
              <a:t>A∪</a:t>
            </a:r>
            <a:r>
              <a:rPr lang="zh-CN" altLang="en-US" sz="2800" b="1">
                <a:latin typeface="Times New Roman" panose="02020603050405020304" pitchFamily="18" charset="0"/>
              </a:rPr>
              <a:t>（</a:t>
            </a:r>
            <a:r>
              <a:rPr lang="en-US" altLang="zh-CN" sz="2800" b="1">
                <a:latin typeface="Times New Roman" panose="02020603050405020304" pitchFamily="18" charset="0"/>
              </a:rPr>
              <a:t>B∪C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A∪B</a:t>
            </a:r>
            <a:r>
              <a:rPr lang="zh-CN" altLang="en-US" sz="2800" b="1">
                <a:latin typeface="Times New Roman" panose="02020603050405020304" pitchFamily="18" charset="0"/>
              </a:rPr>
              <a:t>）∪</a:t>
            </a:r>
            <a:r>
              <a:rPr lang="en-US" altLang="zh-CN" sz="2800" b="1">
                <a:latin typeface="Times New Roman" panose="02020603050405020304" pitchFamily="18" charset="0"/>
              </a:rPr>
              <a:t>C</a:t>
            </a:r>
          </a:p>
          <a:p>
            <a:pPr eaLnBrk="1" hangingPunct="1">
              <a:lnSpc>
                <a:spcPct val="150000"/>
              </a:lnSpc>
            </a:pPr>
            <a:r>
              <a:rPr lang="en-US" altLang="zh-CN" sz="2800" b="1">
                <a:latin typeface="Times New Roman" panose="02020603050405020304" pitchFamily="18" charset="0"/>
              </a:rPr>
              <a:t>                    A∩</a:t>
            </a:r>
            <a:r>
              <a:rPr lang="zh-CN" altLang="en-US" sz="2800" b="1">
                <a:latin typeface="Times New Roman" panose="02020603050405020304" pitchFamily="18" charset="0"/>
              </a:rPr>
              <a:t>（</a:t>
            </a:r>
            <a:r>
              <a:rPr lang="en-US" altLang="zh-CN" sz="2800" b="1">
                <a:latin typeface="Times New Roman" panose="02020603050405020304" pitchFamily="18" charset="0"/>
              </a:rPr>
              <a:t>B∩C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A∩B</a:t>
            </a:r>
            <a:r>
              <a:rPr lang="zh-CN" altLang="en-US" sz="2800" b="1">
                <a:latin typeface="Times New Roman" panose="02020603050405020304" pitchFamily="18" charset="0"/>
              </a:rPr>
              <a:t>）∩</a:t>
            </a:r>
            <a:r>
              <a:rPr lang="en-US" altLang="zh-CN" sz="2800" b="1">
                <a:latin typeface="Times New Roman" panose="02020603050405020304" pitchFamily="18" charset="0"/>
              </a:rPr>
              <a:t>C</a:t>
            </a:r>
          </a:p>
          <a:p>
            <a:pPr eaLnBrk="1" hangingPunct="1">
              <a:lnSpc>
                <a:spcPct val="150000"/>
              </a:lnSpc>
              <a:buFontTx/>
              <a:buAutoNum type="circleNumDbPlain" startAt="4"/>
            </a:pPr>
            <a:r>
              <a:rPr lang="zh-CN" altLang="en-US" sz="2800" b="1">
                <a:solidFill>
                  <a:srgbClr val="FF0000"/>
                </a:solidFill>
                <a:latin typeface="Times New Roman" panose="02020603050405020304" pitchFamily="18" charset="0"/>
              </a:rPr>
              <a:t>分配律 </a:t>
            </a:r>
            <a:r>
              <a:rPr lang="zh-CN" altLang="en-US" sz="2800" b="1">
                <a:latin typeface="Times New Roman" panose="02020603050405020304" pitchFamily="18" charset="0"/>
              </a:rPr>
              <a:t>  </a:t>
            </a:r>
            <a:r>
              <a:rPr lang="en-US" altLang="zh-CN" sz="2800" b="1">
                <a:latin typeface="Times New Roman" panose="02020603050405020304" pitchFamily="18" charset="0"/>
              </a:rPr>
              <a:t>A∪</a:t>
            </a:r>
            <a:r>
              <a:rPr lang="zh-CN" altLang="en-US" sz="2800" b="1">
                <a:latin typeface="Times New Roman" panose="02020603050405020304" pitchFamily="18" charset="0"/>
              </a:rPr>
              <a:t>（</a:t>
            </a:r>
            <a:r>
              <a:rPr lang="en-US" altLang="zh-CN" sz="2800" b="1">
                <a:latin typeface="Times New Roman" panose="02020603050405020304" pitchFamily="18" charset="0"/>
              </a:rPr>
              <a:t>B∩C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A∪B</a:t>
            </a:r>
            <a:r>
              <a:rPr lang="zh-CN" altLang="en-US" sz="2800" b="1">
                <a:latin typeface="Times New Roman" panose="02020603050405020304" pitchFamily="18" charset="0"/>
              </a:rPr>
              <a:t>）∩（</a:t>
            </a:r>
            <a:r>
              <a:rPr lang="en-US" altLang="zh-CN" sz="2800" b="1">
                <a:latin typeface="Times New Roman" panose="02020603050405020304" pitchFamily="18" charset="0"/>
              </a:rPr>
              <a:t>A∪C</a:t>
            </a:r>
            <a:r>
              <a:rPr lang="zh-CN" altLang="en-US" sz="2800" b="1">
                <a:latin typeface="Times New Roman" panose="02020603050405020304" pitchFamily="18" charset="0"/>
              </a:rPr>
              <a:t>） </a:t>
            </a:r>
          </a:p>
          <a:p>
            <a:pPr eaLnBrk="1" hangingPunct="1">
              <a:lnSpc>
                <a:spcPct val="150000"/>
              </a:lnSpc>
            </a:pPr>
            <a:r>
              <a:rPr lang="zh-CN" altLang="en-US" sz="2800" b="1">
                <a:latin typeface="Times New Roman" panose="02020603050405020304" pitchFamily="18" charset="0"/>
              </a:rPr>
              <a:t>                    </a:t>
            </a:r>
            <a:r>
              <a:rPr lang="en-US" altLang="zh-CN" sz="2800" b="1">
                <a:latin typeface="Times New Roman" panose="02020603050405020304" pitchFamily="18" charset="0"/>
              </a:rPr>
              <a:t>A∩</a:t>
            </a:r>
            <a:r>
              <a:rPr lang="zh-CN" altLang="en-US" sz="2800" b="1">
                <a:latin typeface="Times New Roman" panose="02020603050405020304" pitchFamily="18" charset="0"/>
              </a:rPr>
              <a:t>（</a:t>
            </a:r>
            <a:r>
              <a:rPr lang="en-US" altLang="zh-CN" sz="2800" b="1">
                <a:latin typeface="Times New Roman" panose="02020603050405020304" pitchFamily="18" charset="0"/>
              </a:rPr>
              <a:t>B∪C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A∩B</a:t>
            </a:r>
            <a:r>
              <a:rPr lang="zh-CN" altLang="en-US" sz="2800" b="1">
                <a:latin typeface="Times New Roman" panose="02020603050405020304" pitchFamily="18" charset="0"/>
              </a:rPr>
              <a:t>）∪（</a:t>
            </a:r>
            <a:r>
              <a:rPr lang="en-US" altLang="zh-CN" sz="2800" b="1">
                <a:latin typeface="Times New Roman" panose="02020603050405020304" pitchFamily="18" charset="0"/>
              </a:rPr>
              <a:t>A∩C</a:t>
            </a:r>
            <a:r>
              <a:rPr lang="zh-CN" altLang="en-US" sz="2800" b="1">
                <a:latin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316159</TotalTime>
  <Words>4585</Words>
  <Application>Microsoft Office PowerPoint</Application>
  <PresentationFormat>全屏显示(4:3)</PresentationFormat>
  <Paragraphs>454</Paragraphs>
  <Slides>56</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MS Mincho</vt:lpstr>
      <vt:lpstr>黑体</vt:lpstr>
      <vt:lpstr>宋体</vt:lpstr>
      <vt:lpstr>Arial</vt:lpstr>
      <vt:lpstr>Calibri</vt:lpstr>
      <vt:lpstr>Cambria Math</vt:lpstr>
      <vt:lpstr>Symbol</vt:lpstr>
      <vt:lpstr>Tahoma</vt:lpstr>
      <vt:lpstr>Times New Roman</vt:lpstr>
      <vt:lpstr>Wingdings</vt:lpstr>
      <vt:lpstr>4_Office 主题</vt:lpstr>
      <vt:lpstr>公式</vt:lpstr>
      <vt:lpstr>PowerPoint 演示文稿</vt:lpstr>
      <vt:lpstr>3.2 集合的基本运算</vt:lpstr>
      <vt:lpstr>定义3.7     并运算：∪</vt:lpstr>
      <vt:lpstr>交运算： ∩</vt:lpstr>
      <vt:lpstr>相对补运算（差运算）：–</vt:lpstr>
      <vt:lpstr>例 设A、B是两个任意集合，则下列两条件等价</vt:lpstr>
      <vt:lpstr>例 设A、B是两个任意集合，则下列两条件等价</vt:lpstr>
      <vt:lpstr>设A,B为集合，试确定下列各式分别成立的充分必要条件：    （1）A∩B=A∪B （2）A-B=B    </vt:lpstr>
      <vt:lpstr>集合运算性质 </vt:lpstr>
      <vt:lpstr>求证集合等式的方法</vt:lpstr>
      <vt:lpstr>例 试证：A∪(B∩C)=(A∪B)∩(A∪C)</vt:lpstr>
      <vt:lpstr>例 试证：A∪(B∩C)=(A∪B)∩(A∪C)</vt:lpstr>
      <vt:lpstr>PowerPoint 演示文稿</vt:lpstr>
      <vt:lpstr>例 求证    (A-B)∪(A-C)=A当且仅当 A∩B∩C=Ø</vt:lpstr>
      <vt:lpstr>再证充分性：若A∩B∩C=Ø,  则(A-B)∪(A-C)=A成立。</vt:lpstr>
      <vt:lpstr>定义3.8        补运算： ~A 或 Ā</vt:lpstr>
      <vt:lpstr>定理    A是一个任意集合，则</vt:lpstr>
      <vt:lpstr>定理    Ā=B当且仅当A∪B=E且A∩B=Ø</vt:lpstr>
      <vt:lpstr>推论</vt:lpstr>
      <vt:lpstr>定理 德·摩根定律 (Augustus De Morgan, 1806-1871, 英國數學家)</vt:lpstr>
      <vt:lpstr>定理 德·摩根定律 (Augustus De Morgan, 1806-1871, 英國數學家)</vt:lpstr>
      <vt:lpstr>例  求证</vt:lpstr>
      <vt:lpstr>例  求证</vt:lpstr>
      <vt:lpstr>例 求证：        (A–B)∩(A–C)=A– (B∪C)</vt:lpstr>
      <vt:lpstr>例 求证</vt:lpstr>
      <vt:lpstr>典型例题</vt:lpstr>
      <vt:lpstr>定义3.9    对称差： ⊕ </vt:lpstr>
      <vt:lpstr>定理      A⊕B = (A∪B)–(A∩B) </vt:lpstr>
      <vt:lpstr>PowerPoint 演示文稿</vt:lpstr>
      <vt:lpstr>定理</vt:lpstr>
      <vt:lpstr>定理（A ⊕ B）⊕ C = A ⊕（B ⊕ C）</vt:lpstr>
      <vt:lpstr>定理 （A ⊕ B）⊕ C = A ⊕（B ⊕ C）</vt:lpstr>
      <vt:lpstr>例 已知A⊕B=A⊕C，证明B=C。 </vt:lpstr>
      <vt:lpstr>有限并、有限交</vt:lpstr>
      <vt:lpstr>关于有限并、有限交的分配率</vt:lpstr>
      <vt:lpstr>可数并、可数交及其分配律</vt:lpstr>
      <vt:lpstr>3.3 集合中元素的计数</vt:lpstr>
      <vt:lpstr>基数（cardinality 势）</vt:lpstr>
      <vt:lpstr>定义3.10   有穷集、无穷集</vt:lpstr>
      <vt:lpstr>加法公式</vt:lpstr>
      <vt:lpstr>例</vt:lpstr>
      <vt:lpstr>加法公式</vt:lpstr>
      <vt:lpstr>定理3.2 包含排斥原理（多退少补公式）</vt:lpstr>
      <vt:lpstr>定理3.2 的推论(将教材上的定理3.2及其推论交换)</vt:lpstr>
      <vt:lpstr>俩俩交集为空情况下的一般加法公式</vt:lpstr>
      <vt:lpstr>减法公式</vt:lpstr>
      <vt:lpstr>例  求出在1和300之间，试求： （1）不能被2、3、5、7中任意一个整除的整数的个数。</vt:lpstr>
      <vt:lpstr>PowerPoint 演示文稿</vt:lpstr>
      <vt:lpstr>PowerPoint 演示文稿</vt:lpstr>
      <vt:lpstr>3.17(1)</vt:lpstr>
      <vt:lpstr>PowerPoint 演示文稿</vt:lpstr>
      <vt:lpstr>PowerPoint 演示文稿</vt:lpstr>
      <vt:lpstr>PowerPoint 演示文稿</vt:lpstr>
      <vt:lpstr>补充题 试求公式xA(x)xB(x)的前束范式。</vt:lpstr>
      <vt:lpstr>要求：独立完成作业</vt:lpstr>
      <vt:lpstr>补充题 试求公式xA(x)xB(x)的前束范式。</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220</cp:revision>
  <dcterms:created xsi:type="dcterms:W3CDTF">2090-01-01T11:28:32Z</dcterms:created>
  <dcterms:modified xsi:type="dcterms:W3CDTF">2024-10-07T03:24:09Z</dcterms:modified>
</cp:coreProperties>
</file>