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notesMasterIdLst>
    <p:notesMasterId r:id="rId12"/>
  </p:notesMasterIdLst>
  <p:sldIdLst>
    <p:sldId id="524" r:id="rId2"/>
    <p:sldId id="525" r:id="rId3"/>
    <p:sldId id="526" r:id="rId4"/>
    <p:sldId id="527" r:id="rId5"/>
    <p:sldId id="528" r:id="rId6"/>
    <p:sldId id="529" r:id="rId7"/>
    <p:sldId id="530" r:id="rId8"/>
    <p:sldId id="531" r:id="rId9"/>
    <p:sldId id="532" r:id="rId10"/>
    <p:sldId id="533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5B3D7"/>
    <a:srgbClr val="00FFCC"/>
    <a:srgbClr val="FF0000"/>
    <a:srgbClr val="7F8D8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77463" autoAdjust="0"/>
  </p:normalViewPr>
  <p:slideViewPr>
    <p:cSldViewPr>
      <p:cViewPr>
        <p:scale>
          <a:sx n="75" d="100"/>
          <a:sy n="75" d="100"/>
        </p:scale>
        <p:origin x="1212" y="7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17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E1A2F7E2-C313-4750-AF51-2EF0675991BC}" type="datetimeFigureOut">
              <a:rPr lang="zh-CN" altLang="en-US"/>
              <a:pPr>
                <a:defRPr/>
              </a:pPr>
              <a:t>2024/12/8</a:t>
            </a:fld>
            <a:endParaRPr lang="en-US" altLang="zh-CN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F561063-3147-4379-9C7A-BA6687AD481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561063-3147-4379-9C7A-BA6687AD481A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15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CD5C-8B8C-42CF-8CC3-42D0D4C27CB3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3091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CD5C-8B8C-42CF-8CC3-42D0D4C27CB3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6090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CD5C-8B8C-42CF-8CC3-42D0D4C27CB3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964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CD5C-8B8C-42CF-8CC3-42D0D4C27CB3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0201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2CD5C-8B8C-42CF-8CC3-42D0D4C27CB3}" type="slidenum">
              <a:rPr lang="zh-CN" altLang="en-US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3438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CF74744-7631-4199-9BE0-AE59A1CD8532}" type="slidenum">
              <a:rPr lang="zh-CN" altLang="en-US"/>
              <a:pPr/>
              <a:t>‹#›</a:t>
            </a:fld>
            <a:r>
              <a:rPr lang="en-US" altLang="zh-CN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3022043519"/>
      </p:ext>
    </p:extLst>
  </p:cSld>
  <p:clrMapOvr>
    <a:masterClrMapping/>
  </p:clrMapOvr>
  <p:transition advTm="100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B0D6F7B8-5CB5-4A25-A306-9D1DAE9E93C5}" type="slidenum">
              <a:rPr lang="zh-CN" altLang="en-US"/>
              <a:pPr/>
              <a:t>‹#›</a:t>
            </a:fld>
            <a:r>
              <a:rPr lang="en-US" altLang="zh-CN"/>
              <a:t>/31</a:t>
            </a:r>
          </a:p>
        </p:txBody>
      </p:sp>
    </p:spTree>
    <p:extLst>
      <p:ext uri="{BB962C8B-B14F-4D97-AF65-F5344CB8AC3E}">
        <p14:creationId xmlns:p14="http://schemas.microsoft.com/office/powerpoint/2010/main" val="41784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ransition advTm="1000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3504" y="836712"/>
            <a:ext cx="10111143" cy="1080120"/>
          </a:xfrm>
        </p:spPr>
        <p:txBody>
          <a:bodyPr/>
          <a:lstStyle/>
          <a:p>
            <a:pPr algn="l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3.17(1)</a:t>
            </a:r>
            <a:endParaRPr lang="en-US" altLang="zh-CN" sz="32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标题 1"/>
          <p:cNvSpPr txBox="1">
            <a:spLocks/>
          </p:cNvSpPr>
          <p:nvPr/>
        </p:nvSpPr>
        <p:spPr bwMode="auto">
          <a:xfrm>
            <a:off x="179388" y="4975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作业</a:t>
            </a:r>
            <a:r>
              <a:rPr lang="en-US" altLang="zh-CN" sz="4400" b="1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317359" y="1988840"/>
            <a:ext cx="8640638" cy="4608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3638" indent="-1163638" algn="l">
              <a:tabLst>
                <a:tab pos="1163638" algn="l"/>
              </a:tabLst>
            </a:pPr>
            <a:r>
              <a:rPr lang="zh-CN" altLang="en-US" sz="2800" b="1" dirty="0">
                <a:solidFill>
                  <a:srgbClr val="FF0000"/>
                </a:solidFill>
              </a:rPr>
              <a:t>补充题 </a:t>
            </a:r>
            <a:r>
              <a:rPr lang="zh-CN" altLang="en-US" sz="2800" b="1" dirty="0">
                <a:ea typeface="宋体" panose="02010600030101010101" pitchFamily="2" charset="-122"/>
              </a:rPr>
              <a:t>试求：在</a:t>
            </a:r>
            <a:r>
              <a:rPr lang="en-US" altLang="zh-CN" sz="2800" b="1" dirty="0"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ea typeface="宋体" panose="02010600030101010101" pitchFamily="2" charset="-122"/>
              </a:rPr>
              <a:t>和</a:t>
            </a:r>
            <a:r>
              <a:rPr lang="en-US" altLang="zh-CN" sz="2800" b="1" dirty="0">
                <a:ea typeface="宋体" panose="02010600030101010101" pitchFamily="2" charset="-122"/>
              </a:rPr>
              <a:t>300</a:t>
            </a:r>
            <a:r>
              <a:rPr lang="zh-CN" altLang="en-US" sz="2800" b="1" dirty="0">
                <a:ea typeface="宋体" panose="02010600030101010101" pitchFamily="2" charset="-122"/>
              </a:rPr>
              <a:t>之间能够被</a:t>
            </a:r>
            <a:r>
              <a:rPr lang="en-US" altLang="zh-CN" sz="2800" b="1" dirty="0"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ea typeface="宋体" panose="02010600030101010101" pitchFamily="2" charset="-122"/>
              </a:rPr>
              <a:t>中任意一个整除，但不能被</a:t>
            </a:r>
            <a:r>
              <a:rPr lang="en-US" altLang="zh-CN" sz="2800" b="1" dirty="0">
                <a:ea typeface="宋体" panose="02010600030101010101" pitchFamily="2" charset="-122"/>
              </a:rPr>
              <a:t>7</a:t>
            </a:r>
            <a:r>
              <a:rPr lang="zh-CN" altLang="en-US" sz="2800" b="1" dirty="0">
                <a:ea typeface="宋体" panose="02010600030101010101" pitchFamily="2" charset="-122"/>
              </a:rPr>
              <a:t>整除的整数的个数。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4705131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7146A-A2A6-38F8-9714-C50913A16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BF1AC0-D6A8-A1E5-D288-E14CE28345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6D00F74-16E4-9D64-142A-567E4390D9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AAA24-ABE8-4AE6-9F3B-472DFBA5166D}" type="slidenum">
              <a:rPr lang="zh-CN" altLang="en-US" smtClean="0"/>
              <a:pPr/>
              <a:t>10</a:t>
            </a:fld>
            <a:r>
              <a:rPr lang="en-US" altLang="zh-CN"/>
              <a:t>/69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2CAD70-17A1-CCA6-5BC5-F7F8D6A4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86" y="18638"/>
            <a:ext cx="7144747" cy="18576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1FC6133-173D-4542-83F8-DF3FED49B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8840"/>
            <a:ext cx="6754168" cy="40486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5E7835B-F89F-74C1-DA25-33B0E8A75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5737" y="3742035"/>
            <a:ext cx="6449325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95704"/>
      </p:ext>
    </p:extLst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8809" y="2060848"/>
            <a:ext cx="8857710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解</a:t>
            </a:r>
            <a:r>
              <a:rPr lang="en-US" altLang="zh-CN" sz="3200" b="1" dirty="0"/>
              <a:t>:     A=C=Ø</a:t>
            </a:r>
          </a:p>
          <a:p>
            <a:pPr eaLnBrk="1" hangingPunct="1"/>
            <a:r>
              <a:rPr lang="en-US" altLang="zh-CN" sz="3200" dirty="0"/>
              <a:t>          B={1}</a:t>
            </a:r>
          </a:p>
          <a:p>
            <a:pPr eaLnBrk="1" hangingPunct="1"/>
            <a:r>
              <a:rPr lang="en-US" altLang="zh-CN" sz="3200" dirty="0"/>
              <a:t>          D={2}</a:t>
            </a:r>
          </a:p>
          <a:p>
            <a:pPr eaLnBrk="1" hangingPunct="1"/>
            <a:r>
              <a:rPr lang="en-US" altLang="zh-CN" sz="3200" b="1" dirty="0"/>
              <a:t>          A</a:t>
            </a:r>
            <a:r>
              <a:rPr lang="el-GR" altLang="zh-CN" sz="3200" b="1" dirty="0"/>
              <a:t>∩</a:t>
            </a:r>
            <a:r>
              <a:rPr lang="en-US" altLang="zh-CN" sz="3200" b="1" dirty="0"/>
              <a:t>C=Ø</a:t>
            </a:r>
          </a:p>
          <a:p>
            <a:pPr eaLnBrk="1" hangingPunct="1"/>
            <a:r>
              <a:rPr lang="en-US" altLang="zh-CN" sz="3200" dirty="0"/>
              <a:t>          </a:t>
            </a:r>
            <a:r>
              <a:rPr lang="en-US" altLang="zh-CN" sz="3200" b="1" dirty="0"/>
              <a:t>B</a:t>
            </a:r>
            <a:r>
              <a:rPr lang="el-GR" altLang="zh-CN" sz="3200" b="1" dirty="0"/>
              <a:t>∩</a:t>
            </a:r>
            <a:r>
              <a:rPr lang="en-US" altLang="zh-CN" sz="3200" b="1" dirty="0"/>
              <a:t>D=Ø=A</a:t>
            </a:r>
            <a:r>
              <a:rPr lang="el-GR" altLang="zh-CN" sz="3200" b="1" dirty="0"/>
              <a:t>∩</a:t>
            </a:r>
            <a:r>
              <a:rPr lang="en-US" altLang="zh-CN" sz="3200" b="1" dirty="0"/>
              <a:t>C</a:t>
            </a:r>
          </a:p>
          <a:p>
            <a:pPr eaLnBrk="1" hangingPunct="1"/>
            <a:r>
              <a:rPr lang="en-US" altLang="zh-CN" sz="3200" dirty="0"/>
              <a:t> 	  </a:t>
            </a:r>
            <a:r>
              <a:rPr lang="zh-CN" altLang="en-US" sz="3200" dirty="0"/>
              <a:t>显然，</a:t>
            </a:r>
            <a:r>
              <a:rPr lang="en-US" altLang="zh-CN" sz="3200" b="1" dirty="0"/>
              <a:t> A⊂B</a:t>
            </a:r>
            <a:r>
              <a:rPr lang="zh-CN" altLang="en-US" sz="3200" b="1" dirty="0"/>
              <a:t>，</a:t>
            </a:r>
            <a:r>
              <a:rPr lang="en-US" altLang="zh-CN" sz="3200" b="1" dirty="0"/>
              <a:t>C⊂D</a:t>
            </a:r>
            <a:r>
              <a:rPr lang="zh-CN" altLang="en-US" sz="3200" b="1" dirty="0"/>
              <a:t>，</a:t>
            </a:r>
            <a:endParaRPr lang="en-US" altLang="zh-CN" sz="3200" b="1" dirty="0"/>
          </a:p>
          <a:p>
            <a:pPr eaLnBrk="1" hangingPunct="1"/>
            <a:r>
              <a:rPr lang="en-US" altLang="zh-CN" sz="3200" b="1" dirty="0"/>
              <a:t>          </a:t>
            </a:r>
            <a:r>
              <a:rPr lang="zh-CN" altLang="en-US" sz="3200" b="1" dirty="0"/>
              <a:t>但</a:t>
            </a:r>
            <a:r>
              <a:rPr lang="en-US" altLang="zh-CN" sz="3200" b="1" dirty="0"/>
              <a:t> B</a:t>
            </a:r>
            <a:r>
              <a:rPr lang="el-GR" altLang="zh-CN" sz="3200" b="1" dirty="0"/>
              <a:t>∩</a:t>
            </a:r>
            <a:r>
              <a:rPr lang="en-US" altLang="zh-CN" sz="3200" b="1" dirty="0"/>
              <a:t>D</a:t>
            </a:r>
            <a:r>
              <a:rPr lang="zh-CN" altLang="en-US" sz="3200" b="1" dirty="0"/>
              <a:t>中不存在</a:t>
            </a:r>
            <a:r>
              <a:rPr lang="en-US" altLang="zh-CN" sz="3200" b="1" dirty="0"/>
              <a:t>A</a:t>
            </a:r>
            <a:r>
              <a:rPr lang="el-GR" altLang="zh-CN" sz="3200" b="1" dirty="0"/>
              <a:t>∩</a:t>
            </a:r>
            <a:r>
              <a:rPr lang="en-US" altLang="zh-CN" sz="3200" b="1" dirty="0"/>
              <a:t>C</a:t>
            </a:r>
            <a:r>
              <a:rPr lang="zh-CN" altLang="en-US" sz="3200" b="1" dirty="0"/>
              <a:t>中没有的元素，</a:t>
            </a:r>
            <a:endParaRPr lang="en-US" altLang="zh-CN" sz="3200" b="1" dirty="0"/>
          </a:p>
          <a:p>
            <a:pPr eaLnBrk="1" hangingPunct="1"/>
            <a:r>
              <a:rPr lang="en-US" altLang="zh-CN" sz="3200" b="1" dirty="0"/>
              <a:t>          </a:t>
            </a:r>
            <a:r>
              <a:rPr lang="zh-CN" altLang="en-US" sz="3200" b="1" dirty="0"/>
              <a:t>故</a:t>
            </a:r>
            <a:r>
              <a:rPr lang="en-US" altLang="zh-CN" sz="3200" b="1" dirty="0"/>
              <a:t>(A</a:t>
            </a:r>
            <a:r>
              <a:rPr lang="el-GR" altLang="zh-CN" sz="3200" b="1" dirty="0"/>
              <a:t>∩</a:t>
            </a:r>
            <a:r>
              <a:rPr lang="en-US" altLang="zh-CN" sz="3200" b="1" dirty="0"/>
              <a:t>C)⊂(B</a:t>
            </a:r>
            <a:r>
              <a:rPr lang="el-GR" altLang="zh-CN" sz="3200" b="1" dirty="0"/>
              <a:t>∩</a:t>
            </a:r>
            <a:r>
              <a:rPr lang="en-US" altLang="zh-CN" sz="3200" b="1" dirty="0"/>
              <a:t>D)</a:t>
            </a:r>
            <a:r>
              <a:rPr lang="zh-CN" altLang="en-US" sz="3200" b="1" dirty="0"/>
              <a:t>不成立。</a:t>
            </a:r>
            <a:endParaRPr lang="en-US" altLang="zh-CN" sz="3200" dirty="0"/>
          </a:p>
        </p:txBody>
      </p:sp>
      <p:sp>
        <p:nvSpPr>
          <p:cNvPr id="6" name="矩形 5"/>
          <p:cNvSpPr/>
          <p:nvPr/>
        </p:nvSpPr>
        <p:spPr>
          <a:xfrm>
            <a:off x="20216" y="764704"/>
            <a:ext cx="90775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3638" indent="-1163638">
              <a:tabLst>
                <a:tab pos="1163638" algn="l"/>
              </a:tabLst>
            </a:pPr>
            <a:r>
              <a:rPr lang="en-US" altLang="zh-CN" sz="3200" b="1" dirty="0">
                <a:solidFill>
                  <a:srgbClr val="FF0000"/>
                </a:solidFill>
              </a:rPr>
              <a:t>3.17 </a:t>
            </a:r>
            <a:r>
              <a:rPr lang="zh-CN" altLang="en-US" sz="2800" b="1" dirty="0"/>
              <a:t>判断以下命题是否恒真。如果不是，举一反例。</a:t>
            </a:r>
            <a:endParaRPr lang="en-US" altLang="zh-CN" sz="2800" b="1" dirty="0"/>
          </a:p>
          <a:p>
            <a:pPr marL="1163638" indent="-1163638">
              <a:tabLst>
                <a:tab pos="1163638" algn="l"/>
              </a:tabLst>
            </a:pPr>
            <a:r>
              <a:rPr lang="en-US" altLang="zh-CN" sz="3200" b="1" dirty="0"/>
              <a:t>       (1)</a:t>
            </a:r>
            <a:r>
              <a:rPr lang="zh-CN" altLang="en-US" sz="3200" b="1" dirty="0">
                <a:solidFill>
                  <a:srgbClr val="FF0000"/>
                </a:solidFill>
              </a:rPr>
              <a:t> </a:t>
            </a:r>
            <a:r>
              <a:rPr lang="en-US" altLang="zh-CN" sz="3200" b="1" dirty="0"/>
              <a:t>(A⊂B ∧ C⊂D)</a:t>
            </a:r>
            <a:r>
              <a:rPr lang="en-US" altLang="zh-CN" sz="3200" b="1" dirty="0">
                <a:sym typeface="Symbol" panose="05050102010706020507" pitchFamily="18" charset="2"/>
              </a:rPr>
              <a:t>  </a:t>
            </a:r>
            <a:r>
              <a:rPr lang="en-US" altLang="zh-CN" sz="3200" b="1" dirty="0"/>
              <a:t>(A</a:t>
            </a:r>
            <a:r>
              <a:rPr lang="el-GR" altLang="zh-CN" sz="3200" b="1" dirty="0"/>
              <a:t>∩</a:t>
            </a:r>
            <a:r>
              <a:rPr lang="en-US" altLang="zh-CN" sz="3200" b="1" dirty="0"/>
              <a:t>C)⊂(B</a:t>
            </a:r>
            <a:r>
              <a:rPr lang="el-GR" altLang="zh-CN" sz="3200" b="1" dirty="0"/>
              <a:t>∩</a:t>
            </a:r>
            <a:r>
              <a:rPr lang="en-US" altLang="zh-CN" sz="3200" b="1" dirty="0"/>
              <a:t>D)</a:t>
            </a:r>
            <a:endParaRPr lang="zh-CN" altLang="en-US" sz="320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5BE261F-4519-DD9C-86FE-9F02FFF52536}"/>
              </a:ext>
            </a:extLst>
          </p:cNvPr>
          <p:cNvSpPr txBox="1">
            <a:spLocks/>
          </p:cNvSpPr>
          <p:nvPr/>
        </p:nvSpPr>
        <p:spPr bwMode="auto">
          <a:xfrm>
            <a:off x="179388" y="49213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作业</a:t>
            </a:r>
            <a:r>
              <a:rPr lang="en-US" altLang="zh-CN" sz="4400" b="1" dirty="0">
                <a:solidFill>
                  <a:schemeClr val="bg1"/>
                </a:solidFill>
              </a:rPr>
              <a:t>08</a:t>
            </a:r>
            <a:r>
              <a:rPr lang="zh-CN" altLang="en-US" sz="4400" b="1" dirty="0">
                <a:solidFill>
                  <a:schemeClr val="bg1"/>
                </a:solidFill>
              </a:rPr>
              <a:t>参考解答</a:t>
            </a:r>
            <a:endParaRPr lang="en-US" altLang="zh-CN" sz="4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248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7"/>
              <p:cNvSpPr txBox="1"/>
              <p:nvPr/>
            </p:nvSpPr>
            <p:spPr bwMode="auto">
              <a:xfrm>
                <a:off x="1258888" y="1988841"/>
                <a:ext cx="5977408" cy="403244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zh-CN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zh-CN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en-US" altLang="zh-CN" sz="32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altLang="zh-CN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e>
                      </m:d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  <m: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e>
                      </m:d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zh-CN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4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8888" y="1988841"/>
                <a:ext cx="5977408" cy="40324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4770" y="2002009"/>
            <a:ext cx="8467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解</a:t>
            </a:r>
            <a:r>
              <a:rPr lang="en-US" altLang="zh-CN" sz="3200" b="1" dirty="0"/>
              <a:t>:</a:t>
            </a:r>
            <a:r>
              <a:rPr lang="en-US" altLang="zh-CN" sz="3200" dirty="0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0"/>
            <a:ext cx="9144000" cy="1077218"/>
          </a:xfrm>
          <a:prstGeom prst="rect">
            <a:avLst/>
          </a:prstGeom>
          <a:solidFill>
            <a:srgbClr val="63A4F7"/>
          </a:solidFill>
        </p:spPr>
        <p:txBody>
          <a:bodyPr wrap="square">
            <a:spAutoFit/>
          </a:bodyPr>
          <a:lstStyle/>
          <a:p>
            <a:pPr marL="1163638" indent="-1163638">
              <a:tabLst>
                <a:tab pos="1163638" algn="l"/>
              </a:tabLst>
            </a:pPr>
            <a:r>
              <a:rPr lang="zh-CN" altLang="en-US" sz="3200" b="1" dirty="0">
                <a:solidFill>
                  <a:srgbClr val="FF0000"/>
                </a:solidFill>
              </a:rPr>
              <a:t>补充题 </a:t>
            </a:r>
            <a:r>
              <a:rPr lang="zh-CN" altLang="en-US" sz="3200" b="1" dirty="0"/>
              <a:t>试求：在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300</a:t>
            </a:r>
            <a:r>
              <a:rPr lang="zh-CN" altLang="en-US" sz="3200" b="1" dirty="0"/>
              <a:t>之间能够被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5</a:t>
            </a:r>
            <a:r>
              <a:rPr lang="zh-CN" altLang="en-US" sz="3200" b="1" dirty="0"/>
              <a:t>中</a:t>
            </a:r>
            <a:r>
              <a:rPr lang="zh-CN" altLang="en-US" sz="3200" b="1" dirty="0">
                <a:solidFill>
                  <a:srgbClr val="FF0000"/>
                </a:solidFill>
              </a:rPr>
              <a:t>任意一个</a:t>
            </a:r>
            <a:r>
              <a:rPr lang="zh-CN" altLang="en-US" sz="3200" b="1" dirty="0"/>
              <a:t>整除，但不能被</a:t>
            </a:r>
            <a:r>
              <a:rPr lang="en-US" altLang="zh-CN" sz="3200" b="1" dirty="0"/>
              <a:t>7</a:t>
            </a:r>
            <a:r>
              <a:rPr lang="zh-CN" altLang="en-US" sz="3200" b="1" dirty="0"/>
              <a:t>整除的整数的个数。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85048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6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30969"/>
      </p:ext>
    </p:extLst>
  </p:cSld>
  <p:clrMapOvr>
    <a:masterClrMapping/>
  </p:clrMapOvr>
  <p:transition advTm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7"/>
              <p:cNvSpPr txBox="1"/>
              <p:nvPr/>
            </p:nvSpPr>
            <p:spPr bwMode="auto">
              <a:xfrm>
                <a:off x="1258888" y="2048476"/>
                <a:ext cx="7129536" cy="4032448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l-GR" altLang="zh-CN" sz="2600" dirty="0">
                              <a:latin typeface="MS Mincho" pitchFamily="49" charset="-128"/>
                              <a:ea typeface="MS Mincho" pitchFamily="49" charset="-128"/>
                              <a:cs typeface="Arial" panose="020B0604020202020204" pitchFamily="34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l-GR" altLang="zh-CN" sz="2600" dirty="0">
                              <a:latin typeface="MS Mincho" pitchFamily="49" charset="-128"/>
                              <a:ea typeface="MS Mincho" pitchFamily="49" charset="-128"/>
                              <a:cs typeface="Arial" panose="020B0604020202020204" pitchFamily="34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sz="2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̄"/>
                                  <m:ctrlP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br>
                  <a:rPr lang="zh-CN" altLang="en-US" sz="2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6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6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6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6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6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6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6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2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=220-31=189</a:t>
                </a:r>
                <a:br>
                  <a:rPr lang="en-US" altLang="zh-CN" sz="26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r>
                  <a:rPr lang="zh-CN" altLang="en-US" sz="2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其中：</a:t>
                </a:r>
                <a:endParaRPr lang="en-US" altLang="zh-CN" sz="26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l-GR" altLang="zh-CN" sz="2600" dirty="0">
                              <a:latin typeface="MS Mincho" pitchFamily="49" charset="-128"/>
                              <a:ea typeface="MS Mincho" pitchFamily="49" charset="-128"/>
                              <a:cs typeface="Arial" panose="020B0604020202020204" pitchFamily="34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l-GR" altLang="zh-CN" sz="2600" dirty="0">
                              <a:latin typeface="MS Mincho" pitchFamily="49" charset="-128"/>
                              <a:ea typeface="MS Mincho" pitchFamily="49" charset="-128"/>
                              <a:cs typeface="Arial" panose="020B0604020202020204" pitchFamily="34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e>
                      </m:d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sub>
                          </m:sSub>
                        </m:e>
                      </m:d>
                      <m:r>
                        <a:rPr lang="en-US" altLang="zh-CN" sz="2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150+100+60-50-30-20+10=220</a:t>
                </a:r>
              </a:p>
              <a:p>
                <a:endParaRPr lang="en-US" altLang="zh-CN" sz="26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6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6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6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6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6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b>
                          </m:sSub>
                        </m:e>
                      </m:d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d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altLang="zh-C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42</m:t>
                              </m:r>
                            </m:sub>
                          </m:sSub>
                        </m:e>
                      </m:d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zh-C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zh-CN" altLang="en-US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altLang="zh-CN" sz="2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sz="2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en-US" altLang="zh-CN" sz="2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6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21</m:t>
                    </m:r>
                  </m:oMath>
                </a14:m>
                <a:r>
                  <a:rPr lang="en-US" altLang="zh-CN" sz="26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+14+8-7-4-2+1=31</a:t>
                </a:r>
              </a:p>
              <a:p>
                <a:endParaRPr lang="en-US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8888" y="2048476"/>
                <a:ext cx="7129536" cy="4032448"/>
              </a:xfrm>
              <a:prstGeom prst="rect">
                <a:avLst/>
              </a:prstGeom>
              <a:blipFill>
                <a:blip r:embed="rId3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4770" y="2002009"/>
            <a:ext cx="8467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解</a:t>
            </a:r>
            <a:r>
              <a:rPr lang="en-US" altLang="zh-CN" sz="3200" b="1" dirty="0"/>
              <a:t>:</a:t>
            </a:r>
            <a:r>
              <a:rPr lang="en-US" altLang="zh-CN" sz="3200" dirty="0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0" y="777076"/>
            <a:ext cx="897008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3638" indent="-1163638">
              <a:tabLst>
                <a:tab pos="1163638" algn="l"/>
              </a:tabLst>
            </a:pPr>
            <a:r>
              <a:rPr lang="zh-CN" altLang="en-US" sz="3200" b="1" dirty="0">
                <a:solidFill>
                  <a:srgbClr val="FF0000"/>
                </a:solidFill>
              </a:rPr>
              <a:t>补充题 </a:t>
            </a:r>
            <a:r>
              <a:rPr lang="zh-CN" altLang="en-US" sz="3200" b="1" dirty="0"/>
              <a:t>试求：在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和</a:t>
            </a:r>
            <a:r>
              <a:rPr lang="en-US" altLang="zh-CN" sz="3200" b="1" dirty="0"/>
              <a:t>300</a:t>
            </a:r>
            <a:r>
              <a:rPr lang="zh-CN" altLang="en-US" sz="3200" b="1" dirty="0"/>
              <a:t>之间能够被</a:t>
            </a:r>
            <a:r>
              <a:rPr lang="en-US" altLang="zh-CN" sz="3200" b="1" dirty="0"/>
              <a:t>2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、</a:t>
            </a:r>
            <a:r>
              <a:rPr lang="en-US" altLang="zh-CN" sz="3200" b="1" dirty="0"/>
              <a:t>5</a:t>
            </a:r>
            <a:r>
              <a:rPr lang="zh-CN" altLang="en-US" sz="3200" b="1" dirty="0"/>
              <a:t>中</a:t>
            </a:r>
            <a:r>
              <a:rPr lang="zh-CN" altLang="en-US" sz="3200" b="1" dirty="0">
                <a:solidFill>
                  <a:srgbClr val="FF0000"/>
                </a:solidFill>
              </a:rPr>
              <a:t>至少一个</a:t>
            </a:r>
            <a:r>
              <a:rPr lang="zh-CN" altLang="en-US" sz="3200" b="1" dirty="0"/>
              <a:t>整除，但不能被</a:t>
            </a:r>
            <a:r>
              <a:rPr lang="en-US" altLang="zh-CN" sz="3200" b="1" dirty="0"/>
              <a:t>7</a:t>
            </a:r>
            <a:r>
              <a:rPr lang="zh-CN" altLang="en-US" sz="3200" b="1" dirty="0"/>
              <a:t>整除的整数的个数。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78421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7"/>
              <p:cNvSpPr txBox="1"/>
              <p:nvPr/>
            </p:nvSpPr>
            <p:spPr bwMode="auto">
              <a:xfrm>
                <a:off x="2411760" y="1457400"/>
                <a:ext cx="8496942" cy="54006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~(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l-GR" altLang="zh-CN" sz="2800" dirty="0">
                        <a:latin typeface="MS Mincho" pitchFamily="49" charset="-128"/>
                        <a:ea typeface="MS Mincho" pitchFamily="49" charset="-128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8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=50−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10+7−1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=50−16=34</m:t>
                      </m:r>
                    </m:oMath>
                  </m:oMathPara>
                </a14:m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l-GR" altLang="zh-CN" sz="2400" dirty="0">
                        <a:latin typeface="MS Mincho" pitchFamily="49" charset="-128"/>
                        <a:ea typeface="MS Mincho" pitchFamily="49" charset="-128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4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4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10+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0−1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~(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l-GR" altLang="zh-CN" sz="2400" dirty="0">
                        <a:latin typeface="MS Mincho" pitchFamily="49" charset="-128"/>
                        <a:ea typeface="MS Mincho" pitchFamily="49" charset="-128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br>
                  <a:rPr lang="zh-CN" alt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4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4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zh-CN" altLang="en-US" sz="24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zh-CN" sz="2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CN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0−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10+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0−1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sz="3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所求数目为</a:t>
                </a:r>
                <a:endParaRPr lang="en-US" altLang="zh-CN" sz="32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3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34+17+9=60</a:t>
                </a:r>
              </a:p>
              <a:p>
                <a:endParaRPr lang="en-US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1760" y="1457400"/>
                <a:ext cx="8496942" cy="5400600"/>
              </a:xfrm>
              <a:prstGeom prst="rect">
                <a:avLst/>
              </a:prstGeom>
              <a:blipFill>
                <a:blip r:embed="rId3"/>
                <a:stretch>
                  <a:fillRect l="-1220" t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79512" y="1475368"/>
            <a:ext cx="8467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解</a:t>
            </a:r>
            <a:r>
              <a:rPr lang="en-US" altLang="zh-CN" sz="3200" b="1" dirty="0"/>
              <a:t>:</a:t>
            </a:r>
            <a:r>
              <a:rPr lang="en-US" altLang="zh-CN" sz="3200" dirty="0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86958" y="692696"/>
            <a:ext cx="89700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3638" indent="-1163638">
              <a:tabLst>
                <a:tab pos="1163638" algn="l"/>
              </a:tabLst>
            </a:pPr>
            <a:r>
              <a:rPr lang="zh-CN" altLang="en-US" sz="2400" b="1" dirty="0">
                <a:solidFill>
                  <a:srgbClr val="FF0000"/>
                </a:solidFill>
              </a:rPr>
              <a:t>补充题 </a:t>
            </a:r>
            <a:r>
              <a:rPr lang="zh-CN" altLang="en-US" sz="2400" b="1" dirty="0"/>
              <a:t>试求：在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300</a:t>
            </a:r>
            <a:r>
              <a:rPr lang="zh-CN" altLang="en-US" sz="2400" b="1" dirty="0"/>
              <a:t>之间能够被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中恰好两个整除，但不能被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整除的整数的个数。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75902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7"/>
              <p:cNvSpPr txBox="1"/>
              <p:nvPr/>
            </p:nvSpPr>
            <p:spPr bwMode="auto">
              <a:xfrm>
                <a:off x="827584" y="958360"/>
                <a:ext cx="8496942" cy="540060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l-GR" altLang="zh-CN" sz="2800" dirty="0">
                        <a:latin typeface="MS Mincho" pitchFamily="49" charset="-128"/>
                        <a:ea typeface="MS Mincho" pitchFamily="49" charset="-128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l-GR" altLang="zh-CN" sz="2800" dirty="0">
                        <a:latin typeface="MS Mincho" pitchFamily="49" charset="-128"/>
                        <a:ea typeface="MS Mincho" pitchFamily="49" charset="-128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800" b="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70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=150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(50+30+21-10-7-4+1)=150-81=69</a:t>
                </a: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l-GR" altLang="zh-CN" sz="2800" dirty="0">
                        <a:latin typeface="MS Mincho" pitchFamily="49" charset="-128"/>
                        <a:ea typeface="MS Mincho" pitchFamily="49" charset="-128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m:rPr>
                        <m:nor/>
                      </m:rPr>
                      <a:rPr lang="el-GR" altLang="zh-CN" sz="2800" dirty="0">
                        <a:latin typeface="MS Mincho" pitchFamily="49" charset="-128"/>
                        <a:ea typeface="MS Mincho" pitchFamily="49" charset="-128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105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=100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(50+20+14-10-7-2+1)=100-66=34</a:t>
                </a:r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̄"/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l-GR" altLang="zh-CN" sz="2800" dirty="0">
                        <a:latin typeface="MS Mincho" pitchFamily="49" charset="-128"/>
                        <a:ea typeface="MS Mincho" pitchFamily="49" charset="-128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l-GR" altLang="zh-CN" sz="2800" dirty="0">
                        <a:latin typeface="MS Mincho" pitchFamily="49" charset="-128"/>
                        <a:ea typeface="MS Mincho" pitchFamily="49" charset="-128"/>
                        <a:cs typeface="Arial" panose="020B0604020202020204" pitchFamily="34" charset="0"/>
                      </a:rPr>
                      <m:t>∪</m:t>
                    </m:r>
                    <m:sSub>
                      <m:sSub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br>
                  <a:rPr lang="zh-CN" altLang="en-US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l-GR" altLang="zh-CN" sz="2800" dirty="0">
                            <a:latin typeface="MS Mincho" pitchFamily="49" charset="-128"/>
                            <a:ea typeface="MS Mincho" pitchFamily="49" charset="-128"/>
                            <a:cs typeface="Arial" panose="020B0604020202020204" pitchFamily="34" charset="0"/>
                          </a:rPr>
                          <m:t>∪</m:t>
                        </m:r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zh-CN" altLang="en-US" sz="2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35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70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sz="28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105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=60</a:t>
                </a:r>
                <a:r>
                  <a:rPr lang="en-US" altLang="zh-CN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-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(30+20+8-10-4-2+1)=60-43=17</a:t>
                </a:r>
              </a:p>
              <a:p>
                <a:endParaRPr lang="en-US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zh-CN" altLang="en-US" sz="3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所求数目为</a:t>
                </a:r>
                <a:endParaRPr lang="en-US" altLang="zh-CN" sz="32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altLang="zh-CN" sz="32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69+34+17=120</a:t>
                </a:r>
              </a:p>
              <a:p>
                <a:endParaRPr lang="en-US" altLang="zh-CN" sz="24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958360"/>
                <a:ext cx="8496942" cy="5400600"/>
              </a:xfrm>
              <a:prstGeom prst="rect">
                <a:avLst/>
              </a:prstGeom>
              <a:blipFill>
                <a:blip r:embed="rId3"/>
                <a:stretch>
                  <a:fillRect l="-1220" t="-677" b="-2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124893" y="908720"/>
            <a:ext cx="84670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/>
              <a:t>解</a:t>
            </a:r>
            <a:r>
              <a:rPr lang="en-US" altLang="zh-CN" sz="3200" b="1" dirty="0"/>
              <a:t>:</a:t>
            </a:r>
            <a:r>
              <a:rPr lang="en-US" altLang="zh-CN" sz="3200" dirty="0"/>
              <a:t> </a:t>
            </a:r>
          </a:p>
        </p:txBody>
      </p:sp>
      <p:sp>
        <p:nvSpPr>
          <p:cNvPr id="6" name="矩形 5"/>
          <p:cNvSpPr/>
          <p:nvPr/>
        </p:nvSpPr>
        <p:spPr>
          <a:xfrm>
            <a:off x="86958" y="19307"/>
            <a:ext cx="89700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3638" indent="-1163638">
              <a:tabLst>
                <a:tab pos="1163638" algn="l"/>
              </a:tabLst>
            </a:pPr>
            <a:r>
              <a:rPr lang="zh-CN" altLang="en-US" sz="2000" b="1" dirty="0">
                <a:solidFill>
                  <a:schemeClr val="bg1"/>
                </a:solidFill>
              </a:rPr>
              <a:t>补充题 试求：在</a:t>
            </a:r>
            <a:r>
              <a:rPr lang="en-US" altLang="zh-CN" sz="2000" b="1" dirty="0">
                <a:solidFill>
                  <a:schemeClr val="bg1"/>
                </a:solidFill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</a:rPr>
              <a:t>和</a:t>
            </a:r>
            <a:r>
              <a:rPr lang="en-US" altLang="zh-CN" sz="2000" b="1" dirty="0">
                <a:solidFill>
                  <a:schemeClr val="bg1"/>
                </a:solidFill>
              </a:rPr>
              <a:t>300</a:t>
            </a:r>
            <a:r>
              <a:rPr lang="zh-CN" altLang="en-US" sz="2000" b="1" dirty="0">
                <a:solidFill>
                  <a:schemeClr val="bg1"/>
                </a:solidFill>
              </a:rPr>
              <a:t>之间能够被</a:t>
            </a:r>
            <a:r>
              <a:rPr lang="en-US" altLang="zh-CN" sz="2000" b="1" dirty="0">
                <a:solidFill>
                  <a:schemeClr val="bg1"/>
                </a:solidFill>
              </a:rPr>
              <a:t>2</a:t>
            </a:r>
            <a:r>
              <a:rPr lang="zh-CN" altLang="en-US" sz="2000" b="1" dirty="0">
                <a:solidFill>
                  <a:schemeClr val="bg1"/>
                </a:solidFill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</a:rPr>
              <a:t>3</a:t>
            </a:r>
            <a:r>
              <a:rPr lang="zh-CN" altLang="en-US" sz="2000" b="1" dirty="0">
                <a:solidFill>
                  <a:schemeClr val="bg1"/>
                </a:solidFill>
              </a:rPr>
              <a:t>、</a:t>
            </a:r>
            <a:r>
              <a:rPr lang="en-US" altLang="zh-CN" sz="2000" b="1" dirty="0">
                <a:solidFill>
                  <a:schemeClr val="bg1"/>
                </a:solidFill>
              </a:rPr>
              <a:t>5</a:t>
            </a:r>
            <a:r>
              <a:rPr lang="zh-CN" altLang="en-US" sz="2000" b="1" dirty="0">
                <a:solidFill>
                  <a:schemeClr val="bg1"/>
                </a:solidFill>
              </a:rPr>
              <a:t>中一个且仅一个整除，但不能被</a:t>
            </a:r>
            <a:r>
              <a:rPr lang="en-US" altLang="zh-CN" sz="2000" b="1" dirty="0">
                <a:solidFill>
                  <a:schemeClr val="bg1"/>
                </a:solidFill>
              </a:rPr>
              <a:t>7</a:t>
            </a:r>
            <a:r>
              <a:rPr lang="zh-CN" altLang="en-US" sz="2000" b="1" dirty="0">
                <a:solidFill>
                  <a:schemeClr val="bg1"/>
                </a:solidFill>
              </a:rPr>
              <a:t>整除的整数的个数。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8212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F91EF-01B7-77AF-0817-3BF6507D7E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0FB128-802D-AA2A-48D9-BDFE45D40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FF17FB-81A8-38B2-3103-85D2049EFC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AAA24-ABE8-4AE6-9F3B-472DFBA5166D}" type="slidenum">
              <a:rPr lang="zh-CN" altLang="en-US" smtClean="0"/>
              <a:pPr/>
              <a:t>8</a:t>
            </a:fld>
            <a:r>
              <a:rPr lang="en-US" altLang="zh-CN"/>
              <a:t>/69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048E31-6238-A75A-CDEE-AF35BF25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1516"/>
            <a:ext cx="5220429" cy="22863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BF000C8-2E30-510A-B98C-6C2B89ABB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201" y="2017677"/>
            <a:ext cx="7430537" cy="18766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D10006-8C5F-F9EF-CB24-698489D90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4302" y="4409767"/>
            <a:ext cx="6449325" cy="22101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1A12062-0D9C-DE13-7D1A-D4D3F463BD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0" y="4112776"/>
            <a:ext cx="5334744" cy="261974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1705A7A-B0E9-8C1E-B954-EFA0EB936A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1788" y="-11660"/>
            <a:ext cx="3790137" cy="162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2784"/>
      </p:ext>
    </p:extLst>
  </p:cSld>
  <p:clrMapOvr>
    <a:masterClrMapping/>
  </p:clrMapOvr>
  <p:transition advTm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AF585-99CC-589A-A736-1A047A79AD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E2723-8BF8-B0EB-A99C-43A5EF1137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0AAA24-ABE8-4AE6-9F3B-472DFBA5166D}" type="slidenum">
              <a:rPr lang="zh-CN" altLang="en-US" smtClean="0"/>
              <a:pPr/>
              <a:t>9</a:t>
            </a:fld>
            <a:r>
              <a:rPr lang="en-US" altLang="zh-CN"/>
              <a:t>/69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B650D5-C5EE-90B0-93A2-AE4B7789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6"/>
            <a:ext cx="7849695" cy="221963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11F04F-1EE4-9F1D-B28A-5DFF1D175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2436896"/>
            <a:ext cx="6849431" cy="201005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C94C56-9556-F90F-2ECF-1292FFBE5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78" y="4637420"/>
            <a:ext cx="7011378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563834"/>
      </p:ext>
    </p:extLst>
  </p:cSld>
  <p:clrMapOvr>
    <a:masterClrMapping/>
  </p:clrMapOvr>
  <p:transition advTm="1000"/>
</p:sld>
</file>

<file path=ppt/theme/theme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316165</TotalTime>
  <Words>648</Words>
  <Application>Microsoft Office PowerPoint</Application>
  <PresentationFormat>全屏显示(4:3)</PresentationFormat>
  <Paragraphs>68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MS Mincho</vt:lpstr>
      <vt:lpstr>Arial</vt:lpstr>
      <vt:lpstr>Calibri</vt:lpstr>
      <vt:lpstr>Cambria Math</vt:lpstr>
      <vt:lpstr>4_Office 主题</vt:lpstr>
      <vt:lpstr>3.17(1)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1563883475@qq.com</cp:lastModifiedBy>
  <cp:revision>226</cp:revision>
  <dcterms:created xsi:type="dcterms:W3CDTF">2090-01-01T11:28:32Z</dcterms:created>
  <dcterms:modified xsi:type="dcterms:W3CDTF">2024-12-07T17:46:19Z</dcterms:modified>
</cp:coreProperties>
</file>