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50"/>
  </p:notesMasterIdLst>
  <p:handoutMasterIdLst>
    <p:handoutMasterId r:id="rId51"/>
  </p:handoutMasterIdLst>
  <p:sldIdLst>
    <p:sldId id="581" r:id="rId2"/>
    <p:sldId id="529" r:id="rId3"/>
    <p:sldId id="530" r:id="rId4"/>
    <p:sldId id="565" r:id="rId5"/>
    <p:sldId id="531" r:id="rId6"/>
    <p:sldId id="532" r:id="rId7"/>
    <p:sldId id="533" r:id="rId8"/>
    <p:sldId id="566" r:id="rId9"/>
    <p:sldId id="567" r:id="rId10"/>
    <p:sldId id="534" r:id="rId11"/>
    <p:sldId id="535" r:id="rId12"/>
    <p:sldId id="536" r:id="rId13"/>
    <p:sldId id="538" r:id="rId14"/>
    <p:sldId id="585" r:id="rId15"/>
    <p:sldId id="540" r:id="rId16"/>
    <p:sldId id="570" r:id="rId17"/>
    <p:sldId id="571" r:id="rId18"/>
    <p:sldId id="541" r:id="rId19"/>
    <p:sldId id="542" r:id="rId20"/>
    <p:sldId id="545" r:id="rId21"/>
    <p:sldId id="546" r:id="rId22"/>
    <p:sldId id="572" r:id="rId23"/>
    <p:sldId id="548" r:id="rId24"/>
    <p:sldId id="549" r:id="rId25"/>
    <p:sldId id="550" r:id="rId26"/>
    <p:sldId id="551" r:id="rId27"/>
    <p:sldId id="573" r:id="rId28"/>
    <p:sldId id="552" r:id="rId29"/>
    <p:sldId id="553" r:id="rId30"/>
    <p:sldId id="554" r:id="rId31"/>
    <p:sldId id="555" r:id="rId32"/>
    <p:sldId id="574" r:id="rId33"/>
    <p:sldId id="575" r:id="rId34"/>
    <p:sldId id="576" r:id="rId35"/>
    <p:sldId id="577" r:id="rId36"/>
    <p:sldId id="559" r:id="rId37"/>
    <p:sldId id="558" r:id="rId38"/>
    <p:sldId id="578" r:id="rId39"/>
    <p:sldId id="580" r:id="rId40"/>
    <p:sldId id="579" r:id="rId41"/>
    <p:sldId id="560" r:id="rId42"/>
    <p:sldId id="561" r:id="rId43"/>
    <p:sldId id="525" r:id="rId44"/>
    <p:sldId id="582" r:id="rId45"/>
    <p:sldId id="583" r:id="rId46"/>
    <p:sldId id="587" r:id="rId47"/>
    <p:sldId id="584" r:id="rId48"/>
    <p:sldId id="586"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5B3D7"/>
    <a:srgbClr val="7F8D8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389" autoAdjust="0"/>
  </p:normalViewPr>
  <p:slideViewPr>
    <p:cSldViewPr>
      <p:cViewPr varScale="1">
        <p:scale>
          <a:sx n="84" d="100"/>
          <a:sy n="84" d="100"/>
        </p:scale>
        <p:origin x="21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Arial" charset="0"/>
              </a:defRPr>
            </a:lvl1pPr>
          </a:lstStyle>
          <a:p>
            <a:pPr>
              <a:defRPr/>
            </a:pPr>
            <a:endParaRPr lang="zh-CN" altLang="en-US"/>
          </a:p>
        </p:txBody>
      </p:sp>
      <p:sp>
        <p:nvSpPr>
          <p:cNvPr id="1044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Arial" charset="0"/>
              </a:defRPr>
            </a:lvl1pPr>
          </a:lstStyle>
          <a:p>
            <a:pPr>
              <a:defRPr/>
            </a:pPr>
            <a:fld id="{471E439D-D633-4E6F-BA12-D179ADFF03DF}" type="datetimeFigureOut">
              <a:rPr lang="zh-CN" altLang="en-US"/>
              <a:pPr>
                <a:defRPr/>
              </a:pPr>
              <a:t>2024/10/10</a:t>
            </a:fld>
            <a:endParaRPr lang="en-US" altLang="zh-CN"/>
          </a:p>
        </p:txBody>
      </p:sp>
      <p:sp>
        <p:nvSpPr>
          <p:cNvPr id="1044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Arial" charset="0"/>
              </a:defRPr>
            </a:lvl1pPr>
          </a:lstStyle>
          <a:p>
            <a:pPr>
              <a:defRPr/>
            </a:pPr>
            <a:endParaRPr lang="en-US" altLang="zh-CN"/>
          </a:p>
        </p:txBody>
      </p:sp>
      <p:sp>
        <p:nvSpPr>
          <p:cNvPr id="1044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80D706F-E94D-4326-AB6B-751CCB535A30}"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D9152009-46E7-4EFB-9A51-6C7BCE042240}" type="datetimeFigureOut">
              <a:rPr lang="zh-CN" altLang="en-US"/>
              <a:pPr>
                <a:defRPr/>
              </a:pPr>
              <a:t>2024/10/10</a:t>
            </a:fld>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892E180E-5D7D-4A6E-820C-92D78CF64EF1}"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409942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19</a:t>
            </a:fld>
            <a:endParaRPr lang="en-US" altLang="zh-CN"/>
          </a:p>
        </p:txBody>
      </p:sp>
    </p:spTree>
    <p:extLst>
      <p:ext uri="{BB962C8B-B14F-4D97-AF65-F5344CB8AC3E}">
        <p14:creationId xmlns:p14="http://schemas.microsoft.com/office/powerpoint/2010/main" val="2539976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二元关系</a:t>
            </a:r>
            <a:r>
              <a:rPr lang="en-US" altLang="zh-CN"/>
              <a:t>R</a:t>
            </a:r>
            <a:r>
              <a:rPr lang="zh-CN" altLang="en-US"/>
              <a:t>可以表示为表的形式</a:t>
            </a:r>
            <a:r>
              <a:rPr lang="en-US" altLang="zh-CN"/>
              <a:t>, </a:t>
            </a:r>
            <a:r>
              <a:rPr lang="zh-CN" altLang="en-US"/>
              <a:t>其中表的行对应于中的元素，表的列对应于中的元素，方格中的符号“√”表示其对应行的元素项关于其对应列的元素。</a:t>
            </a:r>
          </a:p>
          <a:p>
            <a:pPr eaLnBrk="1" hangingPunct="1"/>
            <a:r>
              <a:rPr lang="zh-CN" altLang="en-US"/>
              <a:t>二元关系</a:t>
            </a:r>
            <a:r>
              <a:rPr lang="en-US" altLang="zh-CN"/>
              <a:t>R</a:t>
            </a:r>
            <a:r>
              <a:rPr lang="zh-CN" altLang="en-US"/>
              <a:t>也可以表示为图的形式，其中左边一列点表示中的元素，右边一列点表示中的元素，从左边的一个点到右边的一个点的箭头，表示中的对应元素项关于中的对应元素。 </a:t>
            </a:r>
          </a:p>
        </p:txBody>
      </p:sp>
    </p:spTree>
    <p:extLst>
      <p:ext uri="{BB962C8B-B14F-4D97-AF65-F5344CB8AC3E}">
        <p14:creationId xmlns:p14="http://schemas.microsoft.com/office/powerpoint/2010/main" val="3493919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592270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2E180E-5D7D-4A6E-820C-92D78CF64EF1}" type="slidenum">
              <a:rPr lang="zh-CN" altLang="en-US" smtClean="0"/>
              <a:pPr/>
              <a:t>23</a:t>
            </a:fld>
            <a:endParaRPr lang="en-US" altLang="zh-CN"/>
          </a:p>
        </p:txBody>
      </p:sp>
    </p:spTree>
    <p:extLst>
      <p:ext uri="{BB962C8B-B14F-4D97-AF65-F5344CB8AC3E}">
        <p14:creationId xmlns:p14="http://schemas.microsoft.com/office/powerpoint/2010/main" val="1591275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26</a:t>
            </a:fld>
            <a:endParaRPr lang="en-US" altLang="zh-CN"/>
          </a:p>
        </p:txBody>
      </p:sp>
    </p:spTree>
    <p:extLst>
      <p:ext uri="{BB962C8B-B14F-4D97-AF65-F5344CB8AC3E}">
        <p14:creationId xmlns:p14="http://schemas.microsoft.com/office/powerpoint/2010/main" val="3719330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28</a:t>
            </a:fld>
            <a:endParaRPr lang="en-US" altLang="zh-CN"/>
          </a:p>
        </p:txBody>
      </p:sp>
    </p:spTree>
    <p:extLst>
      <p:ext uri="{BB962C8B-B14F-4D97-AF65-F5344CB8AC3E}">
        <p14:creationId xmlns:p14="http://schemas.microsoft.com/office/powerpoint/2010/main" val="1081015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未必是恒等关系 </a:t>
            </a:r>
          </a:p>
        </p:txBody>
      </p:sp>
    </p:spTree>
    <p:extLst>
      <p:ext uri="{BB962C8B-B14F-4D97-AF65-F5344CB8AC3E}">
        <p14:creationId xmlns:p14="http://schemas.microsoft.com/office/powerpoint/2010/main" val="2979158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31</a:t>
            </a:fld>
            <a:endParaRPr lang="en-US" altLang="zh-CN"/>
          </a:p>
        </p:txBody>
      </p:sp>
    </p:spTree>
    <p:extLst>
      <p:ext uri="{BB962C8B-B14F-4D97-AF65-F5344CB8AC3E}">
        <p14:creationId xmlns:p14="http://schemas.microsoft.com/office/powerpoint/2010/main" val="348369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35</a:t>
            </a:fld>
            <a:endParaRPr lang="en-US" altLang="zh-CN"/>
          </a:p>
        </p:txBody>
      </p:sp>
    </p:spTree>
    <p:extLst>
      <p:ext uri="{BB962C8B-B14F-4D97-AF65-F5344CB8AC3E}">
        <p14:creationId xmlns:p14="http://schemas.microsoft.com/office/powerpoint/2010/main" val="4133221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50000"/>
              </a:spcBef>
            </a:pPr>
            <a:r>
              <a:rPr lang="zh-CN" altLang="en-US" sz="1200" b="1" dirty="0">
                <a:latin typeface="Times New Roman" panose="02020603050405020304" pitchFamily="18" charset="0"/>
              </a:rPr>
              <a:t>证 </a:t>
            </a:r>
            <a:r>
              <a:rPr lang="en-US" altLang="zh-CN" sz="1200" b="1" dirty="0">
                <a:latin typeface="Times New Roman" panose="02020603050405020304" pitchFamily="18" charset="0"/>
              </a:rPr>
              <a:t>(1) </a:t>
            </a:r>
            <a:r>
              <a:rPr lang="zh-CN" altLang="en-US" sz="1200" b="1" dirty="0">
                <a:latin typeface="Times New Roman" panose="02020603050405020304" pitchFamily="18" charset="0"/>
              </a:rPr>
              <a:t>任取</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&gt;, </a:t>
            </a:r>
          </a:p>
          <a:p>
            <a:pPr eaLnBrk="1" hangingPunct="1"/>
            <a:r>
              <a:rPr lang="en-US" altLang="zh-CN" sz="1200" b="1" dirty="0">
                <a:latin typeface="Times New Roman" panose="02020603050405020304" pitchFamily="18" charset="0"/>
              </a:rPr>
              <a:t>  &lt;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&gt;</a:t>
            </a:r>
            <a:r>
              <a:rPr lang="en-US" altLang="zh-CN" sz="1200" b="1" dirty="0">
                <a:latin typeface="Times New Roman" panose="02020603050405020304" pitchFamily="18" charset="0"/>
                <a:sym typeface="Symbol" panose="05050102010706020507" pitchFamily="18" charset="2"/>
              </a:rPr>
              <a:t></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F</a:t>
            </a:r>
            <a:r>
              <a:rPr lang="en-US" altLang="zh-CN" sz="1200" b="1" dirty="0"/>
              <a:t>∘</a:t>
            </a:r>
            <a:r>
              <a:rPr lang="en-US" altLang="zh-CN" sz="1200" b="1" i="1" dirty="0">
                <a:latin typeface="Times New Roman" panose="02020603050405020304" pitchFamily="18" charset="0"/>
              </a:rPr>
              <a:t>G</a:t>
            </a:r>
            <a:r>
              <a:rPr lang="en-US" altLang="zh-CN" sz="1200" b="1" dirty="0">
                <a:latin typeface="Times New Roman" panose="02020603050405020304" pitchFamily="18" charset="0"/>
              </a:rPr>
              <a:t>)</a:t>
            </a:r>
            <a:r>
              <a:rPr lang="en-US" altLang="zh-CN" sz="1200" b="1" dirty="0"/>
              <a:t>∘</a:t>
            </a:r>
            <a:r>
              <a:rPr lang="en-US" altLang="zh-CN" sz="1200" b="1" i="1" dirty="0">
                <a:latin typeface="Times New Roman" panose="02020603050405020304" pitchFamily="18" charset="0"/>
              </a:rPr>
              <a:t>H</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t</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t</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F</a:t>
            </a:r>
            <a:r>
              <a:rPr lang="en-US" altLang="zh-CN" sz="1200" b="1" dirty="0"/>
              <a:t>∘</a:t>
            </a:r>
            <a:r>
              <a:rPr lang="en-US" altLang="zh-CN" sz="1200" b="1" i="1" dirty="0">
                <a:latin typeface="Times New Roman" panose="02020603050405020304" pitchFamily="18" charset="0"/>
              </a:rPr>
              <a:t>G</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t</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i="1" dirty="0">
                <a:latin typeface="Times New Roman" panose="02020603050405020304" pitchFamily="18" charset="0"/>
              </a:rPr>
              <a:t>&gt;</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H</a:t>
            </a:r>
            <a:r>
              <a:rPr lang="en-US" altLang="zh-CN" sz="1200" b="1" dirty="0">
                <a:latin typeface="Times New Roman" panose="02020603050405020304" pitchFamily="18" charset="0"/>
              </a:rPr>
              <a:t>)</a:t>
            </a:r>
            <a:endParaRPr lang="en-US" altLang="zh-CN" sz="1200" b="1" dirty="0">
              <a:latin typeface="Times New Roman" panose="02020603050405020304" pitchFamily="18" charset="0"/>
              <a:sym typeface="Symbol" panose="05050102010706020507" pitchFamily="18" charset="2"/>
            </a:endParaRPr>
          </a:p>
          <a:p>
            <a:pPr eaLnBrk="1" hangingPunct="1"/>
            <a:r>
              <a:rPr lang="en-US" altLang="zh-CN" sz="1200" b="1" dirty="0">
                <a:latin typeface="Times New Roman" panose="02020603050405020304" pitchFamily="18" charset="0"/>
                <a:sym typeface="Symbol" panose="05050102010706020507" pitchFamily="18" charset="2"/>
              </a:rPr>
              <a:t>   </a:t>
            </a:r>
            <a:r>
              <a:rPr lang="en-US" altLang="zh-CN" sz="1200" b="1" i="1" dirty="0">
                <a:latin typeface="Times New Roman" panose="02020603050405020304" pitchFamily="18" charset="0"/>
              </a:rPr>
              <a:t>t </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s</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s</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F</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s</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t</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G</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t</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H</a:t>
            </a:r>
            <a:r>
              <a:rPr lang="en-US" altLang="zh-CN" sz="1200" b="1" dirty="0">
                <a:latin typeface="Times New Roman" panose="02020603050405020304" pitchFamily="18" charset="0"/>
              </a:rPr>
              <a:t>)</a:t>
            </a:r>
            <a:br>
              <a:rPr lang="en-US" altLang="zh-CN" sz="1200" b="1" dirty="0">
                <a:latin typeface="Times New Roman" panose="02020603050405020304" pitchFamily="18" charset="0"/>
              </a:rPr>
            </a:br>
            <a:r>
              <a:rPr lang="en-US" altLang="zh-CN" sz="1200" b="1" dirty="0">
                <a:latin typeface="Times New Roman" panose="02020603050405020304" pitchFamily="18" charset="0"/>
              </a:rPr>
              <a:t>  </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t </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s </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s</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F</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s</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t</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G</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t</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H</a:t>
            </a:r>
            <a:r>
              <a:rPr lang="en-US" altLang="zh-CN" sz="1200" b="1" dirty="0">
                <a:latin typeface="Times New Roman" panose="02020603050405020304" pitchFamily="18" charset="0"/>
              </a:rPr>
              <a:t>)</a:t>
            </a:r>
            <a:br>
              <a:rPr lang="en-US" altLang="zh-CN" sz="1200" b="1" dirty="0">
                <a:latin typeface="Times New Roman" panose="02020603050405020304" pitchFamily="18" charset="0"/>
              </a:rPr>
            </a:br>
            <a:r>
              <a:rPr lang="en-US" altLang="zh-CN" sz="1200" b="1" dirty="0">
                <a:latin typeface="Times New Roman" panose="02020603050405020304" pitchFamily="18" charset="0"/>
              </a:rPr>
              <a:t>  </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s </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s</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F</a:t>
            </a:r>
            <a:r>
              <a:rPr lang="en-US" altLang="zh-CN" sz="1200" b="1" dirty="0">
                <a:latin typeface="Times New Roman" panose="02020603050405020304" pitchFamily="18" charset="0"/>
              </a:rPr>
              <a:t>∧</a:t>
            </a:r>
            <a:r>
              <a:rPr lang="en-US" altLang="zh-CN" sz="1200" b="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rPr>
              <a:t>t </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s</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t</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G</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t</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H</a:t>
            </a:r>
            <a:r>
              <a:rPr lang="en-US" altLang="zh-CN" sz="1200" b="1" dirty="0">
                <a:latin typeface="Times New Roman" panose="02020603050405020304" pitchFamily="18" charset="0"/>
              </a:rPr>
              <a:t>))</a:t>
            </a:r>
            <a:br>
              <a:rPr lang="en-US" altLang="zh-CN" sz="1200" b="1" dirty="0">
                <a:latin typeface="Times New Roman" panose="02020603050405020304" pitchFamily="18" charset="0"/>
              </a:rPr>
            </a:br>
            <a:r>
              <a:rPr lang="en-US" altLang="zh-CN" sz="1200" b="1" dirty="0">
                <a:latin typeface="Times New Roman" panose="02020603050405020304" pitchFamily="18" charset="0"/>
              </a:rPr>
              <a:t>  </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s </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s</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F</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s</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G</a:t>
            </a:r>
            <a:r>
              <a:rPr lang="en-US" altLang="zh-CN" sz="1200" b="1" dirty="0"/>
              <a:t>∘</a:t>
            </a:r>
            <a:r>
              <a:rPr lang="en-US" altLang="zh-CN" sz="1200" b="1" i="1" dirty="0">
                <a:latin typeface="Times New Roman" panose="02020603050405020304" pitchFamily="18" charset="0"/>
              </a:rPr>
              <a:t>H</a:t>
            </a:r>
            <a:r>
              <a:rPr lang="en-US" altLang="zh-CN" sz="1200" b="1" dirty="0">
                <a:latin typeface="Times New Roman" panose="02020603050405020304" pitchFamily="18" charset="0"/>
              </a:rPr>
              <a:t>)</a:t>
            </a:r>
            <a:br>
              <a:rPr lang="en-US" altLang="zh-CN" sz="1200" b="1" dirty="0">
                <a:latin typeface="Times New Roman" panose="02020603050405020304" pitchFamily="18" charset="0"/>
              </a:rPr>
            </a:br>
            <a:r>
              <a:rPr lang="en-US" altLang="zh-CN" sz="1200" b="1" dirty="0">
                <a:latin typeface="Times New Roman" panose="02020603050405020304" pitchFamily="18" charset="0"/>
              </a:rPr>
              <a:t>  </a:t>
            </a:r>
            <a:r>
              <a:rPr lang="en-US" altLang="zh-CN" sz="1200" b="1" dirty="0">
                <a:latin typeface="Times New Roman" panose="02020603050405020304" pitchFamily="18" charset="0"/>
                <a:sym typeface="Symbol" panose="05050102010706020507" pitchFamily="18" charset="2"/>
              </a:rPr>
              <a:t> </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F</a:t>
            </a:r>
            <a:r>
              <a:rPr lang="en-US" altLang="zh-CN" sz="1200" b="1" dirty="0"/>
              <a:t>∘</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G</a:t>
            </a:r>
            <a:r>
              <a:rPr lang="en-US" altLang="zh-CN" sz="1200" b="1" dirty="0"/>
              <a:t>∘</a:t>
            </a:r>
            <a:r>
              <a:rPr lang="en-US" altLang="zh-CN" sz="1200" b="1" i="1" dirty="0">
                <a:latin typeface="Times New Roman" panose="02020603050405020304" pitchFamily="18" charset="0"/>
              </a:rPr>
              <a:t>H</a:t>
            </a:r>
            <a:r>
              <a:rPr lang="en-US" altLang="zh-CN" sz="1200" b="1" dirty="0">
                <a:latin typeface="Times New Roman" panose="02020603050405020304" pitchFamily="18" charset="0"/>
              </a:rPr>
              <a:t>) </a:t>
            </a:r>
            <a:br>
              <a:rPr lang="en-US" altLang="zh-CN" sz="1200" b="1" dirty="0">
                <a:latin typeface="Times New Roman" panose="02020603050405020304" pitchFamily="18" charset="0"/>
              </a:rPr>
            </a:br>
            <a:r>
              <a:rPr lang="zh-CN" altLang="en-US" sz="1200" b="1" dirty="0">
                <a:latin typeface="Times New Roman" panose="02020603050405020304" pitchFamily="18" charset="0"/>
              </a:rPr>
              <a:t>所以 </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F</a:t>
            </a:r>
            <a:r>
              <a:rPr lang="en-US" altLang="zh-CN" sz="1200" b="1" dirty="0"/>
              <a:t>∘</a:t>
            </a:r>
            <a:r>
              <a:rPr lang="en-US" altLang="zh-CN" sz="1200" b="1" i="1" dirty="0">
                <a:latin typeface="Times New Roman" panose="02020603050405020304" pitchFamily="18" charset="0"/>
              </a:rPr>
              <a:t>G</a:t>
            </a:r>
            <a:r>
              <a:rPr lang="en-US" altLang="zh-CN" sz="1200" b="1" dirty="0">
                <a:latin typeface="Times New Roman" panose="02020603050405020304" pitchFamily="18" charset="0"/>
              </a:rPr>
              <a:t>)</a:t>
            </a:r>
            <a:r>
              <a:rPr lang="en-US" altLang="zh-CN" sz="1200" b="1" dirty="0"/>
              <a:t>∘</a:t>
            </a:r>
            <a:r>
              <a:rPr lang="en-US" altLang="zh-CN" sz="1200" b="1" i="1" dirty="0">
                <a:latin typeface="Times New Roman" panose="02020603050405020304" pitchFamily="18" charset="0"/>
              </a:rPr>
              <a:t>H </a:t>
            </a:r>
            <a:r>
              <a:rPr lang="en-US" altLang="zh-CN" sz="1200" b="1" dirty="0">
                <a:latin typeface="Times New Roman" panose="02020603050405020304" pitchFamily="18" charset="0"/>
              </a:rPr>
              <a:t>= </a:t>
            </a:r>
            <a:r>
              <a:rPr lang="en-US" altLang="zh-CN" sz="1200" b="1" i="1" dirty="0">
                <a:latin typeface="Times New Roman" panose="02020603050405020304" pitchFamily="18" charset="0"/>
              </a:rPr>
              <a:t>F</a:t>
            </a:r>
            <a:r>
              <a:rPr lang="en-US" altLang="zh-CN" sz="1200" b="1" dirty="0"/>
              <a:t>∘</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G</a:t>
            </a:r>
            <a:r>
              <a:rPr lang="en-US" altLang="zh-CN" sz="1200" b="1" dirty="0"/>
              <a:t>∘</a:t>
            </a:r>
            <a:r>
              <a:rPr lang="en-US" altLang="zh-CN" sz="1200" b="1" i="1" dirty="0">
                <a:latin typeface="Times New Roman" panose="02020603050405020304" pitchFamily="18" charset="0"/>
              </a:rPr>
              <a:t>H</a:t>
            </a:r>
            <a:r>
              <a:rPr lang="en-US" altLang="zh-CN" sz="1200" b="1" dirty="0">
                <a:latin typeface="Times New Roman" panose="02020603050405020304" pitchFamily="18" charset="0"/>
              </a:rPr>
              <a:t>)</a:t>
            </a:r>
          </a:p>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36</a:t>
            </a:fld>
            <a:endParaRPr lang="en-US" altLang="zh-CN"/>
          </a:p>
        </p:txBody>
      </p:sp>
    </p:spTree>
    <p:extLst>
      <p:ext uri="{BB962C8B-B14F-4D97-AF65-F5344CB8AC3E}">
        <p14:creationId xmlns:p14="http://schemas.microsoft.com/office/powerpoint/2010/main" val="201978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t>平面直角坐标系中点的坐标就是有序二元组，例如</a:t>
            </a:r>
            <a:r>
              <a:rPr lang="en-US" altLang="zh-CN" b="1" dirty="0"/>
              <a:t>&lt;1</a:t>
            </a:r>
            <a:r>
              <a:rPr lang="zh-CN" altLang="en-US" b="1" dirty="0"/>
              <a:t>，－</a:t>
            </a:r>
            <a:r>
              <a:rPr lang="en-US" altLang="zh-CN" b="1" dirty="0"/>
              <a:t>1&gt;</a:t>
            </a:r>
            <a:r>
              <a:rPr lang="zh-CN" altLang="en-US" b="1" dirty="0"/>
              <a:t>，</a:t>
            </a:r>
            <a:r>
              <a:rPr lang="en-US" altLang="zh-CN" b="1" dirty="0"/>
              <a:t>&lt;2</a:t>
            </a:r>
            <a:r>
              <a:rPr lang="zh-CN" altLang="en-US" b="1" dirty="0"/>
              <a:t>，</a:t>
            </a:r>
            <a:r>
              <a:rPr lang="en-US" altLang="zh-CN" b="1" dirty="0"/>
              <a:t>1&gt;</a:t>
            </a:r>
            <a:r>
              <a:rPr lang="zh-CN" altLang="en-US" b="1" dirty="0"/>
              <a:t>，</a:t>
            </a:r>
            <a:r>
              <a:rPr lang="en-US" altLang="zh-CN" b="1" dirty="0"/>
              <a:t>&lt;1</a:t>
            </a:r>
            <a:r>
              <a:rPr lang="zh-CN" altLang="en-US" b="1" dirty="0"/>
              <a:t>，</a:t>
            </a:r>
            <a:r>
              <a:rPr lang="en-US" altLang="zh-CN" b="1" dirty="0"/>
              <a:t>2&gt;</a:t>
            </a:r>
            <a:r>
              <a:rPr lang="zh-CN" altLang="en-US" b="1" dirty="0"/>
              <a:t>，</a:t>
            </a:r>
            <a:r>
              <a:rPr lang="en-US" altLang="zh-CN" b="1" dirty="0"/>
              <a:t>&lt;</a:t>
            </a:r>
            <a:r>
              <a:rPr lang="zh-CN" altLang="en-US" b="1" dirty="0"/>
              <a:t>－</a:t>
            </a:r>
            <a:r>
              <a:rPr lang="en-US" altLang="zh-CN" b="1" dirty="0"/>
              <a:t>1</a:t>
            </a:r>
            <a:r>
              <a:rPr lang="zh-CN" altLang="en-US" b="1" dirty="0"/>
              <a:t>，－</a:t>
            </a:r>
            <a:r>
              <a:rPr lang="en-US" altLang="zh-CN" b="1" dirty="0"/>
              <a:t>2&gt;</a:t>
            </a:r>
            <a:r>
              <a:rPr lang="zh-CN" altLang="en-US" b="1" dirty="0"/>
              <a:t>，</a:t>
            </a:r>
            <a:r>
              <a:rPr lang="en-US" altLang="zh-CN" b="1" dirty="0"/>
              <a:t>…</a:t>
            </a:r>
            <a:r>
              <a:rPr lang="zh-CN" altLang="en-US" b="1" dirty="0"/>
              <a:t>都代表坐标系中不同的点。</a:t>
            </a:r>
          </a:p>
          <a:p>
            <a:pPr eaLnBrk="1" hangingPunct="1"/>
            <a:endParaRPr lang="zh-CN" altLang="en-US" sz="900" b="1" dirty="0">
              <a:solidFill>
                <a:srgbClr val="CC0000"/>
              </a:solidFill>
            </a:endParaRPr>
          </a:p>
        </p:txBody>
      </p:sp>
    </p:spTree>
    <p:extLst>
      <p:ext uri="{BB962C8B-B14F-4D97-AF65-F5344CB8AC3E}">
        <p14:creationId xmlns:p14="http://schemas.microsoft.com/office/powerpoint/2010/main" val="3695510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1" dirty="0">
                <a:latin typeface="Times New Roman" panose="02020603050405020304" pitchFamily="18" charset="0"/>
              </a:rPr>
              <a:t> &lt;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F</a:t>
            </a:r>
            <a:r>
              <a:rPr lang="en-US" altLang="zh-CN" sz="1200" b="1" dirty="0"/>
              <a:t>∘</a:t>
            </a:r>
            <a:r>
              <a:rPr lang="en-US" altLang="zh-CN" sz="1200" b="1" i="1" dirty="0">
                <a:latin typeface="Times New Roman" panose="02020603050405020304" pitchFamily="18" charset="0"/>
              </a:rPr>
              <a:t>G</a:t>
            </a:r>
            <a:r>
              <a:rPr lang="en-US" altLang="zh-CN" sz="1200" b="1" dirty="0">
                <a:latin typeface="Times New Roman" panose="02020603050405020304" pitchFamily="18" charset="0"/>
              </a:rPr>
              <a:t>)</a:t>
            </a:r>
            <a:r>
              <a:rPr lang="en-US" altLang="zh-CN" sz="1200" b="1" i="1" baseline="30000" dirty="0">
                <a:latin typeface="Times New Roman" panose="02020603050405020304" pitchFamily="18" charset="0"/>
                <a:sym typeface="Symbol" panose="05050102010706020507" pitchFamily="18" charset="2"/>
              </a:rPr>
              <a:t></a:t>
            </a:r>
            <a:r>
              <a:rPr lang="en-US" altLang="zh-CN" sz="1200" b="1" baseline="30000" dirty="0">
                <a:latin typeface="Times New Roman" panose="02020603050405020304" pitchFamily="18" charset="0"/>
              </a:rPr>
              <a:t>1</a:t>
            </a:r>
            <a:r>
              <a:rPr lang="en-US" altLang="zh-CN" sz="1200" b="1" dirty="0">
                <a:latin typeface="Times New Roman" panose="02020603050405020304" pitchFamily="18" charset="0"/>
              </a:rPr>
              <a:t> </a:t>
            </a:r>
            <a:br>
              <a:rPr lang="en-US" altLang="zh-CN" sz="1200" b="1" dirty="0">
                <a:latin typeface="Times New Roman" panose="02020603050405020304" pitchFamily="18" charset="0"/>
              </a:rPr>
            </a:br>
            <a:r>
              <a:rPr lang="en-US" altLang="zh-CN" sz="1200" b="1" dirty="0">
                <a:latin typeface="Times New Roman" panose="02020603050405020304" pitchFamily="18" charset="0"/>
              </a:rPr>
              <a:t> </a:t>
            </a:r>
            <a:r>
              <a:rPr lang="en-US" altLang="zh-CN" sz="1200" b="1" dirty="0">
                <a:latin typeface="Times New Roman" panose="02020603050405020304" pitchFamily="18" charset="0"/>
                <a:sym typeface="Symbol" panose="05050102010706020507" pitchFamily="18" charset="2"/>
              </a:rPr>
              <a:t> </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y</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x</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F</a:t>
            </a:r>
            <a:r>
              <a:rPr lang="en-US" altLang="zh-CN" sz="1200" b="1" dirty="0"/>
              <a:t>∘</a:t>
            </a:r>
            <a:r>
              <a:rPr lang="en-US" altLang="zh-CN" sz="1200" b="1" i="1" dirty="0">
                <a:latin typeface="Times New Roman" panose="02020603050405020304" pitchFamily="18" charset="0"/>
              </a:rPr>
              <a:t>G</a:t>
            </a:r>
            <a:br>
              <a:rPr lang="en-US" altLang="zh-CN" sz="1200" b="1" dirty="0">
                <a:latin typeface="Times New Roman" panose="02020603050405020304" pitchFamily="18" charset="0"/>
              </a:rPr>
            </a:br>
            <a:r>
              <a:rPr lang="en-US" altLang="zh-CN" sz="1200" b="1" dirty="0">
                <a:latin typeface="Times New Roman" panose="02020603050405020304" pitchFamily="18" charset="0"/>
              </a:rPr>
              <a:t> </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t </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y</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t</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F</a:t>
            </a:r>
            <a:r>
              <a:rPr lang="en-US" altLang="zh-CN" sz="1200" b="1" dirty="0">
                <a:latin typeface="Times New Roman" panose="02020603050405020304" pitchFamily="18" charset="0"/>
              </a:rPr>
              <a:t>∧(</a:t>
            </a:r>
            <a:r>
              <a:rPr lang="en-US" altLang="zh-CN" sz="1200" b="1" i="1" dirty="0" err="1">
                <a:latin typeface="Times New Roman" panose="02020603050405020304" pitchFamily="18" charset="0"/>
              </a:rPr>
              <a:t>t</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x</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G</a:t>
            </a:r>
            <a:r>
              <a:rPr lang="en-US" altLang="zh-CN" sz="1200" b="1" dirty="0">
                <a:latin typeface="Times New Roman" panose="02020603050405020304" pitchFamily="18" charset="0"/>
              </a:rPr>
              <a:t>)</a:t>
            </a:r>
            <a:br>
              <a:rPr lang="en-US" altLang="zh-CN" sz="1200" b="1" dirty="0">
                <a:latin typeface="Times New Roman" panose="02020603050405020304" pitchFamily="18" charset="0"/>
              </a:rPr>
            </a:br>
            <a:r>
              <a:rPr lang="en-US" altLang="zh-CN" sz="1200" b="1" dirty="0">
                <a:latin typeface="Times New Roman" panose="02020603050405020304" pitchFamily="18" charset="0"/>
              </a:rPr>
              <a:t> </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rPr>
              <a:t>t </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t</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G</a:t>
            </a:r>
            <a:r>
              <a:rPr lang="en-US" altLang="zh-CN" sz="1200" b="1" i="1" baseline="30000" dirty="0">
                <a:latin typeface="Times New Roman" panose="02020603050405020304" pitchFamily="18" charset="0"/>
                <a:sym typeface="Symbol" panose="05050102010706020507" pitchFamily="18" charset="2"/>
              </a:rPr>
              <a:t></a:t>
            </a:r>
            <a:r>
              <a:rPr lang="en-US" altLang="zh-CN" sz="1200" b="1" baseline="30000" dirty="0">
                <a:latin typeface="Times New Roman" panose="02020603050405020304" pitchFamily="18" charset="0"/>
              </a:rPr>
              <a:t>1</a:t>
            </a:r>
            <a:r>
              <a:rPr lang="en-US" altLang="zh-CN" sz="1200" b="1" dirty="0">
                <a:latin typeface="Times New Roman" panose="02020603050405020304" pitchFamily="18" charset="0"/>
              </a:rPr>
              <a:t>∧(</a:t>
            </a:r>
            <a:r>
              <a:rPr lang="en-US" altLang="zh-CN" sz="1200" b="1" i="1" dirty="0" err="1">
                <a:latin typeface="Times New Roman" panose="02020603050405020304" pitchFamily="18" charset="0"/>
              </a:rPr>
              <a:t>t</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a:t>
            </a:r>
            <a:r>
              <a:rPr lang="en-US" altLang="zh-CN" sz="1200" b="1" i="1" dirty="0">
                <a:latin typeface="Times New Roman" panose="02020603050405020304" pitchFamily="18" charset="0"/>
              </a:rPr>
              <a:t>F</a:t>
            </a:r>
            <a:r>
              <a:rPr lang="en-US" altLang="zh-CN" sz="1200" b="1" i="1" baseline="30000" dirty="0">
                <a:latin typeface="Times New Roman" panose="02020603050405020304" pitchFamily="18" charset="0"/>
                <a:sym typeface="Symbol" panose="05050102010706020507" pitchFamily="18" charset="2"/>
              </a:rPr>
              <a:t></a:t>
            </a:r>
            <a:r>
              <a:rPr lang="en-US" altLang="zh-CN" sz="1200" b="1" baseline="30000" dirty="0">
                <a:latin typeface="Times New Roman" panose="02020603050405020304" pitchFamily="18" charset="0"/>
              </a:rPr>
              <a:t>1</a:t>
            </a:r>
            <a:r>
              <a:rPr lang="en-US" altLang="zh-CN" sz="1200" b="1" dirty="0">
                <a:latin typeface="Times New Roman" panose="02020603050405020304" pitchFamily="18" charset="0"/>
              </a:rPr>
              <a:t>)</a:t>
            </a:r>
            <a:br>
              <a:rPr lang="en-US" altLang="zh-CN" sz="1200" b="1" dirty="0">
                <a:latin typeface="Times New Roman" panose="02020603050405020304" pitchFamily="18" charset="0"/>
              </a:rPr>
            </a:br>
            <a:r>
              <a:rPr lang="en-US" altLang="zh-CN" sz="1200" b="1" dirty="0">
                <a:latin typeface="Times New Roman" panose="02020603050405020304" pitchFamily="18" charset="0"/>
              </a:rPr>
              <a:t> </a:t>
            </a:r>
            <a:r>
              <a:rPr lang="en-US" altLang="zh-CN" sz="1200" b="1" dirty="0">
                <a:latin typeface="Times New Roman" panose="02020603050405020304" pitchFamily="18" charset="0"/>
                <a:sym typeface="Symbol" panose="05050102010706020507" pitchFamily="18" charset="2"/>
              </a:rPr>
              <a:t> </a:t>
            </a:r>
            <a:r>
              <a:rPr lang="en-US" altLang="zh-CN" sz="1200" b="1" dirty="0">
                <a:latin typeface="Times New Roman" panose="02020603050405020304" pitchFamily="18" charset="0"/>
              </a:rPr>
              <a:t>&lt;</a:t>
            </a:r>
            <a:r>
              <a:rPr lang="en-US" altLang="zh-CN" sz="1200" b="1" i="1" dirty="0" err="1">
                <a:latin typeface="Times New Roman" panose="02020603050405020304" pitchFamily="18" charset="0"/>
              </a:rPr>
              <a:t>x</a:t>
            </a:r>
            <a:r>
              <a:rPr lang="en-US" altLang="zh-CN" sz="1200" b="1" dirty="0" err="1">
                <a:latin typeface="Times New Roman" panose="02020603050405020304" pitchFamily="18" charset="0"/>
              </a:rPr>
              <a:t>,</a:t>
            </a:r>
            <a:r>
              <a:rPr lang="en-US" altLang="zh-CN" sz="1200" b="1" i="1" dirty="0" err="1">
                <a:latin typeface="Times New Roman" panose="02020603050405020304" pitchFamily="18" charset="0"/>
              </a:rPr>
              <a:t>y</a:t>
            </a:r>
            <a:r>
              <a:rPr lang="en-US" altLang="zh-CN" sz="1200" b="1" dirty="0">
                <a:latin typeface="Times New Roman" panose="02020603050405020304" pitchFamily="18" charset="0"/>
              </a:rPr>
              <a:t>&gt;∈</a:t>
            </a:r>
            <a:r>
              <a:rPr lang="en-US" altLang="zh-CN" sz="1200" b="1" i="1" dirty="0">
                <a:latin typeface="Times New Roman" panose="02020603050405020304" pitchFamily="18" charset="0"/>
              </a:rPr>
              <a:t>G</a:t>
            </a:r>
            <a:r>
              <a:rPr lang="en-US" altLang="zh-CN" sz="1200" b="1" i="1" baseline="30000" dirty="0">
                <a:latin typeface="Times New Roman" panose="02020603050405020304" pitchFamily="18" charset="0"/>
                <a:sym typeface="Symbol" panose="05050102010706020507" pitchFamily="18" charset="2"/>
              </a:rPr>
              <a:t></a:t>
            </a:r>
            <a:r>
              <a:rPr lang="en-US" altLang="zh-CN" sz="1200" b="1" baseline="30000" dirty="0">
                <a:latin typeface="Times New Roman" panose="02020603050405020304" pitchFamily="18" charset="0"/>
              </a:rPr>
              <a:t>1</a:t>
            </a:r>
            <a:r>
              <a:rPr lang="en-US" altLang="zh-CN" sz="1200" b="1" dirty="0"/>
              <a:t>∘</a:t>
            </a:r>
            <a:r>
              <a:rPr lang="en-US" altLang="zh-CN" sz="1200" b="1" i="1" dirty="0">
                <a:latin typeface="Times New Roman" panose="02020603050405020304" pitchFamily="18" charset="0"/>
              </a:rPr>
              <a:t>F</a:t>
            </a:r>
            <a:r>
              <a:rPr lang="en-US" altLang="zh-CN" sz="1200" b="1" i="1" baseline="30000" dirty="0">
                <a:latin typeface="Times New Roman" panose="02020603050405020304" pitchFamily="18" charset="0"/>
                <a:sym typeface="Symbol" panose="05050102010706020507" pitchFamily="18" charset="2"/>
              </a:rPr>
              <a:t></a:t>
            </a:r>
            <a:r>
              <a:rPr lang="en-US" altLang="zh-CN" sz="1200" b="1" baseline="30000" dirty="0">
                <a:latin typeface="Times New Roman" panose="02020603050405020304" pitchFamily="18" charset="0"/>
              </a:rPr>
              <a:t>1</a:t>
            </a:r>
          </a:p>
          <a:p>
            <a:pPr eaLnBrk="1" hangingPunct="1"/>
            <a:endParaRPr lang="zh-CN" altLang="en-US" dirty="0"/>
          </a:p>
        </p:txBody>
      </p:sp>
      <p:sp>
        <p:nvSpPr>
          <p:cNvPr id="5837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3B0EB83D-89C9-40C9-A5B2-943A39665F05}" type="slidenum">
              <a:rPr lang="zh-CN" altLang="en-US" sz="1200"/>
              <a:pPr algn="r"/>
              <a:t>37</a:t>
            </a:fld>
            <a:endParaRPr lang="en-US" altLang="zh-CN" sz="1200"/>
          </a:p>
        </p:txBody>
      </p:sp>
    </p:spTree>
    <p:extLst>
      <p:ext uri="{BB962C8B-B14F-4D97-AF65-F5344CB8AC3E}">
        <p14:creationId xmlns:p14="http://schemas.microsoft.com/office/powerpoint/2010/main" val="835562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38</a:t>
            </a:fld>
            <a:endParaRPr lang="en-US" altLang="zh-CN"/>
          </a:p>
        </p:txBody>
      </p:sp>
    </p:spTree>
    <p:extLst>
      <p:ext uri="{BB962C8B-B14F-4D97-AF65-F5344CB8AC3E}">
        <p14:creationId xmlns:p14="http://schemas.microsoft.com/office/powerpoint/2010/main" val="1284548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39</a:t>
            </a:fld>
            <a:endParaRPr lang="en-US" altLang="zh-CN"/>
          </a:p>
        </p:txBody>
      </p:sp>
    </p:spTree>
    <p:extLst>
      <p:ext uri="{BB962C8B-B14F-4D97-AF65-F5344CB8AC3E}">
        <p14:creationId xmlns:p14="http://schemas.microsoft.com/office/powerpoint/2010/main" val="3400057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40</a:t>
            </a:fld>
            <a:endParaRPr lang="en-US" altLang="zh-CN"/>
          </a:p>
        </p:txBody>
      </p:sp>
    </p:spTree>
    <p:extLst>
      <p:ext uri="{BB962C8B-B14F-4D97-AF65-F5344CB8AC3E}">
        <p14:creationId xmlns:p14="http://schemas.microsoft.com/office/powerpoint/2010/main" val="310097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41</a:t>
            </a:fld>
            <a:endParaRPr lang="en-US" altLang="zh-CN"/>
          </a:p>
        </p:txBody>
      </p:sp>
    </p:spTree>
    <p:extLst>
      <p:ext uri="{BB962C8B-B14F-4D97-AF65-F5344CB8AC3E}">
        <p14:creationId xmlns:p14="http://schemas.microsoft.com/office/powerpoint/2010/main" val="3122285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2E180E-5D7D-4A6E-820C-92D78CF64EF1}" type="slidenum">
              <a:rPr lang="zh-CN" altLang="en-US" smtClean="0"/>
              <a:pPr/>
              <a:t>43</a:t>
            </a:fld>
            <a:endParaRPr lang="en-US" altLang="zh-CN"/>
          </a:p>
        </p:txBody>
      </p:sp>
    </p:spTree>
    <p:extLst>
      <p:ext uri="{BB962C8B-B14F-4D97-AF65-F5344CB8AC3E}">
        <p14:creationId xmlns:p14="http://schemas.microsoft.com/office/powerpoint/2010/main" val="1086241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44</a:t>
            </a:fld>
            <a:endParaRPr lang="en-US" altLang="zh-CN"/>
          </a:p>
        </p:txBody>
      </p:sp>
    </p:spTree>
    <p:extLst>
      <p:ext uri="{BB962C8B-B14F-4D97-AF65-F5344CB8AC3E}">
        <p14:creationId xmlns:p14="http://schemas.microsoft.com/office/powerpoint/2010/main" val="616536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45</a:t>
            </a:fld>
            <a:endParaRPr lang="en-US" altLang="zh-CN"/>
          </a:p>
        </p:txBody>
      </p:sp>
    </p:spTree>
    <p:extLst>
      <p:ext uri="{BB962C8B-B14F-4D97-AF65-F5344CB8AC3E}">
        <p14:creationId xmlns:p14="http://schemas.microsoft.com/office/powerpoint/2010/main" val="455106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47</a:t>
            </a:fld>
            <a:endParaRPr lang="en-US" altLang="zh-CN"/>
          </a:p>
        </p:txBody>
      </p:sp>
    </p:spTree>
    <p:extLst>
      <p:ext uri="{BB962C8B-B14F-4D97-AF65-F5344CB8AC3E}">
        <p14:creationId xmlns:p14="http://schemas.microsoft.com/office/powerpoint/2010/main" val="3229650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800" b="1" dirty="0"/>
              <a:t>笛卡尔在海盗船上的故事</a:t>
            </a:r>
            <a:endParaRPr lang="zh-CN" altLang="en-US" sz="800" dirty="0"/>
          </a:p>
          <a:p>
            <a:pPr eaLnBrk="1" hangingPunct="1">
              <a:lnSpc>
                <a:spcPct val="80000"/>
              </a:lnSpc>
            </a:pPr>
            <a:r>
              <a:rPr lang="zh-CN" altLang="en-US" sz="800" dirty="0"/>
              <a:t>　　新的数学思想当时还没有达到能够把他们作为数学或者哲学论文的形式记载下来的程度</a:t>
            </a:r>
            <a:r>
              <a:rPr lang="en-US" altLang="zh-CN" sz="800" dirty="0"/>
              <a:t>.</a:t>
            </a:r>
            <a:r>
              <a:rPr lang="zh-CN" altLang="en-US" sz="800" dirty="0"/>
              <a:t>只是在</a:t>
            </a:r>
            <a:r>
              <a:rPr lang="en-US" altLang="zh-CN" sz="800" dirty="0"/>
              <a:t>1637</a:t>
            </a:r>
            <a:r>
              <a:rPr lang="zh-CN" altLang="en-US" sz="800" dirty="0"/>
              <a:t>年</a:t>
            </a:r>
            <a:r>
              <a:rPr lang="en-US" altLang="zh-CN" sz="800" dirty="0"/>
              <a:t>,</a:t>
            </a:r>
            <a:r>
              <a:rPr lang="zh-CN" altLang="en-US" sz="800" dirty="0"/>
              <a:t>笛卡尔致力于自己的大作</a:t>
            </a:r>
            <a:r>
              <a:rPr lang="en-US" altLang="zh-CN" sz="800" dirty="0"/>
              <a:t>&lt;&lt;</a:t>
            </a:r>
            <a:r>
              <a:rPr lang="zh-CN" altLang="en-US" sz="800" dirty="0"/>
              <a:t>更好地指导推理和寻求真理的方法论</a:t>
            </a:r>
            <a:r>
              <a:rPr lang="en-US" altLang="zh-CN" sz="800" dirty="0"/>
              <a:t>&gt;&gt;</a:t>
            </a:r>
            <a:r>
              <a:rPr lang="zh-CN" altLang="en-US" sz="800" dirty="0"/>
              <a:t>的著述</a:t>
            </a:r>
            <a:r>
              <a:rPr lang="en-US" altLang="zh-CN" sz="800" dirty="0"/>
              <a:t>,</a:t>
            </a:r>
            <a:r>
              <a:rPr lang="zh-CN" altLang="en-US" sz="800" dirty="0"/>
              <a:t>他在著作中还附加了一篇题为</a:t>
            </a:r>
            <a:r>
              <a:rPr lang="en-US" altLang="zh-CN" sz="800" dirty="0"/>
              <a:t>&lt;&lt;</a:t>
            </a:r>
            <a:r>
              <a:rPr lang="zh-CN" altLang="en-US" sz="800" dirty="0"/>
              <a:t>几何</a:t>
            </a:r>
            <a:r>
              <a:rPr lang="en-US" altLang="zh-CN" sz="800" dirty="0"/>
              <a:t>&gt;&gt;</a:t>
            </a:r>
            <a:r>
              <a:rPr lang="zh-CN" altLang="en-US" sz="800" dirty="0"/>
              <a:t>的附录</a:t>
            </a:r>
            <a:r>
              <a:rPr lang="en-US" altLang="zh-CN" sz="800" dirty="0"/>
              <a:t>,</a:t>
            </a:r>
            <a:r>
              <a:rPr lang="zh-CN" altLang="en-US" sz="800" dirty="0"/>
              <a:t>这时新的数学思想才得以实现</a:t>
            </a:r>
            <a:r>
              <a:rPr lang="en-US" altLang="zh-CN" sz="800" dirty="0"/>
              <a:t>.</a:t>
            </a:r>
            <a:r>
              <a:rPr lang="zh-CN" altLang="en-US" sz="800" dirty="0"/>
              <a:t>但是</a:t>
            </a:r>
            <a:r>
              <a:rPr lang="en-US" altLang="zh-CN" sz="800" dirty="0"/>
              <a:t>&lt;&lt;</a:t>
            </a:r>
            <a:r>
              <a:rPr lang="zh-CN" altLang="en-US" sz="800" dirty="0"/>
              <a:t>几何</a:t>
            </a:r>
            <a:r>
              <a:rPr lang="en-US" altLang="zh-CN" sz="800" dirty="0"/>
              <a:t>&gt;&gt;</a:t>
            </a:r>
            <a:r>
              <a:rPr lang="zh-CN" altLang="en-US" sz="800" dirty="0"/>
              <a:t>所包含的基本思想</a:t>
            </a:r>
            <a:r>
              <a:rPr lang="en-US" altLang="zh-CN" sz="800" dirty="0"/>
              <a:t>,</a:t>
            </a:r>
            <a:r>
              <a:rPr lang="zh-CN" altLang="en-US" sz="800" dirty="0"/>
              <a:t>早在还是一名年轻的志愿兵的笛卡尔在布莱达时就产生了</a:t>
            </a:r>
            <a:r>
              <a:rPr lang="en-US" altLang="zh-CN" sz="800" dirty="0"/>
              <a:t>.</a:t>
            </a:r>
          </a:p>
          <a:p>
            <a:pPr eaLnBrk="1" hangingPunct="1">
              <a:lnSpc>
                <a:spcPct val="80000"/>
              </a:lnSpc>
            </a:pPr>
            <a:r>
              <a:rPr lang="zh-CN" altLang="en-US" sz="800" dirty="0"/>
              <a:t>　　笛卡尔所加入的军队无所事事</a:t>
            </a:r>
            <a:r>
              <a:rPr lang="en-US" altLang="zh-CN" sz="800" dirty="0"/>
              <a:t>.</a:t>
            </a:r>
            <a:r>
              <a:rPr lang="zh-CN" altLang="en-US" sz="800" dirty="0"/>
              <a:t>他对荷兰的地方已经相当熟悉了</a:t>
            </a:r>
            <a:r>
              <a:rPr lang="en-US" altLang="zh-CN" sz="800" dirty="0"/>
              <a:t>.</a:t>
            </a:r>
            <a:r>
              <a:rPr lang="zh-CN" altLang="en-US" sz="800" dirty="0"/>
              <a:t>特别是笛卡尔开始能听懂荷兰话</a:t>
            </a:r>
            <a:r>
              <a:rPr lang="en-US" altLang="zh-CN" sz="800" dirty="0"/>
              <a:t>,</a:t>
            </a:r>
            <a:r>
              <a:rPr lang="zh-CN" altLang="en-US" sz="800" dirty="0"/>
              <a:t>而且还会说</a:t>
            </a:r>
            <a:r>
              <a:rPr lang="en-US" altLang="zh-CN" sz="800" dirty="0"/>
              <a:t>.</a:t>
            </a:r>
            <a:r>
              <a:rPr lang="zh-CN" altLang="en-US" sz="800" dirty="0"/>
              <a:t>这位年轻的水兵借口到天主教的军队里服役</a:t>
            </a:r>
            <a:r>
              <a:rPr lang="en-US" altLang="zh-CN" sz="800" dirty="0"/>
              <a:t>,</a:t>
            </a:r>
            <a:r>
              <a:rPr lang="zh-CN" altLang="en-US" sz="800" dirty="0"/>
              <a:t>决定动身到德国去</a:t>
            </a:r>
            <a:r>
              <a:rPr lang="en-US" altLang="zh-CN" sz="800" dirty="0"/>
              <a:t>.</a:t>
            </a:r>
            <a:r>
              <a:rPr lang="zh-CN" altLang="en-US" sz="800" dirty="0"/>
              <a:t>当时</a:t>
            </a:r>
            <a:r>
              <a:rPr lang="en-US" altLang="zh-CN" sz="800" dirty="0"/>
              <a:t>,</a:t>
            </a:r>
            <a:r>
              <a:rPr lang="zh-CN" altLang="en-US" sz="800" dirty="0"/>
              <a:t>欧洲已经爆发三十年战争</a:t>
            </a:r>
            <a:r>
              <a:rPr lang="en-US" altLang="zh-CN" sz="800" dirty="0"/>
              <a:t>.</a:t>
            </a:r>
            <a:r>
              <a:rPr lang="zh-CN" altLang="en-US" sz="800" dirty="0"/>
              <a:t>他去德国</a:t>
            </a:r>
            <a:r>
              <a:rPr lang="en-US" altLang="zh-CN" sz="800" dirty="0"/>
              <a:t>,</a:t>
            </a:r>
            <a:r>
              <a:rPr lang="zh-CN" altLang="en-US" sz="800" dirty="0"/>
              <a:t>不得不绕道经过哥本哈根</a:t>
            </a:r>
            <a:r>
              <a:rPr lang="en-US" altLang="zh-CN" sz="800" dirty="0"/>
              <a:t>,</a:t>
            </a:r>
            <a:r>
              <a:rPr lang="zh-CN" altLang="en-US" sz="800" dirty="0"/>
              <a:t>革但斯克</a:t>
            </a:r>
            <a:r>
              <a:rPr lang="en-US" altLang="zh-CN" sz="800" dirty="0"/>
              <a:t>,</a:t>
            </a:r>
            <a:r>
              <a:rPr lang="zh-CN" altLang="en-US" sz="800" dirty="0"/>
              <a:t>波兰和匈牙利</a:t>
            </a:r>
            <a:r>
              <a:rPr lang="en-US" altLang="zh-CN" sz="800" dirty="0"/>
              <a:t>.</a:t>
            </a:r>
            <a:r>
              <a:rPr lang="zh-CN" altLang="en-US" sz="800" dirty="0"/>
              <a:t>笛卡尔到了德国之后</a:t>
            </a:r>
            <a:r>
              <a:rPr lang="en-US" altLang="zh-CN" sz="800" dirty="0"/>
              <a:t>,</a:t>
            </a:r>
            <a:r>
              <a:rPr lang="zh-CN" altLang="en-US" sz="800" dirty="0"/>
              <a:t>就报名参加了马克西米利安</a:t>
            </a:r>
            <a:r>
              <a:rPr lang="en-US" altLang="zh-CN" sz="800" dirty="0"/>
              <a:t>.</a:t>
            </a:r>
            <a:r>
              <a:rPr lang="zh-CN" altLang="en-US" sz="800" dirty="0"/>
              <a:t>巴伐利斯基公爵的军队</a:t>
            </a:r>
            <a:r>
              <a:rPr lang="en-US" altLang="zh-CN" sz="800" dirty="0"/>
              <a:t>.</a:t>
            </a:r>
            <a:r>
              <a:rPr lang="zh-CN" altLang="en-US" sz="800" dirty="0"/>
              <a:t>军队实际上是为了保护德国皇帝费迪南二世的利益而集结起来的</a:t>
            </a:r>
            <a:r>
              <a:rPr lang="en-US" altLang="zh-CN" sz="800" dirty="0"/>
              <a:t>.</a:t>
            </a:r>
            <a:r>
              <a:rPr lang="zh-CN" altLang="en-US" sz="800" dirty="0"/>
              <a:t>但是这种思想对他只是个比较小的诱惑</a:t>
            </a:r>
            <a:r>
              <a:rPr lang="en-US" altLang="zh-CN" sz="800" dirty="0"/>
              <a:t>.</a:t>
            </a:r>
            <a:r>
              <a:rPr lang="zh-CN" altLang="en-US" sz="800" dirty="0"/>
              <a:t>笛卡尔确实有一个全然不同的目的</a:t>
            </a:r>
            <a:r>
              <a:rPr lang="en-US" altLang="zh-CN" sz="800" dirty="0"/>
              <a:t>,</a:t>
            </a:r>
            <a:r>
              <a:rPr lang="zh-CN" altLang="en-US" sz="800" dirty="0"/>
              <a:t>就是扩大自己在科学界的交往</a:t>
            </a:r>
            <a:r>
              <a:rPr lang="en-US" altLang="zh-CN" sz="800" dirty="0"/>
              <a:t>,</a:t>
            </a:r>
            <a:r>
              <a:rPr lang="zh-CN" altLang="en-US" sz="800" dirty="0"/>
              <a:t>而做到这一点最好是多和皇宫的人接触</a:t>
            </a:r>
            <a:r>
              <a:rPr lang="en-US" altLang="zh-CN" sz="800" dirty="0"/>
              <a:t>.</a:t>
            </a:r>
          </a:p>
          <a:p>
            <a:pPr eaLnBrk="1" hangingPunct="1">
              <a:lnSpc>
                <a:spcPct val="80000"/>
              </a:lnSpc>
            </a:pPr>
            <a:r>
              <a:rPr lang="zh-CN" altLang="en-US" sz="800" dirty="0"/>
              <a:t>　　关于笛卡尔参加战斗的情况的可靠报道保存下来的很少</a:t>
            </a:r>
            <a:r>
              <a:rPr lang="en-US" altLang="zh-CN" sz="800" dirty="0"/>
              <a:t>.</a:t>
            </a:r>
            <a:r>
              <a:rPr lang="zh-CN" altLang="en-US" sz="800" dirty="0"/>
              <a:t>可能他赶上参加了布拉格附近的白山战役</a:t>
            </a:r>
            <a:r>
              <a:rPr lang="en-US" altLang="zh-CN" sz="800" dirty="0"/>
              <a:t>,</a:t>
            </a:r>
            <a:r>
              <a:rPr lang="zh-CN" altLang="en-US" sz="800" dirty="0"/>
              <a:t>这是三十年战争的主要战役之一</a:t>
            </a:r>
            <a:r>
              <a:rPr lang="en-US" altLang="zh-CN" sz="800" dirty="0"/>
              <a:t>.</a:t>
            </a:r>
            <a:r>
              <a:rPr lang="zh-CN" altLang="en-US" sz="800" dirty="0"/>
              <a:t>我们现在只知道这次战役以后发生的事情</a:t>
            </a:r>
            <a:r>
              <a:rPr lang="en-US" altLang="zh-CN" sz="800" dirty="0"/>
              <a:t>.</a:t>
            </a:r>
          </a:p>
          <a:p>
            <a:pPr eaLnBrk="1" hangingPunct="1">
              <a:lnSpc>
                <a:spcPct val="80000"/>
              </a:lnSpc>
            </a:pPr>
            <a:r>
              <a:rPr lang="zh-CN" altLang="en-US" sz="800" dirty="0"/>
              <a:t>　　他所厌烦的军队已经被他离弃</a:t>
            </a:r>
            <a:r>
              <a:rPr lang="en-US" altLang="zh-CN" sz="800" dirty="0"/>
              <a:t>,</a:t>
            </a:r>
            <a:r>
              <a:rPr lang="zh-CN" altLang="en-US" sz="800" dirty="0"/>
              <a:t>整个战争的变化已经成为过去</a:t>
            </a:r>
            <a:r>
              <a:rPr lang="en-US" altLang="zh-CN" sz="800" dirty="0"/>
              <a:t>,</a:t>
            </a:r>
            <a:r>
              <a:rPr lang="zh-CN" altLang="en-US" sz="800" dirty="0"/>
              <a:t>离开德国之后</a:t>
            </a:r>
            <a:r>
              <a:rPr lang="en-US" altLang="zh-CN" sz="800" dirty="0"/>
              <a:t>,</a:t>
            </a:r>
            <a:r>
              <a:rPr lang="zh-CN" altLang="en-US" sz="800" dirty="0"/>
              <a:t>他可以回家了</a:t>
            </a:r>
            <a:r>
              <a:rPr lang="en-US" altLang="zh-CN" sz="800" dirty="0"/>
              <a:t>.</a:t>
            </a:r>
          </a:p>
          <a:p>
            <a:pPr eaLnBrk="1" hangingPunct="1">
              <a:lnSpc>
                <a:spcPct val="80000"/>
              </a:lnSpc>
            </a:pPr>
            <a:r>
              <a:rPr lang="zh-CN" altLang="en-US" sz="800" dirty="0"/>
              <a:t>　　这位士兵学者和他的仆人一起克服了战争所造成的许多困难</a:t>
            </a:r>
            <a:r>
              <a:rPr lang="en-US" altLang="zh-CN" sz="800" dirty="0"/>
              <a:t>,</a:t>
            </a:r>
            <a:r>
              <a:rPr lang="zh-CN" altLang="en-US" sz="800" dirty="0"/>
              <a:t>终于勉强地走到了弗利斯兰</a:t>
            </a:r>
            <a:r>
              <a:rPr lang="en-US" altLang="zh-CN" sz="800" dirty="0"/>
              <a:t>,</a:t>
            </a:r>
            <a:r>
              <a:rPr lang="zh-CN" altLang="en-US" sz="800" dirty="0"/>
              <a:t>乘坐一艘不大的商船驶往法国</a:t>
            </a:r>
            <a:r>
              <a:rPr lang="en-US" altLang="zh-CN" sz="800" dirty="0"/>
              <a:t>,</a:t>
            </a:r>
            <a:r>
              <a:rPr lang="zh-CN" altLang="en-US" sz="800" dirty="0"/>
              <a:t>船费是中等价钱</a:t>
            </a:r>
            <a:r>
              <a:rPr lang="en-US" altLang="zh-CN" sz="800" dirty="0"/>
              <a:t>.</a:t>
            </a:r>
          </a:p>
          <a:p>
            <a:pPr eaLnBrk="1" hangingPunct="1">
              <a:lnSpc>
                <a:spcPct val="80000"/>
              </a:lnSpc>
            </a:pPr>
            <a:r>
              <a:rPr lang="zh-CN" altLang="en-US" sz="800" dirty="0"/>
              <a:t>　　小商船仅仅适合于沿岸航行</a:t>
            </a:r>
            <a:r>
              <a:rPr lang="en-US" altLang="zh-CN" sz="800" dirty="0"/>
              <a:t>.</a:t>
            </a:r>
            <a:r>
              <a:rPr lang="zh-CN" altLang="en-US" sz="800" dirty="0"/>
              <a:t>全体船员除了船长和他的副手之外</a:t>
            </a:r>
            <a:r>
              <a:rPr lang="en-US" altLang="zh-CN" sz="800" dirty="0"/>
              <a:t>,</a:t>
            </a:r>
            <a:r>
              <a:rPr lang="zh-CN" altLang="en-US" sz="800" dirty="0"/>
              <a:t>还有几个水手</a:t>
            </a:r>
            <a:r>
              <a:rPr lang="en-US" altLang="zh-CN" sz="800" dirty="0"/>
              <a:t>,</a:t>
            </a:r>
            <a:r>
              <a:rPr lang="zh-CN" altLang="en-US" sz="800" dirty="0"/>
              <a:t>他们的职责就是照看两根不高的桅杆上的船帆</a:t>
            </a:r>
            <a:r>
              <a:rPr lang="en-US" altLang="zh-CN" sz="800" dirty="0"/>
              <a:t>,</a:t>
            </a:r>
            <a:r>
              <a:rPr lang="zh-CN" altLang="en-US" sz="800" dirty="0"/>
              <a:t>擦洗已经破裂的甲板</a:t>
            </a:r>
            <a:r>
              <a:rPr lang="en-US" altLang="zh-CN" sz="800" dirty="0"/>
              <a:t>,</a:t>
            </a:r>
            <a:r>
              <a:rPr lang="zh-CN" altLang="en-US" sz="800" dirty="0"/>
              <a:t>船尾的一个不大的客舱分配给旅客</a:t>
            </a:r>
            <a:r>
              <a:rPr lang="en-US" altLang="zh-CN" sz="800" dirty="0"/>
              <a:t>.</a:t>
            </a:r>
          </a:p>
          <a:p>
            <a:pPr eaLnBrk="1" hangingPunct="1">
              <a:lnSpc>
                <a:spcPct val="80000"/>
              </a:lnSpc>
            </a:pPr>
            <a:r>
              <a:rPr lang="zh-CN" altLang="en-US" sz="800" dirty="0"/>
              <a:t>　　一天夜里</a:t>
            </a:r>
            <a:r>
              <a:rPr lang="en-US" altLang="zh-CN" sz="800" dirty="0"/>
              <a:t>,</a:t>
            </a:r>
            <a:r>
              <a:rPr lang="zh-CN" altLang="en-US" sz="800" dirty="0"/>
              <a:t>笛卡尔躺在狭窄的</a:t>
            </a:r>
            <a:r>
              <a:rPr lang="en-US" altLang="zh-CN" sz="800" dirty="0"/>
              <a:t>,</a:t>
            </a:r>
            <a:r>
              <a:rPr lang="zh-CN" altLang="en-US" sz="800" dirty="0"/>
              <a:t>不通风的客舱里的木板床上</a:t>
            </a:r>
            <a:r>
              <a:rPr lang="en-US" altLang="zh-CN" sz="800" dirty="0"/>
              <a:t>,</a:t>
            </a:r>
            <a:r>
              <a:rPr lang="zh-CN" altLang="en-US" sz="800" dirty="0"/>
              <a:t>翻来覆去睡不着</a:t>
            </a:r>
            <a:r>
              <a:rPr lang="en-US" altLang="zh-CN" sz="800" dirty="0"/>
              <a:t>,</a:t>
            </a:r>
            <a:r>
              <a:rPr lang="zh-CN" altLang="en-US" sz="800" dirty="0"/>
              <a:t>心里很烦</a:t>
            </a:r>
            <a:r>
              <a:rPr lang="en-US" altLang="zh-CN" sz="800" dirty="0"/>
              <a:t>,</a:t>
            </a:r>
            <a:r>
              <a:rPr lang="zh-CN" altLang="en-US" sz="800" dirty="0"/>
              <a:t>就走上了甲板</a:t>
            </a:r>
            <a:r>
              <a:rPr lang="en-US" altLang="zh-CN" sz="800" dirty="0"/>
              <a:t>,</a:t>
            </a:r>
            <a:r>
              <a:rPr lang="zh-CN" altLang="en-US" sz="800" dirty="0"/>
              <a:t>凭靠在围绕甲板的栏杆绳子上</a:t>
            </a:r>
            <a:r>
              <a:rPr lang="en-US" altLang="zh-CN" sz="800" dirty="0"/>
              <a:t>,</a:t>
            </a:r>
            <a:r>
              <a:rPr lang="zh-CN" altLang="en-US" sz="800" dirty="0"/>
              <a:t>津津有味地陶醉于北海之夜的魅力之中</a:t>
            </a:r>
            <a:r>
              <a:rPr lang="en-US" altLang="zh-CN" sz="800" dirty="0"/>
              <a:t>.</a:t>
            </a:r>
            <a:r>
              <a:rPr lang="zh-CN" altLang="en-US" sz="800" dirty="0"/>
              <a:t>皎洁的月亮在黑黝黝的水中显出闪耀夺目的缕缕波纹</a:t>
            </a:r>
            <a:r>
              <a:rPr lang="en-US" altLang="zh-CN" sz="800" dirty="0"/>
              <a:t>,</a:t>
            </a:r>
            <a:r>
              <a:rPr lang="zh-CN" altLang="en-US" sz="800" dirty="0"/>
              <a:t>光波和着波浪的节拍有节奏地摇晃着</a:t>
            </a:r>
            <a:r>
              <a:rPr lang="en-US" altLang="zh-CN" sz="800" dirty="0"/>
              <a:t>,</a:t>
            </a:r>
            <a:r>
              <a:rPr lang="zh-CN" altLang="en-US" sz="800" dirty="0"/>
              <a:t>好像是用来呼唤招引着什么面目不清</a:t>
            </a:r>
            <a:r>
              <a:rPr lang="en-US" altLang="zh-CN" sz="800" dirty="0"/>
              <a:t>,</a:t>
            </a:r>
            <a:r>
              <a:rPr lang="zh-CN" altLang="en-US" sz="800" dirty="0"/>
              <a:t>神秘莫测</a:t>
            </a:r>
            <a:r>
              <a:rPr lang="en-US" altLang="zh-CN" sz="800" dirty="0"/>
              <a:t>,</a:t>
            </a:r>
            <a:r>
              <a:rPr lang="zh-CN" altLang="en-US" sz="800" dirty="0"/>
              <a:t>而又永恒无穷的东西</a:t>
            </a:r>
            <a:r>
              <a:rPr lang="en-US" altLang="zh-CN" sz="800" dirty="0"/>
              <a:t>.</a:t>
            </a:r>
            <a:r>
              <a:rPr lang="zh-CN" altLang="en-US" sz="800" dirty="0"/>
              <a:t>有时</a:t>
            </a:r>
            <a:r>
              <a:rPr lang="en-US" altLang="zh-CN" sz="800" dirty="0"/>
              <a:t>,</a:t>
            </a:r>
            <a:r>
              <a:rPr lang="zh-CN" altLang="en-US" sz="800" dirty="0"/>
              <a:t>涌起的波浪喧嚣地撞击在船舷上</a:t>
            </a:r>
            <a:r>
              <a:rPr lang="en-US" altLang="zh-CN" sz="800" dirty="0"/>
              <a:t>,</a:t>
            </a:r>
            <a:r>
              <a:rPr lang="zh-CN" altLang="en-US" sz="800" dirty="0"/>
              <a:t>无数个闪闪发光的下落的水珠向四处飞散</a:t>
            </a:r>
            <a:r>
              <a:rPr lang="en-US" altLang="zh-CN" sz="800" dirty="0"/>
              <a:t>,</a:t>
            </a:r>
            <a:r>
              <a:rPr lang="zh-CN" altLang="en-US" sz="800" dirty="0"/>
              <a:t>耽于幻想的航海者突然感觉到一种带有咸味的凉爽</a:t>
            </a:r>
            <a:r>
              <a:rPr lang="en-US" altLang="zh-CN" sz="800" dirty="0"/>
              <a:t>.</a:t>
            </a:r>
            <a:r>
              <a:rPr lang="zh-CN" altLang="en-US" sz="800" dirty="0"/>
              <a:t>有时候</a:t>
            </a:r>
            <a:r>
              <a:rPr lang="en-US" altLang="zh-CN" sz="800" dirty="0"/>
              <a:t>,</a:t>
            </a:r>
            <a:r>
              <a:rPr lang="zh-CN" altLang="en-US" sz="800" dirty="0"/>
              <a:t>在皓月神秘如梦的光照之下</a:t>
            </a:r>
            <a:r>
              <a:rPr lang="en-US" altLang="zh-CN" sz="800" dirty="0"/>
              <a:t>,</a:t>
            </a:r>
            <a:r>
              <a:rPr lang="zh-CN" altLang="en-US" sz="800" dirty="0"/>
              <a:t>海面被大海中不知名的栖息者用锋利而有力的鳍突然切断</a:t>
            </a:r>
            <a:r>
              <a:rPr lang="en-US" altLang="zh-CN" sz="800" dirty="0"/>
              <a:t>,</a:t>
            </a:r>
            <a:r>
              <a:rPr lang="zh-CN" altLang="en-US" sz="800" dirty="0"/>
              <a:t>又过了许久</a:t>
            </a:r>
            <a:r>
              <a:rPr lang="en-US" altLang="zh-CN" sz="800" dirty="0"/>
              <a:t>,</a:t>
            </a:r>
            <a:r>
              <a:rPr lang="zh-CN" altLang="en-US" sz="800" dirty="0"/>
              <a:t>才逐渐地恢复了他动摇不定的沉静</a:t>
            </a:r>
            <a:r>
              <a:rPr lang="en-US" altLang="zh-CN" sz="800" dirty="0"/>
              <a:t>.</a:t>
            </a:r>
            <a:r>
              <a:rPr lang="zh-CN" altLang="en-US" sz="800" dirty="0"/>
              <a:t>在远处</a:t>
            </a:r>
            <a:r>
              <a:rPr lang="en-US" altLang="zh-CN" sz="800" dirty="0"/>
              <a:t>,</a:t>
            </a:r>
            <a:r>
              <a:rPr lang="zh-CN" altLang="en-US" sz="800" dirty="0"/>
              <a:t>几乎是在地平线附近</a:t>
            </a:r>
            <a:r>
              <a:rPr lang="en-US" altLang="zh-CN" sz="800" dirty="0"/>
              <a:t>,</a:t>
            </a:r>
            <a:r>
              <a:rPr lang="zh-CN" altLang="en-US" sz="800" dirty="0"/>
              <a:t>有许多的光点忽隐忽现</a:t>
            </a:r>
            <a:r>
              <a:rPr lang="en-US" altLang="zh-CN" sz="800" dirty="0"/>
              <a:t>,</a:t>
            </a:r>
            <a:r>
              <a:rPr lang="zh-CN" altLang="en-US" sz="800" dirty="0"/>
              <a:t>那可能是航行的巨轮船舷的灯火</a:t>
            </a:r>
            <a:r>
              <a:rPr lang="en-US" altLang="zh-CN" sz="800" dirty="0"/>
              <a:t>,</a:t>
            </a:r>
            <a:r>
              <a:rPr lang="zh-CN" altLang="en-US" sz="800" dirty="0"/>
              <a:t>也可能是远处听不见的雷鸣电闪</a:t>
            </a:r>
            <a:r>
              <a:rPr lang="en-US" altLang="zh-CN" sz="800" dirty="0"/>
              <a:t>......</a:t>
            </a:r>
          </a:p>
          <a:p>
            <a:pPr eaLnBrk="1" hangingPunct="1">
              <a:lnSpc>
                <a:spcPct val="80000"/>
              </a:lnSpc>
            </a:pPr>
            <a:r>
              <a:rPr lang="zh-CN" altLang="en-US" sz="800" dirty="0"/>
              <a:t>　　笛卡尔坐在斜垂在大帆船船舷上的阴影里</a:t>
            </a:r>
            <a:r>
              <a:rPr lang="en-US" altLang="zh-CN" sz="800" dirty="0"/>
              <a:t>,</a:t>
            </a:r>
            <a:r>
              <a:rPr lang="zh-CN" altLang="en-US" sz="800" dirty="0"/>
              <a:t>脑海里翻来覆去地慢慢地回忆着历历在目的战争生活</a:t>
            </a:r>
            <a:r>
              <a:rPr lang="en-US" altLang="zh-CN" sz="800" dirty="0"/>
              <a:t>,</a:t>
            </a:r>
            <a:r>
              <a:rPr lang="zh-CN" altLang="en-US" sz="800" dirty="0"/>
              <a:t>在可爱的小河边上不出名的拉哈耶所度过的早已过去了的童年生活情景</a:t>
            </a:r>
            <a:r>
              <a:rPr lang="en-US" altLang="zh-CN" sz="800" dirty="0"/>
              <a:t>,</a:t>
            </a:r>
            <a:r>
              <a:rPr lang="zh-CN" altLang="en-US" sz="800" dirty="0"/>
              <a:t>还有那向耶稣会教徒们学习的岁月</a:t>
            </a:r>
            <a:r>
              <a:rPr lang="en-US" altLang="zh-CN" sz="800" dirty="0"/>
              <a:t>.</a:t>
            </a:r>
          </a:p>
          <a:p>
            <a:pPr eaLnBrk="1" hangingPunct="1">
              <a:lnSpc>
                <a:spcPct val="80000"/>
              </a:lnSpc>
            </a:pPr>
            <a:r>
              <a:rPr lang="zh-CN" altLang="en-US" sz="800" dirty="0"/>
              <a:t>　　需要一种自觉的努力来使得自己摆脱沉思默想的状态</a:t>
            </a:r>
            <a:r>
              <a:rPr lang="en-US" altLang="zh-CN" sz="800" dirty="0"/>
              <a:t>,</a:t>
            </a:r>
            <a:r>
              <a:rPr lang="zh-CN" altLang="en-US" sz="800" dirty="0"/>
              <a:t>好倾听舵轮那边传来的说话声</a:t>
            </a:r>
            <a:r>
              <a:rPr lang="en-US" altLang="zh-CN" sz="800" dirty="0"/>
              <a:t>.</a:t>
            </a:r>
            <a:r>
              <a:rPr lang="zh-CN" altLang="en-US" sz="800" dirty="0"/>
              <a:t>笛卡尔听出是船长的副手和一个有着黑胡须的</a:t>
            </a:r>
            <a:r>
              <a:rPr lang="en-US" altLang="zh-CN" sz="800" dirty="0"/>
              <a:t>,</a:t>
            </a:r>
            <a:r>
              <a:rPr lang="zh-CN" altLang="en-US" sz="800" dirty="0"/>
              <a:t>宽肩膀的水手的声音</a:t>
            </a:r>
            <a:r>
              <a:rPr lang="en-US" altLang="zh-CN" sz="800" dirty="0"/>
              <a:t>,</a:t>
            </a:r>
            <a:r>
              <a:rPr lang="zh-CN" altLang="en-US" sz="800" dirty="0"/>
              <a:t>还在他们上船的时候</a:t>
            </a:r>
            <a:r>
              <a:rPr lang="en-US" altLang="zh-CN" sz="800" dirty="0"/>
              <a:t>,</a:t>
            </a:r>
            <a:r>
              <a:rPr lang="zh-CN" altLang="en-US" sz="800" dirty="0"/>
              <a:t>这个水手脸上捉摸不定的表情就使他感到吃惊</a:t>
            </a:r>
            <a:r>
              <a:rPr lang="en-US" altLang="zh-CN" sz="800" dirty="0"/>
              <a:t>.</a:t>
            </a:r>
            <a:r>
              <a:rPr lang="zh-CN" altLang="en-US" sz="800" dirty="0"/>
              <a:t>当时</a:t>
            </a:r>
            <a:r>
              <a:rPr lang="en-US" altLang="zh-CN" sz="800" dirty="0"/>
              <a:t>,</a:t>
            </a:r>
            <a:r>
              <a:rPr lang="zh-CN" altLang="en-US" sz="800" dirty="0"/>
              <a:t>笛卡尔在他故作冷漠的背后</a:t>
            </a:r>
            <a:r>
              <a:rPr lang="en-US" altLang="zh-CN" sz="800" dirty="0"/>
              <a:t>,</a:t>
            </a:r>
            <a:r>
              <a:rPr lang="zh-CN" altLang="en-US" sz="800" dirty="0"/>
              <a:t>看出对于他自己</a:t>
            </a:r>
            <a:r>
              <a:rPr lang="en-US" altLang="zh-CN" sz="800" dirty="0"/>
              <a:t>,</a:t>
            </a:r>
            <a:r>
              <a:rPr lang="zh-CN" altLang="en-US" sz="800" dirty="0"/>
              <a:t>更多地是对他仆人小心地踏在踏板带到船上的一只沉甸甸的大箱子掩饰不住的贪婪的注视</a:t>
            </a:r>
            <a:r>
              <a:rPr lang="en-US" altLang="zh-CN" sz="800" dirty="0"/>
              <a:t>.</a:t>
            </a:r>
          </a:p>
          <a:p>
            <a:pPr eaLnBrk="1" hangingPunct="1">
              <a:lnSpc>
                <a:spcPct val="80000"/>
              </a:lnSpc>
            </a:pPr>
            <a:r>
              <a:rPr lang="zh-CN" altLang="en-US" sz="800" dirty="0"/>
              <a:t>　　此刻</a:t>
            </a:r>
            <a:r>
              <a:rPr lang="en-US" altLang="zh-CN" sz="800" dirty="0"/>
              <a:t>,</a:t>
            </a:r>
            <a:r>
              <a:rPr lang="zh-CN" altLang="en-US" sz="800" dirty="0"/>
              <a:t>他俩正在用荷兰话交谈</a:t>
            </a:r>
            <a:r>
              <a:rPr lang="en-US" altLang="zh-CN" sz="800" dirty="0"/>
              <a:t>.</a:t>
            </a:r>
          </a:p>
          <a:p>
            <a:pPr eaLnBrk="1" hangingPunct="1">
              <a:lnSpc>
                <a:spcPct val="80000"/>
              </a:lnSpc>
            </a:pPr>
            <a:r>
              <a:rPr lang="zh-CN" altLang="en-US" sz="800" dirty="0"/>
              <a:t>　　</a:t>
            </a:r>
            <a:r>
              <a:rPr lang="en-US" altLang="zh-CN" sz="800" dirty="0"/>
              <a:t>"</a:t>
            </a:r>
            <a:r>
              <a:rPr lang="zh-CN" altLang="en-US" sz="800" dirty="0"/>
              <a:t>你能肯定那个法国人不懂得荷兰话吗</a:t>
            </a:r>
            <a:r>
              <a:rPr lang="en-US" altLang="zh-CN" sz="800" dirty="0"/>
              <a:t>?"</a:t>
            </a:r>
            <a:r>
              <a:rPr lang="zh-CN" altLang="en-US" sz="800" dirty="0"/>
              <a:t>船长的副手闻到</a:t>
            </a:r>
            <a:r>
              <a:rPr lang="en-US" altLang="zh-CN" sz="800" dirty="0"/>
              <a:t>.</a:t>
            </a:r>
          </a:p>
          <a:p>
            <a:pPr eaLnBrk="1" hangingPunct="1">
              <a:lnSpc>
                <a:spcPct val="80000"/>
              </a:lnSpc>
            </a:pPr>
            <a:r>
              <a:rPr lang="zh-CN" altLang="en-US" sz="800" dirty="0"/>
              <a:t>　　</a:t>
            </a:r>
            <a:r>
              <a:rPr lang="en-US" altLang="zh-CN" sz="800" dirty="0"/>
              <a:t>"</a:t>
            </a:r>
            <a:r>
              <a:rPr lang="zh-CN" altLang="en-US" sz="800" dirty="0"/>
              <a:t>是的</a:t>
            </a:r>
            <a:r>
              <a:rPr lang="en-US" altLang="zh-CN" sz="800" dirty="0"/>
              <a:t>.</a:t>
            </a:r>
            <a:r>
              <a:rPr lang="zh-CN" altLang="en-US" sz="800" dirty="0"/>
              <a:t>他们听不懂荷兰话</a:t>
            </a:r>
            <a:r>
              <a:rPr lang="en-US" altLang="zh-CN" sz="800" dirty="0"/>
              <a:t>,</a:t>
            </a:r>
            <a:r>
              <a:rPr lang="zh-CN" altLang="en-US" sz="800" dirty="0"/>
              <a:t>就像看不清眼下的黑夜一样</a:t>
            </a:r>
            <a:r>
              <a:rPr lang="en-US" altLang="zh-CN" sz="800" dirty="0"/>
              <a:t>,"</a:t>
            </a:r>
            <a:r>
              <a:rPr lang="zh-CN" altLang="en-US" sz="800" dirty="0"/>
              <a:t>水手回答到</a:t>
            </a:r>
            <a:r>
              <a:rPr lang="en-US" altLang="zh-CN" sz="800" dirty="0"/>
              <a:t>"</a:t>
            </a:r>
            <a:r>
              <a:rPr lang="zh-CN" altLang="en-US" sz="800" dirty="0"/>
              <a:t>还在码头上时</a:t>
            </a:r>
            <a:r>
              <a:rPr lang="en-US" altLang="zh-CN" sz="800" dirty="0"/>
              <a:t>,</a:t>
            </a:r>
            <a:r>
              <a:rPr lang="zh-CN" altLang="en-US" sz="800" dirty="0"/>
              <a:t>我故意大声招呼和那个士兵并肩站着的细高个古德坚</a:t>
            </a:r>
            <a:r>
              <a:rPr lang="en-US" altLang="zh-CN" sz="800" dirty="0"/>
              <a:t>,</a:t>
            </a:r>
            <a:r>
              <a:rPr lang="zh-CN" altLang="en-US" sz="800" dirty="0"/>
              <a:t>好让他留神比他的长剑还长的那人的长鼻子</a:t>
            </a:r>
            <a:r>
              <a:rPr lang="en-US" altLang="zh-CN" sz="800" dirty="0"/>
              <a:t>,</a:t>
            </a:r>
            <a:r>
              <a:rPr lang="zh-CN" altLang="en-US" sz="800" dirty="0"/>
              <a:t>可是</a:t>
            </a:r>
            <a:r>
              <a:rPr lang="en-US" altLang="zh-CN" sz="800" dirty="0"/>
              <a:t>,</a:t>
            </a:r>
            <a:r>
              <a:rPr lang="zh-CN" altLang="en-US" sz="800" dirty="0"/>
              <a:t>不管是那个法国人</a:t>
            </a:r>
            <a:r>
              <a:rPr lang="en-US" altLang="zh-CN" sz="800" dirty="0"/>
              <a:t>,</a:t>
            </a:r>
            <a:r>
              <a:rPr lang="zh-CN" altLang="en-US" sz="800" dirty="0"/>
              <a:t>还是他的仆人</a:t>
            </a:r>
            <a:r>
              <a:rPr lang="en-US" altLang="zh-CN" sz="800" dirty="0"/>
              <a:t>,</a:t>
            </a:r>
            <a:r>
              <a:rPr lang="zh-CN" altLang="en-US" sz="800" dirty="0"/>
              <a:t>都毫无反应</a:t>
            </a:r>
            <a:r>
              <a:rPr lang="en-US" altLang="zh-CN" sz="800" dirty="0"/>
              <a:t>.</a:t>
            </a:r>
            <a:r>
              <a:rPr lang="zh-CN" altLang="en-US" sz="800" dirty="0"/>
              <a:t>要是在我们中间这么说</a:t>
            </a:r>
            <a:r>
              <a:rPr lang="en-US" altLang="zh-CN" sz="800" dirty="0"/>
              <a:t>,</a:t>
            </a:r>
            <a:r>
              <a:rPr lang="zh-CN" altLang="en-US" sz="800" dirty="0"/>
              <a:t>哪个小伙子都得找茬打架</a:t>
            </a:r>
            <a:r>
              <a:rPr lang="en-US" altLang="zh-CN" sz="800" dirty="0"/>
              <a:t>."</a:t>
            </a:r>
          </a:p>
          <a:p>
            <a:pPr eaLnBrk="1" hangingPunct="1">
              <a:lnSpc>
                <a:spcPct val="80000"/>
              </a:lnSpc>
            </a:pPr>
            <a:r>
              <a:rPr lang="zh-CN" altLang="en-US" sz="800" dirty="0"/>
              <a:t>　　</a:t>
            </a:r>
            <a:r>
              <a:rPr lang="en-US" altLang="zh-CN" sz="800" dirty="0"/>
              <a:t>"</a:t>
            </a:r>
            <a:r>
              <a:rPr lang="zh-CN" altLang="en-US" sz="800" dirty="0"/>
              <a:t>可是这个并不能说明任何问题</a:t>
            </a:r>
            <a:r>
              <a:rPr lang="en-US" altLang="zh-CN" sz="800" dirty="0"/>
              <a:t>"</a:t>
            </a:r>
            <a:r>
              <a:rPr lang="zh-CN" altLang="en-US" sz="800" dirty="0"/>
              <a:t>船长的副手提出了异议</a:t>
            </a:r>
            <a:r>
              <a:rPr lang="en-US" altLang="zh-CN" sz="800" dirty="0"/>
              <a:t>,"</a:t>
            </a:r>
            <a:r>
              <a:rPr lang="zh-CN" altLang="en-US" sz="800" dirty="0"/>
              <a:t>不过</a:t>
            </a:r>
            <a:r>
              <a:rPr lang="en-US" altLang="zh-CN" sz="800" dirty="0"/>
              <a:t>,"</a:t>
            </a:r>
            <a:r>
              <a:rPr lang="zh-CN" altLang="en-US" sz="800" dirty="0"/>
              <a:t>他停了一会儿</a:t>
            </a:r>
            <a:r>
              <a:rPr lang="en-US" altLang="zh-CN" sz="800" dirty="0"/>
              <a:t>,</a:t>
            </a:r>
            <a:r>
              <a:rPr lang="zh-CN" altLang="en-US" sz="800" dirty="0"/>
              <a:t>接着说</a:t>
            </a:r>
            <a:r>
              <a:rPr lang="en-US" altLang="zh-CN" sz="800" dirty="0"/>
              <a:t>"</a:t>
            </a:r>
            <a:r>
              <a:rPr lang="zh-CN" altLang="en-US" sz="800" dirty="0"/>
              <a:t>也许你是对的</a:t>
            </a:r>
            <a:r>
              <a:rPr lang="en-US" altLang="zh-CN" sz="800" dirty="0"/>
              <a:t>,</a:t>
            </a:r>
            <a:r>
              <a:rPr lang="zh-CN" altLang="en-US" sz="800" dirty="0"/>
              <a:t>那对我们就更好了</a:t>
            </a:r>
            <a:r>
              <a:rPr lang="en-US" altLang="zh-CN" sz="800" dirty="0"/>
              <a:t>."</a:t>
            </a:r>
          </a:p>
          <a:p>
            <a:pPr eaLnBrk="1" hangingPunct="1">
              <a:lnSpc>
                <a:spcPct val="80000"/>
              </a:lnSpc>
            </a:pPr>
            <a:r>
              <a:rPr lang="zh-CN" altLang="en-US" sz="800" dirty="0"/>
              <a:t>　　谈话的人都沉默不语了</a:t>
            </a:r>
            <a:r>
              <a:rPr lang="en-US" altLang="zh-CN" sz="800" dirty="0"/>
              <a:t>.</a:t>
            </a:r>
            <a:r>
              <a:rPr lang="zh-CN" altLang="en-US" sz="800" dirty="0"/>
              <a:t>过了几分钟</a:t>
            </a:r>
            <a:r>
              <a:rPr lang="en-US" altLang="zh-CN" sz="800" dirty="0"/>
              <a:t>,</a:t>
            </a:r>
            <a:r>
              <a:rPr lang="zh-CN" altLang="en-US" sz="800" dirty="0"/>
              <a:t>船长的副手又说了起来</a:t>
            </a:r>
            <a:r>
              <a:rPr lang="en-US" altLang="zh-CN" sz="800" dirty="0"/>
              <a:t>.</a:t>
            </a:r>
          </a:p>
          <a:p>
            <a:pPr eaLnBrk="1" hangingPunct="1">
              <a:lnSpc>
                <a:spcPct val="80000"/>
              </a:lnSpc>
            </a:pPr>
            <a:r>
              <a:rPr lang="zh-CN" altLang="en-US" sz="800" dirty="0"/>
              <a:t>　　</a:t>
            </a:r>
            <a:r>
              <a:rPr lang="en-US" altLang="zh-CN" sz="800" dirty="0"/>
              <a:t>"</a:t>
            </a:r>
            <a:r>
              <a:rPr lang="zh-CN" altLang="en-US" sz="800" dirty="0"/>
              <a:t>你打算什么时候干掉他们</a:t>
            </a:r>
            <a:r>
              <a:rPr lang="en-US" altLang="zh-CN" sz="800" dirty="0"/>
              <a:t>?"</a:t>
            </a:r>
          </a:p>
          <a:p>
            <a:pPr eaLnBrk="1" hangingPunct="1">
              <a:lnSpc>
                <a:spcPct val="80000"/>
              </a:lnSpc>
            </a:pPr>
            <a:r>
              <a:rPr lang="zh-CN" altLang="en-US" sz="800" dirty="0"/>
              <a:t>　　</a:t>
            </a:r>
            <a:r>
              <a:rPr lang="en-US" altLang="zh-CN" sz="800" dirty="0"/>
              <a:t>"</a:t>
            </a:r>
            <a:r>
              <a:rPr lang="zh-CN" altLang="en-US" sz="800" dirty="0"/>
              <a:t>明天傍黑的时候</a:t>
            </a:r>
            <a:r>
              <a:rPr lang="en-US" altLang="zh-CN" sz="800" dirty="0"/>
              <a:t>"</a:t>
            </a:r>
            <a:r>
              <a:rPr lang="zh-CN" altLang="en-US" sz="800" dirty="0"/>
              <a:t>黑胡须答道</a:t>
            </a:r>
            <a:r>
              <a:rPr lang="en-US" altLang="zh-CN" sz="800" dirty="0"/>
              <a:t>,"</a:t>
            </a:r>
            <a:r>
              <a:rPr lang="zh-CN" altLang="en-US" sz="800" dirty="0"/>
              <a:t>得使他们来不及在他们的箱子上上锁</a:t>
            </a:r>
            <a:r>
              <a:rPr lang="en-US" altLang="zh-CN" sz="800" dirty="0"/>
              <a:t>.</a:t>
            </a:r>
            <a:r>
              <a:rPr lang="zh-CN" altLang="en-US" sz="800" dirty="0"/>
              <a:t>我已经事先告诉古德坚了</a:t>
            </a:r>
            <a:r>
              <a:rPr lang="en-US" altLang="zh-CN" sz="800" dirty="0"/>
              <a:t>,</a:t>
            </a:r>
            <a:r>
              <a:rPr lang="zh-CN" altLang="en-US" sz="800" dirty="0"/>
              <a:t>我们已经做好了一切准备</a:t>
            </a:r>
            <a:r>
              <a:rPr lang="en-US" altLang="zh-CN" sz="800" dirty="0"/>
              <a:t>."</a:t>
            </a:r>
          </a:p>
          <a:p>
            <a:pPr eaLnBrk="1" hangingPunct="1">
              <a:lnSpc>
                <a:spcPct val="80000"/>
              </a:lnSpc>
            </a:pPr>
            <a:r>
              <a:rPr lang="zh-CN" altLang="en-US" sz="800" dirty="0"/>
              <a:t>　　</a:t>
            </a:r>
            <a:r>
              <a:rPr lang="en-US" altLang="zh-CN" sz="800" dirty="0"/>
              <a:t>"</a:t>
            </a:r>
            <a:r>
              <a:rPr lang="zh-CN" altLang="en-US" sz="800" dirty="0"/>
              <a:t>船长知道吗</a:t>
            </a:r>
            <a:r>
              <a:rPr lang="en-US" altLang="zh-CN" sz="800" dirty="0"/>
              <a:t>?"</a:t>
            </a:r>
          </a:p>
          <a:p>
            <a:pPr eaLnBrk="1" hangingPunct="1">
              <a:lnSpc>
                <a:spcPct val="80000"/>
              </a:lnSpc>
            </a:pPr>
            <a:r>
              <a:rPr lang="zh-CN" altLang="en-US" sz="800" dirty="0"/>
              <a:t>　　</a:t>
            </a:r>
            <a:r>
              <a:rPr lang="en-US" altLang="zh-CN" sz="800" dirty="0"/>
              <a:t>"</a:t>
            </a:r>
            <a:r>
              <a:rPr lang="zh-CN" altLang="en-US" sz="800" dirty="0"/>
              <a:t>古德坚告诉他了</a:t>
            </a:r>
            <a:r>
              <a:rPr lang="en-US" altLang="zh-CN" sz="800" dirty="0"/>
              <a:t>.</a:t>
            </a:r>
            <a:r>
              <a:rPr lang="zh-CN" altLang="en-US" sz="800" dirty="0"/>
              <a:t>喂</a:t>
            </a:r>
            <a:r>
              <a:rPr lang="en-US" altLang="zh-CN" sz="800" dirty="0"/>
              <a:t>,</a:t>
            </a:r>
            <a:r>
              <a:rPr lang="zh-CN" altLang="en-US" sz="800" dirty="0"/>
              <a:t>得这么分</a:t>
            </a:r>
            <a:r>
              <a:rPr lang="en-US" altLang="zh-CN" sz="800" dirty="0"/>
              <a:t>.</a:t>
            </a:r>
            <a:r>
              <a:rPr lang="zh-CN" altLang="en-US" sz="800" dirty="0"/>
              <a:t>箱子归我</a:t>
            </a:r>
            <a:r>
              <a:rPr lang="en-US" altLang="zh-CN" sz="800" dirty="0"/>
              <a:t>,</a:t>
            </a:r>
            <a:r>
              <a:rPr lang="zh-CN" altLang="en-US" sz="800" dirty="0"/>
              <a:t>剩下的别人可以分</a:t>
            </a:r>
            <a:r>
              <a:rPr lang="en-US" altLang="zh-CN" sz="800" dirty="0"/>
              <a:t>."</a:t>
            </a:r>
          </a:p>
          <a:p>
            <a:pPr eaLnBrk="1" hangingPunct="1">
              <a:lnSpc>
                <a:spcPct val="80000"/>
              </a:lnSpc>
            </a:pPr>
            <a:r>
              <a:rPr lang="zh-CN" altLang="en-US" sz="800" dirty="0"/>
              <a:t>　　又是一阵沉默</a:t>
            </a:r>
            <a:r>
              <a:rPr lang="en-US" altLang="zh-CN" sz="800" dirty="0"/>
              <a:t>,</a:t>
            </a:r>
            <a:r>
              <a:rPr lang="zh-CN" altLang="en-US" sz="800" dirty="0"/>
              <a:t>还是船长的副手打破了沉默</a:t>
            </a:r>
            <a:r>
              <a:rPr lang="en-US" altLang="zh-CN" sz="800" dirty="0"/>
              <a:t>.</a:t>
            </a:r>
          </a:p>
          <a:p>
            <a:pPr eaLnBrk="1" hangingPunct="1">
              <a:lnSpc>
                <a:spcPct val="80000"/>
              </a:lnSpc>
            </a:pPr>
            <a:r>
              <a:rPr lang="zh-CN" altLang="en-US" sz="800" dirty="0"/>
              <a:t>　　</a:t>
            </a:r>
            <a:r>
              <a:rPr lang="en-US" altLang="zh-CN" sz="800" dirty="0"/>
              <a:t>"</a:t>
            </a:r>
            <a:r>
              <a:rPr lang="zh-CN" altLang="en-US" sz="800" dirty="0"/>
              <a:t>船长怎么说就怎么办</a:t>
            </a:r>
            <a:r>
              <a:rPr lang="en-US" altLang="zh-CN" sz="800" dirty="0"/>
              <a:t>.</a:t>
            </a:r>
            <a:r>
              <a:rPr lang="zh-CN" altLang="en-US" sz="800" dirty="0"/>
              <a:t>别把自己装进去</a:t>
            </a:r>
            <a:r>
              <a:rPr lang="en-US" altLang="zh-CN" sz="800" dirty="0"/>
              <a:t>,</a:t>
            </a:r>
            <a:r>
              <a:rPr lang="zh-CN" altLang="en-US" sz="800" dirty="0"/>
              <a:t>黑鬼</a:t>
            </a:r>
            <a:r>
              <a:rPr lang="en-US" altLang="zh-CN" sz="800" dirty="0"/>
              <a:t>.</a:t>
            </a:r>
            <a:r>
              <a:rPr lang="zh-CN" altLang="en-US" sz="800" dirty="0"/>
              <a:t>以前你想欺骗别人</a:t>
            </a:r>
            <a:r>
              <a:rPr lang="en-US" altLang="zh-CN" sz="800" dirty="0"/>
              <a:t>,</a:t>
            </a:r>
            <a:r>
              <a:rPr lang="zh-CN" altLang="en-US" sz="800" dirty="0"/>
              <a:t>已经给你安排过一次死刑了</a:t>
            </a:r>
            <a:r>
              <a:rPr lang="en-US" altLang="zh-CN" sz="800" dirty="0"/>
              <a:t>.</a:t>
            </a:r>
            <a:r>
              <a:rPr lang="zh-CN" altLang="en-US" sz="800" dirty="0"/>
              <a:t>你看着</a:t>
            </a:r>
            <a:r>
              <a:rPr lang="en-US" altLang="zh-CN" sz="800" dirty="0"/>
              <a:t>,</a:t>
            </a:r>
            <a:r>
              <a:rPr lang="zh-CN" altLang="en-US" sz="800" dirty="0"/>
              <a:t>有了第二次你就用不着第三次</a:t>
            </a:r>
            <a:r>
              <a:rPr lang="en-US" altLang="zh-CN" sz="800" dirty="0"/>
              <a:t>----</a:t>
            </a:r>
            <a:r>
              <a:rPr lang="zh-CN" altLang="en-US" sz="800" dirty="0"/>
              <a:t>你要亲手把你的小命送到地狱去</a:t>
            </a:r>
            <a:r>
              <a:rPr lang="en-US" altLang="zh-CN" sz="800" dirty="0"/>
              <a:t>."</a:t>
            </a:r>
          </a:p>
          <a:p>
            <a:pPr eaLnBrk="1" hangingPunct="1">
              <a:lnSpc>
                <a:spcPct val="80000"/>
              </a:lnSpc>
            </a:pPr>
            <a:r>
              <a:rPr lang="zh-CN" altLang="en-US" sz="800" dirty="0"/>
              <a:t>　　笛卡尔听见黑胡须瓮声瓮气地用鼻子哼了一声</a:t>
            </a:r>
            <a:r>
              <a:rPr lang="en-US" altLang="zh-CN" sz="800" dirty="0"/>
              <a:t>,</a:t>
            </a:r>
            <a:r>
              <a:rPr lang="zh-CN" altLang="en-US" sz="800" dirty="0"/>
              <a:t>又接连从鼻孔中发出不满德喘气声</a:t>
            </a:r>
            <a:r>
              <a:rPr lang="en-US" altLang="zh-CN" sz="800" dirty="0"/>
              <a:t>.</a:t>
            </a:r>
            <a:r>
              <a:rPr lang="zh-CN" altLang="en-US" sz="800" dirty="0"/>
              <a:t>不能浪费时间</a:t>
            </a:r>
            <a:r>
              <a:rPr lang="en-US" altLang="zh-CN" sz="800" dirty="0"/>
              <a:t>.</a:t>
            </a:r>
            <a:r>
              <a:rPr lang="zh-CN" altLang="en-US" sz="800" dirty="0"/>
              <a:t>笛卡尔沿着甲板上最黑暗的有阴影的地方小心地挪动者脚步</a:t>
            </a:r>
            <a:r>
              <a:rPr lang="en-US" altLang="zh-CN" sz="800" dirty="0"/>
              <a:t>,</a:t>
            </a:r>
            <a:r>
              <a:rPr lang="zh-CN" altLang="en-US" sz="800" dirty="0"/>
              <a:t>好不容易才回到客舱的门口</a:t>
            </a:r>
            <a:r>
              <a:rPr lang="en-US" altLang="zh-CN" sz="800" dirty="0"/>
              <a:t>,</a:t>
            </a:r>
            <a:r>
              <a:rPr lang="zh-CN" altLang="en-US" sz="800" dirty="0"/>
              <a:t>连忙用门闩把门关好</a:t>
            </a:r>
            <a:r>
              <a:rPr lang="en-US" altLang="zh-CN" sz="800" dirty="0"/>
              <a:t>,</a:t>
            </a:r>
            <a:r>
              <a:rPr lang="zh-CN" altLang="en-US" sz="800" dirty="0"/>
              <a:t>设法一点多余的声响也不出地唤醒了仆人</a:t>
            </a:r>
            <a:r>
              <a:rPr lang="en-US" altLang="zh-CN" sz="800" dirty="0"/>
              <a:t>.</a:t>
            </a:r>
            <a:r>
              <a:rPr lang="zh-CN" altLang="en-US" sz="800" dirty="0"/>
              <a:t>他借助好心人别克曼的帮助很快学会的荷兰话对他多么有用啊</a:t>
            </a:r>
            <a:r>
              <a:rPr lang="en-US" altLang="zh-CN" sz="800" dirty="0"/>
              <a:t>!</a:t>
            </a:r>
            <a:r>
              <a:rPr lang="zh-CN" altLang="en-US" sz="800" dirty="0"/>
              <a:t>他的命运多好</a:t>
            </a:r>
            <a:r>
              <a:rPr lang="en-US" altLang="zh-CN" sz="800" dirty="0"/>
              <a:t>,</a:t>
            </a:r>
            <a:r>
              <a:rPr lang="zh-CN" altLang="en-US" sz="800" dirty="0"/>
              <a:t>恰好在海盗这么麻痹大意地具体商量他们卑鄙的罪恶的行动计划时</a:t>
            </a:r>
            <a:r>
              <a:rPr lang="en-US" altLang="zh-CN" sz="800" dirty="0"/>
              <a:t>,</a:t>
            </a:r>
            <a:r>
              <a:rPr lang="zh-CN" altLang="en-US" sz="800" dirty="0"/>
              <a:t>把他推到甲板上来了</a:t>
            </a:r>
            <a:r>
              <a:rPr lang="en-US" altLang="zh-CN" sz="800" dirty="0"/>
              <a:t>.</a:t>
            </a:r>
            <a:r>
              <a:rPr lang="zh-CN" altLang="en-US" sz="800" dirty="0"/>
              <a:t>对付这个计划的对策制定出来了</a:t>
            </a:r>
            <a:r>
              <a:rPr lang="en-US" altLang="zh-CN" sz="800" dirty="0"/>
              <a:t>.</a:t>
            </a:r>
            <a:r>
              <a:rPr lang="zh-CN" altLang="en-US" sz="800" dirty="0"/>
              <a:t>只有迅速和果断才能保证获得成功</a:t>
            </a:r>
            <a:r>
              <a:rPr lang="en-US" altLang="zh-CN" sz="800" dirty="0"/>
              <a:t>.</a:t>
            </a:r>
          </a:p>
          <a:p>
            <a:pPr eaLnBrk="1" hangingPunct="1">
              <a:lnSpc>
                <a:spcPct val="80000"/>
              </a:lnSpc>
            </a:pPr>
            <a:r>
              <a:rPr lang="zh-CN" altLang="en-US" sz="800" dirty="0"/>
              <a:t>　　拂晓时</a:t>
            </a:r>
            <a:r>
              <a:rPr lang="en-US" altLang="zh-CN" sz="800" dirty="0"/>
              <a:t>,</a:t>
            </a:r>
            <a:r>
              <a:rPr lang="zh-CN" altLang="en-US" sz="800" dirty="0"/>
              <a:t>左舷那边显露出来的弯曲的海岸轮廓映入眼帘</a:t>
            </a:r>
            <a:r>
              <a:rPr lang="en-US" altLang="zh-CN" sz="800" dirty="0"/>
              <a:t>.</a:t>
            </a:r>
            <a:r>
              <a:rPr lang="zh-CN" altLang="en-US" sz="800" dirty="0"/>
              <a:t>晨风变换了方向</a:t>
            </a:r>
            <a:r>
              <a:rPr lang="en-US" altLang="zh-CN" sz="800" dirty="0"/>
              <a:t>,</a:t>
            </a:r>
            <a:r>
              <a:rPr lang="zh-CN" altLang="en-US" sz="800" dirty="0"/>
              <a:t>全体船员都被召唤到甲板上的船帆前面</a:t>
            </a:r>
            <a:r>
              <a:rPr lang="en-US" altLang="zh-CN" sz="800" dirty="0"/>
              <a:t>.</a:t>
            </a:r>
          </a:p>
          <a:p>
            <a:pPr eaLnBrk="1" hangingPunct="1">
              <a:lnSpc>
                <a:spcPct val="80000"/>
              </a:lnSpc>
            </a:pPr>
            <a:r>
              <a:rPr lang="zh-CN" altLang="en-US" sz="800" dirty="0"/>
              <a:t>　　当船长出现在甲板上的时候</a:t>
            </a:r>
            <a:r>
              <a:rPr lang="en-US" altLang="zh-CN" sz="800" dirty="0"/>
              <a:t>,</a:t>
            </a:r>
            <a:r>
              <a:rPr lang="zh-CN" altLang="en-US" sz="800" dirty="0"/>
              <a:t>船已经绕过在海里突出得很远的沙洲</a:t>
            </a:r>
            <a:r>
              <a:rPr lang="en-US" altLang="zh-CN" sz="800" dirty="0"/>
              <a:t>,</a:t>
            </a:r>
            <a:r>
              <a:rPr lang="zh-CN" altLang="en-US" sz="800" dirty="0"/>
              <a:t>平稳地驶离了海岸</a:t>
            </a:r>
            <a:r>
              <a:rPr lang="en-US" altLang="zh-CN" sz="800" dirty="0"/>
              <a:t>.</a:t>
            </a:r>
          </a:p>
          <a:p>
            <a:pPr eaLnBrk="1" hangingPunct="1">
              <a:lnSpc>
                <a:spcPct val="80000"/>
              </a:lnSpc>
            </a:pPr>
            <a:r>
              <a:rPr lang="zh-CN" altLang="en-US" sz="800" dirty="0"/>
              <a:t>　　突然</a:t>
            </a:r>
            <a:r>
              <a:rPr lang="en-US" altLang="zh-CN" sz="800" dirty="0"/>
              <a:t>,</a:t>
            </a:r>
            <a:r>
              <a:rPr lang="zh-CN" altLang="en-US" sz="800" dirty="0"/>
              <a:t>客舱的门全都敞开了</a:t>
            </a:r>
            <a:r>
              <a:rPr lang="en-US" altLang="zh-CN" sz="800" dirty="0"/>
              <a:t>,</a:t>
            </a:r>
            <a:r>
              <a:rPr lang="zh-CN" altLang="en-US" sz="800" dirty="0"/>
              <a:t>两个法国人急速地从里面跳了出来</a:t>
            </a:r>
            <a:r>
              <a:rPr lang="en-US" altLang="zh-CN" sz="800" dirty="0"/>
              <a:t>,</a:t>
            </a:r>
            <a:r>
              <a:rPr lang="zh-CN" altLang="en-US" sz="800" dirty="0"/>
              <a:t>笛卡尔敏捷地一击</a:t>
            </a:r>
            <a:r>
              <a:rPr lang="en-US" altLang="zh-CN" sz="800" dirty="0"/>
              <a:t>,</a:t>
            </a:r>
            <a:r>
              <a:rPr lang="zh-CN" altLang="en-US" sz="800" dirty="0"/>
              <a:t>把船长打倒在地</a:t>
            </a:r>
            <a:r>
              <a:rPr lang="en-US" altLang="zh-CN" sz="800" dirty="0"/>
              <a:t>,</a:t>
            </a:r>
            <a:r>
              <a:rPr lang="zh-CN" altLang="en-US" sz="800" dirty="0"/>
              <a:t>这时候他的仆人握着的火枪的枪口已经对准倒在地上的船长的后脑勺</a:t>
            </a:r>
            <a:r>
              <a:rPr lang="en-US" altLang="zh-CN" sz="800" dirty="0"/>
              <a:t>.</a:t>
            </a:r>
            <a:r>
              <a:rPr lang="zh-CN" altLang="en-US" sz="800" dirty="0"/>
              <a:t>笛卡尔一手举枪</a:t>
            </a:r>
            <a:r>
              <a:rPr lang="en-US" altLang="zh-CN" sz="800" dirty="0"/>
              <a:t>,</a:t>
            </a:r>
            <a:r>
              <a:rPr lang="zh-CN" altLang="en-US" sz="800" dirty="0"/>
              <a:t>一手持剑</a:t>
            </a:r>
            <a:r>
              <a:rPr lang="en-US" altLang="zh-CN" sz="800" dirty="0"/>
              <a:t>,</a:t>
            </a:r>
            <a:r>
              <a:rPr lang="zh-CN" altLang="en-US" sz="800" dirty="0"/>
              <a:t>迅如闪电一般地转向其余所有的匪徒</a:t>
            </a:r>
            <a:r>
              <a:rPr lang="en-US" altLang="zh-CN" sz="800" dirty="0"/>
              <a:t>,</a:t>
            </a:r>
            <a:r>
              <a:rPr lang="zh-CN" altLang="en-US" sz="800" dirty="0"/>
              <a:t>用荷兰话大声喊道</a:t>
            </a:r>
            <a:r>
              <a:rPr lang="en-US" altLang="zh-CN" sz="800" dirty="0"/>
              <a:t>:</a:t>
            </a:r>
          </a:p>
          <a:p>
            <a:pPr eaLnBrk="1" hangingPunct="1">
              <a:lnSpc>
                <a:spcPct val="80000"/>
              </a:lnSpc>
            </a:pPr>
            <a:r>
              <a:rPr lang="zh-CN" altLang="en-US" sz="800" dirty="0"/>
              <a:t>　　</a:t>
            </a:r>
            <a:r>
              <a:rPr lang="en-US" altLang="zh-CN" sz="800" dirty="0"/>
              <a:t>"</a:t>
            </a:r>
            <a:r>
              <a:rPr lang="zh-CN" altLang="en-US" sz="800" dirty="0"/>
              <a:t>不许动</a:t>
            </a:r>
            <a:r>
              <a:rPr lang="en-US" altLang="zh-CN" sz="800" dirty="0"/>
              <a:t>,</a:t>
            </a:r>
            <a:r>
              <a:rPr lang="zh-CN" altLang="en-US" sz="800" dirty="0"/>
              <a:t>坏蛋们</a:t>
            </a:r>
            <a:r>
              <a:rPr lang="en-US" altLang="zh-CN" sz="800" dirty="0"/>
              <a:t>!</a:t>
            </a:r>
            <a:r>
              <a:rPr lang="zh-CN" altLang="en-US" sz="800" dirty="0"/>
              <a:t>谁动一动</a:t>
            </a:r>
            <a:r>
              <a:rPr lang="en-US" altLang="zh-CN" sz="800" dirty="0"/>
              <a:t>,</a:t>
            </a:r>
            <a:r>
              <a:rPr lang="zh-CN" altLang="en-US" sz="800" dirty="0"/>
              <a:t>我们打穿他的脑袋</a:t>
            </a:r>
            <a:r>
              <a:rPr lang="en-US" altLang="zh-CN" sz="800" dirty="0"/>
              <a:t>!"</a:t>
            </a:r>
          </a:p>
          <a:p>
            <a:pPr eaLnBrk="1" hangingPunct="1">
              <a:lnSpc>
                <a:spcPct val="80000"/>
              </a:lnSpc>
            </a:pPr>
            <a:r>
              <a:rPr lang="zh-CN" altLang="en-US" sz="800" dirty="0"/>
              <a:t>　　被弄得措手不及的海盗们个个呆若木鸡</a:t>
            </a:r>
            <a:r>
              <a:rPr lang="en-US" altLang="zh-CN" sz="800" dirty="0"/>
              <a:t>.</a:t>
            </a:r>
            <a:r>
              <a:rPr lang="zh-CN" altLang="en-US" sz="800" dirty="0"/>
              <a:t>原来这个法国人会说荷兰话</a:t>
            </a:r>
            <a:r>
              <a:rPr lang="en-US" altLang="zh-CN" sz="800" dirty="0"/>
              <a:t>!</a:t>
            </a:r>
            <a:r>
              <a:rPr lang="zh-CN" altLang="en-US" sz="800" dirty="0"/>
              <a:t>哎呀</a:t>
            </a:r>
            <a:r>
              <a:rPr lang="en-US" altLang="zh-CN" sz="800" dirty="0"/>
              <a:t>,</a:t>
            </a:r>
            <a:r>
              <a:rPr lang="zh-CN" altLang="en-US" sz="800" dirty="0"/>
              <a:t>这是他用长鼻子开的玩笑</a:t>
            </a:r>
            <a:r>
              <a:rPr lang="en-US" altLang="zh-CN" sz="800" dirty="0"/>
              <a:t>.</a:t>
            </a:r>
          </a:p>
          <a:p>
            <a:pPr eaLnBrk="1" hangingPunct="1">
              <a:lnSpc>
                <a:spcPct val="80000"/>
              </a:lnSpc>
            </a:pPr>
            <a:r>
              <a:rPr lang="zh-CN" altLang="en-US" sz="800" dirty="0"/>
              <a:t>　　接着是几分钟的战斗</a:t>
            </a:r>
            <a:r>
              <a:rPr lang="en-US" altLang="zh-CN" sz="800" dirty="0"/>
              <a:t>.</a:t>
            </a:r>
            <a:r>
              <a:rPr lang="zh-CN" altLang="en-US" sz="800" dirty="0"/>
              <a:t>笛卡尔跳到船长台上</a:t>
            </a:r>
            <a:r>
              <a:rPr lang="en-US" altLang="zh-CN" sz="800" dirty="0"/>
              <a:t>,</a:t>
            </a:r>
            <a:r>
              <a:rPr lang="zh-CN" altLang="en-US" sz="800" dirty="0"/>
              <a:t>命令绞帆</a:t>
            </a:r>
            <a:r>
              <a:rPr lang="en-US" altLang="zh-CN" sz="800" dirty="0"/>
              <a:t>,</a:t>
            </a:r>
            <a:r>
              <a:rPr lang="zh-CN" altLang="en-US" sz="800" dirty="0"/>
              <a:t>调转方向以左舷顺风而航行</a:t>
            </a:r>
            <a:r>
              <a:rPr lang="en-US" altLang="zh-CN" sz="800" dirty="0"/>
              <a:t>.</a:t>
            </a:r>
            <a:r>
              <a:rPr lang="zh-CN" altLang="en-US" sz="800" dirty="0"/>
              <a:t>船很快就轻轻地停靠在海滨的沙洲上了</a:t>
            </a:r>
            <a:r>
              <a:rPr lang="en-US" altLang="zh-CN" sz="800" dirty="0"/>
              <a:t>.</a:t>
            </a:r>
            <a:r>
              <a:rPr lang="zh-CN" altLang="en-US" sz="800" dirty="0"/>
              <a:t>笛卡尔命令自己的仆人把东西仍在地上</a:t>
            </a:r>
            <a:r>
              <a:rPr lang="en-US" altLang="zh-CN" sz="800" dirty="0"/>
              <a:t>,</a:t>
            </a:r>
            <a:r>
              <a:rPr lang="zh-CN" altLang="en-US" sz="800" dirty="0"/>
              <a:t>从船上跳下去</a:t>
            </a:r>
            <a:r>
              <a:rPr lang="en-US" altLang="zh-CN" sz="800" dirty="0"/>
              <a:t>,</a:t>
            </a:r>
            <a:r>
              <a:rPr lang="zh-CN" altLang="en-US" sz="800" dirty="0"/>
              <a:t>对船副严加看管</a:t>
            </a:r>
            <a:r>
              <a:rPr lang="en-US" altLang="zh-CN" sz="800" dirty="0"/>
              <a:t>.</a:t>
            </a:r>
            <a:r>
              <a:rPr lang="zh-CN" altLang="en-US" sz="800" dirty="0"/>
              <a:t>然后自己才跳了下来</a:t>
            </a:r>
            <a:r>
              <a:rPr lang="en-US" altLang="zh-CN" sz="800" dirty="0"/>
              <a:t>.</a:t>
            </a:r>
            <a:r>
              <a:rPr lang="zh-CN" altLang="en-US" sz="800" dirty="0"/>
              <a:t>他放下手中的剑</a:t>
            </a:r>
            <a:r>
              <a:rPr lang="en-US" altLang="zh-CN" sz="800" dirty="0"/>
              <a:t>,</a:t>
            </a:r>
            <a:r>
              <a:rPr lang="zh-CN" altLang="en-US" sz="800" dirty="0"/>
              <a:t>左手举起第二只手枪</a:t>
            </a:r>
            <a:r>
              <a:rPr lang="en-US" altLang="zh-CN" sz="800" dirty="0"/>
              <a:t>.</a:t>
            </a:r>
            <a:r>
              <a:rPr lang="zh-CN" altLang="en-US" sz="800" dirty="0"/>
              <a:t>在三只抢的瞄准下</a:t>
            </a:r>
            <a:r>
              <a:rPr lang="en-US" altLang="zh-CN" sz="800" dirty="0"/>
              <a:t>,</a:t>
            </a:r>
            <a:r>
              <a:rPr lang="zh-CN" altLang="en-US" sz="800" dirty="0"/>
              <a:t>海盗们只好重新又扬起帆</a:t>
            </a:r>
            <a:r>
              <a:rPr lang="en-US" altLang="zh-CN" sz="800" dirty="0"/>
              <a:t>,</a:t>
            </a:r>
            <a:r>
              <a:rPr lang="zh-CN" altLang="en-US" sz="800" dirty="0"/>
              <a:t>离开了海岸</a:t>
            </a:r>
            <a:r>
              <a:rPr lang="en-US" altLang="zh-CN" sz="800" dirty="0"/>
              <a:t>,</a:t>
            </a:r>
            <a:r>
              <a:rPr lang="zh-CN" altLang="en-US" sz="800" dirty="0"/>
              <a:t>一会儿就走远了</a:t>
            </a:r>
            <a:r>
              <a:rPr lang="en-US" altLang="zh-CN" sz="800" dirty="0"/>
              <a:t>.</a:t>
            </a:r>
          </a:p>
          <a:p>
            <a:pPr eaLnBrk="1" hangingPunct="1">
              <a:lnSpc>
                <a:spcPct val="80000"/>
              </a:lnSpc>
            </a:pPr>
            <a:r>
              <a:rPr lang="zh-CN" altLang="en-US" sz="800" dirty="0"/>
              <a:t>　　两个勇敢无畏的人获得了自由</a:t>
            </a:r>
            <a:r>
              <a:rPr lang="en-US" altLang="zh-CN" sz="800" dirty="0"/>
              <a:t>.</a:t>
            </a:r>
            <a:r>
              <a:rPr lang="zh-CN" altLang="en-US" sz="800" dirty="0"/>
              <a:t>海盗们抡起拳头并发出了咒骂声而离去</a:t>
            </a:r>
            <a:r>
              <a:rPr lang="en-US" altLang="zh-CN" sz="800" dirty="0"/>
              <a:t>,</a:t>
            </a:r>
            <a:r>
              <a:rPr lang="zh-CN" altLang="en-US" sz="800" dirty="0"/>
              <a:t>海盗再也不能打扰他们了</a:t>
            </a:r>
            <a:r>
              <a:rPr lang="en-US" altLang="zh-CN" sz="800" dirty="0"/>
              <a:t>.</a:t>
            </a:r>
            <a:r>
              <a:rPr lang="zh-CN" altLang="en-US" sz="800" dirty="0"/>
              <a:t>法国出现在他们的面前</a:t>
            </a:r>
            <a:r>
              <a:rPr lang="en-US" altLang="zh-CN" sz="800" dirty="0"/>
              <a:t>.</a:t>
            </a:r>
            <a:r>
              <a:rPr lang="zh-CN" altLang="en-US" sz="800" dirty="0"/>
              <a:t>亲爱的土伦已经在迎接自己坐不安席的儿子和他的忠实的手持武器的仆人</a:t>
            </a:r>
            <a:r>
              <a:rPr lang="en-US" altLang="zh-CN" sz="800" dirty="0"/>
              <a:t>.</a:t>
            </a:r>
          </a:p>
          <a:p>
            <a:pPr eaLnBrk="1" hangingPunct="1">
              <a:lnSpc>
                <a:spcPct val="80000"/>
              </a:lnSpc>
            </a:pPr>
            <a:r>
              <a:rPr lang="zh-CN" altLang="en-US" sz="800" dirty="0"/>
              <a:t>　　笛卡尔就是这样一位勇敢的学者</a:t>
            </a:r>
            <a:r>
              <a:rPr lang="en-US" altLang="zh-CN" sz="800" dirty="0"/>
              <a:t>,</a:t>
            </a:r>
            <a:r>
              <a:rPr lang="zh-CN" altLang="en-US" sz="800" dirty="0"/>
              <a:t>一位无畏的人</a:t>
            </a:r>
            <a:r>
              <a:rPr lang="en-US" altLang="zh-CN" sz="800" dirty="0"/>
              <a:t>.</a:t>
            </a:r>
            <a:r>
              <a:rPr lang="zh-CN" altLang="en-US" sz="800" dirty="0"/>
              <a:t>他本人在他的回忆录中讲述过他的海上旅行时和海盗发生的这场冲突</a:t>
            </a:r>
            <a:r>
              <a:rPr lang="en-US" altLang="zh-CN" sz="800" dirty="0"/>
              <a:t>.</a:t>
            </a:r>
            <a:r>
              <a:rPr lang="zh-CN" altLang="en-US" sz="800" dirty="0"/>
              <a:t>他能够利用他所拥有的利剑</a:t>
            </a:r>
            <a:r>
              <a:rPr lang="en-US" altLang="zh-CN" sz="800" dirty="0"/>
              <a:t>,</a:t>
            </a:r>
            <a:r>
              <a:rPr lang="zh-CN" altLang="en-US" sz="800" dirty="0"/>
              <a:t>多半还靠当兵练就的技艺强迫海盗们靠岸并使他和他的仆人有可能上岸</a:t>
            </a:r>
            <a:r>
              <a:rPr lang="en-US" altLang="zh-CN" sz="800" dirty="0"/>
              <a:t>.</a:t>
            </a:r>
            <a:r>
              <a:rPr lang="zh-CN" altLang="en-US" sz="800" dirty="0"/>
              <a:t>可能他偷听海盗们的谈话不是在深夜的黑暗中</a:t>
            </a:r>
            <a:r>
              <a:rPr lang="en-US" altLang="zh-CN" sz="800" dirty="0"/>
              <a:t>,</a:t>
            </a:r>
            <a:r>
              <a:rPr lang="zh-CN" altLang="en-US" sz="800" dirty="0"/>
              <a:t>他也不是通过威胁船长的生命使所有的船员服从自己</a:t>
            </a:r>
            <a:r>
              <a:rPr lang="en-US" altLang="zh-CN" sz="800" dirty="0"/>
              <a:t>,</a:t>
            </a:r>
            <a:r>
              <a:rPr lang="zh-CN" altLang="en-US" sz="800" dirty="0"/>
              <a:t>也可能所发生的一切正像我们刚才的描述那样</a:t>
            </a:r>
            <a:r>
              <a:rPr lang="en-US" altLang="zh-CN" sz="800" dirty="0"/>
              <a:t>.</a:t>
            </a:r>
          </a:p>
          <a:p>
            <a:pPr eaLnBrk="1" hangingPunct="1">
              <a:lnSpc>
                <a:spcPct val="80000"/>
              </a:lnSpc>
            </a:pPr>
            <a:r>
              <a:rPr lang="zh-CN" altLang="en-US" sz="800" dirty="0"/>
              <a:t>　　在法国生活了若干年之后</a:t>
            </a:r>
            <a:r>
              <a:rPr lang="en-US" altLang="zh-CN" sz="800" dirty="0"/>
              <a:t>,</a:t>
            </a:r>
            <a:r>
              <a:rPr lang="zh-CN" altLang="en-US" sz="800" dirty="0"/>
              <a:t>他又去意大利旅行</a:t>
            </a:r>
            <a:r>
              <a:rPr lang="en-US" altLang="zh-CN" sz="800" dirty="0"/>
              <a:t>.</a:t>
            </a:r>
            <a:r>
              <a:rPr lang="zh-CN" altLang="en-US" sz="800" dirty="0"/>
              <a:t>笛卡尔参观了罗马</a:t>
            </a:r>
            <a:r>
              <a:rPr lang="en-US" altLang="zh-CN" sz="800" dirty="0"/>
              <a:t>,</a:t>
            </a:r>
            <a:r>
              <a:rPr lang="zh-CN" altLang="en-US" sz="800" dirty="0"/>
              <a:t>威尼斯</a:t>
            </a:r>
            <a:r>
              <a:rPr lang="en-US" altLang="zh-CN" sz="800" dirty="0"/>
              <a:t>,</a:t>
            </a:r>
            <a:r>
              <a:rPr lang="zh-CN" altLang="en-US" sz="800" dirty="0"/>
              <a:t>佛洛伦撒和洛列图</a:t>
            </a:r>
            <a:r>
              <a:rPr lang="en-US" altLang="zh-CN" sz="800" dirty="0"/>
              <a:t>.&lt;</a:t>
            </a:r>
            <a:r>
              <a:rPr lang="zh-CN" altLang="en-US" sz="800" dirty="0"/>
              <a:t>他把最后的这个地方看作是履行他当年向洛列图圣母许下的誓言</a:t>
            </a:r>
            <a:r>
              <a:rPr lang="en-US" altLang="zh-CN" sz="800" dirty="0"/>
              <a:t>,</a:t>
            </a:r>
            <a:r>
              <a:rPr lang="zh-CN" altLang="en-US" sz="800" dirty="0"/>
              <a:t>当时</a:t>
            </a:r>
            <a:r>
              <a:rPr lang="en-US" altLang="zh-CN" sz="800" dirty="0"/>
              <a:t>,"</a:t>
            </a:r>
            <a:r>
              <a:rPr lang="zh-CN" altLang="en-US" sz="800" dirty="0"/>
              <a:t>预言的</a:t>
            </a:r>
            <a:r>
              <a:rPr lang="en-US" altLang="zh-CN" sz="800" dirty="0"/>
              <a:t>"</a:t>
            </a:r>
            <a:r>
              <a:rPr lang="zh-CN" altLang="en-US" sz="800" dirty="0"/>
              <a:t>梦向他揭示了新的</a:t>
            </a:r>
            <a:r>
              <a:rPr lang="en-US" altLang="zh-CN" sz="800" dirty="0"/>
              <a:t>,</a:t>
            </a:r>
            <a:r>
              <a:rPr lang="zh-CN" altLang="en-US" sz="800" dirty="0"/>
              <a:t>用他的话来说是万能科学的本质</a:t>
            </a:r>
            <a:r>
              <a:rPr lang="en-US" altLang="zh-CN" sz="800" dirty="0"/>
              <a:t>-----</a:t>
            </a:r>
            <a:r>
              <a:rPr lang="zh-CN" altLang="en-US" sz="800" dirty="0"/>
              <a:t>坐标法</a:t>
            </a:r>
            <a:r>
              <a:rPr lang="en-US" altLang="zh-CN" sz="800" dirty="0"/>
              <a:t>&gt;</a:t>
            </a:r>
            <a:r>
              <a:rPr lang="zh-CN" altLang="en-US" sz="800" dirty="0"/>
              <a:t>巴黎的生活充满了世俗的欢乐和科学</a:t>
            </a:r>
            <a:r>
              <a:rPr lang="en-US" altLang="zh-CN" sz="800" dirty="0"/>
              <a:t>,</a:t>
            </a:r>
            <a:r>
              <a:rPr lang="zh-CN" altLang="en-US" sz="800" dirty="0"/>
              <a:t>文学学术讨论会</a:t>
            </a:r>
            <a:r>
              <a:rPr lang="en-US" altLang="zh-CN" sz="800" dirty="0"/>
              <a:t>.</a:t>
            </a:r>
            <a:r>
              <a:rPr lang="zh-CN" altLang="en-US" sz="800" dirty="0"/>
              <a:t>笛卡尔越来越有心想把自己对事物的见解以书面的形式陈述出来</a:t>
            </a:r>
            <a:r>
              <a:rPr lang="en-US" altLang="zh-CN" sz="800" dirty="0"/>
              <a:t>.</a:t>
            </a:r>
            <a:r>
              <a:rPr lang="zh-CN" altLang="en-US" sz="800" dirty="0"/>
              <a:t>他的很多朋友坚持劝告他这样做</a:t>
            </a:r>
            <a:r>
              <a:rPr lang="en-US" altLang="zh-CN" sz="800" dirty="0"/>
              <a:t>.</a:t>
            </a:r>
            <a:r>
              <a:rPr lang="zh-CN" altLang="en-US" sz="800" dirty="0"/>
              <a:t>但是</a:t>
            </a:r>
            <a:r>
              <a:rPr lang="en-US" altLang="zh-CN" sz="800" dirty="0"/>
              <a:t>,</a:t>
            </a:r>
            <a:r>
              <a:rPr lang="zh-CN" altLang="en-US" sz="800" dirty="0"/>
              <a:t>带有宗教偏见和世俗的专制体制的法国对于这一目标来说并不适宜</a:t>
            </a:r>
            <a:r>
              <a:rPr lang="en-US" altLang="zh-CN" sz="800" dirty="0"/>
              <a:t>.</a:t>
            </a:r>
            <a:r>
              <a:rPr lang="zh-CN" altLang="en-US" sz="800" dirty="0"/>
              <a:t>笛卡尔又想起了可爱的荷兰</a:t>
            </a:r>
            <a:r>
              <a:rPr lang="en-US" altLang="zh-CN" sz="800" dirty="0"/>
              <a:t>,</a:t>
            </a:r>
            <a:r>
              <a:rPr lang="zh-CN" altLang="en-US" sz="800" dirty="0"/>
              <a:t>连和海盗的小小冲突也抹煞不了他对荷兰的美好回忆</a:t>
            </a:r>
            <a:r>
              <a:rPr lang="en-US" altLang="zh-CN" sz="800" dirty="0"/>
              <a:t>.</a:t>
            </a:r>
            <a:r>
              <a:rPr lang="zh-CN" altLang="en-US" sz="800" dirty="0"/>
              <a:t>他写到</a:t>
            </a:r>
            <a:r>
              <a:rPr lang="en-US" altLang="zh-CN" sz="800" dirty="0"/>
              <a:t>,</a:t>
            </a:r>
            <a:r>
              <a:rPr lang="zh-CN" altLang="en-US" sz="800" dirty="0"/>
              <a:t>在这个国家里</a:t>
            </a:r>
            <a:r>
              <a:rPr lang="en-US" altLang="zh-CN" sz="800" dirty="0"/>
              <a:t>,"</a:t>
            </a:r>
            <a:r>
              <a:rPr lang="zh-CN" altLang="en-US" sz="800" dirty="0"/>
              <a:t>可以享受充分的自由</a:t>
            </a:r>
            <a:r>
              <a:rPr lang="en-US" altLang="zh-CN" sz="800" dirty="0"/>
              <a:t>;</a:t>
            </a:r>
            <a:r>
              <a:rPr lang="zh-CN" altLang="en-US" sz="800" dirty="0"/>
              <a:t>在那里可以毫无危险地安然入睡</a:t>
            </a:r>
            <a:r>
              <a:rPr lang="en-US" altLang="zh-CN" sz="800" dirty="0"/>
              <a:t>",</a:t>
            </a:r>
            <a:r>
              <a:rPr lang="zh-CN" altLang="en-US" sz="800" dirty="0"/>
              <a:t>而在其他任何地方都做不到这一点</a:t>
            </a:r>
            <a:r>
              <a:rPr lang="en-US" altLang="zh-CN" sz="800" dirty="0"/>
              <a:t>.</a:t>
            </a:r>
          </a:p>
          <a:p>
            <a:pPr eaLnBrk="1" hangingPunct="1">
              <a:lnSpc>
                <a:spcPct val="80000"/>
              </a:lnSpc>
            </a:pPr>
            <a:r>
              <a:rPr lang="zh-CN" altLang="en-US" sz="800" dirty="0"/>
              <a:t>　　笛卡尔</a:t>
            </a:r>
            <a:r>
              <a:rPr lang="en-US" altLang="zh-CN" sz="800" dirty="0"/>
              <a:t>,</a:t>
            </a:r>
            <a:r>
              <a:rPr lang="zh-CN" altLang="en-US" sz="800" dirty="0"/>
              <a:t>这个出奇地片刻难安的人开始搬到了多德雷赫特一个老朋友别克曼那里</a:t>
            </a:r>
            <a:r>
              <a:rPr lang="en-US" altLang="zh-CN" sz="800" dirty="0"/>
              <a:t>.</a:t>
            </a:r>
            <a:r>
              <a:rPr lang="zh-CN" altLang="en-US" sz="800" dirty="0"/>
              <a:t>过了不久</a:t>
            </a:r>
            <a:r>
              <a:rPr lang="en-US" altLang="zh-CN" sz="800" dirty="0"/>
              <a:t>,</a:t>
            </a:r>
            <a:r>
              <a:rPr lang="zh-CN" altLang="en-US" sz="800" dirty="0"/>
              <a:t>他又移居到佛拉涅科尔</a:t>
            </a:r>
            <a:r>
              <a:rPr lang="en-US" altLang="zh-CN" sz="800" dirty="0"/>
              <a:t>,</a:t>
            </a:r>
            <a:r>
              <a:rPr lang="zh-CN" altLang="en-US" sz="800" dirty="0"/>
              <a:t>有时住在阿姆斯特丹</a:t>
            </a:r>
            <a:r>
              <a:rPr lang="en-US" altLang="zh-CN" sz="800" dirty="0"/>
              <a:t>,</a:t>
            </a:r>
            <a:r>
              <a:rPr lang="zh-CN" altLang="en-US" sz="800" dirty="0"/>
              <a:t>有时住在莱顿</a:t>
            </a:r>
            <a:r>
              <a:rPr lang="en-US" altLang="zh-CN" sz="800" dirty="0"/>
              <a:t>,</a:t>
            </a:r>
            <a:r>
              <a:rPr lang="zh-CN" altLang="en-US" sz="800" dirty="0"/>
              <a:t>戴文特</a:t>
            </a:r>
            <a:r>
              <a:rPr lang="en-US" altLang="zh-CN" sz="800" dirty="0"/>
              <a:t>,</a:t>
            </a:r>
            <a:r>
              <a:rPr lang="zh-CN" altLang="en-US" sz="800" dirty="0"/>
              <a:t>乌德勒支</a:t>
            </a:r>
            <a:r>
              <a:rPr lang="en-US" altLang="zh-CN" sz="800" dirty="0"/>
              <a:t>,</a:t>
            </a:r>
            <a:r>
              <a:rPr lang="zh-CN" altLang="en-US" sz="800" dirty="0"/>
              <a:t>格尔德尔维克等等地方</a:t>
            </a:r>
            <a:r>
              <a:rPr lang="en-US" altLang="zh-CN" sz="800" dirty="0"/>
              <a:t>.</a:t>
            </a:r>
          </a:p>
          <a:p>
            <a:pPr eaLnBrk="1" hangingPunct="1">
              <a:lnSpc>
                <a:spcPct val="80000"/>
              </a:lnSpc>
            </a:pPr>
            <a:r>
              <a:rPr lang="zh-CN" altLang="en-US" sz="800" dirty="0"/>
              <a:t>　　在荷兰</a:t>
            </a:r>
            <a:r>
              <a:rPr lang="en-US" altLang="zh-CN" sz="800" dirty="0"/>
              <a:t>,</a:t>
            </a:r>
            <a:r>
              <a:rPr lang="zh-CN" altLang="en-US" sz="800" dirty="0"/>
              <a:t>笛卡尔写完了自己的</a:t>
            </a:r>
            <a:r>
              <a:rPr lang="en-US" altLang="zh-CN" sz="800" dirty="0"/>
              <a:t>&lt;&lt;</a:t>
            </a:r>
            <a:r>
              <a:rPr lang="zh-CN" altLang="en-US" sz="800" dirty="0"/>
              <a:t>几何</a:t>
            </a:r>
            <a:r>
              <a:rPr lang="en-US" altLang="zh-CN" sz="800" dirty="0"/>
              <a:t>&gt;&gt;,</a:t>
            </a:r>
            <a:r>
              <a:rPr lang="zh-CN" altLang="en-US" sz="800" dirty="0"/>
              <a:t>这一著作不长</a:t>
            </a:r>
            <a:r>
              <a:rPr lang="en-US" altLang="zh-CN" sz="800" dirty="0"/>
              <a:t>,</a:t>
            </a:r>
            <a:r>
              <a:rPr lang="zh-CN" altLang="en-US" sz="800" dirty="0"/>
              <a:t>但堪称为几何学著作的珍宝</a:t>
            </a:r>
            <a:r>
              <a:rPr lang="en-US" altLang="zh-CN" sz="800" dirty="0"/>
              <a:t>.</a:t>
            </a:r>
          </a:p>
          <a:p>
            <a:pPr eaLnBrk="1" hangingPunct="1">
              <a:lnSpc>
                <a:spcPct val="80000"/>
              </a:lnSpc>
            </a:pPr>
            <a:r>
              <a:rPr lang="zh-CN" altLang="en-US" sz="800" dirty="0"/>
              <a:t>　　用笛卡尔的话来说</a:t>
            </a:r>
            <a:r>
              <a:rPr lang="en-US" altLang="zh-CN" sz="800" dirty="0"/>
              <a:t>,</a:t>
            </a:r>
            <a:r>
              <a:rPr lang="zh-CN" altLang="en-US" sz="800" dirty="0"/>
              <a:t>他是大厚本的拙劣著作的反对者</a:t>
            </a:r>
            <a:r>
              <a:rPr lang="en-US" altLang="zh-CN" sz="800" dirty="0"/>
              <a:t>.</a:t>
            </a:r>
            <a:r>
              <a:rPr lang="zh-CN" altLang="en-US" sz="800" dirty="0"/>
              <a:t>他说过</a:t>
            </a:r>
            <a:r>
              <a:rPr lang="en-US" altLang="zh-CN" sz="800" dirty="0"/>
              <a:t>,</a:t>
            </a:r>
            <a:r>
              <a:rPr lang="zh-CN" altLang="en-US" sz="800" dirty="0"/>
              <a:t>后人将不仅因为他所写的东西而对他表示感谢</a:t>
            </a:r>
            <a:r>
              <a:rPr lang="en-US" altLang="zh-CN" sz="800" dirty="0"/>
              <a:t>,</a:t>
            </a:r>
            <a:r>
              <a:rPr lang="zh-CN" altLang="en-US" sz="800" dirty="0"/>
              <a:t>而且还将因为他没有写的东西</a:t>
            </a:r>
            <a:r>
              <a:rPr lang="en-US" altLang="zh-CN" sz="800" dirty="0"/>
              <a:t>,</a:t>
            </a:r>
            <a:r>
              <a:rPr lang="zh-CN" altLang="en-US" sz="800" dirty="0"/>
              <a:t>从而使他们有可能有兴趣地</a:t>
            </a:r>
            <a:r>
              <a:rPr lang="en-US" altLang="zh-CN" sz="800" dirty="0"/>
              <a:t>,</a:t>
            </a:r>
            <a:r>
              <a:rPr lang="zh-CN" altLang="en-US" sz="800" dirty="0"/>
              <a:t>独自地</a:t>
            </a:r>
            <a:r>
              <a:rPr lang="en-US" altLang="zh-CN" sz="800" dirty="0"/>
              <a:t>,</a:t>
            </a:r>
            <a:r>
              <a:rPr lang="zh-CN" altLang="en-US" sz="800" dirty="0"/>
              <a:t>当然是利用他开始的那些构思去思考</a:t>
            </a:r>
            <a:r>
              <a:rPr lang="en-US" altLang="zh-CN" sz="800" dirty="0"/>
              <a:t>,</a:t>
            </a:r>
            <a:r>
              <a:rPr lang="zh-CN" altLang="en-US" sz="800" dirty="0"/>
              <a:t>而对他表示感谢</a:t>
            </a:r>
            <a:r>
              <a:rPr lang="en-US" altLang="zh-CN" sz="800" dirty="0"/>
              <a:t>.</a:t>
            </a:r>
          </a:p>
        </p:txBody>
      </p:sp>
    </p:spTree>
    <p:extLst>
      <p:ext uri="{BB962C8B-B14F-4D97-AF65-F5344CB8AC3E}">
        <p14:creationId xmlns:p14="http://schemas.microsoft.com/office/powerpoint/2010/main" val="284632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8</a:t>
            </a:fld>
            <a:endParaRPr lang="en-US" altLang="zh-CN"/>
          </a:p>
        </p:txBody>
      </p:sp>
    </p:spTree>
    <p:extLst>
      <p:ext uri="{BB962C8B-B14F-4D97-AF65-F5344CB8AC3E}">
        <p14:creationId xmlns:p14="http://schemas.microsoft.com/office/powerpoint/2010/main" val="1869238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2E180E-5D7D-4A6E-820C-92D78CF64EF1}" type="slidenum">
              <a:rPr lang="zh-CN" altLang="en-US" smtClean="0"/>
              <a:pPr/>
              <a:t>9</a:t>
            </a:fld>
            <a:endParaRPr lang="en-US" altLang="zh-CN"/>
          </a:p>
        </p:txBody>
      </p:sp>
    </p:spTree>
    <p:extLst>
      <p:ext uri="{BB962C8B-B14F-4D97-AF65-F5344CB8AC3E}">
        <p14:creationId xmlns:p14="http://schemas.microsoft.com/office/powerpoint/2010/main" val="7504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2E180E-5D7D-4A6E-820C-92D78CF64EF1}" type="slidenum">
              <a:rPr lang="zh-CN" altLang="en-US" smtClean="0"/>
              <a:pPr/>
              <a:t>10</a:t>
            </a:fld>
            <a:endParaRPr lang="en-US" altLang="zh-CN"/>
          </a:p>
        </p:txBody>
      </p:sp>
    </p:spTree>
    <p:extLst>
      <p:ext uri="{BB962C8B-B14F-4D97-AF65-F5344CB8AC3E}">
        <p14:creationId xmlns:p14="http://schemas.microsoft.com/office/powerpoint/2010/main" val="1816371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542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280EC93C-4F50-4FD1-BFC5-007D7A4424A0}" type="slidenum">
              <a:rPr lang="zh-CN" altLang="en-US" sz="1200"/>
              <a:pPr algn="r"/>
              <a:t>14</a:t>
            </a:fld>
            <a:endParaRPr lang="en-US" altLang="zh-CN" sz="1200"/>
          </a:p>
        </p:txBody>
      </p:sp>
    </p:spTree>
    <p:extLst>
      <p:ext uri="{BB962C8B-B14F-4D97-AF65-F5344CB8AC3E}">
        <p14:creationId xmlns:p14="http://schemas.microsoft.com/office/powerpoint/2010/main" val="3334106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542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280EC93C-4F50-4FD1-BFC5-007D7A4424A0}" type="slidenum">
              <a:rPr lang="zh-CN" altLang="en-US" sz="1200"/>
              <a:pPr algn="r"/>
              <a:t>15</a:t>
            </a:fld>
            <a:endParaRPr lang="en-US" altLang="zh-CN" sz="1200"/>
          </a:p>
        </p:txBody>
      </p:sp>
    </p:spTree>
    <p:extLst>
      <p:ext uri="{BB962C8B-B14F-4D97-AF65-F5344CB8AC3E}">
        <p14:creationId xmlns:p14="http://schemas.microsoft.com/office/powerpoint/2010/main" val="1808452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16</a:t>
            </a:fld>
            <a:endParaRPr lang="en-US" altLang="zh-CN"/>
          </a:p>
        </p:txBody>
      </p:sp>
    </p:spTree>
    <p:extLst>
      <p:ext uri="{BB962C8B-B14F-4D97-AF65-F5344CB8AC3E}">
        <p14:creationId xmlns:p14="http://schemas.microsoft.com/office/powerpoint/2010/main" val="2694535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fld id="{030AAA24-ABE8-4AE6-9F3B-472DFBA5166D}" type="slidenum">
              <a:rPr lang="zh-CN" altLang="en-US"/>
              <a:pPr/>
              <a:t>‹#›</a:t>
            </a:fld>
            <a:r>
              <a:rPr lang="en-US" altLang="zh-CN"/>
              <a:t>/69</a:t>
            </a:r>
          </a:p>
        </p:txBody>
      </p:sp>
    </p:spTree>
    <p:extLst>
      <p:ext uri="{BB962C8B-B14F-4D97-AF65-F5344CB8AC3E}">
        <p14:creationId xmlns:p14="http://schemas.microsoft.com/office/powerpoint/2010/main" val="574458479"/>
      </p:ext>
    </p:extLst>
  </p:cSld>
  <p:clrMapOvr>
    <a:masterClrMapping/>
  </p:clrMapOvr>
  <p:transition advTm="100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2291"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3100F7D3-FF00-4D32-9021-400E6AD3C57D}" type="slidenum">
              <a:rPr lang="zh-CN" altLang="en-US"/>
              <a:pPr/>
              <a:t>‹#›</a:t>
            </a:fld>
            <a:r>
              <a:rPr lang="en-US" altLang="zh-CN"/>
              <a:t>/69</a:t>
            </a:r>
          </a:p>
        </p:txBody>
      </p:sp>
    </p:spTree>
  </p:cSld>
  <p:clrMap bg1="lt1" tx1="dk1" bg2="lt2" tx2="dk2" accent1="accent1" accent2="accent2" accent3="accent3" accent4="accent4" accent5="accent5" accent6="accent6" hlink="hlink" folHlink="folHlink"/>
  <p:sldLayoutIdLst>
    <p:sldLayoutId id="2147483700" r:id="rId1"/>
  </p:sldLayoutIdLst>
  <p:transition advTm="1000"/>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 y="11124"/>
            <a:ext cx="9186517" cy="6858000"/>
          </a:xfrm>
          <a:prstGeom prst="rect">
            <a:avLst/>
          </a:prstGeom>
        </p:spPr>
      </p:pic>
      <p:sp>
        <p:nvSpPr>
          <p:cNvPr id="4103" name="Rectangle 12"/>
          <p:cNvSpPr>
            <a:spLocks noChangeArrowheads="1"/>
          </p:cNvSpPr>
          <p:nvPr/>
        </p:nvSpPr>
        <p:spPr bwMode="auto">
          <a:xfrm>
            <a:off x="-6005" y="1217713"/>
            <a:ext cx="91762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6000" dirty="0">
                <a:solidFill>
                  <a:srgbClr val="C00000"/>
                </a:solidFill>
                <a:latin typeface="Calibri" panose="020F0502020204030204" pitchFamily="34" charset="0"/>
              </a:rPr>
              <a:t>二元关系及其运算</a:t>
            </a:r>
            <a:endParaRPr lang="zh-CN" altLang="en-US" sz="6000" b="1" dirty="0">
              <a:solidFill>
                <a:srgbClr val="C00000"/>
              </a:solidFill>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3467830877"/>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7A5FD4-AEC1-440E-BD55-C46F5C160640}" type="slidenum">
              <a:rPr lang="zh-CN" altLang="en-US" smtClean="0">
                <a:solidFill>
                  <a:schemeClr val="accent1"/>
                </a:solidFill>
              </a:rPr>
              <a:pPr/>
              <a:t>10</a:t>
            </a:fld>
            <a:r>
              <a:rPr lang="en-US" altLang="zh-CN" dirty="0">
                <a:solidFill>
                  <a:schemeClr val="accent1"/>
                </a:solidFill>
              </a:rPr>
              <a:t>/42</a:t>
            </a:r>
          </a:p>
        </p:txBody>
      </p:sp>
      <p:sp>
        <p:nvSpPr>
          <p:cNvPr id="9219" name="Rectangle 2"/>
          <p:cNvSpPr>
            <a:spLocks noGrp="1"/>
          </p:cNvSpPr>
          <p:nvPr>
            <p:ph type="title" idx="4294967295"/>
          </p:nvPr>
        </p:nvSpPr>
        <p:spPr>
          <a:xfrm>
            <a:off x="179388" y="-26988"/>
            <a:ext cx="8964612" cy="642938"/>
          </a:xfrm>
        </p:spPr>
        <p:txBody>
          <a:bodyPr/>
          <a:lstStyle/>
          <a:p>
            <a:pPr algn="l"/>
            <a:r>
              <a:rPr lang="zh-CN" altLang="en-US" sz="3600" b="1" dirty="0">
                <a:latin typeface="Calibri" panose="020F0502020204030204" pitchFamily="34" charset="0"/>
                <a:ea typeface="宋体" panose="02010600030101010101" pitchFamily="2" charset="-122"/>
              </a:rPr>
              <a:t>例</a:t>
            </a:r>
            <a:r>
              <a:rPr lang="zh-CN" altLang="en-US" dirty="0">
                <a:latin typeface="Calibri" panose="020F0502020204030204" pitchFamily="34" charset="0"/>
                <a:ea typeface="宋体" panose="02010600030101010101" pitchFamily="2" charset="-122"/>
              </a:rPr>
              <a:t> </a:t>
            </a:r>
            <a:r>
              <a:rPr lang="zh-CN" altLang="en-US" sz="3600" b="1" dirty="0">
                <a:latin typeface="Calibri" panose="020F0502020204030204" pitchFamily="34" charset="0"/>
                <a:ea typeface="宋体" panose="02010600030101010101" pitchFamily="2" charset="-122"/>
              </a:rPr>
              <a:t>求证： </a:t>
            </a:r>
            <a:r>
              <a:rPr lang="en-US" altLang="zh-CN" sz="3600" b="1" dirty="0">
                <a:latin typeface="Calibri" panose="020F0502020204030204" pitchFamily="34" charset="0"/>
                <a:ea typeface="宋体" panose="02010600030101010101" pitchFamily="2" charset="-122"/>
                <a:cs typeface="Tahoma" panose="020B0604030504040204" pitchFamily="34" charset="0"/>
              </a:rPr>
              <a:t>A</a:t>
            </a:r>
            <a:r>
              <a:rPr lang="en-US" altLang="zh-CN" sz="3600" b="1" dirty="0">
                <a:latin typeface="Calibri" panose="020F0502020204030204" pitchFamily="34" charset="0"/>
                <a:ea typeface="宋体" panose="02010600030101010101" pitchFamily="2" charset="-122"/>
              </a:rPr>
              <a:t>×(B</a:t>
            </a:r>
            <a:r>
              <a:rPr lang="en-US" altLang="zh-CN" sz="3600" b="1" dirty="0">
                <a:latin typeface="MS Mincho" panose="02020609040205080304" pitchFamily="49" charset="-128"/>
                <a:ea typeface="MS Mincho" panose="02020609040205080304" pitchFamily="49" charset="-128"/>
              </a:rPr>
              <a:t>∪</a:t>
            </a:r>
            <a:r>
              <a:rPr lang="en-US" altLang="zh-CN" sz="3600" b="1" dirty="0">
                <a:latin typeface="Calibri" panose="020F0502020204030204" pitchFamily="34" charset="0"/>
                <a:ea typeface="MS Mincho" panose="02020609040205080304" pitchFamily="49" charset="-128"/>
              </a:rPr>
              <a:t>C)</a:t>
            </a:r>
            <a:r>
              <a:rPr lang="en-US" altLang="zh-CN" sz="3600" b="1" dirty="0">
                <a:latin typeface="Calibri" panose="020F0502020204030204" pitchFamily="34" charset="0"/>
                <a:ea typeface="宋体" panose="02010600030101010101" pitchFamily="2" charset="-122"/>
              </a:rPr>
              <a:t>=(A×B)</a:t>
            </a:r>
            <a:r>
              <a:rPr lang="en-US" altLang="zh-CN" sz="3600" b="1" dirty="0">
                <a:latin typeface="MS Mincho" panose="02020609040205080304" pitchFamily="49" charset="-128"/>
                <a:ea typeface="MS Mincho" panose="02020609040205080304" pitchFamily="49" charset="-128"/>
              </a:rPr>
              <a:t>∪</a:t>
            </a:r>
            <a:r>
              <a:rPr lang="en-US" altLang="zh-CN" sz="3600" b="1" dirty="0">
                <a:latin typeface="Calibri" panose="020F0502020204030204" pitchFamily="34" charset="0"/>
                <a:ea typeface="MS Mincho" panose="02020609040205080304" pitchFamily="49" charset="-128"/>
              </a:rPr>
              <a:t>(</a:t>
            </a:r>
            <a:r>
              <a:rPr lang="en-US" altLang="zh-CN" sz="3600" b="1" dirty="0">
                <a:latin typeface="Calibri" panose="020F0502020204030204" pitchFamily="34" charset="0"/>
                <a:ea typeface="宋体" panose="02010600030101010101" pitchFamily="2" charset="-122"/>
              </a:rPr>
              <a:t>A×C)</a:t>
            </a:r>
            <a:r>
              <a:rPr lang="en-US" altLang="zh-CN" dirty="0">
                <a:latin typeface="Calibri" panose="020F0502020204030204" pitchFamily="34" charset="0"/>
                <a:ea typeface="宋体" panose="02010600030101010101" pitchFamily="2" charset="-122"/>
              </a:rPr>
              <a:t> </a:t>
            </a:r>
          </a:p>
        </p:txBody>
      </p:sp>
      <p:sp>
        <p:nvSpPr>
          <p:cNvPr id="9221" name="Rectangle 5"/>
          <p:cNvSpPr>
            <a:spLocks noChangeArrowheads="1"/>
          </p:cNvSpPr>
          <p:nvPr/>
        </p:nvSpPr>
        <p:spPr bwMode="auto">
          <a:xfrm>
            <a:off x="395288" y="1196975"/>
            <a:ext cx="8748712"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a:t>另证：先证 </a:t>
            </a:r>
            <a:r>
              <a:rPr lang="en-US" altLang="zh-CN" sz="3200" b="1" dirty="0">
                <a:solidFill>
                  <a:srgbClr val="993300"/>
                </a:solidFill>
              </a:rPr>
              <a:t>A×(B∪C)⊆(A×B)∪(A×C).</a:t>
            </a:r>
            <a:endParaRPr lang="zh-CN" altLang="en-US" sz="3200" b="1" dirty="0"/>
          </a:p>
          <a:p>
            <a:pPr eaLnBrk="1" hangingPunct="1">
              <a:lnSpc>
                <a:spcPct val="120000"/>
              </a:lnSpc>
            </a:pPr>
            <a:r>
              <a:rPr lang="zh-CN" altLang="en-US" sz="3200" b="1" dirty="0"/>
              <a:t>           对于任意的</a:t>
            </a:r>
            <a:r>
              <a:rPr lang="en-US" altLang="zh-CN" sz="3200" b="1" dirty="0"/>
              <a:t>&lt;</a:t>
            </a:r>
            <a:r>
              <a:rPr lang="en-US" altLang="zh-CN" sz="3200" b="1" dirty="0" err="1"/>
              <a:t>x,y</a:t>
            </a:r>
            <a:r>
              <a:rPr lang="en-US" altLang="zh-CN" sz="3200" b="1" dirty="0"/>
              <a:t>&gt; ∊A×(B∪C)</a:t>
            </a:r>
            <a:r>
              <a:rPr lang="zh-CN" altLang="en-US" sz="3200" b="1" dirty="0"/>
              <a:t>，</a:t>
            </a:r>
          </a:p>
          <a:p>
            <a:pPr eaLnBrk="1" hangingPunct="1">
              <a:lnSpc>
                <a:spcPct val="120000"/>
              </a:lnSpc>
            </a:pPr>
            <a:r>
              <a:rPr lang="zh-CN" altLang="en-US" sz="3200" b="1" dirty="0">
                <a:solidFill>
                  <a:srgbClr val="993300"/>
                </a:solidFill>
              </a:rPr>
              <a:t>              </a:t>
            </a:r>
            <a:r>
              <a:rPr lang="zh-CN" altLang="en-US" sz="3200" b="1" dirty="0">
                <a:solidFill>
                  <a:srgbClr val="00B050"/>
                </a:solidFill>
              </a:rPr>
              <a:t>即有</a:t>
            </a:r>
            <a:r>
              <a:rPr lang="en-US" altLang="zh-CN" sz="3200" b="1" dirty="0" err="1">
                <a:solidFill>
                  <a:srgbClr val="00B050"/>
                </a:solidFill>
              </a:rPr>
              <a:t>x∊A</a:t>
            </a:r>
            <a:r>
              <a:rPr lang="zh-CN" altLang="en-US" sz="3200" b="1" dirty="0">
                <a:solidFill>
                  <a:srgbClr val="00B050"/>
                </a:solidFill>
              </a:rPr>
              <a:t>且 </a:t>
            </a:r>
            <a:r>
              <a:rPr lang="en-US" altLang="zh-CN" sz="3200" b="1" dirty="0" err="1">
                <a:solidFill>
                  <a:srgbClr val="00B050"/>
                </a:solidFill>
              </a:rPr>
              <a:t>y∊B</a:t>
            </a:r>
            <a:r>
              <a:rPr lang="zh-CN" altLang="en-US" sz="3200" b="1" dirty="0">
                <a:solidFill>
                  <a:srgbClr val="00B050"/>
                </a:solidFill>
              </a:rPr>
              <a:t>或</a:t>
            </a:r>
            <a:r>
              <a:rPr lang="en-US" altLang="zh-CN" sz="3200" b="1" dirty="0">
                <a:solidFill>
                  <a:srgbClr val="00B050"/>
                </a:solidFill>
              </a:rPr>
              <a:t>C. </a:t>
            </a:r>
          </a:p>
          <a:p>
            <a:pPr eaLnBrk="1" hangingPunct="1">
              <a:lnSpc>
                <a:spcPct val="120000"/>
              </a:lnSpc>
            </a:pPr>
            <a:r>
              <a:rPr lang="zh-CN" altLang="en-US" sz="3200" b="1" dirty="0">
                <a:solidFill>
                  <a:srgbClr val="00B050"/>
                </a:solidFill>
              </a:rPr>
              <a:t>                   若</a:t>
            </a:r>
            <a:r>
              <a:rPr lang="en-US" altLang="zh-CN" sz="3200" b="1" dirty="0" err="1">
                <a:solidFill>
                  <a:srgbClr val="00B050"/>
                </a:solidFill>
              </a:rPr>
              <a:t>y∊B</a:t>
            </a:r>
            <a:r>
              <a:rPr lang="en-US" altLang="zh-CN" sz="3200" b="1" dirty="0">
                <a:solidFill>
                  <a:srgbClr val="00B050"/>
                </a:solidFill>
              </a:rPr>
              <a:t>, </a:t>
            </a:r>
            <a:r>
              <a:rPr lang="zh-CN" altLang="en-US" sz="3200" b="1" dirty="0">
                <a:solidFill>
                  <a:srgbClr val="00B050"/>
                </a:solidFill>
              </a:rPr>
              <a:t>则 </a:t>
            </a:r>
            <a:r>
              <a:rPr lang="en-US" altLang="zh-CN" sz="3200" b="1" dirty="0">
                <a:solidFill>
                  <a:srgbClr val="00B050"/>
                </a:solidFill>
              </a:rPr>
              <a:t>&lt;</a:t>
            </a:r>
            <a:r>
              <a:rPr lang="en-US" altLang="zh-CN" sz="3200" b="1" dirty="0" err="1">
                <a:solidFill>
                  <a:srgbClr val="00B050"/>
                </a:solidFill>
              </a:rPr>
              <a:t>x,y</a:t>
            </a:r>
            <a:r>
              <a:rPr lang="en-US" altLang="zh-CN" sz="3200" b="1" dirty="0">
                <a:solidFill>
                  <a:srgbClr val="00B050"/>
                </a:solidFill>
              </a:rPr>
              <a:t>&gt; ∊A×B</a:t>
            </a:r>
            <a:r>
              <a:rPr lang="zh-CN" altLang="en-US" sz="3200" b="1" dirty="0">
                <a:solidFill>
                  <a:srgbClr val="00B050"/>
                </a:solidFill>
              </a:rPr>
              <a:t>；</a:t>
            </a:r>
          </a:p>
          <a:p>
            <a:pPr eaLnBrk="1" hangingPunct="1">
              <a:lnSpc>
                <a:spcPct val="120000"/>
              </a:lnSpc>
            </a:pPr>
            <a:r>
              <a:rPr lang="zh-CN" altLang="en-US" sz="3200" b="1" dirty="0">
                <a:solidFill>
                  <a:srgbClr val="00B050"/>
                </a:solidFill>
              </a:rPr>
              <a:t>                   若</a:t>
            </a:r>
            <a:r>
              <a:rPr lang="en-US" altLang="zh-CN" sz="3200" b="1" dirty="0" err="1">
                <a:solidFill>
                  <a:srgbClr val="00B050"/>
                </a:solidFill>
              </a:rPr>
              <a:t>y∊C</a:t>
            </a:r>
            <a:r>
              <a:rPr lang="en-US" altLang="zh-CN" sz="3200" b="1" dirty="0">
                <a:solidFill>
                  <a:srgbClr val="00B050"/>
                </a:solidFill>
              </a:rPr>
              <a:t>, </a:t>
            </a:r>
            <a:r>
              <a:rPr lang="zh-CN" altLang="en-US" sz="3200" b="1" dirty="0">
                <a:solidFill>
                  <a:srgbClr val="00B050"/>
                </a:solidFill>
              </a:rPr>
              <a:t>则 </a:t>
            </a:r>
            <a:r>
              <a:rPr lang="en-US" altLang="zh-CN" sz="3200" b="1" dirty="0">
                <a:solidFill>
                  <a:srgbClr val="00B050"/>
                </a:solidFill>
              </a:rPr>
              <a:t>&lt;</a:t>
            </a:r>
            <a:r>
              <a:rPr lang="en-US" altLang="zh-CN" sz="3200" b="1" dirty="0" err="1">
                <a:solidFill>
                  <a:srgbClr val="00B050"/>
                </a:solidFill>
              </a:rPr>
              <a:t>x,y</a:t>
            </a:r>
            <a:r>
              <a:rPr lang="en-US" altLang="zh-CN" sz="3200" b="1" dirty="0">
                <a:solidFill>
                  <a:srgbClr val="00B050"/>
                </a:solidFill>
              </a:rPr>
              <a:t>&gt; ∊A×C </a:t>
            </a:r>
            <a:r>
              <a:rPr lang="zh-CN" altLang="en-US" sz="3200" b="1" dirty="0">
                <a:solidFill>
                  <a:srgbClr val="00B050"/>
                </a:solidFill>
              </a:rPr>
              <a:t>，</a:t>
            </a:r>
          </a:p>
          <a:p>
            <a:pPr eaLnBrk="1" hangingPunct="1">
              <a:lnSpc>
                <a:spcPct val="120000"/>
              </a:lnSpc>
            </a:pPr>
            <a:r>
              <a:rPr lang="zh-CN" altLang="en-US" sz="3200" b="1" dirty="0"/>
              <a:t>              所以</a:t>
            </a:r>
            <a:r>
              <a:rPr lang="en-US" altLang="zh-CN" sz="3200" b="1" dirty="0"/>
              <a:t>&lt;</a:t>
            </a:r>
            <a:r>
              <a:rPr lang="en-US" altLang="zh-CN" sz="3200" b="1" dirty="0" err="1"/>
              <a:t>x,y</a:t>
            </a:r>
            <a:r>
              <a:rPr lang="en-US" altLang="zh-CN" sz="3200" b="1" dirty="0"/>
              <a:t>&gt; ∊(A×B)∪(A×C)</a:t>
            </a:r>
            <a:r>
              <a:rPr lang="zh-CN" altLang="en-US" sz="3200" b="1" dirty="0"/>
              <a:t>，</a:t>
            </a:r>
            <a:endParaRPr lang="en-US" altLang="zh-CN" sz="3200" b="1" dirty="0"/>
          </a:p>
          <a:p>
            <a:pPr eaLnBrk="1" hangingPunct="1">
              <a:lnSpc>
                <a:spcPct val="120000"/>
              </a:lnSpc>
            </a:pPr>
            <a:r>
              <a:rPr lang="en-US" altLang="zh-CN" sz="3200" b="1" dirty="0"/>
              <a:t>	      </a:t>
            </a:r>
            <a:r>
              <a:rPr lang="zh-CN" altLang="en-US" sz="3200" b="1" dirty="0"/>
              <a:t>故 </a:t>
            </a:r>
            <a:r>
              <a:rPr lang="en-US" altLang="zh-CN" sz="3200" b="1" dirty="0"/>
              <a:t>                    </a:t>
            </a:r>
          </a:p>
          <a:p>
            <a:pPr eaLnBrk="1" hangingPunct="1">
              <a:lnSpc>
                <a:spcPct val="120000"/>
              </a:lnSpc>
            </a:pPr>
            <a:r>
              <a:rPr lang="en-US" altLang="zh-CN" sz="3200" b="1" dirty="0"/>
              <a:t>                  </a:t>
            </a:r>
            <a:r>
              <a:rPr lang="en-US" altLang="zh-CN" sz="3200" b="1" dirty="0">
                <a:solidFill>
                  <a:srgbClr val="993300"/>
                </a:solidFill>
              </a:rPr>
              <a:t>A×(B∪C)⊆(A×B)∪(A×C)</a:t>
            </a:r>
          </a:p>
        </p:txBody>
      </p:sp>
    </p:spTree>
    <p:extLst>
      <p:ext uri="{BB962C8B-B14F-4D97-AF65-F5344CB8AC3E}">
        <p14:creationId xmlns:p14="http://schemas.microsoft.com/office/powerpoint/2010/main" val="23116097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blinds(horizontal)">
                                      <p:cBhvr>
                                        <p:cTn id="7" dur="500"/>
                                        <p:tgtEl>
                                          <p:spTgt spid="922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21">
                                            <p:txEl>
                                              <p:pRg st="6" end="6"/>
                                            </p:txEl>
                                          </p:spTgt>
                                        </p:tgtEl>
                                        <p:attrNameLst>
                                          <p:attrName>style.visibility</p:attrName>
                                        </p:attrNameLst>
                                      </p:cBhvr>
                                      <p:to>
                                        <p:strVal val="visible"/>
                                      </p:to>
                                    </p:set>
                                    <p:animEffect transition="in" filter="blinds(horizontal)">
                                      <p:cBhvr>
                                        <p:cTn id="10" dur="500"/>
                                        <p:tgtEl>
                                          <p:spTgt spid="9221">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21">
                                            <p:txEl>
                                              <p:pRg st="7" end="7"/>
                                            </p:txEl>
                                          </p:spTgt>
                                        </p:tgtEl>
                                        <p:attrNameLst>
                                          <p:attrName>style.visibility</p:attrName>
                                        </p:attrNameLst>
                                      </p:cBhvr>
                                      <p:to>
                                        <p:strVal val="visible"/>
                                      </p:to>
                                    </p:set>
                                    <p:animEffect transition="in" filter="blinds(horizontal)">
                                      <p:cBhvr>
                                        <p:cTn id="13" dur="500"/>
                                        <p:tgtEl>
                                          <p:spTgt spid="9221">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9221">
                                            <p:txEl>
                                              <p:pRg st="1" end="1"/>
                                            </p:txEl>
                                          </p:spTgt>
                                        </p:tgtEl>
                                        <p:attrNameLst>
                                          <p:attrName>style.visibility</p:attrName>
                                        </p:attrNameLst>
                                      </p:cBhvr>
                                      <p:to>
                                        <p:strVal val="visible"/>
                                      </p:to>
                                    </p:set>
                                    <p:animEffect transition="in" filter="blinds(horizontal)">
                                      <p:cBhvr>
                                        <p:cTn id="18" dur="500"/>
                                        <p:tgtEl>
                                          <p:spTgt spid="9221">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221">
                                            <p:txEl>
                                              <p:pRg st="5" end="5"/>
                                            </p:txEl>
                                          </p:spTgt>
                                        </p:tgtEl>
                                        <p:attrNameLst>
                                          <p:attrName>style.visibility</p:attrName>
                                        </p:attrNameLst>
                                      </p:cBhvr>
                                      <p:to>
                                        <p:strVal val="visible"/>
                                      </p:to>
                                    </p:set>
                                    <p:animEffect transition="in" filter="blinds(horizontal)">
                                      <p:cBhvr>
                                        <p:cTn id="21" dur="500"/>
                                        <p:tgtEl>
                                          <p:spTgt spid="9221">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221">
                                            <p:txEl>
                                              <p:pRg st="2" end="2"/>
                                            </p:txEl>
                                          </p:spTgt>
                                        </p:tgtEl>
                                        <p:attrNameLst>
                                          <p:attrName>style.visibility</p:attrName>
                                        </p:attrNameLst>
                                      </p:cBhvr>
                                      <p:to>
                                        <p:strVal val="visible"/>
                                      </p:to>
                                    </p:set>
                                    <p:animEffect transition="in" filter="blinds(horizontal)">
                                      <p:cBhvr>
                                        <p:cTn id="26" dur="500"/>
                                        <p:tgtEl>
                                          <p:spTgt spid="922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9221">
                                            <p:txEl>
                                              <p:pRg st="3" end="3"/>
                                            </p:txEl>
                                          </p:spTgt>
                                        </p:tgtEl>
                                        <p:attrNameLst>
                                          <p:attrName>style.visibility</p:attrName>
                                        </p:attrNameLst>
                                      </p:cBhvr>
                                      <p:to>
                                        <p:strVal val="visible"/>
                                      </p:to>
                                    </p:set>
                                    <p:animEffect transition="in" filter="blinds(horizontal)">
                                      <p:cBhvr>
                                        <p:cTn id="31" dur="500"/>
                                        <p:tgtEl>
                                          <p:spTgt spid="9221">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9221">
                                            <p:txEl>
                                              <p:pRg st="4" end="4"/>
                                            </p:txEl>
                                          </p:spTgt>
                                        </p:tgtEl>
                                        <p:attrNameLst>
                                          <p:attrName>style.visibility</p:attrName>
                                        </p:attrNameLst>
                                      </p:cBhvr>
                                      <p:to>
                                        <p:strVal val="visible"/>
                                      </p:to>
                                    </p:set>
                                    <p:animEffect transition="in" filter="blinds(horizontal)">
                                      <p:cBhvr>
                                        <p:cTn id="36" dur="500"/>
                                        <p:tgtEl>
                                          <p:spTgt spid="92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501259-37CB-454D-925B-0C2B358780BE}" type="slidenum">
              <a:rPr lang="zh-CN" altLang="en-US" smtClean="0">
                <a:solidFill>
                  <a:schemeClr val="accent1"/>
                </a:solidFill>
              </a:rPr>
              <a:pPr/>
              <a:t>11</a:t>
            </a:fld>
            <a:r>
              <a:rPr lang="en-US" altLang="zh-CN" dirty="0">
                <a:solidFill>
                  <a:schemeClr val="accent1"/>
                </a:solidFill>
              </a:rPr>
              <a:t>/42</a:t>
            </a:r>
          </a:p>
        </p:txBody>
      </p:sp>
      <p:sp>
        <p:nvSpPr>
          <p:cNvPr id="10243" name="Rectangle 2"/>
          <p:cNvSpPr>
            <a:spLocks noGrp="1"/>
          </p:cNvSpPr>
          <p:nvPr>
            <p:ph type="title" idx="4294967295"/>
          </p:nvPr>
        </p:nvSpPr>
        <p:spPr>
          <a:xfrm>
            <a:off x="179388" y="-26988"/>
            <a:ext cx="8964612" cy="642938"/>
          </a:xfrm>
        </p:spPr>
        <p:txBody>
          <a:bodyPr/>
          <a:lstStyle/>
          <a:p>
            <a:pPr algn="l"/>
            <a:r>
              <a:rPr lang="zh-CN" altLang="en-US" sz="3600" b="1" dirty="0">
                <a:latin typeface="Calibri" panose="020F0502020204030204" pitchFamily="34" charset="0"/>
                <a:ea typeface="宋体" panose="02010600030101010101" pitchFamily="2" charset="-122"/>
              </a:rPr>
              <a:t>例</a:t>
            </a:r>
            <a:r>
              <a:rPr lang="zh-CN" altLang="en-US" dirty="0">
                <a:latin typeface="Calibri" panose="020F0502020204030204" pitchFamily="34" charset="0"/>
                <a:ea typeface="宋体" panose="02010600030101010101" pitchFamily="2" charset="-122"/>
              </a:rPr>
              <a:t> </a:t>
            </a:r>
            <a:r>
              <a:rPr lang="zh-CN" altLang="en-US" sz="3600" b="1" dirty="0">
                <a:latin typeface="Calibri" panose="020F0502020204030204" pitchFamily="34" charset="0"/>
                <a:ea typeface="宋体" panose="02010600030101010101" pitchFamily="2" charset="-122"/>
              </a:rPr>
              <a:t>求证： </a:t>
            </a:r>
            <a:r>
              <a:rPr lang="en-US" altLang="zh-CN" sz="3600" b="1" dirty="0">
                <a:latin typeface="Calibri" panose="020F0502020204030204" pitchFamily="34" charset="0"/>
                <a:ea typeface="宋体" panose="02010600030101010101" pitchFamily="2" charset="-122"/>
                <a:cs typeface="Tahoma" panose="020B0604030504040204" pitchFamily="34" charset="0"/>
              </a:rPr>
              <a:t>A</a:t>
            </a:r>
            <a:r>
              <a:rPr lang="en-US" altLang="zh-CN" sz="3600" b="1" dirty="0">
                <a:latin typeface="Calibri" panose="020F0502020204030204" pitchFamily="34" charset="0"/>
                <a:ea typeface="宋体" panose="02010600030101010101" pitchFamily="2" charset="-122"/>
              </a:rPr>
              <a:t>×(B</a:t>
            </a:r>
            <a:r>
              <a:rPr lang="en-US" altLang="zh-CN" sz="3600" b="1" dirty="0">
                <a:latin typeface="MS Mincho" panose="02020609040205080304" pitchFamily="49" charset="-128"/>
                <a:ea typeface="MS Mincho" panose="02020609040205080304" pitchFamily="49" charset="-128"/>
              </a:rPr>
              <a:t>∪</a:t>
            </a:r>
            <a:r>
              <a:rPr lang="en-US" altLang="zh-CN" sz="3600" b="1" dirty="0">
                <a:latin typeface="Calibri" panose="020F0502020204030204" pitchFamily="34" charset="0"/>
                <a:ea typeface="MS Mincho" panose="02020609040205080304" pitchFamily="49" charset="-128"/>
              </a:rPr>
              <a:t>C)</a:t>
            </a:r>
            <a:r>
              <a:rPr lang="en-US" altLang="zh-CN" sz="3600" b="1" dirty="0">
                <a:latin typeface="Calibri" panose="020F0502020204030204" pitchFamily="34" charset="0"/>
                <a:ea typeface="宋体" panose="02010600030101010101" pitchFamily="2" charset="-122"/>
              </a:rPr>
              <a:t>=(A×B)</a:t>
            </a:r>
            <a:r>
              <a:rPr lang="en-US" altLang="zh-CN" sz="3600" b="1" dirty="0">
                <a:latin typeface="MS Mincho" panose="02020609040205080304" pitchFamily="49" charset="-128"/>
                <a:ea typeface="MS Mincho" panose="02020609040205080304" pitchFamily="49" charset="-128"/>
              </a:rPr>
              <a:t>∪</a:t>
            </a:r>
            <a:r>
              <a:rPr lang="en-US" altLang="zh-CN" sz="3600" b="1" dirty="0">
                <a:latin typeface="Calibri" panose="020F0502020204030204" pitchFamily="34" charset="0"/>
                <a:ea typeface="MS Mincho" panose="02020609040205080304" pitchFamily="49" charset="-128"/>
              </a:rPr>
              <a:t>(</a:t>
            </a:r>
            <a:r>
              <a:rPr lang="en-US" altLang="zh-CN" sz="3600" b="1" dirty="0">
                <a:latin typeface="Calibri" panose="020F0502020204030204" pitchFamily="34" charset="0"/>
                <a:ea typeface="宋体" panose="02010600030101010101" pitchFamily="2" charset="-122"/>
              </a:rPr>
              <a:t>A×C)</a:t>
            </a:r>
            <a:r>
              <a:rPr lang="en-US" altLang="zh-CN" dirty="0">
                <a:latin typeface="Calibri" panose="020F0502020204030204" pitchFamily="34" charset="0"/>
                <a:ea typeface="宋体" panose="02010600030101010101" pitchFamily="2" charset="-122"/>
              </a:rPr>
              <a:t> </a:t>
            </a:r>
          </a:p>
        </p:txBody>
      </p:sp>
      <p:sp>
        <p:nvSpPr>
          <p:cNvPr id="58371" name="Rectangle 3"/>
          <p:cNvSpPr>
            <a:spLocks noChangeArrowheads="1"/>
          </p:cNvSpPr>
          <p:nvPr/>
        </p:nvSpPr>
        <p:spPr bwMode="auto">
          <a:xfrm>
            <a:off x="107950" y="981075"/>
            <a:ext cx="9505950"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a:t>另证</a:t>
            </a:r>
            <a:r>
              <a:rPr lang="en-US" altLang="zh-CN" sz="3200" b="1" dirty="0"/>
              <a:t>(</a:t>
            </a:r>
            <a:r>
              <a:rPr lang="zh-CN" altLang="en-US" sz="3200" b="1" dirty="0"/>
              <a:t>续</a:t>
            </a:r>
            <a:r>
              <a:rPr lang="en-US" altLang="zh-CN" sz="3200" b="1" dirty="0"/>
              <a:t>)</a:t>
            </a:r>
            <a:r>
              <a:rPr lang="zh-CN" altLang="en-US" sz="3200" b="1" dirty="0"/>
              <a:t>：再证 </a:t>
            </a:r>
            <a:r>
              <a:rPr lang="en-US" altLang="zh-CN" sz="3200" b="1" dirty="0">
                <a:solidFill>
                  <a:srgbClr val="993300"/>
                </a:solidFill>
              </a:rPr>
              <a:t>(A×B)∪(A×C)⊆A×(B∪C).</a:t>
            </a:r>
            <a:r>
              <a:rPr lang="en-US" altLang="zh-CN" sz="3200" b="1" dirty="0"/>
              <a:t> </a:t>
            </a:r>
            <a:endParaRPr lang="zh-CN" altLang="en-US" sz="3200" b="1" dirty="0"/>
          </a:p>
          <a:p>
            <a:pPr eaLnBrk="1" hangingPunct="1">
              <a:lnSpc>
                <a:spcPct val="120000"/>
              </a:lnSpc>
            </a:pPr>
            <a:r>
              <a:rPr lang="zh-CN" altLang="en-US" sz="3200" b="1" dirty="0"/>
              <a:t>             对于任意的</a:t>
            </a:r>
            <a:r>
              <a:rPr lang="en-US" altLang="zh-CN" sz="3200" b="1" dirty="0"/>
              <a:t>&lt;</a:t>
            </a:r>
            <a:r>
              <a:rPr lang="en-US" altLang="zh-CN" sz="3200" b="1" dirty="0" err="1"/>
              <a:t>x,y</a:t>
            </a:r>
            <a:r>
              <a:rPr lang="en-US" altLang="zh-CN" sz="3200" b="1" dirty="0"/>
              <a:t>&gt; ∊(A×B)∪(A×C)</a:t>
            </a:r>
            <a:r>
              <a:rPr lang="zh-CN" altLang="en-US" sz="3200" b="1" dirty="0"/>
              <a:t>， </a:t>
            </a:r>
          </a:p>
          <a:p>
            <a:pPr eaLnBrk="1" hangingPunct="1">
              <a:lnSpc>
                <a:spcPct val="120000"/>
              </a:lnSpc>
            </a:pPr>
            <a:r>
              <a:rPr lang="zh-CN" altLang="en-US" sz="3200" b="1" dirty="0"/>
              <a:t>             </a:t>
            </a:r>
            <a:r>
              <a:rPr lang="zh-CN" altLang="en-US" sz="3200" b="1" dirty="0">
                <a:solidFill>
                  <a:srgbClr val="00B050"/>
                </a:solidFill>
              </a:rPr>
              <a:t>即</a:t>
            </a:r>
            <a:r>
              <a:rPr lang="en-US" altLang="zh-CN" sz="3200" b="1" dirty="0">
                <a:solidFill>
                  <a:srgbClr val="00B050"/>
                </a:solidFill>
              </a:rPr>
              <a:t>&lt;</a:t>
            </a:r>
            <a:r>
              <a:rPr lang="en-US" altLang="zh-CN" sz="3200" b="1" dirty="0" err="1">
                <a:solidFill>
                  <a:srgbClr val="00B050"/>
                </a:solidFill>
              </a:rPr>
              <a:t>x,y</a:t>
            </a:r>
            <a:r>
              <a:rPr lang="en-US" altLang="zh-CN" sz="3200" b="1" dirty="0">
                <a:solidFill>
                  <a:srgbClr val="00B050"/>
                </a:solidFill>
              </a:rPr>
              <a:t>&gt;∊A×B, </a:t>
            </a:r>
            <a:r>
              <a:rPr lang="zh-CN" altLang="en-US" sz="3200" b="1" dirty="0">
                <a:solidFill>
                  <a:srgbClr val="00B050"/>
                </a:solidFill>
              </a:rPr>
              <a:t>或 </a:t>
            </a:r>
            <a:r>
              <a:rPr lang="en-US" altLang="zh-CN" sz="3200" b="1" dirty="0">
                <a:solidFill>
                  <a:srgbClr val="00B050"/>
                </a:solidFill>
              </a:rPr>
              <a:t>&lt;</a:t>
            </a:r>
            <a:r>
              <a:rPr lang="en-US" altLang="zh-CN" sz="3200" b="1" dirty="0" err="1">
                <a:solidFill>
                  <a:srgbClr val="00B050"/>
                </a:solidFill>
              </a:rPr>
              <a:t>x,y</a:t>
            </a:r>
            <a:r>
              <a:rPr lang="en-US" altLang="zh-CN" sz="3200" b="1" dirty="0">
                <a:solidFill>
                  <a:srgbClr val="00B050"/>
                </a:solidFill>
              </a:rPr>
              <a:t>&gt; ∊A×C.</a:t>
            </a:r>
          </a:p>
          <a:p>
            <a:pPr eaLnBrk="1" hangingPunct="1">
              <a:lnSpc>
                <a:spcPct val="120000"/>
              </a:lnSpc>
            </a:pPr>
            <a:r>
              <a:rPr lang="zh-CN" altLang="en-US" sz="3200" b="1" dirty="0">
                <a:solidFill>
                  <a:srgbClr val="00B050"/>
                </a:solidFill>
              </a:rPr>
              <a:t>                  若</a:t>
            </a:r>
            <a:r>
              <a:rPr lang="en-US" altLang="zh-CN" sz="3200" b="1" dirty="0">
                <a:solidFill>
                  <a:srgbClr val="00B050"/>
                </a:solidFill>
              </a:rPr>
              <a:t>&lt;</a:t>
            </a:r>
            <a:r>
              <a:rPr lang="en-US" altLang="zh-CN" sz="3200" b="1" dirty="0" err="1">
                <a:solidFill>
                  <a:srgbClr val="00B050"/>
                </a:solidFill>
              </a:rPr>
              <a:t>x,y</a:t>
            </a:r>
            <a:r>
              <a:rPr lang="en-US" altLang="zh-CN" sz="3200" b="1" dirty="0">
                <a:solidFill>
                  <a:srgbClr val="00B050"/>
                </a:solidFill>
              </a:rPr>
              <a:t>&gt;∊A×B</a:t>
            </a:r>
            <a:r>
              <a:rPr lang="zh-CN" altLang="en-US" sz="3200" b="1" dirty="0">
                <a:solidFill>
                  <a:srgbClr val="00B050"/>
                </a:solidFill>
              </a:rPr>
              <a:t>，则</a:t>
            </a:r>
            <a:r>
              <a:rPr lang="en-US" altLang="zh-CN" sz="3200" b="1" dirty="0" err="1">
                <a:solidFill>
                  <a:srgbClr val="00B050"/>
                </a:solidFill>
              </a:rPr>
              <a:t>x∊A</a:t>
            </a:r>
            <a:r>
              <a:rPr lang="zh-CN" altLang="en-US" sz="3200" b="1" dirty="0">
                <a:solidFill>
                  <a:srgbClr val="00B050"/>
                </a:solidFill>
              </a:rPr>
              <a:t>且 </a:t>
            </a:r>
            <a:r>
              <a:rPr lang="en-US" altLang="zh-CN" sz="3200" b="1" dirty="0" err="1">
                <a:solidFill>
                  <a:srgbClr val="00B050"/>
                </a:solidFill>
              </a:rPr>
              <a:t>y∊B</a:t>
            </a:r>
            <a:r>
              <a:rPr lang="zh-CN" altLang="en-US" sz="3200" b="1" dirty="0">
                <a:solidFill>
                  <a:srgbClr val="00B050"/>
                </a:solidFill>
              </a:rPr>
              <a:t>；</a:t>
            </a:r>
          </a:p>
          <a:p>
            <a:pPr eaLnBrk="1" hangingPunct="1">
              <a:lnSpc>
                <a:spcPct val="120000"/>
              </a:lnSpc>
            </a:pPr>
            <a:r>
              <a:rPr lang="zh-CN" altLang="en-US" sz="3200" b="1" dirty="0">
                <a:solidFill>
                  <a:srgbClr val="00B050"/>
                </a:solidFill>
              </a:rPr>
              <a:t>                  若</a:t>
            </a:r>
            <a:r>
              <a:rPr lang="en-US" altLang="zh-CN" sz="3200" b="1" dirty="0">
                <a:solidFill>
                  <a:srgbClr val="00B050"/>
                </a:solidFill>
              </a:rPr>
              <a:t>&lt;</a:t>
            </a:r>
            <a:r>
              <a:rPr lang="en-US" altLang="zh-CN" sz="3200" b="1" dirty="0" err="1">
                <a:solidFill>
                  <a:srgbClr val="00B050"/>
                </a:solidFill>
              </a:rPr>
              <a:t>x,y</a:t>
            </a:r>
            <a:r>
              <a:rPr lang="en-US" altLang="zh-CN" sz="3200" b="1" dirty="0">
                <a:solidFill>
                  <a:srgbClr val="00B050"/>
                </a:solidFill>
              </a:rPr>
              <a:t>&gt;∊A×C</a:t>
            </a:r>
            <a:r>
              <a:rPr lang="zh-CN" altLang="en-US" sz="3200" b="1" dirty="0">
                <a:solidFill>
                  <a:srgbClr val="00B050"/>
                </a:solidFill>
              </a:rPr>
              <a:t>，则</a:t>
            </a:r>
            <a:r>
              <a:rPr lang="en-US" altLang="zh-CN" sz="3200" b="1" dirty="0" err="1">
                <a:solidFill>
                  <a:srgbClr val="00B050"/>
                </a:solidFill>
              </a:rPr>
              <a:t>x∊A</a:t>
            </a:r>
            <a:r>
              <a:rPr lang="zh-CN" altLang="en-US" sz="3200" b="1" dirty="0">
                <a:solidFill>
                  <a:srgbClr val="00B050"/>
                </a:solidFill>
              </a:rPr>
              <a:t>且 </a:t>
            </a:r>
            <a:r>
              <a:rPr lang="en-US" altLang="zh-CN" sz="3200" b="1" dirty="0" err="1">
                <a:solidFill>
                  <a:srgbClr val="00B050"/>
                </a:solidFill>
              </a:rPr>
              <a:t>y∊C</a:t>
            </a:r>
            <a:r>
              <a:rPr lang="zh-CN" altLang="en-US" sz="3200" b="1" dirty="0">
                <a:solidFill>
                  <a:srgbClr val="00B050"/>
                </a:solidFill>
              </a:rPr>
              <a:t>。</a:t>
            </a:r>
          </a:p>
          <a:p>
            <a:pPr eaLnBrk="1" hangingPunct="1">
              <a:lnSpc>
                <a:spcPct val="120000"/>
              </a:lnSpc>
            </a:pPr>
            <a:r>
              <a:rPr lang="zh-CN" altLang="en-US" sz="3200" b="1" dirty="0"/>
              <a:t>            所以</a:t>
            </a:r>
            <a:r>
              <a:rPr lang="en-US" altLang="zh-CN" sz="3200" b="1" dirty="0" err="1"/>
              <a:t>x∊A</a:t>
            </a:r>
            <a:r>
              <a:rPr lang="zh-CN" altLang="en-US" sz="3200" b="1" dirty="0"/>
              <a:t>且 </a:t>
            </a:r>
            <a:r>
              <a:rPr lang="en-US" altLang="zh-CN" sz="3200" b="1" dirty="0" err="1"/>
              <a:t>y∊B∪C</a:t>
            </a:r>
            <a:r>
              <a:rPr lang="en-US" altLang="zh-CN" sz="3200" b="1" dirty="0"/>
              <a:t>, </a:t>
            </a:r>
            <a:r>
              <a:rPr lang="zh-CN" altLang="en-US" sz="3200" b="1" dirty="0"/>
              <a:t>从而得</a:t>
            </a:r>
          </a:p>
          <a:p>
            <a:pPr eaLnBrk="1" hangingPunct="1">
              <a:lnSpc>
                <a:spcPct val="120000"/>
              </a:lnSpc>
            </a:pPr>
            <a:r>
              <a:rPr lang="en-US" altLang="zh-CN" sz="3200" b="1" dirty="0"/>
              <a:t>                           &lt;</a:t>
            </a:r>
            <a:r>
              <a:rPr lang="en-US" altLang="zh-CN" sz="3200" b="1" dirty="0" err="1"/>
              <a:t>x,y</a:t>
            </a:r>
            <a:r>
              <a:rPr lang="en-US" altLang="zh-CN" sz="3200" b="1" dirty="0"/>
              <a:t>&gt;∊A×(B∪C)</a:t>
            </a:r>
            <a:r>
              <a:rPr lang="zh-CN" altLang="en-US" sz="3200" b="1" dirty="0"/>
              <a:t>，</a:t>
            </a:r>
          </a:p>
          <a:p>
            <a:pPr eaLnBrk="1" hangingPunct="1">
              <a:lnSpc>
                <a:spcPct val="120000"/>
              </a:lnSpc>
            </a:pPr>
            <a:r>
              <a:rPr lang="zh-CN" altLang="en-US" sz="3200" b="1" dirty="0"/>
              <a:t>  </a:t>
            </a:r>
            <a:r>
              <a:rPr lang="en-US" altLang="zh-CN" sz="3200" b="1" dirty="0"/>
              <a:t>	   </a:t>
            </a:r>
            <a:r>
              <a:rPr lang="zh-CN" altLang="en-US" sz="3200" b="1" dirty="0"/>
              <a:t>故</a:t>
            </a:r>
            <a:r>
              <a:rPr lang="en-US" altLang="zh-CN" sz="3200" b="1" dirty="0"/>
              <a:t>	</a:t>
            </a:r>
            <a:r>
              <a:rPr lang="en-US" altLang="zh-CN" sz="3200" b="1" dirty="0">
                <a:solidFill>
                  <a:srgbClr val="993300"/>
                </a:solidFill>
              </a:rPr>
              <a:t>(A×B)∪(A×C)⊆A×(B∪C).</a:t>
            </a:r>
            <a:r>
              <a:rPr lang="en-US" altLang="zh-CN" sz="3200" b="1" dirty="0"/>
              <a:t> </a:t>
            </a:r>
          </a:p>
          <a:p>
            <a:pPr eaLnBrk="1" hangingPunct="1">
              <a:lnSpc>
                <a:spcPct val="120000"/>
              </a:lnSpc>
            </a:pPr>
            <a:r>
              <a:rPr lang="zh-CN" altLang="en-US" sz="3200" b="1" dirty="0"/>
              <a:t>          综上可知， </a:t>
            </a:r>
            <a:r>
              <a:rPr lang="en-US" altLang="zh-CN" sz="3200" b="1" dirty="0"/>
              <a:t>A×(B∪C)=(A×B)∪(A×C)</a:t>
            </a:r>
            <a:r>
              <a:rPr lang="zh-CN" altLang="en-US" sz="3200" b="1" dirty="0"/>
              <a:t>。</a:t>
            </a:r>
            <a:endParaRPr lang="en-US" altLang="zh-CN" sz="3200" b="1" dirty="0"/>
          </a:p>
        </p:txBody>
      </p:sp>
    </p:spTree>
    <p:extLst>
      <p:ext uri="{BB962C8B-B14F-4D97-AF65-F5344CB8AC3E}">
        <p14:creationId xmlns:p14="http://schemas.microsoft.com/office/powerpoint/2010/main" val="9320414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blinds(horizontal)">
                                      <p:cBhvr>
                                        <p:cTn id="7" dur="500"/>
                                        <p:tgtEl>
                                          <p:spTgt spid="583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8371">
                                            <p:txEl>
                                              <p:pRg st="6" end="6"/>
                                            </p:txEl>
                                          </p:spTgt>
                                        </p:tgtEl>
                                        <p:attrNameLst>
                                          <p:attrName>style.visibility</p:attrName>
                                        </p:attrNameLst>
                                      </p:cBhvr>
                                      <p:to>
                                        <p:strVal val="visible"/>
                                      </p:to>
                                    </p:set>
                                    <p:animEffect transition="in" filter="blinds(horizontal)">
                                      <p:cBhvr>
                                        <p:cTn id="10" dur="500"/>
                                        <p:tgtEl>
                                          <p:spTgt spid="58371">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5" dur="500"/>
                                        <p:tgtEl>
                                          <p:spTgt spid="5837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8371">
                                            <p:txEl>
                                              <p:pRg st="3" end="3"/>
                                            </p:txEl>
                                          </p:spTgt>
                                        </p:tgtEl>
                                        <p:attrNameLst>
                                          <p:attrName>style.visibility</p:attrName>
                                        </p:attrNameLst>
                                      </p:cBhvr>
                                      <p:to>
                                        <p:strVal val="visible"/>
                                      </p:to>
                                    </p:set>
                                    <p:animEffect transition="in" filter="blinds(horizontal)">
                                      <p:cBhvr>
                                        <p:cTn id="20" dur="500"/>
                                        <p:tgtEl>
                                          <p:spTgt spid="583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25" dur="500"/>
                                        <p:tgtEl>
                                          <p:spTgt spid="5837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8371">
                                            <p:txEl>
                                              <p:pRg st="5" end="5"/>
                                            </p:txEl>
                                          </p:spTgt>
                                        </p:tgtEl>
                                        <p:attrNameLst>
                                          <p:attrName>style.visibility</p:attrName>
                                        </p:attrNameLst>
                                      </p:cBhvr>
                                      <p:to>
                                        <p:strVal val="visible"/>
                                      </p:to>
                                    </p:set>
                                    <p:animEffect transition="in" filter="blinds(horizontal)">
                                      <p:cBhvr>
                                        <p:cTn id="30"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5120CF-6E72-401B-8AF1-4EC9DA511813}" type="slidenum">
              <a:rPr lang="zh-CN" altLang="en-US" smtClean="0">
                <a:solidFill>
                  <a:schemeClr val="accent1"/>
                </a:solidFill>
              </a:rPr>
              <a:pPr/>
              <a:t>12</a:t>
            </a:fld>
            <a:r>
              <a:rPr lang="en-US" altLang="zh-CN" dirty="0">
                <a:solidFill>
                  <a:schemeClr val="accent1"/>
                </a:solidFill>
              </a:rPr>
              <a:t>/42</a:t>
            </a:r>
          </a:p>
        </p:txBody>
      </p:sp>
      <p:sp>
        <p:nvSpPr>
          <p:cNvPr id="11267" name="Rectangle 2"/>
          <p:cNvSpPr>
            <a:spLocks noGrp="1"/>
          </p:cNvSpPr>
          <p:nvPr>
            <p:ph type="title" idx="4294967295"/>
          </p:nvPr>
        </p:nvSpPr>
        <p:spPr>
          <a:xfrm>
            <a:off x="0" y="-26988"/>
            <a:ext cx="9324528" cy="2303463"/>
          </a:xfrm>
          <a:solidFill>
            <a:schemeClr val="tx1"/>
          </a:solidFill>
        </p:spPr>
        <p:txBody>
          <a:bodyPr/>
          <a:lstStyle/>
          <a:p>
            <a:pPr marL="625475" indent="-625475" algn="l">
              <a:lnSpc>
                <a:spcPct val="130000"/>
              </a:lnSpc>
              <a:spcBef>
                <a:spcPct val="30000"/>
              </a:spcBef>
            </a:pPr>
            <a:r>
              <a:rPr lang="zh-CN" altLang="en-US" sz="3600" b="1" dirty="0">
                <a:latin typeface="Calibri" panose="020F0502020204030204" pitchFamily="34" charset="0"/>
                <a:ea typeface="宋体" panose="02010600030101010101" pitchFamily="2" charset="-122"/>
              </a:rPr>
              <a:t>例</a:t>
            </a:r>
            <a:r>
              <a:rPr lang="en-US" altLang="zh-CN" sz="3600" b="1" dirty="0">
                <a:latin typeface="Calibri" panose="020F0502020204030204" pitchFamily="34" charset="0"/>
                <a:ea typeface="宋体" panose="02010600030101010101" pitchFamily="2" charset="-122"/>
              </a:rPr>
              <a:t> </a:t>
            </a:r>
            <a:r>
              <a:rPr lang="zh-CN" altLang="en-US" sz="3600" b="1" dirty="0">
                <a:latin typeface="Calibri" panose="020F0502020204030204" pitchFamily="34" charset="0"/>
                <a:ea typeface="宋体" panose="02010600030101010101" pitchFamily="2" charset="-122"/>
              </a:rPr>
              <a:t>设</a:t>
            </a:r>
            <a:r>
              <a:rPr lang="en-US" altLang="zh-CN" sz="3600" b="1" dirty="0">
                <a:latin typeface="Calibri" panose="020F0502020204030204" pitchFamily="34" charset="0"/>
                <a:ea typeface="宋体" panose="02010600030101010101" pitchFamily="2" charset="-122"/>
              </a:rPr>
              <a:t>A</a:t>
            </a:r>
            <a:r>
              <a:rPr lang="zh-CN" altLang="en-US" sz="3600" b="1" dirty="0">
                <a:latin typeface="Calibri" panose="020F0502020204030204" pitchFamily="34" charset="0"/>
                <a:ea typeface="宋体" panose="02010600030101010101" pitchFamily="2" charset="-122"/>
              </a:rPr>
              <a:t>、</a:t>
            </a:r>
            <a:r>
              <a:rPr lang="en-US" altLang="zh-CN" sz="3600" b="1" dirty="0">
                <a:latin typeface="Calibri" panose="020F0502020204030204" pitchFamily="34" charset="0"/>
                <a:ea typeface="宋体" panose="02010600030101010101" pitchFamily="2" charset="-122"/>
              </a:rPr>
              <a:t>B</a:t>
            </a:r>
            <a:r>
              <a:rPr lang="zh-CN" altLang="en-US" sz="3600" b="1" dirty="0">
                <a:latin typeface="Calibri" panose="020F0502020204030204" pitchFamily="34" charset="0"/>
                <a:ea typeface="宋体" panose="02010600030101010101" pitchFamily="2" charset="-122"/>
              </a:rPr>
              <a:t>、</a:t>
            </a:r>
            <a:r>
              <a:rPr lang="en-US" altLang="zh-CN" sz="3600" b="1" dirty="0">
                <a:latin typeface="Calibri" panose="020F0502020204030204" pitchFamily="34" charset="0"/>
                <a:ea typeface="宋体" panose="02010600030101010101" pitchFamily="2" charset="-122"/>
              </a:rPr>
              <a:t>C</a:t>
            </a:r>
            <a:r>
              <a:rPr lang="zh-CN" altLang="en-US" sz="3600" b="1" dirty="0">
                <a:latin typeface="Calibri" panose="020F0502020204030204" pitchFamily="34" charset="0"/>
                <a:ea typeface="宋体" panose="02010600030101010101" pitchFamily="2" charset="-122"/>
              </a:rPr>
              <a:t>、</a:t>
            </a:r>
            <a:r>
              <a:rPr lang="en-US" altLang="zh-CN" sz="3600" b="1" dirty="0">
                <a:latin typeface="Calibri" panose="020F0502020204030204" pitchFamily="34" charset="0"/>
                <a:ea typeface="宋体" panose="02010600030101010101" pitchFamily="2" charset="-122"/>
              </a:rPr>
              <a:t>D</a:t>
            </a:r>
            <a:r>
              <a:rPr lang="zh-CN" altLang="en-US" sz="3600" b="1" dirty="0">
                <a:latin typeface="Calibri" panose="020F0502020204030204" pitchFamily="34" charset="0"/>
                <a:ea typeface="宋体" panose="02010600030101010101" pitchFamily="2" charset="-122"/>
              </a:rPr>
              <a:t>为任意集合，</a:t>
            </a:r>
            <a:br>
              <a:rPr lang="en-US" altLang="zh-CN" sz="3600" b="1" dirty="0">
                <a:latin typeface="Calibri" panose="020F0502020204030204" pitchFamily="34" charset="0"/>
                <a:ea typeface="宋体" panose="02010600030101010101" pitchFamily="2" charset="-122"/>
              </a:rPr>
            </a:br>
            <a:r>
              <a:rPr lang="en-US" altLang="zh-CN" sz="3600" b="1" dirty="0">
                <a:latin typeface="Calibri" panose="020F0502020204030204" pitchFamily="34" charset="0"/>
                <a:ea typeface="宋体" panose="02010600030101010101" pitchFamily="2" charset="-122"/>
              </a:rPr>
              <a:t> </a:t>
            </a:r>
            <a:r>
              <a:rPr lang="zh-CN" altLang="en-US" sz="3600" b="1" dirty="0">
                <a:latin typeface="Calibri" panose="020F0502020204030204" pitchFamily="34" charset="0"/>
                <a:ea typeface="宋体" panose="02010600030101010101" pitchFamily="2" charset="-122"/>
              </a:rPr>
              <a:t>判断如下等式是否成立：       </a:t>
            </a:r>
            <a:br>
              <a:rPr lang="zh-CN" altLang="en-US" sz="3600" b="1" dirty="0">
                <a:latin typeface="Calibri" panose="020F0502020204030204" pitchFamily="34" charset="0"/>
                <a:ea typeface="宋体" panose="02010600030101010101" pitchFamily="2" charset="-122"/>
              </a:rPr>
            </a:br>
            <a:r>
              <a:rPr lang="zh-CN" altLang="en-US" sz="3600" b="1" dirty="0">
                <a:latin typeface="Calibri" panose="020F0502020204030204" pitchFamily="34" charset="0"/>
                <a:ea typeface="宋体" panose="02010600030101010101" pitchFamily="2" charset="-122"/>
              </a:rPr>
              <a:t>    </a:t>
            </a:r>
            <a:r>
              <a:rPr lang="en-US" altLang="zh-CN" sz="3600" b="1" dirty="0">
                <a:latin typeface="Calibri" panose="020F0502020204030204" pitchFamily="34" charset="0"/>
                <a:ea typeface="宋体" panose="02010600030101010101" pitchFamily="2" charset="-122"/>
              </a:rPr>
              <a:t>(A</a:t>
            </a:r>
            <a:r>
              <a:rPr lang="en-US" altLang="zh-CN" sz="3600" b="1" dirty="0">
                <a:latin typeface="MS Mincho" panose="02020609040205080304" pitchFamily="49" charset="-128"/>
                <a:ea typeface="MS Mincho" panose="02020609040205080304" pitchFamily="49" charset="-128"/>
              </a:rPr>
              <a:t>∪</a:t>
            </a:r>
            <a:r>
              <a:rPr lang="en-US" altLang="zh-CN" sz="3600" b="1" dirty="0">
                <a:latin typeface="Calibri" panose="020F0502020204030204" pitchFamily="34" charset="0"/>
                <a:ea typeface="宋体" panose="02010600030101010101" pitchFamily="2" charset="-122"/>
                <a:cs typeface="Tahoma" panose="020B0604030504040204" pitchFamily="34" charset="0"/>
              </a:rPr>
              <a:t>B)</a:t>
            </a:r>
            <a:r>
              <a:rPr lang="en-US" altLang="zh-CN" sz="3600" b="1" dirty="0">
                <a:latin typeface="Calibri" panose="020F0502020204030204" pitchFamily="34" charset="0"/>
                <a:ea typeface="宋体" panose="02010600030101010101" pitchFamily="2" charset="-122"/>
              </a:rPr>
              <a:t>×</a:t>
            </a:r>
            <a:r>
              <a:rPr lang="en-US" altLang="zh-CN" sz="3600" b="1" dirty="0">
                <a:latin typeface="Calibri" panose="020F0502020204030204" pitchFamily="34" charset="0"/>
                <a:ea typeface="MS Mincho" panose="02020609040205080304" pitchFamily="49" charset="-128"/>
              </a:rPr>
              <a:t>(</a:t>
            </a:r>
            <a:r>
              <a:rPr lang="en-US" altLang="zh-CN" sz="3600" b="1" dirty="0">
                <a:latin typeface="Calibri" panose="020F0502020204030204" pitchFamily="34" charset="0"/>
                <a:ea typeface="宋体" panose="02010600030101010101" pitchFamily="2" charset="-122"/>
              </a:rPr>
              <a:t>C</a:t>
            </a:r>
            <a:r>
              <a:rPr lang="en-US" altLang="zh-CN" sz="3600" b="1" dirty="0">
                <a:latin typeface="MS Mincho" panose="02020609040205080304" pitchFamily="49" charset="-128"/>
                <a:ea typeface="MS Mincho" panose="02020609040205080304" pitchFamily="49" charset="-128"/>
              </a:rPr>
              <a:t>∪</a:t>
            </a:r>
            <a:r>
              <a:rPr lang="en-US" altLang="zh-CN" sz="3600" b="1" dirty="0">
                <a:latin typeface="Calibri" panose="020F0502020204030204" pitchFamily="34" charset="0"/>
                <a:ea typeface="宋体" panose="02010600030101010101" pitchFamily="2" charset="-122"/>
              </a:rPr>
              <a:t>D)=(A×C)</a:t>
            </a:r>
            <a:r>
              <a:rPr lang="en-US" altLang="zh-CN" sz="3600" b="1" dirty="0">
                <a:latin typeface="MS Mincho" panose="02020609040205080304" pitchFamily="49" charset="-128"/>
                <a:ea typeface="MS Mincho" panose="02020609040205080304" pitchFamily="49" charset="-128"/>
              </a:rPr>
              <a:t>∪</a:t>
            </a:r>
            <a:r>
              <a:rPr lang="en-US" altLang="zh-CN" sz="3600" b="1" dirty="0">
                <a:latin typeface="Calibri" panose="020F0502020204030204" pitchFamily="34" charset="0"/>
                <a:ea typeface="MS Mincho" panose="02020609040205080304" pitchFamily="49" charset="-128"/>
              </a:rPr>
              <a:t>(</a:t>
            </a:r>
            <a:r>
              <a:rPr lang="en-US" altLang="zh-CN" sz="3600" b="1" dirty="0">
                <a:latin typeface="Calibri" panose="020F0502020204030204" pitchFamily="34" charset="0"/>
                <a:ea typeface="宋体" panose="02010600030101010101" pitchFamily="2" charset="-122"/>
              </a:rPr>
              <a:t>B×D)</a:t>
            </a:r>
            <a:endParaRPr lang="en-US" altLang="zh-CN" sz="3600" b="1" dirty="0">
              <a:solidFill>
                <a:schemeClr val="hlink"/>
              </a:solidFill>
              <a:latin typeface="Calibri" panose="020F0502020204030204" pitchFamily="34" charset="0"/>
              <a:ea typeface="宋体" panose="02010600030101010101" pitchFamily="2" charset="-122"/>
            </a:endParaRPr>
          </a:p>
        </p:txBody>
      </p:sp>
      <p:sp>
        <p:nvSpPr>
          <p:cNvPr id="171012" name="Rectangle 4"/>
          <p:cNvSpPr>
            <a:spLocks noChangeArrowheads="1"/>
          </p:cNvSpPr>
          <p:nvPr/>
        </p:nvSpPr>
        <p:spPr bwMode="auto">
          <a:xfrm>
            <a:off x="395536" y="2559397"/>
            <a:ext cx="8496944"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sz="3200" b="1" dirty="0"/>
              <a:t>答：不成立。</a:t>
            </a:r>
          </a:p>
          <a:p>
            <a:pPr eaLnBrk="1" hangingPunct="1">
              <a:lnSpc>
                <a:spcPct val="140000"/>
              </a:lnSpc>
            </a:pPr>
            <a:r>
              <a:rPr lang="zh-CN" altLang="en-US" sz="3200" b="1" dirty="0"/>
              <a:t>       若</a:t>
            </a:r>
            <a:r>
              <a:rPr lang="en-US" altLang="zh-CN" sz="3200" b="1" dirty="0"/>
              <a:t>A=D=</a:t>
            </a:r>
            <a:r>
              <a:rPr lang="en-US" altLang="zh-CN" sz="3200" b="1" dirty="0">
                <a:cs typeface="Arial" panose="020B0604020202020204" pitchFamily="34" charset="0"/>
              </a:rPr>
              <a:t>Ø</a:t>
            </a:r>
            <a:r>
              <a:rPr lang="zh-CN" altLang="en-US" sz="3200" b="1" dirty="0"/>
              <a:t>，</a:t>
            </a:r>
            <a:r>
              <a:rPr lang="en-US" altLang="zh-CN" sz="3200" b="1" dirty="0"/>
              <a:t>B=C={a}</a:t>
            </a:r>
            <a:r>
              <a:rPr lang="zh-CN" altLang="en-US" sz="3200" b="1" dirty="0"/>
              <a:t>，则 </a:t>
            </a:r>
          </a:p>
          <a:p>
            <a:pPr eaLnBrk="1" hangingPunct="1">
              <a:lnSpc>
                <a:spcPct val="140000"/>
              </a:lnSpc>
            </a:pPr>
            <a:r>
              <a:rPr lang="zh-CN" altLang="en-US" sz="3200" b="1" dirty="0"/>
              <a:t>       </a:t>
            </a:r>
            <a:r>
              <a:rPr lang="en-US" altLang="zh-CN" sz="3200" b="1" dirty="0"/>
              <a:t>(A∪B)×(C∪D)=B×C={&lt;</a:t>
            </a:r>
            <a:r>
              <a:rPr lang="en-US" altLang="zh-CN" sz="3200" b="1" dirty="0" err="1"/>
              <a:t>a,a</a:t>
            </a:r>
            <a:r>
              <a:rPr lang="en-US" altLang="zh-CN" sz="3200" b="1" dirty="0"/>
              <a:t>&gt;}</a:t>
            </a:r>
          </a:p>
          <a:p>
            <a:pPr eaLnBrk="1" hangingPunct="1">
              <a:lnSpc>
                <a:spcPct val="140000"/>
              </a:lnSpc>
            </a:pPr>
            <a:r>
              <a:rPr lang="en-US" altLang="zh-CN" sz="3200" b="1" dirty="0"/>
              <a:t>       (A×C)∪(B×D)=</a:t>
            </a:r>
            <a:r>
              <a:rPr lang="en-US" altLang="zh-CN" sz="3200" b="1" dirty="0">
                <a:cs typeface="Arial" panose="020B0604020202020204" pitchFamily="34" charset="0"/>
              </a:rPr>
              <a:t>Ø</a:t>
            </a:r>
            <a:r>
              <a:rPr lang="en-US" altLang="zh-CN" sz="3200" b="1" dirty="0"/>
              <a:t>∪</a:t>
            </a:r>
            <a:r>
              <a:rPr lang="en-US" altLang="zh-CN" sz="3200" b="1" dirty="0">
                <a:cs typeface="Arial" panose="020B0604020202020204" pitchFamily="34" charset="0"/>
              </a:rPr>
              <a:t>Ø=Ø</a:t>
            </a:r>
            <a:endParaRPr lang="en-US" altLang="en-US" sz="3200" b="1" dirty="0">
              <a:cs typeface="Arial" panose="020B0604020202020204" pitchFamily="34" charset="0"/>
            </a:endParaRPr>
          </a:p>
        </p:txBody>
      </p:sp>
    </p:spTree>
    <p:extLst>
      <p:ext uri="{BB962C8B-B14F-4D97-AF65-F5344CB8AC3E}">
        <p14:creationId xmlns:p14="http://schemas.microsoft.com/office/powerpoint/2010/main" val="952977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0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C54BCF-924D-4093-8D50-0B49CAC6F99D}" type="slidenum">
              <a:rPr lang="zh-CN" altLang="en-US" smtClean="0">
                <a:solidFill>
                  <a:schemeClr val="accent1"/>
                </a:solidFill>
              </a:rPr>
              <a:pPr/>
              <a:t>13</a:t>
            </a:fld>
            <a:r>
              <a:rPr lang="en-US" altLang="zh-CN" dirty="0">
                <a:solidFill>
                  <a:schemeClr val="accent1"/>
                </a:solidFill>
              </a:rPr>
              <a:t>/42</a:t>
            </a:r>
          </a:p>
        </p:txBody>
      </p:sp>
      <p:sp>
        <p:nvSpPr>
          <p:cNvPr id="13315" name="Rectangle 2"/>
          <p:cNvSpPr>
            <a:spLocks noGrp="1"/>
          </p:cNvSpPr>
          <p:nvPr>
            <p:ph type="title" idx="4294967295"/>
          </p:nvPr>
        </p:nvSpPr>
        <p:spPr>
          <a:xfrm>
            <a:off x="179388" y="-26988"/>
            <a:ext cx="9073132" cy="642938"/>
          </a:xfrm>
        </p:spPr>
        <p:txBody>
          <a:bodyPr/>
          <a:lstStyle/>
          <a:p>
            <a:pPr algn="l"/>
            <a:r>
              <a:rPr lang="zh-CN" altLang="en-US" b="1" dirty="0">
                <a:ea typeface="宋体" panose="02010600030101010101" pitchFamily="2" charset="-122"/>
              </a:rPr>
              <a:t>定义</a:t>
            </a:r>
            <a:r>
              <a:rPr lang="en-US" altLang="zh-CN" b="1" dirty="0">
                <a:ea typeface="宋体" panose="02010600030101010101" pitchFamily="2" charset="-122"/>
              </a:rPr>
              <a:t>4.4     n</a:t>
            </a:r>
            <a:r>
              <a:rPr lang="zh-CN" altLang="en-US" b="1" dirty="0">
                <a:ea typeface="宋体" panose="02010600030101010101" pitchFamily="2" charset="-122"/>
              </a:rPr>
              <a:t>个集合的笛卡尔积</a:t>
            </a:r>
          </a:p>
        </p:txBody>
      </p:sp>
      <p:sp>
        <p:nvSpPr>
          <p:cNvPr id="13316" name="Rectangle 4"/>
          <p:cNvSpPr>
            <a:spLocks noChangeArrowheads="1"/>
          </p:cNvSpPr>
          <p:nvPr/>
        </p:nvSpPr>
        <p:spPr bwMode="auto">
          <a:xfrm>
            <a:off x="106933" y="882351"/>
            <a:ext cx="8929563" cy="3194721"/>
          </a:xfrm>
          <a:prstGeom prst="rect">
            <a:avLst/>
          </a:prstGeom>
          <a:solidFill>
            <a:srgbClr val="FFFF00"/>
          </a:solidFill>
          <a:ln>
            <a:noFill/>
          </a:ln>
        </p:spPr>
        <p:txBody>
          <a:bodyPr wrap="square">
            <a:spAutoFit/>
          </a:bodyPr>
          <a:lstStyle>
            <a:lvl1pPr marL="1433513" indent="-14335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a:t>设</a:t>
            </a:r>
            <a:r>
              <a:rPr lang="en-US" altLang="zh-CN" sz="3200" b="1" dirty="0"/>
              <a:t>A</a:t>
            </a:r>
            <a:r>
              <a:rPr lang="en-US" altLang="zh-CN" sz="3200" b="1" baseline="-25000" dirty="0"/>
              <a:t>1</a:t>
            </a:r>
            <a:r>
              <a:rPr lang="zh-CN" altLang="en-US" sz="3200" b="1" dirty="0"/>
              <a:t>，</a:t>
            </a:r>
            <a:r>
              <a:rPr lang="en-US" altLang="zh-CN" sz="3200" b="1" dirty="0"/>
              <a:t>A</a:t>
            </a:r>
            <a:r>
              <a:rPr lang="en-US" altLang="zh-CN" sz="3200" b="1" baseline="-25000" dirty="0"/>
              <a:t>2</a:t>
            </a:r>
            <a:r>
              <a:rPr lang="zh-CN" altLang="en-US" sz="3200" b="1" dirty="0"/>
              <a:t>，</a:t>
            </a:r>
            <a:r>
              <a:rPr lang="en-US" altLang="zh-CN" sz="3200" b="1" dirty="0"/>
              <a:t> ⋯ </a:t>
            </a:r>
            <a:r>
              <a:rPr lang="zh-CN" altLang="en-US" sz="3200" b="1" dirty="0"/>
              <a:t>，</a:t>
            </a:r>
            <a:r>
              <a:rPr lang="en-US" altLang="zh-CN" sz="3200" b="1" dirty="0"/>
              <a:t>A</a:t>
            </a:r>
            <a:r>
              <a:rPr lang="en-US" altLang="zh-CN" sz="3200" b="1" baseline="-25000" dirty="0"/>
              <a:t>n</a:t>
            </a:r>
            <a:r>
              <a:rPr lang="en-US" altLang="zh-CN" sz="3200" b="1" dirty="0"/>
              <a:t> </a:t>
            </a:r>
            <a:r>
              <a:rPr lang="zh-CN" altLang="en-US" sz="3200" b="1" dirty="0"/>
              <a:t>是集合</a:t>
            </a:r>
            <a:r>
              <a:rPr lang="en-US" altLang="zh-CN" sz="3200" b="1" dirty="0"/>
              <a:t>(n≥2)</a:t>
            </a:r>
            <a:r>
              <a:rPr lang="zh-CN" altLang="en-US" sz="3200" b="1" dirty="0"/>
              <a:t>个集合，</a:t>
            </a:r>
            <a:endParaRPr lang="en-US" altLang="zh-CN" sz="3200" b="1" dirty="0"/>
          </a:p>
          <a:p>
            <a:pPr eaLnBrk="1" hangingPunct="1">
              <a:lnSpc>
                <a:spcPct val="120000"/>
              </a:lnSpc>
            </a:pPr>
            <a:r>
              <a:rPr lang="en-US" altLang="zh-CN" sz="3200" b="1" dirty="0"/>
              <a:t>    </a:t>
            </a:r>
            <a:r>
              <a:rPr lang="zh-CN" altLang="en-US" sz="3200" b="1" dirty="0"/>
              <a:t>它们的笛卡尔积记作  </a:t>
            </a:r>
          </a:p>
          <a:p>
            <a:pPr eaLnBrk="1" hangingPunct="1">
              <a:lnSpc>
                <a:spcPct val="120000"/>
              </a:lnSpc>
            </a:pPr>
            <a:r>
              <a:rPr lang="en-US" altLang="zh-CN" sz="3200" b="1" dirty="0"/>
              <a:t>			A</a:t>
            </a:r>
            <a:r>
              <a:rPr lang="en-US" altLang="zh-CN" sz="3200" b="1" baseline="-25000" dirty="0"/>
              <a:t>1</a:t>
            </a:r>
            <a:r>
              <a:rPr lang="en-US" altLang="zh-CN" sz="3200" b="1" dirty="0"/>
              <a:t>×A</a:t>
            </a:r>
            <a:r>
              <a:rPr lang="en-US" altLang="zh-CN" sz="3200" b="1" baseline="-25000" dirty="0"/>
              <a:t>2</a:t>
            </a:r>
            <a:r>
              <a:rPr lang="en-US" altLang="zh-CN" sz="3200" b="1" dirty="0"/>
              <a:t>× ⋯ ×A</a:t>
            </a:r>
            <a:r>
              <a:rPr lang="en-US" altLang="zh-CN" sz="3200" b="1" baseline="-25000" dirty="0"/>
              <a:t>n</a:t>
            </a:r>
            <a:r>
              <a:rPr lang="zh-CN" altLang="en-US" sz="3200" b="1" dirty="0"/>
              <a:t>，</a:t>
            </a:r>
          </a:p>
          <a:p>
            <a:pPr eaLnBrk="1" hangingPunct="1">
              <a:lnSpc>
                <a:spcPct val="120000"/>
              </a:lnSpc>
            </a:pPr>
            <a:r>
              <a:rPr lang="zh-CN" altLang="en-US" sz="3600" b="1" dirty="0"/>
              <a:t>即 </a:t>
            </a:r>
          </a:p>
          <a:p>
            <a:pPr eaLnBrk="1" hangingPunct="1">
              <a:lnSpc>
                <a:spcPct val="120000"/>
              </a:lnSpc>
            </a:pPr>
            <a:r>
              <a:rPr lang="en-US" altLang="zh-CN" sz="3200" b="1" dirty="0">
                <a:solidFill>
                  <a:schemeClr val="hlink"/>
                </a:solidFill>
              </a:rPr>
              <a:t> A</a:t>
            </a:r>
            <a:r>
              <a:rPr lang="en-US" altLang="zh-CN" sz="3200" b="1" baseline="-25000" dirty="0">
                <a:solidFill>
                  <a:schemeClr val="hlink"/>
                </a:solidFill>
              </a:rPr>
              <a:t>1</a:t>
            </a:r>
            <a:r>
              <a:rPr lang="en-US" altLang="zh-CN" sz="3200" b="1" dirty="0">
                <a:solidFill>
                  <a:schemeClr val="hlink"/>
                </a:solidFill>
              </a:rPr>
              <a:t>×</a:t>
            </a:r>
            <a:r>
              <a:rPr lang="en-US" altLang="zh-CN" sz="3200" b="1" dirty="0"/>
              <a:t> ⋯ </a:t>
            </a:r>
            <a:r>
              <a:rPr lang="en-US" altLang="zh-CN" sz="3200" b="1" dirty="0">
                <a:solidFill>
                  <a:schemeClr val="hlink"/>
                </a:solidFill>
              </a:rPr>
              <a:t>×A</a:t>
            </a:r>
            <a:r>
              <a:rPr lang="en-US" altLang="zh-CN" sz="3200" b="1" baseline="-25000" dirty="0">
                <a:solidFill>
                  <a:schemeClr val="hlink"/>
                </a:solidFill>
              </a:rPr>
              <a:t>n</a:t>
            </a:r>
            <a:r>
              <a:rPr lang="zh-CN" altLang="en-US" sz="3600" b="1" dirty="0">
                <a:solidFill>
                  <a:schemeClr val="hlink"/>
                </a:solidFill>
              </a:rPr>
              <a:t>＝</a:t>
            </a:r>
            <a:r>
              <a:rPr lang="en-US" altLang="zh-CN" sz="3200" b="1" dirty="0">
                <a:solidFill>
                  <a:schemeClr val="hlink"/>
                </a:solidFill>
              </a:rPr>
              <a:t>{&lt;x</a:t>
            </a:r>
            <a:r>
              <a:rPr lang="en-US" altLang="zh-CN" sz="3200" b="1" baseline="-25000" dirty="0">
                <a:solidFill>
                  <a:schemeClr val="hlink"/>
                </a:solidFill>
              </a:rPr>
              <a:t>1</a:t>
            </a:r>
            <a:r>
              <a:rPr lang="en-US" altLang="zh-CN" sz="3200" b="1" dirty="0">
                <a:solidFill>
                  <a:schemeClr val="hlink"/>
                </a:solidFill>
              </a:rPr>
              <a:t>,</a:t>
            </a:r>
            <a:r>
              <a:rPr lang="en-US" altLang="zh-CN" sz="3200" b="1" dirty="0"/>
              <a:t>⋯</a:t>
            </a:r>
            <a:r>
              <a:rPr lang="en-US" altLang="zh-CN" sz="3200" b="1" dirty="0">
                <a:solidFill>
                  <a:schemeClr val="hlink"/>
                </a:solidFill>
              </a:rPr>
              <a:t>,x</a:t>
            </a:r>
            <a:r>
              <a:rPr lang="en-US" altLang="zh-CN" sz="3200" b="1" baseline="-25000" dirty="0">
                <a:solidFill>
                  <a:schemeClr val="hlink"/>
                </a:solidFill>
              </a:rPr>
              <a:t>n</a:t>
            </a:r>
            <a:r>
              <a:rPr lang="en-US" altLang="zh-CN" sz="3200" b="1" dirty="0">
                <a:solidFill>
                  <a:schemeClr val="hlink"/>
                </a:solidFill>
              </a:rPr>
              <a:t>&gt;</a:t>
            </a:r>
            <a:r>
              <a:rPr lang="en-US" altLang="zh-CN" sz="3200" b="1" dirty="0">
                <a:solidFill>
                  <a:schemeClr val="hlink"/>
                </a:solidFill>
                <a:cs typeface="Arial" panose="020B0604020202020204" pitchFamily="34" charset="0"/>
              </a:rPr>
              <a:t>│</a:t>
            </a:r>
            <a:r>
              <a:rPr lang="en-US" altLang="zh-CN" sz="3200" b="1" dirty="0">
                <a:solidFill>
                  <a:schemeClr val="hlink"/>
                </a:solidFill>
              </a:rPr>
              <a:t>x</a:t>
            </a:r>
            <a:r>
              <a:rPr lang="en-US" altLang="zh-CN" sz="3200" b="1" baseline="-25000" dirty="0">
                <a:solidFill>
                  <a:schemeClr val="hlink"/>
                </a:solidFill>
              </a:rPr>
              <a:t>1</a:t>
            </a:r>
            <a:r>
              <a:rPr lang="en-US" altLang="zh-CN" sz="3200" b="1" dirty="0">
                <a:solidFill>
                  <a:schemeClr val="hlink"/>
                </a:solidFill>
                <a:latin typeface="MS Mincho" panose="02020609040205080304" pitchFamily="49" charset="-128"/>
                <a:ea typeface="MS Mincho" panose="02020609040205080304" pitchFamily="49" charset="-128"/>
              </a:rPr>
              <a:t>∊</a:t>
            </a:r>
            <a:r>
              <a:rPr lang="en-US" altLang="zh-CN" sz="3200" b="1" dirty="0">
                <a:solidFill>
                  <a:schemeClr val="hlink"/>
                </a:solidFill>
              </a:rPr>
              <a:t>A</a:t>
            </a:r>
            <a:r>
              <a:rPr lang="en-US" altLang="zh-CN" sz="3200" b="1" baseline="-25000" dirty="0">
                <a:solidFill>
                  <a:schemeClr val="hlink"/>
                </a:solidFill>
              </a:rPr>
              <a:t>1</a:t>
            </a:r>
            <a:r>
              <a:rPr lang="zh-CN" altLang="en-US" sz="3200" b="1" dirty="0">
                <a:latin typeface="宋体" panose="02010600030101010101" pitchFamily="2" charset="-122"/>
              </a:rPr>
              <a:t>∧</a:t>
            </a:r>
            <a:r>
              <a:rPr lang="en-US" altLang="zh-CN" sz="3200" b="1" dirty="0"/>
              <a:t>⋯</a:t>
            </a:r>
            <a:r>
              <a:rPr lang="zh-CN" altLang="en-US" sz="3200" b="1" dirty="0">
                <a:latin typeface="宋体" panose="02010600030101010101" pitchFamily="2" charset="-122"/>
              </a:rPr>
              <a:t>∧</a:t>
            </a:r>
            <a:r>
              <a:rPr lang="en-US" altLang="zh-CN" sz="3200" b="1" dirty="0" err="1">
                <a:solidFill>
                  <a:schemeClr val="hlink"/>
                </a:solidFill>
              </a:rPr>
              <a:t>x</a:t>
            </a:r>
            <a:r>
              <a:rPr lang="en-US" altLang="zh-CN" sz="3200" b="1" baseline="-25000" dirty="0" err="1">
                <a:solidFill>
                  <a:schemeClr val="hlink"/>
                </a:solidFill>
              </a:rPr>
              <a:t>n</a:t>
            </a:r>
            <a:r>
              <a:rPr lang="en-US" altLang="zh-CN" sz="3200" b="1" dirty="0" err="1">
                <a:solidFill>
                  <a:schemeClr val="hlink"/>
                </a:solidFill>
                <a:latin typeface="MS Mincho" panose="02020609040205080304" pitchFamily="49" charset="-128"/>
                <a:ea typeface="MS Mincho" panose="02020609040205080304" pitchFamily="49" charset="-128"/>
              </a:rPr>
              <a:t>∊</a:t>
            </a:r>
            <a:r>
              <a:rPr lang="en-US" altLang="zh-CN" sz="3200" b="1" dirty="0" err="1">
                <a:solidFill>
                  <a:schemeClr val="hlink"/>
                </a:solidFill>
              </a:rPr>
              <a:t>A</a:t>
            </a:r>
            <a:r>
              <a:rPr lang="en-US" altLang="zh-CN" sz="3200" b="1" baseline="-25000" dirty="0" err="1">
                <a:solidFill>
                  <a:schemeClr val="hlink"/>
                </a:solidFill>
              </a:rPr>
              <a:t>n</a:t>
            </a:r>
            <a:r>
              <a:rPr lang="en-US" altLang="zh-CN" sz="3200" b="1" dirty="0">
                <a:solidFill>
                  <a:schemeClr val="hlink"/>
                </a:solidFill>
              </a:rPr>
              <a:t>}</a:t>
            </a:r>
          </a:p>
        </p:txBody>
      </p:sp>
      <p:sp>
        <p:nvSpPr>
          <p:cNvPr id="2" name="矩形 1"/>
          <p:cNvSpPr/>
          <p:nvPr/>
        </p:nvSpPr>
        <p:spPr>
          <a:xfrm>
            <a:off x="323528" y="4581128"/>
            <a:ext cx="8640960" cy="1274195"/>
          </a:xfrm>
          <a:prstGeom prst="rect">
            <a:avLst/>
          </a:prstGeom>
        </p:spPr>
        <p:txBody>
          <a:bodyPr wrap="square">
            <a:spAutoFit/>
          </a:bodyPr>
          <a:lstStyle/>
          <a:p>
            <a:pPr eaLnBrk="1" hangingPunct="1">
              <a:lnSpc>
                <a:spcPct val="120000"/>
              </a:lnSpc>
            </a:pPr>
            <a:r>
              <a:rPr lang="zh-CN" altLang="en-US" sz="3200" b="1" dirty="0">
                <a:solidFill>
                  <a:srgbClr val="993300"/>
                </a:solidFill>
              </a:rPr>
              <a:t>当 </a:t>
            </a:r>
            <a:r>
              <a:rPr lang="en-US" altLang="zh-CN" sz="3200" b="1" dirty="0">
                <a:solidFill>
                  <a:srgbClr val="993300"/>
                </a:solidFill>
              </a:rPr>
              <a:t>A</a:t>
            </a:r>
            <a:r>
              <a:rPr lang="en-US" altLang="zh-CN" sz="3200" b="1" baseline="-25000" dirty="0">
                <a:solidFill>
                  <a:srgbClr val="993300"/>
                </a:solidFill>
              </a:rPr>
              <a:t>1</a:t>
            </a:r>
            <a:r>
              <a:rPr lang="zh-CN" altLang="en-US" sz="3200" b="1" dirty="0">
                <a:solidFill>
                  <a:srgbClr val="993300"/>
                </a:solidFill>
              </a:rPr>
              <a:t>＝</a:t>
            </a:r>
            <a:r>
              <a:rPr lang="en-US" altLang="zh-CN" sz="3200" b="1" dirty="0">
                <a:solidFill>
                  <a:srgbClr val="993300"/>
                </a:solidFill>
              </a:rPr>
              <a:t>A</a:t>
            </a:r>
            <a:r>
              <a:rPr lang="en-US" altLang="zh-CN" sz="3200" b="1" baseline="-25000" dirty="0">
                <a:solidFill>
                  <a:srgbClr val="993300"/>
                </a:solidFill>
              </a:rPr>
              <a:t>2</a:t>
            </a:r>
            <a:r>
              <a:rPr lang="zh-CN" altLang="en-US" sz="3200" b="1" dirty="0">
                <a:solidFill>
                  <a:srgbClr val="993300"/>
                </a:solidFill>
              </a:rPr>
              <a:t>＝</a:t>
            </a:r>
            <a:r>
              <a:rPr lang="en-US" altLang="zh-CN" sz="3200" b="1" dirty="0"/>
              <a:t>⋯</a:t>
            </a:r>
            <a:r>
              <a:rPr lang="zh-CN" altLang="en-US" sz="3200" b="1" dirty="0">
                <a:solidFill>
                  <a:srgbClr val="993300"/>
                </a:solidFill>
              </a:rPr>
              <a:t>＝</a:t>
            </a:r>
            <a:r>
              <a:rPr lang="en-US" altLang="zh-CN" sz="3200" b="1" dirty="0">
                <a:solidFill>
                  <a:srgbClr val="993300"/>
                </a:solidFill>
              </a:rPr>
              <a:t>A</a:t>
            </a:r>
            <a:r>
              <a:rPr lang="en-US" altLang="zh-CN" sz="3200" b="1" baseline="-25000" dirty="0">
                <a:solidFill>
                  <a:srgbClr val="993300"/>
                </a:solidFill>
              </a:rPr>
              <a:t>n</a:t>
            </a:r>
            <a:r>
              <a:rPr lang="zh-CN" altLang="en-US" sz="3200" b="1" dirty="0">
                <a:solidFill>
                  <a:srgbClr val="993300"/>
                </a:solidFill>
              </a:rPr>
              <a:t> ＝</a:t>
            </a:r>
            <a:r>
              <a:rPr lang="en-US" altLang="zh-CN" sz="3200" b="1" dirty="0">
                <a:solidFill>
                  <a:srgbClr val="993300"/>
                </a:solidFill>
              </a:rPr>
              <a:t>A</a:t>
            </a:r>
            <a:r>
              <a:rPr lang="zh-CN" altLang="en-US" sz="3200" b="1" dirty="0">
                <a:solidFill>
                  <a:srgbClr val="993300"/>
                </a:solidFill>
              </a:rPr>
              <a:t>时</a:t>
            </a:r>
            <a:r>
              <a:rPr lang="en-US" altLang="zh-CN" sz="3200" b="1" dirty="0">
                <a:solidFill>
                  <a:srgbClr val="993300"/>
                </a:solidFill>
              </a:rPr>
              <a:t>, </a:t>
            </a:r>
            <a:r>
              <a:rPr lang="zh-CN" altLang="en-US" sz="3200" b="1" dirty="0">
                <a:solidFill>
                  <a:srgbClr val="993300"/>
                </a:solidFill>
              </a:rPr>
              <a:t>记之为</a:t>
            </a:r>
            <a:r>
              <a:rPr lang="en-US" altLang="zh-CN" sz="3200" b="1" dirty="0">
                <a:solidFill>
                  <a:srgbClr val="993300"/>
                </a:solidFill>
              </a:rPr>
              <a:t>A</a:t>
            </a:r>
            <a:r>
              <a:rPr lang="en-US" altLang="zh-CN" sz="3200" b="1" baseline="30000" dirty="0">
                <a:solidFill>
                  <a:srgbClr val="993300"/>
                </a:solidFill>
              </a:rPr>
              <a:t>n</a:t>
            </a:r>
            <a:r>
              <a:rPr lang="en-US" altLang="zh-CN" sz="3200" b="1" dirty="0">
                <a:solidFill>
                  <a:srgbClr val="993300"/>
                </a:solidFill>
              </a:rPr>
              <a:t>, </a:t>
            </a:r>
            <a:r>
              <a:rPr lang="zh-CN" altLang="en-US" sz="3200" b="1" dirty="0">
                <a:solidFill>
                  <a:srgbClr val="993300"/>
                </a:solidFill>
              </a:rPr>
              <a:t>即</a:t>
            </a:r>
          </a:p>
          <a:p>
            <a:pPr eaLnBrk="1" hangingPunct="1">
              <a:lnSpc>
                <a:spcPct val="120000"/>
              </a:lnSpc>
            </a:pPr>
            <a:r>
              <a:rPr lang="zh-CN" altLang="en-US" sz="3200" b="1" dirty="0">
                <a:solidFill>
                  <a:srgbClr val="993300"/>
                </a:solidFill>
              </a:rPr>
              <a:t>                </a:t>
            </a:r>
            <a:r>
              <a:rPr lang="en-US" altLang="zh-CN" sz="3200" b="1" dirty="0">
                <a:solidFill>
                  <a:srgbClr val="993300"/>
                </a:solidFill>
              </a:rPr>
              <a:t>A</a:t>
            </a:r>
            <a:r>
              <a:rPr lang="en-US" altLang="zh-CN" sz="3200" b="1" baseline="30000" dirty="0">
                <a:solidFill>
                  <a:srgbClr val="993300"/>
                </a:solidFill>
              </a:rPr>
              <a:t>n</a:t>
            </a:r>
            <a:r>
              <a:rPr lang="en-US" altLang="zh-CN" sz="3200" b="1" dirty="0">
                <a:solidFill>
                  <a:srgbClr val="993300"/>
                </a:solidFill>
              </a:rPr>
              <a:t>= A×A× </a:t>
            </a:r>
            <a:r>
              <a:rPr lang="en-US" altLang="zh-CN" sz="3200" b="1" dirty="0"/>
              <a:t>⋯</a:t>
            </a:r>
            <a:r>
              <a:rPr lang="en-US" altLang="zh-CN" sz="3200" b="1" dirty="0">
                <a:solidFill>
                  <a:srgbClr val="993300"/>
                </a:solidFill>
              </a:rPr>
              <a:t> ×A</a:t>
            </a:r>
          </a:p>
        </p:txBody>
      </p:sp>
    </p:spTree>
    <p:extLst>
      <p:ext uri="{BB962C8B-B14F-4D97-AF65-F5344CB8AC3E}">
        <p14:creationId xmlns:p14="http://schemas.microsoft.com/office/powerpoint/2010/main" val="306374505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idx="4294967295"/>
          </p:nvPr>
        </p:nvSpPr>
        <p:spPr>
          <a:xfrm>
            <a:off x="0" y="-26988"/>
            <a:ext cx="9144000" cy="642938"/>
          </a:xfrm>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4.5    </a:t>
            </a:r>
            <a:r>
              <a:rPr lang="zh-CN" altLang="en-US" dirty="0">
                <a:latin typeface="Calibri" panose="020F0502020204030204" pitchFamily="34" charset="0"/>
                <a:ea typeface="宋体" panose="02010600030101010101" pitchFamily="2" charset="-122"/>
              </a:rPr>
              <a:t>二元关系 </a:t>
            </a:r>
          </a:p>
        </p:txBody>
      </p:sp>
      <p:sp>
        <p:nvSpPr>
          <p:cNvPr id="15364" name="Rectangle 3"/>
          <p:cNvSpPr>
            <a:spLocks noGrp="1"/>
          </p:cNvSpPr>
          <p:nvPr>
            <p:ph type="body" idx="4294967295"/>
          </p:nvPr>
        </p:nvSpPr>
        <p:spPr>
          <a:xfrm>
            <a:off x="203684" y="836712"/>
            <a:ext cx="8832811" cy="1584176"/>
          </a:xfrm>
          <a:solidFill>
            <a:srgbClr val="FFFF00"/>
          </a:solidFill>
        </p:spPr>
        <p:txBody>
          <a:bodyPr/>
          <a:lstStyle/>
          <a:p>
            <a:pPr marL="0" indent="0">
              <a:lnSpc>
                <a:spcPct val="120000"/>
              </a:lnSpc>
              <a:buFont typeface="Arial" panose="020B0604020202020204" pitchFamily="34" charset="0"/>
              <a:buNone/>
              <a:tabLst>
                <a:tab pos="1439863" algn="l"/>
              </a:tabLst>
            </a:pPr>
            <a:r>
              <a:rPr lang="zh-CN" altLang="en-US" b="1" dirty="0">
                <a:latin typeface="Calibri" panose="020F0502020204030204" pitchFamily="34" charset="0"/>
                <a:ea typeface="宋体" panose="02010600030101010101" pitchFamily="2" charset="-122"/>
              </a:rPr>
              <a:t>如果一个集合为空集或者它的元素都是有序对，则称这个集合是一个二元关系，一般记作为</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a:t>
            </a:r>
          </a:p>
        </p:txBody>
      </p:sp>
      <p:sp>
        <p:nvSpPr>
          <p:cNvPr id="9" name="Rectangle 6"/>
          <p:cNvSpPr>
            <a:spLocks noChangeArrowheads="1"/>
          </p:cNvSpPr>
          <p:nvPr/>
        </p:nvSpPr>
        <p:spPr bwMode="auto">
          <a:xfrm>
            <a:off x="251520" y="2780928"/>
            <a:ext cx="8760804" cy="2554545"/>
          </a:xfrm>
          <a:prstGeom prst="rect">
            <a:avLst/>
          </a:prstGeom>
          <a:solidFill>
            <a:srgbClr val="00B0F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0"/>
              </a:spcBef>
              <a:spcAft>
                <a:spcPts val="0"/>
              </a:spcAft>
            </a:pPr>
            <a:r>
              <a:rPr lang="zh-CN" altLang="en-US" sz="3200" b="1" dirty="0">
                <a:solidFill>
                  <a:schemeClr val="bg1"/>
                </a:solidFill>
              </a:rPr>
              <a:t>对于一个二元关系</a:t>
            </a:r>
            <a:r>
              <a:rPr lang="en-US" altLang="zh-CN" sz="3200" b="1" dirty="0">
                <a:solidFill>
                  <a:schemeClr val="bg1"/>
                </a:solidFill>
              </a:rPr>
              <a:t>R</a:t>
            </a:r>
            <a:r>
              <a:rPr lang="zh-CN" altLang="en-US" sz="3200" b="1" dirty="0">
                <a:solidFill>
                  <a:schemeClr val="bg1"/>
                </a:solidFill>
              </a:rPr>
              <a:t>，</a:t>
            </a:r>
          </a:p>
          <a:p>
            <a:pPr eaLnBrk="1" hangingPunct="1">
              <a:spcBef>
                <a:spcPts val="0"/>
              </a:spcBef>
              <a:spcAft>
                <a:spcPts val="0"/>
              </a:spcAft>
            </a:pPr>
            <a:r>
              <a:rPr lang="zh-CN" altLang="en-US" sz="3200" b="1" dirty="0">
                <a:solidFill>
                  <a:schemeClr val="bg1"/>
                </a:solidFill>
              </a:rPr>
              <a:t>    若 </a:t>
            </a:r>
            <a:r>
              <a:rPr lang="en-US" altLang="zh-CN" sz="3200" b="1" dirty="0">
                <a:solidFill>
                  <a:schemeClr val="bg1"/>
                </a:solidFill>
              </a:rPr>
              <a:t>&lt;</a:t>
            </a:r>
            <a:r>
              <a:rPr lang="en-US" altLang="zh-CN" sz="3200" b="1" dirty="0" err="1">
                <a:solidFill>
                  <a:schemeClr val="bg1"/>
                </a:solidFill>
              </a:rPr>
              <a:t>x,y</a:t>
            </a:r>
            <a:r>
              <a:rPr lang="en-US" altLang="zh-CN" sz="3200" b="1" dirty="0">
                <a:solidFill>
                  <a:schemeClr val="bg1"/>
                </a:solidFill>
              </a:rPr>
              <a:t>&gt;∊R, </a:t>
            </a:r>
            <a:r>
              <a:rPr lang="zh-CN" altLang="en-US" sz="3200" b="1" dirty="0">
                <a:solidFill>
                  <a:schemeClr val="bg1"/>
                </a:solidFill>
              </a:rPr>
              <a:t>则记为</a:t>
            </a:r>
            <a:r>
              <a:rPr lang="en-US" altLang="zh-CN" sz="3200" b="1" dirty="0" err="1">
                <a:solidFill>
                  <a:schemeClr val="bg1"/>
                </a:solidFill>
              </a:rPr>
              <a:t>xRy</a:t>
            </a:r>
            <a:r>
              <a:rPr lang="en-US" altLang="zh-CN" sz="3200" b="1" dirty="0">
                <a:solidFill>
                  <a:schemeClr val="bg1"/>
                </a:solidFill>
              </a:rPr>
              <a:t>, </a:t>
            </a:r>
          </a:p>
          <a:p>
            <a:pPr eaLnBrk="1" hangingPunct="1">
              <a:spcBef>
                <a:spcPts val="0"/>
              </a:spcBef>
              <a:spcAft>
                <a:spcPts val="0"/>
              </a:spcAft>
            </a:pPr>
            <a:r>
              <a:rPr lang="zh-CN" altLang="en-US" sz="3200" b="1" dirty="0">
                <a:solidFill>
                  <a:schemeClr val="bg1"/>
                </a:solidFill>
              </a:rPr>
              <a:t>          称元素</a:t>
            </a:r>
            <a:r>
              <a:rPr lang="en-US" altLang="zh-CN" sz="3200" b="1" dirty="0">
                <a:solidFill>
                  <a:schemeClr val="bg1"/>
                </a:solidFill>
              </a:rPr>
              <a:t>x</a:t>
            </a:r>
            <a:r>
              <a:rPr lang="zh-CN" altLang="en-US" sz="3200" b="1" dirty="0">
                <a:solidFill>
                  <a:schemeClr val="bg1"/>
                </a:solidFill>
              </a:rPr>
              <a:t>与元素</a:t>
            </a:r>
            <a:r>
              <a:rPr lang="en-US" altLang="zh-CN" sz="3200" b="1" dirty="0">
                <a:solidFill>
                  <a:schemeClr val="bg1"/>
                </a:solidFill>
              </a:rPr>
              <a:t>y</a:t>
            </a:r>
            <a:r>
              <a:rPr lang="zh-CN" altLang="en-US" sz="3200" b="1" dirty="0">
                <a:solidFill>
                  <a:schemeClr val="bg1"/>
                </a:solidFill>
              </a:rPr>
              <a:t>具有关系</a:t>
            </a:r>
            <a:r>
              <a:rPr lang="en-US" altLang="zh-CN" sz="3200" b="1" dirty="0">
                <a:solidFill>
                  <a:schemeClr val="bg1"/>
                </a:solidFill>
              </a:rPr>
              <a:t>R</a:t>
            </a:r>
            <a:r>
              <a:rPr lang="zh-CN" altLang="en-US" sz="3200" b="1" dirty="0">
                <a:solidFill>
                  <a:schemeClr val="bg1"/>
                </a:solidFill>
              </a:rPr>
              <a:t>；</a:t>
            </a:r>
          </a:p>
          <a:p>
            <a:pPr eaLnBrk="1" hangingPunct="1">
              <a:spcBef>
                <a:spcPts val="0"/>
              </a:spcBef>
              <a:spcAft>
                <a:spcPts val="0"/>
              </a:spcAft>
            </a:pPr>
            <a:r>
              <a:rPr lang="zh-CN" altLang="en-US" sz="3200" b="1" dirty="0">
                <a:solidFill>
                  <a:schemeClr val="bg1"/>
                </a:solidFill>
              </a:rPr>
              <a:t>    若</a:t>
            </a:r>
            <a:r>
              <a:rPr lang="en-US" altLang="zh-CN" sz="3200" b="1" dirty="0">
                <a:solidFill>
                  <a:schemeClr val="bg1"/>
                </a:solidFill>
              </a:rPr>
              <a:t>&lt;</a:t>
            </a:r>
            <a:r>
              <a:rPr lang="en-US" altLang="zh-CN" sz="3200" b="1" dirty="0" err="1">
                <a:solidFill>
                  <a:schemeClr val="bg1"/>
                </a:solidFill>
              </a:rPr>
              <a:t>x,y</a:t>
            </a:r>
            <a:r>
              <a:rPr lang="en-US" altLang="zh-CN" sz="3200" b="1" dirty="0">
                <a:solidFill>
                  <a:schemeClr val="bg1"/>
                </a:solidFill>
              </a:rPr>
              <a:t>&gt;∉R, </a:t>
            </a:r>
            <a:r>
              <a:rPr lang="zh-CN" altLang="en-US" sz="3200" b="1" dirty="0">
                <a:solidFill>
                  <a:schemeClr val="bg1"/>
                </a:solidFill>
              </a:rPr>
              <a:t>记为</a:t>
            </a:r>
            <a:r>
              <a:rPr lang="en-US" altLang="zh-CN" sz="3200" b="1" dirty="0" err="1">
                <a:solidFill>
                  <a:schemeClr val="bg1"/>
                </a:solidFill>
              </a:rPr>
              <a:t>xRy</a:t>
            </a:r>
            <a:r>
              <a:rPr lang="en-US" altLang="zh-CN" sz="3200" b="1" dirty="0">
                <a:solidFill>
                  <a:schemeClr val="bg1"/>
                </a:solidFill>
              </a:rPr>
              <a:t>, </a:t>
            </a:r>
          </a:p>
          <a:p>
            <a:pPr eaLnBrk="1" hangingPunct="1">
              <a:spcBef>
                <a:spcPts val="0"/>
              </a:spcBef>
              <a:spcAft>
                <a:spcPts val="0"/>
              </a:spcAft>
            </a:pPr>
            <a:r>
              <a:rPr lang="zh-CN" altLang="en-US" sz="3200" b="1" dirty="0">
                <a:solidFill>
                  <a:schemeClr val="bg1"/>
                </a:solidFill>
              </a:rPr>
              <a:t>          称元素</a:t>
            </a:r>
            <a:r>
              <a:rPr lang="en-US" altLang="zh-CN" sz="3200" b="1" dirty="0">
                <a:solidFill>
                  <a:schemeClr val="bg1"/>
                </a:solidFill>
              </a:rPr>
              <a:t>x</a:t>
            </a:r>
            <a:r>
              <a:rPr lang="zh-CN" altLang="en-US" sz="3200" b="1" dirty="0">
                <a:solidFill>
                  <a:schemeClr val="bg1"/>
                </a:solidFill>
              </a:rPr>
              <a:t>与元素</a:t>
            </a:r>
            <a:r>
              <a:rPr lang="en-US" altLang="zh-CN" sz="3200" b="1" dirty="0">
                <a:solidFill>
                  <a:schemeClr val="bg1"/>
                </a:solidFill>
              </a:rPr>
              <a:t>y</a:t>
            </a:r>
            <a:r>
              <a:rPr lang="zh-CN" altLang="en-US" sz="3200" b="1" dirty="0">
                <a:solidFill>
                  <a:schemeClr val="bg1"/>
                </a:solidFill>
              </a:rPr>
              <a:t>没有关系</a:t>
            </a:r>
            <a:r>
              <a:rPr lang="en-US" altLang="zh-CN" sz="3200" b="1" dirty="0">
                <a:solidFill>
                  <a:schemeClr val="bg1"/>
                </a:solidFill>
              </a:rPr>
              <a:t>R</a:t>
            </a:r>
            <a:r>
              <a:rPr lang="zh-CN" altLang="en-US" sz="3200" b="1" dirty="0">
                <a:solidFill>
                  <a:schemeClr val="bg1"/>
                </a:solidFill>
              </a:rPr>
              <a:t>。</a:t>
            </a:r>
          </a:p>
        </p:txBody>
      </p:sp>
      <p:sp>
        <p:nvSpPr>
          <p:cNvPr id="10" name="Line 5"/>
          <p:cNvSpPr>
            <a:spLocks noChangeShapeType="1"/>
          </p:cNvSpPr>
          <p:nvPr/>
        </p:nvSpPr>
        <p:spPr bwMode="auto">
          <a:xfrm flipV="1">
            <a:off x="4025467" y="4365104"/>
            <a:ext cx="287908" cy="432371"/>
          </a:xfrm>
          <a:prstGeom prst="line">
            <a:avLst/>
          </a:prstGeom>
          <a:noFill/>
          <a:ln w="1143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2" name="文本框 1"/>
          <p:cNvSpPr txBox="1"/>
          <p:nvPr/>
        </p:nvSpPr>
        <p:spPr>
          <a:xfrm>
            <a:off x="323528" y="5993754"/>
            <a:ext cx="8584401" cy="369332"/>
          </a:xfrm>
          <a:prstGeom prst="rect">
            <a:avLst/>
          </a:prstGeom>
          <a:noFill/>
        </p:spPr>
        <p:txBody>
          <a:bodyPr wrap="none" rtlCol="0">
            <a:spAutoFit/>
          </a:bodyPr>
          <a:lstStyle/>
          <a:p>
            <a:r>
              <a:rPr lang="zh-CN" altLang="en-US" dirty="0"/>
              <a:t>说明：定义</a:t>
            </a:r>
            <a:r>
              <a:rPr lang="en-US" altLang="zh-CN" dirty="0"/>
              <a:t>4.5</a:t>
            </a:r>
            <a:r>
              <a:rPr lang="zh-CN" altLang="en-US" dirty="0"/>
              <a:t>中未明确“有序对”中的第一元素与第二元素分别来自于哪些集合</a:t>
            </a:r>
          </a:p>
        </p:txBody>
      </p:sp>
    </p:spTree>
    <p:extLst>
      <p:ext uri="{BB962C8B-B14F-4D97-AF65-F5344CB8AC3E}">
        <p14:creationId xmlns:p14="http://schemas.microsoft.com/office/powerpoint/2010/main" val="303116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idx="4294967295"/>
          </p:nvPr>
        </p:nvSpPr>
        <p:spPr>
          <a:xfrm>
            <a:off x="0" y="-26988"/>
            <a:ext cx="9144000" cy="642938"/>
          </a:xfrm>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4.6    </a:t>
            </a:r>
            <a:r>
              <a:rPr lang="zh-CN" altLang="en-US" dirty="0">
                <a:latin typeface="Calibri" panose="020F0502020204030204" pitchFamily="34" charset="0"/>
                <a:ea typeface="宋体" panose="02010600030101010101" pitchFamily="2" charset="-122"/>
              </a:rPr>
              <a:t>二元关系 </a:t>
            </a:r>
          </a:p>
        </p:txBody>
      </p:sp>
      <p:sp>
        <p:nvSpPr>
          <p:cNvPr id="15364" name="Rectangle 3"/>
          <p:cNvSpPr>
            <a:spLocks noGrp="1"/>
          </p:cNvSpPr>
          <p:nvPr>
            <p:ph type="body" idx="4294967295"/>
          </p:nvPr>
        </p:nvSpPr>
        <p:spPr>
          <a:xfrm>
            <a:off x="203684" y="836712"/>
            <a:ext cx="8832811" cy="2448272"/>
          </a:xfrm>
          <a:solidFill>
            <a:srgbClr val="FFFF00"/>
          </a:solidFill>
        </p:spPr>
        <p:txBody>
          <a:bodyPr/>
          <a:lstStyle/>
          <a:p>
            <a:pPr marL="0" indent="0">
              <a:lnSpc>
                <a:spcPct val="120000"/>
              </a:lnSpc>
              <a:buFont typeface="Arial" panose="020B0604020202020204" pitchFamily="34" charset="0"/>
              <a:buNone/>
              <a:tabLst>
                <a:tab pos="1439863" algn="l"/>
              </a:tabLst>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是两个集合，称 Ａ</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Ｂ 的一个子集为从集合</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到集合</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的一个</a:t>
            </a:r>
            <a:r>
              <a:rPr lang="zh-CN" altLang="en-US" b="1" dirty="0">
                <a:solidFill>
                  <a:srgbClr val="FF0000"/>
                </a:solidFill>
                <a:latin typeface="Calibri" panose="020F0502020204030204" pitchFamily="34" charset="0"/>
                <a:ea typeface="宋体" panose="02010600030101010101" pitchFamily="2" charset="-122"/>
              </a:rPr>
              <a:t>二元关系</a:t>
            </a:r>
            <a:r>
              <a:rPr lang="zh-CN" altLang="en-US" b="1" dirty="0">
                <a:latin typeface="Calibri" panose="020F0502020204030204" pitchFamily="34" charset="0"/>
                <a:ea typeface="宋体" panose="02010600030101010101" pitchFamily="2" charset="-122"/>
              </a:rPr>
              <a:t>，一般记作为</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，即</a:t>
            </a:r>
            <a:endParaRPr lang="en-US" altLang="zh-CN" b="1" dirty="0">
              <a:latin typeface="Calibri" panose="020F0502020204030204" pitchFamily="34" charset="0"/>
              <a:ea typeface="宋体" panose="02010600030101010101" pitchFamily="2" charset="-122"/>
            </a:endParaRPr>
          </a:p>
          <a:p>
            <a:pPr marL="0" indent="0" algn="ctr">
              <a:lnSpc>
                <a:spcPct val="120000"/>
              </a:lnSpc>
              <a:buNone/>
              <a:tabLst>
                <a:tab pos="1439863" algn="l"/>
              </a:tabLst>
            </a:pPr>
            <a:r>
              <a:rPr lang="en-US" altLang="zh-CN" b="1" dirty="0">
                <a:latin typeface="Calibri" panose="020F0502020204030204" pitchFamily="34" charset="0"/>
                <a:ea typeface="宋体" panose="02010600030101010101" pitchFamily="2" charset="-122"/>
              </a:rPr>
              <a:t>R</a:t>
            </a:r>
            <a:r>
              <a:rPr lang="en-US" altLang="zh-CN" dirty="0"/>
              <a:t> ⊆</a:t>
            </a:r>
            <a:r>
              <a:rPr lang="zh-CN" altLang="en-US" b="1" dirty="0">
                <a:latin typeface="Calibri" panose="020F0502020204030204" pitchFamily="34" charset="0"/>
                <a:ea typeface="宋体" panose="02010600030101010101" pitchFamily="2" charset="-122"/>
              </a:rPr>
              <a:t>Ａ</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Ｂ</a:t>
            </a:r>
            <a:endParaRPr lang="en-US" altLang="zh-CN" b="1" dirty="0">
              <a:latin typeface="Calibri" panose="020F0502020204030204" pitchFamily="34" charset="0"/>
              <a:ea typeface="宋体" panose="02010600030101010101" pitchFamily="2" charset="-122"/>
            </a:endParaRPr>
          </a:p>
          <a:p>
            <a:pPr marL="0" indent="0">
              <a:lnSpc>
                <a:spcPct val="120000"/>
              </a:lnSpc>
              <a:buNone/>
              <a:tabLst>
                <a:tab pos="1439863" algn="l"/>
              </a:tabLst>
            </a:pPr>
            <a:r>
              <a:rPr lang="zh-CN" altLang="en-US" b="1" dirty="0">
                <a:latin typeface="Calibri" panose="020F0502020204030204" pitchFamily="34" charset="0"/>
                <a:ea typeface="宋体" panose="02010600030101010101" pitchFamily="2" charset="-122"/>
              </a:rPr>
              <a:t>特别当</a:t>
            </a:r>
            <a:r>
              <a:rPr lang="en-US" altLang="zh-CN" b="1" dirty="0">
                <a:latin typeface="Calibri" panose="020F0502020204030204" pitchFamily="34" charset="0"/>
                <a:ea typeface="宋体" panose="02010600030101010101" pitchFamily="2" charset="-122"/>
              </a:rPr>
              <a:t>A=B</a:t>
            </a:r>
            <a:r>
              <a:rPr lang="zh-CN" altLang="en-US" b="1" dirty="0">
                <a:latin typeface="Calibri" panose="020F0502020204030204" pitchFamily="34" charset="0"/>
                <a:ea typeface="宋体" panose="02010600030101010101" pitchFamily="2" charset="-122"/>
              </a:rPr>
              <a:t>时，称</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为</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上的一个二元关系。</a:t>
            </a:r>
          </a:p>
        </p:txBody>
      </p:sp>
    </p:spTree>
    <p:extLst>
      <p:ext uri="{BB962C8B-B14F-4D97-AF65-F5344CB8AC3E}">
        <p14:creationId xmlns:p14="http://schemas.microsoft.com/office/powerpoint/2010/main" val="31801958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B72680-F5EC-4B8D-B1D6-787E16EE126F}" type="slidenum">
              <a:rPr lang="zh-CN" altLang="en-US" smtClean="0">
                <a:solidFill>
                  <a:schemeClr val="accent1"/>
                </a:solidFill>
              </a:rPr>
              <a:pPr/>
              <a:t>16</a:t>
            </a:fld>
            <a:r>
              <a:rPr lang="en-US" altLang="zh-CN" dirty="0">
                <a:solidFill>
                  <a:schemeClr val="accent1"/>
                </a:solidFill>
              </a:rPr>
              <a:t>/42</a:t>
            </a:r>
          </a:p>
        </p:txBody>
      </p:sp>
      <p:sp>
        <p:nvSpPr>
          <p:cNvPr id="18435" name="Rectangle 2"/>
          <p:cNvSpPr>
            <a:spLocks noGrp="1"/>
          </p:cNvSpPr>
          <p:nvPr>
            <p:ph type="title" idx="4294967295"/>
          </p:nvPr>
        </p:nvSpPr>
        <p:spPr>
          <a:xfrm>
            <a:off x="179388" y="-26988"/>
            <a:ext cx="8964612" cy="642938"/>
          </a:xfrm>
        </p:spPr>
        <p:txBody>
          <a:bodyPr/>
          <a:lstStyle/>
          <a:p>
            <a:r>
              <a:rPr lang="en-US" altLang="zh-CN" b="1" dirty="0">
                <a:ea typeface="宋体" panose="02010600030101010101" pitchFamily="2" charset="-122"/>
              </a:rPr>
              <a:t>&lt;</a:t>
            </a:r>
            <a:r>
              <a:rPr lang="en-US" altLang="zh-CN" b="1" dirty="0" err="1">
                <a:ea typeface="宋体" panose="02010600030101010101" pitchFamily="2" charset="-122"/>
              </a:rPr>
              <a:t>x,y</a:t>
            </a:r>
            <a:r>
              <a:rPr lang="en-US" altLang="zh-CN" b="1" dirty="0">
                <a:ea typeface="宋体" panose="02010600030101010101" pitchFamily="2" charset="-122"/>
              </a:rPr>
              <a:t>&gt;∊R </a:t>
            </a:r>
            <a:r>
              <a:rPr lang="zh-CN" altLang="en-US" b="1" dirty="0">
                <a:ea typeface="宋体" panose="02010600030101010101" pitchFamily="2" charset="-122"/>
                <a:sym typeface="Symbol" panose="05050102010706020507" pitchFamily="18" charset="2"/>
              </a:rPr>
              <a:t>描述</a:t>
            </a:r>
            <a:r>
              <a:rPr lang="en-US" altLang="zh-CN" b="1" dirty="0">
                <a:ea typeface="宋体" panose="02010600030101010101" pitchFamily="2" charset="-122"/>
              </a:rPr>
              <a:t>x</a:t>
            </a:r>
            <a:r>
              <a:rPr lang="zh-CN" altLang="en-US" b="1" dirty="0">
                <a:ea typeface="宋体" panose="02010600030101010101" pitchFamily="2" charset="-122"/>
              </a:rPr>
              <a:t>与</a:t>
            </a:r>
            <a:r>
              <a:rPr lang="en-US" altLang="zh-CN" b="1" dirty="0">
                <a:ea typeface="宋体" panose="02010600030101010101" pitchFamily="2" charset="-122"/>
              </a:rPr>
              <a:t>y</a:t>
            </a:r>
            <a:r>
              <a:rPr lang="zh-CN" altLang="en-US" b="1" dirty="0">
                <a:ea typeface="宋体" panose="02010600030101010101" pitchFamily="2" charset="-122"/>
              </a:rPr>
              <a:t>之间的关联性</a:t>
            </a:r>
            <a:r>
              <a:rPr lang="en-US" altLang="zh-CN" dirty="0">
                <a:latin typeface="Calibri" panose="020F0502020204030204" pitchFamily="34" charset="0"/>
                <a:ea typeface="宋体" panose="02010600030101010101" pitchFamily="2" charset="-122"/>
              </a:rPr>
              <a:t> </a:t>
            </a:r>
          </a:p>
        </p:txBody>
      </p:sp>
      <p:sp>
        <p:nvSpPr>
          <p:cNvPr id="18437" name="Rectangle 6"/>
          <p:cNvSpPr>
            <a:spLocks noChangeArrowheads="1"/>
          </p:cNvSpPr>
          <p:nvPr/>
        </p:nvSpPr>
        <p:spPr bwMode="auto">
          <a:xfrm>
            <a:off x="107320" y="922210"/>
            <a:ext cx="9001248"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0"/>
              </a:spcBef>
              <a:spcAft>
                <a:spcPts val="0"/>
              </a:spcAft>
            </a:pPr>
            <a:r>
              <a:rPr lang="zh-CN" altLang="en-US" sz="3200" b="1" dirty="0">
                <a:solidFill>
                  <a:srgbClr val="FF0000"/>
                </a:solidFill>
              </a:rPr>
              <a:t>例</a:t>
            </a:r>
            <a:r>
              <a:rPr lang="zh-CN" altLang="en-US" sz="3200" b="1" dirty="0"/>
              <a:t>    </a:t>
            </a:r>
            <a:r>
              <a:rPr lang="en-US" altLang="zh-CN" sz="3200" b="1" dirty="0"/>
              <a:t>A={2</a:t>
            </a:r>
            <a:r>
              <a:rPr lang="zh-CN" altLang="en-US" sz="3200" b="1" dirty="0"/>
              <a:t>，</a:t>
            </a:r>
            <a:r>
              <a:rPr lang="en-US" altLang="zh-CN" sz="3200" b="1" dirty="0"/>
              <a:t>3</a:t>
            </a:r>
            <a:r>
              <a:rPr lang="zh-CN" altLang="en-US" sz="3200" b="1" dirty="0"/>
              <a:t>，</a:t>
            </a:r>
            <a:r>
              <a:rPr lang="en-US" altLang="zh-CN" sz="3200" b="1" dirty="0"/>
              <a:t>4</a:t>
            </a:r>
            <a:r>
              <a:rPr lang="zh-CN" altLang="en-US" sz="3200" b="1" dirty="0"/>
              <a:t>，</a:t>
            </a:r>
            <a:r>
              <a:rPr lang="en-US" altLang="zh-CN" sz="3200" b="1" dirty="0"/>
              <a:t>6}</a:t>
            </a:r>
          </a:p>
          <a:p>
            <a:pPr eaLnBrk="1" hangingPunct="1">
              <a:spcBef>
                <a:spcPts val="900"/>
              </a:spcBef>
              <a:spcAft>
                <a:spcPts val="0"/>
              </a:spcAft>
            </a:pPr>
            <a:r>
              <a:rPr lang="en-US" altLang="zh-CN" sz="3200" b="1" dirty="0"/>
              <a:t> A</a:t>
            </a:r>
            <a:r>
              <a:rPr lang="en-US" altLang="zh-CN" sz="3200" b="1" baseline="30000" dirty="0"/>
              <a:t>2</a:t>
            </a:r>
            <a:r>
              <a:rPr lang="zh-CN" altLang="en-US" sz="3200" b="1" dirty="0"/>
              <a:t>的子集</a:t>
            </a:r>
            <a:r>
              <a:rPr lang="en-US" altLang="zh-CN" sz="4000" b="1" baseline="-25000" dirty="0">
                <a:solidFill>
                  <a:schemeClr val="bg2"/>
                </a:solidFill>
                <a:latin typeface="Times New Roman" panose="02020603050405020304" pitchFamily="18" charset="0"/>
                <a:sym typeface="Symbol" panose="05050102010706020507" pitchFamily="18" charset="2"/>
              </a:rPr>
              <a:t> </a:t>
            </a:r>
            <a:r>
              <a:rPr lang="en-US" altLang="zh-CN" sz="4000" b="1" dirty="0">
                <a:solidFill>
                  <a:srgbClr val="FF0000"/>
                </a:solidFill>
              </a:rPr>
              <a:t>|</a:t>
            </a:r>
            <a:r>
              <a:rPr lang="en-US" altLang="zh-CN" sz="3200" b="1" dirty="0"/>
              <a:t>={&lt;2,4&gt;, &lt;2,6&gt;, &lt;3,6&gt;, &lt;2,2&gt;,</a:t>
            </a:r>
          </a:p>
          <a:p>
            <a:pPr eaLnBrk="1" hangingPunct="1">
              <a:spcBef>
                <a:spcPts val="900"/>
              </a:spcBef>
              <a:spcAft>
                <a:spcPts val="0"/>
              </a:spcAft>
            </a:pPr>
            <a:r>
              <a:rPr lang="en-US" altLang="zh-CN" sz="3200" b="1" dirty="0"/>
              <a:t>                                &lt;3,3&gt;, &lt;4,4&gt;, &lt;6,6&gt;}</a:t>
            </a:r>
          </a:p>
          <a:p>
            <a:pPr eaLnBrk="1" hangingPunct="1">
              <a:spcBef>
                <a:spcPts val="0"/>
              </a:spcBef>
              <a:spcAft>
                <a:spcPts val="0"/>
              </a:spcAft>
            </a:pPr>
            <a:r>
              <a:rPr lang="en-US" altLang="zh-CN" sz="3200" b="1" dirty="0"/>
              <a:t>       </a:t>
            </a:r>
          </a:p>
          <a:p>
            <a:pPr eaLnBrk="1" hangingPunct="1">
              <a:spcBef>
                <a:spcPts val="0"/>
              </a:spcBef>
              <a:spcAft>
                <a:spcPts val="0"/>
              </a:spcAft>
            </a:pPr>
            <a:endParaRPr lang="en-US" altLang="zh-CN" sz="3200" b="1" dirty="0"/>
          </a:p>
          <a:p>
            <a:pPr eaLnBrk="1" hangingPunct="1">
              <a:spcBef>
                <a:spcPts val="0"/>
              </a:spcBef>
              <a:spcAft>
                <a:spcPts val="0"/>
              </a:spcAft>
            </a:pPr>
            <a:r>
              <a:rPr lang="en-US" altLang="zh-CN" sz="3200" b="1" dirty="0"/>
              <a:t>A</a:t>
            </a:r>
            <a:r>
              <a:rPr lang="en-US" altLang="zh-CN" sz="3200" b="1" baseline="30000" dirty="0"/>
              <a:t>2</a:t>
            </a:r>
            <a:r>
              <a:rPr lang="zh-CN" altLang="en-US" sz="3200" b="1" dirty="0"/>
              <a:t>的子集</a:t>
            </a:r>
            <a:r>
              <a:rPr lang="en-US" altLang="zh-CN" sz="4000" b="1" baseline="-25000" dirty="0">
                <a:solidFill>
                  <a:schemeClr val="bg2"/>
                </a:solidFill>
                <a:latin typeface="Times New Roman" panose="02020603050405020304" pitchFamily="18" charset="0"/>
                <a:sym typeface="Symbol" panose="05050102010706020507" pitchFamily="18" charset="2"/>
              </a:rPr>
              <a:t> </a:t>
            </a:r>
            <a:r>
              <a:rPr lang="en-US" altLang="zh-CN" sz="4000" dirty="0">
                <a:solidFill>
                  <a:srgbClr val="FF0000"/>
                </a:solidFill>
              </a:rPr>
              <a:t>≥</a:t>
            </a:r>
            <a:r>
              <a:rPr lang="en-US" altLang="zh-CN" sz="3200" dirty="0"/>
              <a:t>=</a:t>
            </a:r>
            <a:r>
              <a:rPr lang="en-US" altLang="zh-CN" sz="3200" b="1" dirty="0"/>
              <a:t>{&lt;2,2&gt;,&lt;3,2&gt;,&lt;4,2&gt;,&lt;6,2&gt;,&lt;3,3&gt;,</a:t>
            </a:r>
          </a:p>
          <a:p>
            <a:pPr eaLnBrk="1" hangingPunct="1">
              <a:spcBef>
                <a:spcPts val="0"/>
              </a:spcBef>
              <a:spcAft>
                <a:spcPts val="0"/>
              </a:spcAft>
            </a:pPr>
            <a:r>
              <a:rPr lang="en-US" altLang="zh-CN" sz="3200" b="1" dirty="0"/>
              <a:t>                     &lt;4,3&gt;,&lt;6,3&gt;,&lt;4,4&gt;,&lt;6,4&gt;,&lt;6,6&gt;}</a:t>
            </a:r>
            <a:endParaRPr lang="zh-CN" altLang="en-US" sz="3200" b="1" dirty="0"/>
          </a:p>
        </p:txBody>
      </p:sp>
      <p:sp>
        <p:nvSpPr>
          <p:cNvPr id="6" name="Rectangle 6"/>
          <p:cNvSpPr txBox="1">
            <a:spLocks noChangeArrowheads="1"/>
          </p:cNvSpPr>
          <p:nvPr/>
        </p:nvSpPr>
        <p:spPr bwMode="auto">
          <a:xfrm>
            <a:off x="6543329" y="8045718"/>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9pPr>
          </a:lstStyle>
          <a:p>
            <a:fld id="{17C18079-7477-45A8-A045-A68700F7F950}" type="slidenum">
              <a:rPr lang="zh-CN" altLang="en-US" smtClean="0">
                <a:solidFill>
                  <a:schemeClr val="accent1"/>
                </a:solidFill>
              </a:rPr>
              <a:pPr/>
              <a:t>16</a:t>
            </a:fld>
            <a:r>
              <a:rPr lang="en-US" altLang="zh-CN" dirty="0">
                <a:solidFill>
                  <a:schemeClr val="accent1"/>
                </a:solidFill>
              </a:rPr>
              <a:t>/42</a:t>
            </a:r>
          </a:p>
        </p:txBody>
      </p:sp>
      <p:sp>
        <p:nvSpPr>
          <p:cNvPr id="2" name="矩形 1"/>
          <p:cNvSpPr/>
          <p:nvPr/>
        </p:nvSpPr>
        <p:spPr>
          <a:xfrm>
            <a:off x="251520" y="5364505"/>
            <a:ext cx="8621271" cy="584775"/>
          </a:xfrm>
          <a:prstGeom prst="rect">
            <a:avLst/>
          </a:prstGeom>
          <a:solidFill>
            <a:srgbClr val="00B0F0"/>
          </a:solidFill>
        </p:spPr>
        <p:txBody>
          <a:bodyPr wrap="none">
            <a:spAutoFit/>
          </a:bodyPr>
          <a:lstStyle/>
          <a:p>
            <a:r>
              <a:rPr lang="zh-CN" altLang="en-US" sz="3200" b="1" dirty="0">
                <a:solidFill>
                  <a:schemeClr val="bg1"/>
                </a:solidFill>
                <a:latin typeface="黑体" panose="02010609060101010101" pitchFamily="49" charset="-122"/>
                <a:ea typeface="黑体" panose="02010609060101010101" pitchFamily="49" charset="-122"/>
              </a:rPr>
              <a:t>显然</a:t>
            </a:r>
            <a:r>
              <a:rPr lang="en-US" altLang="zh-CN" sz="3200" b="1" dirty="0">
                <a:solidFill>
                  <a:schemeClr val="bg1"/>
                </a:solidFill>
                <a:latin typeface="黑体" panose="02010609060101010101" pitchFamily="49" charset="-122"/>
                <a:ea typeface="黑体" panose="02010609060101010101" pitchFamily="49" charset="-122"/>
              </a:rPr>
              <a:t>,&lt;3,2&gt;∊</a:t>
            </a:r>
            <a:r>
              <a:rPr lang="en-US" altLang="zh-CN" sz="3200" dirty="0">
                <a:solidFill>
                  <a:schemeClr val="bg1"/>
                </a:solidFill>
                <a:latin typeface="黑体" panose="02010609060101010101" pitchFamily="49" charset="-122"/>
                <a:ea typeface="黑体" panose="02010609060101010101" pitchFamily="49" charset="-122"/>
              </a:rPr>
              <a:t>≥</a:t>
            </a:r>
            <a:r>
              <a:rPr lang="zh-CN" altLang="en-US" sz="3200" dirty="0">
                <a:solidFill>
                  <a:schemeClr val="bg1"/>
                </a:solidFill>
                <a:latin typeface="黑体" panose="02010609060101010101" pitchFamily="49" charset="-122"/>
                <a:ea typeface="黑体" panose="02010609060101010101" pitchFamily="49" charset="-122"/>
              </a:rPr>
              <a:t>表示</a:t>
            </a:r>
            <a:r>
              <a:rPr lang="en-US" altLang="zh-CN" sz="3200" b="1" dirty="0">
                <a:solidFill>
                  <a:schemeClr val="bg1"/>
                </a:solidFill>
                <a:latin typeface="黑体" panose="02010609060101010101" pitchFamily="49" charset="-122"/>
                <a:ea typeface="黑体" panose="02010609060101010101" pitchFamily="49" charset="-122"/>
              </a:rPr>
              <a:t>3</a:t>
            </a:r>
            <a:r>
              <a:rPr lang="zh-CN" altLang="en-US" sz="3200" b="1" dirty="0">
                <a:solidFill>
                  <a:schemeClr val="bg1"/>
                </a:solidFill>
                <a:latin typeface="黑体" panose="02010609060101010101" pitchFamily="49" charset="-122"/>
                <a:ea typeface="黑体" panose="02010609060101010101" pitchFamily="49" charset="-122"/>
              </a:rPr>
              <a:t>与</a:t>
            </a:r>
            <a:r>
              <a:rPr lang="en-US" altLang="zh-CN" sz="3200" b="1" dirty="0">
                <a:solidFill>
                  <a:schemeClr val="bg1"/>
                </a:solidFill>
                <a:latin typeface="黑体" panose="02010609060101010101" pitchFamily="49" charset="-122"/>
                <a:ea typeface="黑体" panose="02010609060101010101" pitchFamily="49" charset="-122"/>
              </a:rPr>
              <a:t>2</a:t>
            </a:r>
            <a:r>
              <a:rPr lang="zh-CN" altLang="en-US" sz="3200" b="1" dirty="0">
                <a:solidFill>
                  <a:schemeClr val="bg1"/>
                </a:solidFill>
                <a:latin typeface="黑体" panose="02010609060101010101" pitchFamily="49" charset="-122"/>
                <a:ea typeface="黑体" panose="02010609060101010101" pitchFamily="49" charset="-122"/>
              </a:rPr>
              <a:t>具有</a:t>
            </a:r>
            <a:r>
              <a:rPr lang="zh-CN" altLang="en-US" sz="3200" dirty="0">
                <a:solidFill>
                  <a:schemeClr val="bg1"/>
                </a:solidFill>
                <a:latin typeface="黑体" panose="02010609060101010101" pitchFamily="49" charset="-122"/>
                <a:ea typeface="黑体" panose="02010609060101010101" pitchFamily="49" charset="-122"/>
              </a:rPr>
              <a:t>大于等于关系</a:t>
            </a:r>
            <a:r>
              <a:rPr lang="en-US" altLang="zh-CN" sz="3200" b="1" dirty="0">
                <a:solidFill>
                  <a:schemeClr val="bg1"/>
                </a:solidFill>
                <a:latin typeface="黑体" panose="02010609060101010101" pitchFamily="49" charset="-122"/>
                <a:ea typeface="黑体" panose="02010609060101010101" pitchFamily="49" charset="-122"/>
              </a:rPr>
              <a:t>3</a:t>
            </a:r>
            <a:r>
              <a:rPr lang="en-US" altLang="zh-CN" sz="3200" dirty="0">
                <a:solidFill>
                  <a:schemeClr val="bg1"/>
                </a:solidFill>
                <a:latin typeface="黑体" panose="02010609060101010101" pitchFamily="49" charset="-122"/>
                <a:ea typeface="黑体" panose="02010609060101010101" pitchFamily="49" charset="-122"/>
              </a:rPr>
              <a:t>≥2</a:t>
            </a:r>
            <a:endParaRPr lang="zh-CN" altLang="en-US" sz="32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1281380" y="2914074"/>
            <a:ext cx="7393371" cy="584775"/>
          </a:xfrm>
          <a:prstGeom prst="rect">
            <a:avLst/>
          </a:prstGeom>
          <a:solidFill>
            <a:srgbClr val="FFFF00"/>
          </a:solidFill>
        </p:spPr>
        <p:txBody>
          <a:bodyPr wrap="none">
            <a:spAutoFit/>
          </a:bodyPr>
          <a:lstStyle/>
          <a:p>
            <a:r>
              <a:rPr lang="zh-CN" altLang="en-US" sz="3200" b="1" dirty="0">
                <a:latin typeface="黑体" panose="02010609060101010101" pitchFamily="49" charset="-122"/>
                <a:ea typeface="黑体" panose="02010609060101010101" pitchFamily="49" charset="-122"/>
              </a:rPr>
              <a:t>显然</a:t>
            </a:r>
            <a:r>
              <a:rPr lang="en-US" altLang="zh-CN" sz="3200" b="1" dirty="0">
                <a:latin typeface="黑体" panose="02010609060101010101" pitchFamily="49" charset="-122"/>
                <a:ea typeface="黑体" panose="02010609060101010101" pitchFamily="49" charset="-122"/>
              </a:rPr>
              <a:t>,&lt;2,4&gt;∊</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表示</a:t>
            </a:r>
            <a:r>
              <a:rPr lang="en-US" altLang="zh-CN" sz="3200" b="1"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与</a:t>
            </a:r>
            <a:r>
              <a:rPr lang="en-US" altLang="zh-CN" sz="3200" b="1" dirty="0">
                <a:latin typeface="黑体" panose="02010609060101010101" pitchFamily="49" charset="-122"/>
                <a:ea typeface="黑体" panose="02010609060101010101" pitchFamily="49" charset="-122"/>
              </a:rPr>
              <a:t>4</a:t>
            </a:r>
            <a:r>
              <a:rPr lang="zh-CN" altLang="en-US" sz="3200" b="1" dirty="0">
                <a:latin typeface="黑体" panose="02010609060101010101" pitchFamily="49" charset="-122"/>
                <a:ea typeface="黑体" panose="02010609060101010101" pitchFamily="49" charset="-122"/>
              </a:rPr>
              <a:t>具有整除关</a:t>
            </a:r>
            <a:r>
              <a:rPr lang="zh-CN" altLang="en-US" sz="3200" dirty="0">
                <a:latin typeface="黑体" panose="02010609060101010101" pitchFamily="49" charset="-122"/>
                <a:ea typeface="黑体" panose="02010609060101010101" pitchFamily="49" charset="-122"/>
              </a:rPr>
              <a:t>系</a:t>
            </a:r>
            <a:r>
              <a:rPr lang="en-US" altLang="zh-CN" sz="3200" dirty="0">
                <a:latin typeface="黑体" panose="02010609060101010101" pitchFamily="49" charset="-122"/>
                <a:ea typeface="黑体" panose="02010609060101010101" pitchFamily="49" charset="-122"/>
              </a:rPr>
              <a:t>2|4</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2216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B72680-F5EC-4B8D-B1D6-787E16EE126F}" type="slidenum">
              <a:rPr lang="zh-CN" altLang="en-US" smtClean="0">
                <a:solidFill>
                  <a:schemeClr val="accent1"/>
                </a:solidFill>
              </a:rPr>
              <a:pPr/>
              <a:t>17</a:t>
            </a:fld>
            <a:r>
              <a:rPr lang="en-US" altLang="zh-CN" dirty="0">
                <a:solidFill>
                  <a:schemeClr val="accent1"/>
                </a:solidFill>
              </a:rPr>
              <a:t>/42</a:t>
            </a:r>
          </a:p>
        </p:txBody>
      </p:sp>
      <p:sp>
        <p:nvSpPr>
          <p:cNvPr id="18435" name="Rectangle 2"/>
          <p:cNvSpPr>
            <a:spLocks noGrp="1"/>
          </p:cNvSpPr>
          <p:nvPr>
            <p:ph type="title" idx="4294967295"/>
          </p:nvPr>
        </p:nvSpPr>
        <p:spPr>
          <a:xfrm>
            <a:off x="179388" y="-26988"/>
            <a:ext cx="8964612" cy="642938"/>
          </a:xfrm>
        </p:spPr>
        <p:txBody>
          <a:bodyPr/>
          <a:lstStyle/>
          <a:p>
            <a:r>
              <a:rPr lang="en-US" altLang="zh-CN" b="1" dirty="0">
                <a:ea typeface="宋体" panose="02010600030101010101" pitchFamily="2" charset="-122"/>
              </a:rPr>
              <a:t>&lt;</a:t>
            </a:r>
            <a:r>
              <a:rPr lang="en-US" altLang="zh-CN" b="1" dirty="0" err="1">
                <a:ea typeface="宋体" panose="02010600030101010101" pitchFamily="2" charset="-122"/>
              </a:rPr>
              <a:t>x,y</a:t>
            </a:r>
            <a:r>
              <a:rPr lang="en-US" altLang="zh-CN" b="1" dirty="0">
                <a:ea typeface="宋体" panose="02010600030101010101" pitchFamily="2" charset="-122"/>
              </a:rPr>
              <a:t>&gt;∊R </a:t>
            </a:r>
            <a:r>
              <a:rPr lang="zh-CN" altLang="en-US" b="1" dirty="0">
                <a:ea typeface="宋体" panose="02010600030101010101" pitchFamily="2" charset="-122"/>
                <a:sym typeface="Symbol" panose="05050102010706020507" pitchFamily="18" charset="2"/>
              </a:rPr>
              <a:t>描述</a:t>
            </a:r>
            <a:r>
              <a:rPr lang="en-US" altLang="zh-CN" b="1" dirty="0">
                <a:ea typeface="宋体" panose="02010600030101010101" pitchFamily="2" charset="-122"/>
              </a:rPr>
              <a:t>x</a:t>
            </a:r>
            <a:r>
              <a:rPr lang="zh-CN" altLang="en-US" b="1" dirty="0">
                <a:ea typeface="宋体" panose="02010600030101010101" pitchFamily="2" charset="-122"/>
              </a:rPr>
              <a:t>与</a:t>
            </a:r>
            <a:r>
              <a:rPr lang="en-US" altLang="zh-CN" b="1" dirty="0">
                <a:ea typeface="宋体" panose="02010600030101010101" pitchFamily="2" charset="-122"/>
              </a:rPr>
              <a:t>y</a:t>
            </a:r>
            <a:r>
              <a:rPr lang="zh-CN" altLang="en-US" b="1" dirty="0">
                <a:ea typeface="宋体" panose="02010600030101010101" pitchFamily="2" charset="-122"/>
              </a:rPr>
              <a:t>之间的关联性</a:t>
            </a:r>
            <a:r>
              <a:rPr lang="en-US" altLang="zh-CN" dirty="0">
                <a:latin typeface="Calibri" panose="020F0502020204030204" pitchFamily="34" charset="0"/>
                <a:ea typeface="宋体" panose="02010600030101010101" pitchFamily="2" charset="-122"/>
              </a:rPr>
              <a:t> </a:t>
            </a:r>
          </a:p>
        </p:txBody>
      </p:sp>
      <p:sp>
        <p:nvSpPr>
          <p:cNvPr id="6" name="Rectangle 6"/>
          <p:cNvSpPr txBox="1">
            <a:spLocks noChangeArrowheads="1"/>
          </p:cNvSpPr>
          <p:nvPr/>
        </p:nvSpPr>
        <p:spPr bwMode="auto">
          <a:xfrm>
            <a:off x="6543329" y="8045718"/>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9pPr>
          </a:lstStyle>
          <a:p>
            <a:fld id="{17C18079-7477-45A8-A045-A68700F7F950}" type="slidenum">
              <a:rPr lang="zh-CN" altLang="en-US" smtClean="0">
                <a:solidFill>
                  <a:schemeClr val="accent1"/>
                </a:solidFill>
              </a:rPr>
              <a:pPr/>
              <a:t>17</a:t>
            </a:fld>
            <a:r>
              <a:rPr lang="en-US" altLang="zh-CN" dirty="0">
                <a:solidFill>
                  <a:schemeClr val="accent1"/>
                </a:solidFill>
              </a:rPr>
              <a:t>/42</a:t>
            </a:r>
          </a:p>
        </p:txBody>
      </p:sp>
      <p:sp>
        <p:nvSpPr>
          <p:cNvPr id="7" name="Rectangle 4"/>
          <p:cNvSpPr>
            <a:spLocks noChangeArrowheads="1"/>
          </p:cNvSpPr>
          <p:nvPr/>
        </p:nvSpPr>
        <p:spPr bwMode="auto">
          <a:xfrm>
            <a:off x="280657" y="836712"/>
            <a:ext cx="9542041" cy="21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9750" indent="-539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rPr>
              <a:t>例</a:t>
            </a:r>
            <a:r>
              <a:rPr lang="zh-CN" altLang="en-US" sz="2800" b="1" dirty="0"/>
              <a:t>  设 </a:t>
            </a:r>
            <a:r>
              <a:rPr lang="en-US" altLang="zh-CN" sz="2800" b="1" dirty="0"/>
              <a:t>A</a:t>
            </a:r>
            <a:r>
              <a:rPr lang="zh-CN" altLang="en-US" sz="2800" b="1" dirty="0"/>
              <a:t>＝</a:t>
            </a:r>
            <a:r>
              <a:rPr lang="en-US" altLang="zh-CN" sz="2800" b="1" dirty="0"/>
              <a:t>{</a:t>
            </a:r>
            <a:r>
              <a:rPr lang="zh-CN" altLang="en-US" sz="2800" b="1" dirty="0"/>
              <a:t>张三，李四</a:t>
            </a:r>
            <a:r>
              <a:rPr lang="en-US" altLang="zh-CN" sz="2800" b="1" dirty="0"/>
              <a:t>}</a:t>
            </a:r>
          </a:p>
          <a:p>
            <a:pPr eaLnBrk="1" hangingPunct="1"/>
            <a:r>
              <a:rPr lang="en-US" altLang="zh-CN" sz="2800" b="1" dirty="0"/>
              <a:t>          B</a:t>
            </a:r>
            <a:r>
              <a:rPr lang="zh-CN" altLang="en-US" sz="2800" b="1" dirty="0"/>
              <a:t>＝</a:t>
            </a:r>
            <a:r>
              <a:rPr lang="en-US" altLang="zh-CN" sz="2800" b="1" dirty="0"/>
              <a:t>{</a:t>
            </a:r>
            <a:r>
              <a:rPr lang="zh-CN" altLang="en-US" sz="2800" b="1" dirty="0"/>
              <a:t>英语，数学，语文</a:t>
            </a:r>
            <a:r>
              <a:rPr lang="en-US" altLang="zh-CN" sz="2800" b="1" dirty="0"/>
              <a:t>}</a:t>
            </a:r>
            <a:r>
              <a:rPr lang="zh-CN" altLang="en-US" sz="2800" b="1" dirty="0"/>
              <a:t>  </a:t>
            </a:r>
          </a:p>
          <a:p>
            <a:pPr marL="1876425" indent="-1876425" eaLnBrk="1" hangingPunct="1">
              <a:spcBef>
                <a:spcPct val="40000"/>
              </a:spcBef>
            </a:pPr>
            <a:r>
              <a:rPr lang="en-US" altLang="zh-CN" sz="2800" b="1" dirty="0">
                <a:solidFill>
                  <a:schemeClr val="hlink"/>
                </a:solidFill>
              </a:rPr>
              <a:t>A×B </a:t>
            </a:r>
            <a:r>
              <a:rPr lang="zh-CN" altLang="en-US" sz="2800" b="1" dirty="0">
                <a:solidFill>
                  <a:schemeClr val="hlink"/>
                </a:solidFill>
              </a:rPr>
              <a:t>给出了学生和课程之间的所有可能有序二元组</a:t>
            </a:r>
            <a:r>
              <a:rPr lang="en-US" altLang="zh-CN" sz="2800" b="1" dirty="0"/>
              <a:t>.</a:t>
            </a:r>
          </a:p>
          <a:p>
            <a:pPr eaLnBrk="1" hangingPunct="1">
              <a:spcBef>
                <a:spcPct val="30000"/>
              </a:spcBef>
            </a:pPr>
            <a:r>
              <a:rPr lang="en-US" altLang="zh-CN" sz="2800" b="1" dirty="0"/>
              <a:t>R</a:t>
            </a:r>
            <a:r>
              <a:rPr lang="zh-CN" altLang="en-US" sz="2800" b="1" dirty="0"/>
              <a:t>＝</a:t>
            </a:r>
            <a:r>
              <a:rPr lang="en-US" altLang="zh-CN" sz="2800" b="1" dirty="0"/>
              <a:t>{&lt;</a:t>
            </a:r>
            <a:r>
              <a:rPr lang="zh-CN" altLang="en-US" sz="2800" b="1" dirty="0"/>
              <a:t>张三</a:t>
            </a:r>
            <a:r>
              <a:rPr lang="en-US" altLang="zh-CN" sz="2800" b="1" dirty="0"/>
              <a:t>,</a:t>
            </a:r>
            <a:r>
              <a:rPr lang="zh-CN" altLang="en-US" sz="2800" b="1" dirty="0"/>
              <a:t>英语</a:t>
            </a:r>
            <a:r>
              <a:rPr lang="en-US" altLang="zh-CN" sz="2800" b="1" dirty="0"/>
              <a:t>&gt;,&lt;</a:t>
            </a:r>
            <a:r>
              <a:rPr lang="zh-CN" altLang="en-US" sz="2800" b="1" dirty="0"/>
              <a:t>张三</a:t>
            </a:r>
            <a:r>
              <a:rPr lang="en-US" altLang="zh-CN" sz="2800" b="1" dirty="0"/>
              <a:t>, </a:t>
            </a:r>
            <a:r>
              <a:rPr lang="zh-CN" altLang="en-US" sz="2800" b="1" dirty="0"/>
              <a:t>数学</a:t>
            </a:r>
            <a:r>
              <a:rPr lang="en-US" altLang="zh-CN" sz="2800" b="1" dirty="0"/>
              <a:t>&gt;,</a:t>
            </a:r>
            <a:r>
              <a:rPr lang="zh-CN" altLang="en-US" sz="2800" b="1" dirty="0"/>
              <a:t> </a:t>
            </a:r>
            <a:r>
              <a:rPr lang="en-US" altLang="zh-CN" sz="2800" b="1" dirty="0"/>
              <a:t>&lt;</a:t>
            </a:r>
            <a:r>
              <a:rPr lang="zh-CN" altLang="en-US" sz="2800" b="1" dirty="0"/>
              <a:t>李四</a:t>
            </a:r>
            <a:r>
              <a:rPr lang="en-US" altLang="zh-CN" sz="2800" b="1" dirty="0"/>
              <a:t>,</a:t>
            </a:r>
            <a:r>
              <a:rPr lang="zh-CN" altLang="en-US" sz="2800" b="1" dirty="0"/>
              <a:t>语文</a:t>
            </a:r>
            <a:r>
              <a:rPr lang="en-US" altLang="zh-CN" sz="2800" b="1" dirty="0"/>
              <a:t>&gt;}</a:t>
            </a:r>
            <a:endParaRPr lang="zh-CN" altLang="en-US" sz="2800" b="1" dirty="0"/>
          </a:p>
        </p:txBody>
      </p:sp>
      <p:sp>
        <p:nvSpPr>
          <p:cNvPr id="8" name="矩形 7"/>
          <p:cNvSpPr/>
          <p:nvPr/>
        </p:nvSpPr>
        <p:spPr>
          <a:xfrm>
            <a:off x="395536" y="3140968"/>
            <a:ext cx="8616787" cy="1384995"/>
          </a:xfrm>
          <a:prstGeom prst="rect">
            <a:avLst/>
          </a:prstGeom>
          <a:solidFill>
            <a:srgbClr val="00B0F0"/>
          </a:solidFill>
        </p:spPr>
        <p:txBody>
          <a:bodyPr wrap="square">
            <a:spAutoFit/>
          </a:bodyPr>
          <a:lstStyle/>
          <a:p>
            <a:r>
              <a:rPr lang="zh-CN" altLang="en-US" sz="2800" b="1" dirty="0">
                <a:solidFill>
                  <a:schemeClr val="bg1"/>
                </a:solidFill>
              </a:rPr>
              <a:t>如果用</a:t>
            </a:r>
            <a:r>
              <a:rPr lang="en-US" altLang="zh-CN" sz="2800" b="1" dirty="0">
                <a:solidFill>
                  <a:schemeClr val="bg1"/>
                </a:solidFill>
              </a:rPr>
              <a:t>R</a:t>
            </a:r>
            <a:r>
              <a:rPr lang="zh-CN" altLang="en-US" sz="2800" b="1" dirty="0">
                <a:solidFill>
                  <a:schemeClr val="bg1"/>
                </a:solidFill>
              </a:rPr>
              <a:t>表示学生对课程的选课情况，则</a:t>
            </a:r>
            <a:endParaRPr lang="en-US" altLang="zh-CN" sz="2800" b="1" dirty="0">
              <a:solidFill>
                <a:schemeClr val="bg1"/>
              </a:solidFill>
            </a:endParaRPr>
          </a:p>
          <a:p>
            <a:pPr marL="457200" indent="-457200">
              <a:buFont typeface="Arial" panose="020B0604020202020204" pitchFamily="34" charset="0"/>
              <a:buChar char="•"/>
            </a:pPr>
            <a:r>
              <a:rPr lang="en-US" altLang="zh-CN" sz="2800" b="1" dirty="0">
                <a:solidFill>
                  <a:schemeClr val="bg1"/>
                </a:solidFill>
              </a:rPr>
              <a:t>&lt;</a:t>
            </a:r>
            <a:r>
              <a:rPr lang="zh-CN" altLang="en-US" sz="2800" b="1" dirty="0">
                <a:solidFill>
                  <a:schemeClr val="bg1"/>
                </a:solidFill>
              </a:rPr>
              <a:t>张三</a:t>
            </a:r>
            <a:r>
              <a:rPr lang="en-US" altLang="zh-CN" sz="2800" b="1" dirty="0">
                <a:solidFill>
                  <a:schemeClr val="bg1"/>
                </a:solidFill>
              </a:rPr>
              <a:t>, </a:t>
            </a:r>
            <a:r>
              <a:rPr lang="zh-CN" altLang="en-US" sz="2800" b="1" dirty="0">
                <a:solidFill>
                  <a:schemeClr val="bg1"/>
                </a:solidFill>
              </a:rPr>
              <a:t>英语</a:t>
            </a:r>
            <a:r>
              <a:rPr lang="en-US" altLang="zh-CN" sz="2800" b="1" dirty="0">
                <a:solidFill>
                  <a:schemeClr val="bg1"/>
                </a:solidFill>
              </a:rPr>
              <a:t>&gt;∊R</a:t>
            </a:r>
            <a:r>
              <a:rPr lang="zh-CN" altLang="en-US" sz="2800" b="1" dirty="0">
                <a:solidFill>
                  <a:schemeClr val="bg1"/>
                </a:solidFill>
              </a:rPr>
              <a:t>，张三选了英语课，</a:t>
            </a:r>
            <a:endParaRPr lang="en-US" altLang="zh-CN" sz="2800" b="1" dirty="0">
              <a:solidFill>
                <a:schemeClr val="bg1"/>
              </a:solidFill>
            </a:endParaRPr>
          </a:p>
          <a:p>
            <a:pPr marL="457200" indent="-457200">
              <a:buFont typeface="Arial" panose="020B0604020202020204" pitchFamily="34" charset="0"/>
              <a:buChar char="•"/>
            </a:pPr>
            <a:r>
              <a:rPr lang="en-US" altLang="zh-CN" sz="2800" b="1" dirty="0">
                <a:solidFill>
                  <a:schemeClr val="bg1"/>
                </a:solidFill>
              </a:rPr>
              <a:t>&lt;</a:t>
            </a:r>
            <a:r>
              <a:rPr lang="zh-CN" altLang="en-US" sz="2800" b="1" dirty="0">
                <a:solidFill>
                  <a:schemeClr val="bg1"/>
                </a:solidFill>
              </a:rPr>
              <a:t>李四</a:t>
            </a:r>
            <a:r>
              <a:rPr lang="en-US" altLang="zh-CN" sz="2800" b="1" dirty="0">
                <a:solidFill>
                  <a:schemeClr val="bg1"/>
                </a:solidFill>
              </a:rPr>
              <a:t>, </a:t>
            </a:r>
            <a:r>
              <a:rPr lang="zh-CN" altLang="en-US" sz="2800" b="1" dirty="0">
                <a:solidFill>
                  <a:schemeClr val="bg1"/>
                </a:solidFill>
              </a:rPr>
              <a:t>英语</a:t>
            </a:r>
            <a:r>
              <a:rPr lang="en-US" altLang="zh-CN" sz="2800" b="1" dirty="0">
                <a:solidFill>
                  <a:schemeClr val="bg1"/>
                </a:solidFill>
              </a:rPr>
              <a:t>&gt;∉R</a:t>
            </a:r>
            <a:r>
              <a:rPr lang="zh-CN" altLang="en-US" sz="2800" b="1" dirty="0">
                <a:solidFill>
                  <a:schemeClr val="bg1"/>
                </a:solidFill>
              </a:rPr>
              <a:t>，李四未选英语课。 </a:t>
            </a:r>
            <a:endParaRPr lang="zh-CN" altLang="en-US" sz="2800" dirty="0">
              <a:solidFill>
                <a:schemeClr val="bg1"/>
              </a:solidFill>
            </a:endParaRPr>
          </a:p>
        </p:txBody>
      </p:sp>
      <p:sp>
        <p:nvSpPr>
          <p:cNvPr id="10" name="矩形 9"/>
          <p:cNvSpPr/>
          <p:nvPr/>
        </p:nvSpPr>
        <p:spPr>
          <a:xfrm>
            <a:off x="353300" y="4749690"/>
            <a:ext cx="8616787" cy="1384995"/>
          </a:xfrm>
          <a:prstGeom prst="rect">
            <a:avLst/>
          </a:prstGeom>
          <a:solidFill>
            <a:srgbClr val="FFFF00"/>
          </a:solidFill>
        </p:spPr>
        <p:txBody>
          <a:bodyPr wrap="square">
            <a:spAutoFit/>
          </a:bodyPr>
          <a:lstStyle/>
          <a:p>
            <a:r>
              <a:rPr lang="zh-CN" altLang="en-US" sz="2800" b="1" dirty="0"/>
              <a:t>如果用</a:t>
            </a:r>
            <a:r>
              <a:rPr lang="en-US" altLang="zh-CN" sz="2800" b="1" dirty="0"/>
              <a:t>R</a:t>
            </a:r>
            <a:r>
              <a:rPr lang="zh-CN" altLang="en-US" sz="2800" b="1" dirty="0"/>
              <a:t>表示学生对课程的偏爱关系，则</a:t>
            </a:r>
            <a:endParaRPr lang="en-US" altLang="zh-CN" sz="2800" b="1" dirty="0"/>
          </a:p>
          <a:p>
            <a:pPr marL="457200" indent="-457200">
              <a:buFont typeface="Arial" panose="020B0604020202020204" pitchFamily="34" charset="0"/>
              <a:buChar char="•"/>
            </a:pPr>
            <a:r>
              <a:rPr lang="en-US" altLang="zh-CN" sz="2800" b="1" dirty="0"/>
              <a:t>&lt;</a:t>
            </a:r>
            <a:r>
              <a:rPr lang="zh-CN" altLang="en-US" sz="2800" b="1" dirty="0"/>
              <a:t>张三</a:t>
            </a:r>
            <a:r>
              <a:rPr lang="en-US" altLang="zh-CN" sz="2800" b="1" dirty="0"/>
              <a:t>, </a:t>
            </a:r>
            <a:r>
              <a:rPr lang="zh-CN" altLang="en-US" sz="2800" b="1" dirty="0"/>
              <a:t>英语</a:t>
            </a:r>
            <a:r>
              <a:rPr lang="en-US" altLang="zh-CN" sz="2800" b="1" dirty="0"/>
              <a:t>&gt;∊R</a:t>
            </a:r>
            <a:r>
              <a:rPr lang="zh-CN" altLang="en-US" sz="2800" b="1" dirty="0"/>
              <a:t>，张三偏爱英语课，</a:t>
            </a:r>
            <a:endParaRPr lang="en-US" altLang="zh-CN" sz="2800" b="1" dirty="0"/>
          </a:p>
          <a:p>
            <a:pPr marL="457200" indent="-457200">
              <a:buFont typeface="Arial" panose="020B0604020202020204" pitchFamily="34" charset="0"/>
              <a:buChar char="•"/>
            </a:pPr>
            <a:r>
              <a:rPr lang="en-US" altLang="zh-CN" sz="2800" b="1" dirty="0"/>
              <a:t>&lt;</a:t>
            </a:r>
            <a:r>
              <a:rPr lang="zh-CN" altLang="en-US" sz="2800" b="1" dirty="0"/>
              <a:t>李四</a:t>
            </a:r>
            <a:r>
              <a:rPr lang="en-US" altLang="zh-CN" sz="2800" b="1" dirty="0"/>
              <a:t>, </a:t>
            </a:r>
            <a:r>
              <a:rPr lang="zh-CN" altLang="en-US" sz="2800" b="1" dirty="0"/>
              <a:t>英语</a:t>
            </a:r>
            <a:r>
              <a:rPr lang="en-US" altLang="zh-CN" sz="2800" b="1" dirty="0"/>
              <a:t>&gt;∉R</a:t>
            </a:r>
            <a:r>
              <a:rPr lang="zh-CN" altLang="en-US" sz="2800" b="1" dirty="0"/>
              <a:t>，李四不偏爱英语课。 </a:t>
            </a:r>
            <a:endParaRPr lang="zh-CN" altLang="en-US" sz="2800" dirty="0"/>
          </a:p>
        </p:txBody>
      </p:sp>
    </p:spTree>
    <p:extLst>
      <p:ext uri="{BB962C8B-B14F-4D97-AF65-F5344CB8AC3E}">
        <p14:creationId xmlns:p14="http://schemas.microsoft.com/office/powerpoint/2010/main" val="3865051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C1BBDD-0086-4824-ADDC-3083CA65F75D}" type="slidenum">
              <a:rPr lang="zh-CN" altLang="en-US" smtClean="0">
                <a:solidFill>
                  <a:schemeClr val="accent1"/>
                </a:solidFill>
              </a:rPr>
              <a:pPr/>
              <a:t>18</a:t>
            </a:fld>
            <a:r>
              <a:rPr lang="en-US" altLang="zh-CN" dirty="0">
                <a:solidFill>
                  <a:schemeClr val="accent1"/>
                </a:solidFill>
              </a:rPr>
              <a:t>/42</a:t>
            </a:r>
          </a:p>
        </p:txBody>
      </p:sp>
      <p:sp>
        <p:nvSpPr>
          <p:cNvPr id="16387" name="Rectangle 2"/>
          <p:cNvSpPr>
            <a:spLocks noGrp="1"/>
          </p:cNvSpPr>
          <p:nvPr>
            <p:ph type="title" idx="4294967295"/>
          </p:nvPr>
        </p:nvSpPr>
        <p:spPr>
          <a:xfrm>
            <a:off x="179388" y="-26988"/>
            <a:ext cx="8856662" cy="642938"/>
          </a:xfrm>
        </p:spPr>
        <p:txBody>
          <a:bodyPr/>
          <a:lstStyle/>
          <a:p>
            <a:r>
              <a:rPr lang="zh-CN" altLang="en-US" sz="3600" dirty="0">
                <a:latin typeface="Calibri" panose="020F0502020204030204" pitchFamily="34" charset="0"/>
                <a:ea typeface="宋体" panose="02010600030101010101" pitchFamily="2" charset="-122"/>
              </a:rPr>
              <a:t> </a:t>
            </a:r>
            <a:r>
              <a:rPr lang="en-US" altLang="zh-CN" sz="3600" dirty="0">
                <a:latin typeface="Calibri" panose="020F0502020204030204" pitchFamily="34" charset="0"/>
                <a:ea typeface="宋体" panose="02010600030101010101" pitchFamily="2" charset="-122"/>
              </a:rPr>
              <a:t>n</a:t>
            </a:r>
            <a:r>
              <a:rPr lang="zh-CN" altLang="en-US" sz="3600" dirty="0">
                <a:latin typeface="Calibri" panose="020F0502020204030204" pitchFamily="34" charset="0"/>
                <a:ea typeface="宋体" panose="02010600030101010101" pitchFamily="2" charset="-122"/>
              </a:rPr>
              <a:t>个元素的集合</a:t>
            </a:r>
            <a:r>
              <a:rPr lang="en-US" altLang="zh-CN" sz="3600" dirty="0">
                <a:latin typeface="Calibri" panose="020F0502020204030204" pitchFamily="34" charset="0"/>
                <a:ea typeface="宋体" panose="02010600030101010101" pitchFamily="2" charset="-122"/>
              </a:rPr>
              <a:t>A</a:t>
            </a:r>
            <a:r>
              <a:rPr lang="zh-CN" altLang="en-US" sz="3600" dirty="0">
                <a:latin typeface="Calibri" panose="020F0502020204030204" pitchFamily="34" charset="0"/>
                <a:ea typeface="宋体" panose="02010600030101010101" pitchFamily="2" charset="-122"/>
              </a:rPr>
              <a:t>上的二元关系有多少？</a:t>
            </a:r>
          </a:p>
        </p:txBody>
      </p:sp>
      <p:sp>
        <p:nvSpPr>
          <p:cNvPr id="284675" name="Rectangle 3"/>
          <p:cNvSpPr>
            <a:spLocks noGrp="1"/>
          </p:cNvSpPr>
          <p:nvPr>
            <p:ph type="body" idx="4294967295"/>
          </p:nvPr>
        </p:nvSpPr>
        <p:spPr>
          <a:xfrm>
            <a:off x="702183" y="1268760"/>
            <a:ext cx="6391886" cy="5832475"/>
          </a:xfrm>
        </p:spPr>
        <p:txBody>
          <a:bodyPr/>
          <a:lstStyle/>
          <a:p>
            <a:pPr>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A={1,2,3}</a:t>
            </a:r>
            <a:r>
              <a:rPr lang="zh-CN" altLang="en-US" b="1" dirty="0">
                <a:latin typeface="Calibri" panose="020F0502020204030204" pitchFamily="34" charset="0"/>
                <a:ea typeface="宋体" panose="02010600030101010101" pitchFamily="2" charset="-122"/>
              </a:rPr>
              <a:t>，</a:t>
            </a:r>
          </a:p>
          <a:p>
            <a:pPr>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A</a:t>
            </a:r>
            <a:r>
              <a:rPr lang="en-US" altLang="zh-CN" b="1" baseline="30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=A×A</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{&lt;1,1&gt;, &lt;1,2&gt;, &lt;1,3&gt;, </a:t>
            </a:r>
          </a:p>
          <a:p>
            <a:pPr>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&lt;2,1&gt;, &lt;2,2&gt;, &lt;2,3&gt;,</a:t>
            </a:r>
          </a:p>
          <a:p>
            <a:pPr>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&lt;3,1&gt;, &lt;3,2&gt;, &lt;3,3&gt;} </a:t>
            </a:r>
          </a:p>
          <a:p>
            <a:pPr>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二元关系例子：</a:t>
            </a:r>
          </a:p>
          <a:p>
            <a:pPr>
              <a:lnSpc>
                <a:spcPct val="9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en-US" altLang="zh-CN" b="1" dirty="0">
                <a:solidFill>
                  <a:srgbClr val="333300"/>
                </a:solidFill>
                <a:latin typeface="Calibri" panose="020F0502020204030204" pitchFamily="34" charset="0"/>
                <a:ea typeface="宋体" panose="02010600030101010101" pitchFamily="2" charset="-122"/>
              </a:rPr>
              <a:t>Ø</a:t>
            </a:r>
            <a:endParaRPr lang="en-US" altLang="zh-CN" b="1" dirty="0">
              <a:latin typeface="Calibri" panose="020F0502020204030204" pitchFamily="34" charset="0"/>
              <a:ea typeface="宋体" panose="02010600030101010101" pitchFamily="2" charset="-122"/>
            </a:endParaRPr>
          </a:p>
          <a:p>
            <a:pPr>
              <a:lnSpc>
                <a:spcPct val="9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a:t>
            </a:r>
            <a:r>
              <a:rPr lang="en-US" altLang="zh-CN" b="1" baseline="30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 </a:t>
            </a:r>
          </a:p>
          <a:p>
            <a:pPr>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{&lt;2,1&gt;}</a:t>
            </a:r>
          </a:p>
          <a:p>
            <a:pPr>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{&lt;1,1&gt;, &lt;2,2&gt;, &lt;3,3&gt;}</a:t>
            </a:r>
          </a:p>
          <a:p>
            <a:pPr>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a:t>
            </a:r>
          </a:p>
          <a:p>
            <a:pPr>
              <a:lnSpc>
                <a:spcPct val="90000"/>
              </a:lnSpc>
            </a:pPr>
            <a:endParaRPr lang="zh-CN" altLang="en-US" dirty="0">
              <a:latin typeface="Calibri" panose="020F0502020204030204" pitchFamily="34" charset="0"/>
              <a:ea typeface="宋体" panose="02010600030101010101" pitchFamily="2" charset="-122"/>
            </a:endParaRPr>
          </a:p>
        </p:txBody>
      </p:sp>
      <p:grpSp>
        <p:nvGrpSpPr>
          <p:cNvPr id="7" name="组合 6"/>
          <p:cNvGrpSpPr/>
          <p:nvPr/>
        </p:nvGrpSpPr>
        <p:grpSpPr>
          <a:xfrm>
            <a:off x="7308304" y="548680"/>
            <a:ext cx="1835696" cy="1878598"/>
            <a:chOff x="7308304" y="548680"/>
            <a:chExt cx="1835696" cy="1878598"/>
          </a:xfrm>
        </p:grpSpPr>
        <p:sp>
          <p:nvSpPr>
            <p:cNvPr id="6" name="矩形 5"/>
            <p:cNvSpPr/>
            <p:nvPr/>
          </p:nvSpPr>
          <p:spPr>
            <a:xfrm>
              <a:off x="7308304" y="692696"/>
              <a:ext cx="1835696" cy="1512168"/>
            </a:xfrm>
            <a:prstGeom prst="rect">
              <a:avLst/>
            </a:prstGeom>
            <a:solidFill>
              <a:srgbClr val="00B0F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7452320" y="548680"/>
              <a:ext cx="1512168" cy="1878598"/>
              <a:chOff x="7092280" y="3284984"/>
              <a:chExt cx="1512168" cy="1878598"/>
            </a:xfrm>
          </p:grpSpPr>
          <p:sp>
            <p:nvSpPr>
              <p:cNvPr id="2" name="矩形 1"/>
              <p:cNvSpPr/>
              <p:nvPr/>
            </p:nvSpPr>
            <p:spPr>
              <a:xfrm>
                <a:off x="7664767" y="3284984"/>
                <a:ext cx="939681" cy="1015663"/>
              </a:xfrm>
              <a:prstGeom prst="rect">
                <a:avLst/>
              </a:prstGeom>
            </p:spPr>
            <p:txBody>
              <a:bodyPr wrap="none">
                <a:spAutoFit/>
              </a:bodyPr>
              <a:lstStyle/>
              <a:p>
                <a:r>
                  <a:rPr lang="en-US" altLang="zh-CN" sz="6000" b="1" dirty="0">
                    <a:solidFill>
                      <a:srgbClr val="FF0000"/>
                    </a:solidFill>
                  </a:rPr>
                  <a:t>n</a:t>
                </a:r>
                <a:r>
                  <a:rPr lang="en-US" altLang="zh-CN" sz="6000" b="1" baseline="30000" dirty="0">
                    <a:solidFill>
                      <a:srgbClr val="FF0000"/>
                    </a:solidFill>
                  </a:rPr>
                  <a:t>2</a:t>
                </a:r>
                <a:endParaRPr lang="zh-CN" altLang="en-US" sz="6000" dirty="0">
                  <a:solidFill>
                    <a:srgbClr val="FF0000"/>
                  </a:solidFill>
                </a:endParaRPr>
              </a:p>
            </p:txBody>
          </p:sp>
          <p:sp>
            <p:nvSpPr>
              <p:cNvPr id="3" name="文本框 2"/>
              <p:cNvSpPr txBox="1"/>
              <p:nvPr/>
            </p:nvSpPr>
            <p:spPr>
              <a:xfrm flipH="1">
                <a:off x="7092280" y="3717032"/>
                <a:ext cx="1008111" cy="1446550"/>
              </a:xfrm>
              <a:prstGeom prst="rect">
                <a:avLst/>
              </a:prstGeom>
              <a:noFill/>
            </p:spPr>
            <p:txBody>
              <a:bodyPr wrap="square" rtlCol="0">
                <a:spAutoFit/>
              </a:bodyPr>
              <a:lstStyle/>
              <a:p>
                <a:r>
                  <a:rPr lang="en-US" altLang="zh-CN" sz="8800" b="1" dirty="0">
                    <a:solidFill>
                      <a:srgbClr val="FF0000"/>
                    </a:solidFill>
                  </a:rPr>
                  <a:t>2</a:t>
                </a:r>
                <a:endParaRPr lang="zh-CN" altLang="en-US" sz="8800" b="1" dirty="0">
                  <a:solidFill>
                    <a:srgbClr val="FF0000"/>
                  </a:solidFill>
                </a:endParaRPr>
              </a:p>
            </p:txBody>
          </p:sp>
        </p:grpSp>
      </p:grpSp>
      <p:sp>
        <p:nvSpPr>
          <p:cNvPr id="5" name="文本框 4"/>
          <p:cNvSpPr txBox="1"/>
          <p:nvPr/>
        </p:nvSpPr>
        <p:spPr>
          <a:xfrm>
            <a:off x="404665" y="1263261"/>
            <a:ext cx="595035" cy="584775"/>
          </a:xfrm>
          <a:prstGeom prst="rect">
            <a:avLst/>
          </a:prstGeom>
          <a:noFill/>
        </p:spPr>
        <p:txBody>
          <a:bodyPr wrap="none" rtlCol="0">
            <a:spAutoFit/>
          </a:bodyPr>
          <a:lstStyle/>
          <a:p>
            <a:r>
              <a:rPr lang="zh-CN" altLang="en-US" sz="3200" b="1" dirty="0">
                <a:solidFill>
                  <a:srgbClr val="FF0000"/>
                </a:solidFill>
              </a:rPr>
              <a:t>例</a:t>
            </a:r>
          </a:p>
        </p:txBody>
      </p:sp>
    </p:spTree>
    <p:extLst>
      <p:ext uri="{BB962C8B-B14F-4D97-AF65-F5344CB8AC3E}">
        <p14:creationId xmlns:p14="http://schemas.microsoft.com/office/powerpoint/2010/main" val="3529082800"/>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467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46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4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84675">
                                            <p:txEl>
                                              <p:pRg st="4" end="4"/>
                                            </p:txEl>
                                          </p:spTgt>
                                        </p:tgtEl>
                                        <p:attrNameLst>
                                          <p:attrName>style.visibility</p:attrName>
                                        </p:attrNameLst>
                                      </p:cBhvr>
                                      <p:to>
                                        <p:strVal val="visible"/>
                                      </p:to>
                                    </p:set>
                                    <p:animEffect transition="in" filter="blinds(horizontal)">
                                      <p:cBhvr>
                                        <p:cTn id="19" dur="500"/>
                                        <p:tgtEl>
                                          <p:spTgt spid="28467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84675">
                                            <p:txEl>
                                              <p:pRg st="5" end="5"/>
                                            </p:txEl>
                                          </p:spTgt>
                                        </p:tgtEl>
                                        <p:attrNameLst>
                                          <p:attrName>style.visibility</p:attrName>
                                        </p:attrNameLst>
                                      </p:cBhvr>
                                      <p:to>
                                        <p:strVal val="visible"/>
                                      </p:to>
                                    </p:set>
                                    <p:animEffect transition="in" filter="blinds(horizontal)">
                                      <p:cBhvr>
                                        <p:cTn id="24" dur="500"/>
                                        <p:tgtEl>
                                          <p:spTgt spid="28467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84675">
                                            <p:txEl>
                                              <p:pRg st="6" end="6"/>
                                            </p:txEl>
                                          </p:spTgt>
                                        </p:tgtEl>
                                        <p:attrNameLst>
                                          <p:attrName>style.visibility</p:attrName>
                                        </p:attrNameLst>
                                      </p:cBhvr>
                                      <p:to>
                                        <p:strVal val="visible"/>
                                      </p:to>
                                    </p:set>
                                    <p:animEffect transition="in" filter="blinds(horizontal)">
                                      <p:cBhvr>
                                        <p:cTn id="29" dur="500"/>
                                        <p:tgtEl>
                                          <p:spTgt spid="28467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84675">
                                            <p:txEl>
                                              <p:pRg st="7" end="7"/>
                                            </p:txEl>
                                          </p:spTgt>
                                        </p:tgtEl>
                                        <p:attrNameLst>
                                          <p:attrName>style.visibility</p:attrName>
                                        </p:attrNameLst>
                                      </p:cBhvr>
                                      <p:to>
                                        <p:strVal val="visible"/>
                                      </p:to>
                                    </p:set>
                                    <p:animEffect transition="in" filter="blinds(horizontal)">
                                      <p:cBhvr>
                                        <p:cTn id="34" dur="500"/>
                                        <p:tgtEl>
                                          <p:spTgt spid="28467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84675">
                                            <p:txEl>
                                              <p:pRg st="8" end="8"/>
                                            </p:txEl>
                                          </p:spTgt>
                                        </p:tgtEl>
                                        <p:attrNameLst>
                                          <p:attrName>style.visibility</p:attrName>
                                        </p:attrNameLst>
                                      </p:cBhvr>
                                      <p:to>
                                        <p:strVal val="visible"/>
                                      </p:to>
                                    </p:set>
                                    <p:animEffect transition="in" filter="blinds(horizontal)">
                                      <p:cBhvr>
                                        <p:cTn id="39" dur="500"/>
                                        <p:tgtEl>
                                          <p:spTgt spid="28467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84675">
                                            <p:txEl>
                                              <p:pRg st="9" end="9"/>
                                            </p:txEl>
                                          </p:spTgt>
                                        </p:tgtEl>
                                        <p:attrNameLst>
                                          <p:attrName>style.visibility</p:attrName>
                                        </p:attrNameLst>
                                      </p:cBhvr>
                                      <p:to>
                                        <p:strVal val="visible"/>
                                      </p:to>
                                    </p:set>
                                    <p:animEffect transition="in" filter="blinds(horizontal)">
                                      <p:cBhvr>
                                        <p:cTn id="44" dur="500"/>
                                        <p:tgtEl>
                                          <p:spTgt spid="284675">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9CF217-1208-4945-BE03-20AE066DDD61}" type="slidenum">
              <a:rPr lang="zh-CN" altLang="en-US" smtClean="0">
                <a:solidFill>
                  <a:schemeClr val="accent1"/>
                </a:solidFill>
              </a:rPr>
              <a:pPr/>
              <a:t>19</a:t>
            </a:fld>
            <a:r>
              <a:rPr lang="en-US" altLang="zh-CN" dirty="0">
                <a:solidFill>
                  <a:schemeClr val="accent1"/>
                </a:solidFill>
              </a:rPr>
              <a:t>/42</a:t>
            </a:r>
          </a:p>
        </p:txBody>
      </p:sp>
      <p:sp>
        <p:nvSpPr>
          <p:cNvPr id="17411" name="Rectangle 2"/>
          <p:cNvSpPr>
            <a:spLocks noGrp="1"/>
          </p:cNvSpPr>
          <p:nvPr>
            <p:ph type="title" idx="4294967295"/>
          </p:nvPr>
        </p:nvSpPr>
        <p:spPr>
          <a:xfrm>
            <a:off x="179388" y="-26988"/>
            <a:ext cx="8964612" cy="642938"/>
          </a:xfrm>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4.7   </a:t>
            </a:r>
            <a:r>
              <a:rPr lang="zh-CN" altLang="en-US" sz="4000" b="1" dirty="0">
                <a:latin typeface="Calibri" panose="020F0502020204030204" pitchFamily="34" charset="0"/>
                <a:ea typeface="宋体" panose="02010600030101010101" pitchFamily="2" charset="-122"/>
              </a:rPr>
              <a:t>空关系、全域关系、恒等关系</a:t>
            </a:r>
            <a:endParaRPr lang="en-US" altLang="zh-CN" sz="4000" b="1" dirty="0">
              <a:latin typeface="Calibri" panose="020F0502020204030204" pitchFamily="34" charset="0"/>
              <a:ea typeface="宋体" panose="02010600030101010101" pitchFamily="2" charset="-122"/>
            </a:endParaRPr>
          </a:p>
        </p:txBody>
      </p:sp>
      <p:sp>
        <p:nvSpPr>
          <p:cNvPr id="17412" name="Rectangle 4"/>
          <p:cNvSpPr>
            <a:spLocks noChangeArrowheads="1"/>
          </p:cNvSpPr>
          <p:nvPr/>
        </p:nvSpPr>
        <p:spPr bwMode="auto">
          <a:xfrm>
            <a:off x="179388" y="981075"/>
            <a:ext cx="8964612"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9750" indent="-539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spcBef>
                <a:spcPts val="1200"/>
              </a:spcBef>
              <a:spcAft>
                <a:spcPts val="0"/>
              </a:spcAft>
            </a:pPr>
            <a:r>
              <a:rPr lang="zh-CN" altLang="en-US" sz="3200" b="1" dirty="0">
                <a:solidFill>
                  <a:schemeClr val="tx2"/>
                </a:solidFill>
              </a:rPr>
              <a:t>设Ｒ是从Ａ到Ｂ的一个二元关系，即Ｒ</a:t>
            </a:r>
            <a:r>
              <a:rPr lang="zh-CN" altLang="en-US" sz="3200" b="1" dirty="0">
                <a:solidFill>
                  <a:schemeClr val="tx2"/>
                </a:solidFill>
                <a:latin typeface="MS Mincho" panose="02020609040205080304" pitchFamily="49" charset="-128"/>
                <a:ea typeface="MS Mincho" panose="02020609040205080304" pitchFamily="49" charset="-128"/>
              </a:rPr>
              <a:t>⊆</a:t>
            </a:r>
            <a:r>
              <a:rPr lang="zh-CN" altLang="en-US" sz="3200" b="1" dirty="0">
                <a:solidFill>
                  <a:schemeClr val="tx2"/>
                </a:solidFill>
              </a:rPr>
              <a:t>Ａ</a:t>
            </a:r>
            <a:r>
              <a:rPr lang="en-US" altLang="zh-CN" sz="3200" b="1" dirty="0">
                <a:solidFill>
                  <a:schemeClr val="tx2"/>
                </a:solidFill>
              </a:rPr>
              <a:t>×</a:t>
            </a:r>
            <a:r>
              <a:rPr lang="zh-CN" altLang="en-US" sz="3200" b="1" dirty="0">
                <a:solidFill>
                  <a:schemeClr val="tx2"/>
                </a:solidFill>
              </a:rPr>
              <a:t>Ｂ。</a:t>
            </a:r>
          </a:p>
          <a:p>
            <a:pPr eaLnBrk="1" hangingPunct="1">
              <a:spcBef>
                <a:spcPts val="1200"/>
              </a:spcBef>
              <a:spcAft>
                <a:spcPts val="0"/>
              </a:spcAft>
              <a:buFont typeface="Arial" panose="020B0604020202020204" pitchFamily="34" charset="0"/>
              <a:buChar char="•"/>
            </a:pPr>
            <a:r>
              <a:rPr lang="zh-CN" altLang="en-US" sz="3200" b="1" dirty="0">
                <a:solidFill>
                  <a:srgbClr val="333300"/>
                </a:solidFill>
              </a:rPr>
              <a:t>若</a:t>
            </a:r>
            <a:r>
              <a:rPr lang="en-US" altLang="zh-CN" sz="3200" b="1" dirty="0">
                <a:solidFill>
                  <a:srgbClr val="333300"/>
                </a:solidFill>
              </a:rPr>
              <a:t>R=Ø</a:t>
            </a:r>
            <a:r>
              <a:rPr lang="zh-CN" altLang="en-US" sz="3200" b="1" dirty="0">
                <a:solidFill>
                  <a:srgbClr val="333300"/>
                </a:solidFill>
              </a:rPr>
              <a:t>，称为</a:t>
            </a:r>
            <a:r>
              <a:rPr lang="zh-CN" altLang="en-US" sz="3200" b="1" dirty="0">
                <a:solidFill>
                  <a:srgbClr val="CC0000"/>
                </a:solidFill>
              </a:rPr>
              <a:t>空</a:t>
            </a:r>
            <a:r>
              <a:rPr lang="zh-CN" altLang="en-US" sz="3200" b="1" dirty="0">
                <a:solidFill>
                  <a:srgbClr val="333300"/>
                </a:solidFill>
              </a:rPr>
              <a:t>关系。</a:t>
            </a:r>
          </a:p>
          <a:p>
            <a:pPr eaLnBrk="1" hangingPunct="1">
              <a:spcBef>
                <a:spcPts val="1200"/>
              </a:spcBef>
              <a:spcAft>
                <a:spcPts val="0"/>
              </a:spcAft>
              <a:buFont typeface="Arial" panose="020B0604020202020204" pitchFamily="34" charset="0"/>
              <a:buChar char="•"/>
            </a:pPr>
            <a:r>
              <a:rPr lang="zh-CN" altLang="en-US" sz="3200" b="1" dirty="0">
                <a:solidFill>
                  <a:srgbClr val="333300"/>
                </a:solidFill>
              </a:rPr>
              <a:t>若Ｒ＝Ａ</a:t>
            </a:r>
            <a:r>
              <a:rPr lang="en-US" altLang="zh-CN" sz="3200" b="1" dirty="0">
                <a:solidFill>
                  <a:srgbClr val="333300"/>
                </a:solidFill>
              </a:rPr>
              <a:t>×</a:t>
            </a:r>
            <a:r>
              <a:rPr lang="zh-CN" altLang="en-US" sz="3200" b="1" dirty="0">
                <a:solidFill>
                  <a:srgbClr val="333300"/>
                </a:solidFill>
              </a:rPr>
              <a:t>Ｂ，称为</a:t>
            </a:r>
            <a:r>
              <a:rPr lang="zh-CN" altLang="en-US" sz="3200" b="1" dirty="0">
                <a:solidFill>
                  <a:srgbClr val="CC0000"/>
                </a:solidFill>
              </a:rPr>
              <a:t>全域</a:t>
            </a:r>
            <a:r>
              <a:rPr lang="zh-CN" altLang="en-US" sz="3200" b="1" dirty="0">
                <a:solidFill>
                  <a:srgbClr val="333300"/>
                </a:solidFill>
              </a:rPr>
              <a:t>关系。</a:t>
            </a:r>
            <a:endParaRPr lang="en-US" altLang="zh-CN" sz="3200" b="1" dirty="0">
              <a:solidFill>
                <a:srgbClr val="333300"/>
              </a:solidFill>
            </a:endParaRPr>
          </a:p>
          <a:p>
            <a:pPr eaLnBrk="1" hangingPunct="1">
              <a:spcBef>
                <a:spcPts val="1200"/>
              </a:spcBef>
              <a:spcAft>
                <a:spcPts val="0"/>
              </a:spcAft>
              <a:buFont typeface="Arial" panose="020B0604020202020204" pitchFamily="34" charset="0"/>
              <a:buChar char="•"/>
            </a:pPr>
            <a:r>
              <a:rPr lang="zh-CN" altLang="en-US" sz="3200" b="1" dirty="0">
                <a:solidFill>
                  <a:srgbClr val="333300"/>
                </a:solidFill>
              </a:rPr>
              <a:t>当</a:t>
            </a:r>
            <a:r>
              <a:rPr lang="en-US" altLang="zh-CN" sz="3200" b="1" dirty="0">
                <a:solidFill>
                  <a:srgbClr val="333300"/>
                </a:solidFill>
              </a:rPr>
              <a:t>A=B</a:t>
            </a:r>
            <a:r>
              <a:rPr lang="zh-CN" altLang="en-US" sz="3200" b="1" dirty="0">
                <a:solidFill>
                  <a:srgbClr val="333300"/>
                </a:solidFill>
              </a:rPr>
              <a:t>时，将全域关系记作</a:t>
            </a:r>
            <a:r>
              <a:rPr lang="en-US" altLang="zh-CN" sz="3200" b="1" dirty="0">
                <a:solidFill>
                  <a:srgbClr val="FF0000"/>
                </a:solidFill>
              </a:rPr>
              <a:t>E</a:t>
            </a:r>
            <a:r>
              <a:rPr lang="en-US" altLang="zh-CN" sz="3200" b="1" baseline="-25000" dirty="0">
                <a:solidFill>
                  <a:srgbClr val="FF0000"/>
                </a:solidFill>
              </a:rPr>
              <a:t>A</a:t>
            </a:r>
            <a:r>
              <a:rPr lang="zh-CN" altLang="en-US" sz="3200" b="1" dirty="0">
                <a:solidFill>
                  <a:srgbClr val="333300"/>
                </a:solidFill>
              </a:rPr>
              <a:t>，即</a:t>
            </a:r>
            <a:endParaRPr lang="en-US" altLang="zh-CN" sz="3200" b="1" dirty="0">
              <a:solidFill>
                <a:srgbClr val="333300"/>
              </a:solidFill>
            </a:endParaRPr>
          </a:p>
          <a:p>
            <a:pPr marL="0" indent="0" eaLnBrk="1" hangingPunct="1">
              <a:spcBef>
                <a:spcPts val="1200"/>
              </a:spcBef>
              <a:spcAft>
                <a:spcPts val="0"/>
              </a:spcAft>
            </a:pPr>
            <a:r>
              <a:rPr lang="en-US" altLang="zh-CN" sz="3200" b="1" dirty="0">
                <a:solidFill>
                  <a:srgbClr val="333300"/>
                </a:solidFill>
              </a:rPr>
              <a:t>            E</a:t>
            </a:r>
            <a:r>
              <a:rPr lang="en-US" altLang="zh-CN" sz="3200" b="1" baseline="-25000" dirty="0">
                <a:solidFill>
                  <a:srgbClr val="333300"/>
                </a:solidFill>
              </a:rPr>
              <a:t>A</a:t>
            </a:r>
            <a:r>
              <a:rPr lang="en-US" altLang="zh-CN" sz="3200" b="1" dirty="0">
                <a:solidFill>
                  <a:srgbClr val="333300"/>
                </a:solidFill>
              </a:rPr>
              <a:t>=</a:t>
            </a:r>
            <a:r>
              <a:rPr lang="en-US" altLang="zh-CN" sz="3200" b="1" dirty="0"/>
              <a:t> A</a:t>
            </a:r>
            <a:r>
              <a:rPr lang="en-US" altLang="zh-CN" sz="3200" b="1" baseline="30000" dirty="0"/>
              <a:t>2</a:t>
            </a:r>
            <a:endParaRPr lang="zh-CN" altLang="en-US" sz="3200" b="1" dirty="0">
              <a:solidFill>
                <a:srgbClr val="333300"/>
              </a:solidFill>
            </a:endParaRPr>
          </a:p>
          <a:p>
            <a:pPr eaLnBrk="1" hangingPunct="1">
              <a:spcBef>
                <a:spcPts val="1200"/>
              </a:spcBef>
              <a:spcAft>
                <a:spcPts val="0"/>
              </a:spcAft>
              <a:buFont typeface="Arial" panose="020B0604020202020204" pitchFamily="34" charset="0"/>
              <a:buChar char="•"/>
            </a:pPr>
            <a:r>
              <a:rPr lang="zh-CN" altLang="en-US" sz="3200" b="1" dirty="0">
                <a:solidFill>
                  <a:srgbClr val="333300"/>
                </a:solidFill>
              </a:rPr>
              <a:t>当</a:t>
            </a:r>
            <a:r>
              <a:rPr lang="en-US" altLang="zh-CN" sz="3200" b="1" dirty="0">
                <a:solidFill>
                  <a:srgbClr val="333300"/>
                </a:solidFill>
              </a:rPr>
              <a:t>A</a:t>
            </a:r>
            <a:r>
              <a:rPr lang="zh-CN" altLang="en-US" sz="3200" b="1" dirty="0">
                <a:solidFill>
                  <a:srgbClr val="333300"/>
                </a:solidFill>
              </a:rPr>
              <a:t>＝</a:t>
            </a:r>
            <a:r>
              <a:rPr lang="en-US" altLang="zh-CN" sz="3200" b="1" dirty="0">
                <a:solidFill>
                  <a:srgbClr val="333300"/>
                </a:solidFill>
              </a:rPr>
              <a:t>B</a:t>
            </a:r>
            <a:r>
              <a:rPr lang="zh-CN" altLang="en-US" sz="3200" b="1" dirty="0">
                <a:solidFill>
                  <a:srgbClr val="333300"/>
                </a:solidFill>
              </a:rPr>
              <a:t>时，记</a:t>
            </a:r>
            <a:endParaRPr lang="en-US" altLang="zh-CN" sz="3200" b="1" dirty="0">
              <a:solidFill>
                <a:srgbClr val="333300"/>
              </a:solidFill>
            </a:endParaRPr>
          </a:p>
          <a:p>
            <a:pPr marL="0" indent="0" eaLnBrk="1" hangingPunct="1">
              <a:spcBef>
                <a:spcPts val="1200"/>
              </a:spcBef>
              <a:spcAft>
                <a:spcPts val="0"/>
              </a:spcAft>
            </a:pPr>
            <a:r>
              <a:rPr lang="en-US" altLang="zh-CN" sz="3200" b="1" dirty="0">
                <a:solidFill>
                  <a:srgbClr val="333300"/>
                </a:solidFill>
              </a:rPr>
              <a:t>           </a:t>
            </a:r>
            <a:r>
              <a:rPr lang="en-US" altLang="zh-CN" sz="3200" b="1" dirty="0">
                <a:solidFill>
                  <a:srgbClr val="FF0000"/>
                </a:solidFill>
              </a:rPr>
              <a:t> I</a:t>
            </a:r>
            <a:r>
              <a:rPr lang="en-US" altLang="zh-CN" sz="3200" b="1" baseline="-25000" dirty="0">
                <a:solidFill>
                  <a:srgbClr val="FF0000"/>
                </a:solidFill>
              </a:rPr>
              <a:t>A</a:t>
            </a:r>
            <a:r>
              <a:rPr lang="en-US" altLang="zh-CN" sz="3200" b="1" dirty="0">
                <a:solidFill>
                  <a:srgbClr val="333300"/>
                </a:solidFill>
              </a:rPr>
              <a:t>={&lt;</a:t>
            </a:r>
            <a:r>
              <a:rPr lang="en-US" altLang="zh-CN" sz="3200" b="1" dirty="0" err="1">
                <a:solidFill>
                  <a:srgbClr val="333300"/>
                </a:solidFill>
              </a:rPr>
              <a:t>x,x</a:t>
            </a:r>
            <a:r>
              <a:rPr lang="en-US" altLang="zh-CN" sz="3200" b="1" dirty="0">
                <a:solidFill>
                  <a:srgbClr val="333300"/>
                </a:solidFill>
              </a:rPr>
              <a:t>&gt;│</a:t>
            </a:r>
            <a:r>
              <a:rPr lang="en-US" altLang="zh-CN" sz="3200" b="1" dirty="0" err="1">
                <a:solidFill>
                  <a:srgbClr val="333300"/>
                </a:solidFill>
              </a:rPr>
              <a:t>x∊A</a:t>
            </a:r>
            <a:r>
              <a:rPr lang="en-US" altLang="zh-CN" sz="3200" b="1" dirty="0">
                <a:solidFill>
                  <a:srgbClr val="333300"/>
                </a:solidFill>
              </a:rPr>
              <a:t>}</a:t>
            </a:r>
          </a:p>
          <a:p>
            <a:pPr marL="0" indent="0" eaLnBrk="1" hangingPunct="1">
              <a:spcBef>
                <a:spcPts val="1200"/>
              </a:spcBef>
              <a:spcAft>
                <a:spcPts val="0"/>
              </a:spcAft>
            </a:pPr>
            <a:r>
              <a:rPr lang="en-US" altLang="zh-CN" sz="3200" b="1" dirty="0">
                <a:solidFill>
                  <a:srgbClr val="333300"/>
                </a:solidFill>
              </a:rPr>
              <a:t>     </a:t>
            </a:r>
            <a:r>
              <a:rPr lang="zh-CN" altLang="en-US" sz="3200" b="1" dirty="0">
                <a:solidFill>
                  <a:srgbClr val="333300"/>
                </a:solidFill>
              </a:rPr>
              <a:t>称之为</a:t>
            </a:r>
            <a:r>
              <a:rPr lang="en-US" altLang="zh-CN" sz="3200" b="1" dirty="0">
                <a:solidFill>
                  <a:srgbClr val="333300"/>
                </a:solidFill>
              </a:rPr>
              <a:t>A</a:t>
            </a:r>
            <a:r>
              <a:rPr lang="zh-CN" altLang="en-US" sz="3200" b="1" dirty="0">
                <a:solidFill>
                  <a:srgbClr val="333300"/>
                </a:solidFill>
              </a:rPr>
              <a:t>上的</a:t>
            </a:r>
            <a:r>
              <a:rPr lang="zh-CN" altLang="en-US" sz="3200" b="1" dirty="0">
                <a:solidFill>
                  <a:srgbClr val="CC0000"/>
                </a:solidFill>
              </a:rPr>
              <a:t>恒等</a:t>
            </a:r>
            <a:r>
              <a:rPr lang="zh-CN" altLang="en-US" sz="3200" b="1" dirty="0">
                <a:solidFill>
                  <a:srgbClr val="333300"/>
                </a:solidFill>
              </a:rPr>
              <a:t>关系。</a:t>
            </a:r>
          </a:p>
        </p:txBody>
      </p:sp>
    </p:spTree>
    <p:extLst>
      <p:ext uri="{BB962C8B-B14F-4D97-AF65-F5344CB8AC3E}">
        <p14:creationId xmlns:p14="http://schemas.microsoft.com/office/powerpoint/2010/main" val="16547005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E59ED3-9A9B-4DA6-A3E0-6AF5CE904E75}" type="slidenum">
              <a:rPr lang="zh-CN" altLang="en-US" smtClean="0">
                <a:solidFill>
                  <a:schemeClr val="accent1"/>
                </a:solidFill>
              </a:rPr>
              <a:pPr/>
              <a:t>2</a:t>
            </a:fld>
            <a:r>
              <a:rPr lang="en-US" altLang="zh-CN" dirty="0">
                <a:solidFill>
                  <a:schemeClr val="accent1"/>
                </a:solidFill>
              </a:rPr>
              <a:t>/42</a:t>
            </a:r>
          </a:p>
        </p:txBody>
      </p:sp>
      <p:sp>
        <p:nvSpPr>
          <p:cNvPr id="4099" name="Rectangle 2"/>
          <p:cNvSpPr>
            <a:spLocks noGrp="1"/>
          </p:cNvSpPr>
          <p:nvPr>
            <p:ph type="title" idx="4294967295"/>
          </p:nvPr>
        </p:nvSpPr>
        <p:spPr/>
        <p:txBody>
          <a:bodyPr/>
          <a:lstStyle/>
          <a:p>
            <a:r>
              <a:rPr lang="zh-CN" altLang="en-US" sz="4000" dirty="0">
                <a:latin typeface="Calibri" panose="020F0502020204030204" pitchFamily="34" charset="0"/>
                <a:ea typeface="宋体" panose="02010600030101010101" pitchFamily="2" charset="-122"/>
              </a:rPr>
              <a:t>第</a:t>
            </a:r>
            <a:r>
              <a:rPr lang="en-US" altLang="zh-CN" sz="4000" dirty="0">
                <a:latin typeface="Calibri" panose="020F0502020204030204" pitchFamily="34" charset="0"/>
                <a:ea typeface="宋体" panose="02010600030101010101" pitchFamily="2" charset="-122"/>
              </a:rPr>
              <a:t>4</a:t>
            </a:r>
            <a:r>
              <a:rPr lang="zh-CN" altLang="en-US" sz="4000" dirty="0">
                <a:latin typeface="Calibri" panose="020F0502020204030204" pitchFamily="34" charset="0"/>
                <a:ea typeface="宋体" panose="02010600030101010101" pitchFamily="2" charset="-122"/>
              </a:rPr>
              <a:t>章 二元关系和函数</a:t>
            </a:r>
          </a:p>
        </p:txBody>
      </p:sp>
      <p:sp>
        <p:nvSpPr>
          <p:cNvPr id="4100" name="Rectangle 3"/>
          <p:cNvSpPr>
            <a:spLocks noGrp="1"/>
          </p:cNvSpPr>
          <p:nvPr>
            <p:ph type="body" idx="4294967295"/>
          </p:nvPr>
        </p:nvSpPr>
        <p:spPr/>
        <p:txBody>
          <a:bodyPr/>
          <a:lstStyle/>
          <a:p>
            <a:pPr>
              <a:buFont typeface="Arial" panose="020B0604020202020204" pitchFamily="34" charset="0"/>
              <a:buNone/>
            </a:pPr>
            <a:r>
              <a:rPr lang="en-US" altLang="zh-CN" b="1" dirty="0">
                <a:solidFill>
                  <a:srgbClr val="C00000"/>
                </a:solidFill>
                <a:latin typeface="Calibri" panose="020F0502020204030204" pitchFamily="34" charset="0"/>
                <a:ea typeface="宋体" panose="02010600030101010101" pitchFamily="2" charset="-122"/>
              </a:rPr>
              <a:t>4.1 </a:t>
            </a:r>
            <a:r>
              <a:rPr lang="zh-CN" altLang="en-US" b="1" dirty="0">
                <a:solidFill>
                  <a:srgbClr val="C00000"/>
                </a:solidFill>
                <a:latin typeface="Calibri" panose="020F0502020204030204" pitchFamily="34" charset="0"/>
                <a:ea typeface="宋体" panose="02010600030101010101" pitchFamily="2" charset="-122"/>
              </a:rPr>
              <a:t>集合的笛卡尔积与二元关系 </a:t>
            </a:r>
          </a:p>
          <a:p>
            <a:pPr>
              <a:buFont typeface="Arial" panose="020B0604020202020204" pitchFamily="34" charset="0"/>
              <a:buNone/>
            </a:pPr>
            <a:r>
              <a:rPr lang="en-US" altLang="zh-CN" b="1" dirty="0">
                <a:solidFill>
                  <a:srgbClr val="C00000"/>
                </a:solidFill>
                <a:latin typeface="Calibri" panose="020F0502020204030204" pitchFamily="34" charset="0"/>
                <a:ea typeface="宋体" panose="02010600030101010101" pitchFamily="2" charset="-122"/>
              </a:rPr>
              <a:t>4.2 </a:t>
            </a:r>
            <a:r>
              <a:rPr lang="zh-CN" altLang="en-US" b="1" dirty="0">
                <a:solidFill>
                  <a:srgbClr val="C00000"/>
                </a:solidFill>
                <a:latin typeface="Calibri" panose="020F0502020204030204" pitchFamily="34" charset="0"/>
                <a:ea typeface="宋体" panose="02010600030101010101" pitchFamily="2" charset="-122"/>
              </a:rPr>
              <a:t>关系的运算</a:t>
            </a:r>
            <a:endParaRPr lang="en-US" altLang="zh-CN" b="1" dirty="0">
              <a:solidFill>
                <a:srgbClr val="C00000"/>
              </a:solidFill>
              <a:latin typeface="Calibri" panose="020F0502020204030204" pitchFamily="34" charset="0"/>
              <a:ea typeface="宋体" panose="02010600030101010101" pitchFamily="2" charset="-122"/>
            </a:endParaRPr>
          </a:p>
          <a:p>
            <a:pPr>
              <a:buFont typeface="Arial" panose="020B0604020202020204" pitchFamily="34" charset="0"/>
              <a:buNone/>
            </a:pPr>
            <a:r>
              <a:rPr lang="en-US" altLang="zh-CN" b="1" dirty="0">
                <a:latin typeface="Calibri" panose="020F0502020204030204" pitchFamily="34" charset="0"/>
                <a:ea typeface="宋体" panose="02010600030101010101" pitchFamily="2" charset="-122"/>
              </a:rPr>
              <a:t>4.3 </a:t>
            </a:r>
            <a:r>
              <a:rPr lang="zh-CN" altLang="en-US" b="1" dirty="0">
                <a:latin typeface="Calibri" panose="020F0502020204030204" pitchFamily="34" charset="0"/>
                <a:ea typeface="宋体" panose="02010600030101010101" pitchFamily="2" charset="-122"/>
              </a:rPr>
              <a:t>关系的性质</a:t>
            </a:r>
            <a:endParaRPr lang="en-US" altLang="zh-CN" b="1" dirty="0">
              <a:latin typeface="Calibri" panose="020F0502020204030204" pitchFamily="34" charset="0"/>
              <a:ea typeface="宋体" panose="02010600030101010101" pitchFamily="2" charset="-122"/>
            </a:endParaRPr>
          </a:p>
          <a:p>
            <a:pPr>
              <a:buFont typeface="Arial" panose="020B0604020202020204" pitchFamily="34" charset="0"/>
              <a:buNone/>
            </a:pPr>
            <a:r>
              <a:rPr lang="en-US" altLang="zh-CN" b="1" dirty="0">
                <a:latin typeface="Calibri" panose="020F0502020204030204" pitchFamily="34" charset="0"/>
                <a:ea typeface="宋体" panose="02010600030101010101" pitchFamily="2" charset="-122"/>
              </a:rPr>
              <a:t>4.4 </a:t>
            </a:r>
            <a:r>
              <a:rPr lang="zh-CN" altLang="en-US" b="1" dirty="0">
                <a:latin typeface="Calibri" panose="020F0502020204030204" pitchFamily="34" charset="0"/>
                <a:ea typeface="宋体" panose="02010600030101010101" pitchFamily="2" charset="-122"/>
              </a:rPr>
              <a:t>关系的闭包</a:t>
            </a:r>
            <a:endParaRPr lang="en-US" altLang="zh-CN" b="1" dirty="0">
              <a:latin typeface="Calibri" panose="020F0502020204030204" pitchFamily="34" charset="0"/>
              <a:ea typeface="宋体" panose="02010600030101010101" pitchFamily="2" charset="-122"/>
            </a:endParaRPr>
          </a:p>
          <a:p>
            <a:pPr>
              <a:buFont typeface="Arial" panose="020B0604020202020204" pitchFamily="34" charset="0"/>
              <a:buNone/>
            </a:pPr>
            <a:r>
              <a:rPr lang="en-US" altLang="zh-CN" b="1" dirty="0">
                <a:latin typeface="Calibri" panose="020F0502020204030204" pitchFamily="34" charset="0"/>
                <a:ea typeface="宋体" panose="02010600030101010101" pitchFamily="2" charset="-122"/>
              </a:rPr>
              <a:t>4.5 </a:t>
            </a:r>
            <a:r>
              <a:rPr lang="zh-CN" altLang="en-US" b="1" dirty="0">
                <a:latin typeface="Calibri" panose="020F0502020204030204" pitchFamily="34" charset="0"/>
                <a:ea typeface="宋体" panose="02010600030101010101" pitchFamily="2" charset="-122"/>
              </a:rPr>
              <a:t>等价关系和偏序关系</a:t>
            </a:r>
            <a:endParaRPr lang="en-US" altLang="zh-CN" b="1" dirty="0">
              <a:latin typeface="Calibri" panose="020F0502020204030204" pitchFamily="34" charset="0"/>
              <a:ea typeface="宋体" panose="02010600030101010101" pitchFamily="2" charset="-122"/>
            </a:endParaRPr>
          </a:p>
          <a:p>
            <a:pPr>
              <a:buFont typeface="Arial" panose="020B0604020202020204" pitchFamily="34" charset="0"/>
              <a:buNone/>
            </a:pPr>
            <a:r>
              <a:rPr lang="en-US" altLang="zh-CN" b="1" dirty="0">
                <a:latin typeface="Calibri" panose="020F0502020204030204" pitchFamily="34" charset="0"/>
                <a:ea typeface="宋体" panose="02010600030101010101" pitchFamily="2" charset="-122"/>
              </a:rPr>
              <a:t>4.6 </a:t>
            </a:r>
            <a:r>
              <a:rPr lang="zh-CN" altLang="en-US" b="1" dirty="0">
                <a:latin typeface="Calibri" panose="020F0502020204030204" pitchFamily="34" charset="0"/>
                <a:ea typeface="宋体" panose="02010600030101010101" pitchFamily="2" charset="-122"/>
              </a:rPr>
              <a:t>函数的定义和性质</a:t>
            </a:r>
            <a:endParaRPr lang="en-US" altLang="zh-CN" b="1" dirty="0">
              <a:latin typeface="Calibri" panose="020F0502020204030204" pitchFamily="34" charset="0"/>
              <a:ea typeface="宋体" panose="02010600030101010101" pitchFamily="2" charset="-122"/>
            </a:endParaRPr>
          </a:p>
          <a:p>
            <a:pPr>
              <a:buFont typeface="Arial" panose="020B0604020202020204" pitchFamily="34" charset="0"/>
              <a:buNone/>
            </a:pPr>
            <a:r>
              <a:rPr lang="en-US" altLang="zh-CN" b="1" dirty="0">
                <a:latin typeface="Calibri" panose="020F0502020204030204" pitchFamily="34" charset="0"/>
                <a:ea typeface="宋体" panose="02010600030101010101" pitchFamily="2" charset="-122"/>
              </a:rPr>
              <a:t>4.7 </a:t>
            </a:r>
            <a:r>
              <a:rPr lang="zh-CN" altLang="en-US" b="1" dirty="0">
                <a:latin typeface="Calibri" panose="020F0502020204030204" pitchFamily="34" charset="0"/>
                <a:ea typeface="宋体" panose="02010600030101010101" pitchFamily="2" charset="-122"/>
              </a:rPr>
              <a:t>函数的复合和反函数</a:t>
            </a:r>
            <a:endParaRPr lang="en-US" altLang="zh-CN" b="1" dirty="0">
              <a:ea typeface="宋体" panose="02010600030101010101" pitchFamily="2" charset="-122"/>
            </a:endParaRPr>
          </a:p>
        </p:txBody>
      </p:sp>
    </p:spTree>
    <p:extLst>
      <p:ext uri="{BB962C8B-B14F-4D97-AF65-F5344CB8AC3E}">
        <p14:creationId xmlns:p14="http://schemas.microsoft.com/office/powerpoint/2010/main" val="2642709028"/>
      </p:ext>
    </p:extLst>
  </p:cSld>
  <p:clrMapOvr>
    <a:masterClrMapping/>
  </p:clrMapOvr>
  <p:transition advTm="1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789B89-95BE-43EA-B276-DA5B04246584}" type="slidenum">
              <a:rPr lang="zh-CN" altLang="en-US" smtClean="0">
                <a:solidFill>
                  <a:schemeClr val="accent1"/>
                </a:solidFill>
              </a:rPr>
              <a:pPr/>
              <a:t>20</a:t>
            </a:fld>
            <a:r>
              <a:rPr lang="en-US" altLang="zh-CN" dirty="0">
                <a:solidFill>
                  <a:schemeClr val="accent1"/>
                </a:solidFill>
              </a:rPr>
              <a:t>/42</a:t>
            </a:r>
          </a:p>
        </p:txBody>
      </p:sp>
      <p:sp>
        <p:nvSpPr>
          <p:cNvPr id="20483"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二元关系的四种表示方法</a:t>
            </a:r>
          </a:p>
        </p:txBody>
      </p:sp>
      <p:sp>
        <p:nvSpPr>
          <p:cNvPr id="20484" name="Rectangle 3"/>
          <p:cNvSpPr>
            <a:spLocks noGrp="1"/>
          </p:cNvSpPr>
          <p:nvPr>
            <p:ph type="body" sz="half" idx="4294967295"/>
          </p:nvPr>
        </p:nvSpPr>
        <p:spPr>
          <a:xfrm>
            <a:off x="323850" y="830709"/>
            <a:ext cx="2962275" cy="2454275"/>
          </a:xfrm>
        </p:spPr>
        <p:txBody>
          <a:bodyPr/>
          <a:lstStyle/>
          <a:p>
            <a:pPr marL="0" indent="0">
              <a:spcBef>
                <a:spcPct val="5000"/>
              </a:spcBef>
            </a:pPr>
            <a:r>
              <a:rPr lang="zh-CN" altLang="en-US" sz="2800" b="1" dirty="0">
                <a:solidFill>
                  <a:schemeClr val="hlink"/>
                </a:solidFill>
                <a:latin typeface="Calibri" panose="020F0502020204030204" pitchFamily="34" charset="0"/>
                <a:ea typeface="宋体" panose="02010600030101010101" pitchFamily="2" charset="-122"/>
              </a:rPr>
              <a:t>　有序二元组</a:t>
            </a:r>
          </a:p>
          <a:p>
            <a:pPr marL="0" indent="0">
              <a:spcBef>
                <a:spcPct val="5000"/>
              </a:spcBef>
            </a:pPr>
            <a:r>
              <a:rPr lang="zh-CN" altLang="en-US" sz="2800" b="1" dirty="0">
                <a:solidFill>
                  <a:schemeClr val="hlink"/>
                </a:solidFill>
                <a:latin typeface="Calibri" panose="020F0502020204030204" pitchFamily="34" charset="0"/>
                <a:ea typeface="宋体" panose="02010600030101010101" pitchFamily="2" charset="-122"/>
              </a:rPr>
              <a:t>　表</a:t>
            </a:r>
          </a:p>
          <a:p>
            <a:pPr marL="0" indent="0">
              <a:spcBef>
                <a:spcPct val="5000"/>
              </a:spcBef>
            </a:pPr>
            <a:r>
              <a:rPr lang="zh-CN" altLang="en-US" sz="2800" b="1" dirty="0">
                <a:solidFill>
                  <a:schemeClr val="hlink"/>
                </a:solidFill>
                <a:latin typeface="Calibri" panose="020F0502020204030204" pitchFamily="34" charset="0"/>
                <a:ea typeface="宋体" panose="02010600030101010101" pitchFamily="2" charset="-122"/>
              </a:rPr>
              <a:t>　关系图</a:t>
            </a:r>
          </a:p>
          <a:p>
            <a:pPr marL="0" indent="0">
              <a:spcBef>
                <a:spcPct val="5000"/>
              </a:spcBef>
            </a:pPr>
            <a:r>
              <a:rPr lang="zh-CN" altLang="en-US" sz="2800" b="1" dirty="0">
                <a:solidFill>
                  <a:schemeClr val="hlink"/>
                </a:solidFill>
                <a:latin typeface="Calibri" panose="020F0502020204030204" pitchFamily="34" charset="0"/>
                <a:ea typeface="宋体" panose="02010600030101010101" pitchFamily="2" charset="-122"/>
              </a:rPr>
              <a:t>　关系矩阵</a:t>
            </a:r>
          </a:p>
        </p:txBody>
      </p:sp>
      <p:sp>
        <p:nvSpPr>
          <p:cNvPr id="20485" name="Text Box 4"/>
          <p:cNvSpPr txBox="1">
            <a:spLocks noChangeArrowheads="1"/>
          </p:cNvSpPr>
          <p:nvPr/>
        </p:nvSpPr>
        <p:spPr bwMode="auto">
          <a:xfrm>
            <a:off x="179512" y="2852936"/>
            <a:ext cx="835362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30000"/>
              </a:spcAft>
            </a:pPr>
            <a:r>
              <a:rPr lang="zh-CN" altLang="en-US" sz="2800" b="1" dirty="0">
                <a:solidFill>
                  <a:srgbClr val="FF0000"/>
                </a:solidFill>
              </a:rPr>
              <a:t>例</a:t>
            </a:r>
            <a:r>
              <a:rPr lang="zh-CN" altLang="en-US" sz="2800" b="1" dirty="0"/>
              <a:t>  </a:t>
            </a:r>
            <a:r>
              <a:rPr lang="en-US" altLang="zh-CN" sz="2800" b="1" dirty="0"/>
              <a:t>A={</a:t>
            </a:r>
            <a:r>
              <a:rPr lang="en-US" altLang="zh-CN" sz="2800" b="1" dirty="0" err="1"/>
              <a:t>a,b,c,d</a:t>
            </a:r>
            <a:r>
              <a:rPr lang="en-US" altLang="zh-CN" sz="2800" b="1" dirty="0"/>
              <a:t>},  B={</a:t>
            </a:r>
            <a:r>
              <a:rPr lang="el-GR" altLang="zh-CN" sz="2800" b="1" dirty="0">
                <a:cs typeface="Arial" panose="020B0604020202020204" pitchFamily="34" charset="0"/>
              </a:rPr>
              <a:t>α</a:t>
            </a:r>
            <a:r>
              <a:rPr lang="en-US" altLang="zh-CN" sz="2800" b="1" dirty="0">
                <a:cs typeface="Arial" panose="020B0604020202020204" pitchFamily="34" charset="0"/>
              </a:rPr>
              <a:t>,</a:t>
            </a:r>
            <a:r>
              <a:rPr lang="el-GR" altLang="zh-CN" sz="2800" b="1" dirty="0">
                <a:cs typeface="Arial" panose="020B0604020202020204" pitchFamily="34" charset="0"/>
              </a:rPr>
              <a:t>β</a:t>
            </a:r>
            <a:r>
              <a:rPr lang="en-US" altLang="zh-CN" sz="2800" b="1" dirty="0">
                <a:cs typeface="Arial" panose="020B0604020202020204" pitchFamily="34" charset="0"/>
              </a:rPr>
              <a:t>,</a:t>
            </a:r>
            <a:r>
              <a:rPr lang="el-GR" altLang="zh-CN" sz="2800" b="1" dirty="0">
                <a:cs typeface="Arial" panose="020B0604020202020204" pitchFamily="34" charset="0"/>
              </a:rPr>
              <a:t>γ</a:t>
            </a:r>
            <a:r>
              <a:rPr lang="en-US" altLang="zh-CN" sz="2800" b="1" dirty="0">
                <a:cs typeface="Arial" panose="020B0604020202020204" pitchFamily="34" charset="0"/>
              </a:rPr>
              <a:t>}</a:t>
            </a:r>
          </a:p>
          <a:p>
            <a:pPr eaLnBrk="1" hangingPunct="1">
              <a:lnSpc>
                <a:spcPct val="120000"/>
              </a:lnSpc>
            </a:pPr>
            <a:r>
              <a:rPr lang="en-US" altLang="zh-CN" sz="2800" b="1" dirty="0">
                <a:cs typeface="Arial" panose="020B0604020202020204" pitchFamily="34" charset="0"/>
              </a:rPr>
              <a:t>     </a:t>
            </a:r>
            <a:r>
              <a:rPr lang="en-US" altLang="zh-CN" sz="2800" b="1" dirty="0"/>
              <a:t> R={ &lt;a, </a:t>
            </a:r>
            <a:r>
              <a:rPr lang="el-GR" altLang="zh-CN" sz="2800" b="1" dirty="0"/>
              <a:t>α</a:t>
            </a:r>
            <a:r>
              <a:rPr lang="en-US" altLang="zh-CN" sz="2800" b="1" dirty="0"/>
              <a:t>&gt;,&lt;b, </a:t>
            </a:r>
            <a:r>
              <a:rPr lang="el-GR" altLang="zh-CN" sz="2800" b="1" dirty="0"/>
              <a:t>γ</a:t>
            </a:r>
            <a:r>
              <a:rPr lang="en-US" altLang="zh-CN" sz="2800" b="1" dirty="0"/>
              <a:t>&gt;,&lt;c, </a:t>
            </a:r>
            <a:r>
              <a:rPr lang="el-GR" altLang="zh-CN" sz="2800" b="1" dirty="0"/>
              <a:t>α</a:t>
            </a:r>
            <a:r>
              <a:rPr lang="en-US" altLang="zh-CN" sz="2800" b="1" dirty="0"/>
              <a:t>&gt;,&lt;c, </a:t>
            </a:r>
            <a:r>
              <a:rPr lang="el-GR" altLang="zh-CN" sz="2800" b="1" dirty="0"/>
              <a:t>γ</a:t>
            </a:r>
            <a:r>
              <a:rPr lang="en-US" altLang="zh-CN" sz="2800" b="1" dirty="0"/>
              <a:t>&gt;,&lt;d, </a:t>
            </a:r>
            <a:r>
              <a:rPr lang="el-GR" altLang="zh-CN" sz="2800" b="1" dirty="0"/>
              <a:t>β</a:t>
            </a:r>
            <a:r>
              <a:rPr lang="en-US" altLang="zh-CN" sz="2800" b="1" dirty="0"/>
              <a:t>&gt; }</a:t>
            </a:r>
            <a:endParaRPr lang="el-GR" altLang="zh-CN" sz="2800" b="1" dirty="0"/>
          </a:p>
        </p:txBody>
      </p:sp>
      <p:graphicFrame>
        <p:nvGraphicFramePr>
          <p:cNvPr id="175109" name="Group 5"/>
          <p:cNvGraphicFramePr>
            <a:graphicFrameLocks noGrp="1"/>
          </p:cNvGraphicFramePr>
          <p:nvPr>
            <p:ph sz="half" idx="4294967295"/>
            <p:extLst>
              <p:ext uri="{D42A27DB-BD31-4B8C-83A1-F6EECF244321}">
                <p14:modId xmlns:p14="http://schemas.microsoft.com/office/powerpoint/2010/main" val="3260349094"/>
              </p:ext>
            </p:extLst>
          </p:nvPr>
        </p:nvGraphicFramePr>
        <p:xfrm>
          <a:off x="5651375" y="836712"/>
          <a:ext cx="3313113" cy="2332038"/>
        </p:xfrm>
        <a:graphic>
          <a:graphicData uri="http://schemas.openxmlformats.org/drawingml/2006/table">
            <a:tbl>
              <a:tblPr/>
              <a:tblGrid>
                <a:gridCol w="827088">
                  <a:extLst>
                    <a:ext uri="{9D8B030D-6E8A-4147-A177-3AD203B41FA5}">
                      <a16:colId xmlns:a16="http://schemas.microsoft.com/office/drawing/2014/main" val="20000"/>
                    </a:ext>
                  </a:extLst>
                </a:gridCol>
                <a:gridCol w="830262">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68103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1" u="none" strike="noStrike" cap="none" normalizeH="0" baseline="0">
                          <a:ln>
                            <a:noFill/>
                          </a:ln>
                          <a:solidFill>
                            <a:schemeClr val="tx1"/>
                          </a:solidFill>
                          <a:effectLst/>
                          <a:latin typeface="Times New Roman" pitchFamily="18" charset="0"/>
                          <a:ea typeface="宋体" pitchFamily="2" charset="-122"/>
                        </a:rPr>
                        <a:t>    </a:t>
                      </a:r>
                      <a:r>
                        <a:rPr kumimoji="0" lang="en-US" altLang="zh-CN" sz="1800" b="0" i="1" u="none" strike="noStrike" cap="none" normalizeH="0" baseline="0">
                          <a:ln>
                            <a:noFill/>
                          </a:ln>
                          <a:solidFill>
                            <a:schemeClr val="tx1"/>
                          </a:solidFill>
                          <a:effectLst/>
                          <a:latin typeface="Times New Roman" pitchFamily="18" charset="0"/>
                          <a:ea typeface="宋体" pitchFamily="2" charset="-122"/>
                        </a:rPr>
                        <a:t>B</a:t>
                      </a:r>
                      <a:endParaRPr kumimoji="0" lang="en-US" altLang="zh-CN" sz="1800" b="0" i="0" u="none" strike="noStrike" cap="none" normalizeH="0" baseline="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1" u="none" strike="noStrike" cap="none" normalizeH="0" baseline="0">
                          <a:ln>
                            <a:noFill/>
                          </a:ln>
                          <a:solidFill>
                            <a:schemeClr val="tx1"/>
                          </a:solidFill>
                          <a:effectLst/>
                          <a:latin typeface="Times New Roman" pitchFamily="18" charset="0"/>
                          <a:ea typeface="宋体" pitchFamily="2" charset="-122"/>
                        </a:rPr>
                        <a:t>A</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α</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β</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γ</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1" u="none" strike="noStrike" cap="none" normalizeH="0" baseline="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1" u="none" strike="noStrike" cap="none" normalizeH="0" baseline="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1" u="none" strike="noStrike" cap="none" normalizeH="0" baseline="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1" u="none" strike="noStrike" cap="none" normalizeH="0" baseline="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7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0" lang="en-US" altLang="zh-CN" sz="1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1800" b="0" i="0" u="none" strike="noStrike" cap="none" normalizeH="0" baseline="0" dirty="0">
                        <a:ln>
                          <a:noFill/>
                        </a:ln>
                        <a:solidFill>
                          <a:schemeClr val="tx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9254"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49" y="4149081"/>
            <a:ext cx="3359551" cy="208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5"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176" y="4332860"/>
            <a:ext cx="1560513"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6924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789B89-95BE-43EA-B276-DA5B04246584}" type="slidenum">
              <a:rPr lang="zh-CN" altLang="en-US" smtClean="0">
                <a:solidFill>
                  <a:schemeClr val="accent1"/>
                </a:solidFill>
              </a:rPr>
              <a:pPr/>
              <a:t>21</a:t>
            </a:fld>
            <a:r>
              <a:rPr lang="en-US" altLang="zh-CN" dirty="0">
                <a:solidFill>
                  <a:schemeClr val="accent1"/>
                </a:solidFill>
              </a:rPr>
              <a:t>/42</a:t>
            </a:r>
          </a:p>
        </p:txBody>
      </p:sp>
      <p:sp>
        <p:nvSpPr>
          <p:cNvPr id="20483"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二元关系与数据结构</a:t>
            </a:r>
          </a:p>
        </p:txBody>
      </p:sp>
      <p:sp>
        <p:nvSpPr>
          <p:cNvPr id="9249" name="文本框 9248">
            <a:extLst>
              <a:ext uri="{FF2B5EF4-FFF2-40B4-BE49-F238E27FC236}">
                <a16:creationId xmlns:a16="http://schemas.microsoft.com/office/drawing/2014/main" id="{DBF0351E-C488-408F-8FD3-E487541D83E4}"/>
              </a:ext>
            </a:extLst>
          </p:cNvPr>
          <p:cNvSpPr txBox="1"/>
          <p:nvPr/>
        </p:nvSpPr>
        <p:spPr>
          <a:xfrm>
            <a:off x="467544" y="1098193"/>
            <a:ext cx="8424936" cy="4801314"/>
          </a:xfrm>
          <a:prstGeom prst="rect">
            <a:avLst/>
          </a:prstGeom>
          <a:noFill/>
        </p:spPr>
        <p:txBody>
          <a:bodyPr wrap="square" rtlCol="0">
            <a:spAutoFit/>
          </a:bodyPr>
          <a:lstStyle/>
          <a:p>
            <a:pPr marL="2066925" indent="-2066925">
              <a:tabLst>
                <a:tab pos="1616075" algn="l"/>
                <a:tab pos="2066925" algn="l"/>
              </a:tabLst>
            </a:pPr>
            <a:r>
              <a:rPr lang="zh-CN" altLang="en-US" sz="3200" dirty="0">
                <a:solidFill>
                  <a:srgbClr val="C00000"/>
                </a:solidFill>
              </a:rPr>
              <a:t>集合</a:t>
            </a:r>
            <a:r>
              <a:rPr lang="zh-CN" altLang="en-US" sz="3200" dirty="0"/>
              <a:t>结构：数据结构中的元素之间除了“</a:t>
            </a:r>
            <a:r>
              <a:rPr lang="zh-CN" altLang="en-US" sz="3200" dirty="0">
                <a:solidFill>
                  <a:srgbClr val="C00000"/>
                </a:solidFill>
              </a:rPr>
              <a:t>同属一个集合</a:t>
            </a:r>
            <a:r>
              <a:rPr lang="zh-CN" altLang="en-US" sz="3200" dirty="0"/>
              <a:t>” 的相互关系外，别无其他关系；  </a:t>
            </a:r>
          </a:p>
          <a:p>
            <a:pPr marL="2066925" indent="-2066925">
              <a:tabLst>
                <a:tab pos="1616075" algn="l"/>
                <a:tab pos="2066925" algn="l"/>
              </a:tabLst>
            </a:pPr>
            <a:r>
              <a:rPr lang="zh-CN" altLang="en-US" sz="3200" dirty="0">
                <a:solidFill>
                  <a:srgbClr val="C00000"/>
                </a:solidFill>
              </a:rPr>
              <a:t>线性</a:t>
            </a:r>
            <a:r>
              <a:rPr lang="zh-CN" altLang="en-US" sz="3200" dirty="0"/>
              <a:t>结构：数据结构中的元素存在</a:t>
            </a:r>
            <a:r>
              <a:rPr lang="zh-CN" altLang="en-US" sz="3200" b="1" dirty="0">
                <a:solidFill>
                  <a:srgbClr val="C00000"/>
                </a:solidFill>
              </a:rPr>
              <a:t>一对一</a:t>
            </a:r>
            <a:r>
              <a:rPr lang="zh-CN" altLang="en-US" sz="3200" dirty="0"/>
              <a:t>的相互关系；</a:t>
            </a:r>
            <a:r>
              <a:rPr lang="zh-CN" altLang="en-US" sz="3200" baseline="30000" dirty="0"/>
              <a:t> </a:t>
            </a:r>
            <a:r>
              <a:rPr lang="zh-CN" altLang="en-US" sz="3200" dirty="0"/>
              <a:t>  </a:t>
            </a:r>
          </a:p>
          <a:p>
            <a:pPr marL="2066925" indent="-2066925">
              <a:tabLst>
                <a:tab pos="1616075" algn="l"/>
                <a:tab pos="2066925" algn="l"/>
              </a:tabLst>
            </a:pPr>
            <a:r>
              <a:rPr lang="zh-CN" altLang="en-US" sz="3200" dirty="0">
                <a:solidFill>
                  <a:srgbClr val="C00000"/>
                </a:solidFill>
              </a:rPr>
              <a:t>树形</a:t>
            </a:r>
            <a:r>
              <a:rPr lang="zh-CN" altLang="en-US" sz="3200" dirty="0"/>
              <a:t>结构：数据结构中的元素存在</a:t>
            </a:r>
            <a:r>
              <a:rPr lang="zh-CN" altLang="en-US" sz="3200" b="1" dirty="0">
                <a:solidFill>
                  <a:srgbClr val="C00000"/>
                </a:solidFill>
              </a:rPr>
              <a:t>一对多</a:t>
            </a:r>
            <a:r>
              <a:rPr lang="zh-CN" altLang="en-US" sz="3200" dirty="0"/>
              <a:t>的相互关系；</a:t>
            </a:r>
            <a:r>
              <a:rPr lang="zh-CN" altLang="en-US" sz="3200" baseline="30000" dirty="0"/>
              <a:t> </a:t>
            </a:r>
            <a:r>
              <a:rPr lang="zh-CN" altLang="en-US" sz="3200" dirty="0"/>
              <a:t>  </a:t>
            </a:r>
          </a:p>
          <a:p>
            <a:pPr marL="2066925" indent="-2066925">
              <a:tabLst>
                <a:tab pos="1616075" algn="l"/>
                <a:tab pos="2066925" algn="l"/>
              </a:tabLst>
            </a:pPr>
            <a:r>
              <a:rPr lang="zh-CN" altLang="en-US" sz="3200" dirty="0">
                <a:solidFill>
                  <a:srgbClr val="C00000"/>
                </a:solidFill>
              </a:rPr>
              <a:t>图形</a:t>
            </a:r>
            <a:r>
              <a:rPr lang="zh-CN" altLang="en-US" sz="3200" dirty="0"/>
              <a:t>结构：数据结构中的元素存在</a:t>
            </a:r>
            <a:r>
              <a:rPr lang="zh-CN" altLang="en-US" sz="3200" b="1" dirty="0">
                <a:solidFill>
                  <a:srgbClr val="C00000"/>
                </a:solidFill>
              </a:rPr>
              <a:t>多对多</a:t>
            </a:r>
            <a:r>
              <a:rPr lang="zh-CN" altLang="en-US" sz="3200" dirty="0"/>
              <a:t>的相互关系</a:t>
            </a:r>
          </a:p>
          <a:p>
            <a:endParaRPr lang="zh-CN" altLang="en-US" dirty="0"/>
          </a:p>
        </p:txBody>
      </p:sp>
    </p:spTree>
    <p:extLst>
      <p:ext uri="{BB962C8B-B14F-4D97-AF65-F5344CB8AC3E}">
        <p14:creationId xmlns:p14="http://schemas.microsoft.com/office/powerpoint/2010/main" val="1060195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23B556-F917-4677-AECB-E9A536A8C11C}" type="slidenum">
              <a:rPr lang="zh-CN" altLang="en-US" smtClean="0">
                <a:solidFill>
                  <a:schemeClr val="accent1"/>
                </a:solidFill>
              </a:rPr>
              <a:pPr/>
              <a:t>22</a:t>
            </a:fld>
            <a:r>
              <a:rPr lang="en-US" altLang="zh-CN" dirty="0">
                <a:solidFill>
                  <a:schemeClr val="accent1"/>
                </a:solidFill>
              </a:rPr>
              <a:t>/42</a:t>
            </a:r>
          </a:p>
        </p:txBody>
      </p:sp>
      <p:sp>
        <p:nvSpPr>
          <p:cNvPr id="21507" name="Rectangle 2"/>
          <p:cNvSpPr>
            <a:spLocks noGrp="1"/>
          </p:cNvSpPr>
          <p:nvPr>
            <p:ph type="title" idx="4294967295"/>
          </p:nvPr>
        </p:nvSpPr>
        <p:spPr>
          <a:xfrm>
            <a:off x="179388" y="-26988"/>
            <a:ext cx="8964612" cy="642938"/>
          </a:xfrm>
        </p:spPr>
        <p:txBody>
          <a:bodyPr/>
          <a:lstStyle/>
          <a:p>
            <a:r>
              <a:rPr lang="en-US" altLang="zh-CN" sz="4000" b="1" dirty="0">
                <a:latin typeface="Calibri" panose="020F0502020204030204" pitchFamily="34" charset="0"/>
                <a:ea typeface="宋体" panose="02010600030101010101" pitchFamily="2" charset="-122"/>
              </a:rPr>
              <a:t>4.2 </a:t>
            </a:r>
            <a:r>
              <a:rPr lang="zh-CN" altLang="en-US" sz="4000" b="1" dirty="0">
                <a:latin typeface="Calibri" panose="020F0502020204030204" pitchFamily="34" charset="0"/>
                <a:ea typeface="宋体" panose="02010600030101010101" pitchFamily="2" charset="-122"/>
              </a:rPr>
              <a:t>关系的运算</a:t>
            </a:r>
          </a:p>
        </p:txBody>
      </p:sp>
      <p:sp>
        <p:nvSpPr>
          <p:cNvPr id="21508" name="Rectangle 3"/>
          <p:cNvSpPr>
            <a:spLocks noGrp="1"/>
          </p:cNvSpPr>
          <p:nvPr>
            <p:ph type="body" idx="4294967295"/>
          </p:nvPr>
        </p:nvSpPr>
        <p:spPr>
          <a:xfrm>
            <a:off x="323850" y="908050"/>
            <a:ext cx="8737600" cy="5257800"/>
          </a:xfrm>
        </p:spPr>
        <p:txBody>
          <a:bodyPr/>
          <a:lstStyle/>
          <a:p>
            <a:pPr marL="0" indent="0">
              <a:lnSpc>
                <a:spcPct val="12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令 </a:t>
            </a:r>
            <a:r>
              <a:rPr lang="en-US" altLang="zh-CN" b="1" dirty="0">
                <a:latin typeface="Calibri" panose="020F0502020204030204" pitchFamily="34" charset="0"/>
                <a:ea typeface="宋体" panose="02010600030101010101" pitchFamily="2" charset="-122"/>
              </a:rPr>
              <a:t>R</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R</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是从</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到</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的二元关系，那么</a:t>
            </a:r>
          </a:p>
          <a:p>
            <a:pPr marL="0" indent="0">
              <a:lnSpc>
                <a:spcPct val="12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R</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∩R</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 </a:t>
            </a:r>
          </a:p>
          <a:p>
            <a:pPr marL="0" indent="0">
              <a:lnSpc>
                <a:spcPct val="12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R</a:t>
            </a:r>
            <a:r>
              <a:rPr lang="en-US" altLang="zh-CN" b="1" baseline="-25000" dirty="0">
                <a:latin typeface="Calibri" panose="020F0502020204030204" pitchFamily="34" charset="0"/>
                <a:ea typeface="宋体" panose="02010600030101010101" pitchFamily="2" charset="-122"/>
              </a:rPr>
              <a:t>1</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MS Mincho" panose="02020609040205080304" pitchFamily="49" charset="-128"/>
              </a:rPr>
              <a:t>R</a:t>
            </a:r>
            <a:r>
              <a:rPr lang="en-US" altLang="zh-CN" b="1" baseline="-25000" dirty="0">
                <a:latin typeface="Calibri" panose="020F0502020204030204" pitchFamily="34" charset="0"/>
                <a:ea typeface="MS Mincho" panose="02020609040205080304" pitchFamily="49" charset="-128"/>
              </a:rPr>
              <a:t>2</a:t>
            </a:r>
          </a:p>
          <a:p>
            <a:pPr marL="0" indent="0">
              <a:lnSpc>
                <a:spcPct val="12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R</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–R</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 </a:t>
            </a:r>
          </a:p>
          <a:p>
            <a:pPr marL="0" indent="0">
              <a:lnSpc>
                <a:spcPct val="12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R</a:t>
            </a:r>
            <a:r>
              <a:rPr lang="en-US" altLang="zh-CN" b="1" baseline="-25000" dirty="0">
                <a:latin typeface="Calibri" panose="020F0502020204030204" pitchFamily="34" charset="0"/>
                <a:ea typeface="宋体" panose="02010600030101010101" pitchFamily="2" charset="-122"/>
              </a:rPr>
              <a:t>1</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宋体" panose="02010600030101010101" pitchFamily="2" charset="-122"/>
              </a:rPr>
              <a:t>R</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        </a:t>
            </a:r>
          </a:p>
          <a:p>
            <a:pPr marL="0" indent="0">
              <a:lnSpc>
                <a:spcPct val="12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也是从</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到</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的二元关系，</a:t>
            </a:r>
          </a:p>
          <a:p>
            <a:pPr marL="0" indent="0">
              <a:lnSpc>
                <a:spcPct val="12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它们分别称为</a:t>
            </a:r>
            <a:r>
              <a:rPr lang="en-US" altLang="zh-CN" b="1" dirty="0">
                <a:latin typeface="Calibri" panose="020F0502020204030204" pitchFamily="34" charset="0"/>
                <a:ea typeface="宋体" panose="02010600030101010101" pitchFamily="2" charset="-122"/>
              </a:rPr>
              <a:t>R</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R</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的交、并、差和对称差</a:t>
            </a:r>
            <a:r>
              <a:rPr lang="zh-CN" altLang="en-US" sz="2400" b="1" dirty="0">
                <a:latin typeface="Calibri" panose="020F0502020204030204" pitchFamily="34" charset="0"/>
                <a:ea typeface="宋体" panose="02010600030101010101" pitchFamily="2" charset="-122"/>
              </a:rPr>
              <a:t>。</a:t>
            </a:r>
          </a:p>
        </p:txBody>
      </p:sp>
    </p:spTree>
    <p:extLst>
      <p:ext uri="{BB962C8B-B14F-4D97-AF65-F5344CB8AC3E}">
        <p14:creationId xmlns:p14="http://schemas.microsoft.com/office/powerpoint/2010/main" val="290864101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79388" y="115888"/>
            <a:ext cx="8964612" cy="2016125"/>
          </a:xfrm>
        </p:spPr>
        <p:txBody>
          <a:bodyPr/>
          <a:lstStyle/>
          <a:p>
            <a:pPr algn="l">
              <a:lnSpc>
                <a:spcPct val="130000"/>
              </a:lnSpc>
            </a:pPr>
            <a:r>
              <a:rPr lang="zh-CN" altLang="en-US" sz="3200" b="1" dirty="0">
                <a:solidFill>
                  <a:schemeClr val="tx1"/>
                </a:solidFill>
                <a:latin typeface="宋体" panose="02010600030101010101" pitchFamily="2" charset="-122"/>
                <a:ea typeface="宋体" panose="02010600030101010101" pitchFamily="2" charset="-122"/>
              </a:rPr>
              <a:t>例   设</a:t>
            </a:r>
            <a:r>
              <a:rPr lang="en-US" altLang="zh-CN" sz="3200" b="1" dirty="0">
                <a:solidFill>
                  <a:schemeClr val="tx1"/>
                </a:solidFill>
                <a:latin typeface="宋体" panose="02010600030101010101" pitchFamily="2" charset="-122"/>
                <a:ea typeface="宋体" panose="02010600030101010101" pitchFamily="2" charset="-122"/>
              </a:rPr>
              <a:t>A={</a:t>
            </a:r>
            <a:r>
              <a:rPr lang="zh-CN" altLang="en-US" sz="3200" b="1" dirty="0">
                <a:solidFill>
                  <a:schemeClr val="tx1"/>
                </a:solidFill>
                <a:latin typeface="宋体" panose="02010600030101010101" pitchFamily="2" charset="-122"/>
                <a:ea typeface="宋体" panose="02010600030101010101" pitchFamily="2" charset="-122"/>
              </a:rPr>
              <a:t>小赵，小钱，小孙</a:t>
            </a:r>
            <a:r>
              <a:rPr lang="en-US" altLang="zh-CN" sz="3200" b="1" dirty="0">
                <a:solidFill>
                  <a:schemeClr val="tx1"/>
                </a:solidFill>
                <a:latin typeface="宋体" panose="02010600030101010101" pitchFamily="2" charset="-122"/>
                <a:ea typeface="宋体" panose="02010600030101010101" pitchFamily="2" charset="-122"/>
              </a:rPr>
              <a:t>}</a:t>
            </a:r>
            <a:br>
              <a:rPr lang="zh-CN" altLang="en-US" sz="3200" b="1" dirty="0">
                <a:solidFill>
                  <a:schemeClr val="tx1"/>
                </a:solidFill>
                <a:latin typeface="宋体" panose="02010600030101010101" pitchFamily="2" charset="-122"/>
                <a:ea typeface="宋体" panose="02010600030101010101" pitchFamily="2" charset="-122"/>
              </a:rPr>
            </a:br>
            <a:r>
              <a:rPr lang="zh-CN" altLang="en-US" sz="3200" b="1" dirty="0">
                <a:solidFill>
                  <a:schemeClr val="tx1"/>
                </a:solidFill>
                <a:latin typeface="宋体" panose="02010600030101010101" pitchFamily="2" charset="-122"/>
                <a:ea typeface="宋体" panose="02010600030101010101" pitchFamily="2" charset="-122"/>
              </a:rPr>
              <a:t>       </a:t>
            </a:r>
            <a:r>
              <a:rPr lang="en-US" altLang="zh-CN" sz="3200" b="1" dirty="0">
                <a:solidFill>
                  <a:schemeClr val="tx1"/>
                </a:solidFill>
                <a:latin typeface="宋体" panose="02010600030101010101" pitchFamily="2" charset="-122"/>
                <a:ea typeface="宋体" panose="02010600030101010101" pitchFamily="2" charset="-122"/>
              </a:rPr>
              <a:t>B={</a:t>
            </a:r>
            <a:r>
              <a:rPr lang="zh-CN" altLang="en-US" sz="3200" b="1" dirty="0">
                <a:solidFill>
                  <a:schemeClr val="tx1"/>
                </a:solidFill>
                <a:latin typeface="宋体" panose="02010600030101010101" pitchFamily="2" charset="-122"/>
                <a:ea typeface="宋体" panose="02010600030101010101" pitchFamily="2" charset="-122"/>
              </a:rPr>
              <a:t>北京，南京，巴黎，纽约</a:t>
            </a:r>
            <a:r>
              <a:rPr lang="en-US" altLang="zh-CN" sz="3200" b="1" dirty="0">
                <a:solidFill>
                  <a:schemeClr val="tx1"/>
                </a:solidFill>
                <a:latin typeface="宋体" panose="02010600030101010101" pitchFamily="2" charset="-122"/>
                <a:ea typeface="宋体" panose="02010600030101010101" pitchFamily="2" charset="-122"/>
              </a:rPr>
              <a:t>}</a:t>
            </a:r>
            <a:r>
              <a:rPr lang="zh-CN" altLang="en-US" sz="3200" b="1" dirty="0">
                <a:solidFill>
                  <a:schemeClr val="tx1"/>
                </a:solidFill>
                <a:latin typeface="宋体" panose="02010600030101010101" pitchFamily="2" charset="-122"/>
                <a:ea typeface="宋体" panose="02010600030101010101" pitchFamily="2" charset="-122"/>
              </a:rPr>
              <a:t>。</a:t>
            </a:r>
            <a:br>
              <a:rPr lang="zh-CN" altLang="en-US" sz="3200" b="1" dirty="0">
                <a:solidFill>
                  <a:schemeClr val="tx1"/>
                </a:solidFill>
                <a:latin typeface="宋体" panose="02010600030101010101" pitchFamily="2" charset="-122"/>
                <a:ea typeface="宋体" panose="02010600030101010101" pitchFamily="2" charset="-122"/>
              </a:rPr>
            </a:br>
            <a:r>
              <a:rPr lang="zh-CN" altLang="en-US" sz="3200" b="1" dirty="0">
                <a:solidFill>
                  <a:schemeClr val="tx1"/>
                </a:solidFill>
                <a:latin typeface="宋体" panose="02010600030101010101" pitchFamily="2" charset="-122"/>
                <a:ea typeface="宋体" panose="02010600030101010101" pitchFamily="2" charset="-122"/>
              </a:rPr>
              <a:t>   </a:t>
            </a:r>
            <a:r>
              <a:rPr lang="en-US" altLang="zh-CN" sz="3200" b="1" dirty="0">
                <a:solidFill>
                  <a:schemeClr val="tx1"/>
                </a:solidFill>
                <a:latin typeface="宋体" panose="02010600030101010101" pitchFamily="2" charset="-122"/>
                <a:ea typeface="宋体" panose="02010600030101010101" pitchFamily="2" charset="-122"/>
              </a:rPr>
              <a:t>   </a:t>
            </a:r>
            <a:r>
              <a:rPr lang="zh-CN" altLang="en-US" sz="3200" b="1" dirty="0">
                <a:solidFill>
                  <a:schemeClr val="tx1"/>
                </a:solidFill>
                <a:latin typeface="宋体" panose="02010600030101010101" pitchFamily="2" charset="-122"/>
                <a:ea typeface="宋体" panose="02010600030101010101" pitchFamily="2" charset="-122"/>
              </a:rPr>
              <a:t>Ａ</a:t>
            </a:r>
            <a:r>
              <a:rPr lang="en-US" altLang="zh-CN" sz="3200" b="1" dirty="0">
                <a:solidFill>
                  <a:schemeClr val="tx1"/>
                </a:solidFill>
                <a:latin typeface="宋体" panose="02010600030101010101" pitchFamily="2" charset="-122"/>
                <a:ea typeface="宋体" panose="02010600030101010101" pitchFamily="2" charset="-122"/>
              </a:rPr>
              <a:t>×</a:t>
            </a:r>
            <a:r>
              <a:rPr lang="zh-CN" altLang="en-US" sz="3200" b="1" dirty="0">
                <a:solidFill>
                  <a:schemeClr val="tx1"/>
                </a:solidFill>
                <a:latin typeface="宋体" panose="02010600030101010101" pitchFamily="2" charset="-122"/>
                <a:ea typeface="宋体" panose="02010600030101010101" pitchFamily="2" charset="-122"/>
              </a:rPr>
              <a:t>Ｂ</a:t>
            </a:r>
            <a:r>
              <a:rPr lang="en-US" altLang="zh-CN" sz="3200" b="1" dirty="0">
                <a:solidFill>
                  <a:schemeClr val="tx1"/>
                </a:solidFill>
                <a:latin typeface="宋体" panose="02010600030101010101" pitchFamily="2" charset="-122"/>
                <a:ea typeface="宋体" panose="02010600030101010101" pitchFamily="2" charset="-122"/>
              </a:rPr>
              <a:t>={&lt;</a:t>
            </a:r>
            <a:r>
              <a:rPr lang="en-US" altLang="zh-CN" sz="3200" b="1" dirty="0" err="1">
                <a:solidFill>
                  <a:schemeClr val="tx1"/>
                </a:solidFill>
                <a:latin typeface="宋体" panose="02010600030101010101" pitchFamily="2" charset="-122"/>
                <a:ea typeface="宋体" panose="02010600030101010101" pitchFamily="2" charset="-122"/>
              </a:rPr>
              <a:t>x,y</a:t>
            </a:r>
            <a:r>
              <a:rPr lang="en-US" altLang="zh-CN" sz="3200" b="1" dirty="0">
                <a:solidFill>
                  <a:schemeClr val="tx1"/>
                </a:solidFill>
                <a:latin typeface="宋体" panose="02010600030101010101" pitchFamily="2" charset="-122"/>
                <a:ea typeface="宋体" panose="02010600030101010101" pitchFamily="2" charset="-122"/>
              </a:rPr>
              <a:t>&gt;| </a:t>
            </a:r>
            <a:r>
              <a:rPr lang="en-US" altLang="zh-CN" sz="3200" b="1" dirty="0" err="1">
                <a:solidFill>
                  <a:schemeClr val="tx1"/>
                </a:solidFill>
                <a:latin typeface="宋体" panose="02010600030101010101" pitchFamily="2" charset="-122"/>
                <a:ea typeface="宋体" panose="02010600030101010101" pitchFamily="2" charset="-122"/>
              </a:rPr>
              <a:t>x∊A</a:t>
            </a:r>
            <a:r>
              <a:rPr lang="zh-CN" altLang="en-US" sz="3200" b="1" dirty="0">
                <a:latin typeface="宋体" panose="02010600030101010101" pitchFamily="2" charset="-122"/>
              </a:rPr>
              <a:t> </a:t>
            </a:r>
            <a:r>
              <a:rPr lang="zh-CN" altLang="en-US" sz="3200" b="1" dirty="0">
                <a:solidFill>
                  <a:schemeClr val="tx1"/>
                </a:solidFill>
                <a:latin typeface="宋体" panose="02010600030101010101" pitchFamily="2" charset="-122"/>
              </a:rPr>
              <a:t>∧</a:t>
            </a:r>
            <a:r>
              <a:rPr lang="en-US" altLang="zh-CN" sz="3200" b="1" dirty="0">
                <a:solidFill>
                  <a:schemeClr val="tx1"/>
                </a:solidFill>
                <a:latin typeface="宋体" panose="02010600030101010101" pitchFamily="2" charset="-122"/>
                <a:ea typeface="宋体" panose="02010600030101010101" pitchFamily="2" charset="-122"/>
              </a:rPr>
              <a:t> </a:t>
            </a:r>
            <a:r>
              <a:rPr lang="en-US" altLang="zh-CN" sz="3200" b="1" dirty="0" err="1">
                <a:solidFill>
                  <a:schemeClr val="tx1"/>
                </a:solidFill>
                <a:latin typeface="宋体" panose="02010600030101010101" pitchFamily="2" charset="-122"/>
                <a:ea typeface="宋体" panose="02010600030101010101" pitchFamily="2" charset="-122"/>
              </a:rPr>
              <a:t>y∊B</a:t>
            </a:r>
            <a:r>
              <a:rPr lang="en-US" altLang="zh-CN" sz="3200" b="1" dirty="0">
                <a:solidFill>
                  <a:schemeClr val="tx1"/>
                </a:solidFill>
                <a:latin typeface="宋体" panose="02010600030101010101" pitchFamily="2" charset="-122"/>
                <a:ea typeface="宋体" panose="02010600030101010101" pitchFamily="2" charset="-122"/>
              </a:rPr>
              <a:t>}</a:t>
            </a:r>
            <a:r>
              <a:rPr lang="zh-CN" altLang="en-US" sz="4000" b="1" dirty="0">
                <a:latin typeface="Calibri" panose="020F0502020204030204" pitchFamily="34" charset="0"/>
                <a:ea typeface="宋体" panose="02010600030101010101" pitchFamily="2" charset="-122"/>
              </a:rPr>
              <a:t> </a:t>
            </a:r>
          </a:p>
        </p:txBody>
      </p:sp>
      <p:sp>
        <p:nvSpPr>
          <p:cNvPr id="22531" name="Rectangle 4"/>
          <p:cNvSpPr>
            <a:spLocks noChangeArrowheads="1"/>
          </p:cNvSpPr>
          <p:nvPr/>
        </p:nvSpPr>
        <p:spPr bwMode="auto">
          <a:xfrm>
            <a:off x="0" y="2251075"/>
            <a:ext cx="903605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08250" indent="-2508250" eaLnBrk="0" hangingPunct="0">
              <a:tabLst>
                <a:tab pos="250825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5082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50825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50825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5082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zh-CN" sz="3200" b="1" dirty="0"/>
              <a:t>              R</a:t>
            </a:r>
            <a:r>
              <a:rPr lang="en-US" altLang="zh-CN" sz="3200" b="1" baseline="-25000" dirty="0"/>
              <a:t>1</a:t>
            </a:r>
            <a:r>
              <a:rPr lang="en-US" altLang="zh-CN" sz="3200" b="1" dirty="0"/>
              <a:t>={&lt;</a:t>
            </a:r>
            <a:r>
              <a:rPr lang="en-US" altLang="zh-CN" sz="3200" b="1" dirty="0" err="1"/>
              <a:t>x,y</a:t>
            </a:r>
            <a:r>
              <a:rPr lang="en-US" altLang="zh-CN" sz="3200" b="1" dirty="0"/>
              <a:t>&gt;</a:t>
            </a:r>
            <a:r>
              <a:rPr lang="en-US" altLang="zh-CN" sz="3200" b="1" dirty="0">
                <a:cs typeface="Arial" panose="020B0604020202020204" pitchFamily="34" charset="0"/>
              </a:rPr>
              <a:t>│</a:t>
            </a:r>
            <a:r>
              <a:rPr lang="en-US" altLang="zh-CN" sz="3200" b="1" dirty="0" err="1">
                <a:cs typeface="Arial" panose="020B0604020202020204" pitchFamily="34" charset="0"/>
              </a:rPr>
              <a:t>x</a:t>
            </a:r>
            <a:r>
              <a:rPr lang="en-US" altLang="zh-CN" sz="3200" b="1" dirty="0" err="1">
                <a:latin typeface="MS Mincho" panose="02020609040205080304" pitchFamily="49" charset="-128"/>
                <a:ea typeface="MS Mincho" panose="02020609040205080304" pitchFamily="49" charset="-128"/>
                <a:cs typeface="Arial" panose="020B0604020202020204" pitchFamily="34" charset="0"/>
              </a:rPr>
              <a:t>∊</a:t>
            </a:r>
            <a:r>
              <a:rPr lang="en-US" altLang="zh-CN" sz="3200" b="1" dirty="0" err="1">
                <a:cs typeface="Arial" panose="020B0604020202020204" pitchFamily="34" charset="0"/>
              </a:rPr>
              <a:t>A</a:t>
            </a:r>
            <a:r>
              <a:rPr lang="zh-CN" altLang="en-US" sz="3200" b="1" dirty="0">
                <a:latin typeface="宋体" panose="02010600030101010101" pitchFamily="2" charset="-122"/>
              </a:rPr>
              <a:t>∧</a:t>
            </a:r>
            <a:r>
              <a:rPr lang="en-US" altLang="zh-CN" sz="3200" b="1" dirty="0" err="1">
                <a:cs typeface="Arial" panose="020B0604020202020204" pitchFamily="34" charset="0"/>
              </a:rPr>
              <a:t>y</a:t>
            </a:r>
            <a:r>
              <a:rPr lang="en-US" altLang="zh-CN" sz="3200" b="1" dirty="0" err="1">
                <a:latin typeface="MS Mincho" panose="02020609040205080304" pitchFamily="49" charset="-128"/>
                <a:ea typeface="MS Mincho" panose="02020609040205080304" pitchFamily="49" charset="-128"/>
              </a:rPr>
              <a:t>∊</a:t>
            </a:r>
            <a:r>
              <a:rPr lang="en-US" altLang="zh-CN" sz="3200" b="1" dirty="0" err="1">
                <a:cs typeface="Arial" panose="020B0604020202020204" pitchFamily="34" charset="0"/>
              </a:rPr>
              <a:t>B</a:t>
            </a:r>
            <a:r>
              <a:rPr lang="zh-CN" altLang="en-US" sz="3200" b="1" dirty="0">
                <a:latin typeface="宋体" panose="02010600030101010101" pitchFamily="2" charset="-122"/>
              </a:rPr>
              <a:t>∧</a:t>
            </a:r>
            <a:r>
              <a:rPr lang="en-US" altLang="zh-CN" sz="3200" b="1" dirty="0"/>
              <a:t>x</a:t>
            </a:r>
            <a:r>
              <a:rPr lang="zh-CN" altLang="en-US" sz="3200" b="1" dirty="0"/>
              <a:t>去过</a:t>
            </a:r>
            <a:r>
              <a:rPr lang="en-US" altLang="zh-CN" sz="3200" b="1" dirty="0"/>
              <a:t>y}</a:t>
            </a:r>
          </a:p>
          <a:p>
            <a:pPr eaLnBrk="1" hangingPunct="1">
              <a:lnSpc>
                <a:spcPct val="90000"/>
              </a:lnSpc>
              <a:spcBef>
                <a:spcPct val="20000"/>
              </a:spcBef>
              <a:buClr>
                <a:schemeClr val="hlink"/>
              </a:buClr>
              <a:buSzPct val="110000"/>
              <a:buFont typeface="Wingdings" panose="05000000000000000000" pitchFamily="2" charset="2"/>
              <a:buNone/>
            </a:pPr>
            <a:r>
              <a:rPr lang="en-US" altLang="zh-CN" sz="3200" b="1" dirty="0">
                <a:solidFill>
                  <a:srgbClr val="993300"/>
                </a:solidFill>
              </a:rPr>
              <a:t>              R</a:t>
            </a:r>
            <a:r>
              <a:rPr lang="en-US" altLang="zh-CN" sz="3200" b="1" baseline="-25000" dirty="0">
                <a:solidFill>
                  <a:srgbClr val="993300"/>
                </a:solidFill>
              </a:rPr>
              <a:t>2</a:t>
            </a:r>
            <a:r>
              <a:rPr lang="en-US" altLang="zh-CN" sz="3200" b="1" dirty="0">
                <a:solidFill>
                  <a:srgbClr val="993300"/>
                </a:solidFill>
              </a:rPr>
              <a:t>={&lt;</a:t>
            </a:r>
            <a:r>
              <a:rPr lang="en-US" altLang="zh-CN" sz="3200" b="1" dirty="0" err="1">
                <a:solidFill>
                  <a:srgbClr val="993300"/>
                </a:solidFill>
              </a:rPr>
              <a:t>x,y</a:t>
            </a:r>
            <a:r>
              <a:rPr lang="en-US" altLang="zh-CN" sz="3200" b="1" dirty="0">
                <a:solidFill>
                  <a:srgbClr val="993300"/>
                </a:solidFill>
              </a:rPr>
              <a:t>&gt;│</a:t>
            </a:r>
            <a:r>
              <a:rPr lang="en-US" altLang="zh-CN" sz="3200" b="1" dirty="0" err="1">
                <a:solidFill>
                  <a:srgbClr val="993300"/>
                </a:solidFill>
              </a:rPr>
              <a:t>x∊A</a:t>
            </a:r>
            <a:r>
              <a:rPr lang="zh-CN" altLang="en-US" sz="3200" b="1" dirty="0">
                <a:latin typeface="宋体" panose="02010600030101010101" pitchFamily="2" charset="-122"/>
              </a:rPr>
              <a:t>∧</a:t>
            </a:r>
            <a:r>
              <a:rPr lang="en-US" altLang="zh-CN" sz="3200" b="1" dirty="0" err="1">
                <a:solidFill>
                  <a:srgbClr val="993300"/>
                </a:solidFill>
              </a:rPr>
              <a:t>y∊B</a:t>
            </a:r>
            <a:r>
              <a:rPr lang="zh-CN" altLang="en-US" sz="3200" b="1" dirty="0">
                <a:latin typeface="宋体" panose="02010600030101010101" pitchFamily="2" charset="-122"/>
              </a:rPr>
              <a:t>∧</a:t>
            </a:r>
            <a:r>
              <a:rPr lang="en-US" altLang="zh-CN" sz="3200" b="1" dirty="0">
                <a:solidFill>
                  <a:srgbClr val="993300"/>
                </a:solidFill>
              </a:rPr>
              <a:t>x</a:t>
            </a:r>
            <a:r>
              <a:rPr lang="zh-CN" altLang="en-US" sz="3200" b="1" dirty="0">
                <a:solidFill>
                  <a:srgbClr val="993300"/>
                </a:solidFill>
              </a:rPr>
              <a:t>喜欢</a:t>
            </a:r>
            <a:r>
              <a:rPr lang="en-US" altLang="zh-CN" sz="3200" b="1" dirty="0">
                <a:solidFill>
                  <a:srgbClr val="993300"/>
                </a:solidFill>
              </a:rPr>
              <a:t>y}</a:t>
            </a:r>
            <a:r>
              <a:rPr lang="en-US" altLang="zh-CN" sz="2800" dirty="0">
                <a:solidFill>
                  <a:srgbClr val="993300"/>
                </a:solidFill>
              </a:rPr>
              <a:t> </a:t>
            </a:r>
            <a:endParaRPr lang="en-US" altLang="zh-CN" sz="2800" b="1" dirty="0">
              <a:solidFill>
                <a:srgbClr val="993300"/>
              </a:solidFill>
            </a:endParaRPr>
          </a:p>
        </p:txBody>
      </p:sp>
      <p:grpSp>
        <p:nvGrpSpPr>
          <p:cNvPr id="22532" name="Group 35"/>
          <p:cNvGrpSpPr>
            <a:grpSpLocks/>
          </p:cNvGrpSpPr>
          <p:nvPr/>
        </p:nvGrpSpPr>
        <p:grpSpPr bwMode="auto">
          <a:xfrm>
            <a:off x="395288" y="3644900"/>
            <a:ext cx="3097212" cy="2801938"/>
            <a:chOff x="249" y="2296"/>
            <a:chExt cx="1951" cy="1765"/>
          </a:xfrm>
        </p:grpSpPr>
        <p:sp>
          <p:nvSpPr>
            <p:cNvPr id="22544" name="Rectangle 33"/>
            <p:cNvSpPr>
              <a:spLocks noChangeArrowheads="1"/>
            </p:cNvSpPr>
            <p:nvPr/>
          </p:nvSpPr>
          <p:spPr bwMode="auto">
            <a:xfrm>
              <a:off x="249" y="2296"/>
              <a:ext cx="1951" cy="145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5" name="Text Box 25"/>
            <p:cNvSpPr txBox="1">
              <a:spLocks noChangeArrowheads="1"/>
            </p:cNvSpPr>
            <p:nvPr/>
          </p:nvSpPr>
          <p:spPr bwMode="auto">
            <a:xfrm>
              <a:off x="753" y="2432"/>
              <a:ext cx="404"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2546" name="Text Box 26"/>
            <p:cNvSpPr txBox="1">
              <a:spLocks noChangeArrowheads="1"/>
            </p:cNvSpPr>
            <p:nvPr/>
          </p:nvSpPr>
          <p:spPr bwMode="auto">
            <a:xfrm>
              <a:off x="1660" y="2432"/>
              <a:ext cx="418" cy="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伦敦</a:t>
              </a:r>
              <a:endParaRPr lang="en-US" altLang="zh-CN" dirty="0"/>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22547" name="Line 27"/>
            <p:cNvSpPr>
              <a:spLocks noChangeShapeType="1"/>
            </p:cNvSpPr>
            <p:nvPr/>
          </p:nvSpPr>
          <p:spPr bwMode="auto">
            <a:xfrm>
              <a:off x="1252" y="2568"/>
              <a:ext cx="403"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8" name="Line 28"/>
            <p:cNvSpPr>
              <a:spLocks noChangeShapeType="1"/>
            </p:cNvSpPr>
            <p:nvPr/>
          </p:nvSpPr>
          <p:spPr bwMode="auto">
            <a:xfrm>
              <a:off x="1252" y="2613"/>
              <a:ext cx="499"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9" name="Line 29"/>
            <p:cNvSpPr>
              <a:spLocks noChangeShapeType="1"/>
            </p:cNvSpPr>
            <p:nvPr/>
          </p:nvSpPr>
          <p:spPr bwMode="auto">
            <a:xfrm flipV="1">
              <a:off x="1252" y="2931"/>
              <a:ext cx="449"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0" name="Line 11"/>
            <p:cNvSpPr>
              <a:spLocks noChangeShapeType="1"/>
            </p:cNvSpPr>
            <p:nvPr/>
          </p:nvSpPr>
          <p:spPr bwMode="auto">
            <a:xfrm>
              <a:off x="1252" y="2568"/>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1" name="Line 15"/>
            <p:cNvSpPr>
              <a:spLocks noChangeShapeType="1"/>
            </p:cNvSpPr>
            <p:nvPr/>
          </p:nvSpPr>
          <p:spPr bwMode="auto">
            <a:xfrm>
              <a:off x="1206" y="2976"/>
              <a:ext cx="545"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2" name="Line 16"/>
            <p:cNvSpPr>
              <a:spLocks noChangeShapeType="1"/>
            </p:cNvSpPr>
            <p:nvPr/>
          </p:nvSpPr>
          <p:spPr bwMode="auto">
            <a:xfrm>
              <a:off x="1206" y="2931"/>
              <a:ext cx="499"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3" name="Text Box 31"/>
            <p:cNvSpPr txBox="1">
              <a:spLocks noChangeArrowheads="1"/>
            </p:cNvSpPr>
            <p:nvPr/>
          </p:nvSpPr>
          <p:spPr bwMode="auto">
            <a:xfrm>
              <a:off x="282" y="2336"/>
              <a:ext cx="3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R</a:t>
              </a:r>
              <a:r>
                <a:rPr lang="en-US" altLang="zh-CN" sz="3200" baseline="-25000"/>
                <a:t>1</a:t>
              </a:r>
              <a:endParaRPr lang="en-US" altLang="zh-CN" sz="3200"/>
            </a:p>
          </p:txBody>
        </p:sp>
      </p:grpSp>
      <p:grpSp>
        <p:nvGrpSpPr>
          <p:cNvPr id="22533" name="Group 36"/>
          <p:cNvGrpSpPr>
            <a:grpSpLocks/>
          </p:cNvGrpSpPr>
          <p:nvPr/>
        </p:nvGrpSpPr>
        <p:grpSpPr bwMode="auto">
          <a:xfrm>
            <a:off x="5219700" y="3573463"/>
            <a:ext cx="3240088" cy="2779712"/>
            <a:chOff x="3288" y="2251"/>
            <a:chExt cx="2041" cy="1751"/>
          </a:xfrm>
        </p:grpSpPr>
        <p:sp>
          <p:nvSpPr>
            <p:cNvPr id="22534" name="Rectangle 34"/>
            <p:cNvSpPr>
              <a:spLocks noChangeArrowheads="1"/>
            </p:cNvSpPr>
            <p:nvPr/>
          </p:nvSpPr>
          <p:spPr bwMode="auto">
            <a:xfrm>
              <a:off x="3288" y="2251"/>
              <a:ext cx="1951" cy="1451"/>
            </a:xfrm>
            <a:prstGeom prst="rect">
              <a:avLst/>
            </a:prstGeom>
            <a:solidFill>
              <a:srgbClr val="E1F61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5" name="Text Box 25"/>
            <p:cNvSpPr txBox="1">
              <a:spLocks noChangeArrowheads="1"/>
            </p:cNvSpPr>
            <p:nvPr/>
          </p:nvSpPr>
          <p:spPr bwMode="auto">
            <a:xfrm>
              <a:off x="3293" y="2387"/>
              <a:ext cx="404"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2536" name="Text Box 26"/>
            <p:cNvSpPr txBox="1">
              <a:spLocks noChangeArrowheads="1"/>
            </p:cNvSpPr>
            <p:nvPr/>
          </p:nvSpPr>
          <p:spPr bwMode="auto">
            <a:xfrm>
              <a:off x="4200" y="2387"/>
              <a:ext cx="40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伦敦</a:t>
              </a:r>
              <a:endParaRPr lang="en-US" altLang="zh-CN" dirty="0"/>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22537" name="Line 28"/>
            <p:cNvSpPr>
              <a:spLocks noChangeShapeType="1"/>
            </p:cNvSpPr>
            <p:nvPr/>
          </p:nvSpPr>
          <p:spPr bwMode="auto">
            <a:xfrm>
              <a:off x="3792" y="2568"/>
              <a:ext cx="494"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8" name="Line 22"/>
            <p:cNvSpPr>
              <a:spLocks noChangeShapeType="1"/>
            </p:cNvSpPr>
            <p:nvPr/>
          </p:nvSpPr>
          <p:spPr bwMode="auto">
            <a:xfrm>
              <a:off x="3792" y="252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9" name="Line 26"/>
            <p:cNvSpPr>
              <a:spLocks noChangeShapeType="1"/>
            </p:cNvSpPr>
            <p:nvPr/>
          </p:nvSpPr>
          <p:spPr bwMode="auto">
            <a:xfrm>
              <a:off x="3746" y="2886"/>
              <a:ext cx="499"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0" name="Line 27"/>
            <p:cNvSpPr>
              <a:spLocks noChangeShapeType="1"/>
            </p:cNvSpPr>
            <p:nvPr/>
          </p:nvSpPr>
          <p:spPr bwMode="auto">
            <a:xfrm flipV="1">
              <a:off x="3742" y="2614"/>
              <a:ext cx="453"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Line 28"/>
            <p:cNvSpPr>
              <a:spLocks noChangeShapeType="1"/>
            </p:cNvSpPr>
            <p:nvPr/>
          </p:nvSpPr>
          <p:spPr bwMode="auto">
            <a:xfrm flipV="1">
              <a:off x="3742" y="2931"/>
              <a:ext cx="499"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Line 30"/>
            <p:cNvSpPr>
              <a:spLocks noChangeShapeType="1"/>
            </p:cNvSpPr>
            <p:nvPr/>
          </p:nvSpPr>
          <p:spPr bwMode="auto">
            <a:xfrm>
              <a:off x="3787" y="3203"/>
              <a:ext cx="408"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Text Box 32"/>
            <p:cNvSpPr txBox="1">
              <a:spLocks noChangeArrowheads="1"/>
            </p:cNvSpPr>
            <p:nvPr/>
          </p:nvSpPr>
          <p:spPr bwMode="auto">
            <a:xfrm>
              <a:off x="4876" y="2341"/>
              <a:ext cx="4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R</a:t>
              </a:r>
              <a:r>
                <a:rPr lang="en-US" altLang="zh-CN" sz="3200" baseline="-25000"/>
                <a:t>2</a:t>
              </a:r>
              <a:endParaRPr lang="en-US" altLang="zh-CN" sz="3200"/>
            </a:p>
          </p:txBody>
        </p:sp>
      </p:grpSp>
    </p:spTree>
    <p:extLst>
      <p:ext uri="{BB962C8B-B14F-4D97-AF65-F5344CB8AC3E}">
        <p14:creationId xmlns:p14="http://schemas.microsoft.com/office/powerpoint/2010/main" val="281673539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0" y="2830513"/>
            <a:ext cx="9036050"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08250" indent="-2508250" eaLnBrk="0" hangingPunct="0">
              <a:tabLst>
                <a:tab pos="250825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5082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50825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50825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5082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hlink"/>
              </a:buClr>
              <a:buSzPct val="110000"/>
              <a:buFont typeface="Wingdings" panose="05000000000000000000" pitchFamily="2" charset="2"/>
              <a:buNone/>
            </a:pPr>
            <a:r>
              <a:rPr lang="zh-CN" altLang="en-US" sz="2800" b="1" dirty="0"/>
              <a:t>则</a:t>
            </a:r>
            <a:r>
              <a:rPr lang="en-US" altLang="zh-CN" sz="2800" b="1" dirty="0"/>
              <a:t>    </a:t>
            </a:r>
            <a:r>
              <a:rPr lang="en-US" altLang="zh-CN" sz="2800" b="1" dirty="0">
                <a:solidFill>
                  <a:schemeClr val="hlink"/>
                </a:solidFill>
              </a:rPr>
              <a:t>R</a:t>
            </a:r>
            <a:r>
              <a:rPr lang="en-US" altLang="zh-CN" sz="2800" b="1" baseline="-25000" dirty="0">
                <a:solidFill>
                  <a:schemeClr val="hlink"/>
                </a:solidFill>
              </a:rPr>
              <a:t>1</a:t>
            </a:r>
            <a:r>
              <a:rPr lang="en-US" altLang="zh-CN" sz="2800" b="1" dirty="0">
                <a:solidFill>
                  <a:schemeClr val="hlink"/>
                </a:solidFill>
              </a:rPr>
              <a:t>∩R</a:t>
            </a:r>
            <a:r>
              <a:rPr lang="en-US" altLang="zh-CN" sz="2800" b="1" baseline="-25000" dirty="0">
                <a:solidFill>
                  <a:schemeClr val="hlink"/>
                </a:solidFill>
              </a:rPr>
              <a:t>2</a:t>
            </a:r>
            <a:r>
              <a:rPr lang="en-US" altLang="zh-CN" sz="2800" dirty="0">
                <a:solidFill>
                  <a:schemeClr val="hlink"/>
                </a:solidFill>
              </a:rPr>
              <a:t> </a:t>
            </a:r>
            <a:r>
              <a:rPr lang="en-US" altLang="zh-CN" sz="2800" b="1" dirty="0">
                <a:solidFill>
                  <a:schemeClr val="hlink"/>
                </a:solidFill>
              </a:rPr>
              <a:t>={&lt;</a:t>
            </a:r>
            <a:r>
              <a:rPr lang="en-US" altLang="zh-CN" sz="2800" b="1" dirty="0" err="1">
                <a:solidFill>
                  <a:schemeClr val="hlink"/>
                </a:solidFill>
              </a:rPr>
              <a:t>x,y</a:t>
            </a:r>
            <a:r>
              <a:rPr lang="en-US" altLang="zh-CN" sz="2800" b="1" dirty="0">
                <a:solidFill>
                  <a:schemeClr val="hlink"/>
                </a:solidFill>
              </a:rPr>
              <a:t>&gt;│</a:t>
            </a:r>
            <a:r>
              <a:rPr lang="en-US" altLang="zh-CN" sz="2800" b="1" dirty="0" err="1">
                <a:solidFill>
                  <a:schemeClr val="hlink"/>
                </a:solidFill>
              </a:rPr>
              <a:t>x∊A</a:t>
            </a:r>
            <a:r>
              <a:rPr lang="zh-CN" altLang="en-US" sz="2800" b="1" dirty="0">
                <a:latin typeface="宋体" panose="02010600030101010101" pitchFamily="2" charset="-122"/>
              </a:rPr>
              <a:t>∧</a:t>
            </a:r>
            <a:r>
              <a:rPr lang="en-US" altLang="zh-CN" sz="2800" b="1" dirty="0" err="1">
                <a:solidFill>
                  <a:schemeClr val="hlink"/>
                </a:solidFill>
              </a:rPr>
              <a:t>y∊B</a:t>
            </a:r>
            <a:r>
              <a:rPr lang="zh-CN" altLang="en-US" sz="2800" b="1" dirty="0">
                <a:latin typeface="宋体" panose="02010600030101010101" pitchFamily="2" charset="-122"/>
              </a:rPr>
              <a:t>∧</a:t>
            </a:r>
            <a:r>
              <a:rPr lang="en-US" altLang="zh-CN" sz="2800" b="1" dirty="0">
                <a:solidFill>
                  <a:schemeClr val="hlink"/>
                </a:solidFill>
              </a:rPr>
              <a:t>x</a:t>
            </a:r>
            <a:r>
              <a:rPr lang="zh-CN" altLang="en-US" sz="2800" b="1" dirty="0">
                <a:solidFill>
                  <a:schemeClr val="hlink"/>
                </a:solidFill>
              </a:rPr>
              <a:t>去过</a:t>
            </a:r>
            <a:r>
              <a:rPr lang="en-US" altLang="zh-CN" sz="2800" b="1" dirty="0">
                <a:solidFill>
                  <a:schemeClr val="hlink"/>
                </a:solidFill>
              </a:rPr>
              <a:t>y</a:t>
            </a:r>
            <a:r>
              <a:rPr lang="zh-CN" altLang="en-US" sz="2800" b="1" dirty="0">
                <a:latin typeface="宋体" panose="02010600030101010101" pitchFamily="2" charset="-122"/>
              </a:rPr>
              <a:t>∧</a:t>
            </a:r>
            <a:r>
              <a:rPr lang="en-US" altLang="zh-CN" sz="2800" b="1" dirty="0">
                <a:latin typeface="宋体" panose="02010600030101010101" pitchFamily="2" charset="-122"/>
              </a:rPr>
              <a:t>x</a:t>
            </a:r>
            <a:r>
              <a:rPr lang="zh-CN" altLang="en-US" sz="2800" b="1" dirty="0">
                <a:solidFill>
                  <a:schemeClr val="hlink"/>
                </a:solidFill>
              </a:rPr>
              <a:t>喜欢</a:t>
            </a:r>
            <a:r>
              <a:rPr lang="en-US" altLang="zh-CN" sz="2800" b="1" dirty="0">
                <a:solidFill>
                  <a:schemeClr val="hlink"/>
                </a:solidFill>
              </a:rPr>
              <a:t>y</a:t>
            </a:r>
            <a:r>
              <a:rPr lang="en-US" altLang="zh-CN" sz="2800" dirty="0">
                <a:solidFill>
                  <a:schemeClr val="hlink"/>
                </a:solidFill>
              </a:rPr>
              <a:t> </a:t>
            </a:r>
            <a:r>
              <a:rPr lang="en-US" altLang="zh-CN" sz="2800" b="1" dirty="0">
                <a:solidFill>
                  <a:schemeClr val="hlink"/>
                </a:solidFill>
              </a:rPr>
              <a:t>}</a:t>
            </a:r>
          </a:p>
          <a:p>
            <a:pPr eaLnBrk="1" hangingPunct="1">
              <a:lnSpc>
                <a:spcPct val="120000"/>
              </a:lnSpc>
              <a:spcBef>
                <a:spcPct val="20000"/>
              </a:spcBef>
              <a:buClr>
                <a:schemeClr val="hlink"/>
              </a:buClr>
              <a:buSzPct val="110000"/>
              <a:buFont typeface="Wingdings" panose="05000000000000000000" pitchFamily="2" charset="2"/>
              <a:buNone/>
            </a:pPr>
            <a:r>
              <a:rPr lang="en-US" altLang="zh-CN" sz="2800" b="1" dirty="0">
                <a:solidFill>
                  <a:schemeClr val="hlink"/>
                </a:solidFill>
              </a:rPr>
              <a:t>    </a:t>
            </a:r>
          </a:p>
        </p:txBody>
      </p:sp>
      <p:grpSp>
        <p:nvGrpSpPr>
          <p:cNvPr id="23560" name="Group 53"/>
          <p:cNvGrpSpPr>
            <a:grpSpLocks/>
          </p:cNvGrpSpPr>
          <p:nvPr/>
        </p:nvGrpSpPr>
        <p:grpSpPr bwMode="auto">
          <a:xfrm>
            <a:off x="395288" y="187325"/>
            <a:ext cx="3097212" cy="2779713"/>
            <a:chOff x="249" y="2296"/>
            <a:chExt cx="1951" cy="1751"/>
          </a:xfrm>
        </p:grpSpPr>
        <p:sp>
          <p:nvSpPr>
            <p:cNvPr id="23573" name="Rectangle 54"/>
            <p:cNvSpPr>
              <a:spLocks noChangeArrowheads="1"/>
            </p:cNvSpPr>
            <p:nvPr/>
          </p:nvSpPr>
          <p:spPr bwMode="auto">
            <a:xfrm>
              <a:off x="249" y="2296"/>
              <a:ext cx="1951" cy="145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4" name="Text Box 25"/>
            <p:cNvSpPr txBox="1">
              <a:spLocks noChangeArrowheads="1"/>
            </p:cNvSpPr>
            <p:nvPr/>
          </p:nvSpPr>
          <p:spPr bwMode="auto">
            <a:xfrm>
              <a:off x="753" y="2432"/>
              <a:ext cx="404"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3575" name="Text Box 26"/>
            <p:cNvSpPr txBox="1">
              <a:spLocks noChangeArrowheads="1"/>
            </p:cNvSpPr>
            <p:nvPr/>
          </p:nvSpPr>
          <p:spPr bwMode="auto">
            <a:xfrm>
              <a:off x="1660" y="2432"/>
              <a:ext cx="40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伦敦</a:t>
              </a:r>
              <a:endParaRPr lang="en-US" altLang="zh-CN" dirty="0"/>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23576" name="Line 27"/>
            <p:cNvSpPr>
              <a:spLocks noChangeShapeType="1"/>
            </p:cNvSpPr>
            <p:nvPr/>
          </p:nvSpPr>
          <p:spPr bwMode="auto">
            <a:xfrm>
              <a:off x="1252" y="2568"/>
              <a:ext cx="403"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7" name="Line 28"/>
            <p:cNvSpPr>
              <a:spLocks noChangeShapeType="1"/>
            </p:cNvSpPr>
            <p:nvPr/>
          </p:nvSpPr>
          <p:spPr bwMode="auto">
            <a:xfrm>
              <a:off x="1252" y="2613"/>
              <a:ext cx="499"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8" name="Line 29"/>
            <p:cNvSpPr>
              <a:spLocks noChangeShapeType="1"/>
            </p:cNvSpPr>
            <p:nvPr/>
          </p:nvSpPr>
          <p:spPr bwMode="auto">
            <a:xfrm flipV="1">
              <a:off x="1252" y="2931"/>
              <a:ext cx="449"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9" name="Line 60"/>
            <p:cNvSpPr>
              <a:spLocks noChangeShapeType="1"/>
            </p:cNvSpPr>
            <p:nvPr/>
          </p:nvSpPr>
          <p:spPr bwMode="auto">
            <a:xfrm>
              <a:off x="1252" y="2568"/>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0" name="Line 61"/>
            <p:cNvSpPr>
              <a:spLocks noChangeShapeType="1"/>
            </p:cNvSpPr>
            <p:nvPr/>
          </p:nvSpPr>
          <p:spPr bwMode="auto">
            <a:xfrm>
              <a:off x="1206" y="2976"/>
              <a:ext cx="545"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1" name="Line 62"/>
            <p:cNvSpPr>
              <a:spLocks noChangeShapeType="1"/>
            </p:cNvSpPr>
            <p:nvPr/>
          </p:nvSpPr>
          <p:spPr bwMode="auto">
            <a:xfrm>
              <a:off x="1206" y="2931"/>
              <a:ext cx="499"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2" name="Text Box 63"/>
            <p:cNvSpPr txBox="1">
              <a:spLocks noChangeArrowheads="1"/>
            </p:cNvSpPr>
            <p:nvPr/>
          </p:nvSpPr>
          <p:spPr bwMode="auto">
            <a:xfrm>
              <a:off x="282" y="2336"/>
              <a:ext cx="3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R</a:t>
              </a:r>
              <a:r>
                <a:rPr lang="en-US" altLang="zh-CN" sz="3200" baseline="-25000"/>
                <a:t>1</a:t>
              </a:r>
              <a:endParaRPr lang="en-US" altLang="zh-CN" sz="3200"/>
            </a:p>
          </p:txBody>
        </p:sp>
      </p:grpSp>
      <p:grpSp>
        <p:nvGrpSpPr>
          <p:cNvPr id="23561" name="Group 64"/>
          <p:cNvGrpSpPr>
            <a:grpSpLocks/>
          </p:cNvGrpSpPr>
          <p:nvPr/>
        </p:nvGrpSpPr>
        <p:grpSpPr bwMode="auto">
          <a:xfrm>
            <a:off x="5219700" y="115888"/>
            <a:ext cx="3240088" cy="2779712"/>
            <a:chOff x="3288" y="2251"/>
            <a:chExt cx="2041" cy="1751"/>
          </a:xfrm>
        </p:grpSpPr>
        <p:sp>
          <p:nvSpPr>
            <p:cNvPr id="23563" name="Rectangle 65"/>
            <p:cNvSpPr>
              <a:spLocks noChangeArrowheads="1"/>
            </p:cNvSpPr>
            <p:nvPr/>
          </p:nvSpPr>
          <p:spPr bwMode="auto">
            <a:xfrm>
              <a:off x="3288" y="2251"/>
              <a:ext cx="1951" cy="1451"/>
            </a:xfrm>
            <a:prstGeom prst="rect">
              <a:avLst/>
            </a:prstGeom>
            <a:solidFill>
              <a:srgbClr val="E1F61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4" name="Text Box 25"/>
            <p:cNvSpPr txBox="1">
              <a:spLocks noChangeArrowheads="1"/>
            </p:cNvSpPr>
            <p:nvPr/>
          </p:nvSpPr>
          <p:spPr bwMode="auto">
            <a:xfrm>
              <a:off x="3293" y="2387"/>
              <a:ext cx="404"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3565" name="Text Box 26"/>
            <p:cNvSpPr txBox="1">
              <a:spLocks noChangeArrowheads="1"/>
            </p:cNvSpPr>
            <p:nvPr/>
          </p:nvSpPr>
          <p:spPr bwMode="auto">
            <a:xfrm>
              <a:off x="4200" y="2387"/>
              <a:ext cx="40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伦敦</a:t>
              </a:r>
              <a:endParaRPr lang="en-US" altLang="zh-CN" dirty="0"/>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23566" name="Line 28"/>
            <p:cNvSpPr>
              <a:spLocks noChangeShapeType="1"/>
            </p:cNvSpPr>
            <p:nvPr/>
          </p:nvSpPr>
          <p:spPr bwMode="auto">
            <a:xfrm>
              <a:off x="3792" y="2568"/>
              <a:ext cx="494"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7" name="Line 69"/>
            <p:cNvSpPr>
              <a:spLocks noChangeShapeType="1"/>
            </p:cNvSpPr>
            <p:nvPr/>
          </p:nvSpPr>
          <p:spPr bwMode="auto">
            <a:xfrm>
              <a:off x="3792" y="252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8" name="Line 70"/>
            <p:cNvSpPr>
              <a:spLocks noChangeShapeType="1"/>
            </p:cNvSpPr>
            <p:nvPr/>
          </p:nvSpPr>
          <p:spPr bwMode="auto">
            <a:xfrm>
              <a:off x="3746" y="2886"/>
              <a:ext cx="499"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9" name="Line 71"/>
            <p:cNvSpPr>
              <a:spLocks noChangeShapeType="1"/>
            </p:cNvSpPr>
            <p:nvPr/>
          </p:nvSpPr>
          <p:spPr bwMode="auto">
            <a:xfrm flipV="1">
              <a:off x="3742" y="2614"/>
              <a:ext cx="453"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0" name="Line 72"/>
            <p:cNvSpPr>
              <a:spLocks noChangeShapeType="1"/>
            </p:cNvSpPr>
            <p:nvPr/>
          </p:nvSpPr>
          <p:spPr bwMode="auto">
            <a:xfrm flipV="1">
              <a:off x="3742" y="2931"/>
              <a:ext cx="499"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1" name="Line 73"/>
            <p:cNvSpPr>
              <a:spLocks noChangeShapeType="1"/>
            </p:cNvSpPr>
            <p:nvPr/>
          </p:nvSpPr>
          <p:spPr bwMode="auto">
            <a:xfrm>
              <a:off x="3787" y="3203"/>
              <a:ext cx="408"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2" name="Text Box 74"/>
            <p:cNvSpPr txBox="1">
              <a:spLocks noChangeArrowheads="1"/>
            </p:cNvSpPr>
            <p:nvPr/>
          </p:nvSpPr>
          <p:spPr bwMode="auto">
            <a:xfrm>
              <a:off x="4876" y="2341"/>
              <a:ext cx="4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R</a:t>
              </a:r>
              <a:r>
                <a:rPr lang="en-US" altLang="zh-CN" sz="3200" baseline="-25000"/>
                <a:t>2</a:t>
              </a:r>
              <a:endParaRPr lang="en-US" altLang="zh-CN" sz="3200"/>
            </a:p>
          </p:txBody>
        </p:sp>
      </p:grpSp>
      <p:grpSp>
        <p:nvGrpSpPr>
          <p:cNvPr id="2" name="组合 1"/>
          <p:cNvGrpSpPr/>
          <p:nvPr/>
        </p:nvGrpSpPr>
        <p:grpSpPr>
          <a:xfrm>
            <a:off x="2700338" y="3860800"/>
            <a:ext cx="3600450" cy="2563813"/>
            <a:chOff x="2700338" y="3860800"/>
            <a:chExt cx="3600450" cy="2563813"/>
          </a:xfrm>
        </p:grpSpPr>
        <p:sp>
          <p:nvSpPr>
            <p:cNvPr id="23554" name="Rectangle 76"/>
            <p:cNvSpPr>
              <a:spLocks noChangeArrowheads="1"/>
            </p:cNvSpPr>
            <p:nvPr/>
          </p:nvSpPr>
          <p:spPr bwMode="auto">
            <a:xfrm>
              <a:off x="2700338" y="3860800"/>
              <a:ext cx="3600450" cy="2089150"/>
            </a:xfrm>
            <a:prstGeom prst="rect">
              <a:avLst/>
            </a:prstGeom>
            <a:solidFill>
              <a:srgbClr val="95B3D7"/>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6" name="Text Box 25"/>
            <p:cNvSpPr txBox="1">
              <a:spLocks noChangeArrowheads="1"/>
            </p:cNvSpPr>
            <p:nvPr/>
          </p:nvSpPr>
          <p:spPr bwMode="auto">
            <a:xfrm>
              <a:off x="3059113" y="3860800"/>
              <a:ext cx="6413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3557" name="Line 26"/>
            <p:cNvSpPr>
              <a:spLocks noChangeShapeType="1"/>
            </p:cNvSpPr>
            <p:nvPr/>
          </p:nvSpPr>
          <p:spPr bwMode="auto">
            <a:xfrm>
              <a:off x="3851275" y="4076700"/>
              <a:ext cx="8651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Line 29"/>
            <p:cNvSpPr>
              <a:spLocks noChangeShapeType="1"/>
            </p:cNvSpPr>
            <p:nvPr/>
          </p:nvSpPr>
          <p:spPr bwMode="auto">
            <a:xfrm flipV="1">
              <a:off x="3771900" y="4652963"/>
              <a:ext cx="9445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Text Box 26"/>
            <p:cNvSpPr txBox="1">
              <a:spLocks noChangeArrowheads="1"/>
            </p:cNvSpPr>
            <p:nvPr/>
          </p:nvSpPr>
          <p:spPr bwMode="auto">
            <a:xfrm>
              <a:off x="4787900" y="3860800"/>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伦敦</a:t>
              </a:r>
              <a:endParaRPr lang="en-US" altLang="zh-CN" dirty="0"/>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23562" name="Line 75"/>
            <p:cNvSpPr>
              <a:spLocks noChangeShapeType="1"/>
            </p:cNvSpPr>
            <p:nvPr/>
          </p:nvSpPr>
          <p:spPr bwMode="auto">
            <a:xfrm>
              <a:off x="3778250" y="4581525"/>
              <a:ext cx="1081088"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873750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63"/>
          <p:cNvSpPr>
            <a:spLocks noChangeArrowheads="1"/>
          </p:cNvSpPr>
          <p:nvPr/>
        </p:nvSpPr>
        <p:spPr bwMode="auto">
          <a:xfrm>
            <a:off x="2843213" y="3860800"/>
            <a:ext cx="2879725" cy="2060575"/>
          </a:xfrm>
          <a:prstGeom prst="rect">
            <a:avLst/>
          </a:prstGeom>
          <a:solidFill>
            <a:srgbClr val="95B3D7"/>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7" name="Rectangle 4"/>
          <p:cNvSpPr>
            <a:spLocks noChangeArrowheads="1"/>
          </p:cNvSpPr>
          <p:nvPr/>
        </p:nvSpPr>
        <p:spPr bwMode="auto">
          <a:xfrm>
            <a:off x="0" y="2852738"/>
            <a:ext cx="9036050" cy="108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08250" indent="-2508250" eaLnBrk="0" hangingPunct="0">
              <a:tabLst>
                <a:tab pos="250825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5082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50825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50825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5082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hlink"/>
              </a:buClr>
              <a:buSzPct val="110000"/>
              <a:buFont typeface="Wingdings" panose="05000000000000000000" pitchFamily="2" charset="2"/>
              <a:buNone/>
            </a:pPr>
            <a:r>
              <a:rPr lang="zh-CN" altLang="en-US" sz="2800" b="1" dirty="0"/>
              <a:t>则</a:t>
            </a:r>
            <a:r>
              <a:rPr lang="en-US" altLang="zh-CN" sz="2800" b="1" dirty="0"/>
              <a:t>    R</a:t>
            </a:r>
            <a:r>
              <a:rPr lang="en-US" altLang="zh-CN" sz="2800" b="1" baseline="-25000" dirty="0"/>
              <a:t>1</a:t>
            </a:r>
            <a:r>
              <a:rPr lang="en-US" altLang="zh-CN" sz="2800" b="1" dirty="0"/>
              <a:t>∪R</a:t>
            </a:r>
            <a:r>
              <a:rPr lang="en-US" altLang="zh-CN" sz="2800" b="1" baseline="-25000" dirty="0"/>
              <a:t>2</a:t>
            </a:r>
            <a:r>
              <a:rPr lang="en-US" altLang="zh-CN" sz="2800" dirty="0"/>
              <a:t> </a:t>
            </a:r>
            <a:r>
              <a:rPr lang="en-US" altLang="zh-CN" sz="2800" b="1" dirty="0"/>
              <a:t>={&lt;</a:t>
            </a:r>
            <a:r>
              <a:rPr lang="en-US" altLang="zh-CN" sz="2800" b="1" dirty="0" err="1"/>
              <a:t>x,y</a:t>
            </a:r>
            <a:r>
              <a:rPr lang="en-US" altLang="zh-CN" sz="2800" b="1" dirty="0"/>
              <a:t>&gt;│</a:t>
            </a:r>
            <a:r>
              <a:rPr lang="en-US" altLang="zh-CN" sz="2800" b="1" dirty="0" err="1"/>
              <a:t>x∊A</a:t>
            </a:r>
            <a:r>
              <a:rPr lang="zh-CN" altLang="en-US" sz="2800" b="1" dirty="0">
                <a:latin typeface="宋体" panose="02010600030101010101" pitchFamily="2" charset="-122"/>
              </a:rPr>
              <a:t>∧</a:t>
            </a:r>
            <a:r>
              <a:rPr lang="en-US" altLang="zh-CN" sz="2800" b="1" dirty="0" err="1"/>
              <a:t>y∊B</a:t>
            </a:r>
            <a:r>
              <a:rPr lang="zh-CN" altLang="en-US" sz="2800" b="1" dirty="0">
                <a:latin typeface="宋体" panose="02010600030101010101" pitchFamily="2" charset="-122"/>
              </a:rPr>
              <a:t>∧</a:t>
            </a:r>
            <a:r>
              <a:rPr lang="en-US" altLang="zh-CN" sz="2800" b="1" dirty="0">
                <a:latin typeface="宋体" panose="02010600030101010101" pitchFamily="2" charset="-122"/>
              </a:rPr>
              <a:t>(</a:t>
            </a:r>
            <a:r>
              <a:rPr lang="en-US" altLang="zh-CN" sz="2800" b="1" dirty="0"/>
              <a:t>x</a:t>
            </a:r>
            <a:r>
              <a:rPr lang="zh-CN" altLang="en-US" sz="2800" b="1" dirty="0"/>
              <a:t>去过</a:t>
            </a:r>
            <a:r>
              <a:rPr lang="en-US" altLang="zh-CN" sz="2800" b="1" dirty="0" err="1"/>
              <a:t>y</a:t>
            </a:r>
            <a:r>
              <a:rPr lang="en-US" altLang="zh-CN" sz="2800" b="1" dirty="0" err="1">
                <a:latin typeface="宋体" panose="02010600030101010101" pitchFamily="2" charset="-122"/>
              </a:rPr>
              <a:t>∨</a:t>
            </a:r>
            <a:r>
              <a:rPr lang="en-US" altLang="zh-CN" sz="2800" b="1" dirty="0" err="1"/>
              <a:t>x</a:t>
            </a:r>
            <a:r>
              <a:rPr lang="zh-CN" altLang="en-US" sz="2800" b="1" dirty="0"/>
              <a:t>喜欢</a:t>
            </a:r>
            <a:r>
              <a:rPr lang="en-US" altLang="zh-CN" sz="2800" b="1" dirty="0"/>
              <a:t>y)</a:t>
            </a:r>
            <a:r>
              <a:rPr lang="en-US" altLang="zh-CN" sz="2800" dirty="0"/>
              <a:t> </a:t>
            </a:r>
            <a:r>
              <a:rPr lang="en-US" altLang="zh-CN" sz="2800" b="1" dirty="0"/>
              <a:t>}</a:t>
            </a:r>
          </a:p>
          <a:p>
            <a:pPr eaLnBrk="1" hangingPunct="1">
              <a:lnSpc>
                <a:spcPct val="120000"/>
              </a:lnSpc>
              <a:spcBef>
                <a:spcPct val="20000"/>
              </a:spcBef>
              <a:buClr>
                <a:schemeClr val="hlink"/>
              </a:buClr>
              <a:buSzPct val="110000"/>
              <a:buFont typeface="Wingdings" panose="05000000000000000000" pitchFamily="2" charset="2"/>
              <a:buNone/>
            </a:pPr>
            <a:r>
              <a:rPr lang="en-US" altLang="zh-CN" sz="2800" b="1" dirty="0"/>
              <a:t>    </a:t>
            </a:r>
            <a:endParaRPr lang="en-US" altLang="zh-CN" sz="2800" b="1" dirty="0">
              <a:solidFill>
                <a:schemeClr val="hlink"/>
              </a:solidFill>
            </a:endParaRPr>
          </a:p>
        </p:txBody>
      </p:sp>
      <p:sp>
        <p:nvSpPr>
          <p:cNvPr id="24580" name="Text Box 25"/>
          <p:cNvSpPr txBox="1">
            <a:spLocks noChangeArrowheads="1"/>
          </p:cNvSpPr>
          <p:nvPr/>
        </p:nvSpPr>
        <p:spPr bwMode="auto">
          <a:xfrm>
            <a:off x="3059113" y="3860800"/>
            <a:ext cx="6413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4581" name="Line 28"/>
          <p:cNvSpPr>
            <a:spLocks noChangeShapeType="1"/>
          </p:cNvSpPr>
          <p:nvPr/>
        </p:nvSpPr>
        <p:spPr bwMode="auto">
          <a:xfrm>
            <a:off x="3851275" y="4148138"/>
            <a:ext cx="792163" cy="1441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2" name="Line 26"/>
          <p:cNvSpPr>
            <a:spLocks noChangeShapeType="1"/>
          </p:cNvSpPr>
          <p:nvPr/>
        </p:nvSpPr>
        <p:spPr bwMode="auto">
          <a:xfrm>
            <a:off x="3851275" y="4076700"/>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Line 27"/>
          <p:cNvSpPr>
            <a:spLocks noChangeShapeType="1"/>
          </p:cNvSpPr>
          <p:nvPr/>
        </p:nvSpPr>
        <p:spPr bwMode="auto">
          <a:xfrm>
            <a:off x="3779838" y="4652963"/>
            <a:ext cx="79057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4" name="Line 28"/>
          <p:cNvSpPr>
            <a:spLocks noChangeShapeType="1"/>
          </p:cNvSpPr>
          <p:nvPr/>
        </p:nvSpPr>
        <p:spPr bwMode="auto">
          <a:xfrm flipV="1">
            <a:off x="3771900" y="4221163"/>
            <a:ext cx="719138"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5" name="Line 29"/>
          <p:cNvSpPr>
            <a:spLocks noChangeShapeType="1"/>
          </p:cNvSpPr>
          <p:nvPr/>
        </p:nvSpPr>
        <p:spPr bwMode="auto">
          <a:xfrm flipV="1">
            <a:off x="3771900" y="4652963"/>
            <a:ext cx="8001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6" name="Line 31"/>
          <p:cNvSpPr>
            <a:spLocks noChangeShapeType="1"/>
          </p:cNvSpPr>
          <p:nvPr/>
        </p:nvSpPr>
        <p:spPr bwMode="auto">
          <a:xfrm>
            <a:off x="3779838" y="5013325"/>
            <a:ext cx="71120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7" name="Text Box 26"/>
          <p:cNvSpPr txBox="1">
            <a:spLocks noChangeArrowheads="1"/>
          </p:cNvSpPr>
          <p:nvPr/>
        </p:nvSpPr>
        <p:spPr bwMode="auto">
          <a:xfrm>
            <a:off x="4787900" y="3860800"/>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北京</a:t>
            </a:r>
          </a:p>
          <a:p>
            <a:pPr eaLnBrk="1" hangingPunct="1"/>
            <a:endParaRPr lang="en-US" altLang="zh-CN"/>
          </a:p>
          <a:p>
            <a:pPr eaLnBrk="1" hangingPunct="1"/>
            <a:r>
              <a:rPr lang="zh-CN" altLang="en-US"/>
              <a:t>南京</a:t>
            </a:r>
          </a:p>
          <a:p>
            <a:pPr eaLnBrk="1" hangingPunct="1"/>
            <a:endParaRPr lang="en-US" altLang="zh-CN"/>
          </a:p>
          <a:p>
            <a:pPr eaLnBrk="1" hangingPunct="1"/>
            <a:r>
              <a:rPr lang="zh-CN" altLang="en-US"/>
              <a:t>巴黎</a:t>
            </a:r>
          </a:p>
          <a:p>
            <a:pPr eaLnBrk="1" hangingPunct="1"/>
            <a:endParaRPr lang="zh-CN" altLang="en-US"/>
          </a:p>
          <a:p>
            <a:pPr eaLnBrk="1" hangingPunct="1"/>
            <a:r>
              <a:rPr lang="zh-CN" altLang="en-US"/>
              <a:t>纽约</a:t>
            </a:r>
          </a:p>
          <a:p>
            <a:pPr eaLnBrk="1" hangingPunct="1"/>
            <a:endParaRPr lang="en-US" altLang="zh-CN"/>
          </a:p>
          <a:p>
            <a:pPr eaLnBrk="1" hangingPunct="1"/>
            <a:endParaRPr lang="en-US" altLang="zh-CN"/>
          </a:p>
        </p:txBody>
      </p:sp>
      <p:sp>
        <p:nvSpPr>
          <p:cNvPr id="24588" name="Line 34"/>
          <p:cNvSpPr>
            <a:spLocks noChangeShapeType="1"/>
          </p:cNvSpPr>
          <p:nvPr/>
        </p:nvSpPr>
        <p:spPr bwMode="auto">
          <a:xfrm>
            <a:off x="3851275" y="4075113"/>
            <a:ext cx="720725" cy="577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9" name="Line 36"/>
          <p:cNvSpPr>
            <a:spLocks noChangeShapeType="1"/>
          </p:cNvSpPr>
          <p:nvPr/>
        </p:nvSpPr>
        <p:spPr bwMode="auto">
          <a:xfrm>
            <a:off x="3779838" y="4652963"/>
            <a:ext cx="792162"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Line 38"/>
          <p:cNvSpPr>
            <a:spLocks noChangeShapeType="1"/>
          </p:cNvSpPr>
          <p:nvPr/>
        </p:nvSpPr>
        <p:spPr bwMode="auto">
          <a:xfrm>
            <a:off x="3851275" y="4075113"/>
            <a:ext cx="649288" cy="1009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591" name="Group 41"/>
          <p:cNvGrpSpPr>
            <a:grpSpLocks/>
          </p:cNvGrpSpPr>
          <p:nvPr/>
        </p:nvGrpSpPr>
        <p:grpSpPr bwMode="auto">
          <a:xfrm>
            <a:off x="395288" y="260350"/>
            <a:ext cx="3097212" cy="2779713"/>
            <a:chOff x="249" y="2296"/>
            <a:chExt cx="1951" cy="1751"/>
          </a:xfrm>
        </p:grpSpPr>
        <p:sp>
          <p:nvSpPr>
            <p:cNvPr id="24603" name="Rectangle 42"/>
            <p:cNvSpPr>
              <a:spLocks noChangeArrowheads="1"/>
            </p:cNvSpPr>
            <p:nvPr/>
          </p:nvSpPr>
          <p:spPr bwMode="auto">
            <a:xfrm>
              <a:off x="249" y="2296"/>
              <a:ext cx="1951" cy="145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04" name="Text Box 25"/>
            <p:cNvSpPr txBox="1">
              <a:spLocks noChangeArrowheads="1"/>
            </p:cNvSpPr>
            <p:nvPr/>
          </p:nvSpPr>
          <p:spPr bwMode="auto">
            <a:xfrm>
              <a:off x="753" y="2432"/>
              <a:ext cx="404"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4605" name="Text Box 26"/>
            <p:cNvSpPr txBox="1">
              <a:spLocks noChangeArrowheads="1"/>
            </p:cNvSpPr>
            <p:nvPr/>
          </p:nvSpPr>
          <p:spPr bwMode="auto">
            <a:xfrm>
              <a:off x="1660" y="2432"/>
              <a:ext cx="40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伦敦</a:t>
              </a:r>
              <a:endParaRPr lang="en-US" altLang="zh-CN" dirty="0"/>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24606" name="Line 27"/>
            <p:cNvSpPr>
              <a:spLocks noChangeShapeType="1"/>
            </p:cNvSpPr>
            <p:nvPr/>
          </p:nvSpPr>
          <p:spPr bwMode="auto">
            <a:xfrm>
              <a:off x="1252" y="2568"/>
              <a:ext cx="403"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7" name="Line 28"/>
            <p:cNvSpPr>
              <a:spLocks noChangeShapeType="1"/>
            </p:cNvSpPr>
            <p:nvPr/>
          </p:nvSpPr>
          <p:spPr bwMode="auto">
            <a:xfrm>
              <a:off x="1252" y="2613"/>
              <a:ext cx="499"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8" name="Line 29"/>
            <p:cNvSpPr>
              <a:spLocks noChangeShapeType="1"/>
            </p:cNvSpPr>
            <p:nvPr/>
          </p:nvSpPr>
          <p:spPr bwMode="auto">
            <a:xfrm flipV="1">
              <a:off x="1252" y="2931"/>
              <a:ext cx="449"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9" name="Line 48"/>
            <p:cNvSpPr>
              <a:spLocks noChangeShapeType="1"/>
            </p:cNvSpPr>
            <p:nvPr/>
          </p:nvSpPr>
          <p:spPr bwMode="auto">
            <a:xfrm>
              <a:off x="1252" y="2568"/>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0" name="Line 49"/>
            <p:cNvSpPr>
              <a:spLocks noChangeShapeType="1"/>
            </p:cNvSpPr>
            <p:nvPr/>
          </p:nvSpPr>
          <p:spPr bwMode="auto">
            <a:xfrm>
              <a:off x="1206" y="2976"/>
              <a:ext cx="545"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1" name="Line 50"/>
            <p:cNvSpPr>
              <a:spLocks noChangeShapeType="1"/>
            </p:cNvSpPr>
            <p:nvPr/>
          </p:nvSpPr>
          <p:spPr bwMode="auto">
            <a:xfrm>
              <a:off x="1206" y="2931"/>
              <a:ext cx="499"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2" name="Text Box 51"/>
            <p:cNvSpPr txBox="1">
              <a:spLocks noChangeArrowheads="1"/>
            </p:cNvSpPr>
            <p:nvPr/>
          </p:nvSpPr>
          <p:spPr bwMode="auto">
            <a:xfrm>
              <a:off x="282" y="2336"/>
              <a:ext cx="3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R</a:t>
              </a:r>
              <a:r>
                <a:rPr lang="en-US" altLang="zh-CN" sz="3200" baseline="-25000"/>
                <a:t>1</a:t>
              </a:r>
              <a:endParaRPr lang="en-US" altLang="zh-CN" sz="3200"/>
            </a:p>
          </p:txBody>
        </p:sp>
      </p:grpSp>
      <p:grpSp>
        <p:nvGrpSpPr>
          <p:cNvPr id="24592" name="Group 52"/>
          <p:cNvGrpSpPr>
            <a:grpSpLocks/>
          </p:cNvGrpSpPr>
          <p:nvPr/>
        </p:nvGrpSpPr>
        <p:grpSpPr bwMode="auto">
          <a:xfrm>
            <a:off x="5219700" y="188913"/>
            <a:ext cx="3240088" cy="2779712"/>
            <a:chOff x="3288" y="2251"/>
            <a:chExt cx="2041" cy="1751"/>
          </a:xfrm>
        </p:grpSpPr>
        <p:sp>
          <p:nvSpPr>
            <p:cNvPr id="24593" name="Rectangle 53"/>
            <p:cNvSpPr>
              <a:spLocks noChangeArrowheads="1"/>
            </p:cNvSpPr>
            <p:nvPr/>
          </p:nvSpPr>
          <p:spPr bwMode="auto">
            <a:xfrm>
              <a:off x="3288" y="2251"/>
              <a:ext cx="1951" cy="1451"/>
            </a:xfrm>
            <a:prstGeom prst="rect">
              <a:avLst/>
            </a:prstGeom>
            <a:solidFill>
              <a:srgbClr val="E1F61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4" name="Text Box 25"/>
            <p:cNvSpPr txBox="1">
              <a:spLocks noChangeArrowheads="1"/>
            </p:cNvSpPr>
            <p:nvPr/>
          </p:nvSpPr>
          <p:spPr bwMode="auto">
            <a:xfrm>
              <a:off x="3293" y="2387"/>
              <a:ext cx="404"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4595" name="Text Box 26"/>
            <p:cNvSpPr txBox="1">
              <a:spLocks noChangeArrowheads="1"/>
            </p:cNvSpPr>
            <p:nvPr/>
          </p:nvSpPr>
          <p:spPr bwMode="auto">
            <a:xfrm>
              <a:off x="4200" y="2387"/>
              <a:ext cx="40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伦敦</a:t>
              </a:r>
              <a:endParaRPr lang="en-US" altLang="zh-CN" dirty="0"/>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24596" name="Line 28"/>
            <p:cNvSpPr>
              <a:spLocks noChangeShapeType="1"/>
            </p:cNvSpPr>
            <p:nvPr/>
          </p:nvSpPr>
          <p:spPr bwMode="auto">
            <a:xfrm>
              <a:off x="3792" y="2568"/>
              <a:ext cx="494"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Line 57"/>
            <p:cNvSpPr>
              <a:spLocks noChangeShapeType="1"/>
            </p:cNvSpPr>
            <p:nvPr/>
          </p:nvSpPr>
          <p:spPr bwMode="auto">
            <a:xfrm>
              <a:off x="3792" y="252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8" name="Line 58"/>
            <p:cNvSpPr>
              <a:spLocks noChangeShapeType="1"/>
            </p:cNvSpPr>
            <p:nvPr/>
          </p:nvSpPr>
          <p:spPr bwMode="auto">
            <a:xfrm>
              <a:off x="3746" y="2886"/>
              <a:ext cx="499"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Line 59"/>
            <p:cNvSpPr>
              <a:spLocks noChangeShapeType="1"/>
            </p:cNvSpPr>
            <p:nvPr/>
          </p:nvSpPr>
          <p:spPr bwMode="auto">
            <a:xfrm flipV="1">
              <a:off x="3742" y="2614"/>
              <a:ext cx="453"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0" name="Line 60"/>
            <p:cNvSpPr>
              <a:spLocks noChangeShapeType="1"/>
            </p:cNvSpPr>
            <p:nvPr/>
          </p:nvSpPr>
          <p:spPr bwMode="auto">
            <a:xfrm flipV="1">
              <a:off x="3742" y="2931"/>
              <a:ext cx="499"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1" name="Line 61"/>
            <p:cNvSpPr>
              <a:spLocks noChangeShapeType="1"/>
            </p:cNvSpPr>
            <p:nvPr/>
          </p:nvSpPr>
          <p:spPr bwMode="auto">
            <a:xfrm>
              <a:off x="3787" y="3203"/>
              <a:ext cx="408"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2" name="Text Box 62"/>
            <p:cNvSpPr txBox="1">
              <a:spLocks noChangeArrowheads="1"/>
            </p:cNvSpPr>
            <p:nvPr/>
          </p:nvSpPr>
          <p:spPr bwMode="auto">
            <a:xfrm>
              <a:off x="4876" y="2341"/>
              <a:ext cx="4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R</a:t>
              </a:r>
              <a:r>
                <a:rPr lang="en-US" altLang="zh-CN" sz="3200" baseline="-25000"/>
                <a:t>2</a:t>
              </a:r>
              <a:endParaRPr lang="en-US" altLang="zh-CN" sz="3200"/>
            </a:p>
          </p:txBody>
        </p:sp>
      </p:grpSp>
    </p:spTree>
    <p:extLst>
      <p:ext uri="{BB962C8B-B14F-4D97-AF65-F5344CB8AC3E}">
        <p14:creationId xmlns:p14="http://schemas.microsoft.com/office/powerpoint/2010/main" val="23053396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0" y="2830513"/>
            <a:ext cx="9036050" cy="1957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08250" indent="-2508250" eaLnBrk="0" hangingPunct="0">
              <a:tabLst>
                <a:tab pos="250825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5082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50825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50825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5082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5082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hlink"/>
              </a:buClr>
              <a:buSzPct val="110000"/>
              <a:buFont typeface="Wingdings" panose="05000000000000000000" pitchFamily="2" charset="2"/>
              <a:buNone/>
            </a:pPr>
            <a:r>
              <a:rPr lang="zh-CN" altLang="en-US" sz="2800" b="1" dirty="0"/>
              <a:t>则</a:t>
            </a:r>
            <a:r>
              <a:rPr lang="en-US" altLang="zh-CN" sz="2800" b="1" dirty="0">
                <a:solidFill>
                  <a:schemeClr val="hlink"/>
                </a:solidFill>
              </a:rPr>
              <a:t> </a:t>
            </a:r>
            <a:r>
              <a:rPr lang="en-US" altLang="zh-CN" sz="2800" b="1" dirty="0">
                <a:solidFill>
                  <a:srgbClr val="993300"/>
                </a:solidFill>
              </a:rPr>
              <a:t>R</a:t>
            </a:r>
            <a:r>
              <a:rPr lang="en-US" altLang="zh-CN" sz="2800" b="1" baseline="-25000" dirty="0">
                <a:solidFill>
                  <a:srgbClr val="993300"/>
                </a:solidFill>
              </a:rPr>
              <a:t>1</a:t>
            </a:r>
            <a:r>
              <a:rPr lang="en-US" altLang="zh-CN" sz="3200" b="1" dirty="0">
                <a:solidFill>
                  <a:srgbClr val="993300"/>
                </a:solidFill>
              </a:rPr>
              <a:t>–</a:t>
            </a:r>
            <a:r>
              <a:rPr lang="en-US" altLang="zh-CN" sz="2800" b="1" dirty="0">
                <a:solidFill>
                  <a:srgbClr val="993300"/>
                </a:solidFill>
              </a:rPr>
              <a:t>R</a:t>
            </a:r>
            <a:r>
              <a:rPr lang="en-US" altLang="zh-CN" sz="2800" b="1" baseline="-25000" dirty="0">
                <a:solidFill>
                  <a:srgbClr val="993300"/>
                </a:solidFill>
              </a:rPr>
              <a:t>2</a:t>
            </a:r>
            <a:r>
              <a:rPr lang="en-US" altLang="zh-CN" sz="2800" dirty="0">
                <a:solidFill>
                  <a:srgbClr val="993300"/>
                </a:solidFill>
              </a:rPr>
              <a:t> </a:t>
            </a:r>
            <a:r>
              <a:rPr lang="en-US" altLang="zh-CN" sz="2800" b="1" dirty="0">
                <a:solidFill>
                  <a:srgbClr val="993300"/>
                </a:solidFill>
              </a:rPr>
              <a:t>={&lt;</a:t>
            </a:r>
            <a:r>
              <a:rPr lang="en-US" altLang="zh-CN" sz="2800" b="1" dirty="0" err="1">
                <a:solidFill>
                  <a:srgbClr val="993300"/>
                </a:solidFill>
              </a:rPr>
              <a:t>x,y</a:t>
            </a:r>
            <a:r>
              <a:rPr lang="en-US" altLang="zh-CN" sz="2800" b="1" dirty="0">
                <a:solidFill>
                  <a:srgbClr val="993300"/>
                </a:solidFill>
              </a:rPr>
              <a:t>&gt;│</a:t>
            </a:r>
            <a:r>
              <a:rPr lang="en-US" altLang="zh-CN" sz="2800" b="1" dirty="0" err="1">
                <a:solidFill>
                  <a:srgbClr val="993300"/>
                </a:solidFill>
              </a:rPr>
              <a:t>x∊A</a:t>
            </a:r>
            <a:r>
              <a:rPr lang="zh-CN" altLang="en-US" sz="2800" b="1" dirty="0">
                <a:latin typeface="宋体" panose="02010600030101010101" pitchFamily="2" charset="-122"/>
              </a:rPr>
              <a:t>∧</a:t>
            </a:r>
            <a:r>
              <a:rPr lang="en-US" altLang="zh-CN" sz="2800" b="1" dirty="0" err="1">
                <a:solidFill>
                  <a:srgbClr val="993300"/>
                </a:solidFill>
              </a:rPr>
              <a:t>y∊B</a:t>
            </a:r>
            <a:r>
              <a:rPr lang="zh-CN" altLang="en-US" sz="2800" b="1" dirty="0">
                <a:latin typeface="宋体" panose="02010600030101010101" pitchFamily="2" charset="-122"/>
              </a:rPr>
              <a:t>∧</a:t>
            </a:r>
            <a:r>
              <a:rPr lang="en-US" altLang="zh-CN" sz="2800" b="1" dirty="0">
                <a:solidFill>
                  <a:srgbClr val="993300"/>
                </a:solidFill>
              </a:rPr>
              <a:t>x</a:t>
            </a:r>
            <a:r>
              <a:rPr lang="zh-CN" altLang="en-US" sz="2800" b="1" dirty="0">
                <a:solidFill>
                  <a:srgbClr val="993300"/>
                </a:solidFill>
              </a:rPr>
              <a:t>去过</a:t>
            </a:r>
            <a:r>
              <a:rPr lang="en-US" altLang="zh-CN" sz="2800" b="1" dirty="0">
                <a:solidFill>
                  <a:srgbClr val="993300"/>
                </a:solidFill>
              </a:rPr>
              <a:t>y</a:t>
            </a:r>
            <a:r>
              <a:rPr lang="zh-CN" altLang="en-US" sz="2800" b="1" dirty="0">
                <a:latin typeface="宋体" panose="02010600030101010101" pitchFamily="2" charset="-122"/>
              </a:rPr>
              <a:t>∧</a:t>
            </a:r>
            <a:r>
              <a:rPr lang="en-US" altLang="zh-CN" sz="2800" b="1" dirty="0">
                <a:solidFill>
                  <a:srgbClr val="993300"/>
                </a:solidFill>
              </a:rPr>
              <a:t>x</a:t>
            </a:r>
            <a:r>
              <a:rPr lang="zh-CN" altLang="en-US" sz="2800" b="1" dirty="0">
                <a:solidFill>
                  <a:srgbClr val="993300"/>
                </a:solidFill>
              </a:rPr>
              <a:t>不喜欢</a:t>
            </a:r>
            <a:r>
              <a:rPr lang="en-US" altLang="zh-CN" sz="2800" b="1" dirty="0">
                <a:solidFill>
                  <a:srgbClr val="993300"/>
                </a:solidFill>
              </a:rPr>
              <a:t>y} </a:t>
            </a:r>
          </a:p>
          <a:p>
            <a:pPr eaLnBrk="1" hangingPunct="1">
              <a:lnSpc>
                <a:spcPct val="90000"/>
              </a:lnSpc>
              <a:spcBef>
                <a:spcPct val="20000"/>
              </a:spcBef>
              <a:buClr>
                <a:schemeClr val="hlink"/>
              </a:buClr>
              <a:buSzPct val="110000"/>
              <a:buFont typeface="Wingdings" panose="05000000000000000000" pitchFamily="2" charset="2"/>
              <a:buNone/>
            </a:pPr>
            <a:r>
              <a:rPr lang="en-US" altLang="zh-CN" sz="2800" b="1" dirty="0">
                <a:solidFill>
                  <a:srgbClr val="993300"/>
                </a:solidFill>
              </a:rPr>
              <a:t>                ={&lt;</a:t>
            </a:r>
            <a:r>
              <a:rPr lang="zh-CN" altLang="en-US" sz="2800" b="1" dirty="0">
                <a:solidFill>
                  <a:srgbClr val="993300"/>
                </a:solidFill>
              </a:rPr>
              <a:t>小赵</a:t>
            </a:r>
            <a:r>
              <a:rPr lang="en-US" altLang="zh-CN" sz="2800" b="1" dirty="0">
                <a:solidFill>
                  <a:srgbClr val="993300"/>
                </a:solidFill>
              </a:rPr>
              <a:t>,</a:t>
            </a:r>
            <a:r>
              <a:rPr lang="zh-CN" altLang="en-US" sz="2800" b="1" dirty="0">
                <a:solidFill>
                  <a:srgbClr val="993300"/>
                </a:solidFill>
              </a:rPr>
              <a:t>南京</a:t>
            </a:r>
            <a:r>
              <a:rPr lang="en-US" altLang="zh-CN" sz="2800" b="1" dirty="0">
                <a:solidFill>
                  <a:srgbClr val="993300"/>
                </a:solidFill>
              </a:rPr>
              <a:t>&gt;,&lt;</a:t>
            </a:r>
            <a:r>
              <a:rPr lang="zh-CN" altLang="en-US" sz="2800" b="1" dirty="0">
                <a:solidFill>
                  <a:srgbClr val="993300"/>
                </a:solidFill>
              </a:rPr>
              <a:t>小赵</a:t>
            </a:r>
            <a:r>
              <a:rPr lang="en-US" altLang="zh-CN" sz="2800" b="1" dirty="0">
                <a:solidFill>
                  <a:srgbClr val="993300"/>
                </a:solidFill>
              </a:rPr>
              <a:t>,</a:t>
            </a:r>
            <a:r>
              <a:rPr lang="zh-CN" altLang="en-US" sz="2800" b="1" dirty="0">
                <a:solidFill>
                  <a:srgbClr val="993300"/>
                </a:solidFill>
              </a:rPr>
              <a:t>纽约</a:t>
            </a:r>
            <a:r>
              <a:rPr lang="en-US" altLang="zh-CN" sz="2800" b="1" dirty="0">
                <a:solidFill>
                  <a:srgbClr val="993300"/>
                </a:solidFill>
              </a:rPr>
              <a:t>&gt;,&lt;</a:t>
            </a:r>
            <a:r>
              <a:rPr lang="zh-CN" altLang="en-US" sz="2800" b="1" dirty="0">
                <a:solidFill>
                  <a:srgbClr val="993300"/>
                </a:solidFill>
              </a:rPr>
              <a:t>小钱</a:t>
            </a:r>
            <a:r>
              <a:rPr lang="en-US" altLang="zh-CN" sz="2800" b="1" dirty="0">
                <a:solidFill>
                  <a:srgbClr val="993300"/>
                </a:solidFill>
              </a:rPr>
              <a:t>,</a:t>
            </a:r>
            <a:r>
              <a:rPr lang="zh-CN" altLang="en-US" sz="2800" b="1" dirty="0">
                <a:solidFill>
                  <a:srgbClr val="993300"/>
                </a:solidFill>
              </a:rPr>
              <a:t>纽约</a:t>
            </a:r>
            <a:r>
              <a:rPr lang="en-US" altLang="zh-CN" sz="2800" b="1" dirty="0">
                <a:solidFill>
                  <a:srgbClr val="993300"/>
                </a:solidFill>
              </a:rPr>
              <a:t>&gt;}</a:t>
            </a:r>
          </a:p>
          <a:p>
            <a:pPr eaLnBrk="1" hangingPunct="1">
              <a:lnSpc>
                <a:spcPct val="90000"/>
              </a:lnSpc>
              <a:spcBef>
                <a:spcPct val="20000"/>
              </a:spcBef>
              <a:buClr>
                <a:schemeClr val="hlink"/>
              </a:buClr>
              <a:buSzPct val="110000"/>
              <a:buFont typeface="Wingdings" panose="05000000000000000000" pitchFamily="2" charset="2"/>
              <a:buNone/>
            </a:pPr>
            <a:r>
              <a:rPr lang="en-US" altLang="zh-CN" sz="2800" b="1" dirty="0"/>
              <a:t>     R</a:t>
            </a:r>
            <a:r>
              <a:rPr lang="en-US" altLang="zh-CN" sz="2800" b="1" baseline="-25000" dirty="0"/>
              <a:t>2</a:t>
            </a:r>
            <a:r>
              <a:rPr lang="en-US" altLang="zh-CN" sz="2800" b="1" dirty="0"/>
              <a:t>–R</a:t>
            </a:r>
            <a:r>
              <a:rPr lang="en-US" altLang="zh-CN" sz="2800" b="1" baseline="-25000" dirty="0"/>
              <a:t>1</a:t>
            </a:r>
            <a:r>
              <a:rPr lang="en-US" altLang="zh-CN" sz="2800" baseline="-25000" dirty="0"/>
              <a:t> </a:t>
            </a:r>
            <a:r>
              <a:rPr lang="en-US" altLang="zh-CN" sz="2800" b="1" dirty="0"/>
              <a:t>={&lt;</a:t>
            </a:r>
            <a:r>
              <a:rPr lang="en-US" altLang="zh-CN" sz="2800" b="1" dirty="0" err="1"/>
              <a:t>x,y</a:t>
            </a:r>
            <a:r>
              <a:rPr lang="en-US" altLang="zh-CN" sz="2800" b="1" dirty="0"/>
              <a:t>&gt;│</a:t>
            </a:r>
            <a:r>
              <a:rPr lang="en-US" altLang="zh-CN" sz="2800" b="1" dirty="0" err="1"/>
              <a:t>x∊A</a:t>
            </a:r>
            <a:r>
              <a:rPr lang="zh-CN" altLang="en-US" sz="2800" b="1" dirty="0">
                <a:latin typeface="宋体" panose="02010600030101010101" pitchFamily="2" charset="-122"/>
              </a:rPr>
              <a:t>∧</a:t>
            </a:r>
            <a:r>
              <a:rPr lang="en-US" altLang="zh-CN" sz="2800" b="1" dirty="0" err="1"/>
              <a:t>y∊B</a:t>
            </a:r>
            <a:r>
              <a:rPr lang="zh-CN" altLang="en-US" sz="2800" b="1" dirty="0">
                <a:latin typeface="宋体" panose="02010600030101010101" pitchFamily="2" charset="-122"/>
              </a:rPr>
              <a:t>∧</a:t>
            </a:r>
            <a:r>
              <a:rPr lang="en-US" altLang="zh-CN" sz="2800" b="1" dirty="0"/>
              <a:t>x</a:t>
            </a:r>
            <a:r>
              <a:rPr lang="zh-CN" altLang="en-US" sz="2800" b="1" dirty="0"/>
              <a:t>喜欢</a:t>
            </a:r>
            <a:r>
              <a:rPr lang="en-US" altLang="zh-CN" sz="2800" b="1" dirty="0"/>
              <a:t>y</a:t>
            </a:r>
            <a:r>
              <a:rPr lang="zh-CN" altLang="en-US" sz="2800" b="1" dirty="0">
                <a:latin typeface="宋体" panose="02010600030101010101" pitchFamily="2" charset="-122"/>
              </a:rPr>
              <a:t>∧</a:t>
            </a:r>
            <a:r>
              <a:rPr lang="en-US" altLang="zh-CN" sz="2800" b="1" dirty="0"/>
              <a:t>x</a:t>
            </a:r>
            <a:r>
              <a:rPr lang="zh-CN" altLang="en-US" sz="2800" b="1" dirty="0"/>
              <a:t>没有去过</a:t>
            </a:r>
            <a:r>
              <a:rPr lang="en-US" altLang="zh-CN" sz="2800" b="1" dirty="0"/>
              <a:t>y}</a:t>
            </a:r>
          </a:p>
          <a:p>
            <a:pPr eaLnBrk="1" hangingPunct="1">
              <a:lnSpc>
                <a:spcPct val="90000"/>
              </a:lnSpc>
              <a:spcBef>
                <a:spcPct val="20000"/>
              </a:spcBef>
              <a:buClr>
                <a:schemeClr val="hlink"/>
              </a:buClr>
              <a:buSzPct val="110000"/>
              <a:buFont typeface="Wingdings" panose="05000000000000000000" pitchFamily="2" charset="2"/>
              <a:buNone/>
            </a:pPr>
            <a:r>
              <a:rPr lang="en-US" altLang="zh-CN" sz="2800" b="1" dirty="0"/>
              <a:t>                ={&lt;</a:t>
            </a:r>
            <a:r>
              <a:rPr lang="zh-CN" altLang="en-US" sz="2800" b="1" dirty="0"/>
              <a:t>小赵</a:t>
            </a:r>
            <a:r>
              <a:rPr lang="en-US" altLang="zh-CN" sz="2800" b="1" dirty="0"/>
              <a:t>,</a:t>
            </a:r>
            <a:r>
              <a:rPr lang="zh-CN" altLang="en-US" sz="2800" b="1" dirty="0"/>
              <a:t>巴黎</a:t>
            </a:r>
            <a:r>
              <a:rPr lang="en-US" altLang="zh-CN" sz="2800" b="1" dirty="0"/>
              <a:t>&gt;,&lt;</a:t>
            </a:r>
            <a:r>
              <a:rPr lang="zh-CN" altLang="en-US" sz="2800" b="1" dirty="0"/>
              <a:t>小孙</a:t>
            </a:r>
            <a:r>
              <a:rPr lang="en-US" altLang="zh-CN" sz="2800" b="1" dirty="0"/>
              <a:t>,</a:t>
            </a:r>
            <a:r>
              <a:rPr lang="zh-CN" altLang="en-US" sz="2800" b="1" dirty="0"/>
              <a:t>北京</a:t>
            </a:r>
            <a:r>
              <a:rPr lang="en-US" altLang="zh-CN" sz="2800" b="1" dirty="0"/>
              <a:t>&gt;,&lt;</a:t>
            </a:r>
            <a:r>
              <a:rPr lang="zh-CN" altLang="en-US" sz="2800" b="1" dirty="0"/>
              <a:t>小孙</a:t>
            </a:r>
            <a:r>
              <a:rPr lang="en-US" altLang="zh-CN" sz="2800" b="1" dirty="0"/>
              <a:t>,</a:t>
            </a:r>
            <a:r>
              <a:rPr lang="zh-CN" altLang="en-US" sz="2800" b="1" dirty="0"/>
              <a:t>纽约</a:t>
            </a:r>
            <a:r>
              <a:rPr lang="en-US" altLang="zh-CN" sz="2800" b="1" dirty="0"/>
              <a:t>&gt;}</a:t>
            </a:r>
          </a:p>
        </p:txBody>
      </p:sp>
      <p:grpSp>
        <p:nvGrpSpPr>
          <p:cNvPr id="25603" name="Group 38"/>
          <p:cNvGrpSpPr>
            <a:grpSpLocks/>
          </p:cNvGrpSpPr>
          <p:nvPr/>
        </p:nvGrpSpPr>
        <p:grpSpPr bwMode="auto">
          <a:xfrm>
            <a:off x="395288" y="187325"/>
            <a:ext cx="3097212" cy="2779713"/>
            <a:chOff x="249" y="2296"/>
            <a:chExt cx="1951" cy="1751"/>
          </a:xfrm>
        </p:grpSpPr>
        <p:sp>
          <p:nvSpPr>
            <p:cNvPr id="25616" name="Rectangle 39"/>
            <p:cNvSpPr>
              <a:spLocks noChangeArrowheads="1"/>
            </p:cNvSpPr>
            <p:nvPr/>
          </p:nvSpPr>
          <p:spPr bwMode="auto">
            <a:xfrm>
              <a:off x="249" y="2296"/>
              <a:ext cx="1951" cy="145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7" name="Text Box 25"/>
            <p:cNvSpPr txBox="1">
              <a:spLocks noChangeArrowheads="1"/>
            </p:cNvSpPr>
            <p:nvPr/>
          </p:nvSpPr>
          <p:spPr bwMode="auto">
            <a:xfrm>
              <a:off x="753" y="2432"/>
              <a:ext cx="404"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5618" name="Text Box 26"/>
            <p:cNvSpPr txBox="1">
              <a:spLocks noChangeArrowheads="1"/>
            </p:cNvSpPr>
            <p:nvPr/>
          </p:nvSpPr>
          <p:spPr bwMode="auto">
            <a:xfrm>
              <a:off x="1660" y="2432"/>
              <a:ext cx="40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伦敦</a:t>
              </a:r>
              <a:endParaRPr lang="en-US" altLang="zh-CN" dirty="0"/>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25619" name="Line 27"/>
            <p:cNvSpPr>
              <a:spLocks noChangeShapeType="1"/>
            </p:cNvSpPr>
            <p:nvPr/>
          </p:nvSpPr>
          <p:spPr bwMode="auto">
            <a:xfrm>
              <a:off x="1252" y="2568"/>
              <a:ext cx="403"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0" name="Line 28"/>
            <p:cNvSpPr>
              <a:spLocks noChangeShapeType="1"/>
            </p:cNvSpPr>
            <p:nvPr/>
          </p:nvSpPr>
          <p:spPr bwMode="auto">
            <a:xfrm>
              <a:off x="1252" y="2613"/>
              <a:ext cx="499"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1" name="Line 29"/>
            <p:cNvSpPr>
              <a:spLocks noChangeShapeType="1"/>
            </p:cNvSpPr>
            <p:nvPr/>
          </p:nvSpPr>
          <p:spPr bwMode="auto">
            <a:xfrm flipV="1">
              <a:off x="1252" y="2931"/>
              <a:ext cx="449"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Line 45"/>
            <p:cNvSpPr>
              <a:spLocks noChangeShapeType="1"/>
            </p:cNvSpPr>
            <p:nvPr/>
          </p:nvSpPr>
          <p:spPr bwMode="auto">
            <a:xfrm>
              <a:off x="1252" y="2568"/>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3" name="Line 46"/>
            <p:cNvSpPr>
              <a:spLocks noChangeShapeType="1"/>
            </p:cNvSpPr>
            <p:nvPr/>
          </p:nvSpPr>
          <p:spPr bwMode="auto">
            <a:xfrm>
              <a:off x="1206" y="2976"/>
              <a:ext cx="545"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4" name="Line 47"/>
            <p:cNvSpPr>
              <a:spLocks noChangeShapeType="1"/>
            </p:cNvSpPr>
            <p:nvPr/>
          </p:nvSpPr>
          <p:spPr bwMode="auto">
            <a:xfrm>
              <a:off x="1206" y="2931"/>
              <a:ext cx="499"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5" name="Text Box 48"/>
            <p:cNvSpPr txBox="1">
              <a:spLocks noChangeArrowheads="1"/>
            </p:cNvSpPr>
            <p:nvPr/>
          </p:nvSpPr>
          <p:spPr bwMode="auto">
            <a:xfrm>
              <a:off x="282" y="2336"/>
              <a:ext cx="3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R</a:t>
              </a:r>
              <a:r>
                <a:rPr lang="en-US" altLang="zh-CN" sz="3200" baseline="-25000"/>
                <a:t>1</a:t>
              </a:r>
              <a:endParaRPr lang="en-US" altLang="zh-CN" sz="3200"/>
            </a:p>
          </p:txBody>
        </p:sp>
      </p:grpSp>
      <p:grpSp>
        <p:nvGrpSpPr>
          <p:cNvPr id="25604" name="Group 49"/>
          <p:cNvGrpSpPr>
            <a:grpSpLocks/>
          </p:cNvGrpSpPr>
          <p:nvPr/>
        </p:nvGrpSpPr>
        <p:grpSpPr bwMode="auto">
          <a:xfrm>
            <a:off x="5219700" y="115888"/>
            <a:ext cx="3240088" cy="2779712"/>
            <a:chOff x="3288" y="2251"/>
            <a:chExt cx="2041" cy="1751"/>
          </a:xfrm>
        </p:grpSpPr>
        <p:sp>
          <p:nvSpPr>
            <p:cNvPr id="25606" name="Rectangle 50"/>
            <p:cNvSpPr>
              <a:spLocks noChangeArrowheads="1"/>
            </p:cNvSpPr>
            <p:nvPr/>
          </p:nvSpPr>
          <p:spPr bwMode="auto">
            <a:xfrm>
              <a:off x="3288" y="2251"/>
              <a:ext cx="1951" cy="1451"/>
            </a:xfrm>
            <a:prstGeom prst="rect">
              <a:avLst/>
            </a:prstGeom>
            <a:solidFill>
              <a:srgbClr val="E1F61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7" name="Text Box 25"/>
            <p:cNvSpPr txBox="1">
              <a:spLocks noChangeArrowheads="1"/>
            </p:cNvSpPr>
            <p:nvPr/>
          </p:nvSpPr>
          <p:spPr bwMode="auto">
            <a:xfrm>
              <a:off x="3293" y="2387"/>
              <a:ext cx="404"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5608" name="Text Box 26"/>
            <p:cNvSpPr txBox="1">
              <a:spLocks noChangeArrowheads="1"/>
            </p:cNvSpPr>
            <p:nvPr/>
          </p:nvSpPr>
          <p:spPr bwMode="auto">
            <a:xfrm>
              <a:off x="4200" y="2387"/>
              <a:ext cx="40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伦敦</a:t>
              </a:r>
              <a:endParaRPr lang="en-US" altLang="zh-CN" dirty="0"/>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25609" name="Line 28"/>
            <p:cNvSpPr>
              <a:spLocks noChangeShapeType="1"/>
            </p:cNvSpPr>
            <p:nvPr/>
          </p:nvSpPr>
          <p:spPr bwMode="auto">
            <a:xfrm>
              <a:off x="3792" y="2568"/>
              <a:ext cx="494" cy="5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0" name="Line 54"/>
            <p:cNvSpPr>
              <a:spLocks noChangeShapeType="1"/>
            </p:cNvSpPr>
            <p:nvPr/>
          </p:nvSpPr>
          <p:spPr bwMode="auto">
            <a:xfrm>
              <a:off x="3792" y="252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1" name="Line 55"/>
            <p:cNvSpPr>
              <a:spLocks noChangeShapeType="1"/>
            </p:cNvSpPr>
            <p:nvPr/>
          </p:nvSpPr>
          <p:spPr bwMode="auto">
            <a:xfrm>
              <a:off x="3746" y="2886"/>
              <a:ext cx="499"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2" name="Line 56"/>
            <p:cNvSpPr>
              <a:spLocks noChangeShapeType="1"/>
            </p:cNvSpPr>
            <p:nvPr/>
          </p:nvSpPr>
          <p:spPr bwMode="auto">
            <a:xfrm flipV="1">
              <a:off x="3742" y="2614"/>
              <a:ext cx="453"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3" name="Line 57"/>
            <p:cNvSpPr>
              <a:spLocks noChangeShapeType="1"/>
            </p:cNvSpPr>
            <p:nvPr/>
          </p:nvSpPr>
          <p:spPr bwMode="auto">
            <a:xfrm flipV="1">
              <a:off x="3742" y="2931"/>
              <a:ext cx="499"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Line 58"/>
            <p:cNvSpPr>
              <a:spLocks noChangeShapeType="1"/>
            </p:cNvSpPr>
            <p:nvPr/>
          </p:nvSpPr>
          <p:spPr bwMode="auto">
            <a:xfrm>
              <a:off x="3787" y="3203"/>
              <a:ext cx="408"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5" name="Text Box 59"/>
            <p:cNvSpPr txBox="1">
              <a:spLocks noChangeArrowheads="1"/>
            </p:cNvSpPr>
            <p:nvPr/>
          </p:nvSpPr>
          <p:spPr bwMode="auto">
            <a:xfrm>
              <a:off x="4876" y="2341"/>
              <a:ext cx="4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R</a:t>
              </a:r>
              <a:r>
                <a:rPr lang="en-US" altLang="zh-CN" sz="3200" baseline="-25000"/>
                <a:t>2</a:t>
              </a:r>
              <a:endParaRPr lang="en-US" altLang="zh-CN" sz="3200"/>
            </a:p>
          </p:txBody>
        </p:sp>
      </p:grpSp>
      <p:sp>
        <p:nvSpPr>
          <p:cNvPr id="25605" name="Rectangle 60"/>
          <p:cNvSpPr>
            <a:spLocks noChangeArrowheads="1"/>
          </p:cNvSpPr>
          <p:nvPr/>
        </p:nvSpPr>
        <p:spPr bwMode="auto">
          <a:xfrm>
            <a:off x="539552" y="5075238"/>
            <a:ext cx="7920236" cy="523220"/>
          </a:xfrm>
          <a:prstGeom prst="rect">
            <a:avLst/>
          </a:prstGeom>
          <a:solidFill>
            <a:schemeClr val="bg1"/>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t>R</a:t>
            </a:r>
            <a:r>
              <a:rPr lang="en-US" altLang="zh-CN" sz="2800" b="1" baseline="-25000" dirty="0"/>
              <a:t>1</a:t>
            </a:r>
            <a:r>
              <a:rPr lang="en-US" altLang="zh-CN" sz="2800" b="1" dirty="0"/>
              <a:t>⊕</a:t>
            </a:r>
            <a:r>
              <a:rPr lang="en-US" altLang="zh-CN" sz="2800" dirty="0"/>
              <a:t> </a:t>
            </a:r>
            <a:r>
              <a:rPr lang="en-US" altLang="zh-CN" sz="2800" b="1" dirty="0"/>
              <a:t>R</a:t>
            </a:r>
            <a:r>
              <a:rPr lang="en-US" altLang="zh-CN" sz="2800" b="1" baseline="-25000" dirty="0"/>
              <a:t>2</a:t>
            </a:r>
            <a:r>
              <a:rPr lang="en-US" altLang="zh-CN" sz="2800" dirty="0"/>
              <a:t> </a:t>
            </a:r>
            <a:r>
              <a:rPr lang="en-US" altLang="zh-CN" sz="2800" b="1" dirty="0"/>
              <a:t>=(R</a:t>
            </a:r>
            <a:r>
              <a:rPr lang="en-US" altLang="zh-CN" sz="2800" b="1" baseline="-25000" dirty="0"/>
              <a:t>1</a:t>
            </a:r>
            <a:r>
              <a:rPr lang="en-US" altLang="zh-CN" sz="2800" b="1" dirty="0"/>
              <a:t>–R</a:t>
            </a:r>
            <a:r>
              <a:rPr lang="en-US" altLang="zh-CN" sz="2800" b="1" baseline="-25000" dirty="0"/>
              <a:t>2</a:t>
            </a:r>
            <a:r>
              <a:rPr lang="en-US" altLang="zh-CN" sz="2800" b="1" dirty="0"/>
              <a:t>)</a:t>
            </a:r>
            <a:r>
              <a:rPr lang="el-GR" altLang="zh-CN" sz="2800" dirty="0"/>
              <a:t>∪</a:t>
            </a:r>
            <a:r>
              <a:rPr lang="en-US" altLang="zh-CN" sz="2800" b="1" dirty="0"/>
              <a:t>(R</a:t>
            </a:r>
            <a:r>
              <a:rPr lang="en-US" altLang="zh-CN" sz="2800" b="1" baseline="-25000" dirty="0"/>
              <a:t>2</a:t>
            </a:r>
            <a:r>
              <a:rPr lang="en-US" altLang="zh-CN" sz="2800" b="1" dirty="0"/>
              <a:t>–R</a:t>
            </a:r>
            <a:r>
              <a:rPr lang="en-US" altLang="zh-CN" sz="2800" b="1" baseline="-25000" dirty="0"/>
              <a:t>1</a:t>
            </a:r>
            <a:r>
              <a:rPr lang="en-US" altLang="zh-CN" sz="2800" dirty="0"/>
              <a:t>)</a:t>
            </a:r>
            <a:endParaRPr lang="zh-CN" altLang="en-US" sz="2800" dirty="0"/>
          </a:p>
        </p:txBody>
      </p:sp>
    </p:spTree>
    <p:extLst>
      <p:ext uri="{BB962C8B-B14F-4D97-AF65-F5344CB8AC3E}">
        <p14:creationId xmlns:p14="http://schemas.microsoft.com/office/powerpoint/2010/main" val="36274059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4BEEA4-7B6E-45BD-8492-A1DB2E1A78EF}" type="slidenum">
              <a:rPr lang="zh-CN" altLang="en-US" smtClean="0">
                <a:solidFill>
                  <a:schemeClr val="accent1"/>
                </a:solidFill>
              </a:rPr>
              <a:pPr/>
              <a:t>27</a:t>
            </a:fld>
            <a:r>
              <a:rPr lang="en-US" altLang="zh-CN" dirty="0">
                <a:solidFill>
                  <a:schemeClr val="accent1"/>
                </a:solidFill>
              </a:rPr>
              <a:t>/42</a:t>
            </a:r>
          </a:p>
        </p:txBody>
      </p:sp>
      <p:sp>
        <p:nvSpPr>
          <p:cNvPr id="26629"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4.8    </a:t>
            </a:r>
            <a:r>
              <a:rPr lang="zh-CN" altLang="en-US" b="1" dirty="0">
                <a:latin typeface="Calibri" panose="020F0502020204030204" pitchFamily="34" charset="0"/>
                <a:ea typeface="宋体" panose="02010600030101010101" pitchFamily="2" charset="-122"/>
              </a:rPr>
              <a:t>定义域、值域、域</a:t>
            </a:r>
            <a:endParaRPr lang="zh-CN" altLang="en-US" dirty="0">
              <a:latin typeface="Calibri" panose="020F0502020204030204" pitchFamily="34" charset="0"/>
              <a:ea typeface="宋体" panose="02010600030101010101" pitchFamily="2" charset="-122"/>
            </a:endParaRPr>
          </a:p>
        </p:txBody>
      </p:sp>
      <p:sp>
        <p:nvSpPr>
          <p:cNvPr id="26630" name="Rectangle 3"/>
          <p:cNvSpPr>
            <a:spLocks noGrp="1"/>
          </p:cNvSpPr>
          <p:nvPr>
            <p:ph type="body" sz="half" idx="4294967295"/>
          </p:nvPr>
        </p:nvSpPr>
        <p:spPr>
          <a:xfrm>
            <a:off x="250825" y="908050"/>
            <a:ext cx="8713788" cy="4393158"/>
          </a:xfrm>
        </p:spPr>
        <p:txBody>
          <a:bodyPr/>
          <a:lstStyle/>
          <a:p>
            <a:pPr marL="0" indent="0">
              <a:lnSpc>
                <a:spcPct val="130000"/>
              </a:lnSpc>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设</a:t>
            </a:r>
            <a:r>
              <a:rPr lang="en-US" altLang="zh-CN" b="1" dirty="0">
                <a:solidFill>
                  <a:srgbClr val="FF0000"/>
                </a:solidFill>
                <a:latin typeface="Calibri" panose="020F0502020204030204" pitchFamily="34" charset="0"/>
                <a:ea typeface="宋体" panose="02010600030101010101" pitchFamily="2" charset="-122"/>
              </a:rPr>
              <a:t>A</a:t>
            </a:r>
            <a:r>
              <a:rPr lang="zh-CN" altLang="en-US" b="1" dirty="0">
                <a:solidFill>
                  <a:srgbClr val="FF0000"/>
                </a:solidFill>
                <a:latin typeface="Calibri" panose="020F0502020204030204" pitchFamily="34" charset="0"/>
                <a:ea typeface="宋体" panose="02010600030101010101" pitchFamily="2" charset="-122"/>
              </a:rPr>
              <a:t>和</a:t>
            </a:r>
            <a:r>
              <a:rPr lang="en-US" altLang="zh-CN" b="1" dirty="0">
                <a:solidFill>
                  <a:srgbClr val="FF0000"/>
                </a:solidFill>
                <a:latin typeface="Calibri" panose="020F0502020204030204" pitchFamily="34" charset="0"/>
                <a:ea typeface="宋体" panose="02010600030101010101" pitchFamily="2" charset="-122"/>
              </a:rPr>
              <a:t>B</a:t>
            </a:r>
            <a:r>
              <a:rPr lang="zh-CN" altLang="en-US" b="1" dirty="0">
                <a:solidFill>
                  <a:srgbClr val="FF0000"/>
                </a:solidFill>
                <a:latin typeface="Calibri" panose="020F0502020204030204" pitchFamily="34" charset="0"/>
                <a:ea typeface="宋体" panose="02010600030101010101" pitchFamily="2" charset="-122"/>
              </a:rPr>
              <a:t>是两个集合</a:t>
            </a:r>
            <a:r>
              <a:rPr lang="en-US" altLang="zh-CN" b="1" dirty="0">
                <a:solidFill>
                  <a:srgbClr val="FF0000"/>
                </a:solidFill>
                <a:latin typeface="Calibri" panose="020F0502020204030204" pitchFamily="34" charset="0"/>
                <a:ea typeface="宋体" panose="02010600030101010101" pitchFamily="2" charset="-122"/>
              </a:rPr>
              <a:t>, R</a:t>
            </a:r>
            <a:r>
              <a:rPr lang="zh-CN" altLang="en-US" b="1" dirty="0">
                <a:solidFill>
                  <a:srgbClr val="FF0000"/>
                </a:solidFill>
                <a:latin typeface="Calibri" panose="020F0502020204030204" pitchFamily="34" charset="0"/>
                <a:ea typeface="宋体" panose="02010600030101010101" pitchFamily="2" charset="-122"/>
              </a:rPr>
              <a:t>是从</a:t>
            </a:r>
            <a:r>
              <a:rPr lang="en-US" altLang="zh-CN" b="1" dirty="0">
                <a:solidFill>
                  <a:srgbClr val="FF0000"/>
                </a:solidFill>
                <a:latin typeface="Calibri" panose="020F0502020204030204" pitchFamily="34" charset="0"/>
                <a:ea typeface="宋体" panose="02010600030101010101" pitchFamily="2" charset="-122"/>
              </a:rPr>
              <a:t>A</a:t>
            </a:r>
            <a:r>
              <a:rPr lang="zh-CN" altLang="en-US" b="1" dirty="0">
                <a:solidFill>
                  <a:srgbClr val="FF0000"/>
                </a:solidFill>
                <a:latin typeface="Calibri" panose="020F0502020204030204" pitchFamily="34" charset="0"/>
                <a:ea typeface="宋体" panose="02010600030101010101" pitchFamily="2" charset="-122"/>
              </a:rPr>
              <a:t>到</a:t>
            </a:r>
            <a:r>
              <a:rPr lang="en-US" altLang="zh-CN" b="1" dirty="0">
                <a:solidFill>
                  <a:srgbClr val="FF0000"/>
                </a:solidFill>
                <a:latin typeface="Calibri" panose="020F0502020204030204" pitchFamily="34" charset="0"/>
                <a:ea typeface="宋体" panose="02010600030101010101" pitchFamily="2" charset="-122"/>
              </a:rPr>
              <a:t>B</a:t>
            </a:r>
            <a:r>
              <a:rPr lang="zh-CN" altLang="en-US" b="1" dirty="0">
                <a:solidFill>
                  <a:srgbClr val="FF0000"/>
                </a:solidFill>
                <a:latin typeface="Calibri" panose="020F0502020204030204" pitchFamily="34" charset="0"/>
                <a:ea typeface="宋体" panose="02010600030101010101" pitchFamily="2" charset="-122"/>
              </a:rPr>
              <a:t>的一个二元关系，即 </a:t>
            </a:r>
            <a:r>
              <a:rPr lang="en-US" altLang="zh-CN" b="1" dirty="0">
                <a:solidFill>
                  <a:srgbClr val="FF0000"/>
                </a:solidFill>
                <a:latin typeface="Calibri" panose="020F0502020204030204" pitchFamily="34" charset="0"/>
                <a:ea typeface="宋体" panose="02010600030101010101" pitchFamily="2" charset="-122"/>
              </a:rPr>
              <a:t>R</a:t>
            </a:r>
            <a:r>
              <a:rPr lang="en-US" altLang="zh-CN" dirty="0">
                <a:solidFill>
                  <a:srgbClr val="FF0000"/>
                </a:solidFill>
              </a:rPr>
              <a:t> ⊆</a:t>
            </a:r>
            <a:r>
              <a:rPr lang="zh-CN" altLang="en-US" b="1" dirty="0">
                <a:solidFill>
                  <a:srgbClr val="FF0000"/>
                </a:solidFill>
                <a:latin typeface="Calibri" panose="020F0502020204030204" pitchFamily="34" charset="0"/>
                <a:ea typeface="宋体" panose="02010600030101010101" pitchFamily="2" charset="-122"/>
              </a:rPr>
              <a:t>Ａ</a:t>
            </a:r>
            <a:r>
              <a:rPr lang="en-US" altLang="zh-CN" b="1" dirty="0">
                <a:solidFill>
                  <a:srgbClr val="FF0000"/>
                </a:solidFill>
                <a:latin typeface="Calibri" panose="020F0502020204030204" pitchFamily="34" charset="0"/>
                <a:ea typeface="宋体" panose="02010600030101010101" pitchFamily="2" charset="-122"/>
              </a:rPr>
              <a:t>×</a:t>
            </a:r>
            <a:r>
              <a:rPr lang="zh-CN" altLang="en-US" b="1" dirty="0">
                <a:solidFill>
                  <a:srgbClr val="FF0000"/>
                </a:solidFill>
                <a:latin typeface="Calibri" panose="020F0502020204030204" pitchFamily="34" charset="0"/>
                <a:ea typeface="宋体" panose="02010600030101010101" pitchFamily="2" charset="-122"/>
              </a:rPr>
              <a:t>Ｂ。</a:t>
            </a:r>
            <a:r>
              <a:rPr lang="zh-CN" altLang="en-US" b="1" dirty="0">
                <a:latin typeface="Calibri" panose="020F0502020204030204" pitchFamily="34" charset="0"/>
                <a:ea typeface="宋体" panose="02010600030101010101" pitchFamily="2" charset="-122"/>
              </a:rPr>
              <a:t>令</a:t>
            </a:r>
          </a:p>
          <a:p>
            <a:pPr marL="1254125" indent="-1254125">
              <a:lnSpc>
                <a:spcPct val="130000"/>
              </a:lnSpc>
              <a:buNone/>
            </a:pPr>
            <a:r>
              <a:rPr lang="zh-CN" altLang="en-US" b="1" dirty="0">
                <a:latin typeface="Calibri" panose="020F0502020204030204" pitchFamily="34" charset="0"/>
                <a:ea typeface="宋体" panose="02010600030101010101" pitchFamily="2" charset="-122"/>
              </a:rPr>
              <a:t>	 </a:t>
            </a:r>
            <a:r>
              <a:rPr lang="en-US" altLang="zh-CN" b="1" dirty="0" err="1">
                <a:latin typeface="Calibri" panose="020F0502020204030204" pitchFamily="34" charset="0"/>
                <a:ea typeface="宋体" panose="02010600030101010101" pitchFamily="2" charset="-122"/>
              </a:rPr>
              <a:t>domR</a:t>
            </a:r>
            <a:r>
              <a:rPr lang="en-US" altLang="zh-CN" b="1" dirty="0">
                <a:latin typeface="Calibri" panose="020F0502020204030204" pitchFamily="34" charset="0"/>
                <a:ea typeface="宋体" panose="02010600030101010101" pitchFamily="2" charset="-122"/>
              </a:rPr>
              <a:t>={x│</a:t>
            </a:r>
            <a:r>
              <a:rPr lang="en-US" altLang="zh-CN" b="1" dirty="0">
                <a:sym typeface="Symbol" panose="05050102010706020507" pitchFamily="18" charset="2"/>
              </a:rPr>
              <a:t> y(</a:t>
            </a:r>
            <a:r>
              <a:rPr lang="en-US" altLang="zh-CN" b="1" dirty="0">
                <a:latin typeface="Calibri" panose="020F0502020204030204" pitchFamily="34" charset="0"/>
                <a:ea typeface="宋体" panose="02010600030101010101" pitchFamily="2" charset="-122"/>
              </a:rPr>
              <a:t>&lt;</a:t>
            </a:r>
            <a:r>
              <a:rPr lang="en-US" altLang="zh-CN" b="1" dirty="0" err="1">
                <a:latin typeface="Calibri" panose="020F0502020204030204" pitchFamily="34" charset="0"/>
                <a:ea typeface="宋体" panose="02010600030101010101" pitchFamily="2" charset="-122"/>
              </a:rPr>
              <a:t>x,y</a:t>
            </a:r>
            <a:r>
              <a:rPr lang="en-US" altLang="zh-CN" b="1" dirty="0">
                <a:latin typeface="Calibri" panose="020F0502020204030204" pitchFamily="34" charset="0"/>
                <a:ea typeface="宋体" panose="02010600030101010101" pitchFamily="2" charset="-122"/>
              </a:rPr>
              <a:t>&gt;∊R)}</a:t>
            </a:r>
          </a:p>
          <a:p>
            <a:pPr marL="1254125" indent="-1254125">
              <a:lnSpc>
                <a:spcPct val="130000"/>
              </a:lnSpc>
              <a:buNone/>
            </a:pPr>
            <a:r>
              <a:rPr lang="en-US" altLang="zh-CN" b="1" dirty="0">
                <a:latin typeface="Calibri" panose="020F0502020204030204" pitchFamily="34" charset="0"/>
                <a:ea typeface="宋体" panose="02010600030101010101" pitchFamily="2" charset="-122"/>
              </a:rPr>
              <a:t>               </a:t>
            </a:r>
            <a:r>
              <a:rPr lang="en-US" altLang="zh-CN" b="1" dirty="0" err="1">
                <a:latin typeface="Calibri" panose="020F0502020204030204" pitchFamily="34" charset="0"/>
                <a:ea typeface="宋体" panose="02010600030101010101" pitchFamily="2" charset="-122"/>
              </a:rPr>
              <a:t>ranR</a:t>
            </a:r>
            <a:r>
              <a:rPr lang="en-US" altLang="zh-CN" b="1" dirty="0">
                <a:latin typeface="Calibri" panose="020F0502020204030204" pitchFamily="34" charset="0"/>
                <a:ea typeface="宋体" panose="02010600030101010101" pitchFamily="2" charset="-122"/>
              </a:rPr>
              <a:t>={y│</a:t>
            </a:r>
            <a:r>
              <a:rPr lang="en-US" altLang="zh-CN" b="1" dirty="0">
                <a:sym typeface="Symbol" panose="05050102010706020507" pitchFamily="18" charset="2"/>
              </a:rPr>
              <a:t> x(</a:t>
            </a:r>
            <a:r>
              <a:rPr lang="en-US" altLang="zh-CN" b="1" dirty="0">
                <a:latin typeface="Calibri" panose="020F0502020204030204" pitchFamily="34" charset="0"/>
                <a:ea typeface="宋体" panose="02010600030101010101" pitchFamily="2" charset="-122"/>
              </a:rPr>
              <a:t>&lt;</a:t>
            </a:r>
            <a:r>
              <a:rPr lang="en-US" altLang="zh-CN" b="1" dirty="0" err="1">
                <a:latin typeface="Calibri" panose="020F0502020204030204" pitchFamily="34" charset="0"/>
                <a:ea typeface="宋体" panose="02010600030101010101" pitchFamily="2" charset="-122"/>
              </a:rPr>
              <a:t>x,y</a:t>
            </a:r>
            <a:r>
              <a:rPr lang="en-US" altLang="zh-CN" b="1" dirty="0">
                <a:latin typeface="Calibri" panose="020F0502020204030204" pitchFamily="34" charset="0"/>
                <a:ea typeface="宋体" panose="02010600030101010101" pitchFamily="2" charset="-122"/>
              </a:rPr>
              <a:t>&gt;∊R)}</a:t>
            </a:r>
          </a:p>
          <a:p>
            <a:pPr marL="1254125" indent="-1254125">
              <a:lnSpc>
                <a:spcPct val="130000"/>
              </a:lnSpc>
              <a:buNone/>
            </a:pPr>
            <a:r>
              <a:rPr lang="en-US" altLang="zh-CN" b="1" dirty="0">
                <a:latin typeface="Calibri" panose="020F0502020204030204" pitchFamily="34" charset="0"/>
                <a:ea typeface="宋体" panose="02010600030101010101" pitchFamily="2" charset="-122"/>
              </a:rPr>
              <a:t>               </a:t>
            </a:r>
            <a:r>
              <a:rPr lang="en-US" altLang="zh-CN" b="1" dirty="0" err="1">
                <a:latin typeface="Calibri" panose="020F0502020204030204" pitchFamily="34" charset="0"/>
                <a:ea typeface="宋体" panose="02010600030101010101" pitchFamily="2" charset="-122"/>
              </a:rPr>
              <a:t>fldR</a:t>
            </a:r>
            <a:r>
              <a:rPr lang="en-US" altLang="zh-CN"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domR</a:t>
            </a:r>
            <a:r>
              <a:rPr lang="el-GR" altLang="zh-CN" dirty="0">
                <a:latin typeface="MS Mincho" panose="02020609040205080304" pitchFamily="49" charset="-128"/>
                <a:ea typeface="MS Mincho" panose="02020609040205080304" pitchFamily="49" charset="-128"/>
                <a:cs typeface="Arial" panose="020B0604020202020204" pitchFamily="34" charset="0"/>
              </a:rPr>
              <a:t>∪</a:t>
            </a:r>
            <a:r>
              <a:rPr lang="en-US" altLang="zh-CN" b="1" dirty="0" err="1">
                <a:latin typeface="Calibri" panose="020F0502020204030204" pitchFamily="34" charset="0"/>
                <a:ea typeface="宋体" panose="02010600030101010101" pitchFamily="2" charset="-122"/>
              </a:rPr>
              <a:t>ranR</a:t>
            </a:r>
            <a:endParaRPr lang="en-US" altLang="zh-CN" b="1" dirty="0">
              <a:latin typeface="Calibri" panose="020F0502020204030204" pitchFamily="34" charset="0"/>
              <a:ea typeface="宋体" panose="02010600030101010101" pitchFamily="2" charset="-122"/>
            </a:endParaRPr>
          </a:p>
          <a:p>
            <a:pPr marL="1254125" indent="-1254125">
              <a:lnSpc>
                <a:spcPct val="130000"/>
              </a:lnSpc>
              <a:buNone/>
            </a:pPr>
            <a:r>
              <a:rPr lang="zh-CN" altLang="en-US" b="1" dirty="0">
                <a:latin typeface="Calibri" panose="020F0502020204030204" pitchFamily="34" charset="0"/>
                <a:ea typeface="宋体" panose="02010600030101010101" pitchFamily="2" charset="-122"/>
              </a:rPr>
              <a:t>分别称之为</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的定义域、值域、域。</a:t>
            </a:r>
            <a:endParaRPr lang="en-US" altLang="zh-CN" b="1" dirty="0">
              <a:latin typeface="Calibri" panose="020F050202020403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314F7FDA-FD23-6D42-5CC5-C3A73BBEFD5A}"/>
              </a:ext>
            </a:extLst>
          </p:cNvPr>
          <p:cNvSpPr txBox="1"/>
          <p:nvPr/>
        </p:nvSpPr>
        <p:spPr>
          <a:xfrm>
            <a:off x="7805172" y="1844824"/>
            <a:ext cx="1338828" cy="369332"/>
          </a:xfrm>
          <a:prstGeom prst="rect">
            <a:avLst/>
          </a:prstGeom>
          <a:solidFill>
            <a:srgbClr val="FFFF00"/>
          </a:solidFill>
        </p:spPr>
        <p:txBody>
          <a:bodyPr wrap="none" rtlCol="0">
            <a:spAutoFit/>
          </a:bodyPr>
          <a:lstStyle/>
          <a:p>
            <a:r>
              <a:rPr lang="zh-CN" altLang="en-US" dirty="0"/>
              <a:t>书上缺红字</a:t>
            </a:r>
          </a:p>
        </p:txBody>
      </p:sp>
    </p:spTree>
    <p:extLst>
      <p:ext uri="{BB962C8B-B14F-4D97-AF65-F5344CB8AC3E}">
        <p14:creationId xmlns:p14="http://schemas.microsoft.com/office/powerpoint/2010/main" val="12393674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4BEEA4-7B6E-45BD-8492-A1DB2E1A78EF}" type="slidenum">
              <a:rPr lang="zh-CN" altLang="en-US" smtClean="0">
                <a:solidFill>
                  <a:schemeClr val="accent1"/>
                </a:solidFill>
              </a:rPr>
              <a:pPr/>
              <a:t>28</a:t>
            </a:fld>
            <a:r>
              <a:rPr lang="en-US" altLang="zh-CN" dirty="0">
                <a:solidFill>
                  <a:schemeClr val="accent1"/>
                </a:solidFill>
              </a:rPr>
              <a:t>/42</a:t>
            </a:r>
          </a:p>
        </p:txBody>
      </p:sp>
      <p:sp>
        <p:nvSpPr>
          <p:cNvPr id="26629"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4.9    </a:t>
            </a:r>
            <a:r>
              <a:rPr lang="zh-CN" altLang="en-US" dirty="0">
                <a:latin typeface="Calibri" panose="020F0502020204030204" pitchFamily="34" charset="0"/>
                <a:ea typeface="宋体" panose="02010600030101010101" pitchFamily="2" charset="-122"/>
              </a:rPr>
              <a:t>逆关系</a:t>
            </a:r>
          </a:p>
        </p:txBody>
      </p:sp>
      <p:sp>
        <p:nvSpPr>
          <p:cNvPr id="26630" name="Rectangle 3"/>
          <p:cNvSpPr>
            <a:spLocks noGrp="1"/>
          </p:cNvSpPr>
          <p:nvPr>
            <p:ph type="body" sz="half" idx="4294967295"/>
          </p:nvPr>
        </p:nvSpPr>
        <p:spPr>
          <a:xfrm>
            <a:off x="179512" y="908050"/>
            <a:ext cx="8893175" cy="2621433"/>
          </a:xfrm>
          <a:solidFill>
            <a:schemeClr val="tx2">
              <a:lumMod val="20000"/>
              <a:lumOff val="80000"/>
            </a:schemeClr>
          </a:solidFill>
        </p:spPr>
        <p:txBody>
          <a:bodyPr/>
          <a:lstStyle/>
          <a:p>
            <a:pPr marL="0" indent="0">
              <a:spcBef>
                <a:spcPts val="0"/>
              </a:spcBef>
              <a:buNone/>
            </a:pPr>
            <a:r>
              <a:rPr lang="zh-CN" altLang="en-US" b="1" dirty="0">
                <a:solidFill>
                  <a:srgbClr val="FF0000"/>
                </a:solidFill>
                <a:latin typeface="Calibri" panose="020F0502020204030204" pitchFamily="34" charset="0"/>
                <a:ea typeface="宋体" panose="02010600030101010101" pitchFamily="2" charset="-122"/>
              </a:rPr>
              <a:t>设</a:t>
            </a:r>
            <a:r>
              <a:rPr lang="en-US" altLang="zh-CN" b="1" dirty="0">
                <a:solidFill>
                  <a:srgbClr val="FF0000"/>
                </a:solidFill>
                <a:latin typeface="Calibri" panose="020F0502020204030204" pitchFamily="34" charset="0"/>
                <a:ea typeface="宋体" panose="02010600030101010101" pitchFamily="2" charset="-122"/>
              </a:rPr>
              <a:t>A</a:t>
            </a:r>
            <a:r>
              <a:rPr lang="zh-CN" altLang="en-US" b="1" dirty="0">
                <a:solidFill>
                  <a:srgbClr val="FF0000"/>
                </a:solidFill>
                <a:latin typeface="Calibri" panose="020F0502020204030204" pitchFamily="34" charset="0"/>
                <a:ea typeface="宋体" panose="02010600030101010101" pitchFamily="2" charset="-122"/>
              </a:rPr>
              <a:t>和</a:t>
            </a:r>
            <a:r>
              <a:rPr lang="en-US" altLang="zh-CN" b="1" dirty="0">
                <a:solidFill>
                  <a:srgbClr val="FF0000"/>
                </a:solidFill>
                <a:latin typeface="Calibri" panose="020F0502020204030204" pitchFamily="34" charset="0"/>
                <a:ea typeface="宋体" panose="02010600030101010101" pitchFamily="2" charset="-122"/>
              </a:rPr>
              <a:t>B</a:t>
            </a:r>
            <a:r>
              <a:rPr lang="zh-CN" altLang="en-US" b="1" dirty="0">
                <a:solidFill>
                  <a:srgbClr val="FF0000"/>
                </a:solidFill>
                <a:latin typeface="Calibri" panose="020F0502020204030204" pitchFamily="34" charset="0"/>
                <a:ea typeface="宋体" panose="02010600030101010101" pitchFamily="2" charset="-122"/>
              </a:rPr>
              <a:t>是两个集合</a:t>
            </a:r>
            <a:r>
              <a:rPr lang="en-US" altLang="zh-CN" b="1" dirty="0">
                <a:solidFill>
                  <a:srgbClr val="FF0000"/>
                </a:solidFill>
                <a:latin typeface="Calibri" panose="020F0502020204030204" pitchFamily="34" charset="0"/>
                <a:ea typeface="宋体" panose="02010600030101010101" pitchFamily="2" charset="-122"/>
              </a:rPr>
              <a:t>, R</a:t>
            </a:r>
            <a:r>
              <a:rPr lang="zh-CN" altLang="en-US" b="1" dirty="0">
                <a:solidFill>
                  <a:srgbClr val="FF0000"/>
                </a:solidFill>
                <a:latin typeface="Calibri" panose="020F0502020204030204" pitchFamily="34" charset="0"/>
                <a:ea typeface="宋体" panose="02010600030101010101" pitchFamily="2" charset="-122"/>
              </a:rPr>
              <a:t>是从</a:t>
            </a:r>
            <a:r>
              <a:rPr lang="en-US" altLang="zh-CN" b="1" dirty="0">
                <a:solidFill>
                  <a:srgbClr val="FF0000"/>
                </a:solidFill>
                <a:latin typeface="Calibri" panose="020F0502020204030204" pitchFamily="34" charset="0"/>
                <a:ea typeface="宋体" panose="02010600030101010101" pitchFamily="2" charset="-122"/>
              </a:rPr>
              <a:t>A</a:t>
            </a:r>
            <a:r>
              <a:rPr lang="zh-CN" altLang="en-US" b="1" dirty="0">
                <a:solidFill>
                  <a:srgbClr val="FF0000"/>
                </a:solidFill>
                <a:latin typeface="Calibri" panose="020F0502020204030204" pitchFamily="34" charset="0"/>
                <a:ea typeface="宋体" panose="02010600030101010101" pitchFamily="2" charset="-122"/>
              </a:rPr>
              <a:t>到</a:t>
            </a:r>
            <a:r>
              <a:rPr lang="en-US" altLang="zh-CN" b="1" dirty="0">
                <a:solidFill>
                  <a:srgbClr val="FF0000"/>
                </a:solidFill>
                <a:latin typeface="Calibri" panose="020F0502020204030204" pitchFamily="34" charset="0"/>
                <a:ea typeface="宋体" panose="02010600030101010101" pitchFamily="2" charset="-122"/>
              </a:rPr>
              <a:t>B</a:t>
            </a:r>
            <a:r>
              <a:rPr lang="zh-CN" altLang="en-US" b="1" dirty="0">
                <a:solidFill>
                  <a:srgbClr val="FF0000"/>
                </a:solidFill>
                <a:latin typeface="Calibri" panose="020F0502020204030204" pitchFamily="34" charset="0"/>
                <a:ea typeface="宋体" panose="02010600030101010101" pitchFamily="2" charset="-122"/>
              </a:rPr>
              <a:t>的一个二元关系，即</a:t>
            </a:r>
            <a:r>
              <a:rPr lang="en-US" altLang="zh-CN" b="1" dirty="0">
                <a:solidFill>
                  <a:srgbClr val="FF0000"/>
                </a:solidFill>
                <a:latin typeface="Calibri" panose="020F0502020204030204" pitchFamily="34" charset="0"/>
                <a:ea typeface="宋体" panose="02010600030101010101" pitchFamily="2" charset="-122"/>
              </a:rPr>
              <a:t>R</a:t>
            </a:r>
            <a:r>
              <a:rPr lang="en-US" altLang="zh-CN" dirty="0">
                <a:solidFill>
                  <a:srgbClr val="FF0000"/>
                </a:solidFill>
              </a:rPr>
              <a:t> ⊆</a:t>
            </a:r>
            <a:r>
              <a:rPr lang="zh-CN" altLang="en-US" b="1" dirty="0">
                <a:solidFill>
                  <a:srgbClr val="FF0000"/>
                </a:solidFill>
                <a:latin typeface="Calibri" panose="020F0502020204030204" pitchFamily="34" charset="0"/>
                <a:ea typeface="宋体" panose="02010600030101010101" pitchFamily="2" charset="-122"/>
              </a:rPr>
              <a:t>Ａ</a:t>
            </a:r>
            <a:r>
              <a:rPr lang="en-US" altLang="zh-CN" b="1" dirty="0">
                <a:solidFill>
                  <a:srgbClr val="FF0000"/>
                </a:solidFill>
                <a:latin typeface="Calibri" panose="020F0502020204030204" pitchFamily="34" charset="0"/>
                <a:ea typeface="宋体" panose="02010600030101010101" pitchFamily="2" charset="-122"/>
              </a:rPr>
              <a:t>×</a:t>
            </a:r>
            <a:r>
              <a:rPr lang="zh-CN" altLang="en-US" b="1" dirty="0">
                <a:solidFill>
                  <a:srgbClr val="FF0000"/>
                </a:solidFill>
                <a:latin typeface="Calibri" panose="020F0502020204030204" pitchFamily="34" charset="0"/>
                <a:ea typeface="宋体" panose="02010600030101010101" pitchFamily="2" charset="-122"/>
              </a:rPr>
              <a:t>Ｂ。</a:t>
            </a:r>
            <a:r>
              <a:rPr lang="zh-CN" altLang="en-US" b="1" dirty="0">
                <a:latin typeface="Calibri" panose="020F0502020204030204" pitchFamily="34" charset="0"/>
                <a:ea typeface="宋体" panose="02010600030101010101" pitchFamily="2" charset="-122"/>
              </a:rPr>
              <a:t>令</a:t>
            </a:r>
          </a:p>
          <a:p>
            <a:pPr marL="1254125" indent="-1254125">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Times New Roman" panose="02020603050405020304" pitchFamily="18" charset="0"/>
              </a:rPr>
              <a:t> </a:t>
            </a:r>
            <a:r>
              <a:rPr lang="en-US" altLang="zh-CN" b="1" dirty="0">
                <a:solidFill>
                  <a:srgbClr val="C00000"/>
                </a:solidFill>
                <a:latin typeface="Times New Roman" panose="02020603050405020304" pitchFamily="18" charset="0"/>
              </a:rPr>
              <a:t>R</a:t>
            </a:r>
            <a:r>
              <a:rPr lang="en-US" altLang="zh-CN" b="1" baseline="30000" dirty="0">
                <a:solidFill>
                  <a:srgbClr val="C00000"/>
                </a:solidFill>
                <a:latin typeface="Times New Roman" panose="02020603050405020304" pitchFamily="18" charset="0"/>
                <a:sym typeface="Symbol" panose="05050102010706020507" pitchFamily="18" charset="2"/>
              </a:rPr>
              <a:t></a:t>
            </a:r>
            <a:r>
              <a:rPr lang="en-US" altLang="zh-CN" b="1" baseline="30000" dirty="0">
                <a:solidFill>
                  <a:srgbClr val="C00000"/>
                </a:solidFill>
                <a:latin typeface="Times New Roman" panose="02020603050405020304" pitchFamily="18" charset="0"/>
              </a:rPr>
              <a:t>1</a:t>
            </a:r>
            <a:r>
              <a:rPr lang="en-US" altLang="zh-CN" b="1" baseline="30000" dirty="0">
                <a:latin typeface="Times New Roman" panose="02020603050405020304" pitchFamily="18" charset="0"/>
              </a:rPr>
              <a:t> </a:t>
            </a:r>
            <a:r>
              <a:rPr lang="en-US" altLang="zh-CN" b="1" dirty="0">
                <a:solidFill>
                  <a:srgbClr val="C00000"/>
                </a:solidFill>
                <a:latin typeface="Calibri" panose="020F0502020204030204" pitchFamily="34" charset="0"/>
                <a:ea typeface="宋体" panose="02010600030101010101" pitchFamily="2" charset="-122"/>
              </a:rPr>
              <a:t>={&lt;</a:t>
            </a:r>
            <a:r>
              <a:rPr lang="en-US" altLang="zh-CN" b="1" dirty="0" err="1">
                <a:solidFill>
                  <a:srgbClr val="C00000"/>
                </a:solidFill>
                <a:latin typeface="Calibri" panose="020F0502020204030204" pitchFamily="34" charset="0"/>
                <a:ea typeface="宋体" panose="02010600030101010101" pitchFamily="2" charset="-122"/>
              </a:rPr>
              <a:t>x,y</a:t>
            </a:r>
            <a:r>
              <a:rPr lang="en-US" altLang="zh-CN" b="1" dirty="0">
                <a:solidFill>
                  <a:srgbClr val="C00000"/>
                </a:solidFill>
                <a:latin typeface="Calibri" panose="020F0502020204030204" pitchFamily="34" charset="0"/>
                <a:ea typeface="宋体" panose="02010600030101010101" pitchFamily="2" charset="-122"/>
              </a:rPr>
              <a:t>&gt; │&lt;</a:t>
            </a:r>
            <a:r>
              <a:rPr lang="en-US" altLang="zh-CN" b="1" dirty="0" err="1">
                <a:solidFill>
                  <a:srgbClr val="C00000"/>
                </a:solidFill>
                <a:latin typeface="Calibri" panose="020F0502020204030204" pitchFamily="34" charset="0"/>
                <a:ea typeface="宋体" panose="02010600030101010101" pitchFamily="2" charset="-122"/>
              </a:rPr>
              <a:t>y,x</a:t>
            </a:r>
            <a:r>
              <a:rPr lang="en-US" altLang="zh-CN" b="1" dirty="0">
                <a:solidFill>
                  <a:srgbClr val="C00000"/>
                </a:solidFill>
                <a:latin typeface="Calibri" panose="020F0502020204030204" pitchFamily="34" charset="0"/>
                <a:ea typeface="宋体" panose="02010600030101010101" pitchFamily="2" charset="-122"/>
              </a:rPr>
              <a:t>&gt;∊R}</a:t>
            </a:r>
          </a:p>
          <a:p>
            <a:pPr marL="1254125" indent="-1254125">
              <a:spcBef>
                <a:spcPts val="0"/>
              </a:spcBef>
              <a:buNone/>
            </a:pPr>
            <a:r>
              <a:rPr lang="zh-CN" altLang="en-US" b="1" dirty="0">
                <a:latin typeface="Calibri" panose="020F0502020204030204" pitchFamily="34" charset="0"/>
                <a:ea typeface="宋体" panose="02010600030101010101" pitchFamily="2" charset="-122"/>
              </a:rPr>
              <a:t>显然，</a:t>
            </a:r>
            <a:r>
              <a:rPr lang="en-US" altLang="zh-CN" b="1" dirty="0">
                <a:latin typeface="Times New Roman" panose="02020603050405020304" pitchFamily="18" charset="0"/>
              </a:rPr>
              <a:t> R</a:t>
            </a:r>
            <a:r>
              <a:rPr lang="en-US" altLang="zh-CN" b="1" baseline="30000" dirty="0">
                <a:latin typeface="Times New Roman" panose="02020603050405020304" pitchFamily="18" charset="0"/>
                <a:sym typeface="Symbol" panose="05050102010706020507" pitchFamily="18" charset="2"/>
              </a:rPr>
              <a:t></a:t>
            </a:r>
            <a:r>
              <a:rPr lang="en-US" altLang="zh-CN" b="1" baseline="30000" dirty="0">
                <a:latin typeface="Times New Roman" panose="02020603050405020304" pitchFamily="18" charset="0"/>
              </a:rPr>
              <a:t>1</a:t>
            </a:r>
            <a:r>
              <a:rPr lang="en-US" altLang="zh-CN" dirty="0"/>
              <a:t> ⊆</a:t>
            </a:r>
            <a:r>
              <a:rPr lang="en-US" altLang="zh-CN" b="1" dirty="0">
                <a:latin typeface="Calibri" panose="020F0502020204030204" pitchFamily="34" charset="0"/>
                <a:ea typeface="宋体" panose="02010600030101010101" pitchFamily="2" charset="-122"/>
              </a:rPr>
              <a:t>B×A</a:t>
            </a:r>
            <a:r>
              <a:rPr lang="zh-CN" altLang="en-US" b="1" dirty="0">
                <a:latin typeface="Calibri" panose="020F0502020204030204" pitchFamily="34" charset="0"/>
                <a:ea typeface="宋体" panose="02010600030101010101" pitchFamily="2" charset="-122"/>
              </a:rPr>
              <a:t>，是从</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到</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的一个二元关系，</a:t>
            </a:r>
          </a:p>
          <a:p>
            <a:pPr marL="1254125" indent="-1254125">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称之为</a:t>
            </a:r>
            <a:r>
              <a:rPr lang="en-US" altLang="zh-CN" b="1" dirty="0">
                <a:latin typeface="Calibri" panose="020F0502020204030204" pitchFamily="34" charset="0"/>
                <a:ea typeface="宋体" panose="02010600030101010101" pitchFamily="2" charset="-122"/>
              </a:rPr>
              <a:t>R</a:t>
            </a:r>
            <a:r>
              <a:rPr lang="zh-CN" altLang="en-US" b="1" dirty="0">
                <a:latin typeface="Calibri" panose="020F0502020204030204" pitchFamily="34" charset="0"/>
                <a:ea typeface="宋体" panose="02010600030101010101" pitchFamily="2" charset="-122"/>
              </a:rPr>
              <a:t>的逆关系。</a:t>
            </a:r>
            <a:endParaRPr lang="en-US" altLang="zh-CN" b="1" dirty="0">
              <a:latin typeface="Calibri" panose="020F0502020204030204" pitchFamily="34" charset="0"/>
              <a:ea typeface="宋体" panose="02010600030101010101" pitchFamily="2" charset="-122"/>
            </a:endParaRPr>
          </a:p>
        </p:txBody>
      </p:sp>
      <p:grpSp>
        <p:nvGrpSpPr>
          <p:cNvPr id="2" name="组合 1"/>
          <p:cNvGrpSpPr/>
          <p:nvPr/>
        </p:nvGrpSpPr>
        <p:grpSpPr>
          <a:xfrm>
            <a:off x="1260798" y="3716461"/>
            <a:ext cx="2951162" cy="2563813"/>
            <a:chOff x="468313" y="4249563"/>
            <a:chExt cx="2951162" cy="2563813"/>
          </a:xfrm>
        </p:grpSpPr>
        <p:sp>
          <p:nvSpPr>
            <p:cNvPr id="26628" name="Rectangle 15"/>
            <p:cNvSpPr>
              <a:spLocks noChangeArrowheads="1"/>
            </p:cNvSpPr>
            <p:nvPr/>
          </p:nvSpPr>
          <p:spPr bwMode="auto">
            <a:xfrm>
              <a:off x="468313" y="4250034"/>
              <a:ext cx="2951162" cy="2232025"/>
            </a:xfrm>
            <a:prstGeom prst="rect">
              <a:avLst/>
            </a:prstGeom>
            <a:solidFill>
              <a:srgbClr val="E1F61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2" name="Text Box 25"/>
            <p:cNvSpPr txBox="1">
              <a:spLocks noChangeArrowheads="1"/>
            </p:cNvSpPr>
            <p:nvPr/>
          </p:nvSpPr>
          <p:spPr bwMode="auto">
            <a:xfrm>
              <a:off x="684213" y="4249563"/>
              <a:ext cx="6413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26633" name="Line 6"/>
            <p:cNvSpPr>
              <a:spLocks noChangeShapeType="1"/>
            </p:cNvSpPr>
            <p:nvPr/>
          </p:nvSpPr>
          <p:spPr bwMode="auto">
            <a:xfrm>
              <a:off x="1476375" y="4465463"/>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Line 7"/>
            <p:cNvSpPr>
              <a:spLocks noChangeShapeType="1"/>
            </p:cNvSpPr>
            <p:nvPr/>
          </p:nvSpPr>
          <p:spPr bwMode="auto">
            <a:xfrm flipV="1">
              <a:off x="1397000" y="5113163"/>
              <a:ext cx="792163"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Text Box 26"/>
            <p:cNvSpPr txBox="1">
              <a:spLocks noChangeArrowheads="1"/>
            </p:cNvSpPr>
            <p:nvPr/>
          </p:nvSpPr>
          <p:spPr bwMode="auto">
            <a:xfrm>
              <a:off x="2413000" y="4249563"/>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北京</a:t>
              </a:r>
            </a:p>
            <a:p>
              <a:pPr eaLnBrk="1" hangingPunct="1"/>
              <a:endParaRPr lang="en-US" altLang="zh-CN"/>
            </a:p>
            <a:p>
              <a:pPr eaLnBrk="1" hangingPunct="1"/>
              <a:r>
                <a:rPr lang="zh-CN" altLang="en-US"/>
                <a:t>南京</a:t>
              </a:r>
            </a:p>
            <a:p>
              <a:pPr eaLnBrk="1" hangingPunct="1"/>
              <a:endParaRPr lang="en-US" altLang="zh-CN"/>
            </a:p>
            <a:p>
              <a:pPr eaLnBrk="1" hangingPunct="1"/>
              <a:r>
                <a:rPr lang="zh-CN" altLang="en-US"/>
                <a:t>巴黎</a:t>
              </a:r>
            </a:p>
            <a:p>
              <a:pPr eaLnBrk="1" hangingPunct="1"/>
              <a:endParaRPr lang="zh-CN" altLang="en-US"/>
            </a:p>
            <a:p>
              <a:pPr eaLnBrk="1" hangingPunct="1"/>
              <a:r>
                <a:rPr lang="zh-CN" altLang="en-US"/>
                <a:t>纽约</a:t>
              </a:r>
            </a:p>
            <a:p>
              <a:pPr eaLnBrk="1" hangingPunct="1"/>
              <a:endParaRPr lang="en-US" altLang="zh-CN"/>
            </a:p>
            <a:p>
              <a:pPr eaLnBrk="1" hangingPunct="1"/>
              <a:endParaRPr lang="en-US" altLang="zh-CN"/>
            </a:p>
          </p:txBody>
        </p:sp>
      </p:grpSp>
      <p:grpSp>
        <p:nvGrpSpPr>
          <p:cNvPr id="3" name="组合 2"/>
          <p:cNvGrpSpPr/>
          <p:nvPr/>
        </p:nvGrpSpPr>
        <p:grpSpPr>
          <a:xfrm>
            <a:off x="4788048" y="3645024"/>
            <a:ext cx="2808288" cy="2303462"/>
            <a:chOff x="4572000" y="4178126"/>
            <a:chExt cx="2808288" cy="2303462"/>
          </a:xfrm>
        </p:grpSpPr>
        <p:sp>
          <p:nvSpPr>
            <p:cNvPr id="26627" name="Rectangle 16"/>
            <p:cNvSpPr>
              <a:spLocks noChangeArrowheads="1"/>
            </p:cNvSpPr>
            <p:nvPr/>
          </p:nvSpPr>
          <p:spPr bwMode="auto">
            <a:xfrm>
              <a:off x="4572000" y="4178126"/>
              <a:ext cx="2808288" cy="23034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bg1"/>
                </a:solidFill>
              </a:endParaRPr>
            </a:p>
          </p:txBody>
        </p:sp>
        <p:sp>
          <p:nvSpPr>
            <p:cNvPr id="26636" name="Text Box 25"/>
            <p:cNvSpPr txBox="1">
              <a:spLocks noChangeArrowheads="1"/>
            </p:cNvSpPr>
            <p:nvPr/>
          </p:nvSpPr>
          <p:spPr bwMode="auto">
            <a:xfrm>
              <a:off x="6508750" y="4249563"/>
              <a:ext cx="6413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bg1"/>
                  </a:solidFill>
                </a:rPr>
                <a:t>小赵</a:t>
              </a:r>
              <a:endParaRPr lang="en-US" altLang="zh-CN">
                <a:solidFill>
                  <a:schemeClr val="bg1"/>
                </a:solidFill>
              </a:endParaRPr>
            </a:p>
            <a:p>
              <a:pPr eaLnBrk="1" hangingPunct="1"/>
              <a:endParaRPr lang="en-US" altLang="zh-CN">
                <a:solidFill>
                  <a:schemeClr val="bg1"/>
                </a:solidFill>
              </a:endParaRPr>
            </a:p>
            <a:p>
              <a:pPr eaLnBrk="1" hangingPunct="1"/>
              <a:r>
                <a:rPr lang="zh-CN" altLang="en-US">
                  <a:solidFill>
                    <a:schemeClr val="bg1"/>
                  </a:solidFill>
                </a:rPr>
                <a:t>小钱</a:t>
              </a:r>
            </a:p>
            <a:p>
              <a:pPr eaLnBrk="1" hangingPunct="1"/>
              <a:endParaRPr lang="en-US" altLang="zh-CN">
                <a:solidFill>
                  <a:schemeClr val="bg1"/>
                </a:solidFill>
              </a:endParaRPr>
            </a:p>
            <a:p>
              <a:pPr eaLnBrk="1" hangingPunct="1"/>
              <a:r>
                <a:rPr lang="zh-CN" altLang="en-US">
                  <a:solidFill>
                    <a:schemeClr val="bg1"/>
                  </a:solidFill>
                </a:rPr>
                <a:t>小孙</a:t>
              </a:r>
            </a:p>
            <a:p>
              <a:pPr eaLnBrk="1" hangingPunct="1"/>
              <a:endParaRPr lang="en-US" altLang="zh-CN">
                <a:solidFill>
                  <a:schemeClr val="bg1"/>
                </a:solidFill>
              </a:endParaRPr>
            </a:p>
            <a:p>
              <a:pPr eaLnBrk="1" hangingPunct="1"/>
              <a:endParaRPr lang="en-US" altLang="zh-CN">
                <a:solidFill>
                  <a:schemeClr val="bg1"/>
                </a:solidFill>
              </a:endParaRPr>
            </a:p>
          </p:txBody>
        </p:sp>
        <p:sp>
          <p:nvSpPr>
            <p:cNvPr id="26637" name="Line 10"/>
            <p:cNvSpPr>
              <a:spLocks noChangeShapeType="1"/>
            </p:cNvSpPr>
            <p:nvPr/>
          </p:nvSpPr>
          <p:spPr bwMode="auto">
            <a:xfrm>
              <a:off x="5657850" y="4465463"/>
              <a:ext cx="719138" cy="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sp>
          <p:nvSpPr>
            <p:cNvPr id="26638" name="Line 11"/>
            <p:cNvSpPr>
              <a:spLocks noChangeShapeType="1"/>
            </p:cNvSpPr>
            <p:nvPr/>
          </p:nvSpPr>
          <p:spPr bwMode="auto">
            <a:xfrm>
              <a:off x="5580063" y="5041726"/>
              <a:ext cx="936625" cy="360362"/>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endParaRPr>
            </a:p>
          </p:txBody>
        </p:sp>
      </p:grpSp>
      <p:sp>
        <p:nvSpPr>
          <p:cNvPr id="26639" name="Text Box 26"/>
          <p:cNvSpPr txBox="1">
            <a:spLocks noChangeArrowheads="1"/>
          </p:cNvSpPr>
          <p:nvPr/>
        </p:nvSpPr>
        <p:spPr bwMode="auto">
          <a:xfrm>
            <a:off x="4859338" y="3716461"/>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chemeClr val="bg1"/>
                </a:solidFill>
              </a:rPr>
              <a:t>北京</a:t>
            </a:r>
          </a:p>
          <a:p>
            <a:pPr eaLnBrk="1" hangingPunct="1"/>
            <a:endParaRPr lang="en-US" altLang="zh-CN" dirty="0">
              <a:solidFill>
                <a:schemeClr val="bg1"/>
              </a:solidFill>
            </a:endParaRPr>
          </a:p>
          <a:p>
            <a:pPr eaLnBrk="1" hangingPunct="1"/>
            <a:r>
              <a:rPr lang="zh-CN" altLang="en-US" dirty="0">
                <a:solidFill>
                  <a:schemeClr val="bg1"/>
                </a:solidFill>
              </a:rPr>
              <a:t>南京</a:t>
            </a:r>
          </a:p>
          <a:p>
            <a:pPr eaLnBrk="1" hangingPunct="1"/>
            <a:endParaRPr lang="en-US" altLang="zh-CN" dirty="0">
              <a:solidFill>
                <a:schemeClr val="bg1"/>
              </a:solidFill>
            </a:endParaRPr>
          </a:p>
          <a:p>
            <a:pPr eaLnBrk="1" hangingPunct="1"/>
            <a:r>
              <a:rPr lang="zh-CN" altLang="en-US" dirty="0">
                <a:solidFill>
                  <a:schemeClr val="bg1"/>
                </a:solidFill>
              </a:rPr>
              <a:t>巴黎</a:t>
            </a:r>
          </a:p>
          <a:p>
            <a:pPr eaLnBrk="1" hangingPunct="1"/>
            <a:endParaRPr lang="zh-CN" altLang="en-US" dirty="0">
              <a:solidFill>
                <a:schemeClr val="bg1"/>
              </a:solidFill>
            </a:endParaRPr>
          </a:p>
          <a:p>
            <a:pPr eaLnBrk="1" hangingPunct="1"/>
            <a:r>
              <a:rPr lang="zh-CN" altLang="en-US" dirty="0">
                <a:solidFill>
                  <a:schemeClr val="bg1"/>
                </a:solidFill>
              </a:rPr>
              <a:t>纽约</a:t>
            </a:r>
          </a:p>
          <a:p>
            <a:pPr eaLnBrk="1" hangingPunct="1"/>
            <a:endParaRPr lang="en-US" altLang="zh-CN" dirty="0"/>
          </a:p>
          <a:p>
            <a:pPr eaLnBrk="1" hangingPunct="1"/>
            <a:endParaRPr lang="en-US" altLang="zh-CN" dirty="0"/>
          </a:p>
        </p:txBody>
      </p:sp>
      <p:sp>
        <p:nvSpPr>
          <p:cNvPr id="4" name="文本框 3"/>
          <p:cNvSpPr txBox="1"/>
          <p:nvPr/>
        </p:nvSpPr>
        <p:spPr>
          <a:xfrm>
            <a:off x="323528" y="3645024"/>
            <a:ext cx="595035" cy="584775"/>
          </a:xfrm>
          <a:prstGeom prst="rect">
            <a:avLst/>
          </a:prstGeom>
          <a:noFill/>
        </p:spPr>
        <p:txBody>
          <a:bodyPr wrap="none" rtlCol="0">
            <a:spAutoFit/>
          </a:bodyPr>
          <a:lstStyle/>
          <a:p>
            <a:r>
              <a:rPr lang="zh-CN" altLang="en-US" sz="3200" dirty="0">
                <a:solidFill>
                  <a:srgbClr val="FF0000"/>
                </a:solidFill>
              </a:rPr>
              <a:t>例</a:t>
            </a:r>
          </a:p>
        </p:txBody>
      </p:sp>
      <p:sp>
        <p:nvSpPr>
          <p:cNvPr id="5" name="矩形 4"/>
          <p:cNvSpPr/>
          <p:nvPr/>
        </p:nvSpPr>
        <p:spPr>
          <a:xfrm>
            <a:off x="6096434" y="5949280"/>
            <a:ext cx="745717" cy="584775"/>
          </a:xfrm>
          <a:prstGeom prst="rect">
            <a:avLst/>
          </a:prstGeom>
        </p:spPr>
        <p:txBody>
          <a:bodyPr wrap="none">
            <a:spAutoFit/>
          </a:bodyPr>
          <a:lstStyle/>
          <a:p>
            <a:r>
              <a:rPr lang="en-US" altLang="zh-CN" sz="3200" b="1" i="1" dirty="0">
                <a:latin typeface="Times New Roman" panose="02020603050405020304" pitchFamily="18" charset="0"/>
              </a:rPr>
              <a:t>R</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endParaRPr lang="zh-CN" altLang="en-US" sz="3200" dirty="0"/>
          </a:p>
        </p:txBody>
      </p:sp>
      <p:sp>
        <p:nvSpPr>
          <p:cNvPr id="21" name="矩形 20"/>
          <p:cNvSpPr/>
          <p:nvPr/>
        </p:nvSpPr>
        <p:spPr>
          <a:xfrm>
            <a:off x="2419153" y="5949280"/>
            <a:ext cx="458780" cy="584775"/>
          </a:xfrm>
          <a:prstGeom prst="rect">
            <a:avLst/>
          </a:prstGeom>
        </p:spPr>
        <p:txBody>
          <a:bodyPr wrap="none">
            <a:spAutoFit/>
          </a:bodyPr>
          <a:lstStyle/>
          <a:p>
            <a:r>
              <a:rPr lang="en-US" altLang="zh-CN" sz="3200" b="1" i="1" dirty="0">
                <a:latin typeface="Times New Roman" panose="02020603050405020304" pitchFamily="18" charset="0"/>
              </a:rPr>
              <a:t>R</a:t>
            </a:r>
            <a:endParaRPr lang="zh-CN" altLang="en-US" sz="3200" dirty="0"/>
          </a:p>
        </p:txBody>
      </p:sp>
      <p:sp>
        <p:nvSpPr>
          <p:cNvPr id="6" name="文本框 5">
            <a:extLst>
              <a:ext uri="{FF2B5EF4-FFF2-40B4-BE49-F238E27FC236}">
                <a16:creationId xmlns:a16="http://schemas.microsoft.com/office/drawing/2014/main" id="{461AF51F-5659-B82F-DABC-5C5F6F254EDC}"/>
              </a:ext>
            </a:extLst>
          </p:cNvPr>
          <p:cNvSpPr txBox="1"/>
          <p:nvPr/>
        </p:nvSpPr>
        <p:spPr>
          <a:xfrm>
            <a:off x="7679318" y="1488085"/>
            <a:ext cx="1338828" cy="369332"/>
          </a:xfrm>
          <a:prstGeom prst="rect">
            <a:avLst/>
          </a:prstGeom>
          <a:solidFill>
            <a:srgbClr val="FFFF00"/>
          </a:solidFill>
        </p:spPr>
        <p:txBody>
          <a:bodyPr wrap="none" rtlCol="0">
            <a:spAutoFit/>
          </a:bodyPr>
          <a:lstStyle/>
          <a:p>
            <a:r>
              <a:rPr lang="zh-CN" altLang="en-US" dirty="0"/>
              <a:t>书上缺红字</a:t>
            </a:r>
          </a:p>
        </p:txBody>
      </p:sp>
    </p:spTree>
    <p:extLst>
      <p:ext uri="{BB962C8B-B14F-4D97-AF65-F5344CB8AC3E}">
        <p14:creationId xmlns:p14="http://schemas.microsoft.com/office/powerpoint/2010/main" val="1643565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9"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808F94-39FC-494C-8D91-1A3FAAB18CC2}" type="slidenum">
              <a:rPr lang="zh-CN" altLang="en-US" smtClean="0">
                <a:solidFill>
                  <a:schemeClr val="accent1"/>
                </a:solidFill>
              </a:rPr>
              <a:pPr/>
              <a:t>29</a:t>
            </a:fld>
            <a:r>
              <a:rPr lang="en-US" altLang="zh-CN" dirty="0">
                <a:solidFill>
                  <a:schemeClr val="accent1"/>
                </a:solidFill>
              </a:rPr>
              <a:t>/42</a:t>
            </a:r>
          </a:p>
        </p:txBody>
      </p:sp>
      <p:sp>
        <p:nvSpPr>
          <p:cNvPr id="27651"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4.9(</a:t>
            </a:r>
            <a:r>
              <a:rPr lang="zh-CN" altLang="en-US" dirty="0">
                <a:latin typeface="Calibri" panose="020F0502020204030204" pitchFamily="34" charset="0"/>
                <a:ea typeface="宋体" panose="02010600030101010101" pitchFamily="2" charset="-122"/>
              </a:rPr>
              <a:t>续</a:t>
            </a:r>
            <a:r>
              <a:rPr lang="en-US" altLang="zh-CN" dirty="0">
                <a:latin typeface="Calibri" panose="020F0502020204030204" pitchFamily="34" charset="0"/>
                <a:ea typeface="宋体" panose="02010600030101010101" pitchFamily="2" charset="-122"/>
              </a:rPr>
              <a:t>)    </a:t>
            </a:r>
            <a:r>
              <a:rPr lang="zh-CN" altLang="en-US" dirty="0">
                <a:latin typeface="Calibri" panose="020F0502020204030204" pitchFamily="34" charset="0"/>
                <a:ea typeface="宋体" panose="02010600030101010101" pitchFamily="2" charset="-122"/>
              </a:rPr>
              <a:t>合成关系、复合关系  </a:t>
            </a:r>
          </a:p>
        </p:txBody>
      </p:sp>
      <p:sp>
        <p:nvSpPr>
          <p:cNvPr id="27652" name="Rectangle 4"/>
          <p:cNvSpPr>
            <a:spLocks noChangeArrowheads="1"/>
          </p:cNvSpPr>
          <p:nvPr/>
        </p:nvSpPr>
        <p:spPr bwMode="auto">
          <a:xfrm>
            <a:off x="5453063" y="5141913"/>
            <a:ext cx="315118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Rectangle 5"/>
          <p:cNvSpPr>
            <a:spLocks noChangeArrowheads="1"/>
          </p:cNvSpPr>
          <p:nvPr/>
        </p:nvSpPr>
        <p:spPr bwMode="auto">
          <a:xfrm>
            <a:off x="179388" y="836613"/>
            <a:ext cx="8569325" cy="407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395788" indent="-43957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800" b="1" dirty="0">
                <a:solidFill>
                  <a:srgbClr val="FF0000"/>
                </a:solidFill>
              </a:rPr>
              <a:t>设</a:t>
            </a:r>
            <a:r>
              <a:rPr lang="en-US" altLang="zh-CN" sz="2800" b="1" dirty="0">
                <a:solidFill>
                  <a:srgbClr val="FF0000"/>
                </a:solidFill>
              </a:rPr>
              <a:t>A</a:t>
            </a:r>
            <a:r>
              <a:rPr lang="zh-CN" altLang="en-US" sz="2800" b="1" dirty="0">
                <a:solidFill>
                  <a:srgbClr val="FF0000"/>
                </a:solidFill>
              </a:rPr>
              <a:t>，</a:t>
            </a:r>
            <a:r>
              <a:rPr lang="en-US" altLang="zh-CN" sz="2800" b="1" dirty="0">
                <a:solidFill>
                  <a:srgbClr val="FF0000"/>
                </a:solidFill>
              </a:rPr>
              <a:t>B</a:t>
            </a:r>
            <a:r>
              <a:rPr lang="zh-CN" altLang="en-US" sz="2800" b="1" dirty="0">
                <a:solidFill>
                  <a:srgbClr val="FF0000"/>
                </a:solidFill>
              </a:rPr>
              <a:t>，</a:t>
            </a:r>
            <a:r>
              <a:rPr lang="en-US" altLang="zh-CN" sz="2800" b="1" dirty="0">
                <a:solidFill>
                  <a:srgbClr val="FF0000"/>
                </a:solidFill>
              </a:rPr>
              <a:t>C</a:t>
            </a:r>
            <a:r>
              <a:rPr lang="zh-CN" altLang="en-US" sz="2800" b="1" dirty="0">
                <a:solidFill>
                  <a:srgbClr val="FF0000"/>
                </a:solidFill>
              </a:rPr>
              <a:t>是三个任意集合， </a:t>
            </a:r>
          </a:p>
          <a:p>
            <a:pPr eaLnBrk="1" hangingPunct="1">
              <a:lnSpc>
                <a:spcPct val="125000"/>
              </a:lnSpc>
            </a:pPr>
            <a:r>
              <a:rPr lang="en-US" altLang="zh-CN" sz="2800" b="1" dirty="0">
                <a:solidFill>
                  <a:srgbClr val="FF0000"/>
                </a:solidFill>
              </a:rPr>
              <a:t>   G</a:t>
            </a:r>
            <a:r>
              <a:rPr lang="zh-CN" altLang="en-US" sz="2800" b="1" dirty="0">
                <a:solidFill>
                  <a:srgbClr val="FF0000"/>
                </a:solidFill>
              </a:rPr>
              <a:t>是从</a:t>
            </a:r>
            <a:r>
              <a:rPr lang="en-US" altLang="zh-CN" sz="2800" b="1" dirty="0">
                <a:solidFill>
                  <a:srgbClr val="FF0000"/>
                </a:solidFill>
              </a:rPr>
              <a:t>A</a:t>
            </a:r>
            <a:r>
              <a:rPr lang="zh-CN" altLang="en-US" sz="2800" b="1" dirty="0">
                <a:solidFill>
                  <a:srgbClr val="FF0000"/>
                </a:solidFill>
              </a:rPr>
              <a:t>到</a:t>
            </a:r>
            <a:r>
              <a:rPr lang="en-US" altLang="zh-CN" sz="2800" b="1" dirty="0">
                <a:solidFill>
                  <a:srgbClr val="FF0000"/>
                </a:solidFill>
              </a:rPr>
              <a:t>B</a:t>
            </a:r>
            <a:r>
              <a:rPr lang="zh-CN" altLang="en-US" sz="2800" b="1" dirty="0">
                <a:solidFill>
                  <a:srgbClr val="FF0000"/>
                </a:solidFill>
              </a:rPr>
              <a:t>的一个二元关系，即</a:t>
            </a:r>
            <a:r>
              <a:rPr lang="en-US" altLang="zh-CN" sz="2800" b="1" dirty="0">
                <a:solidFill>
                  <a:srgbClr val="FF0000"/>
                </a:solidFill>
              </a:rPr>
              <a:t>G</a:t>
            </a:r>
            <a:r>
              <a:rPr lang="en-US" altLang="zh-CN" sz="2800" dirty="0">
                <a:solidFill>
                  <a:srgbClr val="FF0000"/>
                </a:solidFill>
              </a:rPr>
              <a:t> ⊆A</a:t>
            </a:r>
            <a:r>
              <a:rPr lang="en-US" altLang="zh-CN" sz="2800" b="1" dirty="0">
                <a:solidFill>
                  <a:srgbClr val="FF0000"/>
                </a:solidFill>
                <a:latin typeface="Calibri" panose="020F0502020204030204" pitchFamily="34" charset="0"/>
              </a:rPr>
              <a:t>×B,</a:t>
            </a:r>
            <a:r>
              <a:rPr lang="zh-CN" altLang="en-US" sz="2800" b="1" dirty="0">
                <a:solidFill>
                  <a:srgbClr val="FF0000"/>
                </a:solidFill>
              </a:rPr>
              <a:t> </a:t>
            </a:r>
          </a:p>
          <a:p>
            <a:pPr eaLnBrk="1" hangingPunct="1">
              <a:lnSpc>
                <a:spcPct val="125000"/>
              </a:lnSpc>
            </a:pPr>
            <a:r>
              <a:rPr lang="en-US" altLang="zh-CN" sz="2800" b="1" dirty="0">
                <a:solidFill>
                  <a:srgbClr val="FF0000"/>
                </a:solidFill>
              </a:rPr>
              <a:t>   F</a:t>
            </a:r>
            <a:r>
              <a:rPr lang="zh-CN" altLang="en-US" sz="2800" b="1" dirty="0">
                <a:solidFill>
                  <a:srgbClr val="FF0000"/>
                </a:solidFill>
              </a:rPr>
              <a:t>是从</a:t>
            </a:r>
            <a:r>
              <a:rPr lang="en-US" altLang="zh-CN" sz="2800" b="1" dirty="0">
                <a:solidFill>
                  <a:srgbClr val="FF0000"/>
                </a:solidFill>
              </a:rPr>
              <a:t>B</a:t>
            </a:r>
            <a:r>
              <a:rPr lang="zh-CN" altLang="en-US" sz="2800" b="1" dirty="0">
                <a:solidFill>
                  <a:srgbClr val="FF0000"/>
                </a:solidFill>
              </a:rPr>
              <a:t>到</a:t>
            </a:r>
            <a:r>
              <a:rPr lang="en-US" altLang="zh-CN" sz="2800" b="1" dirty="0">
                <a:solidFill>
                  <a:srgbClr val="FF0000"/>
                </a:solidFill>
              </a:rPr>
              <a:t>C</a:t>
            </a:r>
            <a:r>
              <a:rPr lang="zh-CN" altLang="en-US" sz="2800" b="1" dirty="0">
                <a:solidFill>
                  <a:srgbClr val="FF0000"/>
                </a:solidFill>
              </a:rPr>
              <a:t>的一个二元关系，即</a:t>
            </a:r>
            <a:r>
              <a:rPr lang="en-US" altLang="zh-CN" sz="2800" b="1" dirty="0">
                <a:solidFill>
                  <a:srgbClr val="FF0000"/>
                </a:solidFill>
              </a:rPr>
              <a:t>F</a:t>
            </a:r>
            <a:r>
              <a:rPr lang="en-US" altLang="zh-CN" sz="2800" dirty="0">
                <a:solidFill>
                  <a:srgbClr val="FF0000"/>
                </a:solidFill>
              </a:rPr>
              <a:t>⊆</a:t>
            </a:r>
            <a:r>
              <a:rPr lang="en-US" altLang="zh-CN" sz="2800" b="1" dirty="0">
                <a:solidFill>
                  <a:srgbClr val="FF0000"/>
                </a:solidFill>
                <a:latin typeface="Calibri" panose="020F0502020204030204" pitchFamily="34" charset="0"/>
              </a:rPr>
              <a:t>B×C.</a:t>
            </a:r>
            <a:endParaRPr lang="zh-CN" altLang="en-US" sz="2800" b="1" dirty="0">
              <a:solidFill>
                <a:srgbClr val="FF0000"/>
              </a:solidFill>
            </a:endParaRPr>
          </a:p>
          <a:p>
            <a:pPr eaLnBrk="1" hangingPunct="1">
              <a:lnSpc>
                <a:spcPct val="125000"/>
              </a:lnSpc>
            </a:pPr>
            <a:r>
              <a:rPr lang="zh-CN" altLang="en-US" sz="2800" b="1" dirty="0"/>
              <a:t>令：</a:t>
            </a:r>
          </a:p>
          <a:p>
            <a:pPr eaLnBrk="1" hangingPunct="1">
              <a:lnSpc>
                <a:spcPct val="125000"/>
              </a:lnSpc>
            </a:pPr>
            <a:r>
              <a:rPr lang="en-US" altLang="zh-CN" sz="2800" b="1" dirty="0"/>
              <a:t>       F◦G</a:t>
            </a:r>
            <a:r>
              <a:rPr lang="zh-CN" altLang="en-US" sz="2800" b="1" dirty="0">
                <a:solidFill>
                  <a:srgbClr val="333300"/>
                </a:solidFill>
              </a:rPr>
              <a:t>＝</a:t>
            </a:r>
            <a:r>
              <a:rPr lang="en-US" altLang="zh-CN" sz="2800" b="1" dirty="0">
                <a:solidFill>
                  <a:srgbClr val="333300"/>
                </a:solidFill>
              </a:rPr>
              <a:t>{&lt;</a:t>
            </a:r>
            <a:r>
              <a:rPr lang="en-US" altLang="zh-CN" sz="2800" b="1" dirty="0" err="1">
                <a:solidFill>
                  <a:srgbClr val="333300"/>
                </a:solidFill>
              </a:rPr>
              <a:t>x,y</a:t>
            </a:r>
            <a:r>
              <a:rPr lang="en-US" altLang="zh-CN" sz="2800" b="1" dirty="0">
                <a:solidFill>
                  <a:srgbClr val="333300"/>
                </a:solidFill>
              </a:rPr>
              <a:t>&gt;│</a:t>
            </a:r>
            <a:r>
              <a:rPr lang="el-GR" altLang="zh-CN" sz="2800" dirty="0">
                <a:latin typeface="MS PMincho" pitchFamily="18" charset="-128"/>
                <a:ea typeface="MS PMincho" pitchFamily="18" charset="-128"/>
                <a:cs typeface="Arial" panose="020B0604020202020204" pitchFamily="34" charset="0"/>
              </a:rPr>
              <a:t>∃</a:t>
            </a:r>
            <a:r>
              <a:rPr lang="en-US" altLang="zh-CN" sz="2800" b="1" dirty="0">
                <a:solidFill>
                  <a:srgbClr val="333300"/>
                </a:solidFill>
              </a:rPr>
              <a:t>z(&lt;</a:t>
            </a:r>
            <a:r>
              <a:rPr lang="en-US" altLang="zh-CN" sz="2800" b="1" dirty="0" err="1">
                <a:solidFill>
                  <a:srgbClr val="333300"/>
                </a:solidFill>
              </a:rPr>
              <a:t>x,z</a:t>
            </a:r>
            <a:r>
              <a:rPr lang="en-US" altLang="zh-CN" sz="2800" b="1" dirty="0">
                <a:solidFill>
                  <a:srgbClr val="333300"/>
                </a:solidFill>
              </a:rPr>
              <a:t>&gt;∊G</a:t>
            </a:r>
            <a:r>
              <a:rPr lang="zh-CN" altLang="en-US" sz="2800" b="1" dirty="0">
                <a:latin typeface="宋体" panose="02010600030101010101" pitchFamily="2" charset="-122"/>
              </a:rPr>
              <a:t>∧</a:t>
            </a:r>
            <a:r>
              <a:rPr lang="en-US" altLang="zh-CN" sz="2800" b="1" dirty="0">
                <a:solidFill>
                  <a:srgbClr val="333300"/>
                </a:solidFill>
              </a:rPr>
              <a:t>&lt;</a:t>
            </a:r>
            <a:r>
              <a:rPr lang="en-US" altLang="zh-CN" sz="2800" b="1" dirty="0" err="1">
                <a:solidFill>
                  <a:srgbClr val="333300"/>
                </a:solidFill>
              </a:rPr>
              <a:t>z,y</a:t>
            </a:r>
            <a:r>
              <a:rPr lang="en-US" altLang="zh-CN" sz="2800" b="1" dirty="0">
                <a:solidFill>
                  <a:srgbClr val="333300"/>
                </a:solidFill>
              </a:rPr>
              <a:t>&gt;∊F }</a:t>
            </a:r>
          </a:p>
          <a:p>
            <a:pPr eaLnBrk="1" hangingPunct="1">
              <a:lnSpc>
                <a:spcPct val="125000"/>
              </a:lnSpc>
              <a:spcBef>
                <a:spcPct val="25000"/>
              </a:spcBef>
            </a:pPr>
            <a:r>
              <a:rPr lang="zh-CN" altLang="en-US" sz="2800" b="1" dirty="0">
                <a:solidFill>
                  <a:srgbClr val="333300"/>
                </a:solidFill>
              </a:rPr>
              <a:t>显然，</a:t>
            </a:r>
            <a:r>
              <a:rPr lang="en-US" altLang="zh-CN" sz="2800" b="1" dirty="0">
                <a:solidFill>
                  <a:srgbClr val="333300"/>
                </a:solidFill>
              </a:rPr>
              <a:t> F</a:t>
            </a:r>
            <a:r>
              <a:rPr lang="en-US" altLang="zh-CN" sz="2800" b="1" dirty="0"/>
              <a:t>◦G </a:t>
            </a:r>
            <a:r>
              <a:rPr lang="en-US" altLang="zh-CN" sz="2800" dirty="0"/>
              <a:t>⊆</a:t>
            </a:r>
            <a:r>
              <a:rPr lang="en-US" altLang="zh-CN" sz="2800" b="1" dirty="0">
                <a:latin typeface="Calibri" panose="020F0502020204030204" pitchFamily="34" charset="0"/>
              </a:rPr>
              <a:t>A×C</a:t>
            </a:r>
            <a:r>
              <a:rPr lang="zh-CN" altLang="en-US" sz="2800" b="1" dirty="0">
                <a:latin typeface="Calibri" panose="020F0502020204030204" pitchFamily="34" charset="0"/>
              </a:rPr>
              <a:t>，是</a:t>
            </a:r>
            <a:r>
              <a:rPr lang="zh-CN" altLang="en-US" sz="2800" b="1" dirty="0">
                <a:solidFill>
                  <a:srgbClr val="333300"/>
                </a:solidFill>
              </a:rPr>
              <a:t>一个</a:t>
            </a:r>
            <a:r>
              <a:rPr lang="zh-CN" altLang="en-US" sz="2800" b="1" dirty="0">
                <a:solidFill>
                  <a:srgbClr val="993300"/>
                </a:solidFill>
              </a:rPr>
              <a:t>从</a:t>
            </a:r>
            <a:r>
              <a:rPr lang="en-US" altLang="zh-CN" sz="2800" b="1" dirty="0">
                <a:solidFill>
                  <a:srgbClr val="993300"/>
                </a:solidFill>
              </a:rPr>
              <a:t>A</a:t>
            </a:r>
            <a:r>
              <a:rPr lang="zh-CN" altLang="en-US" sz="2800" b="1" dirty="0">
                <a:solidFill>
                  <a:srgbClr val="993300"/>
                </a:solidFill>
              </a:rPr>
              <a:t>到</a:t>
            </a:r>
            <a:r>
              <a:rPr lang="en-US" altLang="zh-CN" sz="2800" b="1" dirty="0">
                <a:solidFill>
                  <a:srgbClr val="993300"/>
                </a:solidFill>
              </a:rPr>
              <a:t>C</a:t>
            </a:r>
            <a:r>
              <a:rPr lang="zh-CN" altLang="en-US" sz="2800" b="1" dirty="0">
                <a:solidFill>
                  <a:srgbClr val="333300"/>
                </a:solidFill>
              </a:rPr>
              <a:t>的二元关系，</a:t>
            </a:r>
          </a:p>
          <a:p>
            <a:pPr eaLnBrk="1" hangingPunct="1">
              <a:lnSpc>
                <a:spcPct val="125000"/>
              </a:lnSpc>
              <a:spcBef>
                <a:spcPct val="25000"/>
              </a:spcBef>
            </a:pPr>
            <a:r>
              <a:rPr lang="zh-CN" altLang="en-US" sz="2800" b="1" dirty="0">
                <a:solidFill>
                  <a:srgbClr val="333300"/>
                </a:solidFill>
              </a:rPr>
              <a:t>称之为</a:t>
            </a:r>
            <a:r>
              <a:rPr lang="en-US" altLang="zh-CN" sz="2800" b="1" dirty="0">
                <a:solidFill>
                  <a:srgbClr val="333300"/>
                </a:solidFill>
              </a:rPr>
              <a:t>F</a:t>
            </a:r>
            <a:r>
              <a:rPr lang="zh-CN" altLang="en-US" sz="2800" b="1" dirty="0">
                <a:solidFill>
                  <a:srgbClr val="333300"/>
                </a:solidFill>
              </a:rPr>
              <a:t>与</a:t>
            </a:r>
            <a:r>
              <a:rPr lang="en-US" altLang="zh-CN" sz="2800" b="1" dirty="0">
                <a:solidFill>
                  <a:srgbClr val="333300"/>
                </a:solidFill>
              </a:rPr>
              <a:t>G</a:t>
            </a:r>
            <a:r>
              <a:rPr lang="zh-CN" altLang="en-US" sz="2800" b="1" dirty="0">
                <a:solidFill>
                  <a:srgbClr val="333300"/>
                </a:solidFill>
              </a:rPr>
              <a:t>的合成关系，也称为复合关系。</a:t>
            </a:r>
            <a:endParaRPr lang="en-US" altLang="zh-CN" sz="2800" b="1" dirty="0">
              <a:solidFill>
                <a:srgbClr val="333300"/>
              </a:solidFill>
            </a:endParaRPr>
          </a:p>
        </p:txBody>
      </p:sp>
      <p:sp>
        <p:nvSpPr>
          <p:cNvPr id="178184" name="Rectangle 8"/>
          <p:cNvSpPr>
            <a:spLocks noChangeArrowheads="1"/>
          </p:cNvSpPr>
          <p:nvPr/>
        </p:nvSpPr>
        <p:spPr bwMode="auto">
          <a:xfrm>
            <a:off x="468313" y="5157192"/>
            <a:ext cx="7991475" cy="63094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800" b="1" dirty="0">
                <a:solidFill>
                  <a:schemeClr val="bg1"/>
                </a:solidFill>
              </a:rPr>
              <a:t>当 </a:t>
            </a:r>
            <a:r>
              <a:rPr lang="en-US" altLang="zh-CN" sz="2800" b="1" dirty="0">
                <a:solidFill>
                  <a:schemeClr val="bg1"/>
                </a:solidFill>
              </a:rPr>
              <a:t>A</a:t>
            </a:r>
            <a:r>
              <a:rPr lang="zh-CN" altLang="en-US" sz="2800" b="1" dirty="0">
                <a:solidFill>
                  <a:schemeClr val="bg1"/>
                </a:solidFill>
              </a:rPr>
              <a:t>＝</a:t>
            </a:r>
            <a:r>
              <a:rPr lang="en-US" altLang="zh-CN" sz="2800" b="1" dirty="0">
                <a:solidFill>
                  <a:schemeClr val="bg1"/>
                </a:solidFill>
              </a:rPr>
              <a:t>B</a:t>
            </a:r>
            <a:r>
              <a:rPr lang="zh-CN" altLang="en-US" sz="2800" b="1" dirty="0">
                <a:solidFill>
                  <a:schemeClr val="bg1"/>
                </a:solidFill>
              </a:rPr>
              <a:t>＝</a:t>
            </a:r>
            <a:r>
              <a:rPr lang="en-US" altLang="zh-CN" sz="2800" b="1" dirty="0">
                <a:solidFill>
                  <a:schemeClr val="bg1"/>
                </a:solidFill>
              </a:rPr>
              <a:t>C</a:t>
            </a:r>
            <a:r>
              <a:rPr lang="zh-CN" altLang="en-US" sz="2800" b="1" dirty="0">
                <a:solidFill>
                  <a:schemeClr val="bg1"/>
                </a:solidFill>
              </a:rPr>
              <a:t>，且 </a:t>
            </a:r>
            <a:r>
              <a:rPr lang="en-US" altLang="zh-CN" sz="2800" b="1" dirty="0">
                <a:solidFill>
                  <a:schemeClr val="bg1"/>
                </a:solidFill>
              </a:rPr>
              <a:t>F</a:t>
            </a:r>
            <a:r>
              <a:rPr lang="zh-CN" altLang="en-US" sz="2800" b="1" dirty="0">
                <a:solidFill>
                  <a:schemeClr val="bg1"/>
                </a:solidFill>
              </a:rPr>
              <a:t>＝</a:t>
            </a:r>
            <a:r>
              <a:rPr lang="en-US" altLang="zh-CN" sz="2800" b="1" dirty="0">
                <a:solidFill>
                  <a:schemeClr val="bg1"/>
                </a:solidFill>
              </a:rPr>
              <a:t>G=R</a:t>
            </a:r>
            <a:r>
              <a:rPr lang="zh-CN" altLang="en-US" sz="2800" b="1" dirty="0">
                <a:solidFill>
                  <a:schemeClr val="bg1"/>
                </a:solidFill>
              </a:rPr>
              <a:t>时， </a:t>
            </a:r>
            <a:r>
              <a:rPr lang="en-US" altLang="zh-CN" sz="2800" b="1" dirty="0">
                <a:solidFill>
                  <a:schemeClr val="bg1"/>
                </a:solidFill>
              </a:rPr>
              <a:t>R◦R</a:t>
            </a:r>
            <a:r>
              <a:rPr lang="zh-CN" altLang="en-US" sz="2800" b="1" dirty="0">
                <a:solidFill>
                  <a:schemeClr val="bg1"/>
                </a:solidFill>
              </a:rPr>
              <a:t>记为</a:t>
            </a:r>
            <a:r>
              <a:rPr lang="en-US" altLang="zh-CN" sz="2800" b="1" dirty="0">
                <a:solidFill>
                  <a:schemeClr val="bg1"/>
                </a:solidFill>
              </a:rPr>
              <a:t>R</a:t>
            </a:r>
            <a:r>
              <a:rPr lang="en-US" altLang="zh-CN" sz="2800" b="1" baseline="30000" dirty="0">
                <a:solidFill>
                  <a:schemeClr val="bg1"/>
                </a:solidFill>
              </a:rPr>
              <a:t>2</a:t>
            </a:r>
            <a:r>
              <a:rPr lang="en-US" altLang="zh-CN" sz="2800" b="1" dirty="0">
                <a:solidFill>
                  <a:schemeClr val="bg1"/>
                </a:solidFill>
              </a:rPr>
              <a:t> </a:t>
            </a:r>
            <a:r>
              <a:rPr lang="zh-CN" altLang="en-US" sz="2800" b="1" dirty="0">
                <a:solidFill>
                  <a:schemeClr val="bg1"/>
                </a:solidFill>
              </a:rPr>
              <a:t>。</a:t>
            </a:r>
          </a:p>
        </p:txBody>
      </p:sp>
      <p:sp>
        <p:nvSpPr>
          <p:cNvPr id="2" name="文本框 1">
            <a:extLst>
              <a:ext uri="{FF2B5EF4-FFF2-40B4-BE49-F238E27FC236}">
                <a16:creationId xmlns:a16="http://schemas.microsoft.com/office/drawing/2014/main" id="{9EA83390-4C49-9201-543A-E806F1158682}"/>
              </a:ext>
            </a:extLst>
          </p:cNvPr>
          <p:cNvSpPr txBox="1"/>
          <p:nvPr/>
        </p:nvSpPr>
        <p:spPr>
          <a:xfrm>
            <a:off x="7805172" y="1051202"/>
            <a:ext cx="1338828" cy="369332"/>
          </a:xfrm>
          <a:prstGeom prst="rect">
            <a:avLst/>
          </a:prstGeom>
          <a:solidFill>
            <a:srgbClr val="FFFF00"/>
          </a:solidFill>
        </p:spPr>
        <p:txBody>
          <a:bodyPr wrap="none" rtlCol="0">
            <a:spAutoFit/>
          </a:bodyPr>
          <a:lstStyle/>
          <a:p>
            <a:r>
              <a:rPr lang="zh-CN" altLang="en-US" dirty="0"/>
              <a:t>书上缺红字</a:t>
            </a:r>
          </a:p>
        </p:txBody>
      </p:sp>
    </p:spTree>
    <p:extLst>
      <p:ext uri="{BB962C8B-B14F-4D97-AF65-F5344CB8AC3E}">
        <p14:creationId xmlns:p14="http://schemas.microsoft.com/office/powerpoint/2010/main" val="36197110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184"/>
                                        </p:tgtEl>
                                        <p:attrNameLst>
                                          <p:attrName>style.visibility</p:attrName>
                                        </p:attrNameLst>
                                      </p:cBhvr>
                                      <p:to>
                                        <p:strVal val="visible"/>
                                      </p:to>
                                    </p:set>
                                    <p:anim calcmode="lin" valueType="num">
                                      <p:cBhvr additive="base">
                                        <p:cTn id="7" dur="500" fill="hold"/>
                                        <p:tgtEl>
                                          <p:spTgt spid="178184"/>
                                        </p:tgtEl>
                                        <p:attrNameLst>
                                          <p:attrName>ppt_x</p:attrName>
                                        </p:attrNameLst>
                                      </p:cBhvr>
                                      <p:tavLst>
                                        <p:tav tm="0">
                                          <p:val>
                                            <p:strVal val="#ppt_x"/>
                                          </p:val>
                                        </p:tav>
                                        <p:tav tm="100000">
                                          <p:val>
                                            <p:strVal val="#ppt_x"/>
                                          </p:val>
                                        </p:tav>
                                      </p:tavLst>
                                    </p:anim>
                                    <p:anim calcmode="lin" valueType="num">
                                      <p:cBhvr additive="base">
                                        <p:cTn id="8" dur="500" fill="hold"/>
                                        <p:tgtEl>
                                          <p:spTgt spid="178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CCD0D4-2A80-457B-B1CA-E0DB327E6268}" type="slidenum">
              <a:rPr lang="zh-CN" altLang="en-US" smtClean="0">
                <a:solidFill>
                  <a:schemeClr val="accent1"/>
                </a:solidFill>
              </a:rPr>
              <a:pPr/>
              <a:t>3</a:t>
            </a:fld>
            <a:r>
              <a:rPr lang="en-US" altLang="zh-CN" dirty="0">
                <a:solidFill>
                  <a:schemeClr val="accent1"/>
                </a:solidFill>
              </a:rPr>
              <a:t>/42</a:t>
            </a:r>
          </a:p>
        </p:txBody>
      </p:sp>
      <p:sp>
        <p:nvSpPr>
          <p:cNvPr id="5123" name="Rectangle 2"/>
          <p:cNvSpPr>
            <a:spLocks noGrp="1"/>
          </p:cNvSpPr>
          <p:nvPr>
            <p:ph type="title" idx="4294967295"/>
          </p:nvPr>
        </p:nvSpPr>
        <p:spPr/>
        <p:txBody>
          <a:bodyPr/>
          <a:lstStyle/>
          <a:p>
            <a:pPr algn="l">
              <a:buFont typeface="Arial" panose="020B0604020202020204" pitchFamily="34" charset="0"/>
              <a:buNone/>
            </a:pPr>
            <a:r>
              <a:rPr lang="zh-CN" altLang="en-US" b="1" dirty="0"/>
              <a:t>定义</a:t>
            </a:r>
            <a:r>
              <a:rPr lang="en-US" altLang="zh-CN" b="1" dirty="0"/>
              <a:t>4.1          </a:t>
            </a:r>
            <a:r>
              <a:rPr lang="zh-CN" altLang="en-US" b="1" dirty="0">
                <a:latin typeface="Calibri" panose="020F0502020204030204" pitchFamily="34" charset="0"/>
                <a:ea typeface="宋体" panose="02010600030101010101" pitchFamily="2" charset="-122"/>
              </a:rPr>
              <a:t>有序二元组 </a:t>
            </a:r>
          </a:p>
        </p:txBody>
      </p:sp>
      <p:sp>
        <p:nvSpPr>
          <p:cNvPr id="5124" name="Rectangle 3"/>
          <p:cNvSpPr>
            <a:spLocks noGrp="1"/>
          </p:cNvSpPr>
          <p:nvPr>
            <p:ph type="body" idx="4294967295"/>
          </p:nvPr>
        </p:nvSpPr>
        <p:spPr>
          <a:xfrm>
            <a:off x="539750" y="1125538"/>
            <a:ext cx="7772400" cy="730250"/>
          </a:xfrm>
        </p:spPr>
        <p:txBody>
          <a:bodyPr/>
          <a:lstStyle/>
          <a:p>
            <a:pPr>
              <a:lnSpc>
                <a:spcPct val="90000"/>
              </a:lnSpc>
              <a:buFont typeface="Arial" panose="020B0604020202020204" pitchFamily="34" charset="0"/>
              <a:buNone/>
            </a:pPr>
            <a:r>
              <a:rPr lang="zh-CN" altLang="en-US" sz="2400" b="1">
                <a:latin typeface="Calibri" panose="020F0502020204030204" pitchFamily="34" charset="0"/>
                <a:ea typeface="宋体" panose="02010600030101010101" pitchFamily="2" charset="-122"/>
              </a:rPr>
              <a:t>    </a:t>
            </a:r>
            <a:endParaRPr lang="zh-CN" altLang="en-US" sz="2400">
              <a:latin typeface="Calibri" panose="020F0502020204030204" pitchFamily="34" charset="0"/>
              <a:ea typeface="宋体" panose="02010600030101010101" pitchFamily="2" charset="-122"/>
            </a:endParaRPr>
          </a:p>
        </p:txBody>
      </p:sp>
      <p:sp>
        <p:nvSpPr>
          <p:cNvPr id="5125" name="Rectangle 4"/>
          <p:cNvSpPr>
            <a:spLocks noChangeArrowheads="1"/>
          </p:cNvSpPr>
          <p:nvPr/>
        </p:nvSpPr>
        <p:spPr bwMode="auto">
          <a:xfrm>
            <a:off x="179388" y="836712"/>
            <a:ext cx="8713787" cy="2702278"/>
          </a:xfrm>
          <a:prstGeom prst="rect">
            <a:avLst/>
          </a:prstGeom>
          <a:solidFill>
            <a:srgbClr val="FFFF00"/>
          </a:solidFill>
          <a:ln>
            <a:noFill/>
          </a:ln>
        </p:spPr>
        <p:txBody>
          <a:bodyPr wrap="square">
            <a:spAutoFit/>
          </a:bodyPr>
          <a:lstStyle>
            <a:lvl1pPr marL="1073150" indent="-10731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0000"/>
              </a:lnSpc>
            </a:pPr>
            <a:r>
              <a:rPr lang="zh-CN" altLang="en-US" sz="3200" b="1" dirty="0"/>
              <a:t>设</a:t>
            </a:r>
            <a:r>
              <a:rPr lang="en-US" altLang="zh-CN" sz="3200" b="1" dirty="0"/>
              <a:t>x</a:t>
            </a:r>
            <a:r>
              <a:rPr lang="zh-CN" altLang="en-US" sz="3200" b="1" dirty="0"/>
              <a:t>和</a:t>
            </a:r>
            <a:r>
              <a:rPr lang="en-US" altLang="zh-CN" sz="3200" b="1" dirty="0"/>
              <a:t>y</a:t>
            </a:r>
            <a:r>
              <a:rPr lang="zh-CN" altLang="en-US" sz="3200" b="1" dirty="0"/>
              <a:t>是两个元素，把</a:t>
            </a:r>
            <a:r>
              <a:rPr lang="en-US" altLang="zh-CN" sz="3200" b="1" dirty="0"/>
              <a:t>x</a:t>
            </a:r>
            <a:r>
              <a:rPr lang="zh-CN" altLang="en-US" sz="3200" b="1" dirty="0"/>
              <a:t>作为第一个元素，把</a:t>
            </a:r>
            <a:r>
              <a:rPr lang="en-US" altLang="zh-CN" sz="3200" b="1" dirty="0"/>
              <a:t>y</a:t>
            </a:r>
            <a:r>
              <a:rPr lang="zh-CN" altLang="en-US" sz="3200" b="1" dirty="0"/>
              <a:t>作为第二个元素，按这个顺序排列的一个二元组叫</a:t>
            </a:r>
            <a:r>
              <a:rPr lang="zh-CN" altLang="en-US" sz="3200" b="1" dirty="0">
                <a:solidFill>
                  <a:srgbClr val="993300"/>
                </a:solidFill>
              </a:rPr>
              <a:t>有序二元对</a:t>
            </a:r>
            <a:r>
              <a:rPr lang="en-US" altLang="zh-CN" sz="3200" b="1" dirty="0"/>
              <a:t>, </a:t>
            </a:r>
            <a:r>
              <a:rPr lang="zh-CN" altLang="en-US" sz="3200" b="1" dirty="0"/>
              <a:t>或</a:t>
            </a:r>
            <a:r>
              <a:rPr lang="zh-CN" altLang="en-US" sz="3200" b="1" dirty="0">
                <a:solidFill>
                  <a:srgbClr val="C00000"/>
                </a:solidFill>
              </a:rPr>
              <a:t>有序二元组</a:t>
            </a:r>
            <a:r>
              <a:rPr lang="zh-CN" altLang="en-US" sz="3200" b="1" dirty="0"/>
              <a:t>，简称</a:t>
            </a:r>
            <a:r>
              <a:rPr lang="zh-CN" altLang="en-US" sz="3200" b="1" dirty="0">
                <a:solidFill>
                  <a:srgbClr val="993300"/>
                </a:solidFill>
              </a:rPr>
              <a:t>序偶</a:t>
            </a:r>
            <a:r>
              <a:rPr lang="zh-CN" altLang="en-US" sz="3200" b="1" dirty="0"/>
              <a:t>， 记为</a:t>
            </a:r>
            <a:r>
              <a:rPr lang="en-US" altLang="zh-CN" sz="3200" b="1" dirty="0"/>
              <a:t>:</a:t>
            </a:r>
          </a:p>
          <a:p>
            <a:pPr eaLnBrk="1" hangingPunct="1">
              <a:lnSpc>
                <a:spcPct val="50000"/>
              </a:lnSpc>
              <a:spcBef>
                <a:spcPts val="0"/>
              </a:spcBef>
            </a:pPr>
            <a:r>
              <a:rPr lang="zh-CN" altLang="en-US" sz="3200" b="1" dirty="0">
                <a:solidFill>
                  <a:srgbClr val="993300"/>
                </a:solidFill>
              </a:rPr>
              <a:t>                     </a:t>
            </a:r>
            <a:r>
              <a:rPr lang="en-US" altLang="zh-CN" sz="3200" b="1" dirty="0">
                <a:solidFill>
                  <a:srgbClr val="993300"/>
                </a:solidFill>
              </a:rPr>
              <a:t>&lt;x, y&gt; </a:t>
            </a:r>
            <a:r>
              <a:rPr lang="zh-CN" altLang="en-US" sz="3200" b="1" dirty="0">
                <a:solidFill>
                  <a:srgbClr val="993300"/>
                </a:solidFill>
              </a:rPr>
              <a:t>或（</a:t>
            </a:r>
            <a:r>
              <a:rPr lang="en-US" altLang="zh-CN" sz="3200" b="1" dirty="0">
                <a:solidFill>
                  <a:srgbClr val="993300"/>
                </a:solidFill>
              </a:rPr>
              <a:t>x, y</a:t>
            </a:r>
            <a:r>
              <a:rPr lang="zh-CN" altLang="en-US" sz="3200" b="1" dirty="0">
                <a:solidFill>
                  <a:srgbClr val="993300"/>
                </a:solidFill>
              </a:rPr>
              <a:t>）</a:t>
            </a:r>
          </a:p>
        </p:txBody>
      </p:sp>
      <p:sp>
        <p:nvSpPr>
          <p:cNvPr id="163845" name="Rectangle 5"/>
          <p:cNvSpPr>
            <a:spLocks noChangeArrowheads="1"/>
          </p:cNvSpPr>
          <p:nvPr/>
        </p:nvSpPr>
        <p:spPr bwMode="auto">
          <a:xfrm>
            <a:off x="323528" y="3717032"/>
            <a:ext cx="8675687"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22313" indent="-7223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pPr>
            <a:r>
              <a:rPr lang="zh-CN" altLang="en-US" sz="3200" b="1" dirty="0">
                <a:solidFill>
                  <a:srgbClr val="333300"/>
                </a:solidFill>
              </a:rPr>
              <a:t>特点：</a:t>
            </a:r>
          </a:p>
          <a:p>
            <a:pPr eaLnBrk="1" hangingPunct="1">
              <a:lnSpc>
                <a:spcPct val="120000"/>
              </a:lnSpc>
              <a:buFont typeface="Arial" panose="020B0604020202020204" pitchFamily="34" charset="0"/>
              <a:buChar char="•"/>
            </a:pPr>
            <a:r>
              <a:rPr lang="zh-CN" altLang="en-US" sz="3200" b="1" dirty="0"/>
              <a:t>当</a:t>
            </a:r>
            <a:r>
              <a:rPr lang="en-US" altLang="zh-CN" sz="3200" b="1" dirty="0" err="1"/>
              <a:t>x</a:t>
            </a:r>
            <a:r>
              <a:rPr lang="en-US" altLang="zh-CN" sz="3200" b="1" dirty="0" err="1">
                <a:latin typeface="MS Mincho" panose="02020609040205080304" pitchFamily="49" charset="-128"/>
                <a:ea typeface="MS Mincho" panose="02020609040205080304" pitchFamily="49" charset="-128"/>
              </a:rPr>
              <a:t>≠</a:t>
            </a:r>
            <a:r>
              <a:rPr lang="en-US" altLang="zh-CN" sz="3200" b="1" dirty="0" err="1">
                <a:latin typeface="Tahoma" panose="020B0604030504040204" pitchFamily="34" charset="0"/>
                <a:ea typeface="MS Mincho" panose="02020609040205080304" pitchFamily="49" charset="-128"/>
              </a:rPr>
              <a:t>y</a:t>
            </a:r>
            <a:r>
              <a:rPr lang="zh-CN" altLang="en-US" sz="3200" b="1" dirty="0"/>
              <a:t>时，</a:t>
            </a:r>
            <a:r>
              <a:rPr lang="en-US" altLang="zh-CN" sz="3200" b="1" dirty="0"/>
              <a:t>&lt;x</a:t>
            </a:r>
            <a:r>
              <a:rPr lang="zh-CN" altLang="en-US" sz="3200" b="1" dirty="0"/>
              <a:t>，</a:t>
            </a:r>
            <a:r>
              <a:rPr lang="en-US" altLang="zh-CN" sz="3200" b="1" dirty="0"/>
              <a:t>y&gt;</a:t>
            </a:r>
            <a:r>
              <a:rPr lang="zh-CN" altLang="en-US" sz="3200" b="1" dirty="0"/>
              <a:t>≠</a:t>
            </a:r>
            <a:r>
              <a:rPr lang="en-US" altLang="zh-CN" sz="3200" b="1" dirty="0"/>
              <a:t>&lt;y</a:t>
            </a:r>
            <a:r>
              <a:rPr lang="zh-CN" altLang="en-US" sz="3200" b="1" dirty="0"/>
              <a:t>，</a:t>
            </a:r>
            <a:r>
              <a:rPr lang="en-US" altLang="zh-CN" sz="3200" b="1" dirty="0"/>
              <a:t>x&gt;</a:t>
            </a:r>
            <a:r>
              <a:rPr lang="zh-CN" altLang="en-US" sz="3200" b="1" dirty="0"/>
              <a:t>；</a:t>
            </a:r>
          </a:p>
          <a:p>
            <a:pPr eaLnBrk="1" hangingPunct="1">
              <a:lnSpc>
                <a:spcPct val="120000"/>
              </a:lnSpc>
              <a:buFont typeface="Arial" panose="020B0604020202020204" pitchFamily="34" charset="0"/>
              <a:buChar char="•"/>
            </a:pPr>
            <a:r>
              <a:rPr lang="zh-CN" altLang="en-US" sz="3200" b="1" dirty="0"/>
              <a:t>两个有序二元组相等，即</a:t>
            </a:r>
            <a:r>
              <a:rPr lang="en-US" altLang="zh-CN" sz="3200" b="1" dirty="0"/>
              <a:t>&lt;x</a:t>
            </a:r>
            <a:r>
              <a:rPr lang="zh-CN" altLang="en-US" sz="3200" b="1" dirty="0"/>
              <a:t>，</a:t>
            </a:r>
            <a:r>
              <a:rPr lang="en-US" altLang="zh-CN" sz="3200" b="1" dirty="0"/>
              <a:t>y&gt;</a:t>
            </a:r>
            <a:r>
              <a:rPr lang="zh-CN" altLang="en-US" sz="3200" b="1" dirty="0"/>
              <a:t>＝</a:t>
            </a:r>
            <a:r>
              <a:rPr lang="en-US" altLang="zh-CN" sz="3200" b="1" dirty="0"/>
              <a:t>&lt;a</a:t>
            </a:r>
            <a:r>
              <a:rPr lang="zh-CN" altLang="en-US" sz="3200" b="1" dirty="0"/>
              <a:t>，</a:t>
            </a:r>
            <a:r>
              <a:rPr lang="en-US" altLang="zh-CN" sz="3200" b="1" dirty="0"/>
              <a:t>b&gt;</a:t>
            </a:r>
            <a:r>
              <a:rPr lang="zh-CN" altLang="en-US" sz="3200" b="1" dirty="0"/>
              <a:t>的充分必要条件是 </a:t>
            </a:r>
            <a:r>
              <a:rPr lang="en-US" altLang="zh-CN" sz="3200" b="1" dirty="0"/>
              <a:t>x</a:t>
            </a:r>
            <a:r>
              <a:rPr lang="zh-CN" altLang="en-US" sz="3200" b="1" dirty="0"/>
              <a:t>＝</a:t>
            </a:r>
            <a:r>
              <a:rPr lang="en-US" altLang="zh-CN" sz="3200" b="1" dirty="0"/>
              <a:t>a </a:t>
            </a:r>
            <a:r>
              <a:rPr lang="zh-CN" altLang="en-US" sz="3200" b="1" dirty="0"/>
              <a:t>且</a:t>
            </a:r>
            <a:r>
              <a:rPr lang="en-US" altLang="zh-CN" sz="3200" b="1" dirty="0"/>
              <a:t>y=b</a:t>
            </a:r>
            <a:r>
              <a:rPr lang="zh-CN" altLang="en-US" sz="2800" b="1" dirty="0"/>
              <a:t>。</a:t>
            </a:r>
          </a:p>
        </p:txBody>
      </p:sp>
    </p:spTree>
    <p:extLst>
      <p:ext uri="{BB962C8B-B14F-4D97-AF65-F5344CB8AC3E}">
        <p14:creationId xmlns:p14="http://schemas.microsoft.com/office/powerpoint/2010/main" val="3148319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35"/>
          <p:cNvSpPr>
            <a:spLocks noChangeArrowheads="1"/>
          </p:cNvSpPr>
          <p:nvPr/>
        </p:nvSpPr>
        <p:spPr bwMode="auto">
          <a:xfrm>
            <a:off x="6660232" y="3429000"/>
            <a:ext cx="2303462" cy="2232025"/>
          </a:xfrm>
          <a:prstGeom prst="rect">
            <a:avLst/>
          </a:prstGeom>
          <a:solidFill>
            <a:srgbClr val="7F8D8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9" name="Rectangle 34"/>
          <p:cNvSpPr>
            <a:spLocks noChangeArrowheads="1"/>
          </p:cNvSpPr>
          <p:nvPr/>
        </p:nvSpPr>
        <p:spPr bwMode="auto">
          <a:xfrm>
            <a:off x="6661150" y="971237"/>
            <a:ext cx="2303463" cy="2241864"/>
          </a:xfrm>
          <a:prstGeom prst="rect">
            <a:avLst/>
          </a:prstGeom>
          <a:solidFill>
            <a:srgbClr val="99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0" name="Rectangle 4"/>
          <p:cNvSpPr>
            <a:spLocks noChangeArrowheads="1"/>
          </p:cNvSpPr>
          <p:nvPr/>
        </p:nvSpPr>
        <p:spPr bwMode="auto">
          <a:xfrm>
            <a:off x="34925" y="3429000"/>
            <a:ext cx="2909318" cy="21689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1" name="Rectangle 5"/>
          <p:cNvSpPr>
            <a:spLocks noChangeArrowheads="1"/>
          </p:cNvSpPr>
          <p:nvPr/>
        </p:nvSpPr>
        <p:spPr bwMode="auto">
          <a:xfrm>
            <a:off x="3384971" y="3429000"/>
            <a:ext cx="2843213" cy="2232025"/>
          </a:xfrm>
          <a:prstGeom prst="rect">
            <a:avLst/>
          </a:prstGeom>
          <a:solidFill>
            <a:srgbClr val="E1F61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2" name="Text Box 25"/>
          <p:cNvSpPr txBox="1">
            <a:spLocks noChangeArrowheads="1"/>
          </p:cNvSpPr>
          <p:nvPr/>
        </p:nvSpPr>
        <p:spPr bwMode="auto">
          <a:xfrm>
            <a:off x="3600871" y="3500437"/>
            <a:ext cx="6413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1033" name="Line 7"/>
          <p:cNvSpPr>
            <a:spLocks noChangeShapeType="1"/>
          </p:cNvSpPr>
          <p:nvPr/>
        </p:nvSpPr>
        <p:spPr bwMode="auto">
          <a:xfrm>
            <a:off x="4393034" y="3716337"/>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 name="Line 8"/>
          <p:cNvSpPr>
            <a:spLocks noChangeShapeType="1"/>
          </p:cNvSpPr>
          <p:nvPr/>
        </p:nvSpPr>
        <p:spPr bwMode="auto">
          <a:xfrm flipV="1">
            <a:off x="4313659" y="4364037"/>
            <a:ext cx="792162"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5" name="Text Box 26"/>
          <p:cNvSpPr txBox="1">
            <a:spLocks noChangeArrowheads="1"/>
          </p:cNvSpPr>
          <p:nvPr/>
        </p:nvSpPr>
        <p:spPr bwMode="auto">
          <a:xfrm>
            <a:off x="5329659" y="3500437"/>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北京</a:t>
            </a:r>
          </a:p>
          <a:p>
            <a:pPr eaLnBrk="1" hangingPunct="1"/>
            <a:endParaRPr lang="en-US" altLang="zh-CN"/>
          </a:p>
          <a:p>
            <a:pPr eaLnBrk="1" hangingPunct="1"/>
            <a:r>
              <a:rPr lang="zh-CN" altLang="en-US"/>
              <a:t>南京</a:t>
            </a:r>
          </a:p>
          <a:p>
            <a:pPr eaLnBrk="1" hangingPunct="1"/>
            <a:endParaRPr lang="en-US" altLang="zh-CN"/>
          </a:p>
          <a:p>
            <a:pPr eaLnBrk="1" hangingPunct="1"/>
            <a:r>
              <a:rPr lang="zh-CN" altLang="en-US"/>
              <a:t>巴黎</a:t>
            </a:r>
          </a:p>
          <a:p>
            <a:pPr eaLnBrk="1" hangingPunct="1"/>
            <a:endParaRPr lang="zh-CN" altLang="en-US"/>
          </a:p>
          <a:p>
            <a:pPr eaLnBrk="1" hangingPunct="1"/>
            <a:r>
              <a:rPr lang="zh-CN" altLang="en-US"/>
              <a:t>纽约</a:t>
            </a:r>
          </a:p>
          <a:p>
            <a:pPr eaLnBrk="1" hangingPunct="1"/>
            <a:endParaRPr lang="en-US" altLang="zh-CN"/>
          </a:p>
          <a:p>
            <a:pPr eaLnBrk="1" hangingPunct="1"/>
            <a:endParaRPr lang="en-US" altLang="zh-CN"/>
          </a:p>
        </p:txBody>
      </p:sp>
      <p:sp>
        <p:nvSpPr>
          <p:cNvPr id="1036" name="Text Box 25"/>
          <p:cNvSpPr txBox="1">
            <a:spLocks noChangeArrowheads="1"/>
          </p:cNvSpPr>
          <p:nvPr/>
        </p:nvSpPr>
        <p:spPr bwMode="auto">
          <a:xfrm>
            <a:off x="1979613" y="3500437"/>
            <a:ext cx="6413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1037" name="Line 11"/>
          <p:cNvSpPr>
            <a:spLocks noChangeShapeType="1"/>
          </p:cNvSpPr>
          <p:nvPr/>
        </p:nvSpPr>
        <p:spPr bwMode="auto">
          <a:xfrm>
            <a:off x="1120775" y="3716337"/>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8" name="Line 12"/>
          <p:cNvSpPr>
            <a:spLocks noChangeShapeType="1"/>
          </p:cNvSpPr>
          <p:nvPr/>
        </p:nvSpPr>
        <p:spPr bwMode="auto">
          <a:xfrm>
            <a:off x="1042988" y="4292600"/>
            <a:ext cx="936625"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9" name="Text Box 26"/>
          <p:cNvSpPr txBox="1">
            <a:spLocks noChangeArrowheads="1"/>
          </p:cNvSpPr>
          <p:nvPr/>
        </p:nvSpPr>
        <p:spPr bwMode="auto">
          <a:xfrm>
            <a:off x="322263" y="3500437"/>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北京</a:t>
            </a:r>
          </a:p>
          <a:p>
            <a:pPr eaLnBrk="1" hangingPunct="1"/>
            <a:endParaRPr lang="en-US" altLang="zh-CN"/>
          </a:p>
          <a:p>
            <a:pPr eaLnBrk="1" hangingPunct="1"/>
            <a:r>
              <a:rPr lang="zh-CN" altLang="en-US"/>
              <a:t>南京</a:t>
            </a:r>
          </a:p>
          <a:p>
            <a:pPr eaLnBrk="1" hangingPunct="1"/>
            <a:endParaRPr lang="en-US" altLang="zh-CN"/>
          </a:p>
          <a:p>
            <a:pPr eaLnBrk="1" hangingPunct="1"/>
            <a:r>
              <a:rPr lang="zh-CN" altLang="en-US"/>
              <a:t>巴黎</a:t>
            </a:r>
          </a:p>
          <a:p>
            <a:pPr eaLnBrk="1" hangingPunct="1"/>
            <a:endParaRPr lang="zh-CN" altLang="en-US"/>
          </a:p>
          <a:p>
            <a:pPr eaLnBrk="1" hangingPunct="1"/>
            <a:r>
              <a:rPr lang="zh-CN" altLang="en-US"/>
              <a:t>纽约</a:t>
            </a:r>
          </a:p>
          <a:p>
            <a:pPr eaLnBrk="1" hangingPunct="1"/>
            <a:endParaRPr lang="en-US" altLang="zh-CN"/>
          </a:p>
          <a:p>
            <a:pPr eaLnBrk="1" hangingPunct="1"/>
            <a:endParaRPr lang="en-US" altLang="zh-CN"/>
          </a:p>
        </p:txBody>
      </p:sp>
      <p:sp>
        <p:nvSpPr>
          <p:cNvPr id="1040" name="Rectangle 15"/>
          <p:cNvSpPr>
            <a:spLocks noChangeArrowheads="1"/>
          </p:cNvSpPr>
          <p:nvPr/>
        </p:nvSpPr>
        <p:spPr bwMode="auto">
          <a:xfrm>
            <a:off x="3413546" y="981074"/>
            <a:ext cx="2808288" cy="222361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1" name="Rectangle 16"/>
          <p:cNvSpPr>
            <a:spLocks noChangeArrowheads="1"/>
          </p:cNvSpPr>
          <p:nvPr/>
        </p:nvSpPr>
        <p:spPr bwMode="auto">
          <a:xfrm>
            <a:off x="34925" y="981075"/>
            <a:ext cx="2951163" cy="2232025"/>
          </a:xfrm>
          <a:prstGeom prst="rect">
            <a:avLst/>
          </a:prstGeom>
          <a:solidFill>
            <a:srgbClr val="E1F61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2" name="Text Box 25"/>
          <p:cNvSpPr txBox="1">
            <a:spLocks noChangeArrowheads="1"/>
          </p:cNvSpPr>
          <p:nvPr/>
        </p:nvSpPr>
        <p:spPr bwMode="auto">
          <a:xfrm>
            <a:off x="250825" y="1052513"/>
            <a:ext cx="6413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1043" name="Line 18"/>
          <p:cNvSpPr>
            <a:spLocks noChangeShapeType="1"/>
          </p:cNvSpPr>
          <p:nvPr/>
        </p:nvSpPr>
        <p:spPr bwMode="auto">
          <a:xfrm>
            <a:off x="1042988" y="126841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 name="Line 19"/>
          <p:cNvSpPr>
            <a:spLocks noChangeShapeType="1"/>
          </p:cNvSpPr>
          <p:nvPr/>
        </p:nvSpPr>
        <p:spPr bwMode="auto">
          <a:xfrm flipV="1">
            <a:off x="963613" y="1916113"/>
            <a:ext cx="792162"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5" name="Text Box 26"/>
          <p:cNvSpPr txBox="1">
            <a:spLocks noChangeArrowheads="1"/>
          </p:cNvSpPr>
          <p:nvPr/>
        </p:nvSpPr>
        <p:spPr bwMode="auto">
          <a:xfrm>
            <a:off x="1979613" y="1152525"/>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北京</a:t>
            </a:r>
          </a:p>
          <a:p>
            <a:pPr eaLnBrk="1" hangingPunct="1"/>
            <a:endParaRPr lang="en-US" altLang="zh-CN"/>
          </a:p>
          <a:p>
            <a:pPr eaLnBrk="1" hangingPunct="1"/>
            <a:r>
              <a:rPr lang="zh-CN" altLang="en-US"/>
              <a:t>南京</a:t>
            </a:r>
          </a:p>
          <a:p>
            <a:pPr eaLnBrk="1" hangingPunct="1"/>
            <a:endParaRPr lang="en-US" altLang="zh-CN"/>
          </a:p>
          <a:p>
            <a:pPr eaLnBrk="1" hangingPunct="1"/>
            <a:r>
              <a:rPr lang="zh-CN" altLang="en-US"/>
              <a:t>巴黎</a:t>
            </a:r>
          </a:p>
          <a:p>
            <a:pPr eaLnBrk="1" hangingPunct="1"/>
            <a:endParaRPr lang="zh-CN" altLang="en-US"/>
          </a:p>
          <a:p>
            <a:pPr eaLnBrk="1" hangingPunct="1"/>
            <a:r>
              <a:rPr lang="zh-CN" altLang="en-US"/>
              <a:t>纽约</a:t>
            </a:r>
          </a:p>
          <a:p>
            <a:pPr eaLnBrk="1" hangingPunct="1"/>
            <a:endParaRPr lang="en-US" altLang="zh-CN"/>
          </a:p>
          <a:p>
            <a:pPr eaLnBrk="1" hangingPunct="1"/>
            <a:endParaRPr lang="en-US" altLang="zh-CN"/>
          </a:p>
        </p:txBody>
      </p:sp>
      <p:sp>
        <p:nvSpPr>
          <p:cNvPr id="1046" name="Text Box 25"/>
          <p:cNvSpPr txBox="1">
            <a:spLocks noChangeArrowheads="1"/>
          </p:cNvSpPr>
          <p:nvPr/>
        </p:nvSpPr>
        <p:spPr bwMode="auto">
          <a:xfrm>
            <a:off x="5350296" y="1052513"/>
            <a:ext cx="6413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小赵</a:t>
            </a:r>
            <a:endParaRPr lang="en-US" altLang="zh-CN"/>
          </a:p>
          <a:p>
            <a:pPr eaLnBrk="1" hangingPunct="1"/>
            <a:endParaRPr lang="en-US" altLang="zh-CN"/>
          </a:p>
          <a:p>
            <a:pPr eaLnBrk="1" hangingPunct="1"/>
            <a:r>
              <a:rPr lang="zh-CN" altLang="en-US"/>
              <a:t>小钱</a:t>
            </a:r>
          </a:p>
          <a:p>
            <a:pPr eaLnBrk="1" hangingPunct="1"/>
            <a:endParaRPr lang="en-US" altLang="zh-CN"/>
          </a:p>
          <a:p>
            <a:pPr eaLnBrk="1" hangingPunct="1"/>
            <a:r>
              <a:rPr lang="zh-CN" altLang="en-US"/>
              <a:t>小孙</a:t>
            </a:r>
          </a:p>
          <a:p>
            <a:pPr eaLnBrk="1" hangingPunct="1"/>
            <a:endParaRPr lang="en-US" altLang="zh-CN"/>
          </a:p>
          <a:p>
            <a:pPr eaLnBrk="1" hangingPunct="1"/>
            <a:endParaRPr lang="en-US" altLang="zh-CN"/>
          </a:p>
        </p:txBody>
      </p:sp>
      <p:sp>
        <p:nvSpPr>
          <p:cNvPr id="1047" name="Line 22"/>
          <p:cNvSpPr>
            <a:spLocks noChangeShapeType="1"/>
          </p:cNvSpPr>
          <p:nvPr/>
        </p:nvSpPr>
        <p:spPr bwMode="auto">
          <a:xfrm>
            <a:off x="4499396" y="1268413"/>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8" name="Line 23"/>
          <p:cNvSpPr>
            <a:spLocks noChangeShapeType="1"/>
          </p:cNvSpPr>
          <p:nvPr/>
        </p:nvSpPr>
        <p:spPr bwMode="auto">
          <a:xfrm>
            <a:off x="4421609" y="1844675"/>
            <a:ext cx="936625"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9" name="Text Box 26"/>
          <p:cNvSpPr txBox="1">
            <a:spLocks noChangeArrowheads="1"/>
          </p:cNvSpPr>
          <p:nvPr/>
        </p:nvSpPr>
        <p:spPr bwMode="auto">
          <a:xfrm>
            <a:off x="3700884" y="1152525"/>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北京</a:t>
            </a:r>
          </a:p>
          <a:p>
            <a:pPr eaLnBrk="1" hangingPunct="1"/>
            <a:endParaRPr lang="en-US" altLang="zh-CN" dirty="0"/>
          </a:p>
          <a:p>
            <a:pPr eaLnBrk="1" hangingPunct="1"/>
            <a:r>
              <a:rPr lang="zh-CN" altLang="en-US" dirty="0"/>
              <a:t>南京</a:t>
            </a:r>
          </a:p>
          <a:p>
            <a:pPr eaLnBrk="1" hangingPunct="1"/>
            <a:endParaRPr lang="en-US" altLang="zh-CN" dirty="0"/>
          </a:p>
          <a:p>
            <a:pPr eaLnBrk="1" hangingPunct="1"/>
            <a:r>
              <a:rPr lang="zh-CN" altLang="en-US" dirty="0"/>
              <a:t>巴黎</a:t>
            </a:r>
          </a:p>
          <a:p>
            <a:pPr eaLnBrk="1" hangingPunct="1"/>
            <a:endParaRPr lang="zh-CN" altLang="en-US" dirty="0"/>
          </a:p>
          <a:p>
            <a:pPr eaLnBrk="1" hangingPunct="1"/>
            <a:r>
              <a:rPr lang="zh-CN" altLang="en-US" dirty="0"/>
              <a:t>纽约</a:t>
            </a:r>
          </a:p>
          <a:p>
            <a:pPr eaLnBrk="1" hangingPunct="1"/>
            <a:endParaRPr lang="en-US" altLang="zh-CN" dirty="0"/>
          </a:p>
          <a:p>
            <a:pPr eaLnBrk="1" hangingPunct="1"/>
            <a:endParaRPr lang="en-US" altLang="zh-CN" dirty="0"/>
          </a:p>
        </p:txBody>
      </p:sp>
      <p:sp>
        <p:nvSpPr>
          <p:cNvPr id="1050" name="Text Box 25"/>
          <p:cNvSpPr txBox="1">
            <a:spLocks noChangeArrowheads="1"/>
          </p:cNvSpPr>
          <p:nvPr/>
        </p:nvSpPr>
        <p:spPr bwMode="auto">
          <a:xfrm>
            <a:off x="6877050" y="1123950"/>
            <a:ext cx="6413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小赵</a:t>
            </a:r>
            <a:endParaRPr lang="en-US" altLang="zh-CN" dirty="0"/>
          </a:p>
          <a:p>
            <a:pPr eaLnBrk="1" hangingPunct="1"/>
            <a:endParaRPr lang="en-US" altLang="zh-CN" dirty="0"/>
          </a:p>
          <a:p>
            <a:pPr eaLnBrk="1" hangingPunct="1"/>
            <a:r>
              <a:rPr lang="zh-CN" altLang="en-US" dirty="0"/>
              <a:t>小钱</a:t>
            </a:r>
          </a:p>
          <a:p>
            <a:pPr eaLnBrk="1" hangingPunct="1"/>
            <a:endParaRPr lang="en-US" altLang="zh-CN" dirty="0"/>
          </a:p>
          <a:p>
            <a:pPr eaLnBrk="1" hangingPunct="1"/>
            <a:r>
              <a:rPr lang="zh-CN" altLang="en-US" dirty="0"/>
              <a:t>小孙</a:t>
            </a:r>
          </a:p>
          <a:p>
            <a:pPr eaLnBrk="1" hangingPunct="1"/>
            <a:endParaRPr lang="en-US" altLang="zh-CN" dirty="0"/>
          </a:p>
          <a:p>
            <a:pPr eaLnBrk="1" hangingPunct="1"/>
            <a:endParaRPr lang="en-US" altLang="zh-CN" dirty="0"/>
          </a:p>
        </p:txBody>
      </p:sp>
      <p:sp>
        <p:nvSpPr>
          <p:cNvPr id="1051" name="Text Box 25"/>
          <p:cNvSpPr txBox="1">
            <a:spLocks noChangeArrowheads="1"/>
          </p:cNvSpPr>
          <p:nvPr/>
        </p:nvSpPr>
        <p:spPr bwMode="auto">
          <a:xfrm>
            <a:off x="8172450" y="1123950"/>
            <a:ext cx="6413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小赵</a:t>
            </a:r>
            <a:endParaRPr lang="en-US" altLang="zh-CN" dirty="0"/>
          </a:p>
          <a:p>
            <a:pPr eaLnBrk="1" hangingPunct="1"/>
            <a:endParaRPr lang="en-US" altLang="zh-CN" dirty="0"/>
          </a:p>
          <a:p>
            <a:pPr eaLnBrk="1" hangingPunct="1"/>
            <a:r>
              <a:rPr lang="zh-CN" altLang="en-US" dirty="0"/>
              <a:t>小钱</a:t>
            </a:r>
          </a:p>
          <a:p>
            <a:pPr eaLnBrk="1" hangingPunct="1"/>
            <a:endParaRPr lang="en-US" altLang="zh-CN" dirty="0"/>
          </a:p>
          <a:p>
            <a:pPr eaLnBrk="1" hangingPunct="1"/>
            <a:r>
              <a:rPr lang="zh-CN" altLang="en-US" dirty="0"/>
              <a:t>小孙</a:t>
            </a:r>
          </a:p>
          <a:p>
            <a:pPr eaLnBrk="1" hangingPunct="1"/>
            <a:endParaRPr lang="en-US" altLang="zh-CN" dirty="0"/>
          </a:p>
          <a:p>
            <a:pPr eaLnBrk="1" hangingPunct="1"/>
            <a:endParaRPr lang="en-US" altLang="zh-CN" dirty="0"/>
          </a:p>
        </p:txBody>
      </p:sp>
      <p:sp>
        <p:nvSpPr>
          <p:cNvPr id="1052" name="Line 28"/>
          <p:cNvSpPr>
            <a:spLocks noChangeShapeType="1"/>
          </p:cNvSpPr>
          <p:nvPr/>
        </p:nvSpPr>
        <p:spPr bwMode="auto">
          <a:xfrm>
            <a:off x="7524750" y="1339850"/>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3" name="Line 29"/>
          <p:cNvSpPr>
            <a:spLocks noChangeShapeType="1"/>
          </p:cNvSpPr>
          <p:nvPr/>
        </p:nvSpPr>
        <p:spPr bwMode="auto">
          <a:xfrm>
            <a:off x="7453313" y="2420938"/>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 name="Text Box 26"/>
          <p:cNvSpPr txBox="1">
            <a:spLocks noChangeArrowheads="1"/>
          </p:cNvSpPr>
          <p:nvPr/>
        </p:nvSpPr>
        <p:spPr bwMode="auto">
          <a:xfrm>
            <a:off x="6877050" y="3529012"/>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北京</a:t>
            </a:r>
          </a:p>
          <a:p>
            <a:pPr eaLnBrk="1" hangingPunct="1"/>
            <a:endParaRPr lang="en-US" altLang="zh-CN"/>
          </a:p>
          <a:p>
            <a:pPr eaLnBrk="1" hangingPunct="1"/>
            <a:r>
              <a:rPr lang="zh-CN" altLang="en-US"/>
              <a:t>南京</a:t>
            </a:r>
          </a:p>
          <a:p>
            <a:pPr eaLnBrk="1" hangingPunct="1"/>
            <a:endParaRPr lang="en-US" altLang="zh-CN"/>
          </a:p>
          <a:p>
            <a:pPr eaLnBrk="1" hangingPunct="1"/>
            <a:r>
              <a:rPr lang="zh-CN" altLang="en-US"/>
              <a:t>巴黎</a:t>
            </a:r>
          </a:p>
          <a:p>
            <a:pPr eaLnBrk="1" hangingPunct="1"/>
            <a:endParaRPr lang="zh-CN" altLang="en-US"/>
          </a:p>
          <a:p>
            <a:pPr eaLnBrk="1" hangingPunct="1"/>
            <a:r>
              <a:rPr lang="zh-CN" altLang="en-US"/>
              <a:t>纽约</a:t>
            </a:r>
          </a:p>
          <a:p>
            <a:pPr eaLnBrk="1" hangingPunct="1"/>
            <a:endParaRPr lang="en-US" altLang="zh-CN"/>
          </a:p>
          <a:p>
            <a:pPr eaLnBrk="1" hangingPunct="1"/>
            <a:endParaRPr lang="en-US" altLang="zh-CN"/>
          </a:p>
        </p:txBody>
      </p:sp>
      <p:sp>
        <p:nvSpPr>
          <p:cNvPr id="1055" name="Text Box 26"/>
          <p:cNvSpPr txBox="1">
            <a:spLocks noChangeArrowheads="1"/>
          </p:cNvSpPr>
          <p:nvPr/>
        </p:nvSpPr>
        <p:spPr bwMode="auto">
          <a:xfrm>
            <a:off x="8243888" y="3529012"/>
            <a:ext cx="6413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北京</a:t>
            </a:r>
          </a:p>
          <a:p>
            <a:pPr eaLnBrk="1" hangingPunct="1"/>
            <a:endParaRPr lang="en-US" altLang="zh-CN"/>
          </a:p>
          <a:p>
            <a:pPr eaLnBrk="1" hangingPunct="1"/>
            <a:r>
              <a:rPr lang="zh-CN" altLang="en-US"/>
              <a:t>南京</a:t>
            </a:r>
          </a:p>
          <a:p>
            <a:pPr eaLnBrk="1" hangingPunct="1"/>
            <a:endParaRPr lang="en-US" altLang="zh-CN"/>
          </a:p>
          <a:p>
            <a:pPr eaLnBrk="1" hangingPunct="1"/>
            <a:r>
              <a:rPr lang="zh-CN" altLang="en-US"/>
              <a:t>巴黎</a:t>
            </a:r>
          </a:p>
          <a:p>
            <a:pPr eaLnBrk="1" hangingPunct="1"/>
            <a:endParaRPr lang="zh-CN" altLang="en-US"/>
          </a:p>
          <a:p>
            <a:pPr eaLnBrk="1" hangingPunct="1"/>
            <a:r>
              <a:rPr lang="zh-CN" altLang="en-US"/>
              <a:t>纽约</a:t>
            </a:r>
          </a:p>
          <a:p>
            <a:pPr eaLnBrk="1" hangingPunct="1"/>
            <a:endParaRPr lang="en-US" altLang="zh-CN"/>
          </a:p>
          <a:p>
            <a:pPr eaLnBrk="1" hangingPunct="1"/>
            <a:endParaRPr lang="en-US" altLang="zh-CN"/>
          </a:p>
        </p:txBody>
      </p:sp>
      <p:sp>
        <p:nvSpPr>
          <p:cNvPr id="1056" name="Line 32"/>
          <p:cNvSpPr>
            <a:spLocks noChangeShapeType="1"/>
          </p:cNvSpPr>
          <p:nvPr/>
        </p:nvSpPr>
        <p:spPr bwMode="auto">
          <a:xfrm>
            <a:off x="7524750" y="3716337"/>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7" name="Line 33"/>
          <p:cNvSpPr>
            <a:spLocks noChangeShapeType="1"/>
          </p:cNvSpPr>
          <p:nvPr/>
        </p:nvSpPr>
        <p:spPr bwMode="auto">
          <a:xfrm>
            <a:off x="7524750" y="4292600"/>
            <a:ext cx="719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文本框 1"/>
          <p:cNvSpPr txBox="1"/>
          <p:nvPr/>
        </p:nvSpPr>
        <p:spPr>
          <a:xfrm>
            <a:off x="47903" y="64512"/>
            <a:ext cx="595035" cy="584775"/>
          </a:xfrm>
          <a:prstGeom prst="rect">
            <a:avLst/>
          </a:prstGeom>
          <a:noFill/>
        </p:spPr>
        <p:txBody>
          <a:bodyPr wrap="none" rtlCol="0">
            <a:spAutoFit/>
          </a:bodyPr>
          <a:lstStyle/>
          <a:p>
            <a:r>
              <a:rPr lang="zh-CN" altLang="en-US" sz="3200" dirty="0">
                <a:solidFill>
                  <a:srgbClr val="FF0000"/>
                </a:solidFill>
              </a:rPr>
              <a:t>例</a:t>
            </a:r>
          </a:p>
        </p:txBody>
      </p:sp>
      <p:sp>
        <p:nvSpPr>
          <p:cNvPr id="3" name="矩形 2"/>
          <p:cNvSpPr/>
          <p:nvPr/>
        </p:nvSpPr>
        <p:spPr>
          <a:xfrm>
            <a:off x="761108" y="162153"/>
            <a:ext cx="8640960" cy="584775"/>
          </a:xfrm>
          <a:prstGeom prst="rect">
            <a:avLst/>
          </a:prstGeom>
        </p:spPr>
        <p:txBody>
          <a:bodyPr wrap="square">
            <a:spAutoFit/>
          </a:bodyPr>
          <a:lstStyle/>
          <a:p>
            <a:r>
              <a:rPr lang="en-US" altLang="zh-CN" sz="3200" b="1" i="1" dirty="0">
                <a:latin typeface="Times New Roman" panose="02020603050405020304" pitchFamily="18" charset="0"/>
              </a:rPr>
              <a:t>R</a:t>
            </a:r>
            <a:r>
              <a:rPr lang="en-US" altLang="zh-CN" sz="3200" dirty="0"/>
              <a:t>⊆</a:t>
            </a:r>
            <a:r>
              <a:rPr lang="en-US" altLang="zh-CN" sz="3200" b="1" dirty="0">
                <a:latin typeface="Calibri" panose="020F0502020204030204" pitchFamily="34" charset="0"/>
              </a:rPr>
              <a:t>A×B                       </a:t>
            </a:r>
            <a:r>
              <a:rPr lang="en-US" altLang="zh-CN" sz="3200" b="1" i="1" dirty="0">
                <a:latin typeface="Times New Roman" panose="02020603050405020304" pitchFamily="18" charset="0"/>
              </a:rPr>
              <a:t>R</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r>
              <a:rPr lang="en-US" altLang="zh-CN" sz="3200" b="1" i="1" dirty="0">
                <a:latin typeface="Times New Roman" panose="02020603050405020304" pitchFamily="18" charset="0"/>
              </a:rPr>
              <a:t>                       R</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r>
              <a:rPr lang="en-US" altLang="zh-CN" sz="3200" b="1" dirty="0"/>
              <a:t>◦</a:t>
            </a:r>
            <a:r>
              <a:rPr lang="en-US" altLang="zh-CN" sz="3200" b="1" i="1" dirty="0">
                <a:latin typeface="Times New Roman" panose="02020603050405020304" pitchFamily="18" charset="0"/>
              </a:rPr>
              <a:t>R</a:t>
            </a:r>
            <a:endParaRPr lang="zh-CN" altLang="en-US" sz="3200" dirty="0"/>
          </a:p>
        </p:txBody>
      </p:sp>
      <p:sp>
        <p:nvSpPr>
          <p:cNvPr id="36" name="矩形 35"/>
          <p:cNvSpPr/>
          <p:nvPr/>
        </p:nvSpPr>
        <p:spPr>
          <a:xfrm>
            <a:off x="763960" y="5885333"/>
            <a:ext cx="8640960" cy="584775"/>
          </a:xfrm>
          <a:prstGeom prst="rect">
            <a:avLst/>
          </a:prstGeom>
        </p:spPr>
        <p:txBody>
          <a:bodyPr wrap="square">
            <a:spAutoFit/>
          </a:bodyPr>
          <a:lstStyle/>
          <a:p>
            <a:r>
              <a:rPr lang="en-US" altLang="zh-CN" sz="3200" b="1" i="1" dirty="0">
                <a:latin typeface="Times New Roman" panose="02020603050405020304" pitchFamily="18" charset="0"/>
              </a:rPr>
              <a:t>R</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r>
              <a:rPr lang="en-US" altLang="zh-CN" sz="3200" dirty="0"/>
              <a:t> ⊆</a:t>
            </a:r>
            <a:r>
              <a:rPr lang="en-US" altLang="zh-CN" sz="3200" b="1" dirty="0">
                <a:latin typeface="Calibri" panose="020F0502020204030204" pitchFamily="34" charset="0"/>
              </a:rPr>
              <a:t>B×A                       </a:t>
            </a:r>
            <a:r>
              <a:rPr lang="en-US" altLang="zh-CN" sz="3200" b="1" i="1" dirty="0">
                <a:latin typeface="Times New Roman" panose="02020603050405020304" pitchFamily="18" charset="0"/>
              </a:rPr>
              <a:t>R                      </a:t>
            </a:r>
            <a:r>
              <a:rPr lang="en-US" altLang="zh-CN" sz="3200" b="1" i="1" dirty="0" err="1">
                <a:latin typeface="Times New Roman" panose="02020603050405020304" pitchFamily="18" charset="0"/>
              </a:rPr>
              <a:t>R</a:t>
            </a:r>
            <a:r>
              <a:rPr lang="en-US" altLang="zh-CN" sz="3200" b="1" dirty="0"/>
              <a:t> ◦ </a:t>
            </a:r>
            <a:r>
              <a:rPr lang="en-US" altLang="zh-CN" sz="3200" b="1" i="1" dirty="0">
                <a:latin typeface="Times New Roman" panose="02020603050405020304" pitchFamily="18" charset="0"/>
              </a:rPr>
              <a:t>R</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endParaRPr lang="zh-CN" altLang="en-US" sz="3200" dirty="0"/>
          </a:p>
        </p:txBody>
      </p:sp>
    </p:spTree>
    <p:extLst>
      <p:ext uri="{BB962C8B-B14F-4D97-AF65-F5344CB8AC3E}">
        <p14:creationId xmlns:p14="http://schemas.microsoft.com/office/powerpoint/2010/main" val="3253418666"/>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animBg="1"/>
      <p:bldP spid="1030" grpId="0" animBg="1"/>
      <p:bldP spid="1031" grpId="0" animBg="1"/>
      <p:bldP spid="1032" grpId="0"/>
      <p:bldP spid="1033" grpId="0" animBg="1"/>
      <p:bldP spid="1034" grpId="0" animBg="1"/>
      <p:bldP spid="1035" grpId="0"/>
      <p:bldP spid="1036" grpId="0"/>
      <p:bldP spid="1037" grpId="0" animBg="1"/>
      <p:bldP spid="1038" grpId="0" animBg="1"/>
      <p:bldP spid="1039" grpId="0"/>
      <p:bldP spid="1054" grpId="0"/>
      <p:bldP spid="1055" grpId="0"/>
      <p:bldP spid="1056" grpId="0" animBg="1"/>
      <p:bldP spid="1057" grpId="0" animBg="1"/>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p:txBody>
          <a:bodyPr/>
          <a:lstStyle/>
          <a:p>
            <a:pPr algn="l"/>
            <a:r>
              <a:rPr lang="zh-CN" altLang="en-US" sz="2800" dirty="0">
                <a:solidFill>
                  <a:srgbClr val="FF0000"/>
                </a:solidFill>
                <a:latin typeface="Calibri" panose="020F0502020204030204" pitchFamily="34" charset="0"/>
                <a:ea typeface="宋体" panose="02010600030101010101" pitchFamily="2" charset="-122"/>
              </a:rPr>
              <a:t>例</a:t>
            </a:r>
            <a:r>
              <a:rPr lang="zh-CN" altLang="en-US" sz="2800" dirty="0">
                <a:solidFill>
                  <a:schemeClr val="tx1"/>
                </a:solidFill>
                <a:latin typeface="Calibri" panose="020F0502020204030204" pitchFamily="34" charset="0"/>
                <a:ea typeface="宋体" panose="02010600030101010101" pitchFamily="2" charset="-122"/>
              </a:rPr>
              <a:t> </a:t>
            </a:r>
            <a:endParaRPr lang="en-US" altLang="zh-CN" sz="1600" dirty="0">
              <a:solidFill>
                <a:schemeClr val="tx1"/>
              </a:solidFill>
              <a:latin typeface="Calibri" panose="020F0502020204030204" pitchFamily="34" charset="0"/>
              <a:ea typeface="宋体" panose="02010600030101010101" pitchFamily="2" charset="-122"/>
            </a:endParaRPr>
          </a:p>
        </p:txBody>
      </p:sp>
      <p:sp>
        <p:nvSpPr>
          <p:cNvPr id="28675" name="Rectangle 3"/>
          <p:cNvSpPr>
            <a:spLocks noGrp="1"/>
          </p:cNvSpPr>
          <p:nvPr>
            <p:ph type="body" sz="half" idx="4294967295"/>
          </p:nvPr>
        </p:nvSpPr>
        <p:spPr>
          <a:xfrm>
            <a:off x="971600" y="116632"/>
            <a:ext cx="7561262" cy="2089150"/>
          </a:xfrm>
        </p:spPr>
        <p:txBody>
          <a:bodyPr/>
          <a:lstStyle/>
          <a:p>
            <a:pPr>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F</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是自然数集</a:t>
            </a:r>
            <a:r>
              <a:rPr lang="en-US" altLang="zh-CN" sz="2800" b="1" dirty="0">
                <a:latin typeface="Calibri" panose="020F0502020204030204" pitchFamily="34" charset="0"/>
                <a:ea typeface="宋体" panose="02010600030101010101" pitchFamily="2" charset="-122"/>
              </a:rPr>
              <a:t>N</a:t>
            </a:r>
            <a:r>
              <a:rPr lang="zh-CN" altLang="en-US" sz="2800" b="1" dirty="0">
                <a:latin typeface="Calibri" panose="020F0502020204030204" pitchFamily="34" charset="0"/>
                <a:ea typeface="宋体" panose="02010600030101010101" pitchFamily="2" charset="-122"/>
              </a:rPr>
              <a:t>上两个二元关系，</a:t>
            </a:r>
          </a:p>
          <a:p>
            <a:pPr>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F</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 &lt;</a:t>
            </a:r>
            <a:r>
              <a:rPr lang="en-US" altLang="zh-CN" sz="2800" b="1" dirty="0" err="1">
                <a:latin typeface="Calibri" panose="020F0502020204030204" pitchFamily="34" charset="0"/>
                <a:ea typeface="宋体" panose="02010600030101010101" pitchFamily="2" charset="-122"/>
              </a:rPr>
              <a:t>x,y</a:t>
            </a:r>
            <a:r>
              <a:rPr lang="en-US" altLang="zh-CN" sz="2800" b="1" dirty="0">
                <a:latin typeface="Calibri" panose="020F0502020204030204" pitchFamily="34" charset="0"/>
                <a:ea typeface="宋体" panose="02010600030101010101" pitchFamily="2" charset="-122"/>
              </a:rPr>
              <a:t>&gt; </a:t>
            </a:r>
            <a:r>
              <a:rPr lang="en-US" altLang="zh-CN" sz="2800" b="1" dirty="0">
                <a:ea typeface="宋体" panose="02010600030101010101" pitchFamily="2" charset="-122"/>
                <a:cs typeface="Arial" panose="020B0604020202020204" pitchFamily="34" charset="0"/>
              </a:rPr>
              <a:t>│</a:t>
            </a:r>
            <a:r>
              <a:rPr lang="en-US" altLang="zh-CN" sz="2800" b="1" dirty="0" err="1">
                <a:ea typeface="宋体" panose="02010600030101010101" pitchFamily="2" charset="-122"/>
                <a:cs typeface="Arial" panose="020B0604020202020204" pitchFamily="34" charset="0"/>
              </a:rPr>
              <a:t>x,y</a:t>
            </a:r>
            <a:r>
              <a:rPr lang="en-US" altLang="zh-CN" sz="2800" b="1" dirty="0" err="1">
                <a:latin typeface="MS Mincho" panose="02020609040205080304" pitchFamily="49" charset="-128"/>
                <a:ea typeface="MS Mincho" panose="02020609040205080304" pitchFamily="49" charset="-128"/>
                <a:cs typeface="Arial" panose="020B0604020202020204" pitchFamily="34" charset="0"/>
              </a:rPr>
              <a:t>∊</a:t>
            </a:r>
            <a:r>
              <a:rPr lang="en-US" altLang="zh-CN" sz="2800" b="1" dirty="0" err="1">
                <a:ea typeface="宋体" panose="02010600030101010101" pitchFamily="2" charset="-122"/>
                <a:cs typeface="Arial" panose="020B0604020202020204" pitchFamily="34" charset="0"/>
              </a:rPr>
              <a:t>N</a:t>
            </a:r>
            <a:r>
              <a:rPr lang="zh-CN" altLang="en-US" sz="2800" b="1" dirty="0">
                <a:latin typeface="Calibri" panose="020F0502020204030204" pitchFamily="34" charset="0"/>
                <a:ea typeface="宋体" panose="02010600030101010101" pitchFamily="2" charset="-122"/>
              </a:rPr>
              <a:t>，且</a:t>
            </a:r>
            <a:r>
              <a:rPr lang="en-US" altLang="zh-CN" sz="2800" b="1" dirty="0">
                <a:latin typeface="Calibri" panose="020F0502020204030204" pitchFamily="34" charset="0"/>
                <a:ea typeface="宋体" panose="02010600030101010101" pitchFamily="2" charset="-122"/>
              </a:rPr>
              <a:t>y=x</a:t>
            </a:r>
            <a:r>
              <a:rPr lang="en-US" altLang="zh-CN" sz="2800" b="1" baseline="30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 }</a:t>
            </a:r>
          </a:p>
          <a:p>
            <a:pPr>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G</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 &lt;</a:t>
            </a:r>
            <a:r>
              <a:rPr lang="en-US" altLang="zh-CN" sz="2800" b="1" dirty="0" err="1">
                <a:latin typeface="Calibri" panose="020F0502020204030204" pitchFamily="34" charset="0"/>
                <a:ea typeface="宋体" panose="02010600030101010101" pitchFamily="2" charset="-122"/>
              </a:rPr>
              <a:t>x,y</a:t>
            </a:r>
            <a:r>
              <a:rPr lang="en-US" altLang="zh-CN" sz="2800" b="1" dirty="0">
                <a:latin typeface="Calibri" panose="020F0502020204030204" pitchFamily="34" charset="0"/>
                <a:ea typeface="宋体" panose="02010600030101010101" pitchFamily="2" charset="-122"/>
              </a:rPr>
              <a:t>&gt; </a:t>
            </a:r>
            <a:r>
              <a:rPr lang="en-US" altLang="zh-CN" sz="2800" b="1" dirty="0">
                <a:ea typeface="宋体" panose="02010600030101010101" pitchFamily="2" charset="-122"/>
              </a:rPr>
              <a:t>│</a:t>
            </a:r>
            <a:r>
              <a:rPr lang="en-US" altLang="zh-CN" sz="2800" b="1" dirty="0" err="1">
                <a:ea typeface="宋体" panose="02010600030101010101" pitchFamily="2" charset="-122"/>
              </a:rPr>
              <a:t>x,y</a:t>
            </a:r>
            <a:r>
              <a:rPr lang="en-US" altLang="zh-CN" sz="2800" b="1" dirty="0" err="1">
                <a:latin typeface="MS Mincho" panose="02020609040205080304" pitchFamily="49" charset="-128"/>
                <a:ea typeface="MS Mincho" panose="02020609040205080304" pitchFamily="49" charset="-128"/>
              </a:rPr>
              <a:t>∊</a:t>
            </a:r>
            <a:r>
              <a:rPr lang="en-US" altLang="zh-CN" sz="2800" b="1" dirty="0" err="1">
                <a:ea typeface="宋体" panose="02010600030101010101" pitchFamily="2" charset="-122"/>
              </a:rPr>
              <a:t>N</a:t>
            </a:r>
            <a:r>
              <a:rPr lang="zh-CN" altLang="en-US" sz="2800" b="1" dirty="0">
                <a:latin typeface="Calibri" panose="020F0502020204030204" pitchFamily="34" charset="0"/>
                <a:ea typeface="宋体" panose="02010600030101010101" pitchFamily="2" charset="-122"/>
              </a:rPr>
              <a:t>，且</a:t>
            </a:r>
            <a:r>
              <a:rPr lang="en-US" altLang="zh-CN" sz="2800" b="1" dirty="0">
                <a:latin typeface="Calibri" panose="020F0502020204030204" pitchFamily="34" charset="0"/>
                <a:ea typeface="宋体" panose="02010600030101010101" pitchFamily="2" charset="-122"/>
              </a:rPr>
              <a:t>y=x+1}</a:t>
            </a:r>
          </a:p>
          <a:p>
            <a:pPr>
              <a:spcBef>
                <a:spcPct val="50000"/>
              </a:spcBef>
              <a:buNone/>
            </a:pPr>
            <a:r>
              <a:rPr lang="zh-CN" altLang="en-US" sz="2800" b="1" dirty="0">
                <a:latin typeface="Calibri" panose="020F0502020204030204" pitchFamily="34" charset="0"/>
                <a:ea typeface="宋体" panose="02010600030101010101" pitchFamily="2" charset="-122"/>
              </a:rPr>
              <a:t>求 </a:t>
            </a:r>
            <a:r>
              <a:rPr lang="en-US" altLang="zh-CN" sz="2800" b="1" dirty="0">
                <a:latin typeface="Times New Roman" panose="02020603050405020304" pitchFamily="18" charset="0"/>
              </a:rPr>
              <a:t>F</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a:t>
            </a:r>
            <a:r>
              <a:rPr lang="en-US" altLang="zh-CN" sz="2800" b="1" dirty="0">
                <a:latin typeface="Calibri" panose="020F0502020204030204" pitchFamily="34" charset="0"/>
                <a:ea typeface="宋体" panose="02010600030101010101" pitchFamily="2" charset="-122"/>
              </a:rPr>
              <a:t>,</a:t>
            </a:r>
            <a:r>
              <a:rPr lang="en-US" altLang="zh-CN" sz="2800" b="1" dirty="0">
                <a:latin typeface="Times New Roman" panose="02020603050405020304" pitchFamily="18" charset="0"/>
              </a:rPr>
              <a:t> G</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a:t>
            </a:r>
            <a:r>
              <a:rPr lang="en-US" altLang="zh-CN" sz="2800" b="1" dirty="0">
                <a:latin typeface="Calibri" panose="020F0502020204030204" pitchFamily="34" charset="0"/>
                <a:ea typeface="宋体" panose="02010600030101010101" pitchFamily="2" charset="-122"/>
              </a:rPr>
              <a:t>, G◦F,  F◦G, F</a:t>
            </a:r>
            <a:r>
              <a:rPr lang="en-US" altLang="zh-CN" sz="2800" b="1" baseline="30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 , G</a:t>
            </a:r>
            <a:r>
              <a:rPr lang="en-US" altLang="zh-CN" sz="2800" b="1" baseline="30000" dirty="0">
                <a:latin typeface="Calibri" panose="020F0502020204030204" pitchFamily="34" charset="0"/>
                <a:ea typeface="宋体" panose="02010600030101010101" pitchFamily="2" charset="-122"/>
              </a:rPr>
              <a:t>2 </a:t>
            </a:r>
            <a:r>
              <a:rPr lang="zh-CN" altLang="en-US" sz="2800" b="1" dirty="0">
                <a:latin typeface="Calibri" panose="020F0502020204030204" pitchFamily="34" charset="0"/>
                <a:ea typeface="宋体" panose="02010600030101010101" pitchFamily="2" charset="-122"/>
              </a:rPr>
              <a:t>。</a:t>
            </a:r>
          </a:p>
        </p:txBody>
      </p:sp>
      <p:sp>
        <p:nvSpPr>
          <p:cNvPr id="14340" name="Rectangle 4"/>
          <p:cNvSpPr>
            <a:spLocks noChangeArrowheads="1"/>
          </p:cNvSpPr>
          <p:nvPr/>
        </p:nvSpPr>
        <p:spPr bwMode="auto">
          <a:xfrm>
            <a:off x="539750" y="2316936"/>
            <a:ext cx="958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993300"/>
                </a:solidFill>
              </a:rPr>
              <a:t>解：</a:t>
            </a:r>
            <a:r>
              <a:rPr lang="zh-CN" altLang="en-US" dirty="0"/>
              <a:t> </a:t>
            </a:r>
          </a:p>
        </p:txBody>
      </p:sp>
      <p:sp>
        <p:nvSpPr>
          <p:cNvPr id="14341" name="Text Box 5"/>
          <p:cNvSpPr txBox="1">
            <a:spLocks noChangeArrowheads="1"/>
          </p:cNvSpPr>
          <p:nvPr/>
        </p:nvSpPr>
        <p:spPr bwMode="auto">
          <a:xfrm>
            <a:off x="1617663" y="2316936"/>
            <a:ext cx="62658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800" b="1" dirty="0">
                <a:latin typeface="Times New Roman" panose="02020603050405020304" pitchFamily="18" charset="0"/>
                <a:sym typeface="Symbol" panose="05050102010706020507" pitchFamily="18" charset="2"/>
              </a:rPr>
              <a:t>F</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zh-CN" altLang="en-US" sz="2800" b="1" dirty="0">
                <a:solidFill>
                  <a:srgbClr val="333300"/>
                </a:solidFill>
              </a:rPr>
              <a:t>＝</a:t>
            </a:r>
            <a:r>
              <a:rPr lang="en-US" altLang="zh-CN" sz="2800" b="1" dirty="0">
                <a:solidFill>
                  <a:srgbClr val="333300"/>
                </a:solidFill>
              </a:rPr>
              <a:t>{ &lt;</a:t>
            </a:r>
            <a:r>
              <a:rPr lang="en-US" altLang="zh-CN" sz="2800" b="1" dirty="0" err="1">
                <a:solidFill>
                  <a:srgbClr val="333300"/>
                </a:solidFill>
              </a:rPr>
              <a:t>y,x</a:t>
            </a:r>
            <a:r>
              <a:rPr lang="en-US" altLang="zh-CN" sz="2800" b="1" dirty="0">
                <a:solidFill>
                  <a:srgbClr val="333300"/>
                </a:solidFill>
              </a:rPr>
              <a:t>&gt; │</a:t>
            </a:r>
            <a:r>
              <a:rPr lang="en-US" altLang="zh-CN" sz="2800" b="1" dirty="0" err="1">
                <a:solidFill>
                  <a:srgbClr val="333300"/>
                </a:solidFill>
              </a:rPr>
              <a:t>x,y∊N</a:t>
            </a:r>
            <a:r>
              <a:rPr lang="zh-CN" altLang="en-US" sz="2800" b="1" dirty="0">
                <a:solidFill>
                  <a:srgbClr val="333300"/>
                </a:solidFill>
              </a:rPr>
              <a:t>，且</a:t>
            </a:r>
            <a:r>
              <a:rPr lang="en-US" altLang="zh-CN" sz="2800" b="1" dirty="0">
                <a:solidFill>
                  <a:srgbClr val="333300"/>
                </a:solidFill>
              </a:rPr>
              <a:t>y=x</a:t>
            </a:r>
            <a:r>
              <a:rPr lang="en-US" altLang="zh-CN" sz="2800" b="1" baseline="30000" dirty="0">
                <a:solidFill>
                  <a:srgbClr val="333300"/>
                </a:solidFill>
              </a:rPr>
              <a:t>2</a:t>
            </a:r>
            <a:r>
              <a:rPr lang="en-US" altLang="zh-CN" sz="2800" b="1" dirty="0">
                <a:solidFill>
                  <a:srgbClr val="333300"/>
                </a:solidFill>
              </a:rPr>
              <a:t> }</a:t>
            </a:r>
            <a:r>
              <a:rPr lang="en-US" altLang="zh-CN" sz="2800" dirty="0"/>
              <a:t> </a:t>
            </a:r>
          </a:p>
          <a:p>
            <a:pPr eaLnBrk="1" hangingPunct="1">
              <a:lnSpc>
                <a:spcPct val="150000"/>
              </a:lnSpc>
            </a:pPr>
            <a:r>
              <a:rPr lang="en-US" altLang="zh-CN" sz="2800" b="1" dirty="0">
                <a:latin typeface="Times New Roman" panose="02020603050405020304" pitchFamily="18" charset="0"/>
                <a:sym typeface="Symbol" panose="05050102010706020507" pitchFamily="18" charset="2"/>
              </a:rPr>
              <a:t>G</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zh-CN" altLang="en-US" sz="2800" b="1" dirty="0">
                <a:solidFill>
                  <a:srgbClr val="333300"/>
                </a:solidFill>
              </a:rPr>
              <a:t>＝</a:t>
            </a:r>
            <a:r>
              <a:rPr lang="en-US" altLang="zh-CN" sz="2800" b="1" dirty="0">
                <a:solidFill>
                  <a:srgbClr val="333300"/>
                </a:solidFill>
              </a:rPr>
              <a:t>{ &lt;</a:t>
            </a:r>
            <a:r>
              <a:rPr lang="en-US" altLang="zh-CN" sz="2800" b="1" dirty="0" err="1">
                <a:solidFill>
                  <a:srgbClr val="333300"/>
                </a:solidFill>
              </a:rPr>
              <a:t>y,x</a:t>
            </a:r>
            <a:r>
              <a:rPr lang="en-US" altLang="zh-CN" sz="2800" b="1" dirty="0">
                <a:solidFill>
                  <a:srgbClr val="333300"/>
                </a:solidFill>
              </a:rPr>
              <a:t>&gt; │</a:t>
            </a:r>
            <a:r>
              <a:rPr lang="en-US" altLang="zh-CN" sz="2800" b="1" dirty="0" err="1">
                <a:solidFill>
                  <a:srgbClr val="333300"/>
                </a:solidFill>
              </a:rPr>
              <a:t>x,y∊N</a:t>
            </a:r>
            <a:r>
              <a:rPr lang="zh-CN" altLang="en-US" sz="2800" b="1" dirty="0">
                <a:solidFill>
                  <a:srgbClr val="333300"/>
                </a:solidFill>
              </a:rPr>
              <a:t>，且</a:t>
            </a:r>
            <a:r>
              <a:rPr lang="en-US" altLang="zh-CN" sz="2800" b="1" dirty="0">
                <a:solidFill>
                  <a:srgbClr val="333300"/>
                </a:solidFill>
              </a:rPr>
              <a:t>y=x+1 }</a:t>
            </a:r>
            <a:endParaRPr lang="en-US" altLang="zh-CN" sz="2800" dirty="0"/>
          </a:p>
          <a:p>
            <a:pPr eaLnBrk="1" hangingPunct="1">
              <a:lnSpc>
                <a:spcPct val="150000"/>
              </a:lnSpc>
            </a:pPr>
            <a:r>
              <a:rPr lang="en-US" altLang="zh-CN" sz="2800" b="1" dirty="0">
                <a:solidFill>
                  <a:srgbClr val="333300"/>
                </a:solidFill>
              </a:rPr>
              <a:t>G◦F</a:t>
            </a:r>
            <a:r>
              <a:rPr lang="zh-CN" altLang="en-US" sz="2800" b="1" dirty="0">
                <a:solidFill>
                  <a:srgbClr val="333300"/>
                </a:solidFill>
              </a:rPr>
              <a:t>＝</a:t>
            </a:r>
            <a:r>
              <a:rPr lang="en-US" altLang="zh-CN" sz="2800" b="1" dirty="0">
                <a:solidFill>
                  <a:srgbClr val="333300"/>
                </a:solidFill>
              </a:rPr>
              <a:t>{ &lt;</a:t>
            </a:r>
            <a:r>
              <a:rPr lang="en-US" altLang="zh-CN" sz="2800" b="1" dirty="0" err="1">
                <a:solidFill>
                  <a:srgbClr val="333300"/>
                </a:solidFill>
              </a:rPr>
              <a:t>x,y</a:t>
            </a:r>
            <a:r>
              <a:rPr lang="en-US" altLang="zh-CN" sz="2800" b="1" dirty="0">
                <a:solidFill>
                  <a:srgbClr val="333300"/>
                </a:solidFill>
              </a:rPr>
              <a:t>&gt; │</a:t>
            </a:r>
            <a:r>
              <a:rPr lang="en-US" altLang="zh-CN" sz="2800" b="1" dirty="0" err="1">
                <a:solidFill>
                  <a:srgbClr val="333300"/>
                </a:solidFill>
              </a:rPr>
              <a:t>x,y∊N</a:t>
            </a:r>
            <a:r>
              <a:rPr lang="zh-CN" altLang="en-US" sz="2800" b="1" dirty="0">
                <a:solidFill>
                  <a:srgbClr val="333300"/>
                </a:solidFill>
              </a:rPr>
              <a:t>，且</a:t>
            </a:r>
            <a:r>
              <a:rPr lang="en-US" altLang="zh-CN" sz="2800" b="1" dirty="0">
                <a:solidFill>
                  <a:srgbClr val="333300"/>
                </a:solidFill>
              </a:rPr>
              <a:t>y=x</a:t>
            </a:r>
            <a:r>
              <a:rPr lang="en-US" altLang="zh-CN" sz="2800" b="1" baseline="30000" dirty="0">
                <a:solidFill>
                  <a:srgbClr val="333300"/>
                </a:solidFill>
              </a:rPr>
              <a:t>2</a:t>
            </a:r>
            <a:r>
              <a:rPr lang="en-US" altLang="zh-CN" sz="2800" b="1" dirty="0">
                <a:solidFill>
                  <a:srgbClr val="333300"/>
                </a:solidFill>
              </a:rPr>
              <a:t>+1 }</a:t>
            </a:r>
          </a:p>
          <a:p>
            <a:pPr eaLnBrk="1" hangingPunct="1">
              <a:lnSpc>
                <a:spcPct val="150000"/>
              </a:lnSpc>
            </a:pPr>
            <a:r>
              <a:rPr lang="en-US" altLang="zh-CN" sz="2800" b="1" dirty="0">
                <a:solidFill>
                  <a:srgbClr val="333300"/>
                </a:solidFill>
              </a:rPr>
              <a:t>F◦G</a:t>
            </a:r>
            <a:r>
              <a:rPr lang="zh-CN" altLang="en-US" sz="2800" b="1" dirty="0">
                <a:solidFill>
                  <a:srgbClr val="333300"/>
                </a:solidFill>
              </a:rPr>
              <a:t>＝</a:t>
            </a:r>
            <a:r>
              <a:rPr lang="en-US" altLang="zh-CN" sz="2800" b="1" dirty="0">
                <a:solidFill>
                  <a:srgbClr val="333300"/>
                </a:solidFill>
              </a:rPr>
              <a:t>{ &lt;</a:t>
            </a:r>
            <a:r>
              <a:rPr lang="en-US" altLang="zh-CN" sz="2800" b="1" dirty="0" err="1">
                <a:solidFill>
                  <a:srgbClr val="333300"/>
                </a:solidFill>
              </a:rPr>
              <a:t>x,y</a:t>
            </a:r>
            <a:r>
              <a:rPr lang="en-US" altLang="zh-CN" sz="2800" b="1" dirty="0">
                <a:solidFill>
                  <a:srgbClr val="333300"/>
                </a:solidFill>
              </a:rPr>
              <a:t>&gt; │</a:t>
            </a:r>
            <a:r>
              <a:rPr lang="en-US" altLang="zh-CN" sz="2800" b="1" dirty="0" err="1">
                <a:solidFill>
                  <a:srgbClr val="333300"/>
                </a:solidFill>
              </a:rPr>
              <a:t>x,y∊N</a:t>
            </a:r>
            <a:r>
              <a:rPr lang="zh-CN" altLang="en-US" sz="2800" b="1" dirty="0">
                <a:solidFill>
                  <a:srgbClr val="333300"/>
                </a:solidFill>
              </a:rPr>
              <a:t>，且</a:t>
            </a:r>
            <a:r>
              <a:rPr lang="en-US" altLang="zh-CN" sz="2800" b="1" dirty="0">
                <a:solidFill>
                  <a:srgbClr val="333300"/>
                </a:solidFill>
              </a:rPr>
              <a:t>y=(x+1)</a:t>
            </a:r>
            <a:r>
              <a:rPr lang="en-US" altLang="zh-CN" sz="2800" b="1" baseline="30000" dirty="0">
                <a:solidFill>
                  <a:srgbClr val="333300"/>
                </a:solidFill>
              </a:rPr>
              <a:t>2</a:t>
            </a:r>
            <a:r>
              <a:rPr lang="en-US" altLang="zh-CN" sz="2800" b="1" dirty="0">
                <a:solidFill>
                  <a:srgbClr val="333300"/>
                </a:solidFill>
              </a:rPr>
              <a:t> }</a:t>
            </a:r>
          </a:p>
          <a:p>
            <a:pPr eaLnBrk="1" hangingPunct="1">
              <a:lnSpc>
                <a:spcPct val="150000"/>
              </a:lnSpc>
            </a:pPr>
            <a:r>
              <a:rPr lang="en-US" altLang="zh-CN" sz="2800" b="1" dirty="0">
                <a:solidFill>
                  <a:srgbClr val="333300"/>
                </a:solidFill>
              </a:rPr>
              <a:t>F</a:t>
            </a:r>
            <a:r>
              <a:rPr lang="en-US" altLang="zh-CN" sz="2800" b="1" baseline="30000" dirty="0">
                <a:solidFill>
                  <a:srgbClr val="333300"/>
                </a:solidFill>
              </a:rPr>
              <a:t>2</a:t>
            </a:r>
            <a:r>
              <a:rPr lang="zh-CN" altLang="en-US" sz="2800" b="1" dirty="0">
                <a:solidFill>
                  <a:srgbClr val="333300"/>
                </a:solidFill>
              </a:rPr>
              <a:t>＝</a:t>
            </a:r>
            <a:r>
              <a:rPr lang="en-US" altLang="zh-CN" sz="2800" b="1" dirty="0">
                <a:solidFill>
                  <a:srgbClr val="333300"/>
                </a:solidFill>
              </a:rPr>
              <a:t>{ &lt;</a:t>
            </a:r>
            <a:r>
              <a:rPr lang="en-US" altLang="zh-CN" sz="2800" b="1" dirty="0" err="1">
                <a:solidFill>
                  <a:srgbClr val="333300"/>
                </a:solidFill>
              </a:rPr>
              <a:t>x,y</a:t>
            </a:r>
            <a:r>
              <a:rPr lang="en-US" altLang="zh-CN" sz="2800" b="1" dirty="0">
                <a:solidFill>
                  <a:srgbClr val="333300"/>
                </a:solidFill>
              </a:rPr>
              <a:t>&gt; │</a:t>
            </a:r>
            <a:r>
              <a:rPr lang="en-US" altLang="zh-CN" sz="2800" b="1" dirty="0" err="1">
                <a:solidFill>
                  <a:srgbClr val="333300"/>
                </a:solidFill>
              </a:rPr>
              <a:t>x,y∊N</a:t>
            </a:r>
            <a:r>
              <a:rPr lang="zh-CN" altLang="en-US" sz="2800" b="1" dirty="0">
                <a:solidFill>
                  <a:srgbClr val="333300"/>
                </a:solidFill>
              </a:rPr>
              <a:t>，且</a:t>
            </a:r>
            <a:r>
              <a:rPr lang="en-US" altLang="zh-CN" sz="2800" b="1" dirty="0">
                <a:solidFill>
                  <a:srgbClr val="333300"/>
                </a:solidFill>
              </a:rPr>
              <a:t>y=x</a:t>
            </a:r>
            <a:r>
              <a:rPr lang="en-US" altLang="zh-CN" sz="2800" b="1" baseline="30000" dirty="0">
                <a:solidFill>
                  <a:srgbClr val="333300"/>
                </a:solidFill>
              </a:rPr>
              <a:t>4</a:t>
            </a:r>
            <a:r>
              <a:rPr lang="en-US" altLang="zh-CN" sz="2800" b="1" dirty="0">
                <a:solidFill>
                  <a:srgbClr val="333300"/>
                </a:solidFill>
              </a:rPr>
              <a:t> }</a:t>
            </a:r>
          </a:p>
          <a:p>
            <a:pPr eaLnBrk="1" hangingPunct="1">
              <a:lnSpc>
                <a:spcPct val="150000"/>
              </a:lnSpc>
            </a:pPr>
            <a:r>
              <a:rPr lang="en-US" altLang="zh-CN" sz="2800" b="1" dirty="0">
                <a:solidFill>
                  <a:srgbClr val="333300"/>
                </a:solidFill>
              </a:rPr>
              <a:t>G</a:t>
            </a:r>
            <a:r>
              <a:rPr lang="en-US" altLang="zh-CN" sz="2800" b="1" baseline="30000" dirty="0">
                <a:solidFill>
                  <a:srgbClr val="333300"/>
                </a:solidFill>
              </a:rPr>
              <a:t>2</a:t>
            </a:r>
            <a:r>
              <a:rPr lang="zh-CN" altLang="en-US" sz="2800" b="1" dirty="0">
                <a:solidFill>
                  <a:srgbClr val="333300"/>
                </a:solidFill>
              </a:rPr>
              <a:t>＝</a:t>
            </a:r>
            <a:r>
              <a:rPr lang="en-US" altLang="zh-CN" sz="2800" b="1" dirty="0">
                <a:solidFill>
                  <a:srgbClr val="333300"/>
                </a:solidFill>
              </a:rPr>
              <a:t>{ &lt;</a:t>
            </a:r>
            <a:r>
              <a:rPr lang="en-US" altLang="zh-CN" sz="2800" b="1" dirty="0" err="1">
                <a:solidFill>
                  <a:srgbClr val="333300"/>
                </a:solidFill>
              </a:rPr>
              <a:t>x,y</a:t>
            </a:r>
            <a:r>
              <a:rPr lang="en-US" altLang="zh-CN" sz="2800" b="1" dirty="0">
                <a:solidFill>
                  <a:srgbClr val="333300"/>
                </a:solidFill>
              </a:rPr>
              <a:t>&gt; │</a:t>
            </a:r>
            <a:r>
              <a:rPr lang="en-US" altLang="zh-CN" sz="2800" b="1" dirty="0" err="1">
                <a:solidFill>
                  <a:srgbClr val="333300"/>
                </a:solidFill>
              </a:rPr>
              <a:t>x,y∊N</a:t>
            </a:r>
            <a:r>
              <a:rPr lang="zh-CN" altLang="en-US" sz="2800" b="1" dirty="0">
                <a:solidFill>
                  <a:srgbClr val="333300"/>
                </a:solidFill>
              </a:rPr>
              <a:t>，且</a:t>
            </a:r>
            <a:r>
              <a:rPr lang="en-US" altLang="zh-CN" sz="2800" b="1" dirty="0">
                <a:solidFill>
                  <a:srgbClr val="333300"/>
                </a:solidFill>
              </a:rPr>
              <a:t>y=x+2 }</a:t>
            </a:r>
          </a:p>
        </p:txBody>
      </p:sp>
    </p:spTree>
    <p:extLst>
      <p:ext uri="{BB962C8B-B14F-4D97-AF65-F5344CB8AC3E}">
        <p14:creationId xmlns:p14="http://schemas.microsoft.com/office/powerpoint/2010/main" val="24953150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808F94-39FC-494C-8D91-1A3FAAB18CC2}" type="slidenum">
              <a:rPr lang="zh-CN" altLang="en-US" smtClean="0">
                <a:solidFill>
                  <a:schemeClr val="accent1"/>
                </a:solidFill>
              </a:rPr>
              <a:pPr/>
              <a:t>32</a:t>
            </a:fld>
            <a:r>
              <a:rPr lang="en-US" altLang="zh-CN" dirty="0">
                <a:solidFill>
                  <a:schemeClr val="accent1"/>
                </a:solidFill>
              </a:rPr>
              <a:t>/42</a:t>
            </a:r>
          </a:p>
        </p:txBody>
      </p:sp>
      <p:sp>
        <p:nvSpPr>
          <p:cNvPr id="27651"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4.9(</a:t>
            </a:r>
            <a:r>
              <a:rPr lang="zh-CN" altLang="en-US" dirty="0">
                <a:latin typeface="Calibri" panose="020F0502020204030204" pitchFamily="34" charset="0"/>
                <a:ea typeface="宋体" panose="02010600030101010101" pitchFamily="2" charset="-122"/>
              </a:rPr>
              <a:t>续</a:t>
            </a:r>
            <a:r>
              <a:rPr lang="en-US" altLang="zh-CN" dirty="0">
                <a:latin typeface="Calibri" panose="020F0502020204030204" pitchFamily="34" charset="0"/>
                <a:ea typeface="宋体" panose="02010600030101010101" pitchFamily="2" charset="-122"/>
              </a:rPr>
              <a:t>)    </a:t>
            </a:r>
            <a:r>
              <a:rPr lang="zh-CN" altLang="en-US" dirty="0">
                <a:latin typeface="Calibri" panose="020F0502020204030204" pitchFamily="34" charset="0"/>
                <a:ea typeface="宋体" panose="02010600030101010101" pitchFamily="2" charset="-122"/>
              </a:rPr>
              <a:t>限制、像</a:t>
            </a:r>
          </a:p>
        </p:txBody>
      </p:sp>
      <p:sp>
        <p:nvSpPr>
          <p:cNvPr id="27652" name="Rectangle 4"/>
          <p:cNvSpPr>
            <a:spLocks noChangeArrowheads="1"/>
          </p:cNvSpPr>
          <p:nvPr/>
        </p:nvSpPr>
        <p:spPr bwMode="auto">
          <a:xfrm>
            <a:off x="5453063" y="5141913"/>
            <a:ext cx="315118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Rectangle 5"/>
          <p:cNvSpPr>
            <a:spLocks noChangeArrowheads="1"/>
          </p:cNvSpPr>
          <p:nvPr/>
        </p:nvSpPr>
        <p:spPr bwMode="auto">
          <a:xfrm>
            <a:off x="179388" y="836613"/>
            <a:ext cx="8713092" cy="3471720"/>
          </a:xfrm>
          <a:prstGeom prst="rect">
            <a:avLst/>
          </a:prstGeom>
          <a:solidFill>
            <a:schemeClr val="bg1"/>
          </a:solidFill>
          <a:ln>
            <a:noFill/>
          </a:ln>
        </p:spPr>
        <p:txBody>
          <a:bodyPr wrap="square">
            <a:spAutoFit/>
          </a:bodyPr>
          <a:lstStyle>
            <a:lvl1pPr marL="4395788" indent="-43957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3200" b="1" dirty="0">
                <a:solidFill>
                  <a:srgbClr val="FF0000"/>
                </a:solidFill>
              </a:rPr>
              <a:t>设</a:t>
            </a:r>
            <a:r>
              <a:rPr lang="en-US" altLang="zh-CN" sz="3200" b="1" dirty="0">
                <a:solidFill>
                  <a:srgbClr val="FF0000"/>
                </a:solidFill>
              </a:rPr>
              <a:t>A</a:t>
            </a:r>
            <a:r>
              <a:rPr lang="zh-CN" altLang="en-US" sz="3200" b="1" dirty="0">
                <a:solidFill>
                  <a:srgbClr val="FF0000"/>
                </a:solidFill>
              </a:rPr>
              <a:t>，</a:t>
            </a:r>
            <a:r>
              <a:rPr lang="en-US" altLang="zh-CN" sz="3200" b="1" dirty="0">
                <a:solidFill>
                  <a:srgbClr val="FF0000"/>
                </a:solidFill>
              </a:rPr>
              <a:t>B</a:t>
            </a:r>
            <a:r>
              <a:rPr lang="zh-CN" altLang="en-US" sz="3200" b="1" dirty="0">
                <a:solidFill>
                  <a:srgbClr val="FF0000"/>
                </a:solidFill>
              </a:rPr>
              <a:t>是两个任意集合， </a:t>
            </a:r>
            <a:r>
              <a:rPr lang="en-US" altLang="zh-CN" sz="3200" b="1" dirty="0">
                <a:solidFill>
                  <a:srgbClr val="FF0000"/>
                </a:solidFill>
              </a:rPr>
              <a:t>A’</a:t>
            </a:r>
            <a:r>
              <a:rPr lang="en-US" altLang="zh-CN" sz="3200" dirty="0">
                <a:solidFill>
                  <a:srgbClr val="FF0000"/>
                </a:solidFill>
              </a:rPr>
              <a:t>⊆</a:t>
            </a:r>
            <a:r>
              <a:rPr lang="en-US" altLang="zh-CN" sz="3200" b="1" dirty="0">
                <a:solidFill>
                  <a:srgbClr val="FF0000"/>
                </a:solidFill>
              </a:rPr>
              <a:t>A</a:t>
            </a:r>
            <a:r>
              <a:rPr lang="en-US" altLang="zh-CN" sz="3200" dirty="0">
                <a:solidFill>
                  <a:srgbClr val="FF0000"/>
                </a:solidFill>
              </a:rPr>
              <a:t>,</a:t>
            </a:r>
            <a:endParaRPr lang="zh-CN" altLang="en-US" sz="3200" b="1" dirty="0">
              <a:solidFill>
                <a:srgbClr val="FF0000"/>
              </a:solidFill>
            </a:endParaRPr>
          </a:p>
          <a:p>
            <a:pPr eaLnBrk="1" hangingPunct="1">
              <a:lnSpc>
                <a:spcPct val="125000"/>
              </a:lnSpc>
            </a:pPr>
            <a:r>
              <a:rPr lang="en-US" altLang="zh-CN" sz="3200" b="1" dirty="0">
                <a:solidFill>
                  <a:srgbClr val="FF0000"/>
                </a:solidFill>
              </a:rPr>
              <a:t>   F</a:t>
            </a:r>
            <a:r>
              <a:rPr lang="zh-CN" altLang="en-US" sz="3200" b="1" dirty="0">
                <a:solidFill>
                  <a:srgbClr val="FF0000"/>
                </a:solidFill>
              </a:rPr>
              <a:t>是从</a:t>
            </a:r>
            <a:r>
              <a:rPr lang="en-US" altLang="zh-CN" sz="3200" b="1" dirty="0">
                <a:solidFill>
                  <a:srgbClr val="FF0000"/>
                </a:solidFill>
              </a:rPr>
              <a:t>A</a:t>
            </a:r>
            <a:r>
              <a:rPr lang="zh-CN" altLang="en-US" sz="3200" b="1" dirty="0">
                <a:solidFill>
                  <a:srgbClr val="FF0000"/>
                </a:solidFill>
              </a:rPr>
              <a:t>到</a:t>
            </a:r>
            <a:r>
              <a:rPr lang="en-US" altLang="zh-CN" sz="3200" b="1" dirty="0">
                <a:solidFill>
                  <a:srgbClr val="FF0000"/>
                </a:solidFill>
              </a:rPr>
              <a:t>B</a:t>
            </a:r>
            <a:r>
              <a:rPr lang="zh-CN" altLang="en-US" sz="3200" b="1" dirty="0">
                <a:solidFill>
                  <a:srgbClr val="FF0000"/>
                </a:solidFill>
              </a:rPr>
              <a:t>的一个二元关系，即</a:t>
            </a:r>
            <a:r>
              <a:rPr lang="en-US" altLang="zh-CN" sz="3200" b="1" dirty="0">
                <a:solidFill>
                  <a:srgbClr val="FF0000"/>
                </a:solidFill>
              </a:rPr>
              <a:t>F</a:t>
            </a:r>
            <a:r>
              <a:rPr lang="en-US" altLang="zh-CN" sz="3200" dirty="0">
                <a:solidFill>
                  <a:srgbClr val="FF0000"/>
                </a:solidFill>
              </a:rPr>
              <a:t>⊆</a:t>
            </a:r>
            <a:r>
              <a:rPr lang="en-US" altLang="zh-CN" sz="3200" b="1" dirty="0">
                <a:solidFill>
                  <a:srgbClr val="FF0000"/>
                </a:solidFill>
              </a:rPr>
              <a:t>A</a:t>
            </a:r>
            <a:r>
              <a:rPr lang="en-US" altLang="zh-CN" sz="3200" b="1" dirty="0">
                <a:solidFill>
                  <a:srgbClr val="FF0000"/>
                </a:solidFill>
                <a:latin typeface="Calibri" panose="020F0502020204030204" pitchFamily="34" charset="0"/>
              </a:rPr>
              <a:t>×B</a:t>
            </a:r>
            <a:r>
              <a:rPr lang="zh-CN" altLang="en-US" sz="3200" b="1" dirty="0">
                <a:latin typeface="Calibri" panose="020F0502020204030204" pitchFamily="34" charset="0"/>
              </a:rPr>
              <a:t>。</a:t>
            </a:r>
            <a:endParaRPr lang="zh-CN" altLang="en-US" sz="3200" b="1" dirty="0">
              <a:solidFill>
                <a:srgbClr val="333300"/>
              </a:solidFill>
            </a:endParaRPr>
          </a:p>
          <a:p>
            <a:pPr eaLnBrk="1" hangingPunct="1">
              <a:lnSpc>
                <a:spcPct val="125000"/>
              </a:lnSpc>
            </a:pPr>
            <a:r>
              <a:rPr lang="zh-CN" altLang="en-US" sz="3200" b="1" dirty="0">
                <a:solidFill>
                  <a:schemeClr val="hlink"/>
                </a:solidFill>
              </a:rPr>
              <a:t>令：</a:t>
            </a:r>
          </a:p>
          <a:p>
            <a:pPr eaLnBrk="1" hangingPunct="1">
              <a:buFont typeface="Wingdings" panose="05000000000000000000" pitchFamily="2" charset="2"/>
              <a:buNone/>
            </a:pPr>
            <a:r>
              <a:rPr lang="en-US" altLang="zh-CN" sz="3200" b="1" dirty="0">
                <a:solidFill>
                  <a:schemeClr val="hlink"/>
                </a:solidFill>
              </a:rPr>
              <a:t>      </a:t>
            </a:r>
            <a:r>
              <a:rPr lang="zh-CN" altLang="en-US" sz="3200" b="1" dirty="0">
                <a:latin typeface="Times New Roman" panose="02020603050405020304" pitchFamily="18" charset="0"/>
              </a:rPr>
              <a:t> </a:t>
            </a:r>
            <a:r>
              <a:rPr lang="en-US" altLang="zh-CN" sz="3200" b="1" i="1" dirty="0">
                <a:latin typeface="Times New Roman" panose="02020603050405020304" pitchFamily="18" charset="0"/>
              </a:rPr>
              <a:t>F</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A’ </a:t>
            </a:r>
            <a:r>
              <a:rPr lang="en-US" altLang="zh-CN" sz="3200" b="1" dirty="0">
                <a:latin typeface="Times New Roman" panose="02020603050405020304" pitchFamily="18" charset="0"/>
              </a:rPr>
              <a:t>= {&lt;</a:t>
            </a:r>
            <a:r>
              <a:rPr lang="en-US" altLang="zh-CN" sz="3200" b="1" i="1" dirty="0">
                <a:latin typeface="Times New Roman" panose="02020603050405020304" pitchFamily="18" charset="0"/>
              </a:rPr>
              <a:t>x</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y</a:t>
            </a:r>
            <a:r>
              <a:rPr lang="en-US" altLang="zh-CN" sz="3200" b="1" dirty="0">
                <a:latin typeface="Times New Roman" panose="02020603050405020304" pitchFamily="18" charset="0"/>
              </a:rPr>
              <a:t>&gt; | &lt;</a:t>
            </a:r>
            <a:r>
              <a:rPr lang="en-US" altLang="zh-CN" sz="3200" b="1" i="1" dirty="0">
                <a:latin typeface="Times New Roman" panose="02020603050405020304" pitchFamily="18" charset="0"/>
              </a:rPr>
              <a:t>x, y&gt;</a:t>
            </a:r>
            <a:r>
              <a:rPr lang="en-US" altLang="zh-CN" sz="3200" b="1" dirty="0">
                <a:latin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rPr>
              <a:t>F</a:t>
            </a:r>
            <a:r>
              <a:rPr lang="en-US" altLang="zh-CN" sz="3200" b="1" dirty="0">
                <a:latin typeface="Times New Roman" panose="02020603050405020304" pitchFamily="18" charset="0"/>
                <a:sym typeface="Symbol" panose="05050102010706020507" pitchFamily="18" charset="2"/>
              </a:rPr>
              <a:t> </a:t>
            </a:r>
            <a:r>
              <a:rPr lang="en-US" altLang="zh-CN" sz="3200" b="1" i="1" dirty="0" err="1">
                <a:latin typeface="Times New Roman" panose="02020603050405020304" pitchFamily="18" charset="0"/>
                <a:sym typeface="Symbol" panose="05050102010706020507" pitchFamily="18" charset="2"/>
              </a:rPr>
              <a:t>x</a:t>
            </a:r>
            <a:r>
              <a:rPr lang="en-US" altLang="zh-CN" sz="3200" b="1" dirty="0" err="1">
                <a:latin typeface="Times New Roman" panose="02020603050405020304" pitchFamily="18" charset="0"/>
                <a:sym typeface="Symbol" panose="05050102010706020507" pitchFamily="18" charset="2"/>
              </a:rPr>
              <a:t></a:t>
            </a:r>
            <a:r>
              <a:rPr lang="en-US" altLang="zh-CN" sz="3200" b="1" i="1" dirty="0" err="1">
                <a:latin typeface="Times New Roman" panose="02020603050405020304" pitchFamily="18" charset="0"/>
                <a:sym typeface="Symbol" panose="05050102010706020507" pitchFamily="18" charset="2"/>
              </a:rPr>
              <a:t>A</a:t>
            </a:r>
            <a:r>
              <a:rPr lang="en-US" altLang="zh-CN" sz="3200" b="1" i="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a:t>
            </a:r>
          </a:p>
          <a:p>
            <a:pPr eaLnBrk="1" hangingPunct="1">
              <a:spcBef>
                <a:spcPts val="600"/>
              </a:spcBef>
              <a:spcAft>
                <a:spcPts val="600"/>
              </a:spcAft>
              <a:buFont typeface="Wingdings" panose="05000000000000000000" pitchFamily="2" charset="2"/>
              <a:buNone/>
            </a:pPr>
            <a:r>
              <a:rPr lang="en-US" altLang="zh-CN" sz="3200" b="1" i="1" dirty="0">
                <a:latin typeface="Times New Roman" panose="02020603050405020304" pitchFamily="18" charset="0"/>
                <a:sym typeface="Symbol" panose="05050102010706020507" pitchFamily="18" charset="2"/>
              </a:rPr>
              <a:t>       F</a:t>
            </a:r>
            <a:r>
              <a:rPr lang="en-US" altLang="zh-CN" sz="3200" b="1" dirty="0">
                <a:latin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sym typeface="Symbol" panose="05050102010706020507" pitchFamily="18" charset="2"/>
              </a:rPr>
              <a:t>A’</a:t>
            </a:r>
            <a:r>
              <a:rPr lang="en-US" altLang="zh-CN" sz="3200" b="1" dirty="0">
                <a:latin typeface="Times New Roman" panose="02020603050405020304" pitchFamily="18" charset="0"/>
                <a:sym typeface="Symbol" panose="05050102010706020507" pitchFamily="18" charset="2"/>
              </a:rPr>
              <a:t>] = ran(</a:t>
            </a:r>
            <a:r>
              <a:rPr lang="en-US" altLang="zh-CN" sz="3200" b="1" i="1" dirty="0">
                <a:latin typeface="Times New Roman" panose="02020603050405020304" pitchFamily="18" charset="0"/>
                <a:sym typeface="Symbol" panose="05050102010706020507" pitchFamily="18" charset="2"/>
              </a:rPr>
              <a:t>F</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A’</a:t>
            </a:r>
            <a:r>
              <a:rPr lang="en-US" altLang="zh-CN" sz="3200" b="1" dirty="0">
                <a:latin typeface="Times New Roman" panose="02020603050405020304" pitchFamily="18" charset="0"/>
              </a:rPr>
              <a:t>) </a:t>
            </a:r>
          </a:p>
          <a:p>
            <a:pPr eaLnBrk="1" hangingPunct="1">
              <a:lnSpc>
                <a:spcPct val="80000"/>
              </a:lnSpc>
            </a:pPr>
            <a:r>
              <a:rPr lang="zh-CN" altLang="en-US" sz="3200" b="1" dirty="0">
                <a:latin typeface="Times New Roman" panose="02020603050405020304" pitchFamily="18" charset="0"/>
              </a:rPr>
              <a:t>分别称之为</a:t>
            </a:r>
            <a:r>
              <a:rPr lang="en-US" altLang="zh-CN" sz="3200" b="1" i="1" dirty="0">
                <a:solidFill>
                  <a:srgbClr val="FF0000"/>
                </a:solidFill>
                <a:latin typeface="Times New Roman" panose="02020603050405020304" pitchFamily="18" charset="0"/>
              </a:rPr>
              <a:t>F </a:t>
            </a:r>
            <a:r>
              <a:rPr lang="zh-CN" altLang="en-US" sz="3200" b="1" dirty="0">
                <a:solidFill>
                  <a:srgbClr val="FF0000"/>
                </a:solidFill>
                <a:latin typeface="Times New Roman" panose="02020603050405020304" pitchFamily="18" charset="0"/>
              </a:rPr>
              <a:t>在</a:t>
            </a:r>
            <a:r>
              <a:rPr lang="en-US" altLang="zh-CN" sz="3200" b="1" i="1" dirty="0">
                <a:solidFill>
                  <a:srgbClr val="FF0000"/>
                </a:solidFill>
                <a:latin typeface="Times New Roman" panose="02020603050405020304" pitchFamily="18" charset="0"/>
              </a:rPr>
              <a:t>A’</a:t>
            </a:r>
            <a:r>
              <a:rPr lang="zh-CN" altLang="en-US" sz="3200" b="1" dirty="0">
                <a:solidFill>
                  <a:srgbClr val="FF0000"/>
                </a:solidFill>
                <a:latin typeface="Times New Roman" panose="02020603050405020304" pitchFamily="18" charset="0"/>
              </a:rPr>
              <a:t>上的</a:t>
            </a:r>
            <a:r>
              <a:rPr lang="zh-CN" altLang="en-US" sz="3200" b="1" dirty="0">
                <a:solidFill>
                  <a:srgbClr val="FF3300"/>
                </a:solidFill>
                <a:latin typeface="Times New Roman" panose="02020603050405020304" pitchFamily="18" charset="0"/>
              </a:rPr>
              <a:t>限制、</a:t>
            </a:r>
            <a:r>
              <a:rPr lang="zh-CN" altLang="en-US" sz="3200" b="1" dirty="0">
                <a:solidFill>
                  <a:srgbClr val="FF3300"/>
                </a:solidFill>
                <a:latin typeface="Times New Roman" panose="02020603050405020304" pitchFamily="18" charset="0"/>
                <a:sym typeface="Symbol" panose="05050102010706020507" pitchFamily="18" charset="2"/>
              </a:rPr>
              <a:t>像</a:t>
            </a:r>
            <a:endParaRPr lang="en-US" altLang="zh-CN" sz="2800" b="1" dirty="0">
              <a:solidFill>
                <a:srgbClr val="333300"/>
              </a:solidFill>
            </a:endParaRPr>
          </a:p>
        </p:txBody>
      </p:sp>
      <p:sp>
        <p:nvSpPr>
          <p:cNvPr id="2" name="文本框 1"/>
          <p:cNvSpPr txBox="1"/>
          <p:nvPr/>
        </p:nvSpPr>
        <p:spPr>
          <a:xfrm>
            <a:off x="683568" y="4557138"/>
            <a:ext cx="3922869" cy="1077218"/>
          </a:xfrm>
          <a:prstGeom prst="rect">
            <a:avLst/>
          </a:prstGeom>
          <a:noFill/>
        </p:spPr>
        <p:txBody>
          <a:bodyPr wrap="none" rtlCol="0">
            <a:spAutoFit/>
          </a:bodyPr>
          <a:lstStyle/>
          <a:p>
            <a:r>
              <a:rPr lang="zh-CN" altLang="en-US" sz="3200" dirty="0"/>
              <a:t>显然，</a:t>
            </a:r>
            <a:r>
              <a:rPr lang="en-US" altLang="zh-CN" sz="3200" b="1" i="1" dirty="0">
                <a:solidFill>
                  <a:srgbClr val="FF3300"/>
                </a:solidFill>
                <a:latin typeface="Times New Roman" panose="02020603050405020304" pitchFamily="18" charset="0"/>
              </a:rPr>
              <a:t> </a:t>
            </a:r>
            <a:r>
              <a:rPr lang="en-US" altLang="zh-CN" sz="3200" b="1" i="1" dirty="0">
                <a:latin typeface="Times New Roman" panose="02020603050405020304" pitchFamily="18" charset="0"/>
              </a:rPr>
              <a:t>F</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A’   </a:t>
            </a:r>
            <a:r>
              <a:rPr lang="en-US" altLang="zh-CN" sz="3200" b="1" dirty="0">
                <a:latin typeface="Times New Roman" panose="02020603050405020304" pitchFamily="18" charset="0"/>
                <a:sym typeface="Symbol" panose="05050102010706020507" pitchFamily="18" charset="2"/>
              </a:rPr>
              <a:t> </a:t>
            </a:r>
            <a:r>
              <a:rPr lang="en-US" altLang="zh-CN" sz="3200" b="1" i="1" dirty="0">
                <a:latin typeface="Times New Roman" panose="02020603050405020304" pitchFamily="18" charset="0"/>
                <a:sym typeface="Symbol" panose="05050102010706020507" pitchFamily="18" charset="2"/>
              </a:rPr>
              <a:t>F</a:t>
            </a:r>
            <a:endParaRPr lang="en-US" altLang="zh-CN" sz="3200" b="1" dirty="0">
              <a:latin typeface="Times New Roman" panose="02020603050405020304" pitchFamily="18" charset="0"/>
              <a:sym typeface="Symbol" panose="05050102010706020507" pitchFamily="18" charset="2"/>
            </a:endParaRPr>
          </a:p>
          <a:p>
            <a:r>
              <a:rPr lang="en-US" altLang="zh-CN" sz="3200" b="1" i="1" dirty="0">
                <a:latin typeface="Times New Roman" panose="02020603050405020304" pitchFamily="18" charset="0"/>
                <a:sym typeface="Symbol" panose="05050102010706020507" pitchFamily="18" charset="2"/>
              </a:rPr>
              <a:t>             F</a:t>
            </a:r>
            <a:r>
              <a:rPr lang="en-US" altLang="zh-CN" sz="3200" b="1" dirty="0">
                <a:latin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sym typeface="Symbol" panose="05050102010706020507" pitchFamily="18" charset="2"/>
              </a:rPr>
              <a:t>A’</a:t>
            </a:r>
            <a:r>
              <a:rPr lang="en-US" altLang="zh-CN" sz="3200" b="1" dirty="0">
                <a:latin typeface="Times New Roman" panose="02020603050405020304" pitchFamily="18" charset="0"/>
                <a:sym typeface="Symbol" panose="05050102010706020507" pitchFamily="18" charset="2"/>
              </a:rPr>
              <a:t>]  </a:t>
            </a:r>
            <a:r>
              <a:rPr lang="en-US" altLang="zh-CN" sz="3200" b="1" dirty="0" err="1">
                <a:latin typeface="Times New Roman" panose="02020603050405020304" pitchFamily="18" charset="0"/>
                <a:sym typeface="Symbol" panose="05050102010706020507" pitchFamily="18" charset="2"/>
              </a:rPr>
              <a:t>ran</a:t>
            </a:r>
            <a:r>
              <a:rPr lang="en-US" altLang="zh-CN" sz="3200" b="1" i="1" dirty="0" err="1">
                <a:latin typeface="Times New Roman" panose="02020603050405020304" pitchFamily="18" charset="0"/>
                <a:sym typeface="Symbol" panose="05050102010706020507" pitchFamily="18" charset="2"/>
              </a:rPr>
              <a:t>F</a:t>
            </a:r>
            <a:r>
              <a:rPr lang="en-US" altLang="zh-CN" sz="2800" b="1" dirty="0">
                <a:latin typeface="Times New Roman" panose="02020603050405020304" pitchFamily="18" charset="0"/>
              </a:rPr>
              <a:t> </a:t>
            </a:r>
            <a:endParaRPr lang="zh-CN" altLang="en-US" sz="3200" dirty="0"/>
          </a:p>
        </p:txBody>
      </p:sp>
      <p:sp>
        <p:nvSpPr>
          <p:cNvPr id="3" name="文本框 2">
            <a:extLst>
              <a:ext uri="{FF2B5EF4-FFF2-40B4-BE49-F238E27FC236}">
                <a16:creationId xmlns:a16="http://schemas.microsoft.com/office/drawing/2014/main" id="{C3E21629-2A77-2EDE-30D1-9C066780FEA2}"/>
              </a:ext>
            </a:extLst>
          </p:cNvPr>
          <p:cNvSpPr txBox="1"/>
          <p:nvPr/>
        </p:nvSpPr>
        <p:spPr>
          <a:xfrm>
            <a:off x="7625784" y="866536"/>
            <a:ext cx="1338828" cy="646331"/>
          </a:xfrm>
          <a:prstGeom prst="rect">
            <a:avLst/>
          </a:prstGeom>
          <a:solidFill>
            <a:srgbClr val="FFFF00"/>
          </a:solidFill>
        </p:spPr>
        <p:txBody>
          <a:bodyPr wrap="none" rtlCol="0">
            <a:spAutoFit/>
          </a:bodyPr>
          <a:lstStyle/>
          <a:p>
            <a:r>
              <a:rPr lang="zh-CN" altLang="en-US" dirty="0"/>
              <a:t>书上缺红字</a:t>
            </a:r>
            <a:endParaRPr lang="en-US" altLang="zh-CN" dirty="0"/>
          </a:p>
          <a:p>
            <a:r>
              <a:rPr lang="zh-CN" altLang="en-US" dirty="0"/>
              <a:t>并使用了</a:t>
            </a:r>
            <a:r>
              <a:rPr lang="en-US" altLang="zh-CN" dirty="0"/>
              <a:t>A’</a:t>
            </a:r>
            <a:endParaRPr lang="zh-CN" altLang="en-US" dirty="0"/>
          </a:p>
        </p:txBody>
      </p:sp>
    </p:spTree>
    <p:extLst>
      <p:ext uri="{BB962C8B-B14F-4D97-AF65-F5344CB8AC3E}">
        <p14:creationId xmlns:p14="http://schemas.microsoft.com/office/powerpoint/2010/main" val="2615919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808F94-39FC-494C-8D91-1A3FAAB18CC2}" type="slidenum">
              <a:rPr lang="zh-CN" altLang="en-US" smtClean="0">
                <a:solidFill>
                  <a:schemeClr val="accent1"/>
                </a:solidFill>
              </a:rPr>
              <a:pPr/>
              <a:t>33</a:t>
            </a:fld>
            <a:r>
              <a:rPr lang="en-US" altLang="zh-CN" dirty="0">
                <a:solidFill>
                  <a:schemeClr val="accent1"/>
                </a:solidFill>
              </a:rPr>
              <a:t>/42</a:t>
            </a:r>
          </a:p>
        </p:txBody>
      </p:sp>
      <p:sp>
        <p:nvSpPr>
          <p:cNvPr id="27651"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例   （限制、像）</a:t>
            </a:r>
          </a:p>
        </p:txBody>
      </p:sp>
      <p:sp>
        <p:nvSpPr>
          <p:cNvPr id="27652" name="Rectangle 4"/>
          <p:cNvSpPr>
            <a:spLocks noChangeArrowheads="1"/>
          </p:cNvSpPr>
          <p:nvPr/>
        </p:nvSpPr>
        <p:spPr bwMode="auto">
          <a:xfrm>
            <a:off x="5453063" y="5141913"/>
            <a:ext cx="315118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3" name="Rectangle 5"/>
          <p:cNvSpPr>
            <a:spLocks noChangeArrowheads="1"/>
          </p:cNvSpPr>
          <p:nvPr/>
        </p:nvSpPr>
        <p:spPr bwMode="auto">
          <a:xfrm>
            <a:off x="179388" y="836613"/>
            <a:ext cx="8713092" cy="2012859"/>
          </a:xfrm>
          <a:prstGeom prst="rect">
            <a:avLst/>
          </a:prstGeom>
          <a:solidFill>
            <a:schemeClr val="bg1"/>
          </a:solidFill>
          <a:ln>
            <a:noFill/>
          </a:ln>
        </p:spPr>
        <p:txBody>
          <a:bodyPr wrap="square">
            <a:spAutoFit/>
          </a:bodyPr>
          <a:lstStyle>
            <a:lvl1pPr marL="4395788" indent="-43957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3200" b="1" dirty="0">
                <a:solidFill>
                  <a:srgbClr val="333300"/>
                </a:solidFill>
              </a:rPr>
              <a:t>设  </a:t>
            </a:r>
            <a:r>
              <a:rPr lang="en-US" altLang="zh-CN" sz="3200" b="1" dirty="0">
                <a:solidFill>
                  <a:srgbClr val="333300"/>
                </a:solidFill>
              </a:rPr>
              <a:t>A=B={1</a:t>
            </a:r>
            <a:r>
              <a:rPr lang="zh-CN" altLang="en-US" sz="3200" b="1" dirty="0">
                <a:solidFill>
                  <a:srgbClr val="333300"/>
                </a:solidFill>
              </a:rPr>
              <a:t>，</a:t>
            </a:r>
            <a:r>
              <a:rPr lang="en-US" altLang="zh-CN" sz="3200" b="1" dirty="0">
                <a:solidFill>
                  <a:srgbClr val="333300"/>
                </a:solidFill>
              </a:rPr>
              <a:t>2</a:t>
            </a:r>
            <a:r>
              <a:rPr lang="zh-CN" altLang="en-US" sz="3200" b="1" dirty="0">
                <a:solidFill>
                  <a:srgbClr val="333300"/>
                </a:solidFill>
              </a:rPr>
              <a:t>，</a:t>
            </a:r>
            <a:r>
              <a:rPr lang="en-US" altLang="zh-CN" sz="3200" b="1" dirty="0">
                <a:solidFill>
                  <a:srgbClr val="333300"/>
                </a:solidFill>
              </a:rPr>
              <a:t>3</a:t>
            </a:r>
            <a:r>
              <a:rPr lang="zh-CN" altLang="en-US" sz="3200" b="1" dirty="0">
                <a:solidFill>
                  <a:srgbClr val="333300"/>
                </a:solidFill>
              </a:rPr>
              <a:t>，</a:t>
            </a:r>
            <a:r>
              <a:rPr lang="en-US" altLang="zh-CN" sz="3200" b="1" dirty="0">
                <a:solidFill>
                  <a:srgbClr val="333300"/>
                </a:solidFill>
              </a:rPr>
              <a:t>4}</a:t>
            </a:r>
            <a:r>
              <a:rPr lang="zh-CN" altLang="en-US" sz="3200" b="1" dirty="0">
                <a:solidFill>
                  <a:srgbClr val="333300"/>
                </a:solidFill>
              </a:rPr>
              <a:t>， </a:t>
            </a:r>
            <a:endParaRPr lang="en-US" altLang="zh-CN" sz="3200" b="1" dirty="0">
              <a:solidFill>
                <a:srgbClr val="333300"/>
              </a:solidFill>
            </a:endParaRPr>
          </a:p>
          <a:p>
            <a:pPr eaLnBrk="1" hangingPunct="1">
              <a:lnSpc>
                <a:spcPct val="130000"/>
              </a:lnSpc>
              <a:buFont typeface="Wingdings" panose="05000000000000000000" pitchFamily="2" charset="2"/>
              <a:buNone/>
            </a:pPr>
            <a:r>
              <a:rPr lang="en-US" altLang="zh-CN" sz="3200" b="1" dirty="0">
                <a:solidFill>
                  <a:srgbClr val="333300"/>
                </a:solidFill>
              </a:rPr>
              <a:t>      F</a:t>
            </a:r>
            <a:r>
              <a:rPr lang="en-US" altLang="zh-CN" sz="3200" b="1" dirty="0">
                <a:latin typeface="Times New Roman" panose="02020603050405020304" pitchFamily="18" charset="0"/>
              </a:rPr>
              <a:t>={&lt;1,2&gt;, &lt;2,3&gt;, &lt;1,4&gt;, &lt;3,3&gt;,&lt;3,1&gt;} </a:t>
            </a:r>
          </a:p>
          <a:p>
            <a:pPr eaLnBrk="1" hangingPunct="1">
              <a:lnSpc>
                <a:spcPct val="130000"/>
              </a:lnSpc>
              <a:buFont typeface="Wingdings" panose="05000000000000000000" pitchFamily="2" charset="2"/>
              <a:buNone/>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则</a:t>
            </a:r>
            <a:r>
              <a:rPr lang="en-US" altLang="zh-CN" sz="3200" b="1" dirty="0">
                <a:latin typeface="Times New Roman" panose="02020603050405020304" pitchFamily="18" charset="0"/>
                <a:sym typeface="Symbol" panose="05050102010706020507" pitchFamily="18" charset="2"/>
              </a:rPr>
              <a:t>           </a:t>
            </a:r>
          </a:p>
        </p:txBody>
      </p:sp>
      <p:sp>
        <p:nvSpPr>
          <p:cNvPr id="2" name="文本框 1"/>
          <p:cNvSpPr txBox="1"/>
          <p:nvPr/>
        </p:nvSpPr>
        <p:spPr>
          <a:xfrm>
            <a:off x="395536" y="3079810"/>
            <a:ext cx="5176417" cy="2012859"/>
          </a:xfrm>
          <a:prstGeom prst="rect">
            <a:avLst/>
          </a:prstGeom>
          <a:solidFill>
            <a:srgbClr val="FFFF00"/>
          </a:solidFill>
        </p:spPr>
        <p:txBody>
          <a:bodyPr wrap="none" rtlCol="0">
            <a:spAutoFit/>
          </a:bodyPr>
          <a:lstStyle/>
          <a:p>
            <a:pPr>
              <a:lnSpc>
                <a:spcPct val="130000"/>
              </a:lnSpc>
            </a:pPr>
            <a:r>
              <a:rPr lang="en-US" altLang="zh-CN" sz="3200" b="1" dirty="0">
                <a:latin typeface="Times New Roman" panose="02020603050405020304" pitchFamily="18" charset="0"/>
              </a:rPr>
              <a:t>F↾{1}={&lt;1,2&gt;,&lt;1,4&gt;}</a:t>
            </a:r>
          </a:p>
          <a:p>
            <a:pPr>
              <a:lnSpc>
                <a:spcPct val="130000"/>
              </a:lnSpc>
            </a:pPr>
            <a:r>
              <a:rPr lang="en-US" altLang="zh-CN" sz="3200" b="1" dirty="0">
                <a:latin typeface="Times New Roman" panose="02020603050405020304" pitchFamily="18" charset="0"/>
                <a:sym typeface="Symbol" panose="05050102010706020507" pitchFamily="18" charset="2"/>
              </a:rPr>
              <a:t>F</a:t>
            </a:r>
            <a:r>
              <a:rPr lang="en-US" altLang="zh-CN" sz="3200" b="1" dirty="0">
                <a:latin typeface="Times New Roman" panose="02020603050405020304" pitchFamily="18" charset="0"/>
              </a:rPr>
              <a:t>↾{1,2}={&lt;1,2&gt;,&lt;2,3&gt;,&lt;1,4&gt;}</a:t>
            </a:r>
          </a:p>
          <a:p>
            <a:pPr>
              <a:lnSpc>
                <a:spcPct val="130000"/>
              </a:lnSpc>
            </a:pPr>
            <a:r>
              <a:rPr lang="en-US" altLang="zh-CN" sz="3200" b="1" dirty="0">
                <a:latin typeface="Times New Roman" panose="02020603050405020304" pitchFamily="18" charset="0"/>
              </a:rPr>
              <a:t>F↾</a:t>
            </a:r>
            <a:r>
              <a:rPr lang="en-US" altLang="zh-CN" sz="3200" b="1" dirty="0">
                <a:latin typeface="Times New Roman" panose="02020603050405020304" pitchFamily="18" charset="0"/>
                <a:sym typeface="Symbol" panose="05050102010706020507" pitchFamily="18" charset="2"/>
              </a:rPr>
              <a:t>=</a:t>
            </a:r>
          </a:p>
        </p:txBody>
      </p:sp>
      <p:sp>
        <p:nvSpPr>
          <p:cNvPr id="3" name="文本框 2"/>
          <p:cNvSpPr txBox="1"/>
          <p:nvPr/>
        </p:nvSpPr>
        <p:spPr>
          <a:xfrm>
            <a:off x="5964078" y="3079810"/>
            <a:ext cx="2922595" cy="2012859"/>
          </a:xfrm>
          <a:prstGeom prst="rect">
            <a:avLst/>
          </a:prstGeom>
          <a:solidFill>
            <a:srgbClr val="00B0F0"/>
          </a:solidFill>
        </p:spPr>
        <p:txBody>
          <a:bodyPr wrap="none" rtlCol="0">
            <a:spAutoFit/>
          </a:bodyPr>
          <a:lstStyle/>
          <a:p>
            <a:pPr eaLnBrk="1" hangingPunct="1">
              <a:lnSpc>
                <a:spcPct val="130000"/>
              </a:lnSpc>
              <a:buFont typeface="Wingdings" panose="05000000000000000000" pitchFamily="2" charset="2"/>
              <a:buNone/>
            </a:pPr>
            <a:r>
              <a:rPr lang="en-US" altLang="zh-CN" sz="3200" b="1" dirty="0">
                <a:solidFill>
                  <a:schemeClr val="bg1"/>
                </a:solidFill>
                <a:latin typeface="Times New Roman" panose="02020603050405020304" pitchFamily="18" charset="0"/>
              </a:rPr>
              <a:t>F[{1}]={2,4}</a:t>
            </a:r>
          </a:p>
          <a:p>
            <a:pPr eaLnBrk="1" hangingPunct="1">
              <a:lnSpc>
                <a:spcPct val="130000"/>
              </a:lnSpc>
            </a:pPr>
            <a:r>
              <a:rPr lang="en-US" altLang="zh-CN" sz="3200" b="1" dirty="0">
                <a:solidFill>
                  <a:schemeClr val="bg1"/>
                </a:solidFill>
                <a:latin typeface="Times New Roman" panose="02020603050405020304" pitchFamily="18" charset="0"/>
                <a:sym typeface="Symbol" panose="05050102010706020507" pitchFamily="18" charset="2"/>
              </a:rPr>
              <a:t>F[{1,2}]={2,3,4}</a:t>
            </a:r>
          </a:p>
          <a:p>
            <a:pPr eaLnBrk="1" hangingPunct="1">
              <a:lnSpc>
                <a:spcPct val="130000"/>
              </a:lnSpc>
            </a:pPr>
            <a:r>
              <a:rPr lang="en-US" altLang="zh-CN" sz="3200" b="1" dirty="0">
                <a:solidFill>
                  <a:schemeClr val="bg1"/>
                </a:solidFill>
                <a:latin typeface="Times New Roman" panose="02020603050405020304" pitchFamily="18" charset="0"/>
              </a:rPr>
              <a:t>F[</a:t>
            </a:r>
            <a:r>
              <a:rPr lang="en-US" altLang="zh-CN" sz="3200" b="1" dirty="0">
                <a:solidFill>
                  <a:schemeClr val="bg1"/>
                </a:solidFill>
                <a:latin typeface="Times New Roman" panose="02020603050405020304" pitchFamily="18" charset="0"/>
                <a:sym typeface="Symbol" panose="05050102010706020507" pitchFamily="18" charset="2"/>
              </a:rPr>
              <a:t>]=</a:t>
            </a:r>
            <a:endParaRPr lang="zh-CN" altLang="en-US" dirty="0">
              <a:solidFill>
                <a:schemeClr val="bg1"/>
              </a:solidFill>
            </a:endParaRPr>
          </a:p>
        </p:txBody>
      </p:sp>
    </p:spTree>
    <p:extLst>
      <p:ext uri="{BB962C8B-B14F-4D97-AF65-F5344CB8AC3E}">
        <p14:creationId xmlns:p14="http://schemas.microsoft.com/office/powerpoint/2010/main" val="4748736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4.1</a:t>
            </a:r>
            <a:endParaRPr lang="zh-CN" altLang="en-US" dirty="0">
              <a:latin typeface="Calibri" panose="020F0502020204030204" pitchFamily="34" charset="0"/>
              <a:ea typeface="宋体" panose="02010600030101010101" pitchFamily="2" charset="-122"/>
            </a:endParaRPr>
          </a:p>
        </p:txBody>
      </p:sp>
      <p:sp>
        <p:nvSpPr>
          <p:cNvPr id="27653" name="Rectangle 5"/>
          <p:cNvSpPr>
            <a:spLocks noChangeArrowheads="1"/>
          </p:cNvSpPr>
          <p:nvPr/>
        </p:nvSpPr>
        <p:spPr bwMode="auto">
          <a:xfrm>
            <a:off x="179388" y="836613"/>
            <a:ext cx="8713092" cy="4031873"/>
          </a:xfrm>
          <a:prstGeom prst="rect">
            <a:avLst/>
          </a:prstGeom>
          <a:solidFill>
            <a:schemeClr val="bg1"/>
          </a:solidFill>
          <a:ln>
            <a:noFill/>
          </a:ln>
        </p:spPr>
        <p:txBody>
          <a:bodyPr wrap="square">
            <a:spAutoFit/>
          </a:bodyPr>
          <a:lstStyle>
            <a:lvl1pPr marL="4395788" indent="-43957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3200" b="1" dirty="0">
                <a:solidFill>
                  <a:srgbClr val="FF0000"/>
                </a:solidFill>
              </a:rPr>
              <a:t>设</a:t>
            </a:r>
            <a:r>
              <a:rPr lang="en-US" altLang="zh-CN" sz="3200" b="1" dirty="0">
                <a:solidFill>
                  <a:srgbClr val="FF0000"/>
                </a:solidFill>
              </a:rPr>
              <a:t>A</a:t>
            </a:r>
            <a:r>
              <a:rPr lang="zh-CN" altLang="en-US" sz="3200" b="1" dirty="0">
                <a:solidFill>
                  <a:srgbClr val="FF0000"/>
                </a:solidFill>
              </a:rPr>
              <a:t>，</a:t>
            </a:r>
            <a:r>
              <a:rPr lang="en-US" altLang="zh-CN" sz="3200" b="1" dirty="0">
                <a:solidFill>
                  <a:srgbClr val="FF0000"/>
                </a:solidFill>
              </a:rPr>
              <a:t>B</a:t>
            </a:r>
            <a:r>
              <a:rPr lang="zh-CN" altLang="en-US" sz="3200" b="1" dirty="0">
                <a:solidFill>
                  <a:srgbClr val="FF0000"/>
                </a:solidFill>
              </a:rPr>
              <a:t>是两个任意集合，</a:t>
            </a:r>
          </a:p>
          <a:p>
            <a:pPr eaLnBrk="1" hangingPunct="1">
              <a:lnSpc>
                <a:spcPct val="125000"/>
              </a:lnSpc>
            </a:pPr>
            <a:r>
              <a:rPr lang="en-US" altLang="zh-CN" sz="3200" b="1" dirty="0">
                <a:solidFill>
                  <a:srgbClr val="FF0000"/>
                </a:solidFill>
              </a:rPr>
              <a:t>   F</a:t>
            </a:r>
            <a:r>
              <a:rPr lang="zh-CN" altLang="en-US" sz="3200" b="1" dirty="0">
                <a:solidFill>
                  <a:srgbClr val="FF0000"/>
                </a:solidFill>
              </a:rPr>
              <a:t>是从</a:t>
            </a:r>
            <a:r>
              <a:rPr lang="en-US" altLang="zh-CN" sz="3200" b="1" dirty="0">
                <a:solidFill>
                  <a:srgbClr val="FF0000"/>
                </a:solidFill>
              </a:rPr>
              <a:t>A</a:t>
            </a:r>
            <a:r>
              <a:rPr lang="zh-CN" altLang="en-US" sz="3200" b="1" dirty="0">
                <a:solidFill>
                  <a:srgbClr val="FF0000"/>
                </a:solidFill>
              </a:rPr>
              <a:t>到</a:t>
            </a:r>
            <a:r>
              <a:rPr lang="en-US" altLang="zh-CN" sz="3200" b="1" dirty="0">
                <a:solidFill>
                  <a:srgbClr val="FF0000"/>
                </a:solidFill>
              </a:rPr>
              <a:t>B</a:t>
            </a:r>
            <a:r>
              <a:rPr lang="zh-CN" altLang="en-US" sz="3200" b="1" dirty="0">
                <a:solidFill>
                  <a:srgbClr val="FF0000"/>
                </a:solidFill>
              </a:rPr>
              <a:t>的一个二元关系，即</a:t>
            </a:r>
            <a:r>
              <a:rPr lang="en-US" altLang="zh-CN" sz="3200" b="1" dirty="0">
                <a:solidFill>
                  <a:srgbClr val="FF0000"/>
                </a:solidFill>
              </a:rPr>
              <a:t>F</a:t>
            </a:r>
            <a:r>
              <a:rPr lang="en-US" altLang="zh-CN" sz="3200" dirty="0">
                <a:solidFill>
                  <a:srgbClr val="FF0000"/>
                </a:solidFill>
              </a:rPr>
              <a:t>⊆</a:t>
            </a:r>
            <a:r>
              <a:rPr lang="en-US" altLang="zh-CN" sz="3200" b="1" dirty="0">
                <a:solidFill>
                  <a:srgbClr val="FF0000"/>
                </a:solidFill>
              </a:rPr>
              <a:t>A</a:t>
            </a:r>
            <a:r>
              <a:rPr lang="en-US" altLang="zh-CN" sz="3200" b="1" dirty="0">
                <a:solidFill>
                  <a:srgbClr val="FF0000"/>
                </a:solidFill>
                <a:latin typeface="Calibri" panose="020F0502020204030204" pitchFamily="34" charset="0"/>
              </a:rPr>
              <a:t>×B</a:t>
            </a:r>
            <a:r>
              <a:rPr lang="zh-CN" altLang="en-US" sz="3200" b="1" dirty="0">
                <a:solidFill>
                  <a:srgbClr val="FF0000"/>
                </a:solidFill>
                <a:latin typeface="Calibri" panose="020F0502020204030204" pitchFamily="34" charset="0"/>
              </a:rPr>
              <a:t>。</a:t>
            </a:r>
            <a:endParaRPr lang="zh-CN" altLang="en-US" sz="3200" b="1" dirty="0">
              <a:solidFill>
                <a:srgbClr val="FF0000"/>
              </a:solidFill>
            </a:endParaRPr>
          </a:p>
          <a:p>
            <a:pPr eaLnBrk="1" hangingPunct="1"/>
            <a:r>
              <a:rPr lang="zh-CN" altLang="en-US" sz="3200" b="1" dirty="0">
                <a:latin typeface="Times New Roman" panose="02020603050405020304" pitchFamily="18" charset="0"/>
              </a:rPr>
              <a:t>则</a:t>
            </a:r>
          </a:p>
          <a:p>
            <a:pPr eaLnBrk="1" hangingPunct="1">
              <a:lnSpc>
                <a:spcPct val="150000"/>
              </a:lnSpc>
            </a:pPr>
            <a:r>
              <a:rPr lang="zh-CN" altLang="en-US" sz="3200" b="1" dirty="0">
                <a:latin typeface="Times New Roman" panose="02020603050405020304" pitchFamily="18" charset="0"/>
              </a:rPr>
              <a:t></a:t>
            </a:r>
            <a:r>
              <a:rPr lang="en-US" altLang="zh-CN" sz="3200" b="1" dirty="0">
                <a:latin typeface="Times New Roman" panose="02020603050405020304" pitchFamily="18" charset="0"/>
              </a:rPr>
              <a:t>(1) (F</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=F</a:t>
            </a:r>
          </a:p>
          <a:p>
            <a:pPr eaLnBrk="1" hangingPunct="1">
              <a:lnSpc>
                <a:spcPct val="150000"/>
              </a:lnSpc>
            </a:pPr>
            <a:r>
              <a:rPr lang="en-US" altLang="zh-CN" sz="3200" b="1" dirty="0">
                <a:latin typeface="Times New Roman" panose="02020603050405020304" pitchFamily="18" charset="0"/>
              </a:rPr>
              <a:t>(2) domF</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dirty="0" err="1">
                <a:latin typeface="Times New Roman" panose="02020603050405020304" pitchFamily="18" charset="0"/>
              </a:rPr>
              <a:t>ranF</a:t>
            </a:r>
            <a:r>
              <a:rPr lang="en-US" altLang="zh-CN" sz="3200" b="1" dirty="0">
                <a:latin typeface="Times New Roman" panose="02020603050405020304" pitchFamily="18" charset="0"/>
              </a:rPr>
              <a:t>,</a:t>
            </a:r>
          </a:p>
          <a:p>
            <a:pPr eaLnBrk="1" hangingPunct="1">
              <a:lnSpc>
                <a:spcPct val="150000"/>
              </a:lnSpc>
            </a:pPr>
            <a:r>
              <a:rPr lang="en-US" altLang="zh-CN" sz="3200" b="1" dirty="0">
                <a:latin typeface="Times New Roman" panose="02020603050405020304" pitchFamily="18" charset="0"/>
              </a:rPr>
              <a:t>         ranF</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dirty="0" err="1">
                <a:latin typeface="Times New Roman" panose="02020603050405020304" pitchFamily="18" charset="0"/>
              </a:rPr>
              <a:t>domF</a:t>
            </a:r>
            <a:endParaRPr lang="en-US" altLang="zh-CN" sz="3200" b="1" dirty="0">
              <a:latin typeface="Times New Roman" panose="02020603050405020304" pitchFamily="18" charset="0"/>
            </a:endParaRPr>
          </a:p>
        </p:txBody>
      </p:sp>
      <p:sp>
        <p:nvSpPr>
          <p:cNvPr id="2" name="文本框 1">
            <a:extLst>
              <a:ext uri="{FF2B5EF4-FFF2-40B4-BE49-F238E27FC236}">
                <a16:creationId xmlns:a16="http://schemas.microsoft.com/office/drawing/2014/main" id="{3E9A194C-8345-2B88-C2AA-440589FB42D0}"/>
              </a:ext>
            </a:extLst>
          </p:cNvPr>
          <p:cNvSpPr txBox="1"/>
          <p:nvPr/>
        </p:nvSpPr>
        <p:spPr>
          <a:xfrm>
            <a:off x="7805172" y="1051202"/>
            <a:ext cx="1338828" cy="369332"/>
          </a:xfrm>
          <a:prstGeom prst="rect">
            <a:avLst/>
          </a:prstGeom>
          <a:solidFill>
            <a:srgbClr val="FFFF00"/>
          </a:solidFill>
        </p:spPr>
        <p:txBody>
          <a:bodyPr wrap="none" rtlCol="0">
            <a:spAutoFit/>
          </a:bodyPr>
          <a:lstStyle/>
          <a:p>
            <a:r>
              <a:rPr lang="zh-CN" altLang="en-US" dirty="0"/>
              <a:t>书上缺红字</a:t>
            </a:r>
          </a:p>
        </p:txBody>
      </p:sp>
    </p:spTree>
    <p:extLst>
      <p:ext uri="{BB962C8B-B14F-4D97-AF65-F5344CB8AC3E}">
        <p14:creationId xmlns:p14="http://schemas.microsoft.com/office/powerpoint/2010/main" val="340567565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4.1(</a:t>
            </a:r>
            <a:r>
              <a:rPr lang="zh-CN" altLang="en-US" dirty="0">
                <a:latin typeface="Calibri" panose="020F0502020204030204" pitchFamily="34" charset="0"/>
                <a:ea typeface="宋体" panose="02010600030101010101" pitchFamily="2" charset="-122"/>
              </a:rPr>
              <a:t>续</a:t>
            </a:r>
            <a:r>
              <a:rPr lang="en-US" altLang="zh-CN" dirty="0">
                <a:latin typeface="Calibri" panose="020F0502020204030204" pitchFamily="34" charset="0"/>
                <a:ea typeface="宋体" panose="02010600030101010101" pitchFamily="2" charset="-122"/>
              </a:rPr>
              <a:t>)</a:t>
            </a:r>
            <a:endParaRPr lang="zh-CN" altLang="en-US" dirty="0">
              <a:latin typeface="Calibri" panose="020F0502020204030204" pitchFamily="34" charset="0"/>
              <a:ea typeface="宋体" panose="02010600030101010101" pitchFamily="2" charset="-122"/>
            </a:endParaRPr>
          </a:p>
        </p:txBody>
      </p:sp>
      <p:sp>
        <p:nvSpPr>
          <p:cNvPr id="27653" name="Rectangle 5"/>
          <p:cNvSpPr>
            <a:spLocks noChangeArrowheads="1"/>
          </p:cNvSpPr>
          <p:nvPr/>
        </p:nvSpPr>
        <p:spPr bwMode="auto">
          <a:xfrm>
            <a:off x="179388" y="836613"/>
            <a:ext cx="8713092" cy="4278094"/>
          </a:xfrm>
          <a:prstGeom prst="rect">
            <a:avLst/>
          </a:prstGeom>
          <a:solidFill>
            <a:schemeClr val="bg1"/>
          </a:solidFill>
          <a:ln>
            <a:noFill/>
          </a:ln>
        </p:spPr>
        <p:txBody>
          <a:bodyPr wrap="square">
            <a:spAutoFit/>
          </a:bodyPr>
          <a:lstStyle>
            <a:lvl1pPr marL="4395788" indent="-43957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3200" b="1" dirty="0">
                <a:solidFill>
                  <a:srgbClr val="FF0000"/>
                </a:solidFill>
              </a:rPr>
              <a:t>设</a:t>
            </a:r>
            <a:r>
              <a:rPr lang="en-US" altLang="zh-CN" sz="3200" b="1" dirty="0">
                <a:solidFill>
                  <a:srgbClr val="FF0000"/>
                </a:solidFill>
              </a:rPr>
              <a:t>A</a:t>
            </a:r>
            <a:r>
              <a:rPr lang="zh-CN" altLang="en-US" sz="3200" b="1" dirty="0">
                <a:solidFill>
                  <a:srgbClr val="FF0000"/>
                </a:solidFill>
              </a:rPr>
              <a:t>，</a:t>
            </a:r>
            <a:r>
              <a:rPr lang="en-US" altLang="zh-CN" sz="3200" b="1" dirty="0">
                <a:solidFill>
                  <a:srgbClr val="FF0000"/>
                </a:solidFill>
              </a:rPr>
              <a:t>B</a:t>
            </a:r>
            <a:r>
              <a:rPr lang="zh-CN" altLang="en-US" sz="3200" b="1" dirty="0">
                <a:solidFill>
                  <a:srgbClr val="FF0000"/>
                </a:solidFill>
              </a:rPr>
              <a:t>，</a:t>
            </a:r>
            <a:r>
              <a:rPr lang="en-US" altLang="zh-CN" sz="3200" b="1" dirty="0">
                <a:solidFill>
                  <a:srgbClr val="FF0000"/>
                </a:solidFill>
              </a:rPr>
              <a:t>C</a:t>
            </a:r>
            <a:r>
              <a:rPr lang="zh-CN" altLang="en-US" sz="3200" b="1" dirty="0">
                <a:solidFill>
                  <a:srgbClr val="FF0000"/>
                </a:solidFill>
              </a:rPr>
              <a:t>，</a:t>
            </a:r>
            <a:r>
              <a:rPr lang="en-US" altLang="zh-CN" sz="3200" b="1" dirty="0">
                <a:solidFill>
                  <a:srgbClr val="FF0000"/>
                </a:solidFill>
              </a:rPr>
              <a:t>D</a:t>
            </a:r>
            <a:r>
              <a:rPr lang="zh-CN" altLang="en-US" sz="3200" b="1" dirty="0">
                <a:solidFill>
                  <a:srgbClr val="FF0000"/>
                </a:solidFill>
              </a:rPr>
              <a:t>是四个任意集合，</a:t>
            </a:r>
          </a:p>
          <a:p>
            <a:pPr eaLnBrk="1" hangingPunct="1">
              <a:lnSpc>
                <a:spcPct val="125000"/>
              </a:lnSpc>
            </a:pPr>
            <a:r>
              <a:rPr lang="en-US" altLang="zh-CN" sz="3200" b="1" dirty="0">
                <a:solidFill>
                  <a:srgbClr val="FF0000"/>
                </a:solidFill>
              </a:rPr>
              <a:t>   H</a:t>
            </a:r>
            <a:r>
              <a:rPr lang="zh-CN" altLang="en-US" sz="3200" b="1" dirty="0">
                <a:solidFill>
                  <a:srgbClr val="FF0000"/>
                </a:solidFill>
              </a:rPr>
              <a:t>是从</a:t>
            </a:r>
            <a:r>
              <a:rPr lang="en-US" altLang="zh-CN" sz="3200" b="1" dirty="0">
                <a:solidFill>
                  <a:srgbClr val="FF0000"/>
                </a:solidFill>
              </a:rPr>
              <a:t>A</a:t>
            </a:r>
            <a:r>
              <a:rPr lang="zh-CN" altLang="en-US" sz="3200" b="1" dirty="0">
                <a:solidFill>
                  <a:srgbClr val="FF0000"/>
                </a:solidFill>
              </a:rPr>
              <a:t>到</a:t>
            </a:r>
            <a:r>
              <a:rPr lang="en-US" altLang="zh-CN" sz="3200" b="1" dirty="0">
                <a:solidFill>
                  <a:srgbClr val="FF0000"/>
                </a:solidFill>
              </a:rPr>
              <a:t>B</a:t>
            </a:r>
            <a:r>
              <a:rPr lang="zh-CN" altLang="en-US" sz="3200" b="1" dirty="0">
                <a:solidFill>
                  <a:srgbClr val="FF0000"/>
                </a:solidFill>
              </a:rPr>
              <a:t>的一个二元关系，即</a:t>
            </a:r>
            <a:r>
              <a:rPr lang="en-US" altLang="zh-CN" sz="3200" b="1" dirty="0">
                <a:solidFill>
                  <a:srgbClr val="FF0000"/>
                </a:solidFill>
              </a:rPr>
              <a:t>H</a:t>
            </a:r>
            <a:r>
              <a:rPr lang="en-US" altLang="zh-CN" sz="3200" dirty="0">
                <a:solidFill>
                  <a:srgbClr val="FF0000"/>
                </a:solidFill>
              </a:rPr>
              <a:t>⊆</a:t>
            </a:r>
            <a:r>
              <a:rPr lang="en-US" altLang="zh-CN" sz="3200" b="1" dirty="0">
                <a:solidFill>
                  <a:srgbClr val="FF0000"/>
                </a:solidFill>
              </a:rPr>
              <a:t>A</a:t>
            </a:r>
            <a:r>
              <a:rPr lang="en-US" altLang="zh-CN" sz="3200" b="1" dirty="0">
                <a:solidFill>
                  <a:srgbClr val="FF0000"/>
                </a:solidFill>
                <a:latin typeface="Calibri" panose="020F0502020204030204" pitchFamily="34" charset="0"/>
              </a:rPr>
              <a:t>×B</a:t>
            </a:r>
            <a:r>
              <a:rPr lang="zh-CN" altLang="en-US" sz="3200" b="1" dirty="0">
                <a:solidFill>
                  <a:srgbClr val="FF0000"/>
                </a:solidFill>
                <a:latin typeface="Calibri" panose="020F0502020204030204" pitchFamily="34" charset="0"/>
              </a:rPr>
              <a:t>，</a:t>
            </a:r>
            <a:endParaRPr lang="en-US" altLang="zh-CN" sz="3200" b="1" dirty="0">
              <a:solidFill>
                <a:srgbClr val="FF0000"/>
              </a:solidFill>
              <a:latin typeface="Calibri" panose="020F0502020204030204" pitchFamily="34" charset="0"/>
            </a:endParaRPr>
          </a:p>
          <a:p>
            <a:pPr eaLnBrk="1" hangingPunct="1">
              <a:lnSpc>
                <a:spcPct val="125000"/>
              </a:lnSpc>
            </a:pPr>
            <a:r>
              <a:rPr lang="en-US" altLang="zh-CN" sz="3200" b="1" dirty="0">
                <a:solidFill>
                  <a:srgbClr val="FF0000"/>
                </a:solidFill>
              </a:rPr>
              <a:t>   G</a:t>
            </a:r>
            <a:r>
              <a:rPr lang="zh-CN" altLang="en-US" sz="3200" b="1" dirty="0">
                <a:solidFill>
                  <a:srgbClr val="FF0000"/>
                </a:solidFill>
              </a:rPr>
              <a:t>是从</a:t>
            </a:r>
            <a:r>
              <a:rPr lang="en-US" altLang="zh-CN" sz="3200" b="1" dirty="0">
                <a:solidFill>
                  <a:srgbClr val="FF0000"/>
                </a:solidFill>
              </a:rPr>
              <a:t>B</a:t>
            </a:r>
            <a:r>
              <a:rPr lang="zh-CN" altLang="en-US" sz="3200" b="1" dirty="0">
                <a:solidFill>
                  <a:srgbClr val="FF0000"/>
                </a:solidFill>
              </a:rPr>
              <a:t>到</a:t>
            </a:r>
            <a:r>
              <a:rPr lang="en-US" altLang="zh-CN" sz="3200" b="1" dirty="0">
                <a:solidFill>
                  <a:srgbClr val="FF0000"/>
                </a:solidFill>
              </a:rPr>
              <a:t>C</a:t>
            </a:r>
            <a:r>
              <a:rPr lang="zh-CN" altLang="en-US" sz="3200" b="1" dirty="0">
                <a:solidFill>
                  <a:srgbClr val="FF0000"/>
                </a:solidFill>
              </a:rPr>
              <a:t>的一个二元关系，即</a:t>
            </a:r>
            <a:r>
              <a:rPr lang="en-US" altLang="zh-CN" sz="3200" b="1" dirty="0">
                <a:solidFill>
                  <a:srgbClr val="FF0000"/>
                </a:solidFill>
              </a:rPr>
              <a:t>G</a:t>
            </a:r>
            <a:r>
              <a:rPr lang="en-US" altLang="zh-CN" sz="3200" dirty="0">
                <a:solidFill>
                  <a:srgbClr val="FF0000"/>
                </a:solidFill>
              </a:rPr>
              <a:t>⊆</a:t>
            </a:r>
            <a:r>
              <a:rPr lang="en-US" altLang="zh-CN" sz="3200" b="1" dirty="0">
                <a:solidFill>
                  <a:srgbClr val="FF0000"/>
                </a:solidFill>
              </a:rPr>
              <a:t>B</a:t>
            </a:r>
            <a:r>
              <a:rPr lang="en-US" altLang="zh-CN" sz="3200" b="1" dirty="0">
                <a:solidFill>
                  <a:srgbClr val="FF0000"/>
                </a:solidFill>
                <a:latin typeface="Calibri" panose="020F0502020204030204" pitchFamily="34" charset="0"/>
              </a:rPr>
              <a:t>×C</a:t>
            </a:r>
            <a:r>
              <a:rPr lang="zh-CN" altLang="en-US" sz="3200" b="1" dirty="0">
                <a:solidFill>
                  <a:srgbClr val="FF0000"/>
                </a:solidFill>
                <a:latin typeface="Calibri" panose="020F0502020204030204" pitchFamily="34" charset="0"/>
              </a:rPr>
              <a:t>，</a:t>
            </a:r>
            <a:endParaRPr lang="zh-CN" altLang="en-US" sz="3200" b="1" dirty="0">
              <a:solidFill>
                <a:srgbClr val="FF0000"/>
              </a:solidFill>
            </a:endParaRPr>
          </a:p>
          <a:p>
            <a:pPr eaLnBrk="1" hangingPunct="1">
              <a:lnSpc>
                <a:spcPct val="125000"/>
              </a:lnSpc>
            </a:pPr>
            <a:r>
              <a:rPr lang="en-US" altLang="zh-CN" sz="3200" b="1" dirty="0">
                <a:solidFill>
                  <a:srgbClr val="FF0000"/>
                </a:solidFill>
              </a:rPr>
              <a:t>   F</a:t>
            </a:r>
            <a:r>
              <a:rPr lang="zh-CN" altLang="en-US" sz="3200" b="1" dirty="0">
                <a:solidFill>
                  <a:srgbClr val="FF0000"/>
                </a:solidFill>
              </a:rPr>
              <a:t>是从</a:t>
            </a:r>
            <a:r>
              <a:rPr lang="en-US" altLang="zh-CN" sz="3200" b="1" dirty="0">
                <a:solidFill>
                  <a:srgbClr val="FF0000"/>
                </a:solidFill>
              </a:rPr>
              <a:t>C</a:t>
            </a:r>
            <a:r>
              <a:rPr lang="zh-CN" altLang="en-US" sz="3200" b="1" dirty="0">
                <a:solidFill>
                  <a:srgbClr val="FF0000"/>
                </a:solidFill>
              </a:rPr>
              <a:t>到</a:t>
            </a:r>
            <a:r>
              <a:rPr lang="en-US" altLang="zh-CN" sz="3200" b="1" dirty="0">
                <a:solidFill>
                  <a:srgbClr val="FF0000"/>
                </a:solidFill>
              </a:rPr>
              <a:t>D</a:t>
            </a:r>
            <a:r>
              <a:rPr lang="zh-CN" altLang="en-US" sz="3200" b="1" dirty="0">
                <a:solidFill>
                  <a:srgbClr val="FF0000"/>
                </a:solidFill>
              </a:rPr>
              <a:t>的一个二元关系，即</a:t>
            </a:r>
            <a:r>
              <a:rPr lang="en-US" altLang="zh-CN" sz="3200" b="1" dirty="0">
                <a:solidFill>
                  <a:srgbClr val="FF0000"/>
                </a:solidFill>
              </a:rPr>
              <a:t>F</a:t>
            </a:r>
            <a:r>
              <a:rPr lang="en-US" altLang="zh-CN" sz="3200" dirty="0">
                <a:solidFill>
                  <a:srgbClr val="FF0000"/>
                </a:solidFill>
              </a:rPr>
              <a:t>⊆C</a:t>
            </a:r>
            <a:r>
              <a:rPr lang="en-US" altLang="zh-CN" sz="3200" b="1" dirty="0">
                <a:solidFill>
                  <a:srgbClr val="FF0000"/>
                </a:solidFill>
                <a:latin typeface="Calibri" panose="020F0502020204030204" pitchFamily="34" charset="0"/>
              </a:rPr>
              <a:t>×D</a:t>
            </a:r>
            <a:r>
              <a:rPr lang="zh-CN" altLang="en-US" sz="3200" b="1" dirty="0">
                <a:solidFill>
                  <a:srgbClr val="FF0000"/>
                </a:solidFill>
                <a:latin typeface="Calibri" panose="020F0502020204030204" pitchFamily="34" charset="0"/>
              </a:rPr>
              <a:t>。</a:t>
            </a:r>
            <a:endParaRPr lang="zh-CN" altLang="en-US" sz="3200" b="1" dirty="0">
              <a:solidFill>
                <a:srgbClr val="FF0000"/>
              </a:solidFill>
            </a:endParaRPr>
          </a:p>
          <a:p>
            <a:pPr eaLnBrk="1" hangingPunct="1"/>
            <a:r>
              <a:rPr lang="zh-CN" altLang="en-US" sz="3200" b="1" dirty="0">
                <a:latin typeface="Times New Roman" panose="02020603050405020304" pitchFamily="18" charset="0"/>
              </a:rPr>
              <a:t>则</a:t>
            </a:r>
          </a:p>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(1) (F</a:t>
            </a:r>
            <a:r>
              <a:rPr lang="en-US" altLang="zh-CN" sz="3200" b="1" dirty="0"/>
              <a:t>∘</a:t>
            </a:r>
            <a:r>
              <a:rPr lang="en-US" altLang="zh-CN" sz="3200" b="1" dirty="0">
                <a:latin typeface="Times New Roman" panose="02020603050405020304" pitchFamily="18" charset="0"/>
              </a:rPr>
              <a:t>G)</a:t>
            </a:r>
            <a:r>
              <a:rPr lang="en-US" altLang="zh-CN" sz="3200" b="1" dirty="0"/>
              <a:t>∘</a:t>
            </a:r>
            <a:r>
              <a:rPr lang="en-US" altLang="zh-CN" sz="3200" b="1" dirty="0">
                <a:latin typeface="Times New Roman" panose="02020603050405020304" pitchFamily="18" charset="0"/>
              </a:rPr>
              <a:t>H=F</a:t>
            </a:r>
            <a:r>
              <a:rPr lang="en-US" altLang="zh-CN" sz="3200" b="1" dirty="0"/>
              <a:t>∘</a:t>
            </a:r>
            <a:r>
              <a:rPr lang="en-US" altLang="zh-CN" sz="3200" b="1" dirty="0">
                <a:latin typeface="Times New Roman" panose="02020603050405020304" pitchFamily="18" charset="0"/>
              </a:rPr>
              <a:t>(G</a:t>
            </a:r>
            <a:r>
              <a:rPr lang="en-US" altLang="zh-CN" sz="3200" b="1" dirty="0"/>
              <a:t>∘</a:t>
            </a:r>
            <a:r>
              <a:rPr lang="en-US" altLang="zh-CN" sz="3200" b="1" dirty="0">
                <a:latin typeface="Times New Roman" panose="02020603050405020304" pitchFamily="18" charset="0"/>
              </a:rPr>
              <a:t>H)</a:t>
            </a:r>
          </a:p>
          <a:p>
            <a:pPr eaLnBrk="1" hangingPunct="1">
              <a:lnSpc>
                <a:spcPct val="150000"/>
              </a:lnSpc>
            </a:pPr>
            <a:r>
              <a:rPr lang="en-US" altLang="zh-CN" sz="3200" b="1" dirty="0">
                <a:latin typeface="Times New Roman" panose="02020603050405020304" pitchFamily="18" charset="0"/>
              </a:rPr>
              <a:t>(2) (F</a:t>
            </a:r>
            <a:r>
              <a:rPr lang="en-US" altLang="zh-CN" sz="3200" b="1" dirty="0"/>
              <a:t>∘</a:t>
            </a:r>
            <a:r>
              <a:rPr lang="en-US" altLang="zh-CN" sz="3200" b="1" dirty="0">
                <a:latin typeface="Times New Roman" panose="02020603050405020304" pitchFamily="18" charset="0"/>
              </a:rPr>
              <a:t>G)</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 G</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a:t>
            </a:r>
            <a:r>
              <a:rPr lang="en-US" altLang="zh-CN" sz="3200" b="1" dirty="0"/>
              <a:t>∘</a:t>
            </a:r>
            <a:r>
              <a:rPr lang="en-US" altLang="zh-CN" sz="3200" b="1" dirty="0">
                <a:latin typeface="Times New Roman" panose="02020603050405020304" pitchFamily="18" charset="0"/>
              </a:rPr>
              <a:t>F</a:t>
            </a:r>
            <a:r>
              <a:rPr lang="en-US" altLang="zh-CN" sz="3200" b="1" baseline="30000" dirty="0">
                <a:latin typeface="Times New Roman" panose="02020603050405020304" pitchFamily="18" charset="0"/>
                <a:sym typeface="Symbol" panose="05050102010706020507" pitchFamily="18" charset="2"/>
              </a:rPr>
              <a:t></a:t>
            </a:r>
            <a:r>
              <a:rPr lang="en-US" altLang="zh-CN" sz="3200" b="1" baseline="30000" dirty="0">
                <a:latin typeface="Times New Roman" panose="02020603050405020304" pitchFamily="18" charset="0"/>
              </a:rPr>
              <a:t>1 </a:t>
            </a:r>
            <a:endParaRPr lang="en-US" altLang="zh-CN" sz="3200" b="1" dirty="0">
              <a:latin typeface="Times New Roman" panose="02020603050405020304" pitchFamily="18" charset="0"/>
            </a:endParaRPr>
          </a:p>
        </p:txBody>
      </p:sp>
      <p:sp>
        <p:nvSpPr>
          <p:cNvPr id="2" name="文本框 1"/>
          <p:cNvSpPr txBox="1"/>
          <p:nvPr/>
        </p:nvSpPr>
        <p:spPr>
          <a:xfrm>
            <a:off x="1242006" y="5335370"/>
            <a:ext cx="7622600" cy="1077218"/>
          </a:xfrm>
          <a:prstGeom prst="rect">
            <a:avLst/>
          </a:prstGeom>
          <a:solidFill>
            <a:srgbClr val="FFFF00"/>
          </a:solidFill>
        </p:spPr>
        <p:txBody>
          <a:bodyPr wrap="none" rtlCol="0">
            <a:spAutoFit/>
          </a:bodyPr>
          <a:lstStyle/>
          <a:p>
            <a:pPr marL="457200" indent="-457200">
              <a:buFont typeface="Arial" panose="020B0604020202020204" pitchFamily="34" charset="0"/>
              <a:buChar char="•"/>
            </a:pPr>
            <a:r>
              <a:rPr lang="zh-CN" altLang="en-US" sz="3200" dirty="0"/>
              <a:t>复合运算具有结合律</a:t>
            </a:r>
            <a:endParaRPr lang="en-US" altLang="zh-CN" sz="3200" dirty="0"/>
          </a:p>
          <a:p>
            <a:pPr marL="457200" indent="-457200">
              <a:buFont typeface="Arial" panose="020B0604020202020204" pitchFamily="34" charset="0"/>
              <a:buChar char="•"/>
            </a:pPr>
            <a:r>
              <a:rPr lang="zh-CN" altLang="en-US" sz="3200" dirty="0"/>
              <a:t>复合的逆等于逆的复合，但次序要交换</a:t>
            </a:r>
          </a:p>
        </p:txBody>
      </p:sp>
      <p:sp>
        <p:nvSpPr>
          <p:cNvPr id="3" name="文本框 2">
            <a:extLst>
              <a:ext uri="{FF2B5EF4-FFF2-40B4-BE49-F238E27FC236}">
                <a16:creationId xmlns:a16="http://schemas.microsoft.com/office/drawing/2014/main" id="{7EA9E586-C690-EBAF-E91B-567050D46B4B}"/>
              </a:ext>
            </a:extLst>
          </p:cNvPr>
          <p:cNvSpPr txBox="1"/>
          <p:nvPr/>
        </p:nvSpPr>
        <p:spPr>
          <a:xfrm>
            <a:off x="7805172" y="836712"/>
            <a:ext cx="1338828" cy="369332"/>
          </a:xfrm>
          <a:prstGeom prst="rect">
            <a:avLst/>
          </a:prstGeom>
          <a:solidFill>
            <a:srgbClr val="FFFF00"/>
          </a:solidFill>
        </p:spPr>
        <p:txBody>
          <a:bodyPr wrap="none" rtlCol="0">
            <a:spAutoFit/>
          </a:bodyPr>
          <a:lstStyle/>
          <a:p>
            <a:r>
              <a:rPr lang="zh-CN" altLang="en-US" dirty="0"/>
              <a:t>书上缺红字</a:t>
            </a:r>
          </a:p>
        </p:txBody>
      </p:sp>
    </p:spTree>
    <p:extLst>
      <p:ext uri="{BB962C8B-B14F-4D97-AF65-F5344CB8AC3E}">
        <p14:creationId xmlns:p14="http://schemas.microsoft.com/office/powerpoint/2010/main" val="2698652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091613-A5FC-44DE-9594-2AE907467BD5}" type="slidenum">
              <a:rPr lang="zh-CN" altLang="en-US" smtClean="0">
                <a:solidFill>
                  <a:schemeClr val="accent1"/>
                </a:solidFill>
              </a:rPr>
              <a:pPr/>
              <a:t>36</a:t>
            </a:fld>
            <a:r>
              <a:rPr lang="en-US" altLang="zh-CN" dirty="0">
                <a:solidFill>
                  <a:schemeClr val="accent1"/>
                </a:solidFill>
              </a:rPr>
              <a:t>/42</a:t>
            </a:r>
          </a:p>
        </p:txBody>
      </p:sp>
      <p:sp>
        <p:nvSpPr>
          <p:cNvPr id="32771" name="Rectangle 2"/>
          <p:cNvSpPr>
            <a:spLocks noGrp="1"/>
          </p:cNvSpPr>
          <p:nvPr>
            <p:ph type="title" idx="4294967295"/>
          </p:nvPr>
        </p:nvSpPr>
        <p:spPr>
          <a:xfrm>
            <a:off x="179388" y="-26988"/>
            <a:ext cx="8713787" cy="642938"/>
          </a:xfrm>
        </p:spPr>
        <p:txBody>
          <a:bodyPr/>
          <a:lstStyle/>
          <a:p>
            <a:pPr algn="l"/>
            <a:r>
              <a:rPr lang="zh-CN" altLang="en-US" sz="4000" b="1" dirty="0">
                <a:latin typeface="Calibri" panose="020F0502020204030204" pitchFamily="34" charset="0"/>
                <a:ea typeface="宋体" panose="02010600030101010101" pitchFamily="2" charset="-122"/>
              </a:rPr>
              <a:t>证明 </a:t>
            </a:r>
            <a:r>
              <a:rPr lang="en-US" altLang="zh-CN" sz="4000" b="1" dirty="0">
                <a:latin typeface="Calibri" panose="020F0502020204030204" pitchFamily="34" charset="0"/>
                <a:ea typeface="宋体" panose="02010600030101010101" pitchFamily="2" charset="-122"/>
              </a:rPr>
              <a:t>(1)</a:t>
            </a:r>
            <a:r>
              <a:rPr lang="zh-CN" altLang="en-US" sz="4000" b="1" dirty="0">
                <a:latin typeface="Calibri" panose="020F0502020204030204" pitchFamily="34" charset="0"/>
                <a:ea typeface="宋体" panose="02010600030101010101" pitchFamily="2" charset="-122"/>
              </a:rPr>
              <a:t>  </a:t>
            </a:r>
            <a:r>
              <a:rPr lang="en-US" altLang="zh-CN" sz="4000" b="1" dirty="0">
                <a:latin typeface="Calibri" panose="020F0502020204030204" pitchFamily="34" charset="0"/>
                <a:ea typeface="宋体" panose="02010600030101010101" pitchFamily="2" charset="-122"/>
              </a:rPr>
              <a:t>(F◦G)◦H= F◦(G◦H)</a:t>
            </a:r>
          </a:p>
        </p:txBody>
      </p:sp>
      <p:sp>
        <p:nvSpPr>
          <p:cNvPr id="18435" name="Rectangle 3"/>
          <p:cNvSpPr>
            <a:spLocks noGrp="1"/>
          </p:cNvSpPr>
          <p:nvPr>
            <p:ph type="body" idx="4294967295"/>
          </p:nvPr>
        </p:nvSpPr>
        <p:spPr>
          <a:xfrm>
            <a:off x="250825" y="836613"/>
            <a:ext cx="8713788" cy="5616575"/>
          </a:xfrm>
        </p:spPr>
        <p:txBody>
          <a:bodyPr/>
          <a:lstStyle/>
          <a:p>
            <a:pPr>
              <a:buNone/>
            </a:pPr>
            <a:r>
              <a:rPr lang="zh-CN" altLang="en-US" sz="2800" b="1" dirty="0">
                <a:latin typeface="Calibri" panose="020F0502020204030204" pitchFamily="34" charset="0"/>
                <a:ea typeface="宋体" panose="02010600030101010101" pitchFamily="2" charset="-122"/>
              </a:rPr>
              <a:t>对于任意的</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dirty="0">
                <a:latin typeface="Calibri" panose="020F0502020204030204" pitchFamily="34" charset="0"/>
                <a:ea typeface="宋体" panose="02010600030101010101" pitchFamily="2" charset="-122"/>
              </a:rPr>
              <a:t>，若</a:t>
            </a:r>
            <a:r>
              <a:rPr lang="en-US" altLang="zh-CN" sz="2800" b="1" dirty="0">
                <a:latin typeface="Calibri" panose="020F0502020204030204" pitchFamily="34" charset="0"/>
                <a:ea typeface="宋体" panose="02010600030101010101" pitchFamily="2" charset="-122"/>
              </a:rPr>
              <a:t>&lt;x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y&gt;</a:t>
            </a:r>
            <a:r>
              <a:rPr lang="zh-CN" altLang="en-US"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 (F◦G)◦H</a:t>
            </a:r>
            <a:r>
              <a:rPr lang="zh-CN" altLang="en-US" sz="2800" b="1" dirty="0">
                <a:latin typeface="Calibri" panose="020F0502020204030204" pitchFamily="34" charset="0"/>
                <a:ea typeface="宋体" panose="02010600030101010101" pitchFamily="2" charset="-122"/>
              </a:rPr>
              <a:t>，</a:t>
            </a:r>
          </a:p>
          <a:p>
            <a:pPr>
              <a:buFont typeface="Arial" panose="020B0604020202020204" pitchFamily="34" charset="0"/>
              <a:buNone/>
            </a:pPr>
            <a:r>
              <a:rPr lang="zh-CN" altLang="en-US" sz="2800" b="1" dirty="0">
                <a:solidFill>
                  <a:srgbClr val="FF0000"/>
                </a:solidFill>
                <a:latin typeface="Calibri" panose="020F0502020204030204" pitchFamily="34" charset="0"/>
                <a:ea typeface="宋体" panose="02010600030101010101" pitchFamily="2" charset="-122"/>
              </a:rPr>
              <a:t>则存在</a:t>
            </a:r>
            <a:r>
              <a:rPr lang="en-US" altLang="zh-CN" sz="2800" b="1" dirty="0" err="1">
                <a:solidFill>
                  <a:srgbClr val="FF0000"/>
                </a:solidFill>
                <a:latin typeface="Calibri" panose="020F0502020204030204" pitchFamily="34" charset="0"/>
                <a:ea typeface="宋体" panose="02010600030101010101" pitchFamily="2" charset="-122"/>
              </a:rPr>
              <a:t>b</a:t>
            </a:r>
            <a:r>
              <a:rPr lang="en-US" altLang="zh-CN" sz="2800" b="1" dirty="0" err="1">
                <a:solidFill>
                  <a:srgbClr val="FF0000"/>
                </a:solidFill>
                <a:latin typeface="MS Mincho" panose="02020609040205080304" pitchFamily="49" charset="-128"/>
                <a:ea typeface="MS Mincho" panose="02020609040205080304" pitchFamily="49" charset="-128"/>
              </a:rPr>
              <a:t>∊</a:t>
            </a:r>
            <a:r>
              <a:rPr lang="en-US" altLang="zh-CN" sz="2800" b="1" dirty="0" err="1">
                <a:solidFill>
                  <a:srgbClr val="FF0000"/>
                </a:solidFill>
                <a:latin typeface="Calibri" panose="020F0502020204030204" pitchFamily="34" charset="0"/>
                <a:ea typeface="宋体" panose="02010600030101010101" pitchFamily="2" charset="-122"/>
              </a:rPr>
              <a:t>B</a:t>
            </a:r>
            <a:r>
              <a:rPr lang="zh-CN" altLang="en-US" sz="2800" b="1" dirty="0">
                <a:solidFill>
                  <a:srgbClr val="FF0000"/>
                </a:solidFill>
                <a:latin typeface="Calibri" panose="020F0502020204030204" pitchFamily="34" charset="0"/>
                <a:ea typeface="宋体" panose="02010600030101010101" pitchFamily="2" charset="-122"/>
              </a:rPr>
              <a:t>，使得 </a:t>
            </a:r>
            <a:r>
              <a:rPr lang="en-US" altLang="zh-CN" sz="2800" b="1" dirty="0">
                <a:solidFill>
                  <a:srgbClr val="FF0000"/>
                </a:solidFill>
                <a:latin typeface="Calibri" panose="020F0502020204030204" pitchFamily="34" charset="0"/>
                <a:ea typeface="宋体" panose="02010600030101010101" pitchFamily="2" charset="-122"/>
              </a:rPr>
              <a:t>&lt;b</a:t>
            </a:r>
            <a:r>
              <a:rPr lang="zh-CN"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y&gt;</a:t>
            </a:r>
            <a:r>
              <a:rPr lang="zh-CN" altLang="en-US" sz="2800" b="1" dirty="0">
                <a:solidFill>
                  <a:srgbClr val="FF0000"/>
                </a:solidFill>
                <a:latin typeface="MS Mincho" panose="02020609040205080304" pitchFamily="49" charset="-128"/>
                <a:ea typeface="MS Mincho" panose="02020609040205080304" pitchFamily="49" charset="-128"/>
              </a:rPr>
              <a:t>∊</a:t>
            </a:r>
            <a:r>
              <a:rPr lang="en-US" altLang="zh-CN" sz="2800" b="1" dirty="0">
                <a:solidFill>
                  <a:srgbClr val="FF0000"/>
                </a:solidFill>
                <a:latin typeface="MS Mincho" panose="02020609040205080304" pitchFamily="49" charset="-128"/>
                <a:ea typeface="MS Mincho" panose="02020609040205080304" pitchFamily="49" charset="-128"/>
              </a:rPr>
              <a:t>F</a:t>
            </a:r>
            <a:r>
              <a:rPr lang="en-US" altLang="zh-CN" sz="2800" b="1" dirty="0">
                <a:solidFill>
                  <a:srgbClr val="FF0000"/>
                </a:solidFill>
                <a:latin typeface="Calibri" panose="020F0502020204030204" pitchFamily="34" charset="0"/>
                <a:ea typeface="宋体" panose="02010600030101010101" pitchFamily="2" charset="-122"/>
              </a:rPr>
              <a:t>◦G</a:t>
            </a:r>
            <a:r>
              <a:rPr lang="zh-CN"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&lt;x</a:t>
            </a:r>
            <a:r>
              <a:rPr lang="zh-CN"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b&gt;</a:t>
            </a:r>
            <a:r>
              <a:rPr lang="zh-CN" altLang="en-US" sz="2800" b="1" dirty="0">
                <a:solidFill>
                  <a:srgbClr val="FF0000"/>
                </a:solidFill>
                <a:latin typeface="MS Mincho" panose="02020609040205080304" pitchFamily="49" charset="-128"/>
                <a:ea typeface="MS Mincho" panose="02020609040205080304" pitchFamily="49" charset="-128"/>
              </a:rPr>
              <a:t>∊</a:t>
            </a:r>
            <a:r>
              <a:rPr lang="en-US" altLang="zh-CN" sz="2800" b="1" dirty="0">
                <a:solidFill>
                  <a:srgbClr val="FF0000"/>
                </a:solidFill>
                <a:latin typeface="MS Mincho" panose="02020609040205080304" pitchFamily="49" charset="-128"/>
                <a:ea typeface="MS Mincho" panose="02020609040205080304" pitchFamily="49" charset="-128"/>
              </a:rPr>
              <a:t>H</a:t>
            </a:r>
            <a:r>
              <a:rPr lang="zh-CN" altLang="en-US" sz="2800" b="1" dirty="0">
                <a:solidFill>
                  <a:srgbClr val="FF0000"/>
                </a:solidFill>
                <a:latin typeface="Calibri" panose="020F0502020204030204" pitchFamily="34" charset="0"/>
                <a:ea typeface="宋体" panose="02010600030101010101" pitchFamily="2" charset="-122"/>
              </a:rPr>
              <a:t>，</a:t>
            </a:r>
          </a:p>
          <a:p>
            <a:pPr>
              <a:buFont typeface="Arial" panose="020B0604020202020204" pitchFamily="34" charset="0"/>
              <a:buNone/>
            </a:pPr>
            <a:r>
              <a:rPr lang="zh-CN" altLang="en-US" sz="2800" b="1" dirty="0">
                <a:solidFill>
                  <a:srgbClr val="FF0000"/>
                </a:solidFill>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由</a:t>
            </a:r>
            <a:r>
              <a:rPr lang="en-US" altLang="zh-CN" sz="2800" b="1" dirty="0">
                <a:latin typeface="Calibri" panose="020F0502020204030204" pitchFamily="34" charset="0"/>
                <a:ea typeface="宋体" panose="02010600030101010101" pitchFamily="2" charset="-122"/>
              </a:rPr>
              <a:t>&lt;b</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y&gt;</a:t>
            </a:r>
            <a:r>
              <a:rPr lang="en-US" altLang="zh-CN" sz="2800" b="1" dirty="0">
                <a:latin typeface="MS Mincho" panose="02020609040205080304" pitchFamily="49" charset="-128"/>
                <a:ea typeface="MS Mincho" panose="02020609040205080304" pitchFamily="49" charset="-128"/>
              </a:rPr>
              <a:t>∊F</a:t>
            </a:r>
            <a:r>
              <a:rPr lang="en-US" altLang="zh-CN" sz="2800" b="1" dirty="0">
                <a:latin typeface="Calibri" panose="020F0502020204030204" pitchFamily="34" charset="0"/>
                <a:ea typeface="宋体" panose="02010600030101010101" pitchFamily="2" charset="-122"/>
              </a:rPr>
              <a:t>◦G, </a:t>
            </a:r>
            <a:r>
              <a:rPr lang="zh-CN" altLang="en-US" sz="2800" b="1" dirty="0">
                <a:latin typeface="Calibri" panose="020F0502020204030204" pitchFamily="34" charset="0"/>
                <a:ea typeface="宋体" panose="02010600030101010101" pitchFamily="2" charset="-122"/>
              </a:rPr>
              <a:t>则存在</a:t>
            </a:r>
            <a:r>
              <a:rPr lang="en-US" altLang="zh-CN" sz="2800" b="1" dirty="0" err="1">
                <a:latin typeface="Calibri" panose="020F0502020204030204" pitchFamily="34" charset="0"/>
                <a:ea typeface="宋体" panose="02010600030101010101" pitchFamily="2" charset="-122"/>
              </a:rPr>
              <a:t>c</a:t>
            </a:r>
            <a:r>
              <a:rPr lang="en-US" altLang="zh-CN" sz="2800" b="1" dirty="0" err="1">
                <a:latin typeface="MS Mincho" panose="02020609040205080304" pitchFamily="49" charset="-128"/>
                <a:ea typeface="MS Mincho" panose="02020609040205080304" pitchFamily="49" charset="-128"/>
              </a:rPr>
              <a:t>∊</a:t>
            </a:r>
            <a:r>
              <a:rPr lang="en-US" altLang="zh-CN" sz="2800" b="1" dirty="0" err="1">
                <a:latin typeface="Calibri" panose="020F0502020204030204" pitchFamily="34" charset="0"/>
                <a:ea typeface="宋体" panose="02010600030101010101" pitchFamily="2" charset="-122"/>
              </a:rPr>
              <a:t>C</a:t>
            </a:r>
            <a:r>
              <a:rPr lang="en-US" altLang="zh-CN" sz="2800" b="1" dirty="0">
                <a:latin typeface="Calibri" panose="020F0502020204030204" pitchFamily="34" charset="0"/>
                <a:ea typeface="宋体" panose="02010600030101010101" pitchFamily="2" charset="-122"/>
              </a:rPr>
              <a:t>,</a:t>
            </a:r>
          </a:p>
          <a:p>
            <a:pPr>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使得</a:t>
            </a:r>
            <a:r>
              <a:rPr lang="en-US" altLang="zh-CN" sz="2800" b="1" dirty="0">
                <a:latin typeface="Calibri" panose="020F0502020204030204" pitchFamily="34" charset="0"/>
                <a:ea typeface="宋体" panose="02010600030101010101" pitchFamily="2" charset="-122"/>
              </a:rPr>
              <a:t>&lt;c, y&gt;</a:t>
            </a:r>
            <a:r>
              <a:rPr lang="en-US" altLang="zh-CN" sz="2800" b="1" dirty="0">
                <a:latin typeface="MS Mincho" panose="02020609040205080304" pitchFamily="49" charset="-128"/>
                <a:ea typeface="MS Mincho" panose="02020609040205080304" pitchFamily="49" charset="-128"/>
              </a:rPr>
              <a:t>∊F</a:t>
            </a:r>
            <a:r>
              <a:rPr lang="en-US" altLang="zh-CN" sz="2800" b="1" dirty="0">
                <a:latin typeface="Calibri" panose="020F0502020204030204" pitchFamily="34" charset="0"/>
                <a:ea typeface="宋体" panose="02010600030101010101" pitchFamily="2" charset="-122"/>
              </a:rPr>
              <a:t>,  &lt;</a:t>
            </a:r>
            <a:r>
              <a:rPr lang="en-US" altLang="zh-CN" sz="2800" b="1" dirty="0" err="1">
                <a:latin typeface="Calibri" panose="020F0502020204030204" pitchFamily="34" charset="0"/>
                <a:ea typeface="宋体" panose="02010600030101010101" pitchFamily="2" charset="-122"/>
              </a:rPr>
              <a:t>b,c</a:t>
            </a:r>
            <a:r>
              <a:rPr lang="en-US" altLang="zh-CN" sz="2800" b="1" dirty="0">
                <a:latin typeface="Calibri" panose="020F0502020204030204" pitchFamily="34" charset="0"/>
                <a:ea typeface="宋体" panose="02010600030101010101" pitchFamily="2" charset="-122"/>
              </a:rPr>
              <a:t>&gt;</a:t>
            </a:r>
            <a:r>
              <a:rPr lang="en-US" altLang="zh-CN"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G</a:t>
            </a:r>
            <a:endParaRPr lang="zh-CN" altLang="en-US" sz="2800" b="1" dirty="0">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sz="2800" b="1" dirty="0">
                <a:solidFill>
                  <a:srgbClr val="FF0000"/>
                </a:solidFill>
                <a:latin typeface="Calibri" panose="020F0502020204030204" pitchFamily="34" charset="0"/>
                <a:ea typeface="宋体" panose="02010600030101010101" pitchFamily="2" charset="-122"/>
              </a:rPr>
              <a:t>    由</a:t>
            </a:r>
            <a:r>
              <a:rPr lang="en-US" altLang="zh-CN" sz="2800" b="1" dirty="0">
                <a:solidFill>
                  <a:srgbClr val="FF0000"/>
                </a:solidFill>
                <a:latin typeface="Calibri" panose="020F0502020204030204" pitchFamily="34" charset="0"/>
                <a:ea typeface="宋体" panose="02010600030101010101" pitchFamily="2" charset="-122"/>
              </a:rPr>
              <a:t>&lt;x</a:t>
            </a:r>
            <a:r>
              <a:rPr lang="zh-CN"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b&gt;</a:t>
            </a:r>
            <a:r>
              <a:rPr lang="en-US" altLang="zh-CN" sz="2800" b="1" dirty="0">
                <a:solidFill>
                  <a:srgbClr val="FF0000"/>
                </a:solidFill>
                <a:latin typeface="MS Mincho" panose="02020609040205080304" pitchFamily="49" charset="-128"/>
                <a:ea typeface="MS Mincho" panose="02020609040205080304" pitchFamily="49" charset="-128"/>
              </a:rPr>
              <a:t>∊H</a:t>
            </a:r>
            <a:r>
              <a:rPr lang="en-US" altLang="zh-CN" sz="2800" b="1" dirty="0">
                <a:solidFill>
                  <a:srgbClr val="FF0000"/>
                </a:solidFill>
                <a:latin typeface="Calibri" panose="020F0502020204030204" pitchFamily="34" charset="0"/>
                <a:ea typeface="宋体" panose="02010600030101010101" pitchFamily="2" charset="-122"/>
              </a:rPr>
              <a:t>, &lt;b</a:t>
            </a:r>
            <a:r>
              <a:rPr lang="zh-CN"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c&gt;</a:t>
            </a:r>
            <a:r>
              <a:rPr lang="en-US" altLang="zh-CN" sz="2800" b="1" dirty="0">
                <a:solidFill>
                  <a:srgbClr val="FF0000"/>
                </a:solidFill>
                <a:latin typeface="MS Mincho" panose="02020609040205080304" pitchFamily="49" charset="-128"/>
                <a:ea typeface="MS Mincho" panose="02020609040205080304" pitchFamily="49" charset="-128"/>
              </a:rPr>
              <a:t>∊G</a:t>
            </a:r>
            <a:r>
              <a:rPr lang="en-US" altLang="zh-CN" sz="2800" b="1" dirty="0">
                <a:solidFill>
                  <a:srgbClr val="FF0000"/>
                </a:solidFill>
                <a:latin typeface="Calibri" panose="020F0502020204030204" pitchFamily="34" charset="0"/>
                <a:ea typeface="宋体" panose="02010600030101010101" pitchFamily="2" charset="-122"/>
              </a:rPr>
              <a:t>, </a:t>
            </a:r>
            <a:r>
              <a:rPr lang="zh-CN" altLang="en-US" sz="2800" b="1" dirty="0">
                <a:solidFill>
                  <a:srgbClr val="FF0000"/>
                </a:solidFill>
                <a:latin typeface="Calibri" panose="020F0502020204030204" pitchFamily="34" charset="0"/>
                <a:ea typeface="宋体" panose="02010600030101010101" pitchFamily="2" charset="-122"/>
              </a:rPr>
              <a:t>则</a:t>
            </a:r>
            <a:r>
              <a:rPr lang="en-US" altLang="zh-CN" sz="2800" b="1" dirty="0">
                <a:solidFill>
                  <a:srgbClr val="FF0000"/>
                </a:solidFill>
                <a:latin typeface="Calibri" panose="020F0502020204030204" pitchFamily="34" charset="0"/>
                <a:ea typeface="宋体" panose="02010600030101010101" pitchFamily="2" charset="-122"/>
              </a:rPr>
              <a:t>&lt;x</a:t>
            </a:r>
            <a:r>
              <a:rPr lang="zh-CN"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c&gt;</a:t>
            </a:r>
            <a:r>
              <a:rPr lang="en-US" altLang="zh-CN" sz="2800" b="1" dirty="0">
                <a:solidFill>
                  <a:srgbClr val="FF0000"/>
                </a:solidFill>
                <a:latin typeface="MS Mincho" panose="02020609040205080304" pitchFamily="49" charset="-128"/>
                <a:ea typeface="MS Mincho" panose="02020609040205080304" pitchFamily="49" charset="-128"/>
              </a:rPr>
              <a:t>∊</a:t>
            </a:r>
            <a:r>
              <a:rPr lang="en-US" altLang="zh-CN" sz="2800" b="1" dirty="0">
                <a:solidFill>
                  <a:srgbClr val="FF0000"/>
                </a:solidFill>
                <a:latin typeface="Calibri" panose="020F0502020204030204" pitchFamily="34" charset="0"/>
                <a:ea typeface="宋体" panose="02010600030101010101" pitchFamily="2" charset="-122"/>
              </a:rPr>
              <a:t>G◦H </a:t>
            </a:r>
            <a:r>
              <a:rPr lang="zh-CN" altLang="en-US" sz="2800" b="1" dirty="0">
                <a:solidFill>
                  <a:srgbClr val="FF0000"/>
                </a:solidFill>
                <a:latin typeface="Calibri" panose="020F0502020204030204" pitchFamily="34" charset="0"/>
                <a:ea typeface="宋体" panose="02010600030101010101" pitchFamily="2" charset="-122"/>
              </a:rPr>
              <a:t>。</a:t>
            </a:r>
          </a:p>
          <a:p>
            <a:pPr>
              <a:buFont typeface="Arial" panose="020B0604020202020204" pitchFamily="34" charset="0"/>
              <a:buNone/>
            </a:pPr>
            <a:r>
              <a:rPr lang="zh-CN" altLang="en-US" sz="2800" b="1" dirty="0">
                <a:solidFill>
                  <a:srgbClr val="FF0000"/>
                </a:solidFill>
                <a:latin typeface="Calibri" panose="020F0502020204030204" pitchFamily="34" charset="0"/>
                <a:ea typeface="宋体" panose="02010600030101010101" pitchFamily="2" charset="-122"/>
              </a:rPr>
              <a:t>    </a:t>
            </a:r>
            <a:r>
              <a:rPr lang="zh-CN" altLang="en-US" sz="2800" b="1" dirty="0">
                <a:solidFill>
                  <a:srgbClr val="00B050"/>
                </a:solidFill>
                <a:latin typeface="Calibri" panose="020F0502020204030204" pitchFamily="34" charset="0"/>
                <a:ea typeface="宋体" panose="02010600030101010101" pitchFamily="2" charset="-122"/>
              </a:rPr>
              <a:t>由</a:t>
            </a:r>
            <a:r>
              <a:rPr lang="en-US" altLang="zh-CN" sz="2800" b="1" dirty="0">
                <a:solidFill>
                  <a:srgbClr val="00B050"/>
                </a:solidFill>
                <a:latin typeface="Calibri" panose="020F0502020204030204" pitchFamily="34" charset="0"/>
                <a:ea typeface="宋体" panose="02010600030101010101" pitchFamily="2" charset="-122"/>
              </a:rPr>
              <a:t>&lt;c</a:t>
            </a:r>
            <a:r>
              <a:rPr lang="zh-CN" altLang="en-US" sz="2800" b="1" dirty="0">
                <a:solidFill>
                  <a:srgbClr val="00B050"/>
                </a:solidFill>
                <a:latin typeface="Calibri" panose="020F0502020204030204" pitchFamily="34" charset="0"/>
                <a:ea typeface="宋体" panose="02010600030101010101" pitchFamily="2" charset="-122"/>
              </a:rPr>
              <a:t>，</a:t>
            </a:r>
            <a:r>
              <a:rPr lang="en-US" altLang="zh-CN" sz="2800" b="1" dirty="0">
                <a:solidFill>
                  <a:srgbClr val="00B050"/>
                </a:solidFill>
                <a:latin typeface="Calibri" panose="020F0502020204030204" pitchFamily="34" charset="0"/>
                <a:ea typeface="宋体" panose="02010600030101010101" pitchFamily="2" charset="-122"/>
              </a:rPr>
              <a:t>y&gt;</a:t>
            </a:r>
            <a:r>
              <a:rPr lang="en-US" altLang="zh-CN" sz="2800" b="1" dirty="0">
                <a:solidFill>
                  <a:srgbClr val="00B050"/>
                </a:solidFill>
                <a:latin typeface="MS Mincho" panose="02020609040205080304" pitchFamily="49" charset="-128"/>
                <a:ea typeface="MS Mincho" panose="02020609040205080304" pitchFamily="49" charset="-128"/>
              </a:rPr>
              <a:t>∊F,</a:t>
            </a:r>
            <a:r>
              <a:rPr lang="en-US" altLang="zh-CN" sz="2800" b="1" dirty="0">
                <a:solidFill>
                  <a:srgbClr val="00B050"/>
                </a:solidFill>
                <a:latin typeface="Calibri" panose="020F0502020204030204" pitchFamily="34" charset="0"/>
                <a:ea typeface="宋体" panose="02010600030101010101" pitchFamily="2" charset="-122"/>
              </a:rPr>
              <a:t> &lt;x</a:t>
            </a:r>
            <a:r>
              <a:rPr lang="zh-CN" altLang="en-US" sz="2800" b="1" dirty="0">
                <a:solidFill>
                  <a:srgbClr val="00B050"/>
                </a:solidFill>
                <a:latin typeface="Calibri" panose="020F0502020204030204" pitchFamily="34" charset="0"/>
                <a:ea typeface="宋体" panose="02010600030101010101" pitchFamily="2" charset="-122"/>
              </a:rPr>
              <a:t>，</a:t>
            </a:r>
            <a:r>
              <a:rPr lang="en-US" altLang="zh-CN" sz="2800" b="1" dirty="0">
                <a:solidFill>
                  <a:srgbClr val="00B050"/>
                </a:solidFill>
                <a:latin typeface="Calibri" panose="020F0502020204030204" pitchFamily="34" charset="0"/>
                <a:ea typeface="宋体" panose="02010600030101010101" pitchFamily="2" charset="-122"/>
              </a:rPr>
              <a:t>c&gt;</a:t>
            </a:r>
            <a:r>
              <a:rPr lang="en-US" altLang="zh-CN" sz="2800" b="1" dirty="0">
                <a:solidFill>
                  <a:srgbClr val="00B050"/>
                </a:solidFill>
                <a:latin typeface="MS Mincho" panose="02020609040205080304" pitchFamily="49" charset="-128"/>
                <a:ea typeface="MS Mincho" panose="02020609040205080304" pitchFamily="49" charset="-128"/>
              </a:rPr>
              <a:t>∊G</a:t>
            </a:r>
            <a:r>
              <a:rPr lang="en-US" altLang="zh-CN" sz="2800" b="1" dirty="0">
                <a:solidFill>
                  <a:srgbClr val="00B050"/>
                </a:solidFill>
                <a:latin typeface="Calibri" panose="020F0502020204030204" pitchFamily="34" charset="0"/>
                <a:ea typeface="宋体" panose="02010600030101010101" pitchFamily="2" charset="-122"/>
              </a:rPr>
              <a:t>◦H </a:t>
            </a:r>
            <a:r>
              <a:rPr lang="zh-CN" altLang="en-US" sz="2800" b="1" dirty="0">
                <a:solidFill>
                  <a:srgbClr val="00B050"/>
                </a:solidFill>
                <a:latin typeface="Calibri" panose="020F0502020204030204" pitchFamily="34" charset="0"/>
                <a:ea typeface="宋体" panose="02010600030101010101" pitchFamily="2" charset="-122"/>
              </a:rPr>
              <a:t>则</a:t>
            </a:r>
          </a:p>
          <a:p>
            <a:pPr>
              <a:buFont typeface="Arial" panose="020B0604020202020204" pitchFamily="34" charset="0"/>
              <a:buNone/>
            </a:pPr>
            <a:r>
              <a:rPr lang="en-US" altLang="zh-CN" sz="2800" b="1" dirty="0">
                <a:solidFill>
                  <a:srgbClr val="00B050"/>
                </a:solidFill>
                <a:latin typeface="Calibri" panose="020F0502020204030204" pitchFamily="34" charset="0"/>
                <a:ea typeface="宋体" panose="02010600030101010101" pitchFamily="2" charset="-122"/>
              </a:rPr>
              <a:t>                   &lt;</a:t>
            </a:r>
            <a:r>
              <a:rPr lang="en-US" altLang="zh-CN" sz="2800" b="1" dirty="0" err="1">
                <a:solidFill>
                  <a:srgbClr val="00B050"/>
                </a:solidFill>
                <a:latin typeface="Calibri" panose="020F0502020204030204" pitchFamily="34" charset="0"/>
                <a:ea typeface="宋体" panose="02010600030101010101" pitchFamily="2" charset="-122"/>
              </a:rPr>
              <a:t>x,y</a:t>
            </a:r>
            <a:r>
              <a:rPr lang="en-US" altLang="zh-CN" sz="2800" b="1" dirty="0">
                <a:solidFill>
                  <a:srgbClr val="00B050"/>
                </a:solidFill>
                <a:latin typeface="Calibri" panose="020F0502020204030204" pitchFamily="34" charset="0"/>
                <a:ea typeface="宋体" panose="02010600030101010101" pitchFamily="2" charset="-122"/>
              </a:rPr>
              <a:t>&gt;</a:t>
            </a:r>
            <a:r>
              <a:rPr lang="en-US" altLang="zh-CN" sz="2800" b="1" dirty="0">
                <a:solidFill>
                  <a:srgbClr val="00B050"/>
                </a:solidFill>
                <a:latin typeface="MS Mincho" panose="02020609040205080304" pitchFamily="49" charset="-128"/>
                <a:ea typeface="MS Mincho" panose="02020609040205080304" pitchFamily="49" charset="-128"/>
              </a:rPr>
              <a:t>∊F</a:t>
            </a:r>
            <a:r>
              <a:rPr lang="en-US" altLang="zh-CN" sz="2800" b="1" dirty="0">
                <a:solidFill>
                  <a:srgbClr val="00B050"/>
                </a:solidFill>
                <a:latin typeface="Calibri" panose="020F0502020204030204" pitchFamily="34" charset="0"/>
                <a:ea typeface="宋体" panose="02010600030101010101" pitchFamily="2" charset="-122"/>
              </a:rPr>
              <a:t>◦(G◦H)</a:t>
            </a:r>
            <a:endParaRPr lang="zh-CN" altLang="en-US" sz="2800" b="1" dirty="0">
              <a:solidFill>
                <a:srgbClr val="00B050"/>
              </a:solidFill>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故有</a:t>
            </a:r>
          </a:p>
          <a:p>
            <a:pPr>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t>
            </a:r>
            <a:r>
              <a:rPr lang="en-US" altLang="zh-CN" sz="2800" b="1" dirty="0">
                <a:solidFill>
                  <a:srgbClr val="993300"/>
                </a:solidFill>
                <a:latin typeface="Calibri" panose="020F0502020204030204" pitchFamily="34" charset="0"/>
                <a:ea typeface="宋体" panose="02010600030101010101" pitchFamily="2" charset="-122"/>
              </a:rPr>
              <a:t>(F◦G)◦H</a:t>
            </a:r>
            <a:r>
              <a:rPr lang="en-US" altLang="zh-CN" sz="2800" b="1" dirty="0">
                <a:solidFill>
                  <a:srgbClr val="993300"/>
                </a:solidFill>
                <a:latin typeface="MS Mincho" panose="02020609040205080304" pitchFamily="49" charset="-128"/>
                <a:ea typeface="MS Mincho" panose="02020609040205080304" pitchFamily="49" charset="-128"/>
              </a:rPr>
              <a:t>⊆</a:t>
            </a:r>
            <a:r>
              <a:rPr lang="en-US" altLang="zh-CN" sz="2800" b="1" baseline="-25000" dirty="0">
                <a:solidFill>
                  <a:srgbClr val="993300"/>
                </a:solidFill>
                <a:latin typeface="MS Mincho" panose="02020609040205080304" pitchFamily="49" charset="-128"/>
                <a:ea typeface="MS Mincho" panose="02020609040205080304" pitchFamily="49" charset="-128"/>
              </a:rPr>
              <a:t> </a:t>
            </a:r>
            <a:r>
              <a:rPr lang="en-US" altLang="zh-CN" sz="2800" b="1" dirty="0">
                <a:solidFill>
                  <a:srgbClr val="993300"/>
                </a:solidFill>
                <a:latin typeface="Calibri" panose="020F0502020204030204" pitchFamily="34" charset="0"/>
                <a:ea typeface="宋体" panose="02010600030101010101" pitchFamily="2" charset="-122"/>
              </a:rPr>
              <a:t>F◦(G◦H)</a:t>
            </a:r>
            <a:endParaRPr lang="zh-CN" altLang="en-US" sz="2800" b="1" dirty="0">
              <a:solidFill>
                <a:srgbClr val="993300"/>
              </a:solidFill>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同理可证 </a:t>
            </a:r>
            <a:r>
              <a:rPr lang="en-US" altLang="zh-CN" sz="2800" b="1" dirty="0">
                <a:solidFill>
                  <a:srgbClr val="993300"/>
                </a:solidFill>
                <a:latin typeface="Calibri" panose="020F0502020204030204" pitchFamily="34" charset="0"/>
                <a:ea typeface="宋体" panose="02010600030101010101" pitchFamily="2" charset="-122"/>
              </a:rPr>
              <a:t>F◦(G◦H)</a:t>
            </a:r>
            <a:r>
              <a:rPr lang="en-US" altLang="zh-CN" sz="2800" b="1" dirty="0">
                <a:solidFill>
                  <a:srgbClr val="993300"/>
                </a:solidFill>
                <a:latin typeface="MS Mincho" panose="02020609040205080304" pitchFamily="49" charset="-128"/>
                <a:ea typeface="MS Mincho" panose="02020609040205080304" pitchFamily="49" charset="-128"/>
              </a:rPr>
              <a:t>⊆</a:t>
            </a:r>
            <a:r>
              <a:rPr lang="en-US" altLang="zh-CN" sz="2800" b="1" dirty="0">
                <a:solidFill>
                  <a:srgbClr val="993300"/>
                </a:solidFill>
                <a:latin typeface="Calibri" panose="020F0502020204030204" pitchFamily="34" charset="0"/>
                <a:ea typeface="宋体" panose="02010600030101010101" pitchFamily="2" charset="-122"/>
              </a:rPr>
              <a:t> (F ◦G) ◦H</a:t>
            </a:r>
            <a:endParaRPr lang="zh-CN" altLang="en-US" sz="2800" b="1" dirty="0">
              <a:solidFill>
                <a:srgbClr val="993300"/>
              </a:solidFill>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所以最后结论得证。</a:t>
            </a:r>
          </a:p>
        </p:txBody>
      </p:sp>
    </p:spTree>
    <p:extLst>
      <p:ext uri="{BB962C8B-B14F-4D97-AF65-F5344CB8AC3E}">
        <p14:creationId xmlns:p14="http://schemas.microsoft.com/office/powerpoint/2010/main" val="3912782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435">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0"/>
          </p:nvPr>
        </p:nvSpPr>
        <p:spPr>
          <a:xfrm>
            <a:off x="6974305" y="638175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0416A5-91FF-408C-9C82-73961205B0AC}" type="slidenum">
              <a:rPr lang="zh-CN" altLang="en-US" smtClean="0">
                <a:solidFill>
                  <a:schemeClr val="accent1"/>
                </a:solidFill>
              </a:rPr>
              <a:pPr/>
              <a:t>37</a:t>
            </a:fld>
            <a:r>
              <a:rPr lang="en-US" altLang="zh-CN" dirty="0">
                <a:solidFill>
                  <a:schemeClr val="accent1"/>
                </a:solidFill>
              </a:rPr>
              <a:t>/42</a:t>
            </a:r>
          </a:p>
        </p:txBody>
      </p:sp>
      <p:sp>
        <p:nvSpPr>
          <p:cNvPr id="31747" name="Rectangle 2"/>
          <p:cNvSpPr>
            <a:spLocks noGrp="1"/>
          </p:cNvSpPr>
          <p:nvPr>
            <p:ph type="title" idx="4294967295"/>
          </p:nvPr>
        </p:nvSpPr>
        <p:spPr>
          <a:xfrm>
            <a:off x="251520" y="85193"/>
            <a:ext cx="8229600" cy="642938"/>
          </a:xfrm>
        </p:spPr>
        <p:txBody>
          <a:bodyPr/>
          <a:lstStyle/>
          <a:p>
            <a:pPr algn="l"/>
            <a:r>
              <a:rPr lang="zh-CN" altLang="en-US" b="1" dirty="0">
                <a:latin typeface="Calibri" panose="020F0502020204030204" pitchFamily="34" charset="0"/>
                <a:ea typeface="宋体" panose="02010600030101010101" pitchFamily="2" charset="-122"/>
              </a:rPr>
              <a:t>证明</a:t>
            </a:r>
            <a:r>
              <a:rPr lang="en-US" altLang="zh-CN" b="1" dirty="0">
                <a:latin typeface="Calibri" panose="020F0502020204030204" pitchFamily="34" charset="0"/>
                <a:ea typeface="宋体" panose="02010600030101010101" pitchFamily="2" charset="-122"/>
              </a:rPr>
              <a:t>(2)</a:t>
            </a:r>
            <a:r>
              <a:rPr lang="en-US" altLang="zh-CN" b="1" dirty="0">
                <a:latin typeface="Times New Roman" panose="02020603050405020304" pitchFamily="18" charset="0"/>
              </a:rPr>
              <a:t> (F</a:t>
            </a:r>
            <a:r>
              <a:rPr lang="en-US" altLang="zh-CN" b="1" dirty="0"/>
              <a:t>∘</a:t>
            </a:r>
            <a:r>
              <a:rPr lang="en-US" altLang="zh-CN" b="1" dirty="0">
                <a:latin typeface="Times New Roman" panose="02020603050405020304" pitchFamily="18" charset="0"/>
              </a:rPr>
              <a:t>G)</a:t>
            </a:r>
            <a:r>
              <a:rPr lang="en-US" altLang="zh-CN" b="1" baseline="30000" dirty="0">
                <a:latin typeface="Times New Roman" panose="02020603050405020304" pitchFamily="18" charset="0"/>
                <a:sym typeface="Symbol" panose="05050102010706020507" pitchFamily="18" charset="2"/>
              </a:rPr>
              <a:t></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 G</a:t>
            </a:r>
            <a:r>
              <a:rPr lang="en-US" altLang="zh-CN" b="1" baseline="30000" dirty="0">
                <a:latin typeface="Times New Roman" panose="02020603050405020304" pitchFamily="18" charset="0"/>
                <a:sym typeface="Symbol" panose="05050102010706020507" pitchFamily="18" charset="2"/>
              </a:rPr>
              <a:t></a:t>
            </a:r>
            <a:r>
              <a:rPr lang="en-US" altLang="zh-CN" b="1" baseline="30000" dirty="0">
                <a:latin typeface="Times New Roman" panose="02020603050405020304" pitchFamily="18" charset="0"/>
              </a:rPr>
              <a:t>1</a:t>
            </a:r>
            <a:r>
              <a:rPr lang="en-US" altLang="zh-CN" b="1" dirty="0"/>
              <a:t>∘</a:t>
            </a:r>
            <a:r>
              <a:rPr lang="en-US" altLang="zh-CN" b="1" dirty="0">
                <a:latin typeface="Times New Roman" panose="02020603050405020304" pitchFamily="18" charset="0"/>
              </a:rPr>
              <a:t>F</a:t>
            </a:r>
            <a:r>
              <a:rPr lang="en-US" altLang="zh-CN" b="1" baseline="30000" dirty="0">
                <a:latin typeface="Times New Roman" panose="02020603050405020304" pitchFamily="18" charset="0"/>
                <a:sym typeface="Symbol" panose="05050102010706020507" pitchFamily="18" charset="2"/>
              </a:rPr>
              <a:t></a:t>
            </a:r>
            <a:r>
              <a:rPr lang="en-US" altLang="zh-CN" b="1" baseline="30000" dirty="0">
                <a:latin typeface="Times New Roman" panose="02020603050405020304" pitchFamily="18" charset="0"/>
              </a:rPr>
              <a:t>1 </a:t>
            </a:r>
            <a:endParaRPr lang="en-US" altLang="zh-CN" b="1" baseline="-25000" dirty="0">
              <a:latin typeface="Calibri" panose="020F0502020204030204" pitchFamily="34" charset="0"/>
              <a:ea typeface="宋体" panose="02010600030101010101" pitchFamily="2" charset="-122"/>
            </a:endParaRPr>
          </a:p>
        </p:txBody>
      </p:sp>
      <p:sp>
        <p:nvSpPr>
          <p:cNvPr id="31748" name="Rectangle 3"/>
          <p:cNvSpPr>
            <a:spLocks noGrp="1"/>
          </p:cNvSpPr>
          <p:nvPr>
            <p:ph type="body" idx="4294967295"/>
          </p:nvPr>
        </p:nvSpPr>
        <p:spPr>
          <a:xfrm>
            <a:off x="547036" y="908720"/>
            <a:ext cx="8569325" cy="5689600"/>
          </a:xfrm>
        </p:spPr>
        <p:txBody>
          <a:bodyPr/>
          <a:lstStyle/>
          <a:p>
            <a:pPr>
              <a:lnSpc>
                <a:spcPct val="120000"/>
              </a:lnSpc>
              <a:buNone/>
            </a:pPr>
            <a:r>
              <a:rPr lang="zh-CN" altLang="en-US" sz="2800" b="1" dirty="0">
                <a:latin typeface="Calibri" panose="020F0502020204030204" pitchFamily="34" charset="0"/>
                <a:ea typeface="宋体" panose="02010600030101010101" pitchFamily="2" charset="-122"/>
              </a:rPr>
              <a:t>对于任意的</a:t>
            </a:r>
            <a:r>
              <a:rPr lang="en-US" altLang="zh-CN" sz="2800" b="1" dirty="0" err="1">
                <a:latin typeface="Calibri" panose="020F0502020204030204" pitchFamily="34" charset="0"/>
                <a:ea typeface="宋体" panose="02010600030101010101" pitchFamily="2" charset="-122"/>
              </a:rPr>
              <a:t>x,y</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若</a:t>
            </a:r>
            <a:r>
              <a:rPr lang="en-US" altLang="zh-CN" sz="2800" b="1" dirty="0">
                <a:latin typeface="Calibri" panose="020F0502020204030204" pitchFamily="34" charset="0"/>
                <a:ea typeface="宋体" panose="02010600030101010101" pitchFamily="2" charset="-122"/>
              </a:rPr>
              <a:t>&lt;</a:t>
            </a:r>
            <a:r>
              <a:rPr lang="en-US" altLang="zh-CN" sz="2800" b="1" dirty="0" err="1">
                <a:latin typeface="Calibri" panose="020F0502020204030204" pitchFamily="34" charset="0"/>
                <a:ea typeface="宋体" panose="02010600030101010101" pitchFamily="2" charset="-122"/>
              </a:rPr>
              <a:t>x,y</a:t>
            </a:r>
            <a:r>
              <a:rPr lang="en-US" altLang="zh-CN" sz="2800" b="1" dirty="0">
                <a:latin typeface="Calibri" panose="020F0502020204030204" pitchFamily="34" charset="0"/>
                <a:ea typeface="宋体" panose="02010600030101010101" pitchFamily="2" charset="-122"/>
              </a:rPr>
              <a:t>&gt;</a:t>
            </a:r>
            <a:r>
              <a:rPr lang="zh-CN" altLang="en-US" sz="2800" b="1" dirty="0">
                <a:latin typeface="MS Mincho" panose="02020609040205080304" pitchFamily="49" charset="-128"/>
                <a:ea typeface="MS Mincho" panose="02020609040205080304" pitchFamily="49" charset="-128"/>
              </a:rPr>
              <a:t>∊</a:t>
            </a:r>
            <a:r>
              <a:rPr lang="en-US" altLang="zh-CN" sz="2800" b="1" dirty="0">
                <a:latin typeface="Times New Roman" panose="02020603050405020304" pitchFamily="18" charset="0"/>
              </a:rPr>
              <a:t> (F</a:t>
            </a:r>
            <a:r>
              <a:rPr lang="en-US" altLang="zh-CN" sz="2800" b="1" dirty="0"/>
              <a:t>∘</a:t>
            </a:r>
            <a:r>
              <a:rPr lang="en-US" altLang="zh-CN" sz="2800" b="1" dirty="0">
                <a:latin typeface="Times New Roman" panose="02020603050405020304" pitchFamily="18" charset="0"/>
              </a:rPr>
              <a:t>G)</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则</a:t>
            </a:r>
            <a:r>
              <a:rPr lang="en-US" altLang="zh-CN" sz="2800" b="1" dirty="0">
                <a:latin typeface="Calibri" panose="020F0502020204030204" pitchFamily="34" charset="0"/>
                <a:ea typeface="宋体" panose="02010600030101010101" pitchFamily="2" charset="-122"/>
              </a:rPr>
              <a:t>  &lt;y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x&gt;</a:t>
            </a:r>
            <a:r>
              <a:rPr lang="en-US" altLang="zh-CN" sz="2800" b="1" dirty="0">
                <a:latin typeface="MS Mincho" panose="02020609040205080304" pitchFamily="49" charset="-128"/>
                <a:ea typeface="MS Mincho" panose="02020609040205080304" pitchFamily="49" charset="-128"/>
              </a:rPr>
              <a:t>∊</a:t>
            </a:r>
            <a:r>
              <a:rPr lang="en-US" altLang="zh-CN" sz="2800" b="1" dirty="0">
                <a:latin typeface="Times New Roman" panose="02020603050405020304" pitchFamily="18" charset="0"/>
              </a:rPr>
              <a:t> F</a:t>
            </a:r>
            <a:r>
              <a:rPr lang="en-US" altLang="zh-CN" sz="2800" b="1" dirty="0"/>
              <a:t>∘</a:t>
            </a:r>
            <a:r>
              <a:rPr lang="en-US" altLang="zh-CN" sz="2800" b="1" dirty="0">
                <a:latin typeface="Times New Roman" panose="02020603050405020304" pitchFamily="18" charset="0"/>
              </a:rPr>
              <a:t>G</a:t>
            </a:r>
            <a:r>
              <a:rPr lang="zh-CN" altLang="en-US" sz="2800" b="1" dirty="0">
                <a:latin typeface="Calibri" panose="020F0502020204030204" pitchFamily="34" charset="0"/>
                <a:ea typeface="宋体" panose="02010600030101010101" pitchFamily="2" charset="-122"/>
              </a:rPr>
              <a:t>，</a:t>
            </a:r>
            <a:endParaRPr lang="en-US" altLang="zh-CN" sz="2800" b="1" dirty="0">
              <a:latin typeface="Calibri" panose="020F0502020204030204" pitchFamily="34" charset="0"/>
              <a:ea typeface="宋体" panose="02010600030101010101" pitchFamily="2" charset="-122"/>
            </a:endParaRPr>
          </a:p>
          <a:p>
            <a:pPr>
              <a:lnSpc>
                <a:spcPct val="120000"/>
              </a:lnSpc>
              <a:buNone/>
            </a:pPr>
            <a:r>
              <a:rPr lang="zh-CN" altLang="en-US" sz="2800" b="1" dirty="0">
                <a:latin typeface="Calibri" panose="020F0502020204030204" pitchFamily="34" charset="0"/>
                <a:ea typeface="宋体" panose="02010600030101010101" pitchFamily="2" charset="-122"/>
              </a:rPr>
              <a:t>所以存在</a:t>
            </a:r>
            <a:r>
              <a:rPr lang="en-US" altLang="zh-CN" sz="2800" b="1" dirty="0" err="1">
                <a:latin typeface="Calibri" panose="020F0502020204030204" pitchFamily="34" charset="0"/>
                <a:ea typeface="宋体" panose="02010600030101010101" pitchFamily="2" charset="-122"/>
              </a:rPr>
              <a:t>c</a:t>
            </a:r>
            <a:r>
              <a:rPr lang="en-US" altLang="zh-CN" sz="2800" b="1" dirty="0" err="1">
                <a:latin typeface="MS Mincho" panose="02020609040205080304" pitchFamily="49" charset="-128"/>
                <a:ea typeface="MS Mincho" panose="02020609040205080304" pitchFamily="49" charset="-128"/>
              </a:rPr>
              <a:t>∊C</a:t>
            </a:r>
            <a:r>
              <a:rPr lang="zh-CN" altLang="en-US" sz="2800" b="1" dirty="0">
                <a:latin typeface="Calibri" panose="020F0502020204030204" pitchFamily="34" charset="0"/>
                <a:ea typeface="宋体" panose="02010600030101010101" pitchFamily="2" charset="-122"/>
              </a:rPr>
              <a:t>，使得</a:t>
            </a:r>
            <a:r>
              <a:rPr lang="en-US" altLang="zh-CN" sz="2800" b="1" dirty="0">
                <a:latin typeface="Calibri" panose="020F0502020204030204" pitchFamily="34" charset="0"/>
                <a:ea typeface="宋体" panose="02010600030101010101" pitchFamily="2" charset="-122"/>
              </a:rPr>
              <a:t>&lt;c</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x&gt;</a:t>
            </a:r>
            <a:r>
              <a:rPr lang="zh-CN" altLang="en-US" sz="2800" b="1" dirty="0">
                <a:latin typeface="MS Mincho" panose="02020609040205080304" pitchFamily="49" charset="-128"/>
                <a:ea typeface="MS Mincho" panose="02020609040205080304" pitchFamily="49" charset="-128"/>
              </a:rPr>
              <a:t>∊</a:t>
            </a:r>
            <a:r>
              <a:rPr lang="en-US" altLang="zh-CN" sz="2800" b="1" dirty="0">
                <a:latin typeface="MS Mincho" panose="02020609040205080304" pitchFamily="49" charset="-128"/>
                <a:ea typeface="MS Mincho" panose="02020609040205080304" pitchFamily="49" charset="-128"/>
              </a:rPr>
              <a:t>F</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&lt;y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c&gt;</a:t>
            </a:r>
            <a:r>
              <a:rPr lang="zh-CN" altLang="en-US" sz="2800" b="1" dirty="0">
                <a:latin typeface="MS Mincho" panose="02020609040205080304" pitchFamily="49" charset="-128"/>
                <a:ea typeface="MS Mincho" panose="02020609040205080304" pitchFamily="49" charset="-128"/>
              </a:rPr>
              <a:t>∊</a:t>
            </a:r>
            <a:r>
              <a:rPr lang="en-US" altLang="zh-CN" sz="2800" b="1" dirty="0">
                <a:latin typeface="MS Mincho" panose="02020609040205080304" pitchFamily="49" charset="-128"/>
                <a:ea typeface="MS Mincho" panose="02020609040205080304" pitchFamily="49" charset="-128"/>
              </a:rPr>
              <a:t>G</a:t>
            </a:r>
            <a:r>
              <a:rPr lang="zh-CN" altLang="en-US" sz="2800" b="1" dirty="0">
                <a:latin typeface="Calibri" panose="020F0502020204030204" pitchFamily="34" charset="0"/>
                <a:ea typeface="宋体" panose="02010600030101010101" pitchFamily="2" charset="-122"/>
              </a:rPr>
              <a:t>，</a:t>
            </a:r>
          </a:p>
          <a:p>
            <a:pPr>
              <a:lnSpc>
                <a:spcPct val="120000"/>
              </a:lnSpc>
              <a:buNone/>
            </a:pPr>
            <a:r>
              <a:rPr lang="zh-CN" altLang="en-US" sz="2800" b="1" dirty="0">
                <a:latin typeface="Calibri" panose="020F0502020204030204" pitchFamily="34" charset="0"/>
                <a:ea typeface="宋体" panose="02010600030101010101" pitchFamily="2" charset="-122"/>
              </a:rPr>
              <a:t>    即有</a:t>
            </a:r>
            <a:r>
              <a:rPr lang="en-US" altLang="zh-CN" sz="2800" b="1" dirty="0">
                <a:latin typeface="Calibri" panose="020F0502020204030204" pitchFamily="34" charset="0"/>
                <a:ea typeface="宋体" panose="02010600030101010101" pitchFamily="2" charset="-122"/>
              </a:rPr>
              <a:t>&lt;x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c&gt;</a:t>
            </a:r>
            <a:r>
              <a:rPr lang="zh-CN" altLang="en-US" sz="2800" b="1" dirty="0">
                <a:latin typeface="MS Mincho" panose="02020609040205080304" pitchFamily="49" charset="-128"/>
                <a:ea typeface="MS Mincho" panose="02020609040205080304" pitchFamily="49" charset="-128"/>
              </a:rPr>
              <a:t>∊</a:t>
            </a:r>
            <a:r>
              <a:rPr lang="en-US" altLang="zh-CN" sz="2800" b="1" dirty="0">
                <a:latin typeface="Times New Roman" panose="02020603050405020304" pitchFamily="18" charset="0"/>
              </a:rPr>
              <a:t> F</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&lt;c</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y&gt;</a:t>
            </a:r>
            <a:r>
              <a:rPr lang="zh-CN" altLang="en-US" sz="2800" b="1" dirty="0">
                <a:latin typeface="MS Mincho" panose="02020609040205080304" pitchFamily="49" charset="-128"/>
                <a:ea typeface="MS Mincho" panose="02020609040205080304" pitchFamily="49" charset="-128"/>
              </a:rPr>
              <a:t>∊</a:t>
            </a:r>
            <a:r>
              <a:rPr lang="en-US" altLang="zh-CN" sz="2800" b="1" dirty="0">
                <a:latin typeface="Times New Roman" panose="02020603050405020304" pitchFamily="18" charset="0"/>
              </a:rPr>
              <a:t> G</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zh-CN" altLang="en-US" sz="2800" b="1" dirty="0">
                <a:latin typeface="Calibri" panose="020F0502020204030204" pitchFamily="34" charset="0"/>
                <a:ea typeface="宋体" panose="02010600030101010101" pitchFamily="2" charset="-122"/>
              </a:rPr>
              <a:t>，</a:t>
            </a:r>
          </a:p>
          <a:p>
            <a:pPr>
              <a:lnSpc>
                <a:spcPct val="120000"/>
              </a:lnSpc>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&lt;x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y&gt;</a:t>
            </a:r>
            <a:r>
              <a:rPr lang="zh-CN" altLang="en-US" sz="2800" b="1" dirty="0">
                <a:latin typeface="MS Mincho" panose="02020609040205080304" pitchFamily="49" charset="-128"/>
                <a:ea typeface="MS Mincho" panose="02020609040205080304" pitchFamily="49" charset="-128"/>
              </a:rPr>
              <a:t>∊</a:t>
            </a:r>
            <a:r>
              <a:rPr lang="en-US" altLang="zh-CN" sz="2800" b="1" dirty="0">
                <a:latin typeface="Times New Roman" panose="02020603050405020304" pitchFamily="18" charset="0"/>
              </a:rPr>
              <a:t> G</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a:t>
            </a:r>
            <a:r>
              <a:rPr lang="en-US" altLang="zh-CN" sz="2800" b="1" dirty="0"/>
              <a:t>∘</a:t>
            </a:r>
            <a:r>
              <a:rPr lang="en-US" altLang="zh-CN" sz="2800" b="1" dirty="0">
                <a:latin typeface="Times New Roman" panose="02020603050405020304" pitchFamily="18" charset="0"/>
              </a:rPr>
              <a:t>F</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zh-CN" altLang="en-US" sz="2800" b="1" dirty="0">
                <a:latin typeface="Calibri" panose="020F0502020204030204" pitchFamily="34" charset="0"/>
                <a:ea typeface="宋体" panose="02010600030101010101" pitchFamily="2" charset="-122"/>
              </a:rPr>
              <a:t>。 故有 </a:t>
            </a: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G</a:t>
            </a:r>
            <a:r>
              <a:rPr lang="en-US" altLang="zh-CN" sz="2800" b="1" baseline="30000" dirty="0">
                <a:solidFill>
                  <a:srgbClr val="FF0000"/>
                </a:solidFill>
                <a:latin typeface="Times New Roman" panose="02020603050405020304" pitchFamily="18" charset="0"/>
                <a:sym typeface="Symbol" panose="05050102010706020507" pitchFamily="18" charset="2"/>
              </a:rPr>
              <a:t></a:t>
            </a:r>
            <a:r>
              <a:rPr lang="en-US" altLang="zh-CN" sz="2800" b="1" baseline="30000" dirty="0">
                <a:solidFill>
                  <a:srgbClr val="FF0000"/>
                </a:solidFill>
                <a:latin typeface="Times New Roman" panose="02020603050405020304" pitchFamily="18" charset="0"/>
              </a:rPr>
              <a:t>1</a:t>
            </a:r>
            <a:r>
              <a:rPr lang="en-US" altLang="zh-CN" sz="2800" b="1" dirty="0">
                <a:solidFill>
                  <a:srgbClr val="FF0000"/>
                </a:solidFill>
              </a:rPr>
              <a:t>∘</a:t>
            </a:r>
            <a:r>
              <a:rPr lang="en-US" altLang="zh-CN" sz="2800" b="1" dirty="0">
                <a:solidFill>
                  <a:srgbClr val="FF0000"/>
                </a:solidFill>
                <a:latin typeface="Times New Roman" panose="02020603050405020304" pitchFamily="18" charset="0"/>
              </a:rPr>
              <a:t>F</a:t>
            </a:r>
            <a:r>
              <a:rPr lang="en-US" altLang="zh-CN" sz="2800" b="1" baseline="30000" dirty="0">
                <a:solidFill>
                  <a:srgbClr val="FF0000"/>
                </a:solidFill>
                <a:latin typeface="Times New Roman" panose="02020603050405020304" pitchFamily="18" charset="0"/>
                <a:sym typeface="Symbol" panose="05050102010706020507" pitchFamily="18" charset="2"/>
              </a:rPr>
              <a:t></a:t>
            </a:r>
            <a:r>
              <a:rPr lang="en-US" altLang="zh-CN" sz="2800" b="1" baseline="30000" dirty="0">
                <a:solidFill>
                  <a:srgbClr val="FF0000"/>
                </a:solidFill>
                <a:latin typeface="Times New Roman" panose="02020603050405020304" pitchFamily="18" charset="0"/>
              </a:rPr>
              <a:t>1 </a:t>
            </a:r>
            <a:r>
              <a:rPr lang="en-US" altLang="zh-CN" sz="2800" b="1" dirty="0">
                <a:solidFill>
                  <a:srgbClr val="FF0000"/>
                </a:solidFill>
                <a:latin typeface="MS Mincho" panose="02020609040205080304" pitchFamily="49" charset="-128"/>
                <a:ea typeface="MS Mincho" panose="02020609040205080304" pitchFamily="49" charset="-128"/>
              </a:rPr>
              <a:t>⊆</a:t>
            </a:r>
            <a:r>
              <a:rPr lang="en-US" altLang="zh-CN" sz="2800" b="1" dirty="0">
                <a:solidFill>
                  <a:srgbClr val="FF0000"/>
                </a:solidFill>
                <a:latin typeface="Times New Roman" panose="02020603050405020304" pitchFamily="18" charset="0"/>
              </a:rPr>
              <a:t>  G</a:t>
            </a:r>
            <a:r>
              <a:rPr lang="en-US" altLang="zh-CN" sz="2800" b="1" baseline="30000" dirty="0">
                <a:solidFill>
                  <a:srgbClr val="FF0000"/>
                </a:solidFill>
                <a:latin typeface="Times New Roman" panose="02020603050405020304" pitchFamily="18" charset="0"/>
                <a:sym typeface="Symbol" panose="05050102010706020507" pitchFamily="18" charset="2"/>
              </a:rPr>
              <a:t></a:t>
            </a:r>
            <a:r>
              <a:rPr lang="en-US" altLang="zh-CN" sz="2800" b="1" baseline="30000" dirty="0">
                <a:solidFill>
                  <a:srgbClr val="FF0000"/>
                </a:solidFill>
                <a:latin typeface="Times New Roman" panose="02020603050405020304" pitchFamily="18" charset="0"/>
              </a:rPr>
              <a:t>1</a:t>
            </a:r>
            <a:r>
              <a:rPr lang="en-US" altLang="zh-CN" sz="2800" b="1" dirty="0">
                <a:solidFill>
                  <a:srgbClr val="FF0000"/>
                </a:solidFill>
              </a:rPr>
              <a:t>∘</a:t>
            </a:r>
            <a:r>
              <a:rPr lang="en-US" altLang="zh-CN" sz="2800" b="1" dirty="0">
                <a:solidFill>
                  <a:srgbClr val="FF0000"/>
                </a:solidFill>
                <a:latin typeface="Times New Roman" panose="02020603050405020304" pitchFamily="18" charset="0"/>
              </a:rPr>
              <a:t>F</a:t>
            </a:r>
            <a:r>
              <a:rPr lang="en-US" altLang="zh-CN" sz="2800" b="1" baseline="30000" dirty="0">
                <a:solidFill>
                  <a:srgbClr val="FF0000"/>
                </a:solidFill>
                <a:latin typeface="Times New Roman" panose="02020603050405020304" pitchFamily="18" charset="0"/>
                <a:sym typeface="Symbol" panose="05050102010706020507" pitchFamily="18" charset="2"/>
              </a:rPr>
              <a:t></a:t>
            </a:r>
            <a:r>
              <a:rPr lang="en-US" altLang="zh-CN" sz="2800" b="1" baseline="30000" dirty="0">
                <a:solidFill>
                  <a:srgbClr val="FF0000"/>
                </a:solidFill>
                <a:latin typeface="Times New Roman" panose="02020603050405020304" pitchFamily="18" charset="0"/>
              </a:rPr>
              <a:t>1 </a:t>
            </a:r>
            <a:r>
              <a:rPr lang="en-US" altLang="zh-CN" sz="2800" b="1" dirty="0">
                <a:solidFill>
                  <a:srgbClr val="FF0000"/>
                </a:solidFill>
                <a:latin typeface="Calibri" panose="020F0502020204030204" pitchFamily="34" charset="0"/>
                <a:ea typeface="宋体" panose="02010600030101010101" pitchFamily="2" charset="-122"/>
              </a:rPr>
              <a:t> </a:t>
            </a:r>
            <a:endParaRPr lang="zh-CN" altLang="en-US" sz="2800" b="1" dirty="0">
              <a:solidFill>
                <a:srgbClr val="FF0000"/>
              </a:solidFill>
              <a:latin typeface="Calibri" panose="020F0502020204030204" pitchFamily="34" charset="0"/>
              <a:ea typeface="宋体" panose="02010600030101010101" pitchFamily="2" charset="-122"/>
            </a:endParaRPr>
          </a:p>
          <a:p>
            <a:pPr>
              <a:lnSpc>
                <a:spcPct val="120000"/>
              </a:lnSpc>
              <a:spcBef>
                <a:spcPct val="50000"/>
              </a:spcBef>
              <a:buNone/>
            </a:pPr>
            <a:r>
              <a:rPr lang="zh-CN" altLang="en-US" sz="2800" b="1" dirty="0">
                <a:latin typeface="Calibri" panose="020F0502020204030204" pitchFamily="34" charset="0"/>
                <a:ea typeface="宋体" panose="02010600030101010101" pitchFamily="2" charset="-122"/>
              </a:rPr>
              <a:t>反之，对于任意的</a:t>
            </a:r>
            <a:r>
              <a:rPr lang="en-US" altLang="zh-CN" sz="2800" b="1" dirty="0" err="1">
                <a:latin typeface="Calibri" panose="020F0502020204030204" pitchFamily="34" charset="0"/>
                <a:ea typeface="宋体" panose="02010600030101010101" pitchFamily="2" charset="-122"/>
              </a:rPr>
              <a:t>x,y</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若</a:t>
            </a:r>
            <a:r>
              <a:rPr lang="en-US" altLang="zh-CN" sz="2800" b="1" dirty="0">
                <a:latin typeface="Calibri" panose="020F0502020204030204" pitchFamily="34" charset="0"/>
                <a:ea typeface="宋体" panose="02010600030101010101" pitchFamily="2" charset="-122"/>
              </a:rPr>
              <a:t>&lt;</a:t>
            </a:r>
            <a:r>
              <a:rPr lang="en-US" altLang="zh-CN" sz="2800" b="1" dirty="0" err="1">
                <a:latin typeface="Calibri" panose="020F0502020204030204" pitchFamily="34" charset="0"/>
                <a:ea typeface="宋体" panose="02010600030101010101" pitchFamily="2" charset="-122"/>
              </a:rPr>
              <a:t>x,y</a:t>
            </a:r>
            <a:r>
              <a:rPr lang="en-US" altLang="zh-CN" sz="2800" b="1" dirty="0">
                <a:latin typeface="Calibri" panose="020F0502020204030204" pitchFamily="34" charset="0"/>
                <a:ea typeface="宋体" panose="02010600030101010101" pitchFamily="2" charset="-122"/>
              </a:rPr>
              <a:t>&gt;</a:t>
            </a:r>
            <a:r>
              <a:rPr lang="zh-CN" altLang="en-US" sz="2800" b="1" dirty="0">
                <a:latin typeface="MS Mincho" panose="02020609040205080304" pitchFamily="49" charset="-128"/>
                <a:ea typeface="MS Mincho" panose="02020609040205080304" pitchFamily="49" charset="-128"/>
              </a:rPr>
              <a:t>∊</a:t>
            </a:r>
            <a:r>
              <a:rPr lang="en-US" altLang="zh-CN" sz="2800" b="1" dirty="0">
                <a:latin typeface="Times New Roman" panose="02020603050405020304" pitchFamily="18" charset="0"/>
              </a:rPr>
              <a:t>G</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a:t>
            </a:r>
            <a:r>
              <a:rPr lang="en-US" altLang="zh-CN" sz="2800" b="1" dirty="0"/>
              <a:t>∘</a:t>
            </a:r>
            <a:r>
              <a:rPr lang="en-US" altLang="zh-CN" sz="2800" b="1" dirty="0">
                <a:latin typeface="Times New Roman" panose="02020603050405020304" pitchFamily="18" charset="0"/>
              </a:rPr>
              <a:t>F</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zh-CN" altLang="en-US" sz="2800" b="1" dirty="0">
                <a:latin typeface="Calibri" panose="020F0502020204030204" pitchFamily="34" charset="0"/>
                <a:ea typeface="宋体" panose="02010600030101010101" pitchFamily="2" charset="-122"/>
              </a:rPr>
              <a:t>，</a:t>
            </a:r>
          </a:p>
          <a:p>
            <a:pPr>
              <a:lnSpc>
                <a:spcPct val="120000"/>
              </a:lnSpc>
              <a:buNone/>
            </a:pPr>
            <a:r>
              <a:rPr lang="zh-CN" altLang="en-US" sz="2800" b="1" dirty="0">
                <a:latin typeface="Calibri" panose="020F0502020204030204" pitchFamily="34" charset="0"/>
                <a:ea typeface="宋体" panose="02010600030101010101" pitchFamily="2" charset="-122"/>
              </a:rPr>
              <a:t>   则存在</a:t>
            </a:r>
            <a:r>
              <a:rPr lang="en-US" altLang="zh-CN" sz="2800" b="1" dirty="0" err="1">
                <a:latin typeface="Calibri" panose="020F0502020204030204" pitchFamily="34" charset="0"/>
                <a:ea typeface="宋体" panose="02010600030101010101" pitchFamily="2" charset="-122"/>
              </a:rPr>
              <a:t>c</a:t>
            </a:r>
            <a:r>
              <a:rPr lang="en-US" altLang="zh-CN" sz="2800" b="1" dirty="0" err="1">
                <a:latin typeface="MS Mincho" panose="02020609040205080304" pitchFamily="49" charset="-128"/>
                <a:ea typeface="MS Mincho" panose="02020609040205080304" pitchFamily="49" charset="-128"/>
              </a:rPr>
              <a:t>∊</a:t>
            </a:r>
            <a:r>
              <a:rPr lang="en-US" altLang="zh-CN" sz="2800" b="1" dirty="0" err="1">
                <a:latin typeface="Calibri" panose="020F0502020204030204" pitchFamily="34" charset="0"/>
                <a:ea typeface="宋体" panose="02010600030101010101" pitchFamily="2" charset="-122"/>
              </a:rPr>
              <a:t>C</a:t>
            </a:r>
            <a:r>
              <a:rPr lang="zh-CN" altLang="en-US" sz="2800" b="1" dirty="0">
                <a:latin typeface="Calibri" panose="020F0502020204030204" pitchFamily="34" charset="0"/>
                <a:ea typeface="宋体" panose="02010600030101010101" pitchFamily="2" charset="-122"/>
              </a:rPr>
              <a:t>，使得</a:t>
            </a:r>
            <a:r>
              <a:rPr lang="en-US" altLang="zh-CN" sz="2800" b="1" dirty="0">
                <a:latin typeface="Calibri" panose="020F0502020204030204" pitchFamily="34" charset="0"/>
                <a:ea typeface="宋体" panose="02010600030101010101" pitchFamily="2" charset="-122"/>
              </a:rPr>
              <a:t>&lt;x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c&gt;</a:t>
            </a:r>
            <a:r>
              <a:rPr lang="zh-CN" altLang="en-US" sz="2800" b="1" dirty="0">
                <a:latin typeface="MS Mincho" panose="02020609040205080304" pitchFamily="49" charset="-128"/>
                <a:ea typeface="MS Mincho" panose="02020609040205080304" pitchFamily="49" charset="-128"/>
              </a:rPr>
              <a:t>∊</a:t>
            </a:r>
            <a:r>
              <a:rPr lang="en-US" altLang="zh-CN" sz="2800" b="1" dirty="0">
                <a:latin typeface="Times New Roman" panose="02020603050405020304" pitchFamily="18" charset="0"/>
              </a:rPr>
              <a:t> F</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a:t>
            </a:r>
            <a:r>
              <a:rPr lang="en-US" altLang="zh-CN" sz="2800" b="1" dirty="0">
                <a:latin typeface="Calibri" panose="020F0502020204030204" pitchFamily="34" charset="0"/>
                <a:ea typeface="宋体" panose="02010600030101010101" pitchFamily="2" charset="-122"/>
              </a:rPr>
              <a:t>, &lt;c</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y&gt;</a:t>
            </a:r>
            <a:r>
              <a:rPr lang="zh-CN" altLang="en-US" sz="2800" b="1" dirty="0">
                <a:latin typeface="MS Mincho" panose="02020609040205080304" pitchFamily="49" charset="-128"/>
                <a:ea typeface="MS Mincho" panose="02020609040205080304" pitchFamily="49" charset="-128"/>
              </a:rPr>
              <a:t>∊</a:t>
            </a:r>
            <a:r>
              <a:rPr lang="en-US" altLang="zh-CN" sz="2800" b="1" dirty="0">
                <a:latin typeface="MS Mincho" panose="02020609040205080304" pitchFamily="49" charset="-128"/>
                <a:ea typeface="MS Mincho" panose="02020609040205080304" pitchFamily="49" charset="-128"/>
              </a:rPr>
              <a:t>G</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a:t>
            </a:r>
            <a:r>
              <a:rPr lang="zh-CN" altLang="en-US" sz="2800" b="1" dirty="0">
                <a:latin typeface="Calibri" panose="020F0502020204030204" pitchFamily="34" charset="0"/>
                <a:ea typeface="宋体" panose="02010600030101010101" pitchFamily="2" charset="-122"/>
              </a:rPr>
              <a:t>，</a:t>
            </a:r>
          </a:p>
          <a:p>
            <a:pPr>
              <a:lnSpc>
                <a:spcPct val="12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即</a:t>
            </a:r>
            <a:r>
              <a:rPr lang="en-US" altLang="zh-CN" sz="2800" b="1" dirty="0">
                <a:latin typeface="Calibri" panose="020F0502020204030204" pitchFamily="34" charset="0"/>
                <a:ea typeface="宋体" panose="02010600030101010101" pitchFamily="2" charset="-122"/>
              </a:rPr>
              <a:t>&lt;y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c&gt;</a:t>
            </a:r>
            <a:r>
              <a:rPr lang="zh-CN" altLang="en-US"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&lt;c</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x&gt;</a:t>
            </a:r>
            <a:r>
              <a:rPr lang="zh-CN" altLang="en-US"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F</a:t>
            </a:r>
            <a:r>
              <a:rPr lang="zh-CN" altLang="en-US" sz="2800" b="1" dirty="0">
                <a:latin typeface="Calibri" panose="020F0502020204030204" pitchFamily="34" charset="0"/>
                <a:ea typeface="宋体" panose="02010600030101010101" pitchFamily="2" charset="-122"/>
              </a:rPr>
              <a:t>，</a:t>
            </a:r>
          </a:p>
          <a:p>
            <a:pPr>
              <a:lnSpc>
                <a:spcPct val="120000"/>
              </a:lnSpc>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&lt;y</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x&gt;</a:t>
            </a:r>
            <a:r>
              <a:rPr lang="zh-CN" altLang="en-US"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F</a:t>
            </a:r>
            <a:r>
              <a:rPr lang="en-US" altLang="zh-CN" sz="2800" b="1" dirty="0">
                <a:latin typeface="MS Mincho" panose="02020609040205080304" pitchFamily="49" charset="-128"/>
                <a:ea typeface="MS Mincho" panose="02020609040205080304" pitchFamily="49" charset="-128"/>
              </a:rPr>
              <a:t>◦G</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，亦即</a:t>
            </a:r>
            <a:r>
              <a:rPr lang="en-US" altLang="zh-CN" sz="2800" b="1" dirty="0">
                <a:latin typeface="Calibri" panose="020F0502020204030204" pitchFamily="34" charset="0"/>
                <a:ea typeface="宋体" panose="02010600030101010101" pitchFamily="2" charset="-122"/>
              </a:rPr>
              <a:t>&lt;x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y&gt;</a:t>
            </a:r>
            <a:r>
              <a:rPr lang="zh-CN" altLang="en-US" sz="2800" b="1" dirty="0">
                <a:latin typeface="MS Mincho" panose="02020609040205080304" pitchFamily="49" charset="-128"/>
                <a:ea typeface="MS Mincho" panose="02020609040205080304" pitchFamily="49" charset="-128"/>
              </a:rPr>
              <a:t>∊</a:t>
            </a:r>
            <a:r>
              <a:rPr lang="en-US" altLang="zh-CN" sz="2800" b="1" dirty="0">
                <a:latin typeface="Times New Roman" panose="02020603050405020304" pitchFamily="18" charset="0"/>
              </a:rPr>
              <a:t> (F</a:t>
            </a:r>
            <a:r>
              <a:rPr lang="en-US" altLang="zh-CN" sz="2800" b="1" dirty="0"/>
              <a:t>∘</a:t>
            </a:r>
            <a:r>
              <a:rPr lang="en-US" altLang="zh-CN" sz="2800" b="1" dirty="0">
                <a:latin typeface="Times New Roman" panose="02020603050405020304" pitchFamily="18" charset="0"/>
              </a:rPr>
              <a:t>G)</a:t>
            </a:r>
            <a:r>
              <a:rPr lang="en-US" altLang="zh-CN" sz="2800" b="1" baseline="30000"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rPr>
              <a:t>1 </a:t>
            </a:r>
            <a:r>
              <a:rPr lang="zh-CN" altLang="en-US" sz="2800" b="1" dirty="0">
                <a:latin typeface="Calibri" panose="020F0502020204030204" pitchFamily="34" charset="0"/>
                <a:ea typeface="宋体" panose="02010600030101010101" pitchFamily="2" charset="-122"/>
              </a:rPr>
              <a:t> </a:t>
            </a:r>
          </a:p>
          <a:p>
            <a:pPr>
              <a:lnSpc>
                <a:spcPct val="120000"/>
              </a:lnSpc>
              <a:buNone/>
            </a:pPr>
            <a:r>
              <a:rPr lang="zh-CN" altLang="en-US" sz="2800" b="1" dirty="0">
                <a:latin typeface="Calibri" panose="020F0502020204030204" pitchFamily="34" charset="0"/>
                <a:ea typeface="宋体" panose="02010600030101010101" pitchFamily="2" charset="-122"/>
              </a:rPr>
              <a:t>   故有 </a:t>
            </a:r>
            <a:r>
              <a:rPr lang="en-US" altLang="zh-CN" sz="2800" b="1" dirty="0">
                <a:solidFill>
                  <a:srgbClr val="FF0000"/>
                </a:solidFill>
                <a:latin typeface="Times New Roman" panose="02020603050405020304" pitchFamily="18" charset="0"/>
              </a:rPr>
              <a:t>G</a:t>
            </a:r>
            <a:r>
              <a:rPr lang="en-US" altLang="zh-CN" sz="2800" b="1" baseline="30000" dirty="0">
                <a:solidFill>
                  <a:srgbClr val="FF0000"/>
                </a:solidFill>
                <a:latin typeface="Times New Roman" panose="02020603050405020304" pitchFamily="18" charset="0"/>
                <a:sym typeface="Symbol" panose="05050102010706020507" pitchFamily="18" charset="2"/>
              </a:rPr>
              <a:t></a:t>
            </a:r>
            <a:r>
              <a:rPr lang="en-US" altLang="zh-CN" sz="2800" b="1" baseline="30000" dirty="0">
                <a:solidFill>
                  <a:srgbClr val="FF0000"/>
                </a:solidFill>
                <a:latin typeface="Times New Roman" panose="02020603050405020304" pitchFamily="18" charset="0"/>
              </a:rPr>
              <a:t>1</a:t>
            </a:r>
            <a:r>
              <a:rPr lang="en-US" altLang="zh-CN" sz="2800" b="1" dirty="0">
                <a:solidFill>
                  <a:srgbClr val="FF0000"/>
                </a:solidFill>
              </a:rPr>
              <a:t>∘</a:t>
            </a:r>
            <a:r>
              <a:rPr lang="en-US" altLang="zh-CN" sz="2800" b="1" dirty="0">
                <a:solidFill>
                  <a:srgbClr val="FF0000"/>
                </a:solidFill>
                <a:latin typeface="Times New Roman" panose="02020603050405020304" pitchFamily="18" charset="0"/>
              </a:rPr>
              <a:t>F</a:t>
            </a:r>
            <a:r>
              <a:rPr lang="en-US" altLang="zh-CN" sz="2800" b="1" baseline="30000" dirty="0">
                <a:solidFill>
                  <a:srgbClr val="FF0000"/>
                </a:solidFill>
                <a:latin typeface="Times New Roman" panose="02020603050405020304" pitchFamily="18" charset="0"/>
                <a:sym typeface="Symbol" panose="05050102010706020507" pitchFamily="18" charset="2"/>
              </a:rPr>
              <a:t></a:t>
            </a:r>
            <a:r>
              <a:rPr lang="en-US" altLang="zh-CN" sz="2800" b="1" baseline="30000" dirty="0">
                <a:solidFill>
                  <a:srgbClr val="FF0000"/>
                </a:solidFill>
                <a:latin typeface="Times New Roman" panose="02020603050405020304" pitchFamily="18" charset="0"/>
              </a:rPr>
              <a:t>1 </a:t>
            </a:r>
            <a:r>
              <a:rPr lang="en-US" altLang="zh-CN" sz="2800" b="1" dirty="0">
                <a:solidFill>
                  <a:srgbClr val="FF0000"/>
                </a:solidFill>
                <a:latin typeface="MS Mincho" panose="02020609040205080304" pitchFamily="49" charset="-128"/>
                <a:ea typeface="MS Mincho" panose="02020609040205080304" pitchFamily="49" charset="-128"/>
              </a:rPr>
              <a:t>⊆ </a:t>
            </a:r>
            <a:r>
              <a:rPr lang="en-US" altLang="zh-CN" sz="2800" b="1" dirty="0">
                <a:solidFill>
                  <a:srgbClr val="FF0000"/>
                </a:solidFill>
                <a:latin typeface="Times New Roman" panose="02020603050405020304" pitchFamily="18" charset="0"/>
              </a:rPr>
              <a:t>(F</a:t>
            </a:r>
            <a:r>
              <a:rPr lang="en-US" altLang="zh-CN" sz="2800" b="1" dirty="0">
                <a:solidFill>
                  <a:srgbClr val="FF0000"/>
                </a:solidFill>
              </a:rPr>
              <a:t>∘</a:t>
            </a:r>
            <a:r>
              <a:rPr lang="en-US" altLang="zh-CN" sz="2800" b="1" dirty="0">
                <a:solidFill>
                  <a:srgbClr val="FF0000"/>
                </a:solidFill>
                <a:latin typeface="Times New Roman" panose="02020603050405020304" pitchFamily="18" charset="0"/>
              </a:rPr>
              <a:t>G)</a:t>
            </a:r>
            <a:r>
              <a:rPr lang="en-US" altLang="zh-CN" sz="2800" b="1" baseline="30000" dirty="0">
                <a:solidFill>
                  <a:srgbClr val="FF0000"/>
                </a:solidFill>
                <a:latin typeface="Times New Roman" panose="02020603050405020304" pitchFamily="18" charset="0"/>
                <a:sym typeface="Symbol" panose="05050102010706020507" pitchFamily="18" charset="2"/>
              </a:rPr>
              <a:t></a:t>
            </a:r>
            <a:r>
              <a:rPr lang="en-US" altLang="zh-CN" sz="2800" b="1" baseline="30000" dirty="0">
                <a:solidFill>
                  <a:srgbClr val="FF0000"/>
                </a:solidFill>
                <a:latin typeface="Times New Roman" panose="02020603050405020304" pitchFamily="18" charset="0"/>
              </a:rPr>
              <a:t>1</a:t>
            </a:r>
            <a:endParaRPr lang="zh-CN" altLang="en-US" sz="2800" b="1" dirty="0">
              <a:solidFill>
                <a:srgbClr val="FF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41367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8">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4.2</a:t>
            </a:r>
            <a:endParaRPr lang="zh-CN" altLang="en-US" dirty="0">
              <a:latin typeface="Calibri" panose="020F0502020204030204" pitchFamily="34" charset="0"/>
              <a:ea typeface="宋体" panose="02010600030101010101" pitchFamily="2" charset="-122"/>
            </a:endParaRPr>
          </a:p>
        </p:txBody>
      </p:sp>
      <p:sp>
        <p:nvSpPr>
          <p:cNvPr id="27653" name="Rectangle 5"/>
          <p:cNvSpPr>
            <a:spLocks noChangeArrowheads="1"/>
          </p:cNvSpPr>
          <p:nvPr/>
        </p:nvSpPr>
        <p:spPr bwMode="auto">
          <a:xfrm>
            <a:off x="179388" y="836613"/>
            <a:ext cx="8713092" cy="5016758"/>
          </a:xfrm>
          <a:prstGeom prst="rect">
            <a:avLst/>
          </a:prstGeom>
          <a:solidFill>
            <a:schemeClr val="bg1"/>
          </a:solidFill>
          <a:ln>
            <a:noFill/>
          </a:ln>
        </p:spPr>
        <p:txBody>
          <a:bodyPr wrap="square">
            <a:spAutoFit/>
          </a:bodyPr>
          <a:lstStyle>
            <a:lvl1pPr marL="4395788" indent="-43957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3200" b="1" dirty="0">
                <a:solidFill>
                  <a:srgbClr val="333300"/>
                </a:solidFill>
              </a:rPr>
              <a:t>设</a:t>
            </a:r>
            <a:r>
              <a:rPr lang="en-US" altLang="zh-CN" sz="3200" b="1" dirty="0">
                <a:solidFill>
                  <a:srgbClr val="333300"/>
                </a:solidFill>
              </a:rPr>
              <a:t>A</a:t>
            </a:r>
            <a:r>
              <a:rPr lang="zh-CN" altLang="en-US" sz="3200" b="1" dirty="0">
                <a:solidFill>
                  <a:srgbClr val="333300"/>
                </a:solidFill>
              </a:rPr>
              <a:t>，</a:t>
            </a:r>
            <a:r>
              <a:rPr lang="en-US" altLang="zh-CN" sz="3200" b="1" dirty="0">
                <a:solidFill>
                  <a:srgbClr val="333300"/>
                </a:solidFill>
              </a:rPr>
              <a:t>B</a:t>
            </a:r>
            <a:r>
              <a:rPr lang="zh-CN" altLang="en-US" sz="3200" b="1" dirty="0">
                <a:solidFill>
                  <a:srgbClr val="333300"/>
                </a:solidFill>
              </a:rPr>
              <a:t>，</a:t>
            </a:r>
            <a:r>
              <a:rPr lang="en-US" altLang="zh-CN" sz="3200" b="1" dirty="0">
                <a:solidFill>
                  <a:srgbClr val="333300"/>
                </a:solidFill>
              </a:rPr>
              <a:t>C</a:t>
            </a:r>
            <a:r>
              <a:rPr lang="zh-CN" altLang="en-US" sz="3200" b="1" dirty="0">
                <a:solidFill>
                  <a:srgbClr val="333300"/>
                </a:solidFill>
              </a:rPr>
              <a:t>是三个任意集合，</a:t>
            </a:r>
          </a:p>
          <a:p>
            <a:pPr eaLnBrk="1" hangingPunct="1">
              <a:lnSpc>
                <a:spcPct val="125000"/>
              </a:lnSpc>
            </a:pPr>
            <a:r>
              <a:rPr lang="en-US" altLang="zh-CN" sz="3200" b="1" dirty="0">
                <a:solidFill>
                  <a:srgbClr val="333300"/>
                </a:solidFill>
              </a:rPr>
              <a:t>   H</a:t>
            </a:r>
            <a:r>
              <a:rPr lang="zh-CN" altLang="en-US" sz="3200" b="1" dirty="0">
                <a:solidFill>
                  <a:srgbClr val="333300"/>
                </a:solidFill>
              </a:rPr>
              <a:t>是从</a:t>
            </a:r>
            <a:r>
              <a:rPr lang="en-US" altLang="zh-CN" sz="3200" b="1" dirty="0">
                <a:solidFill>
                  <a:srgbClr val="333300"/>
                </a:solidFill>
              </a:rPr>
              <a:t>A</a:t>
            </a:r>
            <a:r>
              <a:rPr lang="zh-CN" altLang="en-US" sz="3200" b="1" dirty="0">
                <a:solidFill>
                  <a:srgbClr val="333300"/>
                </a:solidFill>
              </a:rPr>
              <a:t>到</a:t>
            </a:r>
            <a:r>
              <a:rPr lang="en-US" altLang="zh-CN" sz="3200" b="1" dirty="0">
                <a:solidFill>
                  <a:srgbClr val="333300"/>
                </a:solidFill>
              </a:rPr>
              <a:t>B</a:t>
            </a:r>
            <a:r>
              <a:rPr lang="zh-CN" altLang="en-US" sz="3200" b="1" dirty="0">
                <a:solidFill>
                  <a:srgbClr val="333300"/>
                </a:solidFill>
              </a:rPr>
              <a:t>的一个二元关系，即</a:t>
            </a:r>
            <a:r>
              <a:rPr lang="en-US" altLang="zh-CN" sz="3200" b="1" dirty="0">
                <a:solidFill>
                  <a:srgbClr val="333300"/>
                </a:solidFill>
              </a:rPr>
              <a:t>H</a:t>
            </a:r>
            <a:r>
              <a:rPr lang="en-US" altLang="zh-CN" sz="3200" dirty="0"/>
              <a:t>⊆</a:t>
            </a:r>
            <a:r>
              <a:rPr lang="en-US" altLang="zh-CN" sz="3200" b="1" dirty="0">
                <a:solidFill>
                  <a:srgbClr val="333300"/>
                </a:solidFill>
              </a:rPr>
              <a:t>A</a:t>
            </a:r>
            <a:r>
              <a:rPr lang="en-US" altLang="zh-CN" sz="3200" b="1" dirty="0">
                <a:latin typeface="Calibri" panose="020F0502020204030204" pitchFamily="34" charset="0"/>
              </a:rPr>
              <a:t>×B</a:t>
            </a:r>
            <a:r>
              <a:rPr lang="zh-CN" altLang="en-US" sz="3200" b="1" dirty="0">
                <a:latin typeface="Calibri" panose="020F0502020204030204" pitchFamily="34" charset="0"/>
              </a:rPr>
              <a:t>，</a:t>
            </a:r>
            <a:endParaRPr lang="en-US" altLang="zh-CN" sz="3200" b="1" dirty="0">
              <a:latin typeface="Calibri" panose="020F0502020204030204" pitchFamily="34" charset="0"/>
            </a:endParaRPr>
          </a:p>
          <a:p>
            <a:pPr eaLnBrk="1" hangingPunct="1">
              <a:lnSpc>
                <a:spcPct val="125000"/>
              </a:lnSpc>
            </a:pPr>
            <a:r>
              <a:rPr lang="en-US" altLang="zh-CN" sz="3200" b="1" dirty="0">
                <a:solidFill>
                  <a:srgbClr val="333300"/>
                </a:solidFill>
              </a:rPr>
              <a:t>   G</a:t>
            </a:r>
            <a:r>
              <a:rPr lang="zh-CN" altLang="en-US" sz="3200" b="1" dirty="0">
                <a:solidFill>
                  <a:srgbClr val="333300"/>
                </a:solidFill>
              </a:rPr>
              <a:t>是从</a:t>
            </a:r>
            <a:r>
              <a:rPr lang="en-US" altLang="zh-CN" sz="3200" b="1" dirty="0">
                <a:solidFill>
                  <a:srgbClr val="333300"/>
                </a:solidFill>
              </a:rPr>
              <a:t>A</a:t>
            </a:r>
            <a:r>
              <a:rPr lang="zh-CN" altLang="en-US" sz="3200" b="1" dirty="0">
                <a:solidFill>
                  <a:srgbClr val="333300"/>
                </a:solidFill>
              </a:rPr>
              <a:t>到</a:t>
            </a:r>
            <a:r>
              <a:rPr lang="en-US" altLang="zh-CN" sz="3200" b="1" dirty="0">
                <a:solidFill>
                  <a:srgbClr val="333300"/>
                </a:solidFill>
              </a:rPr>
              <a:t>B</a:t>
            </a:r>
            <a:r>
              <a:rPr lang="zh-CN" altLang="en-US" sz="3200" b="1" dirty="0">
                <a:solidFill>
                  <a:srgbClr val="333300"/>
                </a:solidFill>
              </a:rPr>
              <a:t>的一个二元关系，即</a:t>
            </a:r>
            <a:r>
              <a:rPr lang="en-US" altLang="zh-CN" sz="3200" b="1" dirty="0">
                <a:solidFill>
                  <a:srgbClr val="333300"/>
                </a:solidFill>
              </a:rPr>
              <a:t>G</a:t>
            </a:r>
            <a:r>
              <a:rPr lang="en-US" altLang="zh-CN" sz="3200" dirty="0"/>
              <a:t>⊆A</a:t>
            </a:r>
            <a:r>
              <a:rPr lang="en-US" altLang="zh-CN" sz="3200" b="1" dirty="0">
                <a:latin typeface="Calibri" panose="020F0502020204030204" pitchFamily="34" charset="0"/>
              </a:rPr>
              <a:t>×B</a:t>
            </a:r>
            <a:r>
              <a:rPr lang="zh-CN" altLang="en-US" sz="3200" b="1" dirty="0">
                <a:latin typeface="Calibri" panose="020F0502020204030204" pitchFamily="34" charset="0"/>
              </a:rPr>
              <a:t>，</a:t>
            </a:r>
            <a:endParaRPr lang="zh-CN" altLang="en-US" sz="3200" b="1" dirty="0">
              <a:solidFill>
                <a:srgbClr val="333300"/>
              </a:solidFill>
            </a:endParaRPr>
          </a:p>
          <a:p>
            <a:pPr eaLnBrk="1" hangingPunct="1">
              <a:lnSpc>
                <a:spcPct val="125000"/>
              </a:lnSpc>
            </a:pPr>
            <a:r>
              <a:rPr lang="en-US" altLang="zh-CN" sz="3200" b="1" dirty="0">
                <a:solidFill>
                  <a:srgbClr val="333300"/>
                </a:solidFill>
              </a:rPr>
              <a:t>   F</a:t>
            </a:r>
            <a:r>
              <a:rPr lang="zh-CN" altLang="en-US" sz="3200" b="1" dirty="0">
                <a:solidFill>
                  <a:srgbClr val="333300"/>
                </a:solidFill>
              </a:rPr>
              <a:t>是从</a:t>
            </a:r>
            <a:r>
              <a:rPr lang="en-US" altLang="zh-CN" sz="3200" b="1" dirty="0">
                <a:solidFill>
                  <a:srgbClr val="333300"/>
                </a:solidFill>
              </a:rPr>
              <a:t>B</a:t>
            </a:r>
            <a:r>
              <a:rPr lang="zh-CN" altLang="en-US" sz="3200" b="1" dirty="0">
                <a:solidFill>
                  <a:srgbClr val="333300"/>
                </a:solidFill>
              </a:rPr>
              <a:t>到</a:t>
            </a:r>
            <a:r>
              <a:rPr lang="en-US" altLang="zh-CN" sz="3200" b="1" dirty="0">
                <a:solidFill>
                  <a:srgbClr val="333300"/>
                </a:solidFill>
              </a:rPr>
              <a:t>C</a:t>
            </a:r>
            <a:r>
              <a:rPr lang="zh-CN" altLang="en-US" sz="3200" b="1" dirty="0">
                <a:solidFill>
                  <a:srgbClr val="333300"/>
                </a:solidFill>
              </a:rPr>
              <a:t>的一个二元关系，即</a:t>
            </a:r>
            <a:r>
              <a:rPr lang="en-US" altLang="zh-CN" sz="3200" b="1" dirty="0">
                <a:solidFill>
                  <a:srgbClr val="333300"/>
                </a:solidFill>
              </a:rPr>
              <a:t>F</a:t>
            </a:r>
            <a:r>
              <a:rPr lang="en-US" altLang="zh-CN" sz="3200" dirty="0"/>
              <a:t>⊆B</a:t>
            </a:r>
            <a:r>
              <a:rPr lang="en-US" altLang="zh-CN" sz="3200" b="1" dirty="0">
                <a:latin typeface="Calibri" panose="020F0502020204030204" pitchFamily="34" charset="0"/>
              </a:rPr>
              <a:t>×C</a:t>
            </a:r>
            <a:r>
              <a:rPr lang="zh-CN" altLang="en-US" sz="3200" b="1" dirty="0">
                <a:latin typeface="Calibri" panose="020F0502020204030204" pitchFamily="34" charset="0"/>
              </a:rPr>
              <a:t>。</a:t>
            </a:r>
            <a:endParaRPr lang="zh-CN" altLang="en-US" sz="3200" b="1" dirty="0">
              <a:solidFill>
                <a:srgbClr val="333300"/>
              </a:solidFill>
            </a:endParaRPr>
          </a:p>
          <a:p>
            <a:pPr eaLnBrk="1" hangingPunct="1"/>
            <a:r>
              <a:rPr lang="zh-CN" altLang="en-US" sz="3200" b="1" dirty="0">
                <a:latin typeface="Times New Roman" panose="02020603050405020304" pitchFamily="18" charset="0"/>
              </a:rPr>
              <a:t>则</a:t>
            </a:r>
          </a:p>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(1) F</a:t>
            </a:r>
            <a:r>
              <a:rPr lang="en-US" altLang="zh-CN" sz="3200" b="1" dirty="0"/>
              <a:t>∘</a:t>
            </a:r>
            <a:r>
              <a:rPr lang="en-US" altLang="zh-CN" sz="3200" b="1" dirty="0">
                <a:latin typeface="Times New Roman" panose="02020603050405020304" pitchFamily="18" charset="0"/>
              </a:rPr>
              <a:t>(G</a:t>
            </a:r>
            <a:r>
              <a:rPr lang="el-GR" altLang="zh-CN" sz="3200" dirty="0">
                <a:latin typeface="MS Mincho" pitchFamily="49" charset="-128"/>
                <a:ea typeface="MS Mincho" pitchFamily="49" charset="-128"/>
                <a:cs typeface="Arial" panose="020B0604020202020204" pitchFamily="34" charset="0"/>
              </a:rPr>
              <a:t>∪</a:t>
            </a:r>
            <a:r>
              <a:rPr lang="en-US" altLang="zh-CN" sz="3200" b="1" dirty="0">
                <a:latin typeface="Times New Roman" panose="02020603050405020304" pitchFamily="18" charset="0"/>
              </a:rPr>
              <a:t>H)=F</a:t>
            </a:r>
            <a:r>
              <a:rPr lang="en-US" altLang="zh-CN" sz="3200" b="1" dirty="0"/>
              <a:t>∘</a:t>
            </a:r>
            <a:r>
              <a:rPr lang="en-US" altLang="zh-CN" sz="3200" b="1" dirty="0">
                <a:latin typeface="Times New Roman" panose="02020603050405020304" pitchFamily="18" charset="0"/>
              </a:rPr>
              <a:t>G</a:t>
            </a:r>
            <a:r>
              <a:rPr lang="el-GR" altLang="zh-CN" sz="3200" dirty="0">
                <a:latin typeface="MS Mincho" pitchFamily="49" charset="-128"/>
                <a:ea typeface="MS Mincho" pitchFamily="49" charset="-128"/>
                <a:cs typeface="Arial" panose="020B0604020202020204" pitchFamily="34" charset="0"/>
              </a:rPr>
              <a:t>∪</a:t>
            </a:r>
            <a:r>
              <a:rPr lang="en-US" altLang="zh-CN" sz="3200" b="1" dirty="0">
                <a:latin typeface="Times New Roman" panose="02020603050405020304" pitchFamily="18" charset="0"/>
              </a:rPr>
              <a:t>F</a:t>
            </a:r>
            <a:r>
              <a:rPr lang="en-US" altLang="zh-CN" sz="3200" b="1" dirty="0"/>
              <a:t>∘</a:t>
            </a:r>
            <a:r>
              <a:rPr lang="en-US" altLang="zh-CN" sz="3200" b="1" dirty="0">
                <a:latin typeface="Times New Roman" panose="02020603050405020304" pitchFamily="18" charset="0"/>
              </a:rPr>
              <a:t>H</a:t>
            </a:r>
          </a:p>
          <a:p>
            <a:pPr eaLnBrk="1" hangingPunct="1">
              <a:lnSpc>
                <a:spcPct val="150000"/>
              </a:lnSpc>
            </a:pPr>
            <a:r>
              <a:rPr lang="en-US" altLang="zh-CN" sz="3200" b="1" dirty="0">
                <a:latin typeface="Times New Roman" panose="02020603050405020304" pitchFamily="18" charset="0"/>
              </a:rPr>
              <a:t>(2) F</a:t>
            </a:r>
            <a:r>
              <a:rPr lang="en-US" altLang="zh-CN" sz="3200" b="1" dirty="0"/>
              <a:t>∘</a:t>
            </a:r>
            <a:r>
              <a:rPr lang="en-US" altLang="zh-CN" sz="3200" b="1" dirty="0">
                <a:latin typeface="Times New Roman" panose="02020603050405020304" pitchFamily="18" charset="0"/>
              </a:rPr>
              <a:t>(G</a:t>
            </a:r>
            <a:r>
              <a:rPr lang="el-GR" altLang="zh-CN" sz="3200" dirty="0">
                <a:latin typeface="MS Mincho" pitchFamily="49" charset="-128"/>
                <a:ea typeface="MS Mincho" pitchFamily="49" charset="-128"/>
                <a:cs typeface="Arial" panose="020B0604020202020204" pitchFamily="34" charset="0"/>
              </a:rPr>
              <a:t>∩</a:t>
            </a:r>
            <a:r>
              <a:rPr lang="en-US" altLang="zh-CN" sz="3200" b="1" dirty="0">
                <a:latin typeface="Times New Roman" panose="02020603050405020304" pitchFamily="18" charset="0"/>
              </a:rPr>
              <a:t>H)=F</a:t>
            </a:r>
            <a:r>
              <a:rPr lang="en-US" altLang="zh-CN" sz="3200" b="1" dirty="0"/>
              <a:t>∘</a:t>
            </a:r>
            <a:r>
              <a:rPr lang="en-US" altLang="zh-CN" sz="3200" b="1" dirty="0">
                <a:latin typeface="Times New Roman" panose="02020603050405020304" pitchFamily="18" charset="0"/>
              </a:rPr>
              <a:t>G</a:t>
            </a:r>
            <a:r>
              <a:rPr lang="el-GR" altLang="zh-CN" sz="3200" dirty="0">
                <a:latin typeface="MS Mincho" pitchFamily="49" charset="-128"/>
                <a:ea typeface="MS Mincho" pitchFamily="49" charset="-128"/>
                <a:cs typeface="Arial" panose="020B0604020202020204" pitchFamily="34" charset="0"/>
              </a:rPr>
              <a:t>∩</a:t>
            </a:r>
            <a:r>
              <a:rPr lang="en-US" altLang="zh-CN" sz="3200" b="1" dirty="0">
                <a:latin typeface="Times New Roman" panose="02020603050405020304" pitchFamily="18" charset="0"/>
              </a:rPr>
              <a:t>F</a:t>
            </a:r>
            <a:r>
              <a:rPr lang="en-US" altLang="zh-CN" sz="3200" b="1" dirty="0"/>
              <a:t>∘</a:t>
            </a:r>
            <a:r>
              <a:rPr lang="en-US" altLang="zh-CN" sz="3200" b="1" dirty="0">
                <a:latin typeface="Times New Roman" panose="02020603050405020304" pitchFamily="18" charset="0"/>
              </a:rPr>
              <a:t>H</a:t>
            </a:r>
          </a:p>
          <a:p>
            <a:pPr eaLnBrk="1" hangingPunct="1">
              <a:lnSpc>
                <a:spcPct val="150000"/>
              </a:lnSpc>
            </a:pPr>
            <a:endParaRPr lang="en-US" altLang="zh-CN" sz="3200" b="1" dirty="0">
              <a:latin typeface="Times New Roman" panose="02020603050405020304" pitchFamily="18" charset="0"/>
            </a:endParaRPr>
          </a:p>
        </p:txBody>
      </p:sp>
    </p:spTree>
    <p:extLst>
      <p:ext uri="{BB962C8B-B14F-4D97-AF65-F5344CB8AC3E}">
        <p14:creationId xmlns:p14="http://schemas.microsoft.com/office/powerpoint/2010/main" val="23376286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idx="4294967295"/>
          </p:nvPr>
        </p:nvSpPr>
        <p:spPr>
          <a:xfrm>
            <a:off x="179388" y="-26988"/>
            <a:ext cx="9433172" cy="642938"/>
          </a:xfrm>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4.2(1)</a:t>
            </a:r>
            <a:r>
              <a:rPr lang="en-US" altLang="zh-CN" b="1" dirty="0">
                <a:latin typeface="Times New Roman" panose="02020603050405020304" pitchFamily="18" charset="0"/>
              </a:rPr>
              <a:t> F</a:t>
            </a:r>
            <a:r>
              <a:rPr lang="en-US" altLang="zh-CN" b="1" dirty="0"/>
              <a:t>∘</a:t>
            </a:r>
            <a:r>
              <a:rPr lang="en-US" altLang="zh-CN" b="1" dirty="0">
                <a:latin typeface="Times New Roman" panose="02020603050405020304" pitchFamily="18" charset="0"/>
              </a:rPr>
              <a:t>(G</a:t>
            </a:r>
            <a:r>
              <a:rPr lang="el-GR" altLang="zh-CN" dirty="0">
                <a:latin typeface="MS Mincho" pitchFamily="49" charset="-128"/>
                <a:ea typeface="MS Mincho" pitchFamily="49" charset="-128"/>
                <a:cs typeface="Arial" panose="020B0604020202020204" pitchFamily="34" charset="0"/>
              </a:rPr>
              <a:t>∪</a:t>
            </a:r>
            <a:r>
              <a:rPr lang="en-US" altLang="zh-CN" b="1" dirty="0">
                <a:latin typeface="Times New Roman" panose="02020603050405020304" pitchFamily="18" charset="0"/>
              </a:rPr>
              <a:t>H)=F</a:t>
            </a:r>
            <a:r>
              <a:rPr lang="en-US" altLang="zh-CN" b="1" dirty="0"/>
              <a:t>∘</a:t>
            </a:r>
            <a:r>
              <a:rPr lang="en-US" altLang="zh-CN" b="1" dirty="0">
                <a:latin typeface="Times New Roman" panose="02020603050405020304" pitchFamily="18" charset="0"/>
              </a:rPr>
              <a:t>G</a:t>
            </a:r>
            <a:r>
              <a:rPr lang="el-GR" altLang="zh-CN" dirty="0">
                <a:latin typeface="MS Mincho" pitchFamily="49" charset="-128"/>
                <a:ea typeface="MS Mincho" pitchFamily="49" charset="-128"/>
                <a:cs typeface="Arial" panose="020B0604020202020204" pitchFamily="34" charset="0"/>
              </a:rPr>
              <a:t>∪</a:t>
            </a:r>
            <a:r>
              <a:rPr lang="en-US" altLang="zh-CN" b="1" dirty="0">
                <a:latin typeface="Times New Roman" panose="02020603050405020304" pitchFamily="18" charset="0"/>
              </a:rPr>
              <a:t>F</a:t>
            </a:r>
            <a:r>
              <a:rPr lang="en-US" altLang="zh-CN" b="1" dirty="0"/>
              <a:t>∘</a:t>
            </a:r>
            <a:r>
              <a:rPr lang="en-US" altLang="zh-CN" b="1" dirty="0">
                <a:latin typeface="Times New Roman" panose="02020603050405020304" pitchFamily="18" charset="0"/>
              </a:rPr>
              <a:t>H</a:t>
            </a:r>
            <a:endParaRPr lang="zh-CN" altLang="en-US" dirty="0">
              <a:latin typeface="Calibri" panose="020F0502020204030204" pitchFamily="34" charset="0"/>
              <a:ea typeface="宋体" panose="02010600030101010101" pitchFamily="2" charset="-122"/>
            </a:endParaRPr>
          </a:p>
        </p:txBody>
      </p:sp>
      <p:sp>
        <p:nvSpPr>
          <p:cNvPr id="4" name="Rectangle 3"/>
          <p:cNvSpPr txBox="1">
            <a:spLocks/>
          </p:cNvSpPr>
          <p:nvPr/>
        </p:nvSpPr>
        <p:spPr bwMode="auto">
          <a:xfrm>
            <a:off x="250825" y="836613"/>
            <a:ext cx="871378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zh-CN" altLang="en-US" sz="2800" b="1" dirty="0">
                <a:latin typeface="Calibri" panose="020F0502020204030204" pitchFamily="34" charset="0"/>
                <a:ea typeface="宋体" panose="02010600030101010101" pitchFamily="2" charset="-122"/>
              </a:rPr>
              <a:t>对于任意的</a:t>
            </a:r>
            <a:r>
              <a:rPr lang="en-US" altLang="zh-CN" sz="2800" b="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a:t>
            </a:r>
            <a:r>
              <a:rPr lang="zh-CN" altLang="en-US" sz="2800" b="1" dirty="0">
                <a:latin typeface="Calibri" panose="020F0502020204030204" pitchFamily="34" charset="0"/>
                <a:ea typeface="宋体" panose="02010600030101010101" pitchFamily="2" charset="-122"/>
              </a:rPr>
              <a:t>，若</a:t>
            </a:r>
            <a:r>
              <a:rPr lang="en-US" altLang="zh-CN" sz="2800" b="1" dirty="0">
                <a:latin typeface="Calibri" panose="020F0502020204030204" pitchFamily="34" charset="0"/>
                <a:ea typeface="宋体" panose="02010600030101010101" pitchFamily="2" charset="-122"/>
              </a:rPr>
              <a:t>&lt;x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y&gt;</a:t>
            </a:r>
            <a:r>
              <a:rPr lang="zh-CN" altLang="en-US"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 F◦(G</a:t>
            </a:r>
            <a:r>
              <a:rPr lang="el-GR" altLang="zh-CN" sz="2800" dirty="0">
                <a:latin typeface="MS Mincho" pitchFamily="49" charset="-128"/>
                <a:ea typeface="MS Mincho" pitchFamily="49" charset="-128"/>
                <a:cs typeface="Arial" panose="020B0604020202020204" pitchFamily="34" charset="0"/>
              </a:rPr>
              <a:t>∪</a:t>
            </a:r>
            <a:r>
              <a:rPr lang="en-US" altLang="zh-CN" sz="2800" b="1" dirty="0">
                <a:latin typeface="Calibri" panose="020F0502020204030204" pitchFamily="34" charset="0"/>
                <a:ea typeface="宋体" panose="02010600030101010101" pitchFamily="2" charset="-122"/>
              </a:rPr>
              <a:t>H)</a:t>
            </a:r>
            <a:r>
              <a:rPr lang="zh-CN" altLang="en-US" sz="2800" b="1" dirty="0">
                <a:latin typeface="Calibri" panose="020F0502020204030204" pitchFamily="34" charset="0"/>
                <a:ea typeface="宋体" panose="02010600030101010101" pitchFamily="2" charset="-122"/>
              </a:rPr>
              <a:t>，</a:t>
            </a:r>
          </a:p>
          <a:p>
            <a:pPr>
              <a:buNone/>
            </a:pPr>
            <a:r>
              <a:rPr lang="zh-CN" altLang="en-US" sz="2800" b="1" dirty="0">
                <a:solidFill>
                  <a:srgbClr val="FF0000"/>
                </a:solidFill>
                <a:latin typeface="Calibri" panose="020F0502020204030204" pitchFamily="34" charset="0"/>
                <a:ea typeface="宋体" panose="02010600030101010101" pitchFamily="2" charset="-122"/>
              </a:rPr>
              <a:t>则存在</a:t>
            </a:r>
            <a:r>
              <a:rPr lang="en-US" altLang="zh-CN" sz="2800" b="1" dirty="0" err="1">
                <a:solidFill>
                  <a:srgbClr val="FF0000"/>
                </a:solidFill>
                <a:latin typeface="Calibri" panose="020F0502020204030204" pitchFamily="34" charset="0"/>
                <a:ea typeface="宋体" panose="02010600030101010101" pitchFamily="2" charset="-122"/>
              </a:rPr>
              <a:t>b</a:t>
            </a:r>
            <a:r>
              <a:rPr lang="en-US" altLang="zh-CN" sz="2800" b="1" dirty="0" err="1">
                <a:solidFill>
                  <a:srgbClr val="FF0000"/>
                </a:solidFill>
                <a:latin typeface="MS Mincho" panose="02020609040205080304" pitchFamily="49" charset="-128"/>
                <a:ea typeface="MS Mincho" panose="02020609040205080304" pitchFamily="49" charset="-128"/>
              </a:rPr>
              <a:t>∊</a:t>
            </a:r>
            <a:r>
              <a:rPr lang="en-US" altLang="zh-CN" sz="2800" b="1" dirty="0" err="1">
                <a:solidFill>
                  <a:srgbClr val="FF0000"/>
                </a:solidFill>
                <a:latin typeface="Calibri" panose="020F0502020204030204" pitchFamily="34" charset="0"/>
                <a:ea typeface="宋体" panose="02010600030101010101" pitchFamily="2" charset="-122"/>
              </a:rPr>
              <a:t>B</a:t>
            </a:r>
            <a:r>
              <a:rPr lang="zh-CN" altLang="en-US" sz="2800" b="1" dirty="0">
                <a:solidFill>
                  <a:srgbClr val="FF0000"/>
                </a:solidFill>
                <a:latin typeface="Calibri" panose="020F0502020204030204" pitchFamily="34" charset="0"/>
                <a:ea typeface="宋体" panose="02010600030101010101" pitchFamily="2" charset="-122"/>
              </a:rPr>
              <a:t>，使得 </a:t>
            </a:r>
            <a:r>
              <a:rPr lang="en-US" altLang="zh-CN" sz="2800" b="1" dirty="0">
                <a:solidFill>
                  <a:srgbClr val="FF0000"/>
                </a:solidFill>
                <a:latin typeface="Calibri" panose="020F0502020204030204" pitchFamily="34" charset="0"/>
                <a:ea typeface="宋体" panose="02010600030101010101" pitchFamily="2" charset="-122"/>
              </a:rPr>
              <a:t>&lt;x</a:t>
            </a:r>
            <a:r>
              <a:rPr lang="zh-CN"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b&gt;</a:t>
            </a:r>
            <a:r>
              <a:rPr lang="zh-CN" altLang="en-US" sz="2800" b="1" dirty="0">
                <a:solidFill>
                  <a:srgbClr val="FF0000"/>
                </a:solidFill>
                <a:latin typeface="MS Mincho" panose="02020609040205080304" pitchFamily="49" charset="-128"/>
                <a:ea typeface="MS Mincho" panose="02020609040205080304" pitchFamily="49" charset="-128"/>
              </a:rPr>
              <a:t>∊</a:t>
            </a:r>
            <a:r>
              <a:rPr lang="en-US" altLang="zh-CN" sz="2800" b="1" dirty="0">
                <a:solidFill>
                  <a:srgbClr val="FF0000"/>
                </a:solidFill>
                <a:latin typeface="Calibri" panose="020F0502020204030204" pitchFamily="34" charset="0"/>
                <a:ea typeface="宋体" panose="02010600030101010101" pitchFamily="2" charset="-122"/>
              </a:rPr>
              <a:t> G</a:t>
            </a:r>
            <a:r>
              <a:rPr lang="el-GR" altLang="zh-CN" sz="2800" dirty="0">
                <a:solidFill>
                  <a:srgbClr val="FF0000"/>
                </a:solidFill>
                <a:latin typeface="MS Mincho" pitchFamily="49" charset="-128"/>
                <a:ea typeface="MS Mincho" pitchFamily="49" charset="-128"/>
                <a:cs typeface="Arial" panose="020B0604020202020204" pitchFamily="34" charset="0"/>
              </a:rPr>
              <a:t>∪</a:t>
            </a:r>
            <a:r>
              <a:rPr lang="en-US" altLang="zh-CN" sz="2800" b="1" dirty="0">
                <a:solidFill>
                  <a:srgbClr val="FF0000"/>
                </a:solidFill>
                <a:latin typeface="Calibri" panose="020F0502020204030204" pitchFamily="34" charset="0"/>
                <a:ea typeface="宋体" panose="02010600030101010101" pitchFamily="2" charset="-122"/>
              </a:rPr>
              <a:t>H</a:t>
            </a:r>
            <a:r>
              <a:rPr lang="zh-CN"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&lt;b</a:t>
            </a:r>
            <a:r>
              <a:rPr lang="zh-CN"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y&gt;</a:t>
            </a:r>
            <a:r>
              <a:rPr lang="zh-CN" altLang="en-US" sz="2800" b="1" dirty="0">
                <a:solidFill>
                  <a:srgbClr val="FF0000"/>
                </a:solidFill>
                <a:latin typeface="MS Mincho" panose="02020609040205080304" pitchFamily="49" charset="-128"/>
                <a:ea typeface="MS Mincho" panose="02020609040205080304" pitchFamily="49" charset="-128"/>
              </a:rPr>
              <a:t>∊</a:t>
            </a:r>
            <a:r>
              <a:rPr lang="en-US" altLang="zh-CN" sz="2800" b="1" dirty="0">
                <a:solidFill>
                  <a:srgbClr val="FF0000"/>
                </a:solidFill>
                <a:latin typeface="MS Mincho" panose="02020609040205080304" pitchFamily="49" charset="-128"/>
                <a:ea typeface="MS Mincho" panose="02020609040205080304" pitchFamily="49" charset="-128"/>
              </a:rPr>
              <a:t>F</a:t>
            </a:r>
            <a:r>
              <a:rPr lang="zh-CN" altLang="en-US" sz="2800" b="1" dirty="0">
                <a:solidFill>
                  <a:srgbClr val="FF0000"/>
                </a:solidFill>
                <a:latin typeface="MS Mincho" panose="02020609040205080304" pitchFamily="49" charset="-128"/>
                <a:ea typeface="MS Mincho" panose="02020609040205080304" pitchFamily="49" charset="-128"/>
              </a:rPr>
              <a:t>。</a:t>
            </a:r>
            <a:endParaRPr lang="zh-CN" altLang="en-US" sz="2800" b="1" dirty="0">
              <a:latin typeface="Calibri" panose="020F0502020204030204" pitchFamily="34" charset="0"/>
              <a:ea typeface="宋体" panose="02010600030101010101" pitchFamily="2" charset="-122"/>
            </a:endParaRPr>
          </a:p>
          <a:p>
            <a:pPr>
              <a:buNone/>
            </a:pPr>
            <a:r>
              <a:rPr lang="zh-CN" altLang="en-US" sz="2800" b="1" dirty="0">
                <a:latin typeface="Calibri" panose="020F0502020204030204" pitchFamily="34" charset="0"/>
                <a:ea typeface="宋体" panose="02010600030101010101" pitchFamily="2" charset="-122"/>
              </a:rPr>
              <a:t>    由</a:t>
            </a:r>
            <a:r>
              <a:rPr lang="en-US" altLang="zh-CN" sz="2800" b="1" dirty="0">
                <a:latin typeface="Calibri" panose="020F0502020204030204" pitchFamily="34" charset="0"/>
                <a:ea typeface="宋体" panose="02010600030101010101" pitchFamily="2" charset="-122"/>
              </a:rPr>
              <a:t>&lt;x</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b&gt;</a:t>
            </a:r>
            <a:r>
              <a:rPr lang="en-US" altLang="zh-CN"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 G</a:t>
            </a:r>
            <a:r>
              <a:rPr lang="el-GR" altLang="zh-CN" sz="2800" dirty="0">
                <a:latin typeface="MS Mincho" pitchFamily="49" charset="-128"/>
                <a:ea typeface="MS Mincho" pitchFamily="49" charset="-128"/>
                <a:cs typeface="Arial" panose="020B0604020202020204" pitchFamily="34" charset="0"/>
              </a:rPr>
              <a:t>∪</a:t>
            </a:r>
            <a:r>
              <a:rPr lang="en-US" altLang="zh-CN" sz="2800" b="1" dirty="0">
                <a:latin typeface="Calibri" panose="020F0502020204030204" pitchFamily="34" charset="0"/>
                <a:ea typeface="宋体" panose="02010600030101010101" pitchFamily="2" charset="-122"/>
              </a:rPr>
              <a:t>H, </a:t>
            </a:r>
            <a:r>
              <a:rPr lang="zh-CN" altLang="en-US" sz="2800" b="1" dirty="0">
                <a:latin typeface="Calibri" panose="020F0502020204030204" pitchFamily="34" charset="0"/>
                <a:ea typeface="宋体" panose="02010600030101010101" pitchFamily="2" charset="-122"/>
              </a:rPr>
              <a:t>则 </a:t>
            </a:r>
            <a:r>
              <a:rPr lang="en-US" altLang="zh-CN" sz="2800" b="1" dirty="0">
                <a:latin typeface="Calibri" panose="020F0502020204030204" pitchFamily="34" charset="0"/>
                <a:ea typeface="宋体" panose="02010600030101010101" pitchFamily="2" charset="-122"/>
              </a:rPr>
              <a:t>&lt;x, b&gt;</a:t>
            </a:r>
            <a:r>
              <a:rPr lang="en-US" altLang="zh-CN" sz="2800" b="1" dirty="0">
                <a:latin typeface="MS Mincho" panose="02020609040205080304" pitchFamily="49" charset="-128"/>
                <a:ea typeface="MS Mincho" panose="02020609040205080304" pitchFamily="49" charset="-128"/>
              </a:rPr>
              <a:t>∊G</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或</a:t>
            </a:r>
            <a:r>
              <a:rPr lang="en-US" altLang="zh-CN" sz="2800" b="1" dirty="0">
                <a:latin typeface="Calibri" panose="020F0502020204030204" pitchFamily="34" charset="0"/>
                <a:ea typeface="宋体" panose="02010600030101010101" pitchFamily="2" charset="-122"/>
              </a:rPr>
              <a:t>  &lt;</a:t>
            </a:r>
            <a:r>
              <a:rPr lang="en-US" altLang="zh-CN" sz="2800" b="1" dirty="0" err="1">
                <a:latin typeface="Calibri" panose="020F0502020204030204" pitchFamily="34" charset="0"/>
                <a:ea typeface="宋体" panose="02010600030101010101" pitchFamily="2" charset="-122"/>
              </a:rPr>
              <a:t>x,b</a:t>
            </a:r>
            <a:r>
              <a:rPr lang="en-US" altLang="zh-CN" sz="2800" b="1" dirty="0">
                <a:latin typeface="Calibri" panose="020F0502020204030204" pitchFamily="34" charset="0"/>
                <a:ea typeface="宋体" panose="02010600030101010101" pitchFamily="2" charset="-122"/>
              </a:rPr>
              <a:t>&gt;</a:t>
            </a:r>
            <a:r>
              <a:rPr lang="en-US" altLang="zh-CN" sz="2800" b="1" dirty="0">
                <a:latin typeface="MS Mincho" panose="02020609040205080304" pitchFamily="49" charset="-128"/>
                <a:ea typeface="MS Mincho" panose="02020609040205080304" pitchFamily="49" charset="-128"/>
              </a:rPr>
              <a:t>∊H</a:t>
            </a:r>
            <a:endParaRPr lang="zh-CN" altLang="en-US" sz="2800" b="1" dirty="0">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sz="2800" b="1" dirty="0">
                <a:solidFill>
                  <a:srgbClr val="00B050"/>
                </a:solidFill>
                <a:latin typeface="Calibri" panose="020F0502020204030204" pitchFamily="34" charset="0"/>
                <a:ea typeface="宋体" panose="02010600030101010101" pitchFamily="2" charset="-122"/>
              </a:rPr>
              <a:t>           由</a:t>
            </a:r>
            <a:r>
              <a:rPr lang="en-US" altLang="zh-CN" sz="2800" b="1" dirty="0">
                <a:solidFill>
                  <a:srgbClr val="00B050"/>
                </a:solidFill>
                <a:latin typeface="Calibri" panose="020F0502020204030204" pitchFamily="34" charset="0"/>
                <a:ea typeface="宋体" panose="02010600030101010101" pitchFamily="2" charset="-122"/>
              </a:rPr>
              <a:t>&lt;x</a:t>
            </a:r>
            <a:r>
              <a:rPr lang="zh-CN" altLang="en-US" sz="2800" b="1" dirty="0">
                <a:solidFill>
                  <a:srgbClr val="00B050"/>
                </a:solidFill>
                <a:latin typeface="Calibri" panose="020F0502020204030204" pitchFamily="34" charset="0"/>
                <a:ea typeface="宋体" panose="02010600030101010101" pitchFamily="2" charset="-122"/>
              </a:rPr>
              <a:t>，</a:t>
            </a:r>
            <a:r>
              <a:rPr lang="en-US" altLang="zh-CN" sz="2800" b="1" dirty="0">
                <a:solidFill>
                  <a:srgbClr val="00B050"/>
                </a:solidFill>
                <a:latin typeface="Calibri" panose="020F0502020204030204" pitchFamily="34" charset="0"/>
                <a:ea typeface="宋体" panose="02010600030101010101" pitchFamily="2" charset="-122"/>
              </a:rPr>
              <a:t>b&gt;</a:t>
            </a:r>
            <a:r>
              <a:rPr lang="en-US" altLang="zh-CN" sz="2800" b="1" dirty="0">
                <a:solidFill>
                  <a:srgbClr val="00B050"/>
                </a:solidFill>
                <a:latin typeface="MS Mincho" panose="02020609040205080304" pitchFamily="49" charset="-128"/>
                <a:ea typeface="MS Mincho" panose="02020609040205080304" pitchFamily="49" charset="-128"/>
              </a:rPr>
              <a:t>∊G</a:t>
            </a:r>
            <a:r>
              <a:rPr lang="en-US" altLang="zh-CN" sz="2800" b="1" dirty="0">
                <a:solidFill>
                  <a:srgbClr val="00B050"/>
                </a:solidFill>
                <a:latin typeface="Calibri" panose="020F0502020204030204" pitchFamily="34" charset="0"/>
                <a:ea typeface="宋体" panose="02010600030101010101" pitchFamily="2" charset="-122"/>
              </a:rPr>
              <a:t>, &lt;b</a:t>
            </a:r>
            <a:r>
              <a:rPr lang="zh-CN" altLang="en-US" sz="2800" b="1" dirty="0">
                <a:solidFill>
                  <a:srgbClr val="00B050"/>
                </a:solidFill>
                <a:latin typeface="Calibri" panose="020F0502020204030204" pitchFamily="34" charset="0"/>
                <a:ea typeface="宋体" panose="02010600030101010101" pitchFamily="2" charset="-122"/>
              </a:rPr>
              <a:t>，</a:t>
            </a:r>
            <a:r>
              <a:rPr lang="en-US" altLang="zh-CN" sz="2800" b="1" dirty="0">
                <a:solidFill>
                  <a:srgbClr val="00B050"/>
                </a:solidFill>
                <a:latin typeface="Calibri" panose="020F0502020204030204" pitchFamily="34" charset="0"/>
                <a:ea typeface="宋体" panose="02010600030101010101" pitchFamily="2" charset="-122"/>
              </a:rPr>
              <a:t>y&gt;</a:t>
            </a:r>
            <a:r>
              <a:rPr lang="en-US" altLang="zh-CN" sz="2800" b="1" dirty="0">
                <a:solidFill>
                  <a:srgbClr val="00B050"/>
                </a:solidFill>
                <a:latin typeface="MS Mincho" panose="02020609040205080304" pitchFamily="49" charset="-128"/>
                <a:ea typeface="MS Mincho" panose="02020609040205080304" pitchFamily="49" charset="-128"/>
              </a:rPr>
              <a:t>∊F</a:t>
            </a:r>
            <a:r>
              <a:rPr lang="en-US" altLang="zh-CN" sz="2800" b="1" dirty="0">
                <a:solidFill>
                  <a:srgbClr val="00B050"/>
                </a:solidFill>
                <a:latin typeface="Calibri" panose="020F0502020204030204" pitchFamily="34" charset="0"/>
                <a:ea typeface="宋体" panose="02010600030101010101" pitchFamily="2" charset="-122"/>
              </a:rPr>
              <a:t>, </a:t>
            </a:r>
            <a:r>
              <a:rPr lang="zh-CN" altLang="en-US" sz="2800" b="1" dirty="0">
                <a:solidFill>
                  <a:srgbClr val="00B050"/>
                </a:solidFill>
                <a:latin typeface="Calibri" panose="020F0502020204030204" pitchFamily="34" charset="0"/>
                <a:ea typeface="宋体" panose="02010600030101010101" pitchFamily="2" charset="-122"/>
              </a:rPr>
              <a:t>则</a:t>
            </a:r>
            <a:r>
              <a:rPr lang="en-US" altLang="zh-CN" sz="2800" b="1" dirty="0">
                <a:solidFill>
                  <a:srgbClr val="00B050"/>
                </a:solidFill>
                <a:latin typeface="Calibri" panose="020F0502020204030204" pitchFamily="34" charset="0"/>
                <a:ea typeface="宋体" panose="02010600030101010101" pitchFamily="2" charset="-122"/>
              </a:rPr>
              <a:t>&lt;</a:t>
            </a:r>
            <a:r>
              <a:rPr lang="en-US" altLang="zh-CN" sz="2800" b="1" dirty="0" err="1">
                <a:solidFill>
                  <a:srgbClr val="00B050"/>
                </a:solidFill>
                <a:latin typeface="Calibri" panose="020F0502020204030204" pitchFamily="34" charset="0"/>
                <a:ea typeface="宋体" panose="02010600030101010101" pitchFamily="2" charset="-122"/>
              </a:rPr>
              <a:t>x,y</a:t>
            </a:r>
            <a:r>
              <a:rPr lang="en-US" altLang="zh-CN" sz="2800" b="1" dirty="0">
                <a:solidFill>
                  <a:srgbClr val="00B050"/>
                </a:solidFill>
                <a:latin typeface="Calibri" panose="020F0502020204030204" pitchFamily="34" charset="0"/>
                <a:ea typeface="宋体" panose="02010600030101010101" pitchFamily="2" charset="-122"/>
              </a:rPr>
              <a:t>&gt;</a:t>
            </a:r>
            <a:r>
              <a:rPr lang="en-US" altLang="zh-CN" sz="2800" b="1" dirty="0">
                <a:solidFill>
                  <a:srgbClr val="00B050"/>
                </a:solidFill>
                <a:latin typeface="MS Mincho" panose="02020609040205080304" pitchFamily="49" charset="-128"/>
                <a:ea typeface="MS Mincho" panose="02020609040205080304" pitchFamily="49" charset="-128"/>
              </a:rPr>
              <a:t>∊</a:t>
            </a:r>
            <a:r>
              <a:rPr lang="en-US" altLang="zh-CN" sz="2800" b="1" dirty="0">
                <a:solidFill>
                  <a:srgbClr val="00B050"/>
                </a:solidFill>
                <a:latin typeface="Calibri" panose="020F0502020204030204" pitchFamily="34" charset="0"/>
                <a:ea typeface="宋体" panose="02010600030101010101" pitchFamily="2" charset="-122"/>
              </a:rPr>
              <a:t>F◦G </a:t>
            </a:r>
            <a:endParaRPr lang="zh-CN" altLang="en-US" sz="2800" b="1" dirty="0">
              <a:solidFill>
                <a:srgbClr val="00B050"/>
              </a:solidFill>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sz="2800" b="1" dirty="0">
                <a:solidFill>
                  <a:srgbClr val="00B050"/>
                </a:solidFill>
                <a:latin typeface="Calibri" panose="020F0502020204030204" pitchFamily="34" charset="0"/>
                <a:ea typeface="宋体" panose="02010600030101010101" pitchFamily="2" charset="-122"/>
              </a:rPr>
              <a:t>           由</a:t>
            </a:r>
            <a:r>
              <a:rPr lang="en-US" altLang="zh-CN" sz="2800" b="1" dirty="0">
                <a:solidFill>
                  <a:srgbClr val="00B050"/>
                </a:solidFill>
                <a:latin typeface="Calibri" panose="020F0502020204030204" pitchFamily="34" charset="0"/>
                <a:ea typeface="宋体" panose="02010600030101010101" pitchFamily="2" charset="-122"/>
              </a:rPr>
              <a:t>&lt;x</a:t>
            </a:r>
            <a:r>
              <a:rPr lang="zh-CN" altLang="en-US" sz="2800" b="1" dirty="0">
                <a:solidFill>
                  <a:srgbClr val="00B050"/>
                </a:solidFill>
                <a:latin typeface="Calibri" panose="020F0502020204030204" pitchFamily="34" charset="0"/>
                <a:ea typeface="宋体" panose="02010600030101010101" pitchFamily="2" charset="-122"/>
              </a:rPr>
              <a:t>，</a:t>
            </a:r>
            <a:r>
              <a:rPr lang="en-US" altLang="zh-CN" sz="2800" b="1" dirty="0">
                <a:solidFill>
                  <a:srgbClr val="00B050"/>
                </a:solidFill>
                <a:latin typeface="Calibri" panose="020F0502020204030204" pitchFamily="34" charset="0"/>
                <a:ea typeface="宋体" panose="02010600030101010101" pitchFamily="2" charset="-122"/>
              </a:rPr>
              <a:t>b&gt;</a:t>
            </a:r>
            <a:r>
              <a:rPr lang="en-US" altLang="zh-CN" sz="2800" b="1" dirty="0">
                <a:solidFill>
                  <a:srgbClr val="00B050"/>
                </a:solidFill>
                <a:latin typeface="MS Mincho" panose="02020609040205080304" pitchFamily="49" charset="-128"/>
                <a:ea typeface="MS Mincho" panose="02020609040205080304" pitchFamily="49" charset="-128"/>
              </a:rPr>
              <a:t>∊H,</a:t>
            </a:r>
            <a:r>
              <a:rPr lang="en-US" altLang="zh-CN" sz="2800" b="1" dirty="0">
                <a:solidFill>
                  <a:srgbClr val="00B050"/>
                </a:solidFill>
                <a:latin typeface="Calibri" panose="020F0502020204030204" pitchFamily="34" charset="0"/>
                <a:ea typeface="宋体" panose="02010600030101010101" pitchFamily="2" charset="-122"/>
              </a:rPr>
              <a:t>&lt;b</a:t>
            </a:r>
            <a:r>
              <a:rPr lang="zh-CN" altLang="en-US" sz="2800" b="1" dirty="0">
                <a:solidFill>
                  <a:srgbClr val="00B050"/>
                </a:solidFill>
                <a:latin typeface="Calibri" panose="020F0502020204030204" pitchFamily="34" charset="0"/>
                <a:ea typeface="宋体" panose="02010600030101010101" pitchFamily="2" charset="-122"/>
              </a:rPr>
              <a:t>，</a:t>
            </a:r>
            <a:r>
              <a:rPr lang="en-US" altLang="zh-CN" sz="2800" b="1" dirty="0">
                <a:solidFill>
                  <a:srgbClr val="00B050"/>
                </a:solidFill>
                <a:latin typeface="Calibri" panose="020F0502020204030204" pitchFamily="34" charset="0"/>
                <a:ea typeface="宋体" panose="02010600030101010101" pitchFamily="2" charset="-122"/>
              </a:rPr>
              <a:t>y&gt;</a:t>
            </a:r>
            <a:r>
              <a:rPr lang="en-US" altLang="zh-CN" sz="2800" b="1" dirty="0">
                <a:solidFill>
                  <a:srgbClr val="00B050"/>
                </a:solidFill>
                <a:latin typeface="MS Mincho" panose="02020609040205080304" pitchFamily="49" charset="-128"/>
                <a:ea typeface="MS Mincho" panose="02020609040205080304" pitchFamily="49" charset="-128"/>
              </a:rPr>
              <a:t>∊F,</a:t>
            </a:r>
            <a:r>
              <a:rPr lang="zh-CN" altLang="en-US" sz="2800" b="1" dirty="0">
                <a:solidFill>
                  <a:srgbClr val="00B050"/>
                </a:solidFill>
                <a:latin typeface="Calibri" panose="020F0502020204030204" pitchFamily="34" charset="0"/>
                <a:ea typeface="宋体" panose="02010600030101010101" pitchFamily="2" charset="-122"/>
              </a:rPr>
              <a:t>则</a:t>
            </a:r>
            <a:r>
              <a:rPr lang="en-US" altLang="zh-CN" sz="2800" b="1" dirty="0">
                <a:solidFill>
                  <a:srgbClr val="00B050"/>
                </a:solidFill>
                <a:latin typeface="Calibri" panose="020F0502020204030204" pitchFamily="34" charset="0"/>
                <a:ea typeface="宋体" panose="02010600030101010101" pitchFamily="2" charset="-122"/>
              </a:rPr>
              <a:t>&lt;</a:t>
            </a:r>
            <a:r>
              <a:rPr lang="en-US" altLang="zh-CN" sz="2800" b="1" dirty="0" err="1">
                <a:solidFill>
                  <a:srgbClr val="00B050"/>
                </a:solidFill>
                <a:latin typeface="Calibri" panose="020F0502020204030204" pitchFamily="34" charset="0"/>
                <a:ea typeface="宋体" panose="02010600030101010101" pitchFamily="2" charset="-122"/>
              </a:rPr>
              <a:t>x,y</a:t>
            </a:r>
            <a:r>
              <a:rPr lang="en-US" altLang="zh-CN" sz="2800" b="1" dirty="0">
                <a:solidFill>
                  <a:srgbClr val="00B050"/>
                </a:solidFill>
                <a:latin typeface="Calibri" panose="020F0502020204030204" pitchFamily="34" charset="0"/>
                <a:ea typeface="宋体" panose="02010600030101010101" pitchFamily="2" charset="-122"/>
              </a:rPr>
              <a:t>&gt;</a:t>
            </a:r>
            <a:r>
              <a:rPr lang="en-US" altLang="zh-CN" sz="2800" b="1" dirty="0">
                <a:solidFill>
                  <a:srgbClr val="00B050"/>
                </a:solidFill>
                <a:latin typeface="MS Mincho" panose="02020609040205080304" pitchFamily="49" charset="-128"/>
                <a:ea typeface="MS Mincho" panose="02020609040205080304" pitchFamily="49" charset="-128"/>
              </a:rPr>
              <a:t>∊F</a:t>
            </a:r>
            <a:r>
              <a:rPr lang="en-US" altLang="zh-CN" sz="2800" b="1" dirty="0">
                <a:solidFill>
                  <a:srgbClr val="00B050"/>
                </a:solidFill>
                <a:latin typeface="Calibri" panose="020F0502020204030204" pitchFamily="34" charset="0"/>
                <a:ea typeface="宋体" panose="02010600030101010101" pitchFamily="2" charset="-122"/>
              </a:rPr>
              <a:t>◦H</a:t>
            </a:r>
            <a:endParaRPr lang="zh-CN" altLang="en-US" sz="2800" b="1" dirty="0">
              <a:solidFill>
                <a:srgbClr val="00B050"/>
              </a:solidFill>
              <a:latin typeface="Calibri" panose="020F0502020204030204" pitchFamily="34" charset="0"/>
              <a:ea typeface="宋体" panose="02010600030101010101" pitchFamily="2" charset="-122"/>
            </a:endParaRPr>
          </a:p>
          <a:p>
            <a:pPr>
              <a:buNone/>
            </a:pPr>
            <a:r>
              <a:rPr lang="zh-CN" altLang="en-US" sz="2800" b="1" dirty="0">
                <a:latin typeface="Calibri" panose="020F0502020204030204" pitchFamily="34" charset="0"/>
                <a:ea typeface="宋体" panose="02010600030101010101" pitchFamily="2" charset="-122"/>
              </a:rPr>
              <a:t>    故有</a:t>
            </a:r>
            <a:r>
              <a:rPr lang="en-US" altLang="zh-CN" sz="2800" b="1" dirty="0">
                <a:latin typeface="Calibri" panose="020F0502020204030204" pitchFamily="34" charset="0"/>
                <a:ea typeface="宋体" panose="02010600030101010101" pitchFamily="2" charset="-122"/>
              </a:rPr>
              <a:t>&lt;</a:t>
            </a:r>
            <a:r>
              <a:rPr lang="en-US" altLang="zh-CN" sz="2800" b="1" dirty="0" err="1">
                <a:latin typeface="Calibri" panose="020F0502020204030204" pitchFamily="34" charset="0"/>
                <a:ea typeface="宋体" panose="02010600030101010101" pitchFamily="2" charset="-122"/>
              </a:rPr>
              <a:t>x,y</a:t>
            </a:r>
            <a:r>
              <a:rPr lang="en-US" altLang="zh-CN" sz="2800" b="1" dirty="0">
                <a:latin typeface="Calibri" panose="020F0502020204030204" pitchFamily="34" charset="0"/>
                <a:ea typeface="宋体" panose="02010600030101010101" pitchFamily="2" charset="-122"/>
              </a:rPr>
              <a:t>&gt;</a:t>
            </a:r>
            <a:r>
              <a:rPr lang="en-US" altLang="zh-CN" sz="2800" b="1" dirty="0">
                <a:latin typeface="MS Mincho" panose="02020609040205080304" pitchFamily="49" charset="-128"/>
                <a:ea typeface="MS Mincho" panose="02020609040205080304" pitchFamily="49" charset="-128"/>
              </a:rPr>
              <a:t>∊F</a:t>
            </a:r>
            <a:r>
              <a:rPr lang="en-US" altLang="zh-CN" sz="2800" b="1" dirty="0">
                <a:latin typeface="Calibri" panose="020F0502020204030204" pitchFamily="34" charset="0"/>
                <a:ea typeface="宋体" panose="02010600030101010101" pitchFamily="2" charset="-122"/>
              </a:rPr>
              <a:t>◦G</a:t>
            </a:r>
            <a:r>
              <a:rPr lang="el-GR" altLang="zh-CN" sz="2800" dirty="0">
                <a:latin typeface="MS Mincho" pitchFamily="49" charset="-128"/>
                <a:ea typeface="MS Mincho" pitchFamily="49" charset="-128"/>
                <a:cs typeface="Arial" panose="020B0604020202020204" pitchFamily="34" charset="0"/>
              </a:rPr>
              <a:t>∪</a:t>
            </a:r>
            <a:r>
              <a:rPr lang="en-US" altLang="zh-CN" sz="2800" b="1" dirty="0">
                <a:latin typeface="Times New Roman" panose="02020603050405020304" pitchFamily="18" charset="0"/>
              </a:rPr>
              <a:t>F</a:t>
            </a:r>
            <a:r>
              <a:rPr lang="en-US" altLang="zh-CN" sz="2800" b="1" dirty="0"/>
              <a:t>∘</a:t>
            </a:r>
            <a:r>
              <a:rPr lang="en-US" altLang="zh-CN" sz="2800" b="1" dirty="0">
                <a:latin typeface="Times New Roman" panose="02020603050405020304" pitchFamily="18" charset="0"/>
              </a:rPr>
              <a:t>H</a:t>
            </a:r>
            <a:endParaRPr lang="zh-CN" altLang="en-US" sz="2800" b="1" dirty="0">
              <a:latin typeface="Calibri" panose="020F0502020204030204" pitchFamily="34" charset="0"/>
              <a:ea typeface="宋体" panose="02010600030101010101" pitchFamily="2" charset="-122"/>
            </a:endParaRPr>
          </a:p>
          <a:p>
            <a:pPr>
              <a:buNone/>
            </a:pPr>
            <a:r>
              <a:rPr lang="en-US" altLang="zh-CN" sz="2800" b="1" dirty="0">
                <a:latin typeface="Calibri" panose="020F0502020204030204" pitchFamily="34" charset="0"/>
                <a:ea typeface="宋体" panose="02010600030101010101" pitchFamily="2" charset="-122"/>
              </a:rPr>
              <a:t>                   F◦(G</a:t>
            </a:r>
            <a:r>
              <a:rPr lang="el-GR" altLang="zh-CN" sz="2800" dirty="0">
                <a:latin typeface="MS Mincho" pitchFamily="49" charset="-128"/>
                <a:ea typeface="MS Mincho" pitchFamily="49" charset="-128"/>
                <a:cs typeface="Arial" panose="020B0604020202020204" pitchFamily="34" charset="0"/>
              </a:rPr>
              <a:t>∪</a:t>
            </a:r>
            <a:r>
              <a:rPr lang="en-US" altLang="zh-CN" sz="2800" b="1" dirty="0">
                <a:latin typeface="Times New Roman" panose="02020603050405020304" pitchFamily="18" charset="0"/>
              </a:rPr>
              <a:t>H)</a:t>
            </a:r>
            <a:r>
              <a:rPr lang="en-US" altLang="zh-CN" sz="2800" b="1" dirty="0">
                <a:latin typeface="MS Mincho" panose="02020609040205080304" pitchFamily="49" charset="-128"/>
                <a:ea typeface="MS Mincho" panose="02020609040205080304" pitchFamily="49" charset="-128"/>
              </a:rPr>
              <a:t>⊆</a:t>
            </a:r>
            <a:r>
              <a:rPr lang="en-US" altLang="zh-CN" sz="2800" b="1" baseline="-25000" dirty="0">
                <a:latin typeface="MS Mincho" panose="02020609040205080304" pitchFamily="49" charset="-128"/>
                <a:ea typeface="MS Mincho" panose="02020609040205080304" pitchFamily="49" charset="-128"/>
              </a:rPr>
              <a:t> </a:t>
            </a:r>
            <a:r>
              <a:rPr lang="en-US" altLang="zh-CN" sz="2800" b="1" dirty="0">
                <a:latin typeface="Calibri" panose="020F0502020204030204" pitchFamily="34" charset="0"/>
                <a:ea typeface="宋体" panose="02010600030101010101" pitchFamily="2" charset="-122"/>
              </a:rPr>
              <a:t>F◦G</a:t>
            </a:r>
            <a:r>
              <a:rPr lang="el-GR" altLang="zh-CN" sz="2800" dirty="0">
                <a:latin typeface="MS Mincho" pitchFamily="49" charset="-128"/>
                <a:ea typeface="MS Mincho" pitchFamily="49" charset="-128"/>
                <a:cs typeface="Arial" panose="020B0604020202020204" pitchFamily="34" charset="0"/>
              </a:rPr>
              <a:t>∪</a:t>
            </a:r>
            <a:r>
              <a:rPr lang="en-US" altLang="zh-CN" sz="2800" b="1" dirty="0">
                <a:latin typeface="Times New Roman" panose="02020603050405020304" pitchFamily="18" charset="0"/>
              </a:rPr>
              <a:t>F</a:t>
            </a:r>
            <a:r>
              <a:rPr lang="en-US" altLang="zh-CN" sz="2800" b="1" dirty="0"/>
              <a:t>∘</a:t>
            </a:r>
            <a:r>
              <a:rPr lang="en-US" altLang="zh-CN" sz="2800" b="1" dirty="0">
                <a:latin typeface="Times New Roman" panose="02020603050405020304" pitchFamily="18" charset="0"/>
              </a:rPr>
              <a:t>H</a:t>
            </a:r>
            <a:endParaRPr lang="zh-CN" altLang="en-US" sz="2800" b="1" dirty="0">
              <a:latin typeface="Calibri" panose="020F0502020204030204" pitchFamily="34" charset="0"/>
              <a:ea typeface="宋体" panose="02010600030101010101" pitchFamily="2" charset="-122"/>
            </a:endParaRPr>
          </a:p>
          <a:p>
            <a:pPr>
              <a:buNone/>
            </a:pPr>
            <a:r>
              <a:rPr lang="zh-CN" altLang="en-US" sz="2800" b="1" dirty="0">
                <a:latin typeface="Calibri" panose="020F0502020204030204" pitchFamily="34" charset="0"/>
                <a:ea typeface="宋体" panose="02010600030101010101" pitchFamily="2" charset="-122"/>
              </a:rPr>
              <a:t>    同理可证 </a:t>
            </a:r>
            <a:r>
              <a:rPr lang="en-US" altLang="zh-CN" sz="2800" b="1" dirty="0">
                <a:latin typeface="Calibri" panose="020F0502020204030204" pitchFamily="34" charset="0"/>
                <a:ea typeface="宋体" panose="02010600030101010101" pitchFamily="2" charset="-122"/>
              </a:rPr>
              <a:t>F◦G</a:t>
            </a:r>
            <a:r>
              <a:rPr lang="el-GR" altLang="zh-CN" sz="2800" dirty="0">
                <a:latin typeface="MS Mincho" pitchFamily="49" charset="-128"/>
                <a:ea typeface="MS Mincho" pitchFamily="49" charset="-128"/>
                <a:cs typeface="Arial" panose="020B0604020202020204" pitchFamily="34" charset="0"/>
              </a:rPr>
              <a:t>∪</a:t>
            </a:r>
            <a:r>
              <a:rPr lang="en-US" altLang="zh-CN" sz="2800" b="1" dirty="0">
                <a:latin typeface="Times New Roman" panose="02020603050405020304" pitchFamily="18" charset="0"/>
              </a:rPr>
              <a:t>F</a:t>
            </a:r>
            <a:r>
              <a:rPr lang="en-US" altLang="zh-CN" sz="2800" b="1" dirty="0"/>
              <a:t>∘</a:t>
            </a:r>
            <a:r>
              <a:rPr lang="en-US" altLang="zh-CN" sz="2800" b="1" dirty="0">
                <a:latin typeface="Times New Roman" panose="02020603050405020304" pitchFamily="18" charset="0"/>
              </a:rPr>
              <a:t>H </a:t>
            </a:r>
            <a:r>
              <a:rPr lang="en-US" altLang="zh-CN" sz="2800" b="1" dirty="0">
                <a:latin typeface="MS Mincho" panose="02020609040205080304" pitchFamily="49" charset="-128"/>
                <a:ea typeface="MS Mincho" panose="02020609040205080304" pitchFamily="49" charset="-128"/>
              </a:rPr>
              <a:t>⊆</a:t>
            </a:r>
            <a:r>
              <a:rPr lang="en-US" altLang="zh-CN" sz="2800" b="1" dirty="0">
                <a:latin typeface="Calibri" panose="020F0502020204030204" pitchFamily="34" charset="0"/>
                <a:ea typeface="宋体" panose="02010600030101010101" pitchFamily="2" charset="-122"/>
              </a:rPr>
              <a:t> F◦(G</a:t>
            </a:r>
            <a:r>
              <a:rPr lang="el-GR" altLang="zh-CN" sz="2800" dirty="0">
                <a:latin typeface="MS Mincho" pitchFamily="49" charset="-128"/>
                <a:ea typeface="MS Mincho" pitchFamily="49" charset="-128"/>
                <a:cs typeface="Arial" panose="020B0604020202020204" pitchFamily="34" charset="0"/>
              </a:rPr>
              <a:t>∪</a:t>
            </a:r>
            <a:r>
              <a:rPr lang="en-US" altLang="zh-CN" sz="2800" b="1" dirty="0">
                <a:latin typeface="Times New Roman" panose="02020603050405020304" pitchFamily="18" charset="0"/>
              </a:rPr>
              <a:t>H)</a:t>
            </a:r>
          </a:p>
          <a:p>
            <a:pPr>
              <a:buNone/>
            </a:pPr>
            <a:r>
              <a:rPr lang="zh-CN" altLang="en-US" sz="2800" b="1" dirty="0">
                <a:latin typeface="Calibri" panose="020F0502020204030204" pitchFamily="34" charset="0"/>
                <a:ea typeface="宋体" panose="02010600030101010101" pitchFamily="2" charset="-122"/>
              </a:rPr>
              <a:t>    所以最后结论得证。</a:t>
            </a:r>
          </a:p>
        </p:txBody>
      </p:sp>
      <p:sp>
        <p:nvSpPr>
          <p:cNvPr id="5" name="文本框 4"/>
          <p:cNvSpPr txBox="1"/>
          <p:nvPr/>
        </p:nvSpPr>
        <p:spPr>
          <a:xfrm>
            <a:off x="755576" y="5805264"/>
            <a:ext cx="8084264" cy="523220"/>
          </a:xfrm>
          <a:prstGeom prst="rect">
            <a:avLst/>
          </a:prstGeom>
          <a:solidFill>
            <a:srgbClr val="002060"/>
          </a:solidFill>
        </p:spPr>
        <p:txBody>
          <a:bodyPr wrap="none" rtlCol="0">
            <a:spAutoFit/>
          </a:bodyPr>
          <a:lstStyle/>
          <a:p>
            <a:r>
              <a:rPr lang="zh-CN" altLang="en-US" sz="2800" dirty="0">
                <a:solidFill>
                  <a:schemeClr val="bg1"/>
                </a:solidFill>
              </a:rPr>
              <a:t>提醒：教材上给出的证明过于精炼，可能不易理解</a:t>
            </a:r>
          </a:p>
        </p:txBody>
      </p:sp>
    </p:spTree>
    <p:extLst>
      <p:ext uri="{BB962C8B-B14F-4D97-AF65-F5344CB8AC3E}">
        <p14:creationId xmlns:p14="http://schemas.microsoft.com/office/powerpoint/2010/main" val="1869032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781582-5616-41F9-B3AD-D5AA10E66360}" type="slidenum">
              <a:rPr lang="zh-CN" altLang="en-US" smtClean="0">
                <a:solidFill>
                  <a:schemeClr val="accent1"/>
                </a:solidFill>
              </a:rPr>
              <a:pPr/>
              <a:t>4</a:t>
            </a:fld>
            <a:r>
              <a:rPr lang="en-US" altLang="zh-CN" dirty="0">
                <a:solidFill>
                  <a:schemeClr val="accent1"/>
                </a:solidFill>
              </a:rPr>
              <a:t>/42</a:t>
            </a:r>
          </a:p>
        </p:txBody>
      </p:sp>
      <p:sp>
        <p:nvSpPr>
          <p:cNvPr id="12291"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定义</a:t>
            </a:r>
            <a:r>
              <a:rPr lang="en-US" altLang="zh-CN" b="1" dirty="0">
                <a:latin typeface="Calibri" panose="020F0502020204030204" pitchFamily="34" charset="0"/>
                <a:ea typeface="宋体" panose="02010600030101010101" pitchFamily="2" charset="-122"/>
              </a:rPr>
              <a:t>4.2           </a:t>
            </a:r>
            <a:r>
              <a:rPr lang="zh-CN" altLang="en-US" b="1" dirty="0">
                <a:latin typeface="Calibri" panose="020F0502020204030204" pitchFamily="34" charset="0"/>
                <a:ea typeface="宋体" panose="02010600030101010101" pitchFamily="2" charset="-122"/>
              </a:rPr>
              <a:t>有序 </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元组</a:t>
            </a:r>
            <a:endParaRPr lang="zh-CN" altLang="en-US" sz="4800" b="1" dirty="0">
              <a:latin typeface="Calibri" panose="020F0502020204030204" pitchFamily="34" charset="0"/>
              <a:ea typeface="宋体" panose="02010600030101010101" pitchFamily="2" charset="-122"/>
            </a:endParaRPr>
          </a:p>
        </p:txBody>
      </p:sp>
      <p:sp>
        <p:nvSpPr>
          <p:cNvPr id="12292" name="Rectangle 3"/>
          <p:cNvSpPr>
            <a:spLocks noGrp="1"/>
          </p:cNvSpPr>
          <p:nvPr>
            <p:ph type="body" idx="4294967295"/>
          </p:nvPr>
        </p:nvSpPr>
        <p:spPr>
          <a:xfrm>
            <a:off x="179388" y="908720"/>
            <a:ext cx="8713787" cy="2160240"/>
          </a:xfrm>
          <a:solidFill>
            <a:srgbClr val="FFFF00"/>
          </a:solidFill>
        </p:spPr>
        <p:txBody>
          <a:bodyPr/>
          <a:lstStyle/>
          <a:p>
            <a:pPr marL="0" indent="0">
              <a:spcAft>
                <a:spcPct val="20000"/>
              </a:spcAft>
              <a:buNone/>
            </a:pPr>
            <a:r>
              <a:rPr lang="zh-CN" altLang="en-US" sz="3600" b="1" dirty="0">
                <a:latin typeface="Calibri" panose="020F0502020204030204" pitchFamily="34" charset="0"/>
                <a:ea typeface="宋体" panose="02010600030101010101" pitchFamily="2" charset="-122"/>
              </a:rPr>
              <a:t>一个有序</a:t>
            </a:r>
            <a:r>
              <a:rPr lang="en-US" altLang="zh-CN" sz="3600" b="1" dirty="0">
                <a:latin typeface="Calibri" panose="020F0502020204030204" pitchFamily="34" charset="0"/>
                <a:ea typeface="宋体" panose="02010600030101010101" pitchFamily="2" charset="-122"/>
              </a:rPr>
              <a:t>n</a:t>
            </a:r>
            <a:r>
              <a:rPr lang="zh-CN" altLang="en-US" sz="3600" b="1" dirty="0">
                <a:latin typeface="Calibri" panose="020F0502020204030204" pitchFamily="34" charset="0"/>
                <a:ea typeface="宋体" panose="02010600030101010101" pitchFamily="2" charset="-122"/>
              </a:rPr>
              <a:t>元组</a:t>
            </a:r>
            <a:r>
              <a:rPr lang="en-US" altLang="zh-CN" sz="3600" b="1" dirty="0">
                <a:latin typeface="Calibri" panose="020F0502020204030204" pitchFamily="34" charset="0"/>
                <a:ea typeface="宋体" panose="02010600030101010101" pitchFamily="2" charset="-122"/>
              </a:rPr>
              <a:t>(n</a:t>
            </a:r>
            <a:r>
              <a:rPr lang="en-US" altLang="zh-CN" sz="3600" b="1" dirty="0">
                <a:latin typeface="Calibri" panose="020F0502020204030204" pitchFamily="34" charset="0"/>
                <a:ea typeface="MS Mincho" panose="02020609040205080304" pitchFamily="49" charset="-128"/>
              </a:rPr>
              <a:t>≥3)</a:t>
            </a:r>
            <a:r>
              <a:rPr lang="zh-CN" altLang="en-US" sz="3600" b="1" dirty="0">
                <a:latin typeface="Calibri" panose="020F0502020204030204" pitchFamily="34" charset="0"/>
                <a:ea typeface="宋体" panose="02010600030101010101" pitchFamily="2" charset="-122"/>
              </a:rPr>
              <a:t>是一个有序二元组，其中第一个元素是一个有序 </a:t>
            </a:r>
            <a:r>
              <a:rPr lang="en-US" altLang="zh-CN" sz="3600" b="1" dirty="0">
                <a:latin typeface="Calibri" panose="020F0502020204030204" pitchFamily="34" charset="0"/>
                <a:ea typeface="宋体" panose="02010600030101010101" pitchFamily="2" charset="-122"/>
              </a:rPr>
              <a:t>n-1</a:t>
            </a:r>
            <a:r>
              <a:rPr lang="zh-CN" altLang="en-US" sz="3600" b="1" dirty="0">
                <a:latin typeface="Calibri" panose="020F0502020204030204" pitchFamily="34" charset="0"/>
                <a:ea typeface="宋体" panose="02010600030101010101" pitchFamily="2" charset="-122"/>
              </a:rPr>
              <a:t>元组，记为</a:t>
            </a:r>
          </a:p>
          <a:p>
            <a:pPr marL="1343025" indent="-1343025">
              <a:spcAft>
                <a:spcPct val="20000"/>
              </a:spcAft>
              <a:buFont typeface="Arial" panose="020B0604020202020204" pitchFamily="34" charset="0"/>
              <a:buNone/>
            </a:pPr>
            <a:r>
              <a:rPr lang="zh-CN" altLang="en-US" sz="3600" b="1" dirty="0">
                <a:latin typeface="Calibri" panose="020F0502020204030204" pitchFamily="34" charset="0"/>
                <a:ea typeface="宋体" panose="02010600030101010101" pitchFamily="2" charset="-122"/>
              </a:rPr>
              <a:t>        </a:t>
            </a:r>
            <a:r>
              <a:rPr lang="en-US" altLang="zh-CN" sz="3600" b="1" dirty="0">
                <a:latin typeface="Calibri" panose="020F0502020204030204" pitchFamily="34" charset="0"/>
                <a:ea typeface="宋体" panose="02010600030101010101" pitchFamily="2" charset="-122"/>
              </a:rPr>
              <a:t>&lt;x</a:t>
            </a:r>
            <a:r>
              <a:rPr lang="en-US" altLang="zh-CN" sz="3600" b="1" baseline="-25000" dirty="0">
                <a:latin typeface="Calibri" panose="020F0502020204030204" pitchFamily="34" charset="0"/>
                <a:ea typeface="宋体" panose="02010600030101010101" pitchFamily="2" charset="-122"/>
              </a:rPr>
              <a:t>1</a:t>
            </a:r>
            <a:r>
              <a:rPr lang="en-US" altLang="zh-CN" sz="3600" b="1" dirty="0">
                <a:latin typeface="Calibri" panose="020F0502020204030204" pitchFamily="34" charset="0"/>
                <a:ea typeface="宋体" panose="02010600030101010101" pitchFamily="2" charset="-122"/>
              </a:rPr>
              <a:t>,x</a:t>
            </a:r>
            <a:r>
              <a:rPr lang="en-US" altLang="zh-CN" sz="3600" b="1" baseline="-25000" dirty="0">
                <a:latin typeface="Calibri" panose="020F0502020204030204" pitchFamily="34" charset="0"/>
                <a:ea typeface="宋体" panose="02010600030101010101" pitchFamily="2" charset="-122"/>
              </a:rPr>
              <a:t>2</a:t>
            </a:r>
            <a:r>
              <a:rPr lang="en-US" altLang="zh-CN" sz="3600" b="1" dirty="0">
                <a:latin typeface="Calibri" panose="020F0502020204030204" pitchFamily="34" charset="0"/>
                <a:ea typeface="宋体" panose="02010600030101010101" pitchFamily="2" charset="-122"/>
              </a:rPr>
              <a:t>,…,x</a:t>
            </a:r>
            <a:r>
              <a:rPr lang="en-US" altLang="zh-CN" sz="3600" b="1" baseline="-25000" dirty="0">
                <a:latin typeface="Calibri" panose="020F0502020204030204" pitchFamily="34" charset="0"/>
                <a:ea typeface="宋体" panose="02010600030101010101" pitchFamily="2" charset="-122"/>
              </a:rPr>
              <a:t>n-1</a:t>
            </a:r>
            <a:r>
              <a:rPr lang="en-US" altLang="zh-CN" sz="3600" b="1" dirty="0">
                <a:latin typeface="Calibri" panose="020F0502020204030204" pitchFamily="34" charset="0"/>
                <a:ea typeface="宋体" panose="02010600030101010101" pitchFamily="2" charset="-122"/>
              </a:rPr>
              <a:t>,x</a:t>
            </a:r>
            <a:r>
              <a:rPr lang="en-US" altLang="zh-CN" sz="3600" b="1" baseline="-25000" dirty="0">
                <a:latin typeface="Calibri" panose="020F0502020204030204" pitchFamily="34" charset="0"/>
                <a:ea typeface="宋体" panose="02010600030101010101" pitchFamily="2" charset="-122"/>
              </a:rPr>
              <a:t>n</a:t>
            </a:r>
            <a:r>
              <a:rPr lang="en-US" altLang="zh-CN" sz="3600" b="1" dirty="0">
                <a:latin typeface="Calibri" panose="020F0502020204030204" pitchFamily="34" charset="0"/>
                <a:ea typeface="宋体" panose="02010600030101010101" pitchFamily="2" charset="-122"/>
              </a:rPr>
              <a:t> &gt;=</a:t>
            </a:r>
            <a:r>
              <a:rPr lang="zh-CN" altLang="en-US" sz="3600" b="1" dirty="0">
                <a:latin typeface="Calibri" panose="020F0502020204030204" pitchFamily="34" charset="0"/>
                <a:ea typeface="宋体" panose="02010600030101010101" pitchFamily="2" charset="-122"/>
              </a:rPr>
              <a:t> </a:t>
            </a:r>
            <a:r>
              <a:rPr lang="en-US" altLang="zh-CN" sz="3600" b="1" dirty="0">
                <a:latin typeface="Calibri" panose="020F0502020204030204" pitchFamily="34" charset="0"/>
                <a:ea typeface="宋体" panose="02010600030101010101" pitchFamily="2" charset="-122"/>
              </a:rPr>
              <a:t>&lt;&lt;x</a:t>
            </a:r>
            <a:r>
              <a:rPr lang="en-US" altLang="zh-CN" sz="3600" b="1" baseline="-25000" dirty="0">
                <a:latin typeface="Calibri" panose="020F0502020204030204" pitchFamily="34" charset="0"/>
                <a:ea typeface="宋体" panose="02010600030101010101" pitchFamily="2" charset="-122"/>
              </a:rPr>
              <a:t>1</a:t>
            </a:r>
            <a:r>
              <a:rPr lang="en-US" altLang="zh-CN" sz="3600" b="1" dirty="0">
                <a:latin typeface="Calibri" panose="020F0502020204030204" pitchFamily="34" charset="0"/>
                <a:ea typeface="宋体" panose="02010600030101010101" pitchFamily="2" charset="-122"/>
              </a:rPr>
              <a:t>,x</a:t>
            </a:r>
            <a:r>
              <a:rPr lang="en-US" altLang="zh-CN" sz="3600" b="1" baseline="-25000" dirty="0">
                <a:latin typeface="Calibri" panose="020F0502020204030204" pitchFamily="34" charset="0"/>
                <a:ea typeface="宋体" panose="02010600030101010101" pitchFamily="2" charset="-122"/>
              </a:rPr>
              <a:t>2</a:t>
            </a:r>
            <a:r>
              <a:rPr lang="en-US" altLang="zh-CN" sz="3600" b="1" dirty="0">
                <a:latin typeface="Calibri" panose="020F0502020204030204" pitchFamily="34" charset="0"/>
                <a:ea typeface="宋体" panose="02010600030101010101" pitchFamily="2" charset="-122"/>
              </a:rPr>
              <a:t>,…,x</a:t>
            </a:r>
            <a:r>
              <a:rPr lang="en-US" altLang="zh-CN" sz="3600" b="1" baseline="-25000" dirty="0">
                <a:latin typeface="Calibri" panose="020F0502020204030204" pitchFamily="34" charset="0"/>
                <a:ea typeface="宋体" panose="02010600030101010101" pitchFamily="2" charset="-122"/>
              </a:rPr>
              <a:t>n-1</a:t>
            </a:r>
            <a:r>
              <a:rPr lang="en-US" altLang="zh-CN" sz="3600" b="1" dirty="0">
                <a:latin typeface="Calibri" panose="020F0502020204030204" pitchFamily="34" charset="0"/>
                <a:ea typeface="宋体" panose="02010600030101010101" pitchFamily="2" charset="-122"/>
              </a:rPr>
              <a:t>&gt; , </a:t>
            </a:r>
            <a:r>
              <a:rPr lang="en-US" altLang="zh-CN" sz="3600" b="1" dirty="0" err="1">
                <a:latin typeface="Calibri" panose="020F0502020204030204" pitchFamily="34" charset="0"/>
                <a:ea typeface="宋体" panose="02010600030101010101" pitchFamily="2" charset="-122"/>
              </a:rPr>
              <a:t>x</a:t>
            </a:r>
            <a:r>
              <a:rPr lang="en-US" altLang="zh-CN" sz="3600" b="1" baseline="-25000" dirty="0" err="1">
                <a:latin typeface="Calibri" panose="020F0502020204030204" pitchFamily="34" charset="0"/>
                <a:ea typeface="宋体" panose="02010600030101010101" pitchFamily="2" charset="-122"/>
              </a:rPr>
              <a:t>n</a:t>
            </a:r>
            <a:r>
              <a:rPr lang="en-US" altLang="zh-CN" sz="3600" b="1" dirty="0">
                <a:latin typeface="Calibri" panose="020F0502020204030204" pitchFamily="34" charset="0"/>
                <a:ea typeface="宋体" panose="02010600030101010101" pitchFamily="2" charset="-122"/>
              </a:rPr>
              <a:t> &gt;</a:t>
            </a:r>
            <a:endParaRPr lang="zh-CN" altLang="en-US" sz="3600" b="1" dirty="0">
              <a:latin typeface="Calibri" panose="020F0502020204030204" pitchFamily="34" charset="0"/>
              <a:ea typeface="宋体" panose="02010600030101010101" pitchFamily="2" charset="-122"/>
            </a:endParaRPr>
          </a:p>
        </p:txBody>
      </p:sp>
      <p:sp>
        <p:nvSpPr>
          <p:cNvPr id="8" name="TextBox 7"/>
          <p:cNvSpPr txBox="1">
            <a:spLocks noChangeArrowheads="1"/>
          </p:cNvSpPr>
          <p:nvPr/>
        </p:nvSpPr>
        <p:spPr bwMode="auto">
          <a:xfrm>
            <a:off x="395536" y="3389784"/>
            <a:ext cx="75723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例</a:t>
            </a:r>
            <a:r>
              <a:rPr lang="en-US" altLang="zh-CN" sz="3200" b="1" dirty="0"/>
              <a:t>:    &lt;</a:t>
            </a:r>
            <a:r>
              <a:rPr lang="en-US" altLang="zh-CN" sz="3200" b="1" dirty="0" err="1"/>
              <a:t>a,b,c</a:t>
            </a:r>
            <a:r>
              <a:rPr lang="en-US" altLang="zh-CN" sz="3200" b="1" dirty="0"/>
              <a:t>&gt;=&lt;&lt;</a:t>
            </a:r>
            <a:r>
              <a:rPr lang="en-US" altLang="zh-CN" sz="3200" b="1" dirty="0" err="1"/>
              <a:t>a,b</a:t>
            </a:r>
            <a:r>
              <a:rPr lang="en-US" altLang="zh-CN" sz="3200" b="1" dirty="0"/>
              <a:t>&gt;,c&gt;</a:t>
            </a:r>
          </a:p>
          <a:p>
            <a:pPr eaLnBrk="1" hangingPunct="1"/>
            <a:r>
              <a:rPr lang="en-US" altLang="zh-CN" sz="3200" b="1" dirty="0"/>
              <a:t>         &lt;</a:t>
            </a:r>
            <a:r>
              <a:rPr lang="en-US" altLang="zh-CN" sz="3200" b="1" dirty="0" err="1"/>
              <a:t>a,b,c,d</a:t>
            </a:r>
            <a:r>
              <a:rPr lang="en-US" altLang="zh-CN" sz="3200" b="1" dirty="0"/>
              <a:t>&gt;=&lt;&lt;</a:t>
            </a:r>
            <a:r>
              <a:rPr lang="en-US" altLang="zh-CN" sz="3200" b="1" dirty="0" err="1"/>
              <a:t>a,b,c</a:t>
            </a:r>
            <a:r>
              <a:rPr lang="en-US" altLang="zh-CN" sz="3200" b="1" dirty="0"/>
              <a:t>&gt;, d&gt;</a:t>
            </a:r>
            <a:endParaRPr lang="zh-CN" altLang="en-US" sz="3200" b="1" dirty="0"/>
          </a:p>
        </p:txBody>
      </p:sp>
      <p:sp>
        <p:nvSpPr>
          <p:cNvPr id="2" name="文本框 1"/>
          <p:cNvSpPr txBox="1"/>
          <p:nvPr/>
        </p:nvSpPr>
        <p:spPr>
          <a:xfrm>
            <a:off x="170260" y="4788520"/>
            <a:ext cx="8713787" cy="584775"/>
          </a:xfrm>
          <a:prstGeom prst="rect">
            <a:avLst/>
          </a:prstGeom>
          <a:solidFill>
            <a:srgbClr val="00B0F0"/>
          </a:solidFill>
        </p:spPr>
        <p:txBody>
          <a:bodyPr wrap="square" rtlCol="0">
            <a:spAutoFit/>
          </a:bodyPr>
          <a:lstStyle/>
          <a:p>
            <a:pPr algn="ctr"/>
            <a:r>
              <a:rPr lang="zh-CN" altLang="en-US" sz="3200" b="1" dirty="0">
                <a:solidFill>
                  <a:schemeClr val="bg1"/>
                </a:solidFill>
                <a:latin typeface="Times New Roman" panose="02020603050405020304" pitchFamily="18" charset="0"/>
              </a:rPr>
              <a:t>当 </a:t>
            </a:r>
            <a:r>
              <a:rPr lang="en-US" altLang="zh-CN" sz="3200" b="1" i="1" dirty="0">
                <a:solidFill>
                  <a:schemeClr val="bg1"/>
                </a:solidFill>
                <a:latin typeface="Times New Roman" panose="02020603050405020304" pitchFamily="18" charset="0"/>
              </a:rPr>
              <a:t>n</a:t>
            </a:r>
            <a:r>
              <a:rPr lang="en-US" altLang="zh-CN" sz="3200" b="1" dirty="0">
                <a:solidFill>
                  <a:schemeClr val="bg1"/>
                </a:solidFill>
                <a:latin typeface="Times New Roman" panose="02020603050405020304" pitchFamily="18" charset="0"/>
              </a:rPr>
              <a:t>=1</a:t>
            </a:r>
            <a:r>
              <a:rPr lang="zh-CN" altLang="en-US" sz="3200" b="1" dirty="0">
                <a:solidFill>
                  <a:schemeClr val="bg1"/>
                </a:solidFill>
                <a:latin typeface="Times New Roman" panose="02020603050405020304" pitchFamily="18" charset="0"/>
              </a:rPr>
              <a:t>时</a:t>
            </a:r>
            <a:r>
              <a:rPr lang="en-US" altLang="zh-CN" sz="3200" b="1" dirty="0">
                <a:solidFill>
                  <a:schemeClr val="bg1"/>
                </a:solidFill>
                <a:latin typeface="Times New Roman" panose="02020603050405020304" pitchFamily="18" charset="0"/>
              </a:rPr>
              <a:t>, &lt;</a:t>
            </a:r>
            <a:r>
              <a:rPr lang="en-US" altLang="zh-CN" sz="3200" b="1" i="1" dirty="0">
                <a:solidFill>
                  <a:schemeClr val="bg1"/>
                </a:solidFill>
                <a:latin typeface="Times New Roman" panose="02020603050405020304" pitchFamily="18" charset="0"/>
              </a:rPr>
              <a:t>x</a:t>
            </a:r>
            <a:r>
              <a:rPr lang="en-US" altLang="zh-CN" sz="3200" b="1" dirty="0">
                <a:solidFill>
                  <a:schemeClr val="bg1"/>
                </a:solidFill>
                <a:latin typeface="Times New Roman" panose="02020603050405020304" pitchFamily="18" charset="0"/>
              </a:rPr>
              <a:t>&gt; </a:t>
            </a:r>
            <a:r>
              <a:rPr lang="zh-CN" altLang="en-US" sz="3200" b="1" dirty="0">
                <a:solidFill>
                  <a:schemeClr val="bg1"/>
                </a:solidFill>
                <a:latin typeface="Times New Roman" panose="02020603050405020304" pitchFamily="18" charset="0"/>
              </a:rPr>
              <a:t>形式上可以看成有序 </a:t>
            </a:r>
            <a:r>
              <a:rPr lang="en-US" altLang="zh-CN" sz="3200" b="1" dirty="0">
                <a:solidFill>
                  <a:schemeClr val="bg1"/>
                </a:solidFill>
                <a:latin typeface="Times New Roman" panose="02020603050405020304" pitchFamily="18" charset="0"/>
              </a:rPr>
              <a:t>1 </a:t>
            </a:r>
            <a:r>
              <a:rPr lang="zh-CN" altLang="en-US" sz="3200" b="1" dirty="0">
                <a:solidFill>
                  <a:schemeClr val="bg1"/>
                </a:solidFill>
                <a:latin typeface="Times New Roman" panose="02020603050405020304" pitchFamily="18" charset="0"/>
              </a:rPr>
              <a:t>元组</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85564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4.2’</a:t>
            </a:r>
            <a:endParaRPr lang="zh-CN" altLang="en-US" dirty="0">
              <a:latin typeface="Calibri" panose="020F0502020204030204" pitchFamily="34" charset="0"/>
              <a:ea typeface="宋体" panose="02010600030101010101" pitchFamily="2" charset="-122"/>
            </a:endParaRPr>
          </a:p>
        </p:txBody>
      </p:sp>
      <p:sp>
        <p:nvSpPr>
          <p:cNvPr id="27653" name="Rectangle 5"/>
          <p:cNvSpPr>
            <a:spLocks noChangeArrowheads="1"/>
          </p:cNvSpPr>
          <p:nvPr/>
        </p:nvSpPr>
        <p:spPr bwMode="auto">
          <a:xfrm>
            <a:off x="179388" y="836613"/>
            <a:ext cx="8713092" cy="5016758"/>
          </a:xfrm>
          <a:prstGeom prst="rect">
            <a:avLst/>
          </a:prstGeom>
          <a:solidFill>
            <a:schemeClr val="bg1"/>
          </a:solidFill>
          <a:ln>
            <a:noFill/>
          </a:ln>
        </p:spPr>
        <p:txBody>
          <a:bodyPr wrap="square">
            <a:spAutoFit/>
          </a:bodyPr>
          <a:lstStyle>
            <a:lvl1pPr marL="4395788" indent="-43957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3200" b="1" dirty="0">
                <a:solidFill>
                  <a:srgbClr val="333300"/>
                </a:solidFill>
              </a:rPr>
              <a:t>设</a:t>
            </a:r>
            <a:r>
              <a:rPr lang="en-US" altLang="zh-CN" sz="3200" b="1" dirty="0">
                <a:solidFill>
                  <a:srgbClr val="333300"/>
                </a:solidFill>
              </a:rPr>
              <a:t>A</a:t>
            </a:r>
            <a:r>
              <a:rPr lang="zh-CN" altLang="en-US" sz="3200" b="1" dirty="0">
                <a:solidFill>
                  <a:srgbClr val="333300"/>
                </a:solidFill>
              </a:rPr>
              <a:t>，</a:t>
            </a:r>
            <a:r>
              <a:rPr lang="en-US" altLang="zh-CN" sz="3200" b="1" dirty="0">
                <a:solidFill>
                  <a:srgbClr val="333300"/>
                </a:solidFill>
              </a:rPr>
              <a:t>B</a:t>
            </a:r>
            <a:r>
              <a:rPr lang="zh-CN" altLang="en-US" sz="3200" b="1" dirty="0">
                <a:solidFill>
                  <a:srgbClr val="333300"/>
                </a:solidFill>
              </a:rPr>
              <a:t>，</a:t>
            </a:r>
            <a:r>
              <a:rPr lang="en-US" altLang="zh-CN" sz="3200" b="1" dirty="0">
                <a:solidFill>
                  <a:srgbClr val="333300"/>
                </a:solidFill>
              </a:rPr>
              <a:t>C</a:t>
            </a:r>
            <a:r>
              <a:rPr lang="zh-CN" altLang="en-US" sz="3200" b="1" dirty="0">
                <a:solidFill>
                  <a:srgbClr val="333300"/>
                </a:solidFill>
              </a:rPr>
              <a:t>是三个任意集合，</a:t>
            </a:r>
          </a:p>
          <a:p>
            <a:pPr eaLnBrk="1" hangingPunct="1">
              <a:lnSpc>
                <a:spcPct val="125000"/>
              </a:lnSpc>
            </a:pPr>
            <a:r>
              <a:rPr lang="en-US" altLang="zh-CN" sz="3200" b="1" dirty="0">
                <a:solidFill>
                  <a:srgbClr val="333300"/>
                </a:solidFill>
              </a:rPr>
              <a:t>   F</a:t>
            </a:r>
            <a:r>
              <a:rPr lang="zh-CN" altLang="en-US" sz="3200" b="1" dirty="0">
                <a:solidFill>
                  <a:srgbClr val="333300"/>
                </a:solidFill>
              </a:rPr>
              <a:t>是从</a:t>
            </a:r>
            <a:r>
              <a:rPr lang="en-US" altLang="zh-CN" sz="3200" b="1" dirty="0">
                <a:solidFill>
                  <a:srgbClr val="333300"/>
                </a:solidFill>
              </a:rPr>
              <a:t>A</a:t>
            </a:r>
            <a:r>
              <a:rPr lang="zh-CN" altLang="en-US" sz="3200" b="1" dirty="0">
                <a:solidFill>
                  <a:srgbClr val="333300"/>
                </a:solidFill>
              </a:rPr>
              <a:t>到</a:t>
            </a:r>
            <a:r>
              <a:rPr lang="en-US" altLang="zh-CN" sz="3200" b="1" dirty="0">
                <a:solidFill>
                  <a:srgbClr val="333300"/>
                </a:solidFill>
              </a:rPr>
              <a:t>B</a:t>
            </a:r>
            <a:r>
              <a:rPr lang="zh-CN" altLang="en-US" sz="3200" b="1" dirty="0">
                <a:solidFill>
                  <a:srgbClr val="333300"/>
                </a:solidFill>
              </a:rPr>
              <a:t>的一个二元关系，即</a:t>
            </a:r>
            <a:r>
              <a:rPr lang="en-US" altLang="zh-CN" sz="3200" b="1" dirty="0">
                <a:solidFill>
                  <a:srgbClr val="333300"/>
                </a:solidFill>
              </a:rPr>
              <a:t>F</a:t>
            </a:r>
            <a:r>
              <a:rPr lang="en-US" altLang="zh-CN" sz="3200" dirty="0"/>
              <a:t>⊆</a:t>
            </a:r>
            <a:r>
              <a:rPr lang="en-US" altLang="zh-CN" sz="3200" b="1" dirty="0">
                <a:solidFill>
                  <a:srgbClr val="333300"/>
                </a:solidFill>
              </a:rPr>
              <a:t>A</a:t>
            </a:r>
            <a:r>
              <a:rPr lang="en-US" altLang="zh-CN" sz="3200" b="1" dirty="0">
                <a:latin typeface="Calibri" panose="020F0502020204030204" pitchFamily="34" charset="0"/>
              </a:rPr>
              <a:t>×B</a:t>
            </a:r>
            <a:r>
              <a:rPr lang="zh-CN" altLang="en-US" sz="3200" b="1" dirty="0">
                <a:latin typeface="Calibri" panose="020F0502020204030204" pitchFamily="34" charset="0"/>
              </a:rPr>
              <a:t>，</a:t>
            </a:r>
            <a:endParaRPr lang="en-US" altLang="zh-CN" sz="3200" b="1" dirty="0">
              <a:latin typeface="Calibri" panose="020F0502020204030204" pitchFamily="34" charset="0"/>
            </a:endParaRPr>
          </a:p>
          <a:p>
            <a:pPr eaLnBrk="1" hangingPunct="1">
              <a:lnSpc>
                <a:spcPct val="125000"/>
              </a:lnSpc>
            </a:pPr>
            <a:r>
              <a:rPr lang="en-US" altLang="zh-CN" sz="3200" b="1" dirty="0">
                <a:solidFill>
                  <a:srgbClr val="333300"/>
                </a:solidFill>
              </a:rPr>
              <a:t>   G</a:t>
            </a:r>
            <a:r>
              <a:rPr lang="zh-CN" altLang="en-US" sz="3200" b="1" dirty="0">
                <a:solidFill>
                  <a:srgbClr val="333300"/>
                </a:solidFill>
              </a:rPr>
              <a:t>是从</a:t>
            </a:r>
            <a:r>
              <a:rPr lang="en-US" altLang="zh-CN" sz="3200" b="1" dirty="0">
                <a:solidFill>
                  <a:srgbClr val="333300"/>
                </a:solidFill>
              </a:rPr>
              <a:t>B</a:t>
            </a:r>
            <a:r>
              <a:rPr lang="zh-CN" altLang="en-US" sz="3200" b="1" dirty="0">
                <a:solidFill>
                  <a:srgbClr val="333300"/>
                </a:solidFill>
              </a:rPr>
              <a:t>到</a:t>
            </a:r>
            <a:r>
              <a:rPr lang="en-US" altLang="zh-CN" sz="3200" b="1" dirty="0">
                <a:solidFill>
                  <a:srgbClr val="333300"/>
                </a:solidFill>
              </a:rPr>
              <a:t>C</a:t>
            </a:r>
            <a:r>
              <a:rPr lang="zh-CN" altLang="en-US" sz="3200" b="1" dirty="0">
                <a:solidFill>
                  <a:srgbClr val="333300"/>
                </a:solidFill>
              </a:rPr>
              <a:t>的一个二元关系，即</a:t>
            </a:r>
            <a:r>
              <a:rPr lang="en-US" altLang="zh-CN" sz="3200" b="1" dirty="0">
                <a:solidFill>
                  <a:srgbClr val="333300"/>
                </a:solidFill>
              </a:rPr>
              <a:t>G</a:t>
            </a:r>
            <a:r>
              <a:rPr lang="en-US" altLang="zh-CN" sz="3200" dirty="0"/>
              <a:t>⊆B</a:t>
            </a:r>
            <a:r>
              <a:rPr lang="en-US" altLang="zh-CN" sz="3200" b="1" dirty="0">
                <a:latin typeface="Calibri" panose="020F0502020204030204" pitchFamily="34" charset="0"/>
              </a:rPr>
              <a:t>×C</a:t>
            </a:r>
            <a:r>
              <a:rPr lang="zh-CN" altLang="en-US" sz="3200" b="1" dirty="0">
                <a:latin typeface="Calibri" panose="020F0502020204030204" pitchFamily="34" charset="0"/>
              </a:rPr>
              <a:t>，</a:t>
            </a:r>
            <a:endParaRPr lang="zh-CN" altLang="en-US" sz="3200" b="1" dirty="0">
              <a:solidFill>
                <a:srgbClr val="333300"/>
              </a:solidFill>
            </a:endParaRPr>
          </a:p>
          <a:p>
            <a:pPr eaLnBrk="1" hangingPunct="1">
              <a:lnSpc>
                <a:spcPct val="125000"/>
              </a:lnSpc>
            </a:pPr>
            <a:r>
              <a:rPr lang="en-US" altLang="zh-CN" sz="3200" b="1" dirty="0">
                <a:solidFill>
                  <a:srgbClr val="333300"/>
                </a:solidFill>
              </a:rPr>
              <a:t>   F</a:t>
            </a:r>
            <a:r>
              <a:rPr lang="zh-CN" altLang="en-US" sz="3200" b="1" dirty="0">
                <a:solidFill>
                  <a:srgbClr val="333300"/>
                </a:solidFill>
              </a:rPr>
              <a:t>是从</a:t>
            </a:r>
            <a:r>
              <a:rPr lang="en-US" altLang="zh-CN" sz="3200" b="1" dirty="0">
                <a:solidFill>
                  <a:srgbClr val="333300"/>
                </a:solidFill>
              </a:rPr>
              <a:t>B</a:t>
            </a:r>
            <a:r>
              <a:rPr lang="zh-CN" altLang="en-US" sz="3200" b="1" dirty="0">
                <a:solidFill>
                  <a:srgbClr val="333300"/>
                </a:solidFill>
              </a:rPr>
              <a:t>到</a:t>
            </a:r>
            <a:r>
              <a:rPr lang="en-US" altLang="zh-CN" sz="3200" b="1" dirty="0">
                <a:solidFill>
                  <a:srgbClr val="333300"/>
                </a:solidFill>
              </a:rPr>
              <a:t>C</a:t>
            </a:r>
            <a:r>
              <a:rPr lang="zh-CN" altLang="en-US" sz="3200" b="1" dirty="0">
                <a:solidFill>
                  <a:srgbClr val="333300"/>
                </a:solidFill>
              </a:rPr>
              <a:t>的一个二元关系，即</a:t>
            </a:r>
            <a:r>
              <a:rPr lang="en-US" altLang="zh-CN" sz="3200" b="1" dirty="0">
                <a:solidFill>
                  <a:srgbClr val="333300"/>
                </a:solidFill>
              </a:rPr>
              <a:t>F</a:t>
            </a:r>
            <a:r>
              <a:rPr lang="en-US" altLang="zh-CN" sz="3200" dirty="0"/>
              <a:t>⊆B</a:t>
            </a:r>
            <a:r>
              <a:rPr lang="en-US" altLang="zh-CN" sz="3200" b="1" dirty="0">
                <a:latin typeface="Calibri" panose="020F0502020204030204" pitchFamily="34" charset="0"/>
              </a:rPr>
              <a:t>×C</a:t>
            </a:r>
            <a:r>
              <a:rPr lang="zh-CN" altLang="en-US" sz="3200" b="1" dirty="0">
                <a:latin typeface="Calibri" panose="020F0502020204030204" pitchFamily="34" charset="0"/>
              </a:rPr>
              <a:t>。</a:t>
            </a:r>
            <a:endParaRPr lang="zh-CN" altLang="en-US" sz="3200" b="1" dirty="0">
              <a:solidFill>
                <a:srgbClr val="333300"/>
              </a:solidFill>
            </a:endParaRPr>
          </a:p>
          <a:p>
            <a:pPr eaLnBrk="1" hangingPunct="1"/>
            <a:r>
              <a:rPr lang="zh-CN" altLang="en-US" sz="3200" b="1" dirty="0">
                <a:latin typeface="Times New Roman" panose="02020603050405020304" pitchFamily="18" charset="0"/>
              </a:rPr>
              <a:t>则</a:t>
            </a:r>
          </a:p>
          <a:p>
            <a:pPr eaLnBrk="1" hangingPunct="1"/>
            <a:r>
              <a:rPr lang="zh-CN" altLang="en-US" sz="3200" b="1" dirty="0">
                <a:latin typeface="Times New Roman" panose="02020603050405020304" pitchFamily="18" charset="0"/>
              </a:rPr>
              <a:t></a:t>
            </a:r>
            <a:r>
              <a:rPr lang="en-US" altLang="zh-CN" sz="3200" b="1" dirty="0">
                <a:latin typeface="Times New Roman" panose="02020603050405020304" pitchFamily="18" charset="0"/>
              </a:rPr>
              <a:t>(1) (G</a:t>
            </a:r>
            <a:r>
              <a:rPr lang="el-GR" altLang="zh-CN" sz="3200" dirty="0">
                <a:latin typeface="MS Mincho" pitchFamily="49" charset="-128"/>
                <a:ea typeface="MS Mincho" pitchFamily="49" charset="-128"/>
                <a:cs typeface="Arial" panose="020B0604020202020204" pitchFamily="34" charset="0"/>
              </a:rPr>
              <a:t>∪</a:t>
            </a:r>
            <a:r>
              <a:rPr lang="en-US" altLang="zh-CN" sz="3200" b="1" dirty="0">
                <a:latin typeface="Times New Roman" panose="02020603050405020304" pitchFamily="18" charset="0"/>
              </a:rPr>
              <a:t>H)</a:t>
            </a:r>
            <a:r>
              <a:rPr lang="en-US" altLang="zh-CN" sz="3200" b="1" dirty="0"/>
              <a:t>∘F </a:t>
            </a:r>
            <a:r>
              <a:rPr lang="en-US" altLang="zh-CN" sz="3200" b="1" dirty="0">
                <a:latin typeface="Times New Roman" panose="02020603050405020304" pitchFamily="18" charset="0"/>
              </a:rPr>
              <a:t>=G</a:t>
            </a:r>
            <a:r>
              <a:rPr lang="en-US" altLang="zh-CN" sz="3200" b="1" dirty="0"/>
              <a:t>∘F</a:t>
            </a:r>
            <a:r>
              <a:rPr lang="el-GR" altLang="zh-CN" sz="3200" dirty="0">
                <a:latin typeface="MS Mincho" pitchFamily="49" charset="-128"/>
                <a:ea typeface="MS Mincho" pitchFamily="49" charset="-128"/>
                <a:cs typeface="Arial" panose="020B0604020202020204" pitchFamily="34" charset="0"/>
              </a:rPr>
              <a:t>∪</a:t>
            </a:r>
            <a:r>
              <a:rPr lang="en-US" altLang="zh-CN" sz="3200" b="1" dirty="0">
                <a:latin typeface="Times New Roman" panose="02020603050405020304" pitchFamily="18" charset="0"/>
                <a:ea typeface="MS Mincho" pitchFamily="49" charset="-128"/>
                <a:cs typeface="Times New Roman" panose="02020603050405020304" pitchFamily="18" charset="0"/>
              </a:rPr>
              <a:t>H</a:t>
            </a:r>
            <a:r>
              <a:rPr lang="en-US" altLang="zh-CN" sz="3200" b="1" dirty="0"/>
              <a:t>∘</a:t>
            </a:r>
            <a:r>
              <a:rPr lang="en-US" altLang="zh-CN" sz="3200" b="1" dirty="0">
                <a:latin typeface="Times New Roman" panose="02020603050405020304" pitchFamily="18" charset="0"/>
              </a:rPr>
              <a:t>F</a:t>
            </a:r>
          </a:p>
          <a:p>
            <a:pPr eaLnBrk="1" hangingPunct="1">
              <a:lnSpc>
                <a:spcPct val="150000"/>
              </a:lnSpc>
            </a:pPr>
            <a:r>
              <a:rPr lang="en-US" altLang="zh-CN" sz="3200" b="1" dirty="0">
                <a:latin typeface="Times New Roman" panose="02020603050405020304" pitchFamily="18" charset="0"/>
              </a:rPr>
              <a:t>(2) (G</a:t>
            </a:r>
            <a:r>
              <a:rPr lang="el-GR" altLang="zh-CN" sz="3200" dirty="0">
                <a:latin typeface="MS Mincho" pitchFamily="49" charset="-128"/>
                <a:ea typeface="MS Mincho" pitchFamily="49" charset="-128"/>
                <a:cs typeface="Arial" panose="020B0604020202020204" pitchFamily="34" charset="0"/>
              </a:rPr>
              <a:t>∩</a:t>
            </a:r>
            <a:r>
              <a:rPr lang="en-US" altLang="zh-CN" sz="3200" b="1" dirty="0">
                <a:latin typeface="Times New Roman" panose="02020603050405020304" pitchFamily="18" charset="0"/>
              </a:rPr>
              <a:t>H)</a:t>
            </a:r>
            <a:r>
              <a:rPr lang="en-US" altLang="zh-CN" sz="3200" b="1" dirty="0"/>
              <a:t>∘F </a:t>
            </a:r>
            <a:r>
              <a:rPr lang="en-US" altLang="zh-CN" sz="3200" b="1" dirty="0">
                <a:latin typeface="Times New Roman" panose="02020603050405020304" pitchFamily="18" charset="0"/>
              </a:rPr>
              <a:t>=G</a:t>
            </a:r>
            <a:r>
              <a:rPr lang="en-US" altLang="zh-CN" sz="3200" b="1" dirty="0"/>
              <a:t>∘</a:t>
            </a:r>
            <a:r>
              <a:rPr lang="en-US" altLang="zh-CN" sz="3200" b="1" dirty="0">
                <a:latin typeface="Times New Roman" panose="02020603050405020304" pitchFamily="18" charset="0"/>
              </a:rPr>
              <a:t>F</a:t>
            </a:r>
            <a:r>
              <a:rPr lang="el-GR" altLang="zh-CN" sz="3200" dirty="0">
                <a:latin typeface="MS Mincho" pitchFamily="49" charset="-128"/>
                <a:ea typeface="MS Mincho" pitchFamily="49" charset="-128"/>
                <a:cs typeface="Arial" panose="020B0604020202020204" pitchFamily="34" charset="0"/>
              </a:rPr>
              <a:t>∩</a:t>
            </a:r>
            <a:r>
              <a:rPr lang="en-US" altLang="zh-CN" sz="3200" b="1" dirty="0">
                <a:latin typeface="Times New Roman" panose="02020603050405020304" pitchFamily="18" charset="0"/>
              </a:rPr>
              <a:t>H</a:t>
            </a:r>
            <a:r>
              <a:rPr lang="en-US" altLang="zh-CN" sz="3200" b="1" dirty="0"/>
              <a:t>∘F</a:t>
            </a:r>
            <a:endParaRPr lang="en-US" altLang="zh-CN" sz="3200" b="1" dirty="0">
              <a:latin typeface="Times New Roman" panose="02020603050405020304" pitchFamily="18" charset="0"/>
            </a:endParaRPr>
          </a:p>
          <a:p>
            <a:pPr eaLnBrk="1" hangingPunct="1">
              <a:lnSpc>
                <a:spcPct val="150000"/>
              </a:lnSpc>
            </a:pPr>
            <a:endParaRPr lang="en-US" altLang="zh-CN" sz="3200" b="1" dirty="0">
              <a:latin typeface="Times New Roman" panose="02020603050405020304" pitchFamily="18" charset="0"/>
            </a:endParaRPr>
          </a:p>
        </p:txBody>
      </p:sp>
    </p:spTree>
    <p:extLst>
      <p:ext uri="{BB962C8B-B14F-4D97-AF65-F5344CB8AC3E}">
        <p14:creationId xmlns:p14="http://schemas.microsoft.com/office/powerpoint/2010/main" val="202294006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B722C7-809A-4017-90AF-7596ABFD72FA}" type="slidenum">
              <a:rPr lang="zh-CN" altLang="en-US" smtClean="0">
                <a:solidFill>
                  <a:schemeClr val="accent1"/>
                </a:solidFill>
              </a:rPr>
              <a:pPr/>
              <a:t>41</a:t>
            </a:fld>
            <a:r>
              <a:rPr lang="en-US" altLang="zh-CN" dirty="0">
                <a:solidFill>
                  <a:schemeClr val="accent1"/>
                </a:solidFill>
              </a:rPr>
              <a:t>/42</a:t>
            </a:r>
          </a:p>
        </p:txBody>
      </p:sp>
      <p:sp>
        <p:nvSpPr>
          <p:cNvPr id="33795"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4.10</a:t>
            </a:r>
          </a:p>
        </p:txBody>
      </p:sp>
      <p:sp>
        <p:nvSpPr>
          <p:cNvPr id="33796" name="Rectangle 3"/>
          <p:cNvSpPr>
            <a:spLocks noChangeArrowheads="1"/>
          </p:cNvSpPr>
          <p:nvPr/>
        </p:nvSpPr>
        <p:spPr bwMode="auto">
          <a:xfrm>
            <a:off x="250825" y="908050"/>
            <a:ext cx="8713788" cy="2456057"/>
          </a:xfrm>
          <a:prstGeom prst="rect">
            <a:avLst/>
          </a:prstGeom>
          <a:solidFill>
            <a:srgbClr val="FFFF00"/>
          </a:solid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a:latin typeface="Times New Roman" panose="02020603050405020304" pitchFamily="18" charset="0"/>
              </a:rPr>
              <a:t>设</a:t>
            </a:r>
            <a:r>
              <a:rPr lang="en-US" altLang="zh-CN" sz="3200" b="1" dirty="0">
                <a:latin typeface="Times New Roman" panose="02020603050405020304" pitchFamily="18" charset="0"/>
              </a:rPr>
              <a:t>A</a:t>
            </a:r>
            <a:r>
              <a:rPr lang="zh-CN" altLang="en-US" sz="3200" b="1" dirty="0">
                <a:latin typeface="Times New Roman" panose="02020603050405020304" pitchFamily="18" charset="0"/>
              </a:rPr>
              <a:t>为一个集合，</a:t>
            </a:r>
            <a:r>
              <a:rPr lang="en-US" altLang="zh-CN" sz="3200" b="1" dirty="0">
                <a:latin typeface="Times New Roman" panose="02020603050405020304" pitchFamily="18" charset="0"/>
              </a:rPr>
              <a:t>R</a:t>
            </a:r>
            <a:r>
              <a:rPr lang="zh-CN" altLang="en-US" sz="3200" b="1" dirty="0">
                <a:latin typeface="Times New Roman" panose="02020603050405020304" pitchFamily="18" charset="0"/>
              </a:rPr>
              <a:t>为</a:t>
            </a:r>
            <a:r>
              <a:rPr lang="en-US" altLang="zh-CN" sz="3200" b="1" dirty="0">
                <a:latin typeface="Times New Roman" panose="02020603050405020304" pitchFamily="18" charset="0"/>
              </a:rPr>
              <a:t>A</a:t>
            </a:r>
            <a:r>
              <a:rPr lang="zh-CN" altLang="en-US" sz="3200" b="1" dirty="0">
                <a:latin typeface="Times New Roman" panose="02020603050405020304" pitchFamily="18" charset="0"/>
              </a:rPr>
              <a:t>上的关系</a:t>
            </a:r>
            <a:r>
              <a:rPr lang="en-US" altLang="zh-CN" sz="3200" b="1" dirty="0">
                <a:latin typeface="Times New Roman" panose="02020603050405020304" pitchFamily="18" charset="0"/>
              </a:rPr>
              <a:t>, n</a:t>
            </a:r>
            <a:r>
              <a:rPr lang="zh-CN" altLang="en-US" sz="3200" b="1" dirty="0">
                <a:latin typeface="Times New Roman" panose="02020603050405020304" pitchFamily="18" charset="0"/>
              </a:rPr>
              <a:t>为自然数</a:t>
            </a:r>
            <a:r>
              <a:rPr lang="en-US" altLang="zh-CN" sz="3200" b="1" dirty="0">
                <a:latin typeface="Times New Roman" panose="02020603050405020304" pitchFamily="18" charset="0"/>
              </a:rPr>
              <a:t>, </a:t>
            </a:r>
          </a:p>
          <a:p>
            <a:pPr eaLnBrk="1" hangingPunct="1">
              <a:lnSpc>
                <a:spcPct val="120000"/>
              </a:lnSpc>
            </a:pPr>
            <a:r>
              <a:rPr lang="zh-CN" altLang="en-US" sz="3200" b="1" dirty="0">
                <a:latin typeface="Times New Roman" panose="02020603050405020304" pitchFamily="18" charset="0"/>
              </a:rPr>
              <a:t>则 </a:t>
            </a:r>
            <a:r>
              <a:rPr lang="en-US" altLang="zh-CN" sz="3200" b="1" dirty="0">
                <a:latin typeface="Times New Roman" panose="02020603050405020304" pitchFamily="18" charset="0"/>
              </a:rPr>
              <a:t>R </a:t>
            </a:r>
            <a:r>
              <a:rPr lang="zh-CN" altLang="en-US" sz="3200" b="1" dirty="0">
                <a:latin typeface="Times New Roman" panose="02020603050405020304" pitchFamily="18" charset="0"/>
              </a:rPr>
              <a:t>的 </a:t>
            </a:r>
            <a:r>
              <a:rPr lang="en-US" altLang="zh-CN" sz="3200" b="1" dirty="0">
                <a:solidFill>
                  <a:srgbClr val="FF3300"/>
                </a:solidFill>
                <a:latin typeface="Times New Roman" panose="02020603050405020304" pitchFamily="18" charset="0"/>
              </a:rPr>
              <a:t>n</a:t>
            </a:r>
            <a:r>
              <a:rPr lang="zh-CN" altLang="en-US" sz="3200" b="1" dirty="0">
                <a:solidFill>
                  <a:srgbClr val="FF3300"/>
                </a:solidFill>
                <a:latin typeface="Times New Roman" panose="02020603050405020304" pitchFamily="18" charset="0"/>
              </a:rPr>
              <a:t>次幂</a:t>
            </a:r>
            <a:r>
              <a:rPr lang="zh-CN" altLang="en-US" sz="3200" b="1" dirty="0">
                <a:latin typeface="Times New Roman" panose="02020603050405020304" pitchFamily="18" charset="0"/>
              </a:rPr>
              <a:t>定义为：</a:t>
            </a:r>
          </a:p>
          <a:p>
            <a:pPr eaLnBrk="1" hangingPunct="1">
              <a:lnSpc>
                <a:spcPct val="120000"/>
              </a:lnSpc>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(1) R</a:t>
            </a:r>
            <a:r>
              <a:rPr lang="en-US" altLang="zh-CN" sz="3200" b="1" baseline="30000" dirty="0">
                <a:latin typeface="Times New Roman" panose="02020603050405020304" pitchFamily="18" charset="0"/>
              </a:rPr>
              <a:t>0</a:t>
            </a:r>
            <a:r>
              <a:rPr lang="en-US" altLang="zh-CN" sz="3200" b="1" dirty="0">
                <a:latin typeface="Times New Roman" panose="02020603050405020304" pitchFamily="18" charset="0"/>
              </a:rPr>
              <a:t>=I</a:t>
            </a:r>
            <a:r>
              <a:rPr lang="en-US" altLang="zh-CN" sz="3200" b="1" baseline="-25000" dirty="0">
                <a:latin typeface="Times New Roman" panose="02020603050405020304" pitchFamily="18" charset="0"/>
              </a:rPr>
              <a:t>A</a:t>
            </a:r>
          </a:p>
          <a:p>
            <a:pPr eaLnBrk="1" hangingPunct="1">
              <a:lnSpc>
                <a:spcPct val="120000"/>
              </a:lnSpc>
            </a:pPr>
            <a:r>
              <a:rPr lang="en-US" altLang="zh-CN" sz="3200" b="1" dirty="0">
                <a:latin typeface="Times New Roman" panose="02020603050405020304" pitchFamily="18" charset="0"/>
              </a:rPr>
              <a:t>   (2) R</a:t>
            </a:r>
            <a:r>
              <a:rPr lang="en-US" altLang="zh-CN" sz="3200" b="1" baseline="30000" dirty="0">
                <a:latin typeface="Times New Roman" panose="02020603050405020304" pitchFamily="18" charset="0"/>
              </a:rPr>
              <a:t>n+1 </a:t>
            </a:r>
            <a:r>
              <a:rPr lang="en-US" altLang="zh-CN" sz="3200" b="1" dirty="0">
                <a:latin typeface="Times New Roman" panose="02020603050405020304" pitchFamily="18" charset="0"/>
              </a:rPr>
              <a:t>= </a:t>
            </a:r>
            <a:r>
              <a:rPr lang="en-US" altLang="zh-CN" sz="3200" b="1" dirty="0" err="1">
                <a:latin typeface="Times New Roman" panose="02020603050405020304" pitchFamily="18" charset="0"/>
              </a:rPr>
              <a:t>R</a:t>
            </a:r>
            <a:r>
              <a:rPr lang="en-US" altLang="zh-CN" sz="3200" b="1" baseline="30000" dirty="0" err="1">
                <a:latin typeface="Times New Roman" panose="02020603050405020304" pitchFamily="18" charset="0"/>
              </a:rPr>
              <a:t>n</a:t>
            </a:r>
            <a:r>
              <a:rPr lang="en-US" altLang="zh-CN" sz="3200" b="1" dirty="0" err="1"/>
              <a:t>∘</a:t>
            </a:r>
            <a:r>
              <a:rPr lang="en-US" altLang="zh-CN" sz="3200" b="1" dirty="0" err="1">
                <a:latin typeface="Times New Roman" panose="02020603050405020304" pitchFamily="18" charset="0"/>
              </a:rPr>
              <a:t>R</a:t>
            </a:r>
            <a:endParaRPr lang="en-US" altLang="zh-CN" sz="3200" b="1" dirty="0">
              <a:latin typeface="Times New Roman" panose="02020603050405020304" pitchFamily="18" charset="0"/>
            </a:endParaRPr>
          </a:p>
        </p:txBody>
      </p:sp>
      <p:sp>
        <p:nvSpPr>
          <p:cNvPr id="5" name="矩形 4"/>
          <p:cNvSpPr/>
          <p:nvPr/>
        </p:nvSpPr>
        <p:spPr>
          <a:xfrm>
            <a:off x="755576" y="4077072"/>
            <a:ext cx="5665333" cy="584775"/>
          </a:xfrm>
          <a:prstGeom prst="rect">
            <a:avLst/>
          </a:prstGeom>
        </p:spPr>
        <p:txBody>
          <a:bodyPr wrap="none">
            <a:spAutoFit/>
          </a:bodyPr>
          <a:lstStyle/>
          <a:p>
            <a:r>
              <a:rPr lang="zh-CN" altLang="en-US" sz="3200" b="1" dirty="0">
                <a:latin typeface="Times New Roman" panose="02020603050405020304" pitchFamily="18" charset="0"/>
              </a:rPr>
              <a:t>容易证明，</a:t>
            </a:r>
            <a:r>
              <a:rPr lang="en-US" altLang="zh-CN" sz="3200" b="1" dirty="0">
                <a:latin typeface="Times New Roman" panose="02020603050405020304" pitchFamily="18" charset="0"/>
              </a:rPr>
              <a:t>R</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=R</a:t>
            </a:r>
            <a:r>
              <a:rPr lang="en-US" altLang="zh-CN" sz="3200" b="1" dirty="0"/>
              <a:t> ∘</a:t>
            </a:r>
            <a:r>
              <a:rPr lang="en-US" altLang="zh-CN" sz="3200" b="1" dirty="0">
                <a:latin typeface="Times New Roman" panose="02020603050405020304" pitchFamily="18" charset="0"/>
              </a:rPr>
              <a:t>I</a:t>
            </a:r>
            <a:r>
              <a:rPr lang="en-US" altLang="zh-CN" sz="3200" b="1" baseline="-25000" dirty="0">
                <a:latin typeface="Times New Roman" panose="02020603050405020304" pitchFamily="18" charset="0"/>
              </a:rPr>
              <a:t>A</a:t>
            </a:r>
            <a:r>
              <a:rPr lang="en-US" altLang="zh-CN" sz="3200" b="1" dirty="0">
                <a:latin typeface="Times New Roman" panose="02020603050405020304" pitchFamily="18" charset="0"/>
              </a:rPr>
              <a:t>= I</a:t>
            </a:r>
            <a:r>
              <a:rPr lang="en-US" altLang="zh-CN" sz="3200" b="1" baseline="-25000" dirty="0">
                <a:latin typeface="Times New Roman" panose="02020603050405020304" pitchFamily="18" charset="0"/>
              </a:rPr>
              <a:t>A</a:t>
            </a:r>
            <a:r>
              <a:rPr lang="en-US" altLang="zh-CN" sz="3200" b="1" dirty="0"/>
              <a:t>∘R=R</a:t>
            </a:r>
            <a:r>
              <a:rPr lang="en-US" altLang="zh-CN" sz="3200" b="1" dirty="0">
                <a:latin typeface="Times New Roman" panose="02020603050405020304" pitchFamily="18" charset="0"/>
              </a:rPr>
              <a:t> </a:t>
            </a:r>
          </a:p>
        </p:txBody>
      </p:sp>
    </p:spTree>
    <p:extLst>
      <p:ext uri="{BB962C8B-B14F-4D97-AF65-F5344CB8AC3E}">
        <p14:creationId xmlns:p14="http://schemas.microsoft.com/office/powerpoint/2010/main" val="2472517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0E0C4A-5FE8-4C68-B6D6-B4CCC6BEB0FC}" type="slidenum">
              <a:rPr lang="zh-CN" altLang="en-US" smtClean="0">
                <a:solidFill>
                  <a:schemeClr val="accent1"/>
                </a:solidFill>
              </a:rPr>
              <a:pPr/>
              <a:t>42</a:t>
            </a:fld>
            <a:r>
              <a:rPr lang="en-US" altLang="zh-CN" dirty="0">
                <a:solidFill>
                  <a:schemeClr val="accent1"/>
                </a:solidFill>
              </a:rPr>
              <a:t>/42</a:t>
            </a:r>
          </a:p>
        </p:txBody>
      </p:sp>
      <p:sp>
        <p:nvSpPr>
          <p:cNvPr id="34819" name="Rectangle 2"/>
          <p:cNvSpPr>
            <a:spLocks noGrp="1"/>
          </p:cNvSpPr>
          <p:nvPr>
            <p:ph type="title" idx="4294967295"/>
          </p:nvPr>
        </p:nvSpPr>
        <p:spPr/>
        <p:txBody>
          <a:bodyPr/>
          <a:lstStyle/>
          <a:p>
            <a:pPr algn="l"/>
            <a:r>
              <a:rPr lang="zh-CN" altLang="en-US" sz="4000" b="1" dirty="0">
                <a:ea typeface="宋体" panose="02010600030101010101" pitchFamily="2" charset="-122"/>
              </a:rPr>
              <a:t>定理</a:t>
            </a:r>
            <a:r>
              <a:rPr lang="en-US" altLang="zh-CN" sz="4000" b="1" dirty="0">
                <a:ea typeface="宋体" panose="02010600030101010101" pitchFamily="2" charset="-122"/>
              </a:rPr>
              <a:t>4.3</a:t>
            </a:r>
            <a:endParaRPr lang="zh-CN" altLang="en-US" sz="4000" b="1" dirty="0">
              <a:ea typeface="宋体" panose="02010600030101010101" pitchFamily="2" charset="-122"/>
            </a:endParaRPr>
          </a:p>
        </p:txBody>
      </p:sp>
      <p:sp>
        <p:nvSpPr>
          <p:cNvPr id="34820" name="Rectangle 3"/>
          <p:cNvSpPr>
            <a:spLocks noGrp="1"/>
          </p:cNvSpPr>
          <p:nvPr>
            <p:ph type="body" idx="4294967295"/>
          </p:nvPr>
        </p:nvSpPr>
        <p:spPr/>
        <p:txBody>
          <a:bodyPr/>
          <a:lstStyle/>
          <a:p>
            <a:pPr marL="0" indent="0" eaLnBrk="1" hangingPunct="1">
              <a:lnSpc>
                <a:spcPct val="120000"/>
              </a:lnSpc>
              <a:buNone/>
            </a:pPr>
            <a:r>
              <a:rPr lang="zh-CN" altLang="en-US" b="1" dirty="0">
                <a:latin typeface="Times New Roman" panose="02020603050405020304" pitchFamily="18" charset="0"/>
              </a:rPr>
              <a:t>设</a:t>
            </a:r>
            <a:r>
              <a:rPr lang="en-US" altLang="zh-CN" b="1" dirty="0">
                <a:latin typeface="Times New Roman" panose="02020603050405020304" pitchFamily="18" charset="0"/>
              </a:rPr>
              <a:t>A</a:t>
            </a:r>
            <a:r>
              <a:rPr lang="zh-CN" altLang="en-US" b="1" dirty="0">
                <a:latin typeface="Times New Roman" panose="02020603050405020304" pitchFamily="18" charset="0"/>
              </a:rPr>
              <a:t>为一个集合，</a:t>
            </a:r>
            <a:r>
              <a:rPr lang="en-US" altLang="zh-CN" b="1" dirty="0">
                <a:latin typeface="Times New Roman" panose="02020603050405020304" pitchFamily="18" charset="0"/>
              </a:rPr>
              <a:t>R</a:t>
            </a:r>
            <a:r>
              <a:rPr lang="zh-CN" altLang="en-US" b="1" dirty="0">
                <a:latin typeface="Times New Roman" panose="02020603050405020304" pitchFamily="18" charset="0"/>
              </a:rPr>
              <a:t>为</a:t>
            </a:r>
            <a:r>
              <a:rPr lang="en-US" altLang="zh-CN" b="1" dirty="0">
                <a:latin typeface="Times New Roman" panose="02020603050405020304" pitchFamily="18" charset="0"/>
              </a:rPr>
              <a:t>A</a:t>
            </a:r>
            <a:r>
              <a:rPr lang="zh-CN" altLang="en-US" b="1" dirty="0">
                <a:latin typeface="Times New Roman" panose="02020603050405020304" pitchFamily="18" charset="0"/>
              </a:rPr>
              <a:t>上的关系</a:t>
            </a:r>
            <a:r>
              <a:rPr lang="en-US" altLang="zh-CN" b="1" dirty="0">
                <a:latin typeface="Times New Roman" panose="02020603050405020304" pitchFamily="18" charset="0"/>
              </a:rPr>
              <a:t>, </a:t>
            </a:r>
            <a:r>
              <a:rPr lang="zh-CN" altLang="en-US" b="1" dirty="0">
                <a:ea typeface="宋体" panose="02010600030101010101" pitchFamily="2" charset="-122"/>
              </a:rPr>
              <a:t>对于任意自然数</a:t>
            </a:r>
            <a:r>
              <a:rPr lang="en-US" altLang="zh-CN" b="1" dirty="0">
                <a:ea typeface="宋体" panose="02010600030101010101" pitchFamily="2" charset="-122"/>
              </a:rPr>
              <a:t>m</a:t>
            </a:r>
            <a:r>
              <a:rPr lang="zh-CN" altLang="en-US" b="1" dirty="0">
                <a:ea typeface="宋体" panose="02010600030101010101" pitchFamily="2" charset="-122"/>
              </a:rPr>
              <a:t>，</a:t>
            </a:r>
            <a:r>
              <a:rPr lang="en-US" altLang="zh-CN" b="1" dirty="0">
                <a:ea typeface="宋体" panose="02010600030101010101" pitchFamily="2" charset="-122"/>
              </a:rPr>
              <a:t>n</a:t>
            </a:r>
            <a:r>
              <a:rPr lang="zh-CN" altLang="en-US" b="1" dirty="0">
                <a:ea typeface="宋体" panose="02010600030101010101" pitchFamily="2" charset="-122"/>
              </a:rPr>
              <a:t>，有</a:t>
            </a:r>
          </a:p>
          <a:p>
            <a:pPr marL="0" indent="0" eaLnBrk="1" hangingPunct="1">
              <a:lnSpc>
                <a:spcPct val="120000"/>
              </a:lnSpc>
              <a:buNone/>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en-US" altLang="zh-CN" b="1" dirty="0" err="1">
                <a:ea typeface="宋体" panose="02010600030101010101" pitchFamily="2" charset="-122"/>
              </a:rPr>
              <a:t>R</a:t>
            </a:r>
            <a:r>
              <a:rPr lang="en-US" altLang="zh-CN" b="1" baseline="30000" dirty="0" err="1">
                <a:ea typeface="宋体" panose="02010600030101010101" pitchFamily="2" charset="-122"/>
              </a:rPr>
              <a:t>m</a:t>
            </a:r>
            <a:r>
              <a:rPr lang="en-US" altLang="zh-CN" b="1" dirty="0" err="1">
                <a:ea typeface="宋体" panose="02010600030101010101" pitchFamily="2" charset="-122"/>
              </a:rPr>
              <a:t>◦R</a:t>
            </a:r>
            <a:r>
              <a:rPr lang="en-US" altLang="zh-CN" b="1" baseline="30000" dirty="0" err="1">
                <a:ea typeface="宋体" panose="02010600030101010101" pitchFamily="2" charset="-122"/>
              </a:rPr>
              <a:t>n</a:t>
            </a:r>
            <a:r>
              <a:rPr lang="zh-CN" altLang="en-US" b="1" dirty="0">
                <a:ea typeface="宋体" panose="02010600030101010101" pitchFamily="2" charset="-122"/>
              </a:rPr>
              <a:t>＝</a:t>
            </a:r>
            <a:r>
              <a:rPr lang="en-US" altLang="zh-CN" b="1" dirty="0" err="1">
                <a:ea typeface="宋体" panose="02010600030101010101" pitchFamily="2" charset="-122"/>
              </a:rPr>
              <a:t>R</a:t>
            </a:r>
            <a:r>
              <a:rPr lang="en-US" altLang="zh-CN" b="1" baseline="30000" dirty="0" err="1">
                <a:ea typeface="宋体" panose="02010600030101010101" pitchFamily="2" charset="-122"/>
              </a:rPr>
              <a:t>m+n</a:t>
            </a:r>
            <a:r>
              <a:rPr lang="en-US" altLang="zh-CN" b="1" baseline="30000" dirty="0">
                <a:ea typeface="宋体" panose="02010600030101010101" pitchFamily="2" charset="-122"/>
              </a:rPr>
              <a:t> </a:t>
            </a:r>
            <a:endParaRPr lang="en-US" altLang="zh-CN" b="1" baseline="-25000" dirty="0">
              <a:latin typeface="Times New Roman" panose="02020603050405020304" pitchFamily="18" charset="0"/>
            </a:endParaRPr>
          </a:p>
          <a:p>
            <a:pPr marL="0" indent="0" eaLnBrk="1" hangingPunct="1">
              <a:lnSpc>
                <a:spcPct val="120000"/>
              </a:lnSpc>
              <a:buNone/>
            </a:pPr>
            <a:r>
              <a:rPr lang="en-US" altLang="zh-CN" b="1" dirty="0">
                <a:latin typeface="Times New Roman" panose="02020603050405020304" pitchFamily="18" charset="0"/>
              </a:rPr>
              <a:t>   (2) (</a:t>
            </a:r>
            <a:r>
              <a:rPr lang="en-US" altLang="zh-CN" b="1" dirty="0">
                <a:ea typeface="宋体" panose="02010600030101010101" pitchFamily="2" charset="-122"/>
              </a:rPr>
              <a:t>R</a:t>
            </a:r>
            <a:r>
              <a:rPr lang="en-US" altLang="zh-CN" b="1" baseline="30000" dirty="0">
                <a:ea typeface="宋体" panose="02010600030101010101" pitchFamily="2" charset="-122"/>
              </a:rPr>
              <a:t>m</a:t>
            </a:r>
            <a:r>
              <a:rPr lang="en-US" altLang="zh-CN" b="1" dirty="0">
                <a:ea typeface="宋体" panose="02010600030101010101" pitchFamily="2" charset="-122"/>
              </a:rPr>
              <a:t>)</a:t>
            </a:r>
            <a:r>
              <a:rPr lang="en-US" altLang="zh-CN" b="1" baseline="30000" dirty="0">
                <a:ea typeface="宋体" panose="02010600030101010101" pitchFamily="2" charset="-122"/>
              </a:rPr>
              <a:t>n</a:t>
            </a:r>
            <a:r>
              <a:rPr lang="zh-CN" altLang="en-US" b="1" dirty="0">
                <a:ea typeface="宋体" panose="02010600030101010101" pitchFamily="2" charset="-122"/>
              </a:rPr>
              <a:t>＝</a:t>
            </a:r>
            <a:r>
              <a:rPr lang="en-US" altLang="zh-CN" b="1" dirty="0" err="1">
                <a:ea typeface="宋体" panose="02010600030101010101" pitchFamily="2" charset="-122"/>
              </a:rPr>
              <a:t>R</a:t>
            </a:r>
            <a:r>
              <a:rPr lang="en-US" altLang="zh-CN" b="1" baseline="30000" dirty="0" err="1">
                <a:ea typeface="宋体" panose="02010600030101010101" pitchFamily="2" charset="-122"/>
              </a:rPr>
              <a:t>mn</a:t>
            </a:r>
            <a:endParaRPr lang="zh-CN" altLang="en-US" b="1" baseline="30000" dirty="0">
              <a:ea typeface="宋体" panose="02010600030101010101" pitchFamily="2" charset="-122"/>
            </a:endParaRPr>
          </a:p>
          <a:p>
            <a:pPr>
              <a:buFont typeface="Arial" panose="020B0604020202020204" pitchFamily="34" charset="0"/>
              <a:buNone/>
            </a:pPr>
            <a:endParaRPr lang="zh-CN" altLang="en-US" dirty="0">
              <a:ea typeface="宋体" panose="02010600030101010101" pitchFamily="2" charset="-122"/>
            </a:endParaRPr>
          </a:p>
        </p:txBody>
      </p:sp>
    </p:spTree>
    <p:extLst>
      <p:ext uri="{BB962C8B-B14F-4D97-AF65-F5344CB8AC3E}">
        <p14:creationId xmlns:p14="http://schemas.microsoft.com/office/powerpoint/2010/main" val="2633291110"/>
      </p:ext>
    </p:extLst>
  </p:cSld>
  <p:clrMapOvr>
    <a:masterClrMapping/>
  </p:clrMapOvr>
  <p:transition advTm="1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1520" y="1052736"/>
            <a:ext cx="8892480" cy="3168352"/>
          </a:xfrm>
        </p:spPr>
        <p:txBody>
          <a:bodyPr/>
          <a:lstStyle/>
          <a:p>
            <a:pPr algn="l" eaLnBrk="1" hangingPunct="1">
              <a:spcAft>
                <a:spcPct val="40000"/>
              </a:spcAft>
            </a:pPr>
            <a:r>
              <a:rPr lang="zh-CN" altLang="en-US" sz="3200" b="1" dirty="0">
                <a:solidFill>
                  <a:srgbClr val="FF0000"/>
                </a:solidFill>
                <a:latin typeface="Arial" panose="020B0604020202020204" pitchFamily="34" charset="0"/>
                <a:ea typeface="宋体" panose="02010600030101010101" pitchFamily="2" charset="-122"/>
                <a:cs typeface="+mn-cs"/>
              </a:rPr>
              <a:t>补充题</a:t>
            </a:r>
            <a:r>
              <a:rPr lang="en-US" altLang="zh-CN" sz="3200" b="1" dirty="0">
                <a:solidFill>
                  <a:srgbClr val="FF0000"/>
                </a:solidFill>
                <a:latin typeface="Arial" panose="020B0604020202020204" pitchFamily="34" charset="0"/>
                <a:ea typeface="宋体" panose="02010600030101010101" pitchFamily="2" charset="-122"/>
                <a:cs typeface="+mn-cs"/>
              </a:rPr>
              <a:t>1</a:t>
            </a:r>
            <a:r>
              <a:rPr lang="en-US" altLang="zh-CN" sz="3200" b="1" dirty="0">
                <a:solidFill>
                  <a:schemeClr val="tx1"/>
                </a:solidFill>
                <a:latin typeface="Arial" panose="020B0604020202020204" pitchFamily="34" charset="0"/>
                <a:ea typeface="宋体" panose="02010600030101010101" pitchFamily="2" charset="-122"/>
                <a:cs typeface="+mn-cs"/>
              </a:rPr>
              <a:t>. </a:t>
            </a:r>
            <a:r>
              <a:rPr lang="zh-CN" altLang="en-US" sz="3200" b="1" dirty="0">
                <a:solidFill>
                  <a:schemeClr val="tx1"/>
                </a:solidFill>
                <a:latin typeface="Arial" panose="020B0604020202020204" pitchFamily="34" charset="0"/>
                <a:ea typeface="宋体" panose="02010600030101010101" pitchFamily="2" charset="-122"/>
                <a:cs typeface="+mn-cs"/>
              </a:rPr>
              <a:t>已知</a:t>
            </a:r>
            <a:r>
              <a:rPr lang="en-US" altLang="zh-CN" sz="3200" b="1" dirty="0">
                <a:solidFill>
                  <a:schemeClr val="tx1"/>
                </a:solidFill>
                <a:latin typeface="Arial" panose="020B0604020202020204" pitchFamily="34" charset="0"/>
                <a:ea typeface="宋体" panose="02010600030101010101" pitchFamily="2" charset="-122"/>
                <a:cs typeface="+mn-cs"/>
              </a:rPr>
              <a:t>A={{Ø}, a}</a:t>
            </a:r>
            <a:r>
              <a:rPr lang="zh-CN" altLang="en-US" sz="3200" b="1" dirty="0">
                <a:solidFill>
                  <a:schemeClr val="tx1"/>
                </a:solidFill>
                <a:latin typeface="Arial" panose="020B0604020202020204" pitchFamily="34" charset="0"/>
                <a:ea typeface="宋体" panose="02010600030101010101" pitchFamily="2" charset="-122"/>
                <a:cs typeface="+mn-cs"/>
              </a:rPr>
              <a:t>，</a:t>
            </a:r>
            <a:r>
              <a:rPr lang="en-US" altLang="zh-CN" sz="3200" b="1" dirty="0">
                <a:solidFill>
                  <a:schemeClr val="tx1"/>
                </a:solidFill>
                <a:latin typeface="Arial" panose="020B0604020202020204" pitchFamily="34" charset="0"/>
                <a:ea typeface="宋体" panose="02010600030101010101" pitchFamily="2" charset="-122"/>
                <a:cs typeface="+mn-cs"/>
              </a:rPr>
              <a:t>B={ {1, (</a:t>
            </a:r>
            <a:r>
              <a:rPr lang="en-US" altLang="zh-CN" sz="3200" b="1" dirty="0" err="1">
                <a:solidFill>
                  <a:schemeClr val="tx1"/>
                </a:solidFill>
                <a:latin typeface="Arial" panose="020B0604020202020204" pitchFamily="34" charset="0"/>
                <a:ea typeface="宋体" panose="02010600030101010101" pitchFamily="2" charset="-122"/>
                <a:cs typeface="+mn-cs"/>
              </a:rPr>
              <a:t>a,a</a:t>
            </a:r>
            <a:r>
              <a:rPr lang="en-US" altLang="zh-CN" sz="3200" b="1" dirty="0">
                <a:solidFill>
                  <a:schemeClr val="tx1"/>
                </a:solidFill>
                <a:latin typeface="Arial" panose="020B0604020202020204" pitchFamily="34" charset="0"/>
                <a:ea typeface="宋体" panose="02010600030101010101" pitchFamily="2" charset="-122"/>
                <a:cs typeface="+mn-cs"/>
              </a:rPr>
              <a:t>)} }</a:t>
            </a:r>
            <a:r>
              <a:rPr lang="zh-CN" altLang="en-US" sz="3200" b="1" dirty="0">
                <a:solidFill>
                  <a:schemeClr val="tx1"/>
                </a:solidFill>
                <a:latin typeface="Arial" panose="020B0604020202020204" pitchFamily="34" charset="0"/>
                <a:ea typeface="宋体" panose="02010600030101010101" pitchFamily="2" charset="-122"/>
                <a:cs typeface="+mn-cs"/>
              </a:rPr>
              <a:t>，求</a:t>
            </a:r>
            <a:br>
              <a:rPr lang="en-US" altLang="zh-CN" sz="3200" b="1" dirty="0">
                <a:solidFill>
                  <a:schemeClr val="tx1"/>
                </a:solidFill>
                <a:latin typeface="Arial" panose="020B0604020202020204" pitchFamily="34" charset="0"/>
                <a:ea typeface="宋体" panose="02010600030101010101" pitchFamily="2" charset="-122"/>
                <a:cs typeface="+mn-cs"/>
              </a:rPr>
            </a:br>
            <a:r>
              <a:rPr lang="en-US" altLang="zh-CN" sz="3200" b="1" dirty="0">
                <a:solidFill>
                  <a:schemeClr val="tx1"/>
                </a:solidFill>
                <a:latin typeface="Arial" panose="020B0604020202020204" pitchFamily="34" charset="0"/>
                <a:ea typeface="宋体" panose="02010600030101010101" pitchFamily="2" charset="-122"/>
                <a:cs typeface="+mn-cs"/>
              </a:rPr>
              <a:t>                (1) </a:t>
            </a:r>
            <a:r>
              <a:rPr lang="en-US" altLang="zh-CN" sz="3200" b="1" dirty="0">
                <a:solidFill>
                  <a:schemeClr val="tx1"/>
                </a:solidFill>
              </a:rPr>
              <a:t>2</a:t>
            </a:r>
            <a:r>
              <a:rPr lang="en-US" altLang="zh-CN" sz="3200" b="1" baseline="30000" dirty="0">
                <a:solidFill>
                  <a:schemeClr val="tx1"/>
                </a:solidFill>
              </a:rPr>
              <a:t>A</a:t>
            </a:r>
            <a:r>
              <a:rPr lang="en-US" altLang="zh-CN" sz="3200" b="1" dirty="0">
                <a:solidFill>
                  <a:schemeClr val="tx1"/>
                </a:solidFill>
                <a:latin typeface="Arial" panose="020B0604020202020204" pitchFamily="34" charset="0"/>
                <a:ea typeface="宋体" panose="02010600030101010101" pitchFamily="2" charset="-122"/>
              </a:rPr>
              <a:t>×B</a:t>
            </a:r>
            <a:br>
              <a:rPr lang="en-US" altLang="zh-CN" sz="3200" b="1" dirty="0">
                <a:solidFill>
                  <a:schemeClr val="tx1"/>
                </a:solidFill>
                <a:latin typeface="Arial" panose="020B0604020202020204" pitchFamily="34" charset="0"/>
                <a:ea typeface="宋体" panose="02010600030101010101" pitchFamily="2" charset="-122"/>
                <a:cs typeface="+mn-cs"/>
              </a:rPr>
            </a:br>
            <a:r>
              <a:rPr lang="en-US" altLang="zh-CN" sz="3200" b="1" dirty="0">
                <a:solidFill>
                  <a:schemeClr val="tx1"/>
                </a:solidFill>
                <a:latin typeface="Arial" panose="020B0604020202020204" pitchFamily="34" charset="0"/>
                <a:ea typeface="宋体" panose="02010600030101010101" pitchFamily="2" charset="-122"/>
                <a:cs typeface="+mn-cs"/>
              </a:rPr>
              <a:t>                (2) A×</a:t>
            </a:r>
            <a:r>
              <a:rPr lang="en-US" altLang="zh-CN" sz="3200" b="1" dirty="0">
                <a:solidFill>
                  <a:schemeClr val="tx1"/>
                </a:solidFill>
              </a:rPr>
              <a:t>2</a:t>
            </a:r>
            <a:r>
              <a:rPr lang="en-US" altLang="zh-CN" sz="3200" b="1" baseline="30000" dirty="0">
                <a:solidFill>
                  <a:schemeClr val="tx1"/>
                </a:solidFill>
              </a:rPr>
              <a:t>B</a:t>
            </a:r>
            <a:br>
              <a:rPr lang="en-US" altLang="zh-CN" sz="3200" b="1" baseline="30000" dirty="0">
                <a:solidFill>
                  <a:srgbClr val="FF0000"/>
                </a:solidFill>
              </a:rPr>
            </a:br>
            <a:br>
              <a:rPr lang="en-US" altLang="zh-CN" sz="3200" b="1" dirty="0">
                <a:solidFill>
                  <a:schemeClr val="tx1"/>
                </a:solidFill>
                <a:latin typeface="Arial" panose="020B0604020202020204" pitchFamily="34" charset="0"/>
                <a:ea typeface="宋体" panose="02010600030101010101" pitchFamily="2" charset="-122"/>
                <a:cs typeface="+mn-cs"/>
              </a:rPr>
            </a:br>
            <a:br>
              <a:rPr lang="en-US" altLang="zh-CN" sz="3200" b="1" baseline="30000" dirty="0">
                <a:solidFill>
                  <a:schemeClr val="tx1"/>
                </a:solidFill>
              </a:rPr>
            </a:br>
            <a:br>
              <a:rPr lang="en-US" altLang="zh-CN" sz="3200" b="1" baseline="30000" dirty="0">
                <a:solidFill>
                  <a:schemeClr val="tx1"/>
                </a:solidFill>
              </a:rPr>
            </a:br>
            <a:endParaRPr lang="zh-CN" altLang="en-US" sz="3200" b="1" dirty="0">
              <a:solidFill>
                <a:schemeClr val="tx1"/>
              </a:solidFill>
            </a:endParaRPr>
          </a:p>
        </p:txBody>
      </p:sp>
      <p:sp>
        <p:nvSpPr>
          <p:cNvPr id="50180" name="标题 1"/>
          <p:cNvSpPr txBox="1">
            <a:spLocks/>
          </p:cNvSpPr>
          <p:nvPr/>
        </p:nvSpPr>
        <p:spPr bwMode="auto">
          <a:xfrm>
            <a:off x="179388" y="49213"/>
            <a:ext cx="8229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400" b="1" dirty="0">
                <a:solidFill>
                  <a:schemeClr val="bg1"/>
                </a:solidFill>
              </a:rPr>
              <a:t>作业</a:t>
            </a:r>
            <a:r>
              <a:rPr lang="en-US" altLang="zh-CN" sz="4400" b="1" dirty="0">
                <a:solidFill>
                  <a:schemeClr val="bg1"/>
                </a:solidFill>
              </a:rPr>
              <a:t>09</a:t>
            </a:r>
          </a:p>
        </p:txBody>
      </p:sp>
      <p:sp>
        <p:nvSpPr>
          <p:cNvPr id="2" name="矩形 1"/>
          <p:cNvSpPr/>
          <p:nvPr/>
        </p:nvSpPr>
        <p:spPr>
          <a:xfrm>
            <a:off x="251520" y="2924944"/>
            <a:ext cx="8424936" cy="3046988"/>
          </a:xfrm>
          <a:prstGeom prst="rect">
            <a:avLst/>
          </a:prstGeom>
        </p:spPr>
        <p:txBody>
          <a:bodyPr wrap="square">
            <a:spAutoFit/>
          </a:bodyPr>
          <a:lstStyle/>
          <a:p>
            <a:pPr marL="1708150" indent="-1708150">
              <a:tabLst>
                <a:tab pos="722313" algn="l"/>
              </a:tabLst>
            </a:pPr>
            <a:r>
              <a:rPr lang="zh-CN" altLang="en-US" sz="3200" b="1" dirty="0">
                <a:solidFill>
                  <a:srgbClr val="FF0000"/>
                </a:solidFill>
              </a:rPr>
              <a:t>补充题</a:t>
            </a:r>
            <a:r>
              <a:rPr lang="en-US" altLang="zh-CN" sz="3200" b="1" dirty="0">
                <a:solidFill>
                  <a:srgbClr val="FF0000"/>
                </a:solidFill>
              </a:rPr>
              <a:t>2. </a:t>
            </a:r>
            <a:r>
              <a:rPr lang="zh-CN" altLang="en-US" sz="3200" b="1" dirty="0"/>
              <a:t>判断下列结论是否成立，并给出论证或给出反例。</a:t>
            </a:r>
            <a:endParaRPr lang="en-US" altLang="zh-CN" sz="3200" b="1" dirty="0"/>
          </a:p>
          <a:p>
            <a:pPr marL="806450" indent="-806450">
              <a:tabLst>
                <a:tab pos="722313" algn="l"/>
              </a:tabLst>
            </a:pPr>
            <a:r>
              <a:rPr lang="en-US" altLang="zh-CN" sz="3200" b="1" dirty="0">
                <a:solidFill>
                  <a:srgbClr val="FF0000"/>
                </a:solidFill>
              </a:rPr>
              <a:t>               </a:t>
            </a:r>
            <a:r>
              <a:rPr lang="en-US" altLang="zh-CN" sz="3200" b="1" dirty="0"/>
              <a:t>(1) </a:t>
            </a:r>
            <a:r>
              <a:rPr lang="zh-CN" altLang="en-US" sz="3200" b="1" dirty="0"/>
              <a:t>已知</a:t>
            </a:r>
            <a:r>
              <a:rPr lang="en-US" altLang="zh-CN" sz="3200" b="1" dirty="0"/>
              <a:t>A⊆C</a:t>
            </a:r>
            <a:r>
              <a:rPr lang="zh-CN" altLang="en-US" sz="3200" b="1" dirty="0"/>
              <a:t>， </a:t>
            </a:r>
            <a:r>
              <a:rPr lang="en-US" altLang="zh-CN" sz="3200" b="1" dirty="0"/>
              <a:t>B⊆D</a:t>
            </a:r>
            <a:r>
              <a:rPr lang="zh-CN" altLang="en-US" sz="3200" b="1" dirty="0"/>
              <a:t>，</a:t>
            </a:r>
            <a:br>
              <a:rPr lang="en-US" altLang="zh-CN" sz="3200" b="1" dirty="0"/>
            </a:br>
            <a:r>
              <a:rPr lang="en-US" altLang="zh-CN" sz="3200" b="1" dirty="0"/>
              <a:t>             </a:t>
            </a:r>
            <a:r>
              <a:rPr lang="zh-CN" altLang="en-US" sz="3200" b="1" dirty="0"/>
              <a:t>那么 </a:t>
            </a:r>
            <a:r>
              <a:rPr lang="en-US" altLang="zh-CN" sz="3200" b="1" dirty="0"/>
              <a:t>A×B⊆C×D</a:t>
            </a:r>
            <a:r>
              <a:rPr lang="zh-CN" altLang="en-US" sz="3200" b="1" dirty="0"/>
              <a:t>。</a:t>
            </a:r>
            <a:endParaRPr lang="en-US" altLang="zh-CN" sz="3200" b="1" dirty="0"/>
          </a:p>
          <a:p>
            <a:pPr marL="806450" indent="-806450">
              <a:tabLst>
                <a:tab pos="722313" algn="l"/>
              </a:tabLst>
            </a:pPr>
            <a:r>
              <a:rPr lang="en-US" altLang="zh-CN" sz="3200" b="1" dirty="0"/>
              <a:t>               (2) </a:t>
            </a:r>
            <a:r>
              <a:rPr lang="zh-CN" altLang="en-US" sz="3200" b="1" dirty="0"/>
              <a:t>已知</a:t>
            </a:r>
            <a:r>
              <a:rPr lang="en-US" altLang="zh-CN" sz="3200" b="1" dirty="0"/>
              <a:t>A×B⊆C×D</a:t>
            </a:r>
            <a:r>
              <a:rPr lang="zh-CN" altLang="en-US" sz="3200" b="1" dirty="0"/>
              <a:t>，</a:t>
            </a:r>
            <a:endParaRPr lang="en-US" altLang="zh-CN" sz="3200" b="1" dirty="0"/>
          </a:p>
          <a:p>
            <a:pPr marL="806450" indent="-806450">
              <a:tabLst>
                <a:tab pos="722313" algn="l"/>
              </a:tabLst>
            </a:pPr>
            <a:r>
              <a:rPr lang="en-US" altLang="zh-CN" sz="3200" b="1" dirty="0"/>
              <a:t>                    </a:t>
            </a:r>
            <a:r>
              <a:rPr lang="zh-CN" altLang="en-US" sz="3200" b="1" dirty="0"/>
              <a:t>那么</a:t>
            </a:r>
            <a:r>
              <a:rPr lang="en-US" altLang="zh-CN" sz="3200" b="1" dirty="0"/>
              <a:t> A⊆C,</a:t>
            </a:r>
            <a:r>
              <a:rPr lang="zh-CN" altLang="en-US" sz="3200" b="1"/>
              <a:t> </a:t>
            </a:r>
            <a:r>
              <a:rPr lang="en-US" altLang="zh-CN" sz="3200" b="1"/>
              <a:t>B⊆D </a:t>
            </a:r>
            <a:r>
              <a:rPr lang="zh-CN" altLang="en-US" sz="3200" b="1" dirty="0"/>
              <a:t>。</a:t>
            </a:r>
            <a:endParaRPr lang="zh-CN" altLang="en-US" sz="3200" dirty="0"/>
          </a:p>
        </p:txBody>
      </p:sp>
    </p:spTree>
    <p:extLst>
      <p:ext uri="{BB962C8B-B14F-4D97-AF65-F5344CB8AC3E}">
        <p14:creationId xmlns:p14="http://schemas.microsoft.com/office/powerpoint/2010/main" val="126024318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206450" y="1908121"/>
            <a:ext cx="9046070" cy="3888432"/>
          </a:xfrm>
        </p:spPr>
        <p:txBody>
          <a:bodyPr/>
          <a:lstStyle/>
          <a:p>
            <a:pPr algn="l" eaLnBrk="1" hangingPunct="1"/>
            <a:r>
              <a:rPr lang="en-US" altLang="zh-CN" sz="3200" b="1" dirty="0">
                <a:solidFill>
                  <a:srgbClr val="FF0000"/>
                </a:solidFill>
                <a:latin typeface="Arial" panose="020B0604020202020204" pitchFamily="34" charset="0"/>
                <a:ea typeface="宋体" panose="02010600030101010101" pitchFamily="2" charset="-122"/>
              </a:rPr>
              <a:t>        (3) A=P({1,2})</a:t>
            </a:r>
            <a:br>
              <a:rPr lang="en-US" altLang="zh-CN" sz="3200" b="1" dirty="0">
                <a:solidFill>
                  <a:srgbClr val="FF0000"/>
                </a:solidFill>
                <a:latin typeface="Arial" panose="020B0604020202020204" pitchFamily="34" charset="0"/>
                <a:ea typeface="宋体" panose="02010600030101010101" pitchFamily="2" charset="-122"/>
              </a:rPr>
            </a:br>
            <a:br>
              <a:rPr lang="en-US" altLang="zh-CN" sz="3200" b="1" dirty="0">
                <a:solidFill>
                  <a:srgbClr val="FF0000"/>
                </a:solidFill>
                <a:latin typeface="Arial" panose="020B0604020202020204" pitchFamily="34" charset="0"/>
                <a:ea typeface="宋体" panose="02010600030101010101" pitchFamily="2" charset="-122"/>
              </a:rPr>
            </a:br>
            <a:r>
              <a:rPr lang="zh-CN" altLang="en-US" sz="3200" b="1" dirty="0">
                <a:solidFill>
                  <a:schemeClr val="tx1"/>
                </a:solidFill>
                <a:latin typeface="Arial" panose="020B0604020202020204" pitchFamily="34" charset="0"/>
                <a:ea typeface="宋体" panose="02010600030101010101" pitchFamily="2" charset="-122"/>
              </a:rPr>
              <a:t>解：</a:t>
            </a:r>
            <a:r>
              <a:rPr lang="en-US" altLang="zh-CN" sz="3200" b="1" dirty="0">
                <a:solidFill>
                  <a:schemeClr val="tx1"/>
                </a:solidFill>
                <a:latin typeface="Arial" panose="020B0604020202020204" pitchFamily="34" charset="0"/>
                <a:ea typeface="宋体" panose="02010600030101010101" pitchFamily="2" charset="-122"/>
              </a:rPr>
              <a:t>A={</a:t>
            </a:r>
            <a:r>
              <a:rPr lang="en-US" altLang="zh-CN" sz="3200" b="1" dirty="0">
                <a:solidFill>
                  <a:schemeClr val="tx1"/>
                </a:solidFill>
              </a:rPr>
              <a:t>Ø</a:t>
            </a:r>
            <a:r>
              <a:rPr lang="zh-CN" altLang="en-US" sz="3200" b="1" dirty="0">
                <a:solidFill>
                  <a:schemeClr val="tx1"/>
                </a:solidFill>
              </a:rPr>
              <a:t>，</a:t>
            </a:r>
            <a:r>
              <a:rPr lang="en-US" altLang="zh-CN" sz="3200" b="1" dirty="0">
                <a:solidFill>
                  <a:schemeClr val="tx1"/>
                </a:solidFill>
              </a:rPr>
              <a:t>{1}</a:t>
            </a:r>
            <a:r>
              <a:rPr lang="zh-CN" altLang="en-US" sz="3200" b="1" dirty="0">
                <a:solidFill>
                  <a:schemeClr val="tx1"/>
                </a:solidFill>
              </a:rPr>
              <a:t>，</a:t>
            </a:r>
            <a:r>
              <a:rPr lang="en-US" altLang="zh-CN" sz="3200" b="1" dirty="0">
                <a:solidFill>
                  <a:schemeClr val="tx1"/>
                </a:solidFill>
              </a:rPr>
              <a:t>{2}</a:t>
            </a:r>
            <a:r>
              <a:rPr lang="zh-CN" altLang="en-US" sz="3200" b="1" dirty="0">
                <a:solidFill>
                  <a:schemeClr val="tx1"/>
                </a:solidFill>
              </a:rPr>
              <a:t>，</a:t>
            </a:r>
            <a:r>
              <a:rPr lang="en-US" altLang="zh-CN" sz="3200" b="1" dirty="0">
                <a:solidFill>
                  <a:schemeClr val="tx1"/>
                </a:solidFill>
              </a:rPr>
              <a:t>{1,2}}</a:t>
            </a:r>
            <a:br>
              <a:rPr lang="en-US" altLang="zh-CN" sz="3200" b="1" dirty="0">
                <a:solidFill>
                  <a:schemeClr val="tx1"/>
                </a:solidFill>
              </a:rPr>
            </a:br>
            <a:r>
              <a:rPr lang="en-US" altLang="zh-CN" sz="3200" b="1" dirty="0">
                <a:solidFill>
                  <a:schemeClr val="tx1"/>
                </a:solidFill>
              </a:rPr>
              <a:t>       P(A)={Ø</a:t>
            </a:r>
            <a:r>
              <a:rPr lang="zh-CN" altLang="en-US" sz="3200" b="1" dirty="0">
                <a:solidFill>
                  <a:schemeClr val="tx1"/>
                </a:solidFill>
              </a:rPr>
              <a:t>，</a:t>
            </a:r>
            <a:r>
              <a:rPr lang="en-US" altLang="zh-CN" sz="3200" b="1" dirty="0">
                <a:solidFill>
                  <a:schemeClr val="tx1"/>
                </a:solidFill>
              </a:rPr>
              <a:t>{Ø}, {{1}}</a:t>
            </a:r>
            <a:r>
              <a:rPr lang="zh-CN" altLang="en-US" sz="3200" b="1" dirty="0">
                <a:solidFill>
                  <a:schemeClr val="tx1"/>
                </a:solidFill>
              </a:rPr>
              <a:t>，</a:t>
            </a:r>
            <a:r>
              <a:rPr lang="en-US" altLang="zh-CN" sz="3200" b="1" dirty="0">
                <a:solidFill>
                  <a:schemeClr val="tx1"/>
                </a:solidFill>
              </a:rPr>
              <a:t>{{2}}</a:t>
            </a:r>
            <a:r>
              <a:rPr lang="zh-CN" altLang="en-US" sz="3200" b="1" dirty="0">
                <a:solidFill>
                  <a:schemeClr val="tx1"/>
                </a:solidFill>
              </a:rPr>
              <a:t>，</a:t>
            </a:r>
            <a:r>
              <a:rPr lang="en-US" altLang="zh-CN" sz="3200" b="1" dirty="0">
                <a:solidFill>
                  <a:schemeClr val="tx1"/>
                </a:solidFill>
              </a:rPr>
              <a:t>{{1,2}},</a:t>
            </a:r>
            <a:br>
              <a:rPr lang="en-US" altLang="zh-CN" sz="3200" b="1" dirty="0">
                <a:solidFill>
                  <a:schemeClr val="tx1"/>
                </a:solidFill>
              </a:rPr>
            </a:br>
            <a:r>
              <a:rPr lang="en-US" altLang="zh-CN" sz="3200" b="1" dirty="0">
                <a:solidFill>
                  <a:schemeClr val="tx1"/>
                </a:solidFill>
              </a:rPr>
              <a:t>                  {Ø</a:t>
            </a:r>
            <a:r>
              <a:rPr lang="zh-CN" altLang="en-US" sz="3200" b="1" dirty="0">
                <a:solidFill>
                  <a:schemeClr val="tx1"/>
                </a:solidFill>
              </a:rPr>
              <a:t>，</a:t>
            </a:r>
            <a:r>
              <a:rPr lang="en-US" altLang="zh-CN" sz="3200" b="1" dirty="0">
                <a:solidFill>
                  <a:schemeClr val="tx1"/>
                </a:solidFill>
              </a:rPr>
              <a:t>{1}}</a:t>
            </a:r>
            <a:r>
              <a:rPr lang="zh-CN" altLang="en-US" sz="3200" b="1" dirty="0">
                <a:solidFill>
                  <a:schemeClr val="tx1"/>
                </a:solidFill>
              </a:rPr>
              <a:t>，</a:t>
            </a:r>
            <a:r>
              <a:rPr lang="en-US" altLang="zh-CN" sz="3200" b="1" dirty="0">
                <a:solidFill>
                  <a:schemeClr val="tx1"/>
                </a:solidFill>
              </a:rPr>
              <a:t>{Ø</a:t>
            </a:r>
            <a:r>
              <a:rPr lang="zh-CN" altLang="en-US" sz="3200" b="1" dirty="0">
                <a:solidFill>
                  <a:srgbClr val="333300"/>
                </a:solidFill>
              </a:rPr>
              <a:t>，</a:t>
            </a:r>
            <a:r>
              <a:rPr lang="en-US" altLang="zh-CN" sz="3200" b="1" dirty="0">
                <a:solidFill>
                  <a:srgbClr val="333300"/>
                </a:solidFill>
              </a:rPr>
              <a:t>{2}}</a:t>
            </a:r>
            <a:r>
              <a:rPr lang="zh-CN" altLang="en-US" sz="3200" b="1" dirty="0">
                <a:solidFill>
                  <a:srgbClr val="333300"/>
                </a:solidFill>
              </a:rPr>
              <a:t>，</a:t>
            </a:r>
            <a:r>
              <a:rPr lang="en-US" altLang="zh-CN" sz="3200" b="1" dirty="0">
                <a:solidFill>
                  <a:srgbClr val="333300"/>
                </a:solidFill>
              </a:rPr>
              <a:t>{Ø, {1,2}},</a:t>
            </a:r>
            <a:br>
              <a:rPr lang="en-US" altLang="zh-CN" sz="3200" b="1" dirty="0">
                <a:solidFill>
                  <a:srgbClr val="333300"/>
                </a:solidFill>
              </a:rPr>
            </a:br>
            <a:r>
              <a:rPr lang="en-US" altLang="zh-CN" sz="3200" b="1" dirty="0">
                <a:solidFill>
                  <a:srgbClr val="333300"/>
                </a:solidFill>
              </a:rPr>
              <a:t>                  {{1}, {2}}, {{1}, {1,2}}, {{2},{1,2}}</a:t>
            </a:r>
            <a:r>
              <a:rPr lang="zh-CN" altLang="en-US" sz="3200" b="1" dirty="0">
                <a:solidFill>
                  <a:srgbClr val="333300"/>
                </a:solidFill>
              </a:rPr>
              <a:t>，</a:t>
            </a:r>
            <a:br>
              <a:rPr lang="en-US" altLang="zh-CN" sz="3200" b="1" dirty="0">
                <a:solidFill>
                  <a:srgbClr val="333300"/>
                </a:solidFill>
              </a:rPr>
            </a:br>
            <a:r>
              <a:rPr lang="en-US" altLang="zh-CN" sz="3200" b="1" dirty="0">
                <a:solidFill>
                  <a:srgbClr val="333300"/>
                </a:solidFill>
              </a:rPr>
              <a:t>                  {Ø, {1}, {2}}, {Ø,{1},{1,2}},  </a:t>
            </a:r>
            <a:br>
              <a:rPr lang="en-US" altLang="zh-CN" sz="3200" b="1" dirty="0">
                <a:solidFill>
                  <a:srgbClr val="333300"/>
                </a:solidFill>
              </a:rPr>
            </a:br>
            <a:r>
              <a:rPr lang="en-US" altLang="zh-CN" sz="3200" b="1" dirty="0">
                <a:solidFill>
                  <a:srgbClr val="333300"/>
                </a:solidFill>
              </a:rPr>
              <a:t>                  {Ø,{2},{1,2}}, {{1},{2},{1,2}},  A}</a:t>
            </a:r>
            <a:br>
              <a:rPr lang="en-US" altLang="zh-CN" sz="3200" b="1" dirty="0">
                <a:solidFill>
                  <a:srgbClr val="333300"/>
                </a:solidFill>
              </a:rPr>
            </a:br>
            <a:endParaRPr lang="en-US" altLang="zh-CN" sz="3200" b="1" dirty="0">
              <a:solidFill>
                <a:schemeClr val="tx1"/>
              </a:solidFill>
              <a:latin typeface="Arial" panose="020B0604020202020204" pitchFamily="34" charset="0"/>
              <a:ea typeface="宋体" panose="02010600030101010101" pitchFamily="2" charset="-122"/>
            </a:endParaRPr>
          </a:p>
        </p:txBody>
      </p:sp>
      <p:sp>
        <p:nvSpPr>
          <p:cNvPr id="66563" name="标题 1"/>
          <p:cNvSpPr txBox="1">
            <a:spLocks/>
          </p:cNvSpPr>
          <p:nvPr/>
        </p:nvSpPr>
        <p:spPr bwMode="auto">
          <a:xfrm>
            <a:off x="179388" y="121766"/>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400" b="1" dirty="0">
                <a:solidFill>
                  <a:schemeClr val="bg1"/>
                </a:solidFill>
              </a:rPr>
              <a:t>作业</a:t>
            </a:r>
            <a:r>
              <a:rPr lang="en-US" altLang="zh-CN" sz="4400" b="1" dirty="0">
                <a:solidFill>
                  <a:schemeClr val="bg1"/>
                </a:solidFill>
              </a:rPr>
              <a:t>07</a:t>
            </a:r>
            <a:r>
              <a:rPr lang="zh-CN" altLang="en-US" sz="4400" b="1" dirty="0">
                <a:solidFill>
                  <a:schemeClr val="bg1"/>
                </a:solidFill>
              </a:rPr>
              <a:t>参考解答</a:t>
            </a:r>
            <a:endParaRPr lang="en-US" altLang="zh-CN" sz="4400" b="1" dirty="0">
              <a:solidFill>
                <a:schemeClr val="bg1"/>
              </a:solidFill>
            </a:endParaRPr>
          </a:p>
        </p:txBody>
      </p:sp>
      <p:sp>
        <p:nvSpPr>
          <p:cNvPr id="2" name="文本框 1"/>
          <p:cNvSpPr txBox="1"/>
          <p:nvPr/>
        </p:nvSpPr>
        <p:spPr>
          <a:xfrm>
            <a:off x="1331640" y="6084585"/>
            <a:ext cx="2281394" cy="584775"/>
          </a:xfrm>
          <a:prstGeom prst="rect">
            <a:avLst/>
          </a:prstGeom>
          <a:noFill/>
        </p:spPr>
        <p:txBody>
          <a:bodyPr wrap="none" rtlCol="0">
            <a:spAutoFit/>
          </a:bodyPr>
          <a:lstStyle/>
          <a:p>
            <a:r>
              <a:rPr lang="zh-CN" altLang="en-US" sz="3200" dirty="0"/>
              <a:t>共</a:t>
            </a:r>
            <a:r>
              <a:rPr lang="en-US" altLang="zh-CN" sz="3200" dirty="0"/>
              <a:t>16</a:t>
            </a:r>
            <a:r>
              <a:rPr lang="zh-CN" altLang="en-US" sz="3200" dirty="0"/>
              <a:t>个元素</a:t>
            </a:r>
          </a:p>
        </p:txBody>
      </p:sp>
      <p:sp>
        <p:nvSpPr>
          <p:cNvPr id="3" name="矩形 2"/>
          <p:cNvSpPr/>
          <p:nvPr/>
        </p:nvSpPr>
        <p:spPr>
          <a:xfrm>
            <a:off x="212620" y="869231"/>
            <a:ext cx="3586238" cy="584775"/>
          </a:xfrm>
          <a:prstGeom prst="rect">
            <a:avLst/>
          </a:prstGeom>
        </p:spPr>
        <p:txBody>
          <a:bodyPr wrap="none">
            <a:spAutoFit/>
          </a:bodyPr>
          <a:lstStyle/>
          <a:p>
            <a:r>
              <a:rPr lang="en-US" altLang="zh-CN" sz="3200" b="1" dirty="0"/>
              <a:t>3.14 </a:t>
            </a:r>
            <a:r>
              <a:rPr lang="zh-CN" altLang="en-US" sz="3200" b="1" dirty="0"/>
              <a:t>计算幂集</a:t>
            </a:r>
            <a:r>
              <a:rPr lang="en-US" altLang="zh-CN" sz="3200" b="1" dirty="0"/>
              <a:t>P(A)</a:t>
            </a:r>
          </a:p>
        </p:txBody>
      </p:sp>
    </p:spTree>
    <p:extLst>
      <p:ext uri="{BB962C8B-B14F-4D97-AF65-F5344CB8AC3E}">
        <p14:creationId xmlns:p14="http://schemas.microsoft.com/office/powerpoint/2010/main" val="238503235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206450" y="1124744"/>
            <a:ext cx="9046070" cy="4752528"/>
          </a:xfrm>
        </p:spPr>
        <p:txBody>
          <a:bodyPr/>
          <a:lstStyle/>
          <a:p>
            <a:pPr algn="l" eaLnBrk="1" hangingPunct="1">
              <a:lnSpc>
                <a:spcPct val="150000"/>
              </a:lnSpc>
            </a:pPr>
            <a:r>
              <a:rPr lang="en-US" altLang="zh-CN" sz="3200" b="1" dirty="0">
                <a:solidFill>
                  <a:srgbClr val="FF0000"/>
                </a:solidFill>
                <a:latin typeface="Arial" panose="020B0604020202020204" pitchFamily="34" charset="0"/>
                <a:ea typeface="宋体" panose="02010600030101010101" pitchFamily="2" charset="-122"/>
              </a:rPr>
              <a:t>(5) A={x|</a:t>
            </a:r>
            <a:r>
              <a:rPr lang="en-US" altLang="zh-CN" sz="3200" b="1" dirty="0">
                <a:solidFill>
                  <a:srgbClr val="C00000"/>
                </a:solidFill>
                <a:ea typeface="宋体" panose="02010600030101010101" pitchFamily="2" charset="-122"/>
              </a:rPr>
              <a:t> </a:t>
            </a:r>
            <a:r>
              <a:rPr lang="en-US" altLang="zh-CN" sz="3200" b="1" dirty="0" err="1">
                <a:solidFill>
                  <a:srgbClr val="C00000"/>
                </a:solidFill>
                <a:ea typeface="宋体" panose="02010600030101010101" pitchFamily="2" charset="-122"/>
              </a:rPr>
              <a:t>x∊R</a:t>
            </a:r>
            <a:r>
              <a:rPr lang="zh-CN" altLang="en-US" sz="3200" b="1" dirty="0">
                <a:latin typeface="Calibri" panose="020F0502020204030204" pitchFamily="34" charset="0"/>
              </a:rPr>
              <a:t> </a:t>
            </a:r>
            <a:r>
              <a:rPr lang="zh-CN" altLang="en-US" sz="3200" b="1" dirty="0">
                <a:solidFill>
                  <a:srgbClr val="C00000"/>
                </a:solidFill>
                <a:latin typeface="Calibri" panose="020F0502020204030204" pitchFamily="34" charset="0"/>
              </a:rPr>
              <a:t>∧</a:t>
            </a:r>
            <a:r>
              <a:rPr lang="en-US" altLang="zh-CN" sz="3200" b="1" dirty="0">
                <a:solidFill>
                  <a:srgbClr val="C00000"/>
                </a:solidFill>
                <a:ea typeface="MS Mincho" panose="02020609040205080304" pitchFamily="49" charset="-128"/>
                <a:cs typeface="Arial" panose="020B0604020202020204" pitchFamily="34" charset="0"/>
              </a:rPr>
              <a:t>x</a:t>
            </a:r>
            <a:r>
              <a:rPr lang="en-US" altLang="zh-CN" sz="3200" b="1" baseline="30000" dirty="0">
                <a:solidFill>
                  <a:srgbClr val="C00000"/>
                </a:solidFill>
                <a:ea typeface="MS Mincho" panose="02020609040205080304" pitchFamily="49" charset="-128"/>
                <a:cs typeface="Arial" panose="020B0604020202020204" pitchFamily="34" charset="0"/>
              </a:rPr>
              <a:t>3</a:t>
            </a:r>
            <a:r>
              <a:rPr lang="en-US" altLang="zh-CN" sz="3200" b="1" dirty="0">
                <a:solidFill>
                  <a:srgbClr val="C00000"/>
                </a:solidFill>
                <a:latin typeface="Calibri" panose="020F0502020204030204" pitchFamily="34" charset="0"/>
              </a:rPr>
              <a:t>-2</a:t>
            </a:r>
            <a:r>
              <a:rPr lang="en-US" altLang="zh-CN" sz="3200" b="1" dirty="0">
                <a:solidFill>
                  <a:srgbClr val="C00000"/>
                </a:solidFill>
                <a:ea typeface="MS Mincho" panose="02020609040205080304" pitchFamily="49" charset="-128"/>
                <a:cs typeface="Arial" panose="020B0604020202020204" pitchFamily="34" charset="0"/>
              </a:rPr>
              <a:t>x</a:t>
            </a:r>
            <a:r>
              <a:rPr lang="en-US" altLang="zh-CN" sz="3200" b="1" baseline="30000" dirty="0">
                <a:solidFill>
                  <a:srgbClr val="C00000"/>
                </a:solidFill>
                <a:ea typeface="MS Mincho" panose="02020609040205080304" pitchFamily="49" charset="-128"/>
                <a:cs typeface="Arial" panose="020B0604020202020204" pitchFamily="34" charset="0"/>
              </a:rPr>
              <a:t>2</a:t>
            </a:r>
            <a:r>
              <a:rPr lang="en-US" altLang="zh-CN" sz="3200" b="1" dirty="0">
                <a:solidFill>
                  <a:srgbClr val="C00000"/>
                </a:solidFill>
                <a:latin typeface="Calibri" panose="020F0502020204030204" pitchFamily="34" charset="0"/>
              </a:rPr>
              <a:t>-x+2=0</a:t>
            </a:r>
            <a:r>
              <a:rPr lang="en-US" altLang="zh-CN" sz="3200" b="1" dirty="0">
                <a:solidFill>
                  <a:srgbClr val="FF0000"/>
                </a:solidFill>
                <a:latin typeface="Arial" panose="020B0604020202020204" pitchFamily="34" charset="0"/>
                <a:ea typeface="宋体" panose="02010600030101010101" pitchFamily="2" charset="-122"/>
              </a:rPr>
              <a:t>}</a:t>
            </a:r>
            <a:br>
              <a:rPr lang="en-US" altLang="zh-CN" sz="3200" b="1" dirty="0">
                <a:solidFill>
                  <a:srgbClr val="FF0000"/>
                </a:solidFill>
                <a:latin typeface="Arial" panose="020B0604020202020204" pitchFamily="34" charset="0"/>
                <a:ea typeface="宋体" panose="02010600030101010101" pitchFamily="2" charset="-122"/>
              </a:rPr>
            </a:br>
            <a:r>
              <a:rPr lang="zh-CN" altLang="en-US" sz="3200" b="1" dirty="0">
                <a:solidFill>
                  <a:schemeClr val="tx1"/>
                </a:solidFill>
                <a:latin typeface="Arial" panose="020B0604020202020204" pitchFamily="34" charset="0"/>
                <a:ea typeface="宋体" panose="02010600030101010101" pitchFamily="2" charset="-122"/>
              </a:rPr>
              <a:t>解：</a:t>
            </a:r>
            <a:r>
              <a:rPr lang="en-US" altLang="zh-CN" sz="3200" b="1" dirty="0">
                <a:solidFill>
                  <a:schemeClr val="tx1"/>
                </a:solidFill>
                <a:ea typeface="MS Mincho" panose="02020609040205080304" pitchFamily="49" charset="-128"/>
                <a:cs typeface="Arial" panose="020B0604020202020204" pitchFamily="34" charset="0"/>
              </a:rPr>
              <a:t>x</a:t>
            </a:r>
            <a:r>
              <a:rPr lang="en-US" altLang="zh-CN" sz="3200" b="1" baseline="30000" dirty="0">
                <a:solidFill>
                  <a:schemeClr val="tx1"/>
                </a:solidFill>
                <a:ea typeface="MS Mincho" panose="02020609040205080304" pitchFamily="49" charset="-128"/>
                <a:cs typeface="Arial" panose="020B0604020202020204" pitchFamily="34" charset="0"/>
              </a:rPr>
              <a:t>3</a:t>
            </a:r>
            <a:r>
              <a:rPr lang="en-US" altLang="zh-CN" sz="3200" b="1" dirty="0">
                <a:solidFill>
                  <a:schemeClr val="tx1"/>
                </a:solidFill>
                <a:latin typeface="Calibri" panose="020F0502020204030204" pitchFamily="34" charset="0"/>
              </a:rPr>
              <a:t>-2</a:t>
            </a:r>
            <a:r>
              <a:rPr lang="en-US" altLang="zh-CN" sz="3200" b="1" dirty="0">
                <a:solidFill>
                  <a:schemeClr val="tx1"/>
                </a:solidFill>
                <a:ea typeface="MS Mincho" panose="02020609040205080304" pitchFamily="49" charset="-128"/>
                <a:cs typeface="Arial" panose="020B0604020202020204" pitchFamily="34" charset="0"/>
              </a:rPr>
              <a:t>x</a:t>
            </a:r>
            <a:r>
              <a:rPr lang="en-US" altLang="zh-CN" sz="3200" b="1" baseline="30000" dirty="0">
                <a:solidFill>
                  <a:schemeClr val="tx1"/>
                </a:solidFill>
                <a:ea typeface="MS Mincho" panose="02020609040205080304" pitchFamily="49" charset="-128"/>
                <a:cs typeface="Arial" panose="020B0604020202020204" pitchFamily="34" charset="0"/>
              </a:rPr>
              <a:t>2</a:t>
            </a:r>
            <a:r>
              <a:rPr lang="en-US" altLang="zh-CN" sz="3200" b="1" dirty="0">
                <a:solidFill>
                  <a:schemeClr val="tx1"/>
                </a:solidFill>
                <a:latin typeface="Calibri" panose="020F0502020204030204" pitchFamily="34" charset="0"/>
              </a:rPr>
              <a:t>-x+2=(x-2)(</a:t>
            </a:r>
            <a:r>
              <a:rPr lang="en-US" altLang="zh-CN" sz="3200" b="1" dirty="0">
                <a:solidFill>
                  <a:schemeClr val="tx1"/>
                </a:solidFill>
                <a:ea typeface="MS Mincho" panose="02020609040205080304" pitchFamily="49" charset="-128"/>
                <a:cs typeface="Arial" panose="020B0604020202020204" pitchFamily="34" charset="0"/>
              </a:rPr>
              <a:t>x</a:t>
            </a:r>
            <a:r>
              <a:rPr lang="en-US" altLang="zh-CN" sz="3200" b="1" baseline="30000" dirty="0">
                <a:solidFill>
                  <a:schemeClr val="tx1"/>
                </a:solidFill>
                <a:ea typeface="MS Mincho" panose="02020609040205080304" pitchFamily="49" charset="-128"/>
                <a:cs typeface="Arial" panose="020B0604020202020204" pitchFamily="34" charset="0"/>
              </a:rPr>
              <a:t>2</a:t>
            </a:r>
            <a:r>
              <a:rPr lang="en-US" altLang="zh-CN" sz="3200" b="1" dirty="0">
                <a:solidFill>
                  <a:schemeClr val="tx1"/>
                </a:solidFill>
                <a:ea typeface="MS Mincho" panose="02020609040205080304" pitchFamily="49" charset="-128"/>
                <a:cs typeface="Arial" panose="020B0604020202020204" pitchFamily="34" charset="0"/>
              </a:rPr>
              <a:t>-1)=(x-2)(x-1)(x+1)</a:t>
            </a:r>
            <a:br>
              <a:rPr lang="en-US" altLang="zh-CN" sz="3200" b="1" dirty="0">
                <a:solidFill>
                  <a:schemeClr val="tx1"/>
                </a:solidFill>
              </a:rPr>
            </a:br>
            <a:r>
              <a:rPr lang="en-US" altLang="zh-CN" sz="3200" b="1" dirty="0">
                <a:solidFill>
                  <a:schemeClr val="tx1"/>
                </a:solidFill>
              </a:rPr>
              <a:t>       A={-1, 1, 2}</a:t>
            </a:r>
            <a:br>
              <a:rPr lang="en-US" altLang="zh-CN" sz="3200" b="1" dirty="0">
                <a:solidFill>
                  <a:schemeClr val="tx1"/>
                </a:solidFill>
              </a:rPr>
            </a:br>
            <a:r>
              <a:rPr lang="en-US" altLang="zh-CN" sz="3200" b="1" dirty="0">
                <a:solidFill>
                  <a:schemeClr val="tx1"/>
                </a:solidFill>
              </a:rPr>
              <a:t>       P(A)={Ø, {-1}, {1}, {2}, </a:t>
            </a:r>
            <a:br>
              <a:rPr lang="en-US" altLang="zh-CN" sz="3200" b="1" dirty="0">
                <a:solidFill>
                  <a:schemeClr val="tx1"/>
                </a:solidFill>
              </a:rPr>
            </a:br>
            <a:r>
              <a:rPr lang="en-US" altLang="zh-CN" sz="3200" b="1" dirty="0">
                <a:solidFill>
                  <a:schemeClr val="tx1"/>
                </a:solidFill>
              </a:rPr>
              <a:t>                    {-1,1}, {-1,2}, {1,2}, A}</a:t>
            </a:r>
            <a:endParaRPr lang="en-US" altLang="zh-CN" sz="3200" b="1" dirty="0">
              <a:solidFill>
                <a:schemeClr val="tx1"/>
              </a:solidFill>
              <a:latin typeface="Arial" panose="020B0604020202020204" pitchFamily="34" charset="0"/>
              <a:ea typeface="宋体" panose="02010600030101010101" pitchFamily="2" charset="-122"/>
            </a:endParaRPr>
          </a:p>
        </p:txBody>
      </p:sp>
      <p:sp>
        <p:nvSpPr>
          <p:cNvPr id="66563" name="标题 1"/>
          <p:cNvSpPr txBox="1">
            <a:spLocks/>
          </p:cNvSpPr>
          <p:nvPr/>
        </p:nvSpPr>
        <p:spPr bwMode="auto">
          <a:xfrm>
            <a:off x="179388" y="121766"/>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4400" b="1" dirty="0">
                <a:solidFill>
                  <a:schemeClr val="bg1"/>
                </a:solidFill>
              </a:rPr>
              <a:t>3.14 </a:t>
            </a:r>
            <a:r>
              <a:rPr lang="zh-CN" altLang="en-US" sz="4400" b="1" dirty="0">
                <a:solidFill>
                  <a:schemeClr val="bg1"/>
                </a:solidFill>
              </a:rPr>
              <a:t>计算幂集</a:t>
            </a:r>
            <a:r>
              <a:rPr lang="en-US" altLang="zh-CN" sz="4400" b="1" dirty="0">
                <a:solidFill>
                  <a:schemeClr val="bg1"/>
                </a:solidFill>
              </a:rPr>
              <a:t>P(A)</a:t>
            </a:r>
          </a:p>
        </p:txBody>
      </p:sp>
    </p:spTree>
    <p:extLst>
      <p:ext uri="{BB962C8B-B14F-4D97-AF65-F5344CB8AC3E}">
        <p14:creationId xmlns:p14="http://schemas.microsoft.com/office/powerpoint/2010/main" val="22872903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9C255-EB12-68F7-FF55-C2141B0E72C0}"/>
              </a:ext>
            </a:extLst>
          </p:cNvPr>
          <p:cNvSpPr>
            <a:spLocks noGrp="1"/>
          </p:cNvSpPr>
          <p:nvPr>
            <p:ph type="ctrTitle"/>
          </p:nvPr>
        </p:nvSpPr>
        <p:spPr/>
        <p:txBody>
          <a:bodyPr/>
          <a:lstStyle/>
          <a:p>
            <a:endParaRPr lang="zh-CN" altLang="en-US"/>
          </a:p>
        </p:txBody>
      </p:sp>
      <p:pic>
        <p:nvPicPr>
          <p:cNvPr id="6" name="图片 5">
            <a:extLst>
              <a:ext uri="{FF2B5EF4-FFF2-40B4-BE49-F238E27FC236}">
                <a16:creationId xmlns:a16="http://schemas.microsoft.com/office/drawing/2014/main" id="{A2341903-0B2F-32BB-7B6D-BF813D728BF5}"/>
              </a:ext>
            </a:extLst>
          </p:cNvPr>
          <p:cNvPicPr>
            <a:picLocks noChangeAspect="1"/>
          </p:cNvPicPr>
          <p:nvPr/>
        </p:nvPicPr>
        <p:blipFill>
          <a:blip r:embed="rId2"/>
          <a:stretch>
            <a:fillRect/>
          </a:stretch>
        </p:blipFill>
        <p:spPr>
          <a:xfrm>
            <a:off x="-20548" y="775890"/>
            <a:ext cx="9144000" cy="4021262"/>
          </a:xfrm>
          <a:prstGeom prst="rect">
            <a:avLst/>
          </a:prstGeom>
        </p:spPr>
      </p:pic>
    </p:spTree>
    <p:extLst>
      <p:ext uri="{BB962C8B-B14F-4D97-AF65-F5344CB8AC3E}">
        <p14:creationId xmlns:p14="http://schemas.microsoft.com/office/powerpoint/2010/main" val="171861030"/>
      </p:ext>
    </p:extLst>
  </p:cSld>
  <p:clrMapOvr>
    <a:masterClrMapping/>
  </p:clrMapOvr>
  <p:transition advTm="1000"/>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323528" y="116632"/>
            <a:ext cx="8424936" cy="3342453"/>
          </a:xfrm>
          <a:prstGeom prst="rect">
            <a:avLst/>
          </a:prstGeom>
          <a:noFill/>
        </p:spPr>
        <p:txBody>
          <a:bodyPr wrap="square" rtlCol="0">
            <a:spAutoFit/>
          </a:bodyPr>
          <a:lstStyle/>
          <a:p>
            <a:r>
              <a:rPr lang="zh-CN" altLang="en-US" sz="3200" b="1" dirty="0">
                <a:solidFill>
                  <a:srgbClr val="FF0000"/>
                </a:solidFill>
              </a:rPr>
              <a:t>补充题 </a:t>
            </a:r>
            <a:r>
              <a:rPr lang="zh-CN" altLang="en-US" sz="3200" b="1" dirty="0"/>
              <a:t>对任意集合</a:t>
            </a:r>
            <a:r>
              <a:rPr lang="en-US" altLang="zh-CN" sz="3200" b="1" dirty="0"/>
              <a:t>A</a:t>
            </a:r>
            <a:r>
              <a:rPr lang="zh-CN" altLang="en-US" sz="3200" b="1" dirty="0"/>
              <a:t>、</a:t>
            </a:r>
            <a:r>
              <a:rPr lang="en-US" altLang="zh-CN" sz="3200" b="1" dirty="0"/>
              <a:t>B</a:t>
            </a:r>
            <a:r>
              <a:rPr lang="zh-CN" altLang="en-US" sz="3200" b="1" dirty="0"/>
              <a:t>和</a:t>
            </a:r>
            <a:r>
              <a:rPr lang="en-US" altLang="zh-CN" sz="3200" b="1" dirty="0"/>
              <a:t>C </a:t>
            </a:r>
            <a:r>
              <a:rPr lang="zh-CN" altLang="en-US" sz="3200" b="1" dirty="0"/>
              <a:t>，判断下列论断是否正确，并论证你的答案。（提示：给出证明或举出元素不超过</a:t>
            </a:r>
            <a:r>
              <a:rPr lang="en-US" altLang="zh-CN" sz="3200" b="1" dirty="0"/>
              <a:t>2</a:t>
            </a:r>
            <a:r>
              <a:rPr lang="zh-CN" altLang="en-US" sz="3200" b="1" dirty="0"/>
              <a:t>的集合反例）</a:t>
            </a:r>
            <a:endParaRPr lang="zh-CN" altLang="en-US" sz="3200" dirty="0"/>
          </a:p>
          <a:p>
            <a:pPr>
              <a:lnSpc>
                <a:spcPct val="130000"/>
              </a:lnSpc>
              <a:buFontTx/>
              <a:buAutoNum type="circleNumDbPlain"/>
            </a:pPr>
            <a:r>
              <a:rPr lang="en-US" altLang="zh-CN" sz="3200" b="1" dirty="0"/>
              <a:t> A∊B</a:t>
            </a:r>
            <a:r>
              <a:rPr lang="zh-CN" altLang="en-US" sz="3200" b="1" dirty="0"/>
              <a:t>，</a:t>
            </a:r>
            <a:r>
              <a:rPr lang="en-US" altLang="zh-CN" sz="3200" b="1" dirty="0"/>
              <a:t>B⊆C</a:t>
            </a:r>
            <a:r>
              <a:rPr lang="zh-CN" altLang="en-US" sz="3200" b="1" dirty="0"/>
              <a:t>，则</a:t>
            </a:r>
            <a:r>
              <a:rPr lang="en-US" altLang="zh-CN" sz="3200" b="1" dirty="0"/>
              <a:t>A⊆C</a:t>
            </a:r>
            <a:r>
              <a:rPr lang="zh-CN" altLang="en-US" sz="3200" b="1" dirty="0"/>
              <a:t>。</a:t>
            </a:r>
            <a:r>
              <a:rPr lang="en-US" altLang="zh-CN" sz="3200" b="1" dirty="0"/>
              <a:t>	 </a:t>
            </a:r>
            <a:r>
              <a:rPr lang="en-US" altLang="zh-CN" sz="3200" b="1" dirty="0">
                <a:solidFill>
                  <a:srgbClr val="FF0000"/>
                </a:solidFill>
              </a:rPr>
              <a:t> 	</a:t>
            </a:r>
            <a:endParaRPr lang="en-US" altLang="zh-CN" sz="3200" b="1" dirty="0"/>
          </a:p>
          <a:p>
            <a:pPr>
              <a:lnSpc>
                <a:spcPct val="130000"/>
              </a:lnSpc>
              <a:buFontTx/>
              <a:buAutoNum type="circleNumDbPlain"/>
            </a:pPr>
            <a:r>
              <a:rPr lang="en-US" altLang="zh-CN" sz="3200" b="1" dirty="0"/>
              <a:t> A⊆B</a:t>
            </a:r>
            <a:r>
              <a:rPr lang="zh-CN" altLang="en-US" sz="3200" b="1" dirty="0"/>
              <a:t>，</a:t>
            </a:r>
            <a:r>
              <a:rPr lang="en-US" altLang="zh-CN" sz="3200" b="1" dirty="0"/>
              <a:t>B∊C</a:t>
            </a:r>
            <a:r>
              <a:rPr lang="zh-CN" altLang="en-US" sz="3200" b="1" dirty="0"/>
              <a:t>，则</a:t>
            </a:r>
            <a:r>
              <a:rPr lang="en-US" altLang="zh-CN" sz="3200" b="1" dirty="0"/>
              <a:t>A⊆C</a:t>
            </a:r>
            <a:r>
              <a:rPr lang="zh-CN" altLang="en-US" sz="3200" b="1" dirty="0"/>
              <a:t>。</a:t>
            </a:r>
            <a:r>
              <a:rPr lang="en-US" altLang="zh-CN" sz="3200" b="1" dirty="0"/>
              <a:t>	 </a:t>
            </a:r>
            <a:endParaRPr lang="en-US" altLang="zh-CN" sz="3200" b="1" dirty="0">
              <a:solidFill>
                <a:srgbClr val="FF0000"/>
              </a:solidFill>
            </a:endParaRPr>
          </a:p>
          <a:p>
            <a:pPr marL="1347788" indent="-1347788">
              <a:buFont typeface="Wingdings" panose="05000000000000000000" pitchFamily="2" charset="2"/>
              <a:buNone/>
            </a:pPr>
            <a:endParaRPr lang="zh-CN" altLang="en-US" sz="3200" b="1" dirty="0"/>
          </a:p>
        </p:txBody>
      </p:sp>
      <p:sp>
        <p:nvSpPr>
          <p:cNvPr id="3" name="文本框 2"/>
          <p:cNvSpPr txBox="1"/>
          <p:nvPr/>
        </p:nvSpPr>
        <p:spPr>
          <a:xfrm>
            <a:off x="323529" y="2852936"/>
            <a:ext cx="8712968" cy="3145476"/>
          </a:xfrm>
          <a:prstGeom prst="rect">
            <a:avLst/>
          </a:prstGeom>
          <a:noFill/>
        </p:spPr>
        <p:txBody>
          <a:bodyPr wrap="square" rtlCol="0">
            <a:spAutoFit/>
          </a:bodyPr>
          <a:lstStyle/>
          <a:p>
            <a:r>
              <a:rPr lang="zh-CN" altLang="en-US" sz="3200" dirty="0"/>
              <a:t>解：</a:t>
            </a:r>
          </a:p>
          <a:p>
            <a:pPr>
              <a:lnSpc>
                <a:spcPct val="130000"/>
              </a:lnSpc>
              <a:buFontTx/>
              <a:buAutoNum type="circleNumDbPlain"/>
            </a:pPr>
            <a:r>
              <a:rPr lang="en-US" altLang="zh-CN" sz="3200" b="1" dirty="0"/>
              <a:t> A={1}, B={A}, C=B={A}</a:t>
            </a:r>
          </a:p>
          <a:p>
            <a:pPr>
              <a:lnSpc>
                <a:spcPct val="130000"/>
              </a:lnSpc>
            </a:pPr>
            <a:r>
              <a:rPr lang="en-US" altLang="zh-CN" sz="3200" b="1" dirty="0"/>
              <a:t>     A∊B</a:t>
            </a:r>
            <a:r>
              <a:rPr lang="zh-CN" altLang="en-US" sz="3200" b="1" dirty="0"/>
              <a:t>，</a:t>
            </a:r>
            <a:r>
              <a:rPr lang="en-US" altLang="zh-CN" sz="3200" b="1" dirty="0"/>
              <a:t>B⊆C</a:t>
            </a:r>
            <a:r>
              <a:rPr lang="zh-CN" altLang="en-US" sz="3200" b="1" dirty="0"/>
              <a:t>，但</a:t>
            </a:r>
            <a:r>
              <a:rPr lang="en-US" altLang="zh-CN" sz="3200" b="1" dirty="0"/>
              <a:t>1</a:t>
            </a:r>
            <a:r>
              <a:rPr lang="en-US" altLang="zh-CN" sz="3200" dirty="0">
                <a:solidFill>
                  <a:srgbClr val="CC0000"/>
                </a:solidFill>
              </a:rPr>
              <a:t> ∉ </a:t>
            </a:r>
            <a:r>
              <a:rPr lang="en-US" altLang="zh-CN" sz="3200" b="1" dirty="0"/>
              <a:t>C</a:t>
            </a:r>
            <a:r>
              <a:rPr lang="zh-CN" altLang="en-US" sz="3200" b="1" dirty="0"/>
              <a:t>，故</a:t>
            </a:r>
            <a:r>
              <a:rPr lang="en-US" altLang="zh-CN" sz="3200" b="1" dirty="0"/>
              <a:t>A⊆C</a:t>
            </a:r>
            <a:r>
              <a:rPr lang="zh-CN" altLang="en-US" sz="3200" b="1" dirty="0"/>
              <a:t>不成立。</a:t>
            </a:r>
            <a:r>
              <a:rPr lang="en-US" altLang="zh-CN" sz="3200" b="1" dirty="0"/>
              <a:t> </a:t>
            </a:r>
            <a:r>
              <a:rPr lang="en-US" altLang="zh-CN" sz="3200" b="1" dirty="0">
                <a:solidFill>
                  <a:srgbClr val="FF0000"/>
                </a:solidFill>
              </a:rPr>
              <a:t> 	</a:t>
            </a:r>
            <a:endParaRPr lang="en-US" altLang="zh-CN" sz="3200" b="1" dirty="0"/>
          </a:p>
          <a:p>
            <a:pPr marL="514350" indent="-514350">
              <a:lnSpc>
                <a:spcPct val="130000"/>
              </a:lnSpc>
              <a:buFont typeface="+mj-ea"/>
              <a:buAutoNum type="circleNumDbPlain" startAt="2"/>
            </a:pPr>
            <a:r>
              <a:rPr lang="en-US" altLang="zh-CN" sz="3200" b="1" dirty="0"/>
              <a:t> A=B={1}</a:t>
            </a:r>
            <a:r>
              <a:rPr lang="zh-CN" altLang="en-US" sz="3200" b="1" dirty="0"/>
              <a:t>，</a:t>
            </a:r>
            <a:r>
              <a:rPr lang="en-US" altLang="zh-CN" sz="3200" b="1" dirty="0"/>
              <a:t>C={B}</a:t>
            </a:r>
            <a:r>
              <a:rPr lang="zh-CN" altLang="en-US" sz="3200" b="1" dirty="0"/>
              <a:t>，</a:t>
            </a:r>
            <a:endParaRPr lang="en-US" altLang="zh-CN" sz="3200" b="1" dirty="0"/>
          </a:p>
          <a:p>
            <a:pPr>
              <a:lnSpc>
                <a:spcPct val="130000"/>
              </a:lnSpc>
            </a:pPr>
            <a:r>
              <a:rPr lang="en-US" altLang="zh-CN" sz="3200" b="1" dirty="0"/>
              <a:t>     A⊆B</a:t>
            </a:r>
            <a:r>
              <a:rPr lang="zh-CN" altLang="en-US" sz="3200" b="1" dirty="0"/>
              <a:t>，</a:t>
            </a:r>
            <a:r>
              <a:rPr lang="en-US" altLang="zh-CN" sz="3200" b="1" dirty="0"/>
              <a:t>B∊C</a:t>
            </a:r>
            <a:r>
              <a:rPr lang="zh-CN" altLang="en-US" sz="3200" b="1" dirty="0"/>
              <a:t>，但</a:t>
            </a:r>
            <a:r>
              <a:rPr lang="en-US" altLang="zh-CN" sz="3200" b="1" dirty="0"/>
              <a:t>1</a:t>
            </a:r>
            <a:r>
              <a:rPr lang="en-US" altLang="zh-CN" sz="3200" dirty="0">
                <a:solidFill>
                  <a:srgbClr val="CC0000"/>
                </a:solidFill>
              </a:rPr>
              <a:t> ∉ </a:t>
            </a:r>
            <a:r>
              <a:rPr lang="en-US" altLang="zh-CN" sz="3200" b="1" dirty="0"/>
              <a:t>C</a:t>
            </a:r>
            <a:r>
              <a:rPr lang="zh-CN" altLang="en-US" sz="3200" b="1" dirty="0"/>
              <a:t>，故</a:t>
            </a:r>
            <a:r>
              <a:rPr lang="en-US" altLang="zh-CN" sz="3200" b="1" dirty="0"/>
              <a:t>A⊆C</a:t>
            </a:r>
            <a:r>
              <a:rPr lang="zh-CN" altLang="en-US" sz="3200" b="1" dirty="0"/>
              <a:t>不成立。</a:t>
            </a:r>
            <a:endParaRPr lang="zh-CN" altLang="en-US" sz="3200" dirty="0"/>
          </a:p>
        </p:txBody>
      </p:sp>
    </p:spTree>
    <p:extLst>
      <p:ext uri="{BB962C8B-B14F-4D97-AF65-F5344CB8AC3E}">
        <p14:creationId xmlns:p14="http://schemas.microsoft.com/office/powerpoint/2010/main" val="243770658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E94D5-9E8B-41B1-7F21-EC225CB996A5}"/>
              </a:ext>
            </a:extLst>
          </p:cNvPr>
          <p:cNvSpPr>
            <a:spLocks noGrp="1"/>
          </p:cNvSpPr>
          <p:nvPr>
            <p:ph type="ctrTitle"/>
          </p:nvPr>
        </p:nvSpPr>
        <p:spPr/>
        <p:txBody>
          <a:bodyPr/>
          <a:lstStyle/>
          <a:p>
            <a:endParaRPr lang="zh-CN" altLang="en-US"/>
          </a:p>
        </p:txBody>
      </p:sp>
      <p:pic>
        <p:nvPicPr>
          <p:cNvPr id="6" name="图片 5">
            <a:extLst>
              <a:ext uri="{FF2B5EF4-FFF2-40B4-BE49-F238E27FC236}">
                <a16:creationId xmlns:a16="http://schemas.microsoft.com/office/drawing/2014/main" id="{52089D71-3328-19B6-E875-1F69F9D0EAD3}"/>
              </a:ext>
            </a:extLst>
          </p:cNvPr>
          <p:cNvPicPr>
            <a:picLocks noChangeAspect="1"/>
          </p:cNvPicPr>
          <p:nvPr/>
        </p:nvPicPr>
        <p:blipFill>
          <a:blip r:embed="rId2"/>
          <a:stretch>
            <a:fillRect/>
          </a:stretch>
        </p:blipFill>
        <p:spPr>
          <a:xfrm>
            <a:off x="-44990" y="792088"/>
            <a:ext cx="9188990" cy="4725144"/>
          </a:xfrm>
          <a:prstGeom prst="rect">
            <a:avLst/>
          </a:prstGeom>
        </p:spPr>
      </p:pic>
    </p:spTree>
    <p:extLst>
      <p:ext uri="{BB962C8B-B14F-4D97-AF65-F5344CB8AC3E}">
        <p14:creationId xmlns:p14="http://schemas.microsoft.com/office/powerpoint/2010/main" val="2271839025"/>
      </p:ext>
    </p:extLst>
  </p:cSld>
  <p:clrMapOvr>
    <a:masterClrMapping/>
  </p:clrMapOvr>
  <p:transition advTm="1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4EDB48-E5EC-4431-87E0-79817D9DF944}" type="slidenum">
              <a:rPr lang="zh-CN" altLang="en-US" smtClean="0">
                <a:solidFill>
                  <a:schemeClr val="accent1"/>
                </a:solidFill>
              </a:rPr>
              <a:pPr/>
              <a:t>5</a:t>
            </a:fld>
            <a:r>
              <a:rPr lang="en-US" altLang="zh-CN" dirty="0">
                <a:solidFill>
                  <a:schemeClr val="accent1"/>
                </a:solidFill>
              </a:rPr>
              <a:t>/42</a:t>
            </a:r>
          </a:p>
        </p:txBody>
      </p:sp>
      <p:sp>
        <p:nvSpPr>
          <p:cNvPr id="6147"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定义</a:t>
            </a:r>
            <a:r>
              <a:rPr lang="en-US" altLang="zh-CN" b="1" dirty="0">
                <a:latin typeface="Calibri" panose="020F0502020204030204" pitchFamily="34" charset="0"/>
                <a:ea typeface="宋体" panose="02010600030101010101" pitchFamily="2" charset="-122"/>
              </a:rPr>
              <a:t>4.3                </a:t>
            </a:r>
            <a:r>
              <a:rPr lang="zh-CN" altLang="en-US" b="1" dirty="0">
                <a:latin typeface="Calibri" panose="020F0502020204030204" pitchFamily="34" charset="0"/>
                <a:ea typeface="宋体" panose="02010600030101010101" pitchFamily="2" charset="-122"/>
              </a:rPr>
              <a:t>积运算</a:t>
            </a:r>
          </a:p>
        </p:txBody>
      </p:sp>
      <p:sp>
        <p:nvSpPr>
          <p:cNvPr id="6148" name="Rectangle 3"/>
          <p:cNvSpPr>
            <a:spLocks noGrp="1"/>
          </p:cNvSpPr>
          <p:nvPr>
            <p:ph type="body" idx="4294967295"/>
          </p:nvPr>
        </p:nvSpPr>
        <p:spPr>
          <a:xfrm>
            <a:off x="107504" y="692696"/>
            <a:ext cx="8785225" cy="2952328"/>
          </a:xfrm>
          <a:solidFill>
            <a:srgbClr val="FFFF00"/>
          </a:solidFill>
        </p:spPr>
        <p:txBody>
          <a:bodyPr/>
          <a:lstStyle/>
          <a:p>
            <a:pPr marL="84138" indent="-84138">
              <a:lnSpc>
                <a:spcPct val="12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是两个集合，存在一个集合，它的元素是用</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中元素为第一元素，</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中元素为第二元素构成的有序二元组。称它为集合</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的</a:t>
            </a:r>
            <a:r>
              <a:rPr lang="zh-CN" altLang="en-US" b="1" dirty="0">
                <a:solidFill>
                  <a:srgbClr val="C00000"/>
                </a:solidFill>
                <a:latin typeface="Calibri" panose="020F0502020204030204" pitchFamily="34" charset="0"/>
                <a:ea typeface="宋体" panose="02010600030101010101" pitchFamily="2" charset="-122"/>
              </a:rPr>
              <a:t>笛卡尔积</a:t>
            </a:r>
            <a:r>
              <a:rPr lang="zh-CN" altLang="en-US" b="1" dirty="0">
                <a:latin typeface="Calibri" panose="020F0502020204030204" pitchFamily="34" charset="0"/>
                <a:ea typeface="宋体" panose="02010600030101010101" pitchFamily="2" charset="-122"/>
              </a:rPr>
              <a:t>，记为 </a:t>
            </a:r>
            <a:r>
              <a:rPr lang="en-US" altLang="zh-CN" b="1" dirty="0">
                <a:latin typeface="Calibri" panose="020F0502020204030204" pitchFamily="34" charset="0"/>
                <a:ea typeface="宋体" panose="02010600030101010101" pitchFamily="2" charset="-122"/>
              </a:rPr>
              <a:t>A×B </a:t>
            </a:r>
            <a:r>
              <a:rPr lang="zh-CN" altLang="en-US" b="1" dirty="0">
                <a:latin typeface="Calibri" panose="020F0502020204030204" pitchFamily="34" charset="0"/>
                <a:ea typeface="宋体" panose="02010600030101010101" pitchFamily="2" charset="-122"/>
              </a:rPr>
              <a:t>。即　 </a:t>
            </a:r>
          </a:p>
          <a:p>
            <a:pPr marL="901700" indent="-901700">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A×B</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{&lt;x, y&gt;</a:t>
            </a:r>
            <a:r>
              <a:rPr lang="en-US" altLang="zh-CN" b="1" dirty="0">
                <a:ea typeface="宋体" panose="02010600030101010101" pitchFamily="2" charset="-122"/>
                <a:cs typeface="Arial" panose="020B0604020202020204" pitchFamily="34" charset="0"/>
              </a:rPr>
              <a:t>│</a:t>
            </a:r>
            <a:r>
              <a:rPr lang="en-US" altLang="zh-CN" b="1" dirty="0" err="1">
                <a:ea typeface="宋体" panose="02010600030101010101" pitchFamily="2" charset="-122"/>
                <a:cs typeface="Arial" panose="020B0604020202020204" pitchFamily="34" charset="0"/>
              </a:rPr>
              <a:t>x</a:t>
            </a:r>
            <a:r>
              <a:rPr lang="en-US" altLang="zh-CN" b="1" dirty="0" err="1">
                <a:latin typeface="MS Mincho" panose="02020609040205080304" pitchFamily="49" charset="-128"/>
                <a:ea typeface="MS Mincho" panose="02020609040205080304" pitchFamily="49" charset="-128"/>
                <a:cs typeface="Arial" panose="020B0604020202020204" pitchFamily="34" charset="0"/>
              </a:rPr>
              <a:t>∊</a:t>
            </a:r>
            <a:r>
              <a:rPr lang="en-US" altLang="zh-CN" b="1" dirty="0" err="1">
                <a:ea typeface="宋体" panose="02010600030101010101" pitchFamily="2" charset="-122"/>
                <a:cs typeface="Arial" panose="020B0604020202020204" pitchFamily="34" charset="0"/>
              </a:rPr>
              <a:t>A</a:t>
            </a:r>
            <a:r>
              <a:rPr lang="zh-CN" altLang="en-US" b="1" dirty="0">
                <a:latin typeface="宋体" panose="02010600030101010101" pitchFamily="2" charset="-122"/>
              </a:rPr>
              <a:t>∧</a:t>
            </a:r>
            <a:r>
              <a:rPr lang="en-US" altLang="zh-CN" b="1" dirty="0">
                <a:ea typeface="宋体" panose="02010600030101010101" pitchFamily="2" charset="-122"/>
                <a:cs typeface="Arial" panose="020B0604020202020204" pitchFamily="34" charset="0"/>
              </a:rPr>
              <a:t> </a:t>
            </a:r>
            <a:r>
              <a:rPr lang="en-US" altLang="zh-CN" b="1" dirty="0" err="1">
                <a:ea typeface="宋体" panose="02010600030101010101" pitchFamily="2" charset="-122"/>
                <a:cs typeface="Arial" panose="020B0604020202020204" pitchFamily="34" charset="0"/>
              </a:rPr>
              <a:t>y</a:t>
            </a:r>
            <a:r>
              <a:rPr lang="en-US" altLang="zh-CN" b="1" dirty="0" err="1">
                <a:latin typeface="MS Mincho" panose="02020609040205080304" pitchFamily="49" charset="-128"/>
                <a:ea typeface="MS Mincho" panose="02020609040205080304" pitchFamily="49" charset="-128"/>
              </a:rPr>
              <a:t>∊</a:t>
            </a:r>
            <a:r>
              <a:rPr lang="en-US" altLang="zh-CN" b="1" dirty="0" err="1">
                <a:ea typeface="宋体" panose="02010600030101010101" pitchFamily="2" charset="-122"/>
              </a:rPr>
              <a:t>B</a:t>
            </a:r>
            <a:r>
              <a:rPr lang="en-US" altLang="zh-CN" b="1" dirty="0">
                <a:ea typeface="宋体" panose="02010600030101010101" pitchFamily="2" charset="-122"/>
              </a:rPr>
              <a:t>}</a:t>
            </a:r>
            <a:r>
              <a:rPr lang="zh-CN" altLang="en-US" b="1" dirty="0">
                <a:latin typeface="Calibri" panose="020F0502020204030204" pitchFamily="34" charset="0"/>
                <a:ea typeface="宋体" panose="02010600030101010101" pitchFamily="2" charset="-122"/>
              </a:rPr>
              <a:t>。</a:t>
            </a:r>
          </a:p>
          <a:p>
            <a:pPr marL="901700" indent="-901700">
              <a:buFont typeface="Arial" panose="020B0604020202020204" pitchFamily="34" charset="0"/>
              <a:buNone/>
            </a:pPr>
            <a:endParaRPr lang="zh-CN" altLang="en-US" dirty="0">
              <a:latin typeface="Calibri" panose="020F0502020204030204" pitchFamily="34" charset="0"/>
              <a:ea typeface="宋体" panose="02010600030101010101" pitchFamily="2" charset="-122"/>
            </a:endParaRPr>
          </a:p>
        </p:txBody>
      </p:sp>
      <p:sp>
        <p:nvSpPr>
          <p:cNvPr id="165892" name="Rectangle 4"/>
          <p:cNvSpPr>
            <a:spLocks noChangeArrowheads="1"/>
          </p:cNvSpPr>
          <p:nvPr/>
        </p:nvSpPr>
        <p:spPr bwMode="auto">
          <a:xfrm>
            <a:off x="0" y="3861048"/>
            <a:ext cx="9073133"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solidFill>
                  <a:srgbClr val="333300"/>
                </a:solidFill>
              </a:rPr>
              <a:t>例</a:t>
            </a:r>
            <a:r>
              <a:rPr lang="zh-CN" altLang="en-US" sz="2800" b="1" dirty="0"/>
              <a:t>   </a:t>
            </a:r>
            <a:r>
              <a:rPr lang="en-US" altLang="zh-CN" sz="2800" b="1" dirty="0"/>
              <a:t>A={1,2}</a:t>
            </a:r>
            <a:endParaRPr lang="zh-CN" altLang="en-US" sz="2800" b="1" dirty="0"/>
          </a:p>
          <a:p>
            <a:pPr eaLnBrk="1" hangingPunct="1">
              <a:lnSpc>
                <a:spcPct val="120000"/>
              </a:lnSpc>
            </a:pPr>
            <a:r>
              <a:rPr lang="zh-CN" altLang="en-US" sz="2800" b="1" dirty="0"/>
              <a:t>      </a:t>
            </a:r>
            <a:r>
              <a:rPr lang="en-US" altLang="zh-CN" sz="2800" b="1" dirty="0"/>
              <a:t>B={</a:t>
            </a:r>
            <a:r>
              <a:rPr lang="en-US" altLang="zh-CN" sz="2800" b="1" dirty="0" err="1"/>
              <a:t>a,b,c</a:t>
            </a:r>
            <a:r>
              <a:rPr lang="en-US" altLang="zh-CN" sz="2800" b="1" dirty="0"/>
              <a:t>}</a:t>
            </a:r>
            <a:r>
              <a:rPr lang="zh-CN" altLang="en-US" sz="2800" b="1" dirty="0"/>
              <a:t>　</a:t>
            </a:r>
          </a:p>
          <a:p>
            <a:pPr eaLnBrk="1" hangingPunct="1">
              <a:lnSpc>
                <a:spcPct val="120000"/>
              </a:lnSpc>
            </a:pPr>
            <a:r>
              <a:rPr lang="zh-CN" altLang="en-US" sz="2800" b="1" dirty="0"/>
              <a:t>      </a:t>
            </a:r>
            <a:r>
              <a:rPr lang="en-US" altLang="zh-CN" sz="2800" b="1" dirty="0"/>
              <a:t>A×B</a:t>
            </a:r>
            <a:r>
              <a:rPr lang="zh-CN" altLang="en-US" sz="2800" b="1" dirty="0"/>
              <a:t>＝</a:t>
            </a:r>
            <a:r>
              <a:rPr lang="en-US" altLang="zh-CN" sz="2800" b="1" dirty="0"/>
              <a:t>{&lt;1,a&gt;, &lt;1,b&gt;, &lt;1,c&gt;, &lt;2,a&gt;, &lt;2,b&gt;, &lt;2,c&gt;} </a:t>
            </a:r>
          </a:p>
        </p:txBody>
      </p:sp>
    </p:spTree>
    <p:extLst>
      <p:ext uri="{BB962C8B-B14F-4D97-AF65-F5344CB8AC3E}">
        <p14:creationId xmlns:p14="http://schemas.microsoft.com/office/powerpoint/2010/main" val="34846109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5892">
                                            <p:txEl>
                                              <p:pRg st="0" end="0"/>
                                            </p:txEl>
                                          </p:spTgt>
                                        </p:tgtEl>
                                        <p:attrNameLst>
                                          <p:attrName>style.visibility</p:attrName>
                                        </p:attrNameLst>
                                      </p:cBhvr>
                                      <p:to>
                                        <p:strVal val="visible"/>
                                      </p:to>
                                    </p:set>
                                    <p:animEffect transition="in" filter="blinds(horizontal)">
                                      <p:cBhvr>
                                        <p:cTn id="7" dur="500"/>
                                        <p:tgtEl>
                                          <p:spTgt spid="165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5892">
                                            <p:txEl>
                                              <p:pRg st="1" end="1"/>
                                            </p:txEl>
                                          </p:spTgt>
                                        </p:tgtEl>
                                        <p:attrNameLst>
                                          <p:attrName>style.visibility</p:attrName>
                                        </p:attrNameLst>
                                      </p:cBhvr>
                                      <p:to>
                                        <p:strVal val="visible"/>
                                      </p:to>
                                    </p:set>
                                    <p:animEffect transition="in" filter="blinds(horizontal)">
                                      <p:cBhvr>
                                        <p:cTn id="12" dur="500"/>
                                        <p:tgtEl>
                                          <p:spTgt spid="165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5892">
                                            <p:txEl>
                                              <p:pRg st="2" end="2"/>
                                            </p:txEl>
                                          </p:spTgt>
                                        </p:tgtEl>
                                        <p:attrNameLst>
                                          <p:attrName>style.visibility</p:attrName>
                                        </p:attrNameLst>
                                      </p:cBhvr>
                                      <p:to>
                                        <p:strVal val="visible"/>
                                      </p:to>
                                    </p:set>
                                    <p:animEffect transition="in" filter="blinds(horizontal)">
                                      <p:cBhvr>
                                        <p:cTn id="17" dur="500"/>
                                        <p:tgtEl>
                                          <p:spTgt spid="1658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A9A352-2FD7-4556-80D5-31B4DF8B302F}" type="slidenum">
              <a:rPr lang="zh-CN" altLang="en-US" smtClean="0">
                <a:solidFill>
                  <a:schemeClr val="accent1"/>
                </a:solidFill>
              </a:rPr>
              <a:pPr/>
              <a:t>6</a:t>
            </a:fld>
            <a:r>
              <a:rPr lang="en-US" altLang="zh-CN" dirty="0">
                <a:solidFill>
                  <a:schemeClr val="accent1"/>
                </a:solidFill>
              </a:rPr>
              <a:t>/42</a:t>
            </a:r>
          </a:p>
        </p:txBody>
      </p:sp>
      <p:sp>
        <p:nvSpPr>
          <p:cNvPr id="7171"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笛卡尔 </a:t>
            </a:r>
            <a:r>
              <a:rPr lang="en-US" altLang="zh-CN" sz="2800" dirty="0">
                <a:latin typeface="Calibri" panose="020F0502020204030204" pitchFamily="34" charset="0"/>
                <a:ea typeface="宋体" panose="02010600030101010101" pitchFamily="2" charset="-122"/>
              </a:rPr>
              <a:t>René Descartes&lt;1596</a:t>
            </a:r>
            <a:r>
              <a:rPr lang="zh-CN" altLang="en-US" sz="2800" dirty="0">
                <a:latin typeface="Calibri" panose="020F0502020204030204" pitchFamily="34" charset="0"/>
                <a:ea typeface="宋体" panose="02010600030101010101" pitchFamily="2" charset="-122"/>
              </a:rPr>
              <a:t>～</a:t>
            </a:r>
            <a:r>
              <a:rPr lang="en-US" altLang="zh-CN" sz="2800" dirty="0">
                <a:latin typeface="Calibri" panose="020F0502020204030204" pitchFamily="34" charset="0"/>
                <a:ea typeface="宋体" panose="02010600030101010101" pitchFamily="2" charset="-122"/>
              </a:rPr>
              <a:t>1650&gt;</a:t>
            </a:r>
            <a:endParaRPr lang="zh-CN" altLang="en-US" sz="2800" dirty="0">
              <a:latin typeface="Calibri" panose="020F0502020204030204" pitchFamily="34" charset="0"/>
              <a:ea typeface="宋体" panose="02010600030101010101" pitchFamily="2" charset="-122"/>
            </a:endParaRPr>
          </a:p>
        </p:txBody>
      </p:sp>
      <p:sp>
        <p:nvSpPr>
          <p:cNvPr id="7172" name="Rectangle 3"/>
          <p:cNvSpPr>
            <a:spLocks noGrp="1"/>
          </p:cNvSpPr>
          <p:nvPr>
            <p:ph type="body" idx="4294967295"/>
          </p:nvPr>
        </p:nvSpPr>
        <p:spPr>
          <a:xfrm>
            <a:off x="3203575" y="908050"/>
            <a:ext cx="5689600" cy="3527425"/>
          </a:xfrm>
        </p:spPr>
        <p:txBody>
          <a:bodyPr/>
          <a:lstStyle/>
          <a:p>
            <a:pPr marL="0" indent="0">
              <a:buFont typeface="Arial" panose="020B0604020202020204" pitchFamily="34" charset="0"/>
              <a:buNone/>
            </a:pPr>
            <a:r>
              <a:rPr lang="zh-CN" altLang="en-US" sz="2800" b="1">
                <a:latin typeface="Calibri" panose="020F0502020204030204" pitchFamily="34" charset="0"/>
                <a:ea typeface="宋体" panose="02010600030101010101" pitchFamily="2" charset="-122"/>
              </a:rPr>
              <a:t>著名的法国哲学家、数学家、物理学家，解析几何学奠基人之一。在今天，巴黎安葬民族先贤的圣日耳曼圣心堂中，庄重的大理石墓碑上镌刻着“</a:t>
            </a:r>
            <a:r>
              <a:rPr lang="zh-CN" altLang="en-US" sz="2800" b="1">
                <a:solidFill>
                  <a:srgbClr val="993300"/>
                </a:solidFill>
                <a:latin typeface="Calibri" panose="020F0502020204030204" pitchFamily="34" charset="0"/>
                <a:ea typeface="宋体" panose="02010600030101010101" pitchFamily="2" charset="-122"/>
              </a:rPr>
              <a:t>笛卡尔，欧洲文艺复兴以来，第一个为人类争取并保证理性权利的人</a:t>
            </a:r>
            <a:r>
              <a:rPr lang="zh-CN" altLang="en-US" sz="2800" b="1">
                <a:latin typeface="Calibri" panose="020F0502020204030204" pitchFamily="34" charset="0"/>
                <a:ea typeface="宋体" panose="02010600030101010101" pitchFamily="2" charset="-122"/>
              </a:rPr>
              <a:t>”。</a:t>
            </a:r>
            <a:r>
              <a:rPr lang="zh-CN" altLang="en-US" sz="2400">
                <a:latin typeface="Calibri" panose="020F0502020204030204" pitchFamily="34" charset="0"/>
                <a:ea typeface="宋体" panose="02010600030101010101" pitchFamily="2" charset="-122"/>
              </a:rPr>
              <a:t> </a:t>
            </a:r>
          </a:p>
        </p:txBody>
      </p:sp>
      <p:sp>
        <p:nvSpPr>
          <p:cNvPr id="7173" name="Rectangle 4"/>
          <p:cNvSpPr>
            <a:spLocks noChangeArrowheads="1"/>
          </p:cNvSpPr>
          <p:nvPr/>
        </p:nvSpPr>
        <p:spPr bwMode="auto">
          <a:xfrm>
            <a:off x="250825" y="4117975"/>
            <a:ext cx="86423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33300"/>
                </a:solidFill>
              </a:rPr>
              <a:t>笛卡儿</a:t>
            </a:r>
            <a:r>
              <a:rPr lang="zh-CN" altLang="en-US" sz="2800" b="1"/>
              <a:t>的著作，无论是数学、自然科学，还是哲学，都开创了这些学科的崭新时代。</a:t>
            </a:r>
            <a:r>
              <a:rPr lang="en-US" altLang="zh-CN" sz="2800" b="1"/>
              <a:t>《</a:t>
            </a:r>
            <a:r>
              <a:rPr lang="zh-CN" altLang="en-US" sz="2800" b="1">
                <a:solidFill>
                  <a:srgbClr val="993300"/>
                </a:solidFill>
              </a:rPr>
              <a:t>几何学</a:t>
            </a:r>
            <a:r>
              <a:rPr lang="en-US" altLang="zh-CN" sz="2800" b="1"/>
              <a:t>》</a:t>
            </a:r>
            <a:r>
              <a:rPr lang="zh-CN" altLang="en-US" sz="2800" b="1"/>
              <a:t>是他公开发表的唯一数学著作，虽则只有</a:t>
            </a:r>
            <a:r>
              <a:rPr lang="en-US" altLang="zh-CN" sz="2800" b="1"/>
              <a:t>117</a:t>
            </a:r>
            <a:r>
              <a:rPr lang="zh-CN" altLang="en-US" sz="2800" b="1"/>
              <a:t>页，但它标志着代数与几何的第一次完美结合，使形形色色的代数方程表现为不同的几何图形，许多相当难解的几何题转化为代数题后能轻而易举地找到答案</a:t>
            </a:r>
            <a:r>
              <a:rPr lang="en-US" altLang="zh-CN" sz="2800" b="1"/>
              <a:t>. </a:t>
            </a:r>
          </a:p>
        </p:txBody>
      </p:sp>
      <p:pic>
        <p:nvPicPr>
          <p:cNvPr id="7174" name="Picture 5" descr="0915-t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908050"/>
            <a:ext cx="26162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830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198673-9FF3-47FD-A694-421AFF995834}" type="slidenum">
              <a:rPr lang="zh-CN" altLang="en-US" smtClean="0">
                <a:solidFill>
                  <a:schemeClr val="accent1"/>
                </a:solidFill>
              </a:rPr>
              <a:pPr/>
              <a:t>7</a:t>
            </a:fld>
            <a:r>
              <a:rPr lang="en-US" altLang="zh-CN" dirty="0">
                <a:solidFill>
                  <a:schemeClr val="accent1"/>
                </a:solidFill>
              </a:rPr>
              <a:t>/42</a:t>
            </a:r>
          </a:p>
        </p:txBody>
      </p:sp>
      <p:sp>
        <p:nvSpPr>
          <p:cNvPr id="8195"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笛卡尔积运算的性质</a:t>
            </a:r>
          </a:p>
        </p:txBody>
      </p:sp>
      <p:sp>
        <p:nvSpPr>
          <p:cNvPr id="8196" name="Rectangle 3"/>
          <p:cNvSpPr>
            <a:spLocks noGrp="1"/>
          </p:cNvSpPr>
          <p:nvPr>
            <p:ph type="body" idx="4294967295"/>
          </p:nvPr>
        </p:nvSpPr>
        <p:spPr>
          <a:xfrm>
            <a:off x="323850" y="836712"/>
            <a:ext cx="8820150" cy="4741763"/>
          </a:xfrm>
        </p:spPr>
        <p:txBody>
          <a:bodyPr/>
          <a:lstStyle/>
          <a:p>
            <a:pPr marL="1343025" indent="-1343025">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性质</a:t>
            </a:r>
            <a:r>
              <a:rPr lang="en-US" altLang="zh-CN" b="1" dirty="0">
                <a:solidFill>
                  <a:srgbClr val="C00000"/>
                </a:solidFill>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．若</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有一个是空集，则它们的笛卡尔积是空集，即</a:t>
            </a:r>
          </a:p>
          <a:p>
            <a:pPr marL="1343025" indent="-1343025">
              <a:spcAft>
                <a:spcPct val="20000"/>
              </a:spcAft>
              <a:buFont typeface="Arial" panose="020B0604020202020204" pitchFamily="34" charset="0"/>
              <a:buNone/>
            </a:pPr>
            <a:r>
              <a:rPr lang="zh-CN" altLang="en-US" b="1" dirty="0">
                <a:latin typeface="Calibri" panose="020F0502020204030204" pitchFamily="34" charset="0"/>
                <a:ea typeface="宋体" panose="02010600030101010101" pitchFamily="2" charset="-122"/>
                <a:cs typeface="Tahoma" panose="020B0604030504040204" pitchFamily="34" charset="0"/>
              </a:rPr>
              <a:t>                          </a:t>
            </a:r>
            <a:r>
              <a:rPr lang="en-US" altLang="zh-CN" b="1" dirty="0">
                <a:latin typeface="Tahoma" panose="020B0604030504040204" pitchFamily="34" charset="0"/>
                <a:ea typeface="宋体" panose="02010600030101010101" pitchFamily="2" charset="-122"/>
                <a:cs typeface="Tahoma" panose="020B0604030504040204" pitchFamily="34" charset="0"/>
              </a:rPr>
              <a:t>Ø</a:t>
            </a:r>
            <a:r>
              <a:rPr lang="en-US" altLang="zh-CN" b="1" dirty="0">
                <a:latin typeface="Calibri" panose="020F0502020204030204" pitchFamily="34" charset="0"/>
                <a:ea typeface="宋体" panose="02010600030101010101" pitchFamily="2" charset="-122"/>
              </a:rPr>
              <a:t>×B=A×</a:t>
            </a:r>
            <a:r>
              <a:rPr lang="en-US" altLang="zh-CN" b="1" dirty="0">
                <a:latin typeface="Tahoma" panose="020B0604030504040204" pitchFamily="34" charset="0"/>
                <a:ea typeface="宋体" panose="02010600030101010101" pitchFamily="2" charset="-122"/>
              </a:rPr>
              <a:t>Ø</a:t>
            </a:r>
            <a:r>
              <a:rPr lang="en-US" altLang="zh-CN" b="1" dirty="0">
                <a:latin typeface="Calibri" panose="020F0502020204030204" pitchFamily="34" charset="0"/>
                <a:ea typeface="宋体" panose="02010600030101010101" pitchFamily="2" charset="-122"/>
              </a:rPr>
              <a:t>=</a:t>
            </a:r>
            <a:r>
              <a:rPr lang="en-US" altLang="zh-CN" b="1" dirty="0">
                <a:latin typeface="Tahoma" panose="020B0604030504040204" pitchFamily="34" charset="0"/>
                <a:ea typeface="宋体" panose="02010600030101010101" pitchFamily="2" charset="-122"/>
              </a:rPr>
              <a:t>Ø</a:t>
            </a:r>
            <a:endParaRPr lang="en-US" altLang="zh-CN" b="1" dirty="0">
              <a:latin typeface="Calibri" panose="020F0502020204030204" pitchFamily="34" charset="0"/>
              <a:ea typeface="宋体" panose="02010600030101010101" pitchFamily="2" charset="-122"/>
            </a:endParaRPr>
          </a:p>
          <a:p>
            <a:pPr marL="1343025" indent="-1343025">
              <a:spcBef>
                <a:spcPct val="40000"/>
              </a:spcBef>
              <a:spcAft>
                <a:spcPct val="20000"/>
              </a:spcAft>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性质</a:t>
            </a:r>
            <a:r>
              <a:rPr lang="en-US" altLang="zh-CN" b="1" dirty="0">
                <a:solidFill>
                  <a:srgbClr val="C00000"/>
                </a:solidFill>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．当</a:t>
            </a:r>
            <a:r>
              <a:rPr lang="en-US" altLang="zh-CN" b="1" dirty="0">
                <a:latin typeface="Calibri" panose="020F0502020204030204" pitchFamily="34" charset="0"/>
                <a:ea typeface="宋体" panose="02010600030101010101" pitchFamily="2" charset="-122"/>
              </a:rPr>
              <a:t>A</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MS Mincho" panose="02020609040205080304" pitchFamily="49" charset="-128"/>
              </a:rPr>
              <a:t>B</a:t>
            </a:r>
            <a:r>
              <a:rPr lang="zh-CN" altLang="en-US" b="1" dirty="0">
                <a:latin typeface="Calibri" panose="020F0502020204030204" pitchFamily="34" charset="0"/>
                <a:ea typeface="宋体" panose="02010600030101010101" pitchFamily="2" charset="-122"/>
              </a:rPr>
              <a:t>，且</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均不是空集时，有      </a:t>
            </a:r>
          </a:p>
          <a:p>
            <a:pPr marL="1343025" indent="-1343025">
              <a:spcAft>
                <a:spcPct val="20000"/>
              </a:spcAft>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A×B</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宋体" panose="02010600030101010101" pitchFamily="2" charset="-122"/>
              </a:rPr>
              <a:t>B×A </a:t>
            </a:r>
          </a:p>
          <a:p>
            <a:pPr marL="1343025" indent="-1343025">
              <a:spcBef>
                <a:spcPct val="40000"/>
              </a:spcBef>
              <a:spcAft>
                <a:spcPct val="20000"/>
              </a:spcAft>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性质</a:t>
            </a:r>
            <a:r>
              <a:rPr lang="en-US" altLang="zh-CN" b="1" dirty="0">
                <a:solidFill>
                  <a:srgbClr val="C00000"/>
                </a:solidFill>
                <a:latin typeface="Calibri" panose="020F0502020204030204" pitchFamily="34" charset="0"/>
                <a:ea typeface="宋体" panose="02010600030101010101" pitchFamily="2" charset="-122"/>
              </a:rPr>
              <a:t>3</a:t>
            </a:r>
            <a:r>
              <a:rPr lang="zh-CN" altLang="en-US" b="1" dirty="0">
                <a:latin typeface="Calibri" panose="020F0502020204030204" pitchFamily="34" charset="0"/>
                <a:ea typeface="宋体" panose="02010600030101010101" pitchFamily="2" charset="-122"/>
              </a:rPr>
              <a:t>．当</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C</a:t>
            </a:r>
            <a:r>
              <a:rPr lang="zh-CN" altLang="en-US" b="1" dirty="0">
                <a:latin typeface="Calibri" panose="020F0502020204030204" pitchFamily="34" charset="0"/>
                <a:ea typeface="宋体" panose="02010600030101010101" pitchFamily="2" charset="-122"/>
              </a:rPr>
              <a:t>均不是空集时，有</a:t>
            </a:r>
          </a:p>
          <a:p>
            <a:pPr marL="1343025" indent="-1343025">
              <a:spcBef>
                <a:spcPct val="0"/>
              </a:spcBef>
              <a:spcAft>
                <a:spcPct val="20000"/>
              </a:spcAft>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(A×B)×C</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宋体" panose="02010600030101010101" pitchFamily="2" charset="-122"/>
              </a:rPr>
              <a:t>A×(B×C)</a:t>
            </a:r>
            <a:r>
              <a:rPr lang="en-US" altLang="zh-CN" dirty="0">
                <a:latin typeface="Calibri" panose="020F0502020204030204" pitchFamily="34" charset="0"/>
                <a:ea typeface="宋体" panose="02010600030101010101" pitchFamily="2" charset="-122"/>
              </a:rPr>
              <a:t> </a:t>
            </a:r>
          </a:p>
        </p:txBody>
      </p:sp>
      <p:sp>
        <p:nvSpPr>
          <p:cNvPr id="168964" name="AutoShape 4"/>
          <p:cNvSpPr>
            <a:spLocks noChangeArrowheads="1"/>
          </p:cNvSpPr>
          <p:nvPr/>
        </p:nvSpPr>
        <p:spPr bwMode="auto">
          <a:xfrm>
            <a:off x="900113" y="5805488"/>
            <a:ext cx="7416800" cy="936625"/>
          </a:xfrm>
          <a:prstGeom prst="cloudCallout">
            <a:avLst>
              <a:gd name="adj1" fmla="val -255"/>
              <a:gd name="adj2" fmla="val -141866"/>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dirty="0"/>
              <a:t>&lt;&lt;</a:t>
            </a:r>
            <a:r>
              <a:rPr lang="en-US" altLang="zh-CN" sz="3600" dirty="0" err="1"/>
              <a:t>a,b</a:t>
            </a:r>
            <a:r>
              <a:rPr lang="en-US" altLang="zh-CN" sz="3600" dirty="0"/>
              <a:t>&gt;,c&gt;</a:t>
            </a:r>
            <a:r>
              <a:rPr lang="en-US" altLang="zh-CN" sz="3600" b="1" dirty="0">
                <a:solidFill>
                  <a:srgbClr val="333300"/>
                </a:solidFill>
              </a:rPr>
              <a:t>≠&lt;a,&lt;</a:t>
            </a:r>
            <a:r>
              <a:rPr lang="en-US" altLang="zh-CN" sz="3600" b="1" dirty="0" err="1">
                <a:solidFill>
                  <a:srgbClr val="333300"/>
                </a:solidFill>
              </a:rPr>
              <a:t>b,c</a:t>
            </a:r>
            <a:r>
              <a:rPr lang="en-US" altLang="zh-CN" sz="3600" b="1" dirty="0">
                <a:solidFill>
                  <a:srgbClr val="333300"/>
                </a:solidFill>
              </a:rPr>
              <a:t>&gt;&gt;</a:t>
            </a:r>
          </a:p>
        </p:txBody>
      </p:sp>
    </p:spTree>
    <p:extLst>
      <p:ext uri="{BB962C8B-B14F-4D97-AF65-F5344CB8AC3E}">
        <p14:creationId xmlns:p14="http://schemas.microsoft.com/office/powerpoint/2010/main" val="886326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 calcmode="lin" valueType="num">
                                      <p:cBhvr additive="base">
                                        <p:cTn id="7" dur="500" fill="hold"/>
                                        <p:tgtEl>
                                          <p:spTgt spid="168964"/>
                                        </p:tgtEl>
                                        <p:attrNameLst>
                                          <p:attrName>ppt_x</p:attrName>
                                        </p:attrNameLst>
                                      </p:cBhvr>
                                      <p:tavLst>
                                        <p:tav tm="0">
                                          <p:val>
                                            <p:strVal val="#ppt_x"/>
                                          </p:val>
                                        </p:tav>
                                        <p:tav tm="100000">
                                          <p:val>
                                            <p:strVal val="#ppt_x"/>
                                          </p:val>
                                        </p:tav>
                                      </p:tavLst>
                                    </p:anim>
                                    <p:anim calcmode="lin" valueType="num">
                                      <p:cBhvr additive="base">
                                        <p:cTn id="8" dur="500" fill="hold"/>
                                        <p:tgtEl>
                                          <p:spTgt spid="168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198673-9FF3-47FD-A694-421AFF995834}" type="slidenum">
              <a:rPr lang="zh-CN" altLang="en-US" smtClean="0">
                <a:solidFill>
                  <a:schemeClr val="accent1"/>
                </a:solidFill>
              </a:rPr>
              <a:pPr/>
              <a:t>8</a:t>
            </a:fld>
            <a:r>
              <a:rPr lang="en-US" altLang="zh-CN" dirty="0">
                <a:solidFill>
                  <a:schemeClr val="accent1"/>
                </a:solidFill>
              </a:rPr>
              <a:t>/42</a:t>
            </a:r>
          </a:p>
        </p:txBody>
      </p:sp>
      <p:sp>
        <p:nvSpPr>
          <p:cNvPr id="8195" name="Rectangle 2"/>
          <p:cNvSpPr>
            <a:spLocks noGrp="1"/>
          </p:cNvSpPr>
          <p:nvPr>
            <p:ph type="title" idx="4294967295"/>
          </p:nvPr>
        </p:nvSpPr>
        <p:spPr>
          <a:xfrm>
            <a:off x="0" y="-26988"/>
            <a:ext cx="9252520" cy="642938"/>
          </a:xfrm>
        </p:spPr>
        <p:txBody>
          <a:bodyPr/>
          <a:lstStyle/>
          <a:p>
            <a:r>
              <a:rPr lang="zh-CN" altLang="en-US" b="1" dirty="0">
                <a:latin typeface="Calibri" panose="020F0502020204030204" pitchFamily="34" charset="0"/>
                <a:ea typeface="宋体" panose="02010600030101010101" pitchFamily="2" charset="-122"/>
              </a:rPr>
              <a:t>积运算关于并</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交运算的分配律</a:t>
            </a:r>
          </a:p>
        </p:txBody>
      </p:sp>
      <p:sp>
        <p:nvSpPr>
          <p:cNvPr id="8196" name="Rectangle 3"/>
          <p:cNvSpPr>
            <a:spLocks noGrp="1"/>
          </p:cNvSpPr>
          <p:nvPr>
            <p:ph type="body" idx="4294967295"/>
          </p:nvPr>
        </p:nvSpPr>
        <p:spPr>
          <a:xfrm>
            <a:off x="323850" y="836713"/>
            <a:ext cx="8820150" cy="2407622"/>
          </a:xfrm>
        </p:spPr>
        <p:txBody>
          <a:bodyPr/>
          <a:lstStyle/>
          <a:p>
            <a:pPr marL="1343025" indent="-1343025">
              <a:buNone/>
            </a:pPr>
            <a:r>
              <a:rPr lang="zh-CN" altLang="en-US" b="1" dirty="0">
                <a:solidFill>
                  <a:srgbClr val="C00000"/>
                </a:solidFill>
                <a:latin typeface="Calibri" panose="020F0502020204030204" pitchFamily="34" charset="0"/>
                <a:ea typeface="宋体" panose="02010600030101010101" pitchFamily="2" charset="-122"/>
              </a:rPr>
              <a:t>性质</a:t>
            </a:r>
            <a:r>
              <a:rPr lang="en-US" altLang="zh-CN" b="1" dirty="0">
                <a:solidFill>
                  <a:srgbClr val="C00000"/>
                </a:solidFill>
                <a:latin typeface="Calibri" panose="020F0502020204030204" pitchFamily="34" charset="0"/>
                <a:ea typeface="宋体" panose="02010600030101010101" pitchFamily="2" charset="-122"/>
              </a:rPr>
              <a:t>4</a:t>
            </a:r>
            <a:r>
              <a:rPr lang="zh-CN" altLang="en-US" b="1" dirty="0">
                <a:latin typeface="Calibri" panose="020F0502020204030204" pitchFamily="34" charset="0"/>
                <a:ea typeface="宋体" panose="02010600030101010101" pitchFamily="2" charset="-122"/>
              </a:rPr>
              <a:t>．①  </a:t>
            </a:r>
            <a:r>
              <a:rPr lang="en-US" altLang="zh-CN" b="1" dirty="0">
                <a:latin typeface="Calibri" panose="020F0502020204030204" pitchFamily="34" charset="0"/>
                <a:ea typeface="宋体" panose="02010600030101010101" pitchFamily="2" charset="-122"/>
                <a:cs typeface="Tahoma" panose="020B0604030504040204" pitchFamily="34" charset="0"/>
              </a:rPr>
              <a:t>A</a:t>
            </a:r>
            <a:r>
              <a:rPr lang="en-US" altLang="zh-CN" b="1" dirty="0">
                <a:latin typeface="Calibri" panose="020F0502020204030204" pitchFamily="34" charset="0"/>
                <a:ea typeface="宋体" panose="02010600030101010101" pitchFamily="2" charset="-122"/>
              </a:rPr>
              <a:t>×(B</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MS Mincho" panose="02020609040205080304" pitchFamily="49" charset="-128"/>
              </a:rPr>
              <a:t>C)</a:t>
            </a:r>
            <a:r>
              <a:rPr lang="en-US" altLang="zh-CN" b="1" dirty="0">
                <a:latin typeface="Calibri" panose="020F0502020204030204" pitchFamily="34" charset="0"/>
                <a:ea typeface="宋体" panose="02010600030101010101" pitchFamily="2" charset="-122"/>
              </a:rPr>
              <a:t>=(A×B)</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MS Mincho" panose="02020609040205080304" pitchFamily="49" charset="-128"/>
              </a:rPr>
              <a:t>(</a:t>
            </a:r>
            <a:r>
              <a:rPr lang="en-US" altLang="zh-CN" b="1" dirty="0">
                <a:latin typeface="Calibri" panose="020F0502020204030204" pitchFamily="34" charset="0"/>
                <a:ea typeface="宋体" panose="02010600030101010101" pitchFamily="2" charset="-122"/>
              </a:rPr>
              <a:t>A×C)</a:t>
            </a:r>
            <a:r>
              <a:rPr lang="en-US" altLang="zh-CN" dirty="0">
                <a:latin typeface="Calibri" panose="020F0502020204030204" pitchFamily="34" charset="0"/>
                <a:ea typeface="宋体" panose="02010600030101010101" pitchFamily="2" charset="-122"/>
              </a:rPr>
              <a:t> </a:t>
            </a:r>
          </a:p>
          <a:p>
            <a:pPr marL="1343025" indent="-1343025">
              <a:buNone/>
            </a:pP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②</a:t>
            </a:r>
            <a:r>
              <a:rPr lang="en-US" altLang="zh-CN" b="1" dirty="0">
                <a:latin typeface="Calibri" panose="020F0502020204030204" pitchFamily="34" charset="0"/>
                <a:ea typeface="宋体" panose="02010600030101010101" pitchFamily="2" charset="-122"/>
              </a:rPr>
              <a:t>  (B</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MS Mincho" panose="02020609040205080304" pitchFamily="49" charset="-128"/>
              </a:rPr>
              <a:t>C)</a:t>
            </a:r>
            <a:r>
              <a:rPr lang="en-US" altLang="zh-CN"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cs typeface="Tahoma" panose="020B0604030504040204" pitchFamily="34" charset="0"/>
              </a:rPr>
              <a:t>A</a:t>
            </a:r>
            <a:r>
              <a:rPr lang="en-US" altLang="zh-CN" b="1" dirty="0">
                <a:latin typeface="Calibri" panose="020F0502020204030204" pitchFamily="34" charset="0"/>
                <a:ea typeface="宋体" panose="02010600030101010101" pitchFamily="2" charset="-122"/>
              </a:rPr>
              <a:t>=(B×A)</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MS Mincho" panose="02020609040205080304" pitchFamily="49" charset="-128"/>
              </a:rPr>
              <a:t>(C</a:t>
            </a:r>
            <a:r>
              <a:rPr lang="en-US" altLang="zh-CN" b="1" dirty="0">
                <a:latin typeface="Calibri" panose="020F0502020204030204" pitchFamily="34" charset="0"/>
                <a:ea typeface="宋体" panose="02010600030101010101" pitchFamily="2" charset="-122"/>
              </a:rPr>
              <a:t>×A)</a:t>
            </a:r>
            <a:r>
              <a:rPr lang="en-US" altLang="zh-CN" dirty="0">
                <a:latin typeface="Calibri" panose="020F0502020204030204" pitchFamily="34" charset="0"/>
                <a:ea typeface="宋体" panose="02010600030101010101" pitchFamily="2" charset="-122"/>
              </a:rPr>
              <a:t> </a:t>
            </a:r>
          </a:p>
          <a:p>
            <a:pPr marL="1343025" indent="-1343025">
              <a:buNone/>
            </a:pPr>
            <a:r>
              <a:rPr lang="en-US" altLang="zh-CN" b="1" dirty="0">
                <a:latin typeface="Calibri" panose="020F0502020204030204" pitchFamily="34" charset="0"/>
                <a:ea typeface="宋体" panose="02010600030101010101" pitchFamily="2" charset="-122"/>
                <a:cs typeface="Tahoma" panose="020B0604030504040204" pitchFamily="34" charset="0"/>
              </a:rPr>
              <a:t> 	 </a:t>
            </a:r>
            <a:r>
              <a:rPr lang="zh-CN" altLang="en-US" b="1" dirty="0">
                <a:latin typeface="Calibri" panose="020F0502020204030204" pitchFamily="34" charset="0"/>
                <a:ea typeface="宋体" panose="02010600030101010101" pitchFamily="2" charset="-122"/>
              </a:rPr>
              <a:t>③</a:t>
            </a:r>
            <a:r>
              <a:rPr lang="en-US" altLang="zh-CN" b="1" dirty="0">
                <a:latin typeface="Calibri" panose="020F0502020204030204" pitchFamily="34" charset="0"/>
                <a:ea typeface="宋体" panose="02010600030101010101" pitchFamily="2" charset="-122"/>
                <a:cs typeface="Tahoma" panose="020B0604030504040204" pitchFamily="34" charset="0"/>
              </a:rPr>
              <a:t>  A</a:t>
            </a:r>
            <a:r>
              <a:rPr lang="en-US" altLang="zh-CN" b="1" dirty="0">
                <a:latin typeface="Calibri" panose="020F0502020204030204" pitchFamily="34" charset="0"/>
                <a:ea typeface="宋体" panose="02010600030101010101" pitchFamily="2" charset="-122"/>
              </a:rPr>
              <a:t>×(B∩</a:t>
            </a:r>
            <a:r>
              <a:rPr lang="en-US" altLang="zh-CN" b="1" dirty="0">
                <a:latin typeface="Calibri" panose="020F0502020204030204" pitchFamily="34" charset="0"/>
                <a:ea typeface="MS Mincho" panose="02020609040205080304" pitchFamily="49" charset="-128"/>
              </a:rPr>
              <a:t>C)</a:t>
            </a:r>
            <a:r>
              <a:rPr lang="en-US" altLang="zh-CN" b="1" dirty="0">
                <a:latin typeface="Calibri" panose="020F0502020204030204" pitchFamily="34" charset="0"/>
                <a:ea typeface="宋体" panose="02010600030101010101" pitchFamily="2" charset="-122"/>
              </a:rPr>
              <a:t>=(A×B)∩</a:t>
            </a:r>
            <a:r>
              <a:rPr lang="en-US" altLang="zh-CN" b="1" dirty="0">
                <a:latin typeface="Calibri" panose="020F0502020204030204" pitchFamily="34" charset="0"/>
                <a:ea typeface="MS Mincho" panose="02020609040205080304" pitchFamily="49" charset="-128"/>
              </a:rPr>
              <a:t>(</a:t>
            </a:r>
            <a:r>
              <a:rPr lang="en-US" altLang="zh-CN" b="1" dirty="0">
                <a:latin typeface="Calibri" panose="020F0502020204030204" pitchFamily="34" charset="0"/>
                <a:ea typeface="宋体" panose="02010600030101010101" pitchFamily="2" charset="-122"/>
              </a:rPr>
              <a:t>A×C)</a:t>
            </a:r>
            <a:r>
              <a:rPr lang="en-US" altLang="zh-CN" dirty="0">
                <a:latin typeface="Calibri" panose="020F0502020204030204" pitchFamily="34" charset="0"/>
                <a:ea typeface="宋体" panose="02010600030101010101" pitchFamily="2" charset="-122"/>
              </a:rPr>
              <a:t> </a:t>
            </a:r>
          </a:p>
          <a:p>
            <a:pPr marL="1343025" indent="-1343025">
              <a:buNone/>
            </a:pP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④</a:t>
            </a:r>
            <a:r>
              <a:rPr lang="en-US" altLang="zh-CN" b="1" dirty="0">
                <a:latin typeface="Calibri" panose="020F0502020204030204" pitchFamily="34" charset="0"/>
                <a:ea typeface="宋体" panose="02010600030101010101" pitchFamily="2" charset="-122"/>
              </a:rPr>
              <a:t>  (B∩</a:t>
            </a:r>
            <a:r>
              <a:rPr lang="en-US" altLang="zh-CN" b="1" dirty="0">
                <a:latin typeface="Calibri" panose="020F0502020204030204" pitchFamily="34" charset="0"/>
                <a:ea typeface="MS Mincho" panose="02020609040205080304" pitchFamily="49" charset="-128"/>
              </a:rPr>
              <a:t>C)</a:t>
            </a:r>
            <a:r>
              <a:rPr lang="en-US" altLang="zh-CN"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cs typeface="Tahoma" panose="020B0604030504040204" pitchFamily="34" charset="0"/>
              </a:rPr>
              <a:t>A</a:t>
            </a:r>
            <a:r>
              <a:rPr lang="en-US" altLang="zh-CN" b="1" dirty="0">
                <a:latin typeface="Calibri" panose="020F0502020204030204" pitchFamily="34" charset="0"/>
                <a:ea typeface="宋体" panose="02010600030101010101" pitchFamily="2" charset="-122"/>
              </a:rPr>
              <a:t>=(B×A)∩</a:t>
            </a:r>
            <a:r>
              <a:rPr lang="en-US" altLang="zh-CN" b="1" dirty="0">
                <a:latin typeface="Calibri" panose="020F0502020204030204" pitchFamily="34" charset="0"/>
                <a:ea typeface="MS Mincho" panose="02020609040205080304" pitchFamily="49" charset="-128"/>
              </a:rPr>
              <a:t>(C</a:t>
            </a:r>
            <a:r>
              <a:rPr lang="en-US" altLang="zh-CN" b="1" dirty="0">
                <a:latin typeface="Calibri" panose="020F0502020204030204" pitchFamily="34" charset="0"/>
                <a:ea typeface="宋体" panose="02010600030101010101" pitchFamily="2" charset="-122"/>
              </a:rPr>
              <a:t>×A)</a:t>
            </a:r>
            <a:r>
              <a:rPr lang="en-US" altLang="zh-CN" dirty="0">
                <a:latin typeface="Calibri" panose="020F0502020204030204" pitchFamily="34" charset="0"/>
                <a:ea typeface="宋体" panose="02010600030101010101" pitchFamily="2" charset="-122"/>
              </a:rPr>
              <a:t> </a:t>
            </a:r>
          </a:p>
        </p:txBody>
      </p:sp>
      <p:sp>
        <p:nvSpPr>
          <p:cNvPr id="2" name="矩形 1"/>
          <p:cNvSpPr/>
          <p:nvPr/>
        </p:nvSpPr>
        <p:spPr>
          <a:xfrm>
            <a:off x="386471" y="4077072"/>
            <a:ext cx="6623929" cy="584775"/>
          </a:xfrm>
          <a:prstGeom prst="rect">
            <a:avLst/>
          </a:prstGeom>
        </p:spPr>
        <p:txBody>
          <a:bodyPr wrap="none">
            <a:spAutoFit/>
          </a:bodyPr>
          <a:lstStyle/>
          <a:p>
            <a:r>
              <a:rPr lang="zh-CN" altLang="en-US" sz="3200" b="1" dirty="0">
                <a:solidFill>
                  <a:srgbClr val="C00000"/>
                </a:solidFill>
                <a:latin typeface="黑体" panose="02010609060101010101" pitchFamily="49" charset="-122"/>
                <a:ea typeface="黑体" panose="02010609060101010101" pitchFamily="49" charset="-122"/>
              </a:rPr>
              <a:t>性质</a:t>
            </a:r>
            <a:r>
              <a:rPr lang="en-US" altLang="zh-CN" sz="3200" b="1" dirty="0">
                <a:solidFill>
                  <a:srgbClr val="C00000"/>
                </a:solidFill>
                <a:latin typeface="黑体" panose="02010609060101010101" pitchFamily="49" charset="-122"/>
                <a:ea typeface="黑体" panose="02010609060101010101" pitchFamily="49" charset="-122"/>
              </a:rPr>
              <a:t>5</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若</a:t>
            </a:r>
            <a:r>
              <a:rPr lang="en-US" altLang="zh-CN" sz="3200" b="1" dirty="0">
                <a:latin typeface="Times New Roman" panose="02020603050405020304" pitchFamily="18" charset="0"/>
                <a:ea typeface="黑体" panose="02010609060101010101" pitchFamily="49" charset="-122"/>
              </a:rPr>
              <a:t>|</a:t>
            </a:r>
            <a:r>
              <a:rPr lang="en-US" altLang="zh-CN" sz="3200" b="1" i="1" dirty="0">
                <a:latin typeface="Times New Roman" panose="02020603050405020304" pitchFamily="18" charset="0"/>
                <a:ea typeface="黑体" panose="02010609060101010101" pitchFamily="49" charset="-122"/>
              </a:rPr>
              <a:t>A</a:t>
            </a:r>
            <a:r>
              <a:rPr lang="en-US" altLang="zh-CN" sz="3200" b="1" dirty="0">
                <a:latin typeface="Times New Roman" panose="02020603050405020304" pitchFamily="18" charset="0"/>
                <a:ea typeface="黑体" panose="02010609060101010101" pitchFamily="49" charset="-122"/>
              </a:rPr>
              <a:t>|=</a:t>
            </a:r>
            <a:r>
              <a:rPr lang="en-US" altLang="zh-CN" sz="3200" b="1" i="1" dirty="0">
                <a:latin typeface="Times New Roman" panose="02020603050405020304" pitchFamily="18" charset="0"/>
                <a:ea typeface="黑体" panose="02010609060101010101" pitchFamily="49" charset="-122"/>
              </a:rPr>
              <a:t>m</a:t>
            </a:r>
            <a:r>
              <a:rPr lang="en-US" altLang="zh-CN" sz="3200" b="1" dirty="0">
                <a:latin typeface="Times New Roman" panose="02020603050405020304" pitchFamily="18" charset="0"/>
                <a:ea typeface="黑体" panose="02010609060101010101" pitchFamily="49" charset="-122"/>
              </a:rPr>
              <a:t>, |</a:t>
            </a:r>
            <a:r>
              <a:rPr lang="en-US" altLang="zh-CN" sz="3200" b="1" i="1" dirty="0">
                <a:latin typeface="Times New Roman" panose="02020603050405020304" pitchFamily="18" charset="0"/>
                <a:ea typeface="黑体" panose="02010609060101010101" pitchFamily="49" charset="-122"/>
              </a:rPr>
              <a:t>B</a:t>
            </a:r>
            <a:r>
              <a:rPr lang="en-US" altLang="zh-CN" sz="3200" b="1" dirty="0">
                <a:latin typeface="Times New Roman" panose="02020603050405020304" pitchFamily="18" charset="0"/>
                <a:ea typeface="黑体" panose="02010609060101010101" pitchFamily="49" charset="-122"/>
              </a:rPr>
              <a:t>|=</a:t>
            </a:r>
            <a:r>
              <a:rPr lang="en-US" altLang="zh-CN" sz="3200" b="1" i="1" dirty="0">
                <a:latin typeface="Times New Roman" panose="02020603050405020304" pitchFamily="18" charset="0"/>
                <a:ea typeface="黑体" panose="02010609060101010101" pitchFamily="49" charset="-122"/>
              </a:rPr>
              <a:t>n</a:t>
            </a:r>
            <a:r>
              <a:rPr lang="en-US" altLang="zh-CN" sz="3200" b="1" dirty="0">
                <a:latin typeface="Times New Roman" panose="02020603050405020304" pitchFamily="18" charset="0"/>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rPr>
              <a:t>则 </a:t>
            </a:r>
            <a:r>
              <a:rPr lang="en-US" altLang="zh-CN" sz="3200" b="1" dirty="0">
                <a:latin typeface="Times New Roman" panose="02020603050405020304" pitchFamily="18" charset="0"/>
                <a:ea typeface="黑体" panose="02010609060101010101" pitchFamily="49" charset="-122"/>
              </a:rPr>
              <a:t>|</a:t>
            </a:r>
            <a:r>
              <a:rPr lang="en-US" altLang="zh-CN" sz="3200" b="1" i="1" dirty="0">
                <a:latin typeface="Times New Roman" panose="02020603050405020304" pitchFamily="18" charset="0"/>
                <a:ea typeface="黑体" panose="02010609060101010101" pitchFamily="49" charset="-122"/>
              </a:rPr>
              <a:t>A</a:t>
            </a:r>
            <a:r>
              <a:rPr lang="en-US" altLang="zh-CN" sz="3200" b="1" dirty="0">
                <a:latin typeface="Times New Roman" panose="02020603050405020304" pitchFamily="18" charset="0"/>
                <a:ea typeface="黑体" panose="02010609060101010101" pitchFamily="49" charset="-122"/>
                <a:sym typeface="Symbol" panose="05050102010706020507" pitchFamily="18" charset="2"/>
              </a:rPr>
              <a:t></a:t>
            </a:r>
            <a:r>
              <a:rPr lang="en-US" altLang="zh-CN" sz="3200" b="1" i="1" dirty="0">
                <a:latin typeface="Times New Roman" panose="02020603050405020304" pitchFamily="18" charset="0"/>
                <a:ea typeface="黑体" panose="02010609060101010101" pitchFamily="49" charset="-122"/>
              </a:rPr>
              <a:t>B</a:t>
            </a:r>
            <a:r>
              <a:rPr lang="en-US" altLang="zh-CN" sz="3200" b="1" dirty="0">
                <a:latin typeface="Times New Roman" panose="02020603050405020304" pitchFamily="18" charset="0"/>
                <a:ea typeface="黑体" panose="02010609060101010101" pitchFamily="49" charset="-122"/>
              </a:rPr>
              <a:t>|=</a:t>
            </a:r>
            <a:r>
              <a:rPr lang="en-US" altLang="zh-CN" sz="3200" b="1" i="1" dirty="0" err="1">
                <a:latin typeface="Times New Roman" panose="02020603050405020304" pitchFamily="18" charset="0"/>
                <a:ea typeface="黑体" panose="02010609060101010101" pitchFamily="49" charset="-122"/>
              </a:rPr>
              <a:t>mn</a:t>
            </a:r>
            <a:endParaRPr lang="zh-CN" altLang="en-US" sz="3200" dirty="0"/>
          </a:p>
        </p:txBody>
      </p:sp>
    </p:spTree>
    <p:extLst>
      <p:ext uri="{BB962C8B-B14F-4D97-AF65-F5344CB8AC3E}">
        <p14:creationId xmlns:p14="http://schemas.microsoft.com/office/powerpoint/2010/main" val="15514831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7A5FD4-AEC1-440E-BD55-C46F5C160640}" type="slidenum">
              <a:rPr lang="zh-CN" altLang="en-US" smtClean="0">
                <a:solidFill>
                  <a:schemeClr val="accent1"/>
                </a:solidFill>
              </a:rPr>
              <a:pPr/>
              <a:t>9</a:t>
            </a:fld>
            <a:r>
              <a:rPr lang="en-US" altLang="zh-CN" dirty="0">
                <a:solidFill>
                  <a:schemeClr val="accent1"/>
                </a:solidFill>
              </a:rPr>
              <a:t>/42</a:t>
            </a:r>
          </a:p>
        </p:txBody>
      </p:sp>
      <p:sp>
        <p:nvSpPr>
          <p:cNvPr id="9219" name="Rectangle 2"/>
          <p:cNvSpPr>
            <a:spLocks noGrp="1"/>
          </p:cNvSpPr>
          <p:nvPr>
            <p:ph type="title" idx="4294967295"/>
          </p:nvPr>
        </p:nvSpPr>
        <p:spPr>
          <a:xfrm>
            <a:off x="179388" y="-26988"/>
            <a:ext cx="8964612" cy="642938"/>
          </a:xfrm>
        </p:spPr>
        <p:txBody>
          <a:bodyPr/>
          <a:lstStyle/>
          <a:p>
            <a:pPr algn="l"/>
            <a:r>
              <a:rPr lang="zh-CN" altLang="en-US" sz="3600" b="1" dirty="0">
                <a:latin typeface="Calibri" panose="020F0502020204030204" pitchFamily="34" charset="0"/>
                <a:ea typeface="宋体" panose="02010600030101010101" pitchFamily="2" charset="-122"/>
              </a:rPr>
              <a:t>例</a:t>
            </a:r>
            <a:r>
              <a:rPr lang="zh-CN" altLang="en-US" dirty="0">
                <a:latin typeface="Calibri" panose="020F0502020204030204" pitchFamily="34" charset="0"/>
                <a:ea typeface="宋体" panose="02010600030101010101" pitchFamily="2" charset="-122"/>
              </a:rPr>
              <a:t> </a:t>
            </a:r>
            <a:r>
              <a:rPr lang="zh-CN" altLang="en-US" sz="3600" b="1" dirty="0">
                <a:latin typeface="Calibri" panose="020F0502020204030204" pitchFamily="34" charset="0"/>
                <a:ea typeface="宋体" panose="02010600030101010101" pitchFamily="2" charset="-122"/>
              </a:rPr>
              <a:t>求证： </a:t>
            </a:r>
            <a:r>
              <a:rPr lang="en-US" altLang="zh-CN" sz="3600" b="1" dirty="0">
                <a:latin typeface="Calibri" panose="020F0502020204030204" pitchFamily="34" charset="0"/>
                <a:ea typeface="宋体" panose="02010600030101010101" pitchFamily="2" charset="-122"/>
                <a:cs typeface="Tahoma" panose="020B0604030504040204" pitchFamily="34" charset="0"/>
              </a:rPr>
              <a:t>A</a:t>
            </a:r>
            <a:r>
              <a:rPr lang="en-US" altLang="zh-CN" sz="3600" b="1" dirty="0">
                <a:latin typeface="Calibri" panose="020F0502020204030204" pitchFamily="34" charset="0"/>
                <a:ea typeface="宋体" panose="02010600030101010101" pitchFamily="2" charset="-122"/>
              </a:rPr>
              <a:t>×(B</a:t>
            </a:r>
            <a:r>
              <a:rPr lang="en-US" altLang="zh-CN" sz="3600" b="1" dirty="0">
                <a:latin typeface="MS Mincho" panose="02020609040205080304" pitchFamily="49" charset="-128"/>
                <a:ea typeface="MS Mincho" panose="02020609040205080304" pitchFamily="49" charset="-128"/>
              </a:rPr>
              <a:t>∪</a:t>
            </a:r>
            <a:r>
              <a:rPr lang="en-US" altLang="zh-CN" sz="3600" b="1" dirty="0">
                <a:latin typeface="Calibri" panose="020F0502020204030204" pitchFamily="34" charset="0"/>
                <a:ea typeface="MS Mincho" panose="02020609040205080304" pitchFamily="49" charset="-128"/>
              </a:rPr>
              <a:t>C)</a:t>
            </a:r>
            <a:r>
              <a:rPr lang="en-US" altLang="zh-CN" sz="3600" b="1" dirty="0">
                <a:latin typeface="Calibri" panose="020F0502020204030204" pitchFamily="34" charset="0"/>
                <a:ea typeface="宋体" panose="02010600030101010101" pitchFamily="2" charset="-122"/>
              </a:rPr>
              <a:t>=(A×B)</a:t>
            </a:r>
            <a:r>
              <a:rPr lang="en-US" altLang="zh-CN" sz="3600" b="1" dirty="0">
                <a:latin typeface="MS Mincho" panose="02020609040205080304" pitchFamily="49" charset="-128"/>
                <a:ea typeface="MS Mincho" panose="02020609040205080304" pitchFamily="49" charset="-128"/>
              </a:rPr>
              <a:t>∪</a:t>
            </a:r>
            <a:r>
              <a:rPr lang="en-US" altLang="zh-CN" sz="3600" b="1" dirty="0">
                <a:latin typeface="Calibri" panose="020F0502020204030204" pitchFamily="34" charset="0"/>
                <a:ea typeface="MS Mincho" panose="02020609040205080304" pitchFamily="49" charset="-128"/>
              </a:rPr>
              <a:t>(</a:t>
            </a:r>
            <a:r>
              <a:rPr lang="en-US" altLang="zh-CN" sz="3600" b="1" dirty="0">
                <a:latin typeface="Calibri" panose="020F0502020204030204" pitchFamily="34" charset="0"/>
                <a:ea typeface="宋体" panose="02010600030101010101" pitchFamily="2" charset="-122"/>
              </a:rPr>
              <a:t>A×C)</a:t>
            </a:r>
            <a:r>
              <a:rPr lang="en-US" altLang="zh-CN" dirty="0">
                <a:latin typeface="Calibri" panose="020F0502020204030204" pitchFamily="34" charset="0"/>
                <a:ea typeface="宋体" panose="02010600030101010101" pitchFamily="2" charset="-122"/>
              </a:rPr>
              <a:t> </a:t>
            </a:r>
          </a:p>
        </p:txBody>
      </p:sp>
      <p:sp>
        <p:nvSpPr>
          <p:cNvPr id="9221" name="Rectangle 5"/>
          <p:cNvSpPr>
            <a:spLocks noChangeArrowheads="1"/>
          </p:cNvSpPr>
          <p:nvPr/>
        </p:nvSpPr>
        <p:spPr bwMode="auto">
          <a:xfrm>
            <a:off x="395288" y="1196975"/>
            <a:ext cx="8748712"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b="1" dirty="0"/>
              <a:t>证明：</a:t>
            </a:r>
            <a:r>
              <a:rPr lang="en-US" altLang="zh-CN" sz="3200" b="1" dirty="0"/>
              <a:t>&lt;</a:t>
            </a:r>
            <a:r>
              <a:rPr lang="en-US" altLang="zh-CN" sz="3200" b="1" dirty="0" err="1"/>
              <a:t>x,y</a:t>
            </a:r>
            <a:r>
              <a:rPr lang="en-US" altLang="zh-CN" sz="3200" b="1" dirty="0"/>
              <a:t>&gt; ∊A×(B∪C)</a:t>
            </a:r>
            <a:endParaRPr lang="zh-CN" altLang="en-US" sz="3200" b="1" dirty="0"/>
          </a:p>
          <a:p>
            <a:pPr eaLnBrk="1" hangingPunct="1">
              <a:lnSpc>
                <a:spcPct val="120000"/>
              </a:lnSpc>
            </a:pPr>
            <a:r>
              <a:rPr lang="zh-CN" altLang="en-US" sz="3200" b="1" dirty="0"/>
              <a:t>           </a:t>
            </a:r>
            <a:r>
              <a:rPr lang="en-US" altLang="zh-CN" sz="3200" b="1" dirty="0">
                <a:sym typeface="Symbol" panose="05050102010706020507" pitchFamily="18" charset="2"/>
              </a:rPr>
              <a:t></a:t>
            </a:r>
            <a:r>
              <a:rPr lang="en-US" altLang="zh-CN" sz="3200" b="1" dirty="0" err="1"/>
              <a:t>x∊A</a:t>
            </a:r>
            <a:r>
              <a:rPr lang="zh-CN" altLang="en-US" sz="3200" b="1" dirty="0">
                <a:latin typeface="宋体" panose="02010600030101010101" pitchFamily="2" charset="-122"/>
              </a:rPr>
              <a:t> ∧ </a:t>
            </a:r>
            <a:r>
              <a:rPr lang="en-US" altLang="zh-CN" sz="3200" b="1" dirty="0" err="1"/>
              <a:t>y∊B</a:t>
            </a:r>
            <a:r>
              <a:rPr lang="en-US" altLang="zh-CN" sz="3200" b="1" dirty="0"/>
              <a:t> ∪ C</a:t>
            </a:r>
          </a:p>
          <a:p>
            <a:pPr eaLnBrk="1" hangingPunct="1">
              <a:lnSpc>
                <a:spcPct val="120000"/>
              </a:lnSpc>
            </a:pPr>
            <a:r>
              <a:rPr lang="zh-CN" altLang="en-US" sz="3200" b="1" dirty="0"/>
              <a:t>           </a:t>
            </a:r>
            <a:r>
              <a:rPr lang="en-US" altLang="zh-CN" sz="3200" b="1" dirty="0">
                <a:sym typeface="Symbol" panose="05050102010706020507" pitchFamily="18" charset="2"/>
              </a:rPr>
              <a:t></a:t>
            </a:r>
            <a:r>
              <a:rPr lang="en-US" altLang="zh-CN" sz="3200" b="1" dirty="0" err="1"/>
              <a:t>x∊A</a:t>
            </a:r>
            <a:r>
              <a:rPr lang="zh-CN" altLang="en-US" sz="3200" b="1" dirty="0">
                <a:latin typeface="宋体" panose="02010600030101010101" pitchFamily="2" charset="-122"/>
              </a:rPr>
              <a:t> ∧ </a:t>
            </a:r>
            <a:r>
              <a:rPr lang="en-US" altLang="zh-CN" sz="3200" b="1" dirty="0">
                <a:latin typeface="宋体" panose="02010600030101010101" pitchFamily="2" charset="-122"/>
              </a:rPr>
              <a:t>(</a:t>
            </a:r>
            <a:r>
              <a:rPr lang="en-US" altLang="zh-CN" sz="3200" b="1" dirty="0" err="1"/>
              <a:t>y∊B</a:t>
            </a:r>
            <a:r>
              <a:rPr lang="en-US" altLang="zh-CN" sz="3200" b="1" dirty="0">
                <a:latin typeface="宋体" panose="02010600030101010101" pitchFamily="2" charset="-122"/>
              </a:rPr>
              <a:t> ∨ </a:t>
            </a:r>
            <a:r>
              <a:rPr lang="en-US" altLang="zh-CN" sz="3200" b="1" dirty="0" err="1"/>
              <a:t>y∊C</a:t>
            </a:r>
            <a:r>
              <a:rPr lang="en-US" altLang="zh-CN" sz="3200" b="1" dirty="0"/>
              <a:t>) </a:t>
            </a:r>
          </a:p>
          <a:p>
            <a:pPr eaLnBrk="1" hangingPunct="1">
              <a:lnSpc>
                <a:spcPct val="120000"/>
              </a:lnSpc>
            </a:pPr>
            <a:r>
              <a:rPr lang="zh-CN" altLang="en-US" sz="3200" b="1" dirty="0"/>
              <a:t>           </a:t>
            </a:r>
            <a:r>
              <a:rPr lang="en-US" altLang="zh-CN" sz="3200" b="1" dirty="0">
                <a:sym typeface="Symbol" panose="05050102010706020507" pitchFamily="18" charset="2"/>
              </a:rPr>
              <a:t>(</a:t>
            </a:r>
            <a:r>
              <a:rPr lang="en-US" altLang="zh-CN" sz="3200" b="1" dirty="0" err="1"/>
              <a:t>x∊A</a:t>
            </a:r>
            <a:r>
              <a:rPr lang="zh-CN" altLang="en-US" sz="3200" b="1" dirty="0">
                <a:latin typeface="宋体" panose="02010600030101010101" pitchFamily="2" charset="-122"/>
              </a:rPr>
              <a:t> ∧ </a:t>
            </a:r>
            <a:r>
              <a:rPr lang="en-US" altLang="zh-CN" sz="3200" b="1" dirty="0" err="1"/>
              <a:t>y∊B</a:t>
            </a:r>
            <a:r>
              <a:rPr lang="en-US" altLang="zh-CN" sz="3200" b="1" dirty="0"/>
              <a:t>)</a:t>
            </a:r>
            <a:r>
              <a:rPr lang="en-US" altLang="zh-CN" sz="3200" b="1" dirty="0">
                <a:latin typeface="宋体" panose="02010600030101010101" pitchFamily="2" charset="-122"/>
              </a:rPr>
              <a:t> ∨ </a:t>
            </a:r>
            <a:r>
              <a:rPr lang="en-US" altLang="zh-CN" sz="3200" b="1" dirty="0">
                <a:sym typeface="Symbol" panose="05050102010706020507" pitchFamily="18" charset="2"/>
              </a:rPr>
              <a:t>(</a:t>
            </a:r>
            <a:r>
              <a:rPr lang="en-US" altLang="zh-CN" sz="3200" b="1" dirty="0" err="1"/>
              <a:t>x∊A</a:t>
            </a:r>
            <a:r>
              <a:rPr lang="zh-CN" altLang="en-US" sz="3200" b="1" dirty="0">
                <a:latin typeface="宋体" panose="02010600030101010101" pitchFamily="2" charset="-122"/>
              </a:rPr>
              <a:t> ∧ </a:t>
            </a:r>
            <a:r>
              <a:rPr lang="en-US" altLang="zh-CN" sz="3200" b="1" dirty="0" err="1"/>
              <a:t>y∊C</a:t>
            </a:r>
            <a:r>
              <a:rPr lang="en-US" altLang="zh-CN" sz="3200" b="1" dirty="0"/>
              <a:t>) </a:t>
            </a:r>
          </a:p>
          <a:p>
            <a:pPr eaLnBrk="1" hangingPunct="1">
              <a:lnSpc>
                <a:spcPct val="120000"/>
              </a:lnSpc>
            </a:pPr>
            <a:r>
              <a:rPr lang="zh-CN" altLang="en-US" sz="3200" b="1" dirty="0"/>
              <a:t>           </a:t>
            </a:r>
            <a:r>
              <a:rPr lang="en-US" altLang="zh-CN" sz="3200" b="1" dirty="0">
                <a:sym typeface="Symbol" panose="05050102010706020507" pitchFamily="18" charset="2"/>
              </a:rPr>
              <a:t></a:t>
            </a:r>
            <a:r>
              <a:rPr lang="en-US" altLang="zh-CN" sz="3200" b="1" dirty="0"/>
              <a:t> &lt;</a:t>
            </a:r>
            <a:r>
              <a:rPr lang="en-US" altLang="zh-CN" sz="3200" b="1" dirty="0" err="1"/>
              <a:t>x,y</a:t>
            </a:r>
            <a:r>
              <a:rPr lang="en-US" altLang="zh-CN" sz="3200" b="1" dirty="0"/>
              <a:t>&gt; ∊A×B </a:t>
            </a:r>
            <a:r>
              <a:rPr lang="en-US" altLang="zh-CN" sz="3200" b="1" dirty="0">
                <a:latin typeface="宋体" panose="02010600030101010101" pitchFamily="2" charset="-122"/>
              </a:rPr>
              <a:t>∨ </a:t>
            </a:r>
            <a:r>
              <a:rPr lang="en-US" altLang="zh-CN" sz="3200" b="1" dirty="0"/>
              <a:t>&lt;</a:t>
            </a:r>
            <a:r>
              <a:rPr lang="en-US" altLang="zh-CN" sz="3200" b="1" dirty="0" err="1"/>
              <a:t>x,y</a:t>
            </a:r>
            <a:r>
              <a:rPr lang="en-US" altLang="zh-CN" sz="3200" b="1" dirty="0"/>
              <a:t>&gt; ∊A×C </a:t>
            </a:r>
            <a:r>
              <a:rPr lang="zh-CN" altLang="en-US" sz="3200" b="1" dirty="0"/>
              <a:t>                </a:t>
            </a:r>
          </a:p>
          <a:p>
            <a:pPr eaLnBrk="1" hangingPunct="1">
              <a:lnSpc>
                <a:spcPct val="120000"/>
              </a:lnSpc>
            </a:pPr>
            <a:r>
              <a:rPr lang="zh-CN" altLang="en-US" sz="3200" b="1" dirty="0"/>
              <a:t>           </a:t>
            </a:r>
            <a:r>
              <a:rPr lang="en-US" altLang="zh-CN" sz="3200" b="1" dirty="0">
                <a:sym typeface="Symbol" panose="05050102010706020507" pitchFamily="18" charset="2"/>
              </a:rPr>
              <a:t></a:t>
            </a:r>
            <a:r>
              <a:rPr lang="en-US" altLang="zh-CN" sz="3200" b="1" dirty="0"/>
              <a:t> &lt;</a:t>
            </a:r>
            <a:r>
              <a:rPr lang="en-US" altLang="zh-CN" sz="3200" b="1" dirty="0" err="1"/>
              <a:t>x,y</a:t>
            </a:r>
            <a:r>
              <a:rPr lang="en-US" altLang="zh-CN" sz="3200" b="1" dirty="0"/>
              <a:t>&gt; ∊</a:t>
            </a:r>
            <a:r>
              <a:rPr lang="zh-CN" altLang="en-US" sz="3200" b="1" dirty="0"/>
              <a:t>  </a:t>
            </a:r>
            <a:r>
              <a:rPr lang="en-US" altLang="zh-CN" sz="3200" b="1" dirty="0"/>
              <a:t>(A×B)∪(A×C)</a:t>
            </a:r>
          </a:p>
        </p:txBody>
      </p:sp>
    </p:spTree>
    <p:extLst>
      <p:ext uri="{BB962C8B-B14F-4D97-AF65-F5344CB8AC3E}">
        <p14:creationId xmlns:p14="http://schemas.microsoft.com/office/powerpoint/2010/main" val="20850123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blinds(horizontal)">
                                      <p:cBhvr>
                                        <p:cTn id="7" dur="500"/>
                                        <p:tgtEl>
                                          <p:spTgt spid="92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xEl>
                                              <p:pRg st="1" end="1"/>
                                            </p:txEl>
                                          </p:spTgt>
                                        </p:tgtEl>
                                        <p:attrNameLst>
                                          <p:attrName>style.visibility</p:attrName>
                                        </p:attrNameLst>
                                      </p:cBhvr>
                                      <p:to>
                                        <p:strVal val="visible"/>
                                      </p:to>
                                    </p:set>
                                    <p:animEffect transition="in" filter="blinds(horizontal)">
                                      <p:cBhvr>
                                        <p:cTn id="12" dur="500"/>
                                        <p:tgtEl>
                                          <p:spTgt spid="9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21">
                                            <p:txEl>
                                              <p:pRg st="2" end="2"/>
                                            </p:txEl>
                                          </p:spTgt>
                                        </p:tgtEl>
                                        <p:attrNameLst>
                                          <p:attrName>style.visibility</p:attrName>
                                        </p:attrNameLst>
                                      </p:cBhvr>
                                      <p:to>
                                        <p:strVal val="visible"/>
                                      </p:to>
                                    </p:set>
                                    <p:animEffect transition="in" filter="blinds(horizontal)">
                                      <p:cBhvr>
                                        <p:cTn id="17" dur="500"/>
                                        <p:tgtEl>
                                          <p:spTgt spid="92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21">
                                            <p:txEl>
                                              <p:pRg st="3" end="3"/>
                                            </p:txEl>
                                          </p:spTgt>
                                        </p:tgtEl>
                                        <p:attrNameLst>
                                          <p:attrName>style.visibility</p:attrName>
                                        </p:attrNameLst>
                                      </p:cBhvr>
                                      <p:to>
                                        <p:strVal val="visible"/>
                                      </p:to>
                                    </p:set>
                                    <p:animEffect transition="in" filter="blinds(horizontal)">
                                      <p:cBhvr>
                                        <p:cTn id="22" dur="500"/>
                                        <p:tgtEl>
                                          <p:spTgt spid="92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221">
                                            <p:txEl>
                                              <p:pRg st="4" end="4"/>
                                            </p:txEl>
                                          </p:spTgt>
                                        </p:tgtEl>
                                        <p:attrNameLst>
                                          <p:attrName>style.visibility</p:attrName>
                                        </p:attrNameLst>
                                      </p:cBhvr>
                                      <p:to>
                                        <p:strVal val="visible"/>
                                      </p:to>
                                    </p:set>
                                    <p:animEffect transition="in" filter="blinds(horizontal)">
                                      <p:cBhvr>
                                        <p:cTn id="27" dur="500"/>
                                        <p:tgtEl>
                                          <p:spTgt spid="92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21">
                                            <p:txEl>
                                              <p:pRg st="5" end="5"/>
                                            </p:txEl>
                                          </p:spTgt>
                                        </p:tgtEl>
                                        <p:attrNameLst>
                                          <p:attrName>style.visibility</p:attrName>
                                        </p:attrNameLst>
                                      </p:cBhvr>
                                      <p:to>
                                        <p:strVal val="visible"/>
                                      </p:to>
                                    </p:set>
                                    <p:animEffect transition="in" filter="blinds(horizontal)">
                                      <p:cBhvr>
                                        <p:cTn id="32" dur="500"/>
                                        <p:tgtEl>
                                          <p:spTgt spid="92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316833</TotalTime>
  <Words>7736</Words>
  <Application>Microsoft Office PowerPoint</Application>
  <PresentationFormat>全屏显示(4:3)</PresentationFormat>
  <Paragraphs>668</Paragraphs>
  <Slides>48</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MS Mincho</vt:lpstr>
      <vt:lpstr>MS PMincho</vt:lpstr>
      <vt:lpstr>黑体</vt:lpstr>
      <vt:lpstr>宋体</vt:lpstr>
      <vt:lpstr>Arial</vt:lpstr>
      <vt:lpstr>Calibri</vt:lpstr>
      <vt:lpstr>Symbol</vt:lpstr>
      <vt:lpstr>Tahoma</vt:lpstr>
      <vt:lpstr>Times New Roman</vt:lpstr>
      <vt:lpstr>Wingdings</vt:lpstr>
      <vt:lpstr>4_Office 主题</vt:lpstr>
      <vt:lpstr>PowerPoint 演示文稿</vt:lpstr>
      <vt:lpstr>第4章 二元关系和函数</vt:lpstr>
      <vt:lpstr>定义4.1          有序二元组 </vt:lpstr>
      <vt:lpstr>定义4.2           有序 n元组</vt:lpstr>
      <vt:lpstr>定义4.3                积运算</vt:lpstr>
      <vt:lpstr>笛卡尔 René Descartes&lt;1596～1650&gt;</vt:lpstr>
      <vt:lpstr>笛卡尔积运算的性质</vt:lpstr>
      <vt:lpstr>积运算关于并/交运算的分配律</vt:lpstr>
      <vt:lpstr>例 求证： A×(B∪C)=(A×B)∪(A×C) </vt:lpstr>
      <vt:lpstr>例 求证： A×(B∪C)=(A×B)∪(A×C) </vt:lpstr>
      <vt:lpstr>例 求证： A×(B∪C)=(A×B)∪(A×C) </vt:lpstr>
      <vt:lpstr>例 设A、B、C、D为任意集合，  判断如下等式是否成立：            (A∪B)×(C∪D)=(A×C)∪(B×D)</vt:lpstr>
      <vt:lpstr>定义4.4     n个集合的笛卡尔积</vt:lpstr>
      <vt:lpstr>定义4.5    二元关系 </vt:lpstr>
      <vt:lpstr>定义4.6    二元关系 </vt:lpstr>
      <vt:lpstr>&lt;x,y&gt;∊R 描述x与y之间的关联性 </vt:lpstr>
      <vt:lpstr>&lt;x,y&gt;∊R 描述x与y之间的关联性 </vt:lpstr>
      <vt:lpstr> n个元素的集合A上的二元关系有多少？</vt:lpstr>
      <vt:lpstr>定义4.7   空关系、全域关系、恒等关系</vt:lpstr>
      <vt:lpstr>二元关系的四种表示方法</vt:lpstr>
      <vt:lpstr>二元关系与数据结构</vt:lpstr>
      <vt:lpstr>4.2 关系的运算</vt:lpstr>
      <vt:lpstr>例   设A={小赵，小钱，小孙}        B={北京，南京，巴黎，纽约}。       Ａ×Ｂ={&lt;x,y&gt;| x∊A ∧ y∊B} </vt:lpstr>
      <vt:lpstr>PowerPoint 演示文稿</vt:lpstr>
      <vt:lpstr>PowerPoint 演示文稿</vt:lpstr>
      <vt:lpstr>PowerPoint 演示文稿</vt:lpstr>
      <vt:lpstr>定义4.8    定义域、值域、域</vt:lpstr>
      <vt:lpstr>定义4.9    逆关系</vt:lpstr>
      <vt:lpstr>定义4.9(续)    合成关系、复合关系  </vt:lpstr>
      <vt:lpstr>PowerPoint 演示文稿</vt:lpstr>
      <vt:lpstr>例 </vt:lpstr>
      <vt:lpstr>定义4.9(续)    限制、像</vt:lpstr>
      <vt:lpstr>例   （限制、像）</vt:lpstr>
      <vt:lpstr>定理4.1</vt:lpstr>
      <vt:lpstr>定理4.1(续)</vt:lpstr>
      <vt:lpstr>证明 (1)  (F◦G)◦H= F◦(G◦H)</vt:lpstr>
      <vt:lpstr>证明(2) (F∘G)1= G1∘F1 </vt:lpstr>
      <vt:lpstr>定理4.2</vt:lpstr>
      <vt:lpstr>定理4.2(1) F∘(G∪H)=F∘G∪F∘H</vt:lpstr>
      <vt:lpstr>定理4.2’</vt:lpstr>
      <vt:lpstr>定义4.10</vt:lpstr>
      <vt:lpstr>定理4.3</vt:lpstr>
      <vt:lpstr>补充题1. 已知A={{Ø}, a}，B={ {1, (a,a)} }，求                 (1) 2A×B                 (2) A×2B    </vt:lpstr>
      <vt:lpstr>        (3) A=P({1,2})  解：A={Ø，{1}，{2}，{1,2}}        P(A)={Ø，{Ø}, {{1}}，{{2}}，{{1,2}},                   {Ø，{1}}，{Ø，{2}}，{Ø, {1,2}},                   {{1}, {2}}, {{1}, {1,2}}, {{2},{1,2}}，                   {Ø, {1}, {2}}, {Ø,{1},{1,2}},                     {Ø,{2},{1,2}}, {{1},{2},{1,2}},  A} </vt:lpstr>
      <vt:lpstr>(5) A={x| x∊R ∧x3-2x2-x+2=0} 解：x3-2x2-x+2=(x-2)(x2-1)=(x-2)(x-1)(x+1)        A={-1, 1, 2}        P(A)={Ø, {-1}, {1}, {2},                      {-1,1}, {-1,2}, {1,2}, A}</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jin zhong</cp:lastModifiedBy>
  <cp:revision>252</cp:revision>
  <dcterms:created xsi:type="dcterms:W3CDTF">2090-01-01T11:28:32Z</dcterms:created>
  <dcterms:modified xsi:type="dcterms:W3CDTF">2024-10-10T03:52:18Z</dcterms:modified>
</cp:coreProperties>
</file>