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525" r:id="rId2"/>
    <p:sldId id="526" r:id="rId3"/>
    <p:sldId id="527" r:id="rId4"/>
    <p:sldId id="528" r:id="rId5"/>
    <p:sldId id="529" r:id="rId6"/>
    <p:sldId id="530" r:id="rId7"/>
    <p:sldId id="531" r:id="rId8"/>
    <p:sldId id="532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7389" autoAdjust="0"/>
  </p:normalViewPr>
  <p:slideViewPr>
    <p:cSldViewPr>
      <p:cViewPr varScale="1">
        <p:scale>
          <a:sx n="64" d="100"/>
          <a:sy n="64" d="100"/>
        </p:scale>
        <p:origin x="193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471E439D-D633-4E6F-BA12-D179ADFF03DF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80D706F-E94D-4326-AB6B-751CCB535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D9152009-46E7-4EFB-9A51-6C7BCE042240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92E180E-5D7D-4A6E-820C-92D78CF64EF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E180E-5D7D-4A6E-820C-92D78CF64EF1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24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b="1" dirty="0">
                <a:solidFill>
                  <a:srgbClr val="CC0000"/>
                </a:solidFill>
              </a:rPr>
              <a:t>错误在哪里</a:t>
            </a:r>
            <a:r>
              <a:rPr lang="en-US" altLang="zh-CN" sz="1200" b="1" dirty="0">
                <a:solidFill>
                  <a:srgbClr val="CC0000"/>
                </a:solidFill>
              </a:rPr>
              <a:t>?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对于任意的</a:t>
            </a:r>
            <a:r>
              <a:rPr lang="en-US" altLang="zh-CN" sz="1200" b="1" dirty="0" err="1">
                <a:solidFill>
                  <a:schemeClr val="bg1"/>
                </a:solidFill>
              </a:rPr>
              <a:t>x∊A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如果存在</a:t>
            </a:r>
            <a:r>
              <a:rPr lang="en-US" altLang="zh-CN" sz="1200" b="1" dirty="0" err="1">
                <a:solidFill>
                  <a:schemeClr val="bg1"/>
                </a:solidFill>
              </a:rPr>
              <a:t>y∊B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使得 </a:t>
            </a:r>
            <a:r>
              <a:rPr lang="en-US" altLang="zh-CN" sz="1200" b="1" dirty="0">
                <a:solidFill>
                  <a:schemeClr val="bg1"/>
                </a:solidFill>
              </a:rPr>
              <a:t>(</a:t>
            </a:r>
            <a:r>
              <a:rPr lang="en-US" altLang="zh-CN" sz="1200" b="1" dirty="0" err="1">
                <a:solidFill>
                  <a:schemeClr val="bg1"/>
                </a:solidFill>
              </a:rPr>
              <a:t>x,y</a:t>
            </a:r>
            <a:r>
              <a:rPr lang="en-US" altLang="zh-CN" sz="1200" b="1" dirty="0">
                <a:solidFill>
                  <a:schemeClr val="bg1"/>
                </a:solidFill>
              </a:rPr>
              <a:t>) ∊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b="1" dirty="0">
                <a:solidFill>
                  <a:schemeClr val="bg1"/>
                </a:solidFill>
              </a:rPr>
              <a:t>A×B,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则可以推出</a:t>
            </a:r>
            <a:r>
              <a:rPr lang="en-US" altLang="zh-CN" sz="1200" b="1" dirty="0" err="1">
                <a:solidFill>
                  <a:schemeClr val="bg1"/>
                </a:solidFill>
              </a:rPr>
              <a:t>x∊C</a:t>
            </a:r>
            <a:r>
              <a:rPr lang="en-US" altLang="zh-CN" sz="1200" b="1" dirty="0">
                <a:solidFill>
                  <a:schemeClr val="bg1"/>
                </a:solidFill>
              </a:rPr>
              <a:t>, </a:t>
            </a:r>
          </a:p>
          <a:p>
            <a:pPr eaLnBrk="1" hangingPunct="1"/>
            <a:r>
              <a:rPr lang="zh-CN" altLang="en-US" sz="1200" b="1" dirty="0">
                <a:solidFill>
                  <a:schemeClr val="bg1"/>
                </a:solidFill>
              </a:rPr>
              <a:t>否则不能推出</a:t>
            </a:r>
            <a:r>
              <a:rPr lang="en-US" altLang="zh-CN" sz="1200" b="1" dirty="0" err="1">
                <a:solidFill>
                  <a:schemeClr val="bg1"/>
                </a:solidFill>
              </a:rPr>
              <a:t>x∊C</a:t>
            </a:r>
            <a:r>
              <a:rPr lang="en-US" altLang="zh-CN" sz="1200" b="1" dirty="0">
                <a:solidFill>
                  <a:schemeClr val="bg1"/>
                </a:solidFill>
              </a:rPr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56E83-44ED-4A9C-B25A-9993D8AC91F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838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0AAA24-ABE8-4AE6-9F3B-472DFBA5166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  <p:extLst>
      <p:ext uri="{BB962C8B-B14F-4D97-AF65-F5344CB8AC3E}">
        <p14:creationId xmlns:p14="http://schemas.microsoft.com/office/powerpoint/2010/main" val="574458479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323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29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3100F7D3-FF00-4D32-9021-400E6AD3C57D}" type="slidenum">
              <a:rPr lang="zh-CN" altLang="en-US"/>
              <a:pPr/>
              <a:t>‹#›</a:t>
            </a:fld>
            <a:r>
              <a:rPr lang="en-US" altLang="zh-CN"/>
              <a:t>/69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1052736"/>
            <a:ext cx="8892480" cy="3168352"/>
          </a:xfrm>
        </p:spPr>
        <p:txBody>
          <a:bodyPr/>
          <a:lstStyle/>
          <a:p>
            <a:pPr algn="l" eaLnBrk="1" hangingPunct="1">
              <a:spcAft>
                <a:spcPct val="40000"/>
              </a:spcAft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补充题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 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已知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A={{Ø}, a}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B={ {1, (</a:t>
            </a:r>
            <a:r>
              <a:rPr lang="en-US" altLang="zh-CN" sz="3200" b="1" dirty="0" err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a,a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)} }</a:t>
            </a:r>
            <a:r>
              <a:rPr lang="zh-CN" altLang="en-US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，求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(1) </a:t>
            </a:r>
            <a:r>
              <a:rPr lang="en-US" altLang="zh-CN" sz="3200" b="1" dirty="0">
                <a:solidFill>
                  <a:schemeClr val="tx1"/>
                </a:solidFill>
              </a:rPr>
              <a:t>2</a:t>
            </a:r>
            <a:r>
              <a:rPr lang="en-US" altLang="zh-CN" sz="3200" b="1" baseline="30000" dirty="0">
                <a:solidFill>
                  <a:schemeClr val="tx1"/>
                </a:solidFill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×B</a:t>
            </a: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(2) A×</a:t>
            </a:r>
            <a:r>
              <a:rPr lang="en-US" altLang="zh-CN" sz="3200" b="1" dirty="0">
                <a:solidFill>
                  <a:schemeClr val="tx1"/>
                </a:solidFill>
              </a:rPr>
              <a:t>2</a:t>
            </a:r>
            <a:r>
              <a:rPr lang="en-US" altLang="zh-CN" sz="3200" b="1" baseline="30000" dirty="0">
                <a:solidFill>
                  <a:schemeClr val="tx1"/>
                </a:solidFill>
              </a:rPr>
              <a:t>B</a:t>
            </a:r>
            <a:r>
              <a:rPr lang="en-US" altLang="zh-CN" sz="3200" b="1" baseline="30000" dirty="0">
                <a:solidFill>
                  <a:srgbClr val="FF0000"/>
                </a:solidFill>
              </a:rPr>
              <a:t/>
            </a:r>
            <a:br>
              <a:rPr lang="en-US" altLang="zh-CN" sz="3200" b="1" baseline="30000" dirty="0">
                <a:solidFill>
                  <a:srgbClr val="FF0000"/>
                </a:solidFill>
              </a:rPr>
            </a:b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3200" b="1" baseline="30000" dirty="0">
                <a:solidFill>
                  <a:schemeClr val="tx1"/>
                </a:solidFill>
              </a:rPr>
              <a:t/>
            </a:r>
            <a:br>
              <a:rPr lang="en-US" altLang="zh-CN" sz="3200" b="1" baseline="30000" dirty="0">
                <a:solidFill>
                  <a:schemeClr val="tx1"/>
                </a:solidFill>
              </a:rPr>
            </a:br>
            <a:r>
              <a:rPr lang="en-US" altLang="zh-CN" sz="3200" b="1" baseline="30000" dirty="0">
                <a:solidFill>
                  <a:schemeClr val="tx1"/>
                </a:solidFill>
              </a:rPr>
              <a:t/>
            </a:r>
            <a:br>
              <a:rPr lang="en-US" altLang="zh-CN" sz="3200" b="1" baseline="30000" dirty="0">
                <a:solidFill>
                  <a:schemeClr val="tx1"/>
                </a:solidFill>
              </a:rPr>
            </a:b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50180" name="标题 1"/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2" name="矩形 1"/>
          <p:cNvSpPr/>
          <p:nvPr/>
        </p:nvSpPr>
        <p:spPr>
          <a:xfrm>
            <a:off x="251520" y="2924944"/>
            <a:ext cx="842493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08150" indent="-1708150">
              <a:tabLst>
                <a:tab pos="722313" algn="l"/>
              </a:tabLst>
            </a:pPr>
            <a:r>
              <a:rPr lang="zh-CN" altLang="en-US" sz="3200" b="1" dirty="0">
                <a:solidFill>
                  <a:srgbClr val="FF0000"/>
                </a:solidFill>
              </a:rPr>
              <a:t>补充题</a:t>
            </a:r>
            <a:r>
              <a:rPr lang="en-US" altLang="zh-CN" sz="3200" b="1" dirty="0">
                <a:solidFill>
                  <a:srgbClr val="FF0000"/>
                </a:solidFill>
              </a:rPr>
              <a:t>2. </a:t>
            </a:r>
            <a:r>
              <a:rPr lang="zh-CN" altLang="en-US" sz="3200" b="1" dirty="0"/>
              <a:t>判断下列结论是否成立，并给出论证或给出反例。</a:t>
            </a:r>
            <a:endParaRPr lang="en-US" altLang="zh-CN" sz="3200" b="1" dirty="0"/>
          </a:p>
          <a:p>
            <a:pPr marL="806450" indent="-806450">
              <a:tabLst>
                <a:tab pos="722313" algn="l"/>
              </a:tabLst>
            </a:pPr>
            <a:r>
              <a:rPr lang="en-US" altLang="zh-CN" sz="3200" b="1" dirty="0">
                <a:solidFill>
                  <a:srgbClr val="FF0000"/>
                </a:solidFill>
              </a:rPr>
              <a:t>               </a:t>
            </a:r>
            <a:r>
              <a:rPr lang="en-US" altLang="zh-CN" sz="3200" b="1" dirty="0"/>
              <a:t>(1) </a:t>
            </a:r>
            <a:r>
              <a:rPr lang="zh-CN" altLang="en-US" sz="3200" b="1" dirty="0"/>
              <a:t>已知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， </a:t>
            </a:r>
            <a:r>
              <a:rPr lang="en-US" altLang="zh-CN" sz="3200" b="1" dirty="0"/>
              <a:t>B⊆D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/>
            </a:r>
            <a:br>
              <a:rPr lang="en-US" altLang="zh-CN" sz="3200" b="1" dirty="0"/>
            </a:br>
            <a:r>
              <a:rPr lang="en-US" altLang="zh-CN" sz="3200" b="1" dirty="0"/>
              <a:t>             </a:t>
            </a:r>
            <a:r>
              <a:rPr lang="zh-CN" altLang="en-US" sz="3200" b="1" dirty="0"/>
              <a:t>那么 </a:t>
            </a:r>
            <a:r>
              <a:rPr lang="en-US" altLang="zh-CN" sz="3200" b="1" dirty="0"/>
              <a:t>A×B⊆C×D</a:t>
            </a:r>
            <a:r>
              <a:rPr lang="zh-CN" altLang="en-US" sz="3200" b="1" dirty="0"/>
              <a:t>。</a:t>
            </a:r>
            <a:endParaRPr lang="en-US" altLang="zh-CN" sz="3200" b="1" dirty="0"/>
          </a:p>
          <a:p>
            <a:pPr marL="806450" indent="-806450">
              <a:tabLst>
                <a:tab pos="722313" algn="l"/>
              </a:tabLst>
            </a:pPr>
            <a:r>
              <a:rPr lang="en-US" altLang="zh-CN" sz="3200" b="1" dirty="0"/>
              <a:t>               (2) </a:t>
            </a:r>
            <a:r>
              <a:rPr lang="zh-CN" altLang="en-US" sz="3200" b="1" dirty="0"/>
              <a:t>已知</a:t>
            </a:r>
            <a:r>
              <a:rPr lang="en-US" altLang="zh-CN" sz="3200" b="1" dirty="0"/>
              <a:t>A×B⊆C×D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 marL="806450" indent="-806450">
              <a:tabLst>
                <a:tab pos="722313" algn="l"/>
              </a:tabLst>
            </a:pPr>
            <a:r>
              <a:rPr lang="en-US" altLang="zh-CN" sz="3200" b="1" dirty="0"/>
              <a:t>                    </a:t>
            </a:r>
            <a:r>
              <a:rPr lang="zh-CN" altLang="en-US" sz="3200" b="1" dirty="0"/>
              <a:t>那么</a:t>
            </a:r>
            <a:r>
              <a:rPr lang="en-US" altLang="zh-CN" sz="3200" b="1" dirty="0"/>
              <a:t> A⊆C,</a:t>
            </a:r>
            <a:r>
              <a:rPr lang="zh-CN" altLang="en-US" sz="3200" b="1"/>
              <a:t> </a:t>
            </a:r>
            <a:r>
              <a:rPr lang="en-US" altLang="zh-CN" sz="3200" b="1"/>
              <a:t>B⊆D </a:t>
            </a:r>
            <a:r>
              <a:rPr lang="zh-CN" altLang="en-US" sz="3200" b="1" dirty="0"/>
              <a:t>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24318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2736"/>
            <a:ext cx="9252520" cy="511333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1 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A={{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Ø}</a:t>
            </a:r>
            <a:r>
              <a:rPr lang="en-US" altLang="zh-CN" b="1" dirty="0">
                <a:solidFill>
                  <a:srgbClr val="FF0000"/>
                </a:solidFill>
              </a:rPr>
              <a:t>, a},B={{1, (</a:t>
            </a:r>
            <a:r>
              <a:rPr lang="en-US" altLang="zh-CN" b="1" dirty="0" err="1">
                <a:solidFill>
                  <a:srgbClr val="FF0000"/>
                </a:solidFill>
              </a:rPr>
              <a:t>a,a</a:t>
            </a:r>
            <a:r>
              <a:rPr lang="en-US" altLang="zh-CN" b="1" dirty="0">
                <a:solidFill>
                  <a:srgbClr val="FF0000"/>
                </a:solidFill>
              </a:rPr>
              <a:t>)}},</a:t>
            </a:r>
            <a:r>
              <a:rPr lang="zh-CN" altLang="en-US" b="1" dirty="0">
                <a:solidFill>
                  <a:srgbClr val="FF0000"/>
                </a:solidFill>
              </a:rPr>
              <a:t> 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            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(1) 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×B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/>
              <a:t>解：</a:t>
            </a:r>
            <a:r>
              <a:rPr lang="zh-CN" altLang="en-US" b="1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b="1" dirty="0"/>
              <a:t>       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A </a:t>
            </a:r>
            <a:r>
              <a:rPr lang="en-US" altLang="zh-CN" b="1" dirty="0"/>
              <a:t>={</a:t>
            </a:r>
            <a:r>
              <a:rPr lang="en-US" altLang="zh-CN" b="1" dirty="0">
                <a:latin typeface="Arial" panose="020B0604020202020204" pitchFamily="34" charset="0"/>
              </a:rPr>
              <a:t>Ø</a:t>
            </a:r>
            <a:r>
              <a:rPr lang="en-US" altLang="zh-CN" b="1" dirty="0"/>
              <a:t>, {a}, {{</a:t>
            </a:r>
            <a:r>
              <a:rPr lang="en-US" altLang="zh-CN" b="1" dirty="0">
                <a:latin typeface="Arial" panose="020B0604020202020204" pitchFamily="34" charset="0"/>
              </a:rPr>
              <a:t>Ø</a:t>
            </a:r>
            <a:r>
              <a:rPr lang="en-US" altLang="zh-CN" b="1" dirty="0"/>
              <a:t>}}, A}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b="1" dirty="0"/>
              <a:t>	    2</a:t>
            </a:r>
            <a:r>
              <a:rPr lang="en-US" altLang="zh-CN" b="1" baseline="30000" dirty="0"/>
              <a:t>A </a:t>
            </a:r>
            <a:r>
              <a:rPr lang="en-US" altLang="zh-CN" b="1" dirty="0"/>
              <a:t>×B={(</a:t>
            </a:r>
            <a:r>
              <a:rPr lang="en-US" altLang="zh-CN" b="1" dirty="0" err="1">
                <a:latin typeface="Arial" panose="020B0604020202020204" pitchFamily="34" charset="0"/>
              </a:rPr>
              <a:t>Ø</a:t>
            </a:r>
            <a:r>
              <a:rPr lang="en-US" altLang="zh-CN" b="1" dirty="0" err="1"/>
              <a:t>,b</a:t>
            </a:r>
            <a:r>
              <a:rPr lang="en-US" altLang="zh-CN" b="1" dirty="0"/>
              <a:t>),({a},b),({{</a:t>
            </a:r>
            <a:r>
              <a:rPr lang="en-US" altLang="zh-CN" b="1" dirty="0">
                <a:latin typeface="Arial" panose="020B0604020202020204" pitchFamily="34" charset="0"/>
              </a:rPr>
              <a:t>Ø}</a:t>
            </a:r>
            <a:r>
              <a:rPr lang="en-US" altLang="zh-CN" b="1" dirty="0"/>
              <a:t>},b),(</a:t>
            </a:r>
            <a:r>
              <a:rPr lang="en-US" altLang="zh-CN" b="1" dirty="0" err="1"/>
              <a:t>A,b</a:t>
            </a:r>
            <a:r>
              <a:rPr lang="en-US" altLang="zh-CN" b="1" dirty="0"/>
              <a:t>)}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b="1" dirty="0"/>
              <a:t>            </a:t>
            </a:r>
            <a:r>
              <a:rPr lang="zh-CN" altLang="en-US" b="1" dirty="0"/>
              <a:t>其中 </a:t>
            </a:r>
            <a:r>
              <a:rPr lang="en-US" altLang="zh-CN" b="1" dirty="0"/>
              <a:t>b= {1, (</a:t>
            </a:r>
            <a:r>
              <a:rPr lang="en-US" altLang="zh-CN" b="1" dirty="0" err="1"/>
              <a:t>a,a</a:t>
            </a:r>
            <a:r>
              <a:rPr lang="en-US" altLang="zh-CN" b="1" dirty="0"/>
              <a:t>)}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2DA8CF-C74B-5C98-CD72-0DAA21FA0E86}"/>
              </a:ext>
            </a:extLst>
          </p:cNvPr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/>
              <a:t>作业</a:t>
            </a:r>
            <a:r>
              <a:rPr lang="en-US" altLang="zh-CN" sz="4400" b="1" dirty="0"/>
              <a:t>09</a:t>
            </a:r>
            <a:r>
              <a:rPr lang="zh-CN" altLang="en-US" sz="4400" b="1" dirty="0"/>
              <a:t>参考解答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6663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54472" y="872331"/>
            <a:ext cx="9000455" cy="5113337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1 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A={{Ø}, a},B={{1, (</a:t>
            </a:r>
            <a:r>
              <a:rPr lang="en-US" altLang="zh-CN" b="1" dirty="0" err="1">
                <a:solidFill>
                  <a:srgbClr val="FF0000"/>
                </a:solidFill>
              </a:rPr>
              <a:t>a,a</a:t>
            </a:r>
            <a:r>
              <a:rPr lang="en-US" altLang="zh-CN" b="1" dirty="0">
                <a:solidFill>
                  <a:srgbClr val="FF0000"/>
                </a:solidFill>
              </a:rPr>
              <a:t>)}},</a:t>
            </a:r>
            <a:r>
              <a:rPr lang="zh-CN" altLang="en-US" b="1" dirty="0">
                <a:solidFill>
                  <a:srgbClr val="FF0000"/>
                </a:solidFill>
              </a:rPr>
              <a:t> 求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(2) A×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B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endParaRPr lang="en-US" altLang="zh-CN" sz="3600" b="1" dirty="0"/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3600" b="1" dirty="0"/>
              <a:t>解：</a:t>
            </a:r>
            <a:r>
              <a:rPr lang="zh-CN" altLang="en-US" sz="3600" b="1" dirty="0">
                <a:solidFill>
                  <a:srgbClr val="CC0000"/>
                </a:solidFill>
              </a:rPr>
              <a:t>	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3600" b="1" dirty="0"/>
              <a:t>       </a:t>
            </a:r>
            <a:r>
              <a:rPr lang="en-US" altLang="zh-CN" sz="3600" b="1" dirty="0"/>
              <a:t>2</a:t>
            </a:r>
            <a:r>
              <a:rPr lang="en-US" altLang="zh-CN" sz="3600" b="1" baseline="30000" dirty="0"/>
              <a:t>B </a:t>
            </a:r>
            <a:r>
              <a:rPr lang="en-US" altLang="zh-CN" sz="3600" b="1" dirty="0"/>
              <a:t>={</a:t>
            </a:r>
            <a:r>
              <a:rPr lang="en-US" altLang="zh-CN" sz="3600" b="1" dirty="0">
                <a:latin typeface="Arial" panose="020B0604020202020204" pitchFamily="34" charset="0"/>
              </a:rPr>
              <a:t>Ø</a:t>
            </a:r>
            <a:r>
              <a:rPr lang="en-US" altLang="zh-CN" sz="3600" b="1" dirty="0"/>
              <a:t>, B}</a:t>
            </a:r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z="3600" b="1" dirty="0"/>
              <a:t>		A×2</a:t>
            </a:r>
            <a:r>
              <a:rPr lang="en-US" altLang="zh-CN" sz="3600" b="1" baseline="30000" dirty="0"/>
              <a:t>B </a:t>
            </a:r>
            <a:r>
              <a:rPr lang="en-US" altLang="zh-CN" sz="3600" b="1" dirty="0"/>
              <a:t>={({</a:t>
            </a:r>
            <a:r>
              <a:rPr lang="en-US" altLang="zh-CN" sz="3600" b="1" dirty="0">
                <a:latin typeface="Arial" panose="020B0604020202020204" pitchFamily="34" charset="0"/>
              </a:rPr>
              <a:t>Ø}</a:t>
            </a:r>
            <a:r>
              <a:rPr lang="en-US" altLang="zh-CN" sz="3600" b="1" dirty="0"/>
              <a:t>,</a:t>
            </a:r>
            <a:r>
              <a:rPr lang="en-US" altLang="zh-CN" sz="3600" b="1" dirty="0">
                <a:latin typeface="Arial" panose="020B0604020202020204" pitchFamily="34" charset="0"/>
              </a:rPr>
              <a:t> Ø</a:t>
            </a:r>
            <a:r>
              <a:rPr lang="en-US" altLang="zh-CN" sz="3600" b="1" dirty="0"/>
              <a:t>),({</a:t>
            </a:r>
            <a:r>
              <a:rPr lang="en-US" altLang="zh-CN" sz="3600" b="1" dirty="0">
                <a:latin typeface="Arial" panose="020B0604020202020204" pitchFamily="34" charset="0"/>
              </a:rPr>
              <a:t>Ø}</a:t>
            </a:r>
            <a:r>
              <a:rPr lang="en-US" altLang="zh-CN" sz="3600" b="1" dirty="0"/>
              <a:t>,B),(a,</a:t>
            </a:r>
            <a:r>
              <a:rPr lang="en-US" altLang="zh-CN" sz="3600" b="1" dirty="0">
                <a:latin typeface="Arial" panose="020B0604020202020204" pitchFamily="34" charset="0"/>
              </a:rPr>
              <a:t> Ø</a:t>
            </a:r>
            <a:r>
              <a:rPr lang="en-US" altLang="zh-CN" sz="3600" b="1" dirty="0"/>
              <a:t>),(</a:t>
            </a:r>
            <a:r>
              <a:rPr lang="en-US" altLang="zh-CN" sz="3600" b="1" dirty="0" err="1"/>
              <a:t>a,B</a:t>
            </a:r>
            <a:r>
              <a:rPr lang="en-US" altLang="zh-CN" sz="3600" b="1" dirty="0"/>
              <a:t>)}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6C81E7-B2F2-B792-65A4-F3E9E8589AB6}"/>
              </a:ext>
            </a:extLst>
          </p:cNvPr>
          <p:cNvSpPr txBox="1">
            <a:spLocks/>
          </p:cNvSpPr>
          <p:nvPr/>
        </p:nvSpPr>
        <p:spPr bwMode="auto">
          <a:xfrm>
            <a:off x="251520" y="2087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/>
              <a:t>作业</a:t>
            </a:r>
            <a:r>
              <a:rPr lang="en-US" altLang="zh-CN" sz="4400" b="1" dirty="0"/>
              <a:t>09</a:t>
            </a:r>
            <a:r>
              <a:rPr lang="zh-CN" altLang="en-US" sz="4400" b="1" dirty="0"/>
              <a:t>参考解答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83411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433387"/>
            <a:ext cx="8353425" cy="1008063"/>
          </a:xfrm>
        </p:spPr>
        <p:txBody>
          <a:bodyPr/>
          <a:lstStyle/>
          <a:p>
            <a:pPr marL="0" indent="0">
              <a:buNone/>
              <a:tabLst>
                <a:tab pos="722313" algn="l"/>
              </a:tabLst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判断下列结论是否成立，并给出论证或给出反例。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722313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   (1)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A⊆C</a:t>
            </a:r>
            <a:r>
              <a:rPr lang="zh-CN" altLang="en-US" b="1" dirty="0">
                <a:solidFill>
                  <a:srgbClr val="FF0000"/>
                </a:solidFill>
              </a:rPr>
              <a:t>， </a:t>
            </a:r>
            <a:r>
              <a:rPr lang="en-US" altLang="zh-CN" b="1" dirty="0">
                <a:solidFill>
                  <a:srgbClr val="FF0000"/>
                </a:solidFill>
              </a:rPr>
              <a:t>B⊆D</a:t>
            </a:r>
            <a:r>
              <a:rPr lang="zh-CN" altLang="en-US" b="1" dirty="0">
                <a:solidFill>
                  <a:srgbClr val="FF0000"/>
                </a:solidFill>
              </a:rPr>
              <a:t>，那么 </a:t>
            </a:r>
            <a:r>
              <a:rPr lang="en-US" altLang="zh-CN" b="1" dirty="0">
                <a:solidFill>
                  <a:srgbClr val="FF0000"/>
                </a:solidFill>
              </a:rPr>
              <a:t>A×B⊆C×D</a:t>
            </a:r>
            <a:r>
              <a:rPr lang="zh-CN" altLang="en-US" b="1" dirty="0"/>
              <a:t>。</a:t>
            </a:r>
            <a:r>
              <a:rPr lang="zh-CN" altLang="en-US" sz="2400" b="1" dirty="0"/>
              <a:t>      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448444" y="2276872"/>
            <a:ext cx="8228012" cy="42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3200" b="1" dirty="0"/>
              <a:t>证</a:t>
            </a:r>
            <a:r>
              <a:rPr lang="en-US" altLang="zh-CN" sz="3200" b="1" dirty="0"/>
              <a:t>: </a:t>
            </a:r>
          </a:p>
          <a:p>
            <a:pPr eaLnBrk="1" hangingPunct="1">
              <a:lnSpc>
                <a:spcPct val="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对于任意的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) ∊ A×B,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有  </a:t>
            </a:r>
            <a:r>
              <a:rPr lang="en-US" altLang="zh-CN" sz="3200" b="1" dirty="0" err="1"/>
              <a:t>x∊A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y∊B</a:t>
            </a:r>
            <a:r>
              <a:rPr lang="en-US" altLang="zh-CN" sz="3200" b="1" dirty="0"/>
              <a:t>,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因为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， </a:t>
            </a:r>
            <a:r>
              <a:rPr lang="en-US" altLang="zh-CN" sz="3200" b="1" dirty="0"/>
              <a:t>B⊆D,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所以有   </a:t>
            </a:r>
            <a:r>
              <a:rPr lang="en-US" altLang="zh-CN" sz="3200" b="1" dirty="0" err="1"/>
              <a:t>x∊C</a:t>
            </a:r>
            <a:r>
              <a:rPr lang="en-US" altLang="zh-CN" sz="3200" b="1" dirty="0"/>
              <a:t>, </a:t>
            </a:r>
            <a:r>
              <a:rPr lang="en-US" altLang="zh-CN" sz="3200" b="1" dirty="0" err="1"/>
              <a:t>y∊D</a:t>
            </a:r>
            <a:endParaRPr lang="en-US" altLang="zh-CN" sz="3200" b="1" dirty="0"/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从而 </a:t>
            </a:r>
            <a:r>
              <a:rPr lang="en-US" altLang="zh-CN" sz="3200" b="1" dirty="0"/>
              <a:t>(</a:t>
            </a:r>
            <a:r>
              <a:rPr lang="en-US" altLang="zh-CN" sz="3200" b="1" dirty="0" err="1"/>
              <a:t>x,y</a:t>
            </a:r>
            <a:r>
              <a:rPr lang="en-US" altLang="zh-CN" sz="3200" b="1" dirty="0"/>
              <a:t>) ∊ C×D.   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故 </a:t>
            </a:r>
            <a:r>
              <a:rPr lang="en-US" altLang="zh-CN" sz="3200" b="1" dirty="0"/>
              <a:t>A×B⊆C×D</a:t>
            </a:r>
            <a:r>
              <a:rPr lang="zh-CN" altLang="en-US" sz="3200" b="1" dirty="0"/>
              <a:t>得证</a:t>
            </a:r>
            <a:r>
              <a:rPr lang="en-US" altLang="zh-CN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574668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349920" y="504825"/>
            <a:ext cx="8794080" cy="1008063"/>
          </a:xfrm>
        </p:spPr>
        <p:txBody>
          <a:bodyPr/>
          <a:lstStyle/>
          <a:p>
            <a:pPr marL="0" indent="0">
              <a:buNone/>
              <a:tabLst>
                <a:tab pos="722313" algn="l"/>
              </a:tabLst>
            </a:pPr>
            <a:r>
              <a:rPr lang="zh-CN" altLang="en-US" b="1" dirty="0">
                <a:solidFill>
                  <a:srgbClr val="FF0000"/>
                </a:solidFill>
              </a:rPr>
              <a:t>补充题</a:t>
            </a: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判断下列结论是否成立，并给出论证或给出反例。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722313" algn="l"/>
              </a:tabLst>
            </a:pPr>
            <a:r>
              <a:rPr lang="en-US" altLang="zh-CN" b="1" dirty="0">
                <a:solidFill>
                  <a:srgbClr val="FF0000"/>
                </a:solidFill>
              </a:rPr>
              <a:t>    (2) </a:t>
            </a:r>
            <a:r>
              <a:rPr lang="zh-CN" altLang="en-US" b="1" dirty="0">
                <a:solidFill>
                  <a:srgbClr val="FF0000"/>
                </a:solidFill>
              </a:rPr>
              <a:t>已知</a:t>
            </a:r>
            <a:r>
              <a:rPr lang="en-US" altLang="zh-CN" b="1" dirty="0">
                <a:solidFill>
                  <a:srgbClr val="FF0000"/>
                </a:solidFill>
              </a:rPr>
              <a:t>A×B⊆C×D</a:t>
            </a:r>
            <a:r>
              <a:rPr lang="zh-CN" altLang="en-US" b="1" dirty="0">
                <a:solidFill>
                  <a:srgbClr val="FF0000"/>
                </a:solidFill>
              </a:rPr>
              <a:t>，那么</a:t>
            </a:r>
            <a:r>
              <a:rPr lang="en-US" altLang="zh-CN" b="1" dirty="0">
                <a:solidFill>
                  <a:srgbClr val="FF0000"/>
                </a:solidFill>
              </a:rPr>
              <a:t> A⊆C,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B⊆D </a:t>
            </a:r>
            <a:r>
              <a:rPr lang="zh-CN" altLang="en-US" b="1" dirty="0">
                <a:solidFill>
                  <a:srgbClr val="FF0000"/>
                </a:solidFill>
              </a:rPr>
              <a:t>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395536" y="2348880"/>
            <a:ext cx="8228012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3200" b="1" dirty="0"/>
              <a:t>解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不一定成立</a:t>
            </a:r>
            <a:r>
              <a:rPr lang="en-US" altLang="zh-CN" sz="3200" b="1" dirty="0"/>
              <a:t>. 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/>
              <a:t>只须举出</a:t>
            </a:r>
            <a:r>
              <a:rPr lang="en-US" altLang="zh-CN" sz="3200" b="1" dirty="0"/>
              <a:t>A⊆C</a:t>
            </a:r>
            <a:r>
              <a:rPr lang="zh-CN" altLang="en-US" sz="3200" b="1" dirty="0"/>
              <a:t>不成立的一个例子即可</a:t>
            </a:r>
            <a:r>
              <a:rPr lang="en-US" altLang="zh-CN" sz="3200" b="1" dirty="0"/>
              <a:t>.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/>
              <a:t>          </a:t>
            </a:r>
            <a:r>
              <a:rPr lang="zh-CN" altLang="en-US" sz="3200" b="1" dirty="0">
                <a:solidFill>
                  <a:srgbClr val="333300"/>
                </a:solidFill>
              </a:rPr>
              <a:t>见下面的例子</a:t>
            </a:r>
            <a:r>
              <a:rPr lang="en-US" altLang="zh-CN" sz="3200" b="1" dirty="0">
                <a:solidFill>
                  <a:srgbClr val="333300"/>
                </a:solidFill>
              </a:rPr>
              <a:t>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 A= {1}, B=Ø, C=D=Ø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	  </a:t>
            </a:r>
            <a:r>
              <a:rPr lang="zh-CN" altLang="en-US" sz="3200" b="1" dirty="0">
                <a:solidFill>
                  <a:srgbClr val="333300"/>
                </a:solidFill>
              </a:rPr>
              <a:t>显然 </a:t>
            </a:r>
            <a:r>
              <a:rPr lang="en-US" altLang="zh-CN" sz="3200" b="1" dirty="0">
                <a:solidFill>
                  <a:srgbClr val="333300"/>
                </a:solidFill>
              </a:rPr>
              <a:t>A×B=Ø⊆C×D=Ø , 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3200" b="1" dirty="0">
                <a:solidFill>
                  <a:srgbClr val="333300"/>
                </a:solidFill>
              </a:rPr>
              <a:t>          </a:t>
            </a:r>
            <a:r>
              <a:rPr lang="zh-CN" altLang="en-US" sz="3200" b="1" dirty="0">
                <a:solidFill>
                  <a:srgbClr val="333300"/>
                </a:solidFill>
              </a:rPr>
              <a:t>但</a:t>
            </a:r>
            <a:r>
              <a:rPr lang="en-US" altLang="zh-CN" sz="3200" b="1" dirty="0">
                <a:solidFill>
                  <a:srgbClr val="333300"/>
                </a:solidFill>
              </a:rPr>
              <a:t>A={1}⊆D=Ø </a:t>
            </a:r>
            <a:r>
              <a:rPr lang="zh-CN" altLang="en-US" sz="3200" b="1" dirty="0">
                <a:solidFill>
                  <a:srgbClr val="333300"/>
                </a:solidFill>
              </a:rPr>
              <a:t>不成立</a:t>
            </a:r>
            <a:r>
              <a:rPr lang="en-US" altLang="zh-CN" sz="3200" b="1" dirty="0">
                <a:solidFill>
                  <a:srgbClr val="33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9363173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5888"/>
            <a:ext cx="7859713" cy="7778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练习七 </a:t>
            </a:r>
            <a:r>
              <a:rPr lang="en-US" altLang="zh-CN" sz="2400" dirty="0"/>
              <a:t>(p90)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4294967295"/>
          </p:nvPr>
        </p:nvSpPr>
        <p:spPr>
          <a:xfrm>
            <a:off x="207168" y="1196752"/>
            <a:ext cx="8757319" cy="1224136"/>
          </a:xfrm>
        </p:spPr>
        <p:txBody>
          <a:bodyPr/>
          <a:lstStyle/>
          <a:p>
            <a:pPr marL="1255713" indent="-1255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已知</a:t>
            </a:r>
            <a:r>
              <a:rPr lang="en-US" altLang="zh-CN" b="1" dirty="0">
                <a:solidFill>
                  <a:srgbClr val="00B0F0"/>
                </a:solidFill>
              </a:rPr>
              <a:t>A×B⊆C×D</a:t>
            </a:r>
            <a:r>
              <a:rPr lang="zh-CN" altLang="en-US" b="1" dirty="0">
                <a:solidFill>
                  <a:srgbClr val="00B0F0"/>
                </a:solidFill>
              </a:rPr>
              <a:t>，那么</a:t>
            </a:r>
            <a:r>
              <a:rPr lang="en-US" altLang="zh-CN" b="1" dirty="0">
                <a:solidFill>
                  <a:srgbClr val="00B0F0"/>
                </a:solidFill>
              </a:rPr>
              <a:t>A⊆C</a:t>
            </a:r>
            <a:r>
              <a:rPr lang="zh-CN" altLang="en-US" b="1" dirty="0">
                <a:solidFill>
                  <a:srgbClr val="00B0F0"/>
                </a:solidFill>
              </a:rPr>
              <a:t>，</a:t>
            </a:r>
            <a:r>
              <a:rPr lang="en-US" altLang="zh-CN" b="1" dirty="0">
                <a:solidFill>
                  <a:srgbClr val="00B0F0"/>
                </a:solidFill>
              </a:rPr>
              <a:t>B⊆D</a:t>
            </a:r>
            <a:r>
              <a:rPr lang="zh-CN" altLang="en-US" b="1" dirty="0">
                <a:solidFill>
                  <a:srgbClr val="00B0F0"/>
                </a:solidFill>
              </a:rPr>
              <a:t>一定成立。</a:t>
            </a:r>
            <a:endParaRPr lang="en-US" altLang="zh-CN" b="1" dirty="0">
              <a:solidFill>
                <a:srgbClr val="00B0F0"/>
              </a:solidFill>
            </a:endParaRPr>
          </a:p>
          <a:p>
            <a:pPr marL="1255713" indent="-1255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B0F0"/>
                </a:solidFill>
              </a:rPr>
              <a:t>其证明如下：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179512" y="2420888"/>
            <a:ext cx="4248471" cy="3323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x∊A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y∊B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zh-CN" altLang="en-US" sz="2800" b="1" dirty="0">
                <a:solidFill>
                  <a:srgbClr val="333300"/>
                </a:solidFill>
              </a:rPr>
              <a:t>有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A×B,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因为 </a:t>
            </a:r>
            <a:r>
              <a:rPr lang="en-US" altLang="zh-CN" sz="2800" b="1" dirty="0">
                <a:solidFill>
                  <a:srgbClr val="333300"/>
                </a:solidFill>
              </a:rPr>
              <a:t>A×B⊆C×D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从而 </a:t>
            </a:r>
            <a:r>
              <a:rPr lang="en-US" altLang="zh-CN" sz="2800" b="1" dirty="0">
                <a:solidFill>
                  <a:srgbClr val="333300"/>
                </a:solidFill>
              </a:rPr>
              <a:t>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C×D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/>
              <a:t>故</a:t>
            </a:r>
            <a:r>
              <a:rPr lang="zh-CN" altLang="en-US" sz="2800" b="1" dirty="0">
                <a:solidFill>
                  <a:srgbClr val="333300"/>
                </a:solidFill>
              </a:rPr>
              <a:t>有   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x∊C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y∊D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所以</a:t>
            </a:r>
            <a:r>
              <a:rPr lang="en-US" altLang="zh-CN" sz="2800" b="1" dirty="0"/>
              <a:t>A⊆C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B⊆D</a:t>
            </a:r>
            <a:r>
              <a:rPr lang="zh-CN" altLang="en-US" sz="2800" b="1" dirty="0"/>
              <a:t>得证</a:t>
            </a:r>
            <a:r>
              <a:rPr lang="en-US" altLang="zh-CN" sz="2800" b="1" dirty="0"/>
              <a:t>.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45DF5D-6B2D-4526-9730-FB7B9D97D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8" y="43160"/>
            <a:ext cx="9144000" cy="923330"/>
          </a:xfrm>
          <a:prstGeom prst="rect">
            <a:avLst/>
          </a:prstGeom>
          <a:solidFill>
            <a:srgbClr val="33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CC0000"/>
                </a:solidFill>
              </a:rPr>
              <a:t>问：证明中有没有错误</a:t>
            </a:r>
            <a:r>
              <a:rPr lang="en-US" altLang="zh-CN" sz="5400" b="1" dirty="0">
                <a:solidFill>
                  <a:srgbClr val="CC0000"/>
                </a:solidFill>
              </a:rPr>
              <a:t>?</a:t>
            </a:r>
          </a:p>
        </p:txBody>
      </p:sp>
      <p:sp>
        <p:nvSpPr>
          <p:cNvPr id="2" name="矩形 1"/>
          <p:cNvSpPr/>
          <p:nvPr/>
        </p:nvSpPr>
        <p:spPr>
          <a:xfrm>
            <a:off x="4050822" y="5517232"/>
            <a:ext cx="936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rgbClr val="CC0000"/>
                </a:solidFill>
              </a:rPr>
              <a:t>?</a:t>
            </a:r>
            <a:endParaRPr lang="zh-CN" altLang="en-US" sz="96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788024" y="2420887"/>
            <a:ext cx="4248471" cy="33239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>
            <a:lvl1pPr marL="892175" indent="-8921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对于任意的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x∊A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en-US" altLang="zh-CN" sz="2800" b="1" dirty="0" err="1">
                <a:solidFill>
                  <a:srgbClr val="333300"/>
                </a:solidFill>
              </a:rPr>
              <a:t>y∊B</a:t>
            </a:r>
            <a:r>
              <a:rPr lang="en-US" altLang="zh-CN" sz="2800" b="1" dirty="0">
                <a:solidFill>
                  <a:srgbClr val="333300"/>
                </a:solidFill>
              </a:rPr>
              <a:t>, </a:t>
            </a:r>
            <a:r>
              <a:rPr lang="zh-CN" altLang="en-US" sz="2800" b="1" dirty="0">
                <a:solidFill>
                  <a:srgbClr val="333300"/>
                </a:solidFill>
              </a:rPr>
              <a:t>有</a:t>
            </a:r>
            <a:r>
              <a:rPr lang="en-US" altLang="zh-CN" sz="2800" b="1" dirty="0">
                <a:solidFill>
                  <a:srgbClr val="333300"/>
                </a:solidFill>
              </a:rPr>
              <a:t> 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dirty="0">
                <a:solidFill>
                  <a:srgbClr val="333300"/>
                </a:solidFill>
              </a:rPr>
              <a:t>     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A×B,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因为 </a:t>
            </a:r>
            <a:r>
              <a:rPr lang="en-US" altLang="zh-CN" sz="2800" b="1" dirty="0">
                <a:solidFill>
                  <a:srgbClr val="333300"/>
                </a:solidFill>
              </a:rPr>
              <a:t>A×B⊆C×D</a:t>
            </a:r>
            <a:r>
              <a:rPr lang="zh-CN" altLang="en-US" sz="2800" b="1" dirty="0">
                <a:solidFill>
                  <a:srgbClr val="333300"/>
                </a:solidFill>
              </a:rPr>
              <a:t>，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从而 </a:t>
            </a:r>
            <a:r>
              <a:rPr lang="en-US" altLang="zh-CN" sz="2800" b="1" dirty="0">
                <a:solidFill>
                  <a:srgbClr val="333300"/>
                </a:solidFill>
              </a:rPr>
              <a:t>(</a:t>
            </a:r>
            <a:r>
              <a:rPr lang="en-US" altLang="zh-CN" sz="2800" b="1" dirty="0" err="1">
                <a:solidFill>
                  <a:srgbClr val="333300"/>
                </a:solidFill>
              </a:rPr>
              <a:t>x,y</a:t>
            </a:r>
            <a:r>
              <a:rPr lang="en-US" altLang="zh-CN" sz="2800" b="1" dirty="0">
                <a:solidFill>
                  <a:srgbClr val="333300"/>
                </a:solidFill>
              </a:rPr>
              <a:t>) ∊ C×D 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/>
              <a:t>故</a:t>
            </a:r>
            <a:r>
              <a:rPr lang="zh-CN" altLang="en-US" sz="2800" b="1" dirty="0">
                <a:solidFill>
                  <a:srgbClr val="333300"/>
                </a:solidFill>
              </a:rPr>
              <a:t>有   </a:t>
            </a:r>
            <a:r>
              <a:rPr lang="en-US" altLang="zh-CN" sz="2800" b="1" dirty="0" err="1">
                <a:solidFill>
                  <a:srgbClr val="333300"/>
                </a:solidFill>
              </a:rPr>
              <a:t>x∊C</a:t>
            </a:r>
            <a:endParaRPr lang="en-US" altLang="zh-CN" sz="2800" b="1" dirty="0">
              <a:solidFill>
                <a:srgbClr val="3333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solidFill>
                  <a:srgbClr val="333300"/>
                </a:solidFill>
              </a:rPr>
              <a:t>所以</a:t>
            </a:r>
            <a:r>
              <a:rPr lang="en-US" altLang="zh-CN" sz="2800" b="1" dirty="0"/>
              <a:t>A⊆C</a:t>
            </a:r>
            <a:r>
              <a:rPr lang="zh-CN" altLang="en-US" sz="2800" b="1" dirty="0"/>
              <a:t>得证</a:t>
            </a:r>
            <a:r>
              <a:rPr lang="en-US" altLang="zh-CN" sz="2800" b="1" dirty="0"/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7851898" y="5517232"/>
            <a:ext cx="93647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9600" b="1" dirty="0">
                <a:solidFill>
                  <a:srgbClr val="CC0000"/>
                </a:solidFill>
              </a:rPr>
              <a:t>?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9051350"/>
      </p:ext>
    </p:extLst>
  </p:cSld>
  <p:clrMapOvr>
    <a:masterClrMapping/>
  </p:clrMapOvr>
  <p:transition advTm="4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GB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7" y="3427845"/>
            <a:ext cx="9144000" cy="3430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1" y="722745"/>
            <a:ext cx="9153525" cy="2705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6816" y="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作业推荐</a:t>
            </a:r>
          </a:p>
        </p:txBody>
      </p:sp>
    </p:spTree>
    <p:extLst>
      <p:ext uri="{BB962C8B-B14F-4D97-AF65-F5344CB8AC3E}">
        <p14:creationId xmlns:p14="http://schemas.microsoft.com/office/powerpoint/2010/main" val="216617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430"/>
            <a:ext cx="8755429" cy="68465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57226" y="18864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典型错误</a:t>
            </a:r>
          </a:p>
        </p:txBody>
      </p:sp>
    </p:spTree>
    <p:extLst>
      <p:ext uri="{BB962C8B-B14F-4D97-AF65-F5344CB8AC3E}">
        <p14:creationId xmlns:p14="http://schemas.microsoft.com/office/powerpoint/2010/main" val="3511152764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316835</TotalTime>
  <Words>451</Words>
  <Application>Microsoft Office PowerPoint</Application>
  <PresentationFormat>全屏显示(4:3)</PresentationFormat>
  <Paragraphs>65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Wingdings</vt:lpstr>
      <vt:lpstr>4_Office 主题</vt:lpstr>
      <vt:lpstr>补充题1. 已知A={{Ø}, a}，B={ {1, (a,a)} }，求                 (1) 2A×B                 (2) A×2B    </vt:lpstr>
      <vt:lpstr>PowerPoint 演示文稿</vt:lpstr>
      <vt:lpstr>PowerPoint 演示文稿</vt:lpstr>
      <vt:lpstr>PowerPoint 演示文稿</vt:lpstr>
      <vt:lpstr>PowerPoint 演示文稿</vt:lpstr>
      <vt:lpstr>练习七 (p90)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253</cp:revision>
  <dcterms:created xsi:type="dcterms:W3CDTF">2090-01-01T11:28:32Z</dcterms:created>
  <dcterms:modified xsi:type="dcterms:W3CDTF">2024-11-16T04:50:57Z</dcterms:modified>
</cp:coreProperties>
</file>