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6"/>
  </p:notesMasterIdLst>
  <p:handoutMasterIdLst>
    <p:handoutMasterId r:id="rId57"/>
  </p:handoutMasterIdLst>
  <p:sldIdLst>
    <p:sldId id="747" r:id="rId2"/>
    <p:sldId id="550" r:id="rId3"/>
    <p:sldId id="583" r:id="rId4"/>
    <p:sldId id="551" r:id="rId5"/>
    <p:sldId id="584" r:id="rId6"/>
    <p:sldId id="552" r:id="rId7"/>
    <p:sldId id="585" r:id="rId8"/>
    <p:sldId id="553" r:id="rId9"/>
    <p:sldId id="586" r:id="rId10"/>
    <p:sldId id="582" r:id="rId11"/>
    <p:sldId id="555" r:id="rId12"/>
    <p:sldId id="554" r:id="rId13"/>
    <p:sldId id="557" r:id="rId14"/>
    <p:sldId id="556" r:id="rId15"/>
    <p:sldId id="558" r:id="rId16"/>
    <p:sldId id="561" r:id="rId17"/>
    <p:sldId id="562" r:id="rId18"/>
    <p:sldId id="563" r:id="rId19"/>
    <p:sldId id="579" r:id="rId20"/>
    <p:sldId id="606" r:id="rId21"/>
    <p:sldId id="589" r:id="rId22"/>
    <p:sldId id="590" r:id="rId23"/>
    <p:sldId id="565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592" r:id="rId34"/>
    <p:sldId id="593" r:id="rId35"/>
    <p:sldId id="595" r:id="rId36"/>
    <p:sldId id="596" r:id="rId37"/>
    <p:sldId id="597" r:id="rId38"/>
    <p:sldId id="600" r:id="rId39"/>
    <p:sldId id="601" r:id="rId40"/>
    <p:sldId id="599" r:id="rId41"/>
    <p:sldId id="602" r:id="rId42"/>
    <p:sldId id="603" r:id="rId43"/>
    <p:sldId id="604" r:id="rId44"/>
    <p:sldId id="605" r:id="rId45"/>
    <p:sldId id="566" r:id="rId46"/>
    <p:sldId id="375" r:id="rId47"/>
    <p:sldId id="372" r:id="rId48"/>
    <p:sldId id="390" r:id="rId49"/>
    <p:sldId id="751" r:id="rId50"/>
    <p:sldId id="753" r:id="rId51"/>
    <p:sldId id="752" r:id="rId52"/>
    <p:sldId id="750" r:id="rId53"/>
    <p:sldId id="748" r:id="rId54"/>
    <p:sldId id="74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A4F7"/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81" autoAdjust="0"/>
  </p:normalViewPr>
  <p:slideViewPr>
    <p:cSldViewPr>
      <p:cViewPr varScale="1">
        <p:scale>
          <a:sx n="68" d="100"/>
          <a:sy n="68" d="100"/>
        </p:scale>
        <p:origin x="18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2024/10/15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2024/10/15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3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8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0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显然</a:t>
            </a:r>
            <a:r>
              <a:rPr lang="en-US" altLang="zh-CN" b="1" dirty="0">
                <a:solidFill>
                  <a:schemeClr val="bg1"/>
                </a:solidFill>
              </a:rPr>
              <a:t>, </a:t>
            </a:r>
            <a:r>
              <a:rPr lang="zh-CN" altLang="en-US" b="1" dirty="0">
                <a:solidFill>
                  <a:schemeClr val="bg1"/>
                </a:solidFill>
              </a:rPr>
              <a:t>若</a:t>
            </a:r>
            <a:r>
              <a:rPr lang="en-US" altLang="zh-CN" b="1" dirty="0">
                <a:solidFill>
                  <a:schemeClr val="bg1"/>
                </a:solidFill>
              </a:rPr>
              <a:t>R</a:t>
            </a:r>
            <a:r>
              <a:rPr lang="zh-CN" altLang="en-US" b="1" dirty="0">
                <a:solidFill>
                  <a:schemeClr val="bg1"/>
                </a:solidFill>
              </a:rPr>
              <a:t>是自反</a:t>
            </a:r>
            <a:r>
              <a:rPr lang="en-US" altLang="zh-CN" b="1" dirty="0">
                <a:solidFill>
                  <a:schemeClr val="bg1"/>
                </a:solidFill>
              </a:rPr>
              <a:t>&lt;</a:t>
            </a:r>
            <a:r>
              <a:rPr lang="zh-CN" altLang="en-US" b="1" dirty="0">
                <a:solidFill>
                  <a:schemeClr val="bg1"/>
                </a:solidFill>
              </a:rPr>
              <a:t>对称、传递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zh-CN" altLang="en-US" b="1" dirty="0">
                <a:solidFill>
                  <a:schemeClr val="bg1"/>
                </a:solidFill>
              </a:rPr>
              <a:t>的</a:t>
            </a:r>
            <a:r>
              <a:rPr lang="en-US" altLang="zh-CN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         则</a:t>
            </a:r>
            <a:r>
              <a:rPr lang="en-US" altLang="zh-CN" b="1" dirty="0">
                <a:solidFill>
                  <a:schemeClr val="bg1"/>
                </a:solidFill>
              </a:rPr>
              <a:t>R</a:t>
            </a:r>
            <a:r>
              <a:rPr lang="zh-CN" altLang="en-US" b="1" dirty="0">
                <a:solidFill>
                  <a:schemeClr val="bg1"/>
                </a:solidFill>
              </a:rPr>
              <a:t>是自身的自反</a:t>
            </a:r>
            <a:r>
              <a:rPr lang="en-US" altLang="zh-CN" b="1" dirty="0">
                <a:solidFill>
                  <a:schemeClr val="bg1"/>
                </a:solidFill>
              </a:rPr>
              <a:t>&lt;</a:t>
            </a:r>
            <a:r>
              <a:rPr lang="zh-CN" altLang="en-US" b="1" dirty="0">
                <a:solidFill>
                  <a:schemeClr val="bg1"/>
                </a:solidFill>
              </a:rPr>
              <a:t>对称、传递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zh-CN" altLang="en-US" b="1" dirty="0">
                <a:solidFill>
                  <a:schemeClr val="bg1"/>
                </a:solidFill>
              </a:rPr>
              <a:t>闭包。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33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36B3755-1EFB-46FC-8A31-B959410FD06D}" type="slidenum">
              <a:rPr lang="zh-CN" altLang="en-US" sz="1200"/>
              <a:pPr algn="r"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66119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36B3755-1EFB-46FC-8A31-B959410FD06D}" type="slidenum">
              <a:rPr lang="zh-CN" altLang="en-US" sz="1200"/>
              <a:pPr algn="r"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7578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36B3755-1EFB-46FC-8A31-B959410FD06D}" type="slidenum">
              <a:rPr lang="zh-CN" altLang="en-US" sz="1200"/>
              <a:pPr algn="r"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80131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我们可以用证明它满足自反闭包的定义来证明，也可以用设 </a:t>
            </a:r>
            <a:r>
              <a:rPr lang="en-US" altLang="zh-CN" dirty="0"/>
              <a:t>r&lt;A&gt;</a:t>
            </a:r>
            <a:r>
              <a:rPr lang="zh-CN" altLang="en-US" dirty="0"/>
              <a:t>即是自反闭包，证明集合</a:t>
            </a:r>
            <a:r>
              <a:rPr lang="en-US" altLang="zh-CN" dirty="0"/>
              <a:t>r&lt;A&gt;</a:t>
            </a:r>
            <a:r>
              <a:rPr lang="zh-CN" altLang="en-US" dirty="0"/>
              <a:t>与集合</a:t>
            </a:r>
            <a:r>
              <a:rPr lang="en-US" altLang="zh-CN" dirty="0"/>
              <a:t>R’</a:t>
            </a:r>
            <a:r>
              <a:rPr lang="zh-CN" altLang="en-US" dirty="0"/>
              <a:t>相等的方法来证明，此定理用前一个方法，下一定理用后一个方法来证明。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b="1" dirty="0"/>
              <a:t>③ </a:t>
            </a:r>
            <a:r>
              <a:rPr lang="zh-CN" altLang="en-US" sz="700" b="1" dirty="0"/>
              <a:t>事实上，对于任意的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&gt;∊R’</a:t>
            </a:r>
            <a:r>
              <a:rPr lang="zh-CN" altLang="en-US" sz="700" b="1" dirty="0"/>
              <a:t>，</a:t>
            </a:r>
          </a:p>
          <a:p>
            <a:pPr eaLnBrk="1" hangingPunct="1"/>
            <a:r>
              <a:rPr lang="zh-CN" altLang="en-US" sz="700" b="1" dirty="0"/>
              <a:t>                    则有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&gt;∊R, </a:t>
            </a:r>
            <a:r>
              <a:rPr lang="zh-CN" altLang="en-US" sz="700" b="1" dirty="0"/>
              <a:t>或者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&gt;∊△A</a:t>
            </a:r>
            <a:r>
              <a:rPr lang="zh-CN" altLang="en-US" sz="700" b="1" dirty="0"/>
              <a:t>。 </a:t>
            </a:r>
          </a:p>
          <a:p>
            <a:pPr eaLnBrk="1" hangingPunct="1"/>
            <a:r>
              <a:rPr lang="zh-CN" altLang="en-US" sz="700" b="1" dirty="0"/>
              <a:t>                         若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&gt;∊R, </a:t>
            </a:r>
            <a:r>
              <a:rPr lang="zh-CN" altLang="en-US" sz="700" b="1" dirty="0"/>
              <a:t>则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&gt;∊R”; </a:t>
            </a:r>
          </a:p>
          <a:p>
            <a:pPr eaLnBrk="1" hangingPunct="1"/>
            <a:r>
              <a:rPr lang="en-US" altLang="zh-CN" sz="700" b="1" dirty="0"/>
              <a:t>                         </a:t>
            </a:r>
            <a:r>
              <a:rPr lang="zh-CN" altLang="en-US" sz="700" b="1" dirty="0"/>
              <a:t>若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&gt;∊△A, ∴ x</a:t>
            </a:r>
            <a:r>
              <a:rPr lang="zh-CN" altLang="en-US" sz="700" b="1" dirty="0"/>
              <a:t>＝</a:t>
            </a:r>
            <a:r>
              <a:rPr lang="en-US" altLang="zh-CN" sz="700" b="1" dirty="0" err="1"/>
              <a:t>y∊A</a:t>
            </a:r>
            <a:r>
              <a:rPr lang="zh-CN" altLang="en-US" sz="700" b="1" dirty="0"/>
              <a:t>。</a:t>
            </a:r>
          </a:p>
          <a:p>
            <a:pPr eaLnBrk="1" hangingPunct="1"/>
            <a:r>
              <a:rPr lang="zh-CN" altLang="en-US" sz="700" b="1" dirty="0"/>
              <a:t>                               由</a:t>
            </a:r>
            <a:r>
              <a:rPr lang="en-US" altLang="zh-CN" sz="700" b="1" dirty="0"/>
              <a:t>R”</a:t>
            </a:r>
            <a:r>
              <a:rPr lang="zh-CN" altLang="en-US" sz="700" b="1" dirty="0"/>
              <a:t>有自反性，所以</a:t>
            </a:r>
            <a:r>
              <a:rPr lang="en-US" altLang="zh-CN" sz="700" b="1" dirty="0"/>
              <a:t>&lt;</a:t>
            </a:r>
            <a:r>
              <a:rPr lang="en-US" altLang="zh-CN" sz="700" b="1" dirty="0" err="1"/>
              <a:t>x,y</a:t>
            </a:r>
            <a:r>
              <a:rPr lang="en-US" altLang="zh-CN" sz="700" b="1" dirty="0"/>
              <a:t>&gt;=&lt;</a:t>
            </a:r>
            <a:r>
              <a:rPr lang="en-US" altLang="zh-CN" sz="700" b="1" dirty="0" err="1"/>
              <a:t>x,x</a:t>
            </a:r>
            <a:r>
              <a:rPr lang="en-US" altLang="zh-CN" sz="700" b="1" dirty="0"/>
              <a:t>&gt;∊R”</a:t>
            </a:r>
            <a:r>
              <a:rPr lang="zh-CN" altLang="en-US" sz="700" b="1" dirty="0"/>
              <a:t>。</a:t>
            </a:r>
          </a:p>
          <a:p>
            <a:pPr eaLnBrk="1" hangingPunct="1"/>
            <a:r>
              <a:rPr lang="zh-CN" altLang="en-US" sz="700" b="1" dirty="0"/>
              <a:t>                    即</a:t>
            </a:r>
            <a:r>
              <a:rPr lang="en-US" altLang="zh-CN" sz="700" b="1" dirty="0"/>
              <a:t>R’⊆R”</a:t>
            </a:r>
            <a:r>
              <a:rPr lang="zh-CN" altLang="en-US" sz="700" b="1" dirty="0"/>
              <a:t>得证。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3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用后一个方法来证明。</a:t>
            </a:r>
          </a:p>
          <a:p>
            <a:pPr eaLnBrk="1" hangingPunct="1"/>
            <a:r>
              <a:rPr lang="zh-CN" altLang="en-US" b="1" dirty="0"/>
              <a:t>再证时</a:t>
            </a:r>
            <a:r>
              <a:rPr lang="en-US" altLang="zh-CN" b="1" dirty="0"/>
              <a:t>, </a:t>
            </a:r>
            <a:r>
              <a:rPr lang="zh-CN" altLang="en-US" b="1" dirty="0"/>
              <a:t>不能直接从元素着手，可由</a:t>
            </a:r>
            <a:r>
              <a:rPr lang="en-US" altLang="zh-CN" b="1" dirty="0"/>
              <a:t>s&lt;R&gt;</a:t>
            </a:r>
            <a:r>
              <a:rPr lang="zh-CN" altLang="en-US" b="1" dirty="0"/>
              <a:t>具有的第三条性质</a:t>
            </a:r>
            <a:r>
              <a:rPr lang="en-US" altLang="zh-CN" b="1" dirty="0"/>
              <a:t>&lt;</a:t>
            </a:r>
            <a:r>
              <a:rPr lang="zh-CN" altLang="en-US" b="1" dirty="0"/>
              <a:t>最小对称闭包</a:t>
            </a:r>
            <a:r>
              <a:rPr lang="en-US" altLang="zh-CN" b="1" dirty="0"/>
              <a:t>&gt;</a:t>
            </a:r>
            <a:r>
              <a:rPr lang="zh-CN" altLang="en-US" b="1" dirty="0"/>
              <a:t>而得。</a:t>
            </a:r>
          </a:p>
          <a:p>
            <a:pPr eaLnBrk="1" hangingPunct="1"/>
            <a:r>
              <a:rPr lang="zh-CN" altLang="en-US" b="1" dirty="0"/>
              <a:t>容易证明</a:t>
            </a:r>
            <a:r>
              <a:rPr lang="en-US" altLang="zh-CN" b="1" dirty="0"/>
              <a:t>: R ∪</a:t>
            </a:r>
            <a:r>
              <a:rPr lang="en-US" altLang="zh-CN" dirty="0"/>
              <a:t> </a:t>
            </a:r>
            <a:r>
              <a:rPr lang="en-US" altLang="zh-CN" b="1" dirty="0"/>
              <a:t>Q</a:t>
            </a:r>
            <a:r>
              <a:rPr lang="zh-CN" altLang="en-US" b="1" dirty="0"/>
              <a:t>的补</a:t>
            </a:r>
            <a:r>
              <a:rPr lang="en-US" altLang="zh-CN" b="1" dirty="0"/>
              <a:t>=</a:t>
            </a:r>
            <a:r>
              <a:rPr lang="zh-CN" altLang="en-US" b="1" dirty="0"/>
              <a:t>补的并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82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用后一个方法来证明。</a:t>
            </a:r>
          </a:p>
          <a:p>
            <a:pPr eaLnBrk="1" hangingPunct="1"/>
            <a:r>
              <a:rPr lang="en-US" altLang="zh-CN" b="1" dirty="0"/>
              <a:t>n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时，由</a:t>
            </a:r>
            <a:r>
              <a:rPr lang="en-US" altLang="zh-CN" b="1" dirty="0"/>
              <a:t>t&lt;R&gt;</a:t>
            </a:r>
            <a:r>
              <a:rPr lang="zh-CN" altLang="en-US" b="1" dirty="0"/>
              <a:t>定义，</a:t>
            </a:r>
            <a:r>
              <a:rPr lang="en-US" altLang="zh-CN" b="1" dirty="0" err="1"/>
              <a:t>R⊆t</a:t>
            </a:r>
            <a:r>
              <a:rPr lang="en-US" altLang="zh-CN" b="1" dirty="0"/>
              <a:t>&lt;R&gt; </a:t>
            </a:r>
            <a:r>
              <a:rPr lang="zh-CN" altLang="en-US" b="1" dirty="0"/>
              <a:t>；</a:t>
            </a:r>
          </a:p>
          <a:p>
            <a:pPr eaLnBrk="1" hangingPunct="1"/>
            <a:r>
              <a:rPr lang="zh-CN" altLang="en-US" b="1" dirty="0"/>
              <a:t>          若</a:t>
            </a:r>
            <a:r>
              <a:rPr lang="en-US" altLang="zh-CN" b="1" dirty="0" err="1"/>
              <a:t>R</a:t>
            </a:r>
            <a:r>
              <a:rPr lang="en-US" altLang="zh-CN" b="1" baseline="30000" dirty="0" err="1"/>
              <a:t>n</a:t>
            </a:r>
            <a:r>
              <a:rPr lang="en-US" altLang="zh-CN" b="1" dirty="0" err="1"/>
              <a:t>⊆t</a:t>
            </a:r>
            <a:r>
              <a:rPr lang="en-US" altLang="zh-CN" b="1" dirty="0"/>
              <a:t>&lt;R&gt;</a:t>
            </a:r>
            <a:r>
              <a:rPr lang="zh-CN" altLang="en-US" b="1" dirty="0"/>
              <a:t>，</a:t>
            </a:r>
            <a:r>
              <a:rPr lang="en-US" altLang="zh-CN" b="1" dirty="0"/>
              <a:t>n≥1</a:t>
            </a:r>
            <a:r>
              <a:rPr lang="zh-CN" altLang="en-US" b="1" dirty="0"/>
              <a:t>，下面证明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n+1</a:t>
            </a:r>
            <a:r>
              <a:rPr lang="en-US" altLang="zh-CN" b="1" dirty="0"/>
              <a:t>⊆t&lt;R&gt;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  对于任意的</a:t>
            </a:r>
            <a:r>
              <a:rPr lang="en-US" altLang="zh-CN" b="1" dirty="0"/>
              <a:t>&lt;</a:t>
            </a:r>
            <a:r>
              <a:rPr lang="en-US" altLang="zh-CN" b="1" dirty="0" err="1"/>
              <a:t>x,y</a:t>
            </a:r>
            <a:r>
              <a:rPr lang="en-US" altLang="zh-CN" b="1" dirty="0"/>
              <a:t>&gt;∊R</a:t>
            </a:r>
            <a:r>
              <a:rPr lang="en-US" altLang="zh-CN" b="1" baseline="30000" dirty="0"/>
              <a:t>n+1</a:t>
            </a:r>
            <a:r>
              <a:rPr lang="en-US" altLang="zh-CN" b="1" dirty="0"/>
              <a:t>=</a:t>
            </a:r>
            <a:r>
              <a:rPr lang="en-US" altLang="zh-CN" b="1" dirty="0" err="1"/>
              <a:t>R</a:t>
            </a:r>
            <a:r>
              <a:rPr lang="en-US" altLang="zh-CN" b="1" baseline="30000" dirty="0" err="1"/>
              <a:t>n</a:t>
            </a:r>
            <a:r>
              <a:rPr lang="en-US" altLang="zh-CN" b="1" dirty="0" err="1"/>
              <a:t>◦R</a:t>
            </a:r>
            <a:r>
              <a:rPr lang="zh-CN" altLang="en-US" b="1" dirty="0"/>
              <a:t>，</a:t>
            </a:r>
          </a:p>
          <a:p>
            <a:pPr eaLnBrk="1" hangingPunct="1"/>
            <a:r>
              <a:rPr lang="zh-CN" altLang="en-US" b="1" dirty="0"/>
              <a:t>          则存在  </a:t>
            </a:r>
            <a:r>
              <a:rPr lang="en-US" altLang="zh-CN" b="1" dirty="0" err="1"/>
              <a:t>a∊A</a:t>
            </a:r>
            <a:r>
              <a:rPr lang="zh-CN" altLang="en-US" b="1" dirty="0"/>
              <a:t>，使得</a:t>
            </a:r>
            <a:r>
              <a:rPr lang="en-US" altLang="zh-CN" b="1" dirty="0"/>
              <a:t>&lt;</a:t>
            </a:r>
            <a:r>
              <a:rPr lang="en-US" altLang="zh-CN" b="1" dirty="0" err="1"/>
              <a:t>x,a</a:t>
            </a:r>
            <a:r>
              <a:rPr lang="en-US" altLang="zh-CN" b="1" dirty="0"/>
              <a:t>&gt;∊R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,</a:t>
            </a:r>
            <a:r>
              <a:rPr lang="zh-CN" altLang="en-US" b="1" dirty="0"/>
              <a:t>且</a:t>
            </a:r>
            <a:r>
              <a:rPr lang="en-US" altLang="zh-CN" b="1" dirty="0"/>
              <a:t>&lt;</a:t>
            </a:r>
            <a:r>
              <a:rPr lang="en-US" altLang="zh-CN" b="1" dirty="0" err="1"/>
              <a:t>a,y</a:t>
            </a:r>
            <a:r>
              <a:rPr lang="en-US" altLang="zh-CN" b="1" dirty="0"/>
              <a:t>&gt;∊R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        由归纳假定及</a:t>
            </a:r>
            <a:r>
              <a:rPr lang="en-US" altLang="zh-CN" b="1" dirty="0" err="1"/>
              <a:t>R⊆t</a:t>
            </a:r>
            <a:r>
              <a:rPr lang="en-US" altLang="zh-CN" b="1" dirty="0"/>
              <a:t>&lt;R&gt;</a:t>
            </a:r>
            <a:r>
              <a:rPr lang="zh-CN" altLang="en-US" b="1" dirty="0"/>
              <a:t>，即得</a:t>
            </a:r>
          </a:p>
          <a:p>
            <a:pPr eaLnBrk="1" hangingPunct="1"/>
            <a:r>
              <a:rPr lang="en-US" altLang="zh-CN" b="1" dirty="0"/>
              <a:t>                     &lt;</a:t>
            </a:r>
            <a:r>
              <a:rPr lang="en-US" altLang="zh-CN" b="1" dirty="0" err="1"/>
              <a:t>x,a</a:t>
            </a:r>
            <a:r>
              <a:rPr lang="en-US" altLang="zh-CN" b="1" dirty="0"/>
              <a:t>&gt;∊t&lt;R&gt;, </a:t>
            </a:r>
            <a:r>
              <a:rPr lang="zh-CN" altLang="en-US" b="1" dirty="0"/>
              <a:t>且</a:t>
            </a:r>
            <a:r>
              <a:rPr lang="en-US" altLang="zh-CN" b="1" dirty="0"/>
              <a:t>&lt;</a:t>
            </a:r>
            <a:r>
              <a:rPr lang="en-US" altLang="zh-CN" b="1" dirty="0" err="1"/>
              <a:t>a,y</a:t>
            </a:r>
            <a:r>
              <a:rPr lang="en-US" altLang="zh-CN" b="1" dirty="0"/>
              <a:t>&gt;∊t&lt;R&gt; 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        因为</a:t>
            </a:r>
            <a:r>
              <a:rPr lang="en-US" altLang="zh-CN" b="1" dirty="0"/>
              <a:t>t&lt;R&gt;</a:t>
            </a:r>
            <a:r>
              <a:rPr lang="zh-CN" altLang="en-US" b="1" dirty="0"/>
              <a:t>有传递性，所以</a:t>
            </a:r>
            <a:r>
              <a:rPr lang="en-US" altLang="zh-CN" b="1" dirty="0"/>
              <a:t>&lt;</a:t>
            </a:r>
            <a:r>
              <a:rPr lang="en-US" altLang="zh-CN" b="1" dirty="0" err="1"/>
              <a:t>x,y</a:t>
            </a:r>
            <a:r>
              <a:rPr lang="en-US" altLang="zh-CN" b="1" dirty="0"/>
              <a:t>&gt;∊t&lt;R&gt;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  即证得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n+1</a:t>
            </a:r>
            <a:r>
              <a:rPr lang="en-US" altLang="zh-CN" b="1" dirty="0"/>
              <a:t>⊆t&lt;R&gt;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  所以对于任意的正整数</a:t>
            </a:r>
            <a:r>
              <a:rPr lang="en-US" altLang="zh-CN" b="1" dirty="0"/>
              <a:t>n</a:t>
            </a:r>
            <a:r>
              <a:rPr lang="zh-CN" altLang="en-US" b="1" dirty="0"/>
              <a:t>≥</a:t>
            </a:r>
            <a:r>
              <a:rPr lang="en-US" altLang="zh-CN" b="1" dirty="0"/>
              <a:t>1</a:t>
            </a:r>
            <a:r>
              <a:rPr lang="zh-CN" altLang="en-US" b="1" dirty="0"/>
              <a:t>，都有 </a:t>
            </a:r>
            <a:r>
              <a:rPr lang="en-US" altLang="zh-CN" b="1" dirty="0" err="1"/>
              <a:t>R</a:t>
            </a:r>
            <a:r>
              <a:rPr lang="en-US" altLang="zh-CN" b="1" baseline="30000" dirty="0" err="1"/>
              <a:t>n</a:t>
            </a:r>
            <a:r>
              <a:rPr lang="en-US" altLang="zh-CN" b="1" dirty="0" err="1"/>
              <a:t>⊆t</a:t>
            </a:r>
            <a:r>
              <a:rPr lang="en-US" altLang="zh-CN" b="1" dirty="0"/>
              <a:t>&lt;R&gt;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4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2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由定理</a:t>
            </a:r>
            <a:r>
              <a:rPr lang="en-US" altLang="zh-CN" dirty="0"/>
              <a:t>3</a:t>
            </a:r>
            <a:r>
              <a:rPr lang="zh-CN" altLang="en-US" dirty="0"/>
              <a:t>给出的</a:t>
            </a:r>
            <a:r>
              <a:rPr lang="en-US" altLang="zh-CN" dirty="0"/>
              <a:t>t&lt;R&gt;</a:t>
            </a:r>
            <a:r>
              <a:rPr lang="zh-CN" altLang="en-US" dirty="0"/>
              <a:t>的结构，可知实际上我们还无法计算</a:t>
            </a:r>
            <a:r>
              <a:rPr lang="en-US" altLang="zh-CN" dirty="0"/>
              <a:t>t&lt;R&gt;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是一个有限集，且</a:t>
            </a:r>
            <a:r>
              <a:rPr lang="en-US" altLang="zh-CN" dirty="0"/>
              <a:t>|A|=n</a:t>
            </a:r>
            <a:r>
              <a:rPr lang="zh-CN" altLang="en-US" dirty="0"/>
              <a:t>，则我们可以得到一个更好的结果</a:t>
            </a:r>
            <a:r>
              <a:rPr lang="en-US" altLang="zh-CN" dirty="0"/>
              <a:t>&lt;</a:t>
            </a:r>
            <a:r>
              <a:rPr lang="zh-CN" altLang="en-US" dirty="0"/>
              <a:t>见定理４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226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归纳假设结论对</a:t>
            </a:r>
            <a:r>
              <a:rPr lang="en-US" altLang="zh-CN" dirty="0"/>
              <a:t>0,1,┅,k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来证明结论对</a:t>
            </a:r>
            <a:r>
              <a:rPr lang="en-US" altLang="zh-CN" dirty="0"/>
              <a:t>k+1</a:t>
            </a:r>
            <a:r>
              <a:rPr lang="zh-CN" altLang="en-US" dirty="0"/>
              <a:t>亦成立。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在另一种情况下，</a:t>
            </a:r>
            <a:r>
              <a:rPr lang="en-US" altLang="zh-CN" dirty="0"/>
              <a:t>i≥1, x=xi, </a:t>
            </a:r>
            <a:r>
              <a:rPr lang="zh-CN" altLang="en-US" dirty="0"/>
              <a:t>则有 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 ∊R</a:t>
            </a:r>
            <a:r>
              <a:rPr lang="en-US" altLang="zh-CN" baseline="30000" dirty="0"/>
              <a:t>n+k-i+1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⊆R</a:t>
            </a:r>
            <a:r>
              <a:rPr lang="en-US" altLang="zh-CN" baseline="30000" dirty="0">
                <a:latin typeface="MS Mincho" panose="02020609040205080304" pitchFamily="49" charset="-128"/>
                <a:ea typeface="MS Mincho" panose="02020609040205080304" pitchFamily="49" charset="-128"/>
              </a:rPr>
              <a:t>n+k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, 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结论亦成立。</a:t>
            </a:r>
            <a:endParaRPr lang="zh-CN" altLang="en-US" baseline="300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706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2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191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33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071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607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270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72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6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56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5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1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55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395536" y="1217713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二元关系的性质与闭包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2421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AF337-55A0-4C27-BF8B-DBDC10E73B25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zh-CN" altLang="en-US" sz="3200" b="1" dirty="0">
                <a:latin typeface="Calibri" panose="020F0502020204030204" pitchFamily="34" charset="0"/>
              </a:rPr>
              <a:t>考察</a:t>
            </a:r>
            <a:r>
              <a:rPr lang="en-US" altLang="zh-CN" sz="3200" b="1" dirty="0">
                <a:latin typeface="Calibri" panose="020F0502020204030204" pitchFamily="34" charset="0"/>
              </a:rPr>
              <a:t>A={1,2,3}</a:t>
            </a:r>
            <a:r>
              <a:rPr lang="zh-CN" altLang="en-US" sz="3200" b="1" dirty="0">
                <a:latin typeface="Calibri" panose="020F0502020204030204" pitchFamily="34" charset="0"/>
              </a:rPr>
              <a:t>上的二元关系是否具有性质</a:t>
            </a:r>
            <a:endParaRPr lang="en-US" altLang="zh-CN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50811"/>
              </p:ext>
            </p:extLst>
          </p:nvPr>
        </p:nvGraphicFramePr>
        <p:xfrm>
          <a:off x="4716" y="1052736"/>
          <a:ext cx="9143873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95">
                  <a:extLst>
                    <a:ext uri="{9D8B030D-6E8A-4147-A177-3AD203B41FA5}">
                      <a16:colId xmlns:a16="http://schemas.microsoft.com/office/drawing/2014/main" val="1290716918"/>
                    </a:ext>
                  </a:extLst>
                </a:gridCol>
                <a:gridCol w="1200468">
                  <a:extLst>
                    <a:ext uri="{9D8B030D-6E8A-4147-A177-3AD203B41FA5}">
                      <a16:colId xmlns:a16="http://schemas.microsoft.com/office/drawing/2014/main" val="2138764717"/>
                    </a:ext>
                  </a:extLst>
                </a:gridCol>
                <a:gridCol w="1650721">
                  <a:extLst>
                    <a:ext uri="{9D8B030D-6E8A-4147-A177-3AD203B41FA5}">
                      <a16:colId xmlns:a16="http://schemas.microsoft.com/office/drawing/2014/main" val="3821824333"/>
                    </a:ext>
                  </a:extLst>
                </a:gridCol>
                <a:gridCol w="1395707">
                  <a:extLst>
                    <a:ext uri="{9D8B030D-6E8A-4147-A177-3AD203B41FA5}">
                      <a16:colId xmlns:a16="http://schemas.microsoft.com/office/drawing/2014/main" val="3636401369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4082665572"/>
                    </a:ext>
                  </a:extLst>
                </a:gridCol>
                <a:gridCol w="1523214">
                  <a:extLst>
                    <a:ext uri="{9D8B030D-6E8A-4147-A177-3AD203B41FA5}">
                      <a16:colId xmlns:a16="http://schemas.microsoft.com/office/drawing/2014/main" val="1946265035"/>
                    </a:ext>
                  </a:extLst>
                </a:gridCol>
              </a:tblGrid>
              <a:tr h="803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286169947"/>
                  </a:ext>
                </a:extLst>
              </a:tr>
              <a:tr h="948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3600" b="1" dirty="0">
                          <a:solidFill>
                            <a:schemeClr val="hlink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Ø</a:t>
                      </a:r>
                      <a:endParaRPr kumimoji="0" lang="en-US" altLang="zh-CN" sz="3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513983346"/>
                  </a:ext>
                </a:extLst>
              </a:tr>
              <a:tr h="803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36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{&lt;1,1&gt;}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2341254816"/>
                  </a:ext>
                </a:extLst>
              </a:tr>
              <a:tr h="803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36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{&lt;1,2&gt;}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969566701"/>
                  </a:ext>
                </a:extLst>
              </a:tr>
              <a:tr h="8036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I</a:t>
                      </a:r>
                      <a:r>
                        <a:rPr lang="en-US" altLang="zh-CN" sz="3600" b="1" baseline="-250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3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967290407"/>
                  </a:ext>
                </a:extLst>
              </a:tr>
              <a:tr h="878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36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3600" b="1" baseline="300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36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54453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07015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FD17D5-DD2C-4FD0-B489-F71BEBC13CF5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935038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非空集合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上的二元关系及其性质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B6485A9-DBCF-4F80-8C25-5F742E26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22519"/>
              </p:ext>
            </p:extLst>
          </p:nvPr>
        </p:nvGraphicFramePr>
        <p:xfrm>
          <a:off x="0" y="1124744"/>
          <a:ext cx="9118918" cy="456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720">
                  <a:extLst>
                    <a:ext uri="{9D8B030D-6E8A-4147-A177-3AD203B41FA5}">
                      <a16:colId xmlns:a16="http://schemas.microsoft.com/office/drawing/2014/main" val="238217657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20226795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198830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8997898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4804040"/>
                    </a:ext>
                  </a:extLst>
                </a:gridCol>
                <a:gridCol w="1306558">
                  <a:extLst>
                    <a:ext uri="{9D8B030D-6E8A-4147-A177-3AD203B41FA5}">
                      <a16:colId xmlns:a16="http://schemas.microsoft.com/office/drawing/2014/main" val="9274983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1225298891"/>
                  </a:ext>
                </a:extLst>
              </a:tr>
              <a:tr h="11830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全域关系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3200" b="1" baseline="30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543510070"/>
                  </a:ext>
                </a:extLst>
              </a:tr>
              <a:tr h="11830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恒等关系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I</a:t>
                      </a:r>
                      <a:r>
                        <a:rPr lang="en-US" altLang="zh-CN" sz="3200" b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32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03" marB="45703" horzOverflow="overflow"/>
                </a:tc>
                <a:extLst>
                  <a:ext uri="{0D108BD9-81ED-4DB2-BD59-A6C34878D82A}">
                    <a16:rowId xmlns:a16="http://schemas.microsoft.com/office/drawing/2014/main" val="2980651814"/>
                  </a:ext>
                </a:extLst>
              </a:tr>
              <a:tr h="4112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空关系</a:t>
                      </a:r>
                      <a:endParaRPr kumimoji="0" lang="en-US" altLang="zh-CN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Ø</a:t>
                      </a:r>
                      <a:endParaRPr kumimoji="0" lang="zh-CN" alt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3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502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C3BF8A-D55C-462F-9D1E-000629E9FFB2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7891" name="Rectangle 34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857108" cy="642938"/>
          </a:xfrm>
        </p:spPr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 实数集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上的二元关系及其性质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66CC4F-C474-4B76-A326-9B3CF3763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1325"/>
              </p:ext>
            </p:extLst>
          </p:nvPr>
        </p:nvGraphicFramePr>
        <p:xfrm>
          <a:off x="-2" y="908720"/>
          <a:ext cx="9144000" cy="439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27989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39385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5622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959521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743814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757945"/>
                    </a:ext>
                  </a:extLst>
                </a:gridCol>
              </a:tblGrid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自反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反自反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对称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反对称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传递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28921340"/>
                  </a:ext>
                </a:extLst>
              </a:tr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285311867"/>
                  </a:ext>
                </a:extLst>
              </a:tr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≥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525406093"/>
                  </a:ext>
                </a:extLst>
              </a:tr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≤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85308274"/>
                  </a:ext>
                </a:extLst>
              </a:tr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48378580"/>
                  </a:ext>
                </a:extLst>
              </a:tr>
              <a:tr h="732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✔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42485"/>
      </p:ext>
    </p:extLst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1B1CA94-92D4-4658-8FC6-1D8B7403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2204864"/>
            <a:ext cx="7515225" cy="1647825"/>
          </a:xfrm>
          <a:prstGeom prst="rect">
            <a:avLst/>
          </a:prstGeom>
        </p:spPr>
      </p:pic>
      <p:sp>
        <p:nvSpPr>
          <p:cNvPr id="409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8DA079-892F-4028-B8BB-98055A38C376}" type="slidenum">
              <a:rPr lang="zh-CN" altLang="en-US" smtClean="0">
                <a:solidFill>
                  <a:schemeClr val="accent1"/>
                </a:solidFill>
              </a:rPr>
              <a:pPr/>
              <a:t>13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1130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例试判断下图中所表示的三个关系所具有的性质。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395288" y="4186238"/>
            <a:ext cx="8424862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hlink"/>
                </a:solidFill>
              </a:rPr>
              <a:t>答：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       </a:t>
            </a:r>
            <a:r>
              <a:rPr lang="en-US" altLang="zh-CN" sz="2800" b="1" dirty="0"/>
              <a:t>(a)</a:t>
            </a:r>
            <a:r>
              <a:rPr lang="zh-CN" altLang="en-US" sz="2800" b="1" dirty="0"/>
              <a:t>中的关系是对称的、传递的；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       </a:t>
            </a:r>
            <a:r>
              <a:rPr lang="en-US" altLang="zh-CN" sz="2800" b="1" dirty="0"/>
              <a:t>(b)</a:t>
            </a:r>
            <a:r>
              <a:rPr lang="zh-CN" altLang="en-US" sz="2800" b="1" dirty="0"/>
              <a:t>中的关系是反自反的、反对称的、传递的；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       </a:t>
            </a:r>
            <a:r>
              <a:rPr lang="en-US" altLang="zh-CN" sz="2800" b="1" dirty="0"/>
              <a:t>(c)</a:t>
            </a:r>
            <a:r>
              <a:rPr lang="zh-CN" altLang="en-US" sz="2800" b="1" dirty="0"/>
              <a:t>中的关系是自反的、反对称的、传递的。</a:t>
            </a:r>
          </a:p>
        </p:txBody>
      </p:sp>
      <p:sp>
        <p:nvSpPr>
          <p:cNvPr id="40966" name="Oval 10"/>
          <p:cNvSpPr>
            <a:spLocks noChangeArrowheads="1"/>
          </p:cNvSpPr>
          <p:nvPr/>
        </p:nvSpPr>
        <p:spPr bwMode="auto">
          <a:xfrm>
            <a:off x="1403350" y="3141663"/>
            <a:ext cx="142875" cy="144462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7" name="Oval 11"/>
          <p:cNvSpPr>
            <a:spLocks noChangeArrowheads="1"/>
          </p:cNvSpPr>
          <p:nvPr/>
        </p:nvSpPr>
        <p:spPr bwMode="auto">
          <a:xfrm>
            <a:off x="2627313" y="3141663"/>
            <a:ext cx="142875" cy="144462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8" name="Oval 12"/>
          <p:cNvSpPr>
            <a:spLocks noChangeArrowheads="1"/>
          </p:cNvSpPr>
          <p:nvPr/>
        </p:nvSpPr>
        <p:spPr bwMode="auto">
          <a:xfrm>
            <a:off x="4716463" y="2349500"/>
            <a:ext cx="142875" cy="144463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9" name="Oval 13"/>
          <p:cNvSpPr>
            <a:spLocks noChangeArrowheads="1"/>
          </p:cNvSpPr>
          <p:nvPr/>
        </p:nvSpPr>
        <p:spPr bwMode="auto">
          <a:xfrm>
            <a:off x="3997325" y="3357563"/>
            <a:ext cx="142875" cy="144462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70" name="Oval 14"/>
          <p:cNvSpPr>
            <a:spLocks noChangeArrowheads="1"/>
          </p:cNvSpPr>
          <p:nvPr/>
        </p:nvSpPr>
        <p:spPr bwMode="auto">
          <a:xfrm>
            <a:off x="5580063" y="3355975"/>
            <a:ext cx="142875" cy="144463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1" name="Oval 15"/>
          <p:cNvSpPr>
            <a:spLocks noChangeArrowheads="1"/>
          </p:cNvSpPr>
          <p:nvPr/>
        </p:nvSpPr>
        <p:spPr bwMode="auto">
          <a:xfrm>
            <a:off x="7453313" y="2565400"/>
            <a:ext cx="142875" cy="144463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2" name="Oval 16"/>
          <p:cNvSpPr>
            <a:spLocks noChangeArrowheads="1"/>
          </p:cNvSpPr>
          <p:nvPr/>
        </p:nvSpPr>
        <p:spPr bwMode="auto">
          <a:xfrm>
            <a:off x="8101013" y="3284538"/>
            <a:ext cx="142875" cy="144462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3" name="Oval 17"/>
          <p:cNvSpPr>
            <a:spLocks noChangeArrowheads="1"/>
          </p:cNvSpPr>
          <p:nvPr/>
        </p:nvSpPr>
        <p:spPr bwMode="auto">
          <a:xfrm>
            <a:off x="6732588" y="3284538"/>
            <a:ext cx="142875" cy="144462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4" name="Oval 18"/>
          <p:cNvSpPr>
            <a:spLocks noChangeArrowheads="1"/>
          </p:cNvSpPr>
          <p:nvPr/>
        </p:nvSpPr>
        <p:spPr bwMode="auto">
          <a:xfrm>
            <a:off x="1981200" y="2276475"/>
            <a:ext cx="142875" cy="144463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2CB93F6-E362-4CA7-873B-EEA91D7768BE}"/>
              </a:ext>
            </a:extLst>
          </p:cNvPr>
          <p:cNvCxnSpPr>
            <a:cxnSpLocks/>
            <a:stCxn id="40969" idx="7"/>
          </p:cNvCxnSpPr>
          <p:nvPr/>
        </p:nvCxnSpPr>
        <p:spPr>
          <a:xfrm flipV="1">
            <a:off x="4119276" y="2525627"/>
            <a:ext cx="611420" cy="85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ACB0B0B-E1AD-4D69-A291-492211520CC4}"/>
              </a:ext>
            </a:extLst>
          </p:cNvPr>
          <p:cNvSpPr txBox="1"/>
          <p:nvPr/>
        </p:nvSpPr>
        <p:spPr>
          <a:xfrm>
            <a:off x="5652120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8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60D1376-C703-4AA1-8C09-03481847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35989"/>
              </p:ext>
            </p:extLst>
          </p:nvPr>
        </p:nvGraphicFramePr>
        <p:xfrm>
          <a:off x="0" y="4390503"/>
          <a:ext cx="9134055" cy="229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4">
                  <a:extLst>
                    <a:ext uri="{9D8B030D-6E8A-4147-A177-3AD203B41FA5}">
                      <a16:colId xmlns:a16="http://schemas.microsoft.com/office/drawing/2014/main" val="1024663488"/>
                    </a:ext>
                  </a:extLst>
                </a:gridCol>
                <a:gridCol w="1422560">
                  <a:extLst>
                    <a:ext uri="{9D8B030D-6E8A-4147-A177-3AD203B41FA5}">
                      <a16:colId xmlns:a16="http://schemas.microsoft.com/office/drawing/2014/main" val="4264365487"/>
                    </a:ext>
                  </a:extLst>
                </a:gridCol>
                <a:gridCol w="1673784">
                  <a:extLst>
                    <a:ext uri="{9D8B030D-6E8A-4147-A177-3AD203B41FA5}">
                      <a16:colId xmlns:a16="http://schemas.microsoft.com/office/drawing/2014/main" val="3837230910"/>
                    </a:ext>
                  </a:extLst>
                </a:gridCol>
                <a:gridCol w="1465711">
                  <a:extLst>
                    <a:ext uri="{9D8B030D-6E8A-4147-A177-3AD203B41FA5}">
                      <a16:colId xmlns:a16="http://schemas.microsoft.com/office/drawing/2014/main" val="396409526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94070561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96148679"/>
                    </a:ext>
                  </a:extLst>
                </a:gridCol>
              </a:tblGrid>
              <a:tr h="694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2806597780"/>
                  </a:ext>
                </a:extLst>
              </a:tr>
              <a:tr h="4412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1919976504"/>
                  </a:ext>
                </a:extLst>
              </a:tr>
              <a:tr h="561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992940165"/>
                  </a:ext>
                </a:extLst>
              </a:tr>
              <a:tr h="4412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3" marB="45713" horzOverflow="overflow"/>
                </a:tc>
                <a:extLst>
                  <a:ext uri="{0D108BD9-81ED-4DB2-BD59-A6C34878D82A}">
                    <a16:rowId xmlns:a16="http://schemas.microsoft.com/office/drawing/2014/main" val="3533706167"/>
                  </a:ext>
                </a:extLst>
              </a:tr>
            </a:tbl>
          </a:graphicData>
        </a:graphic>
      </p:graphicFrame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-27384"/>
            <a:ext cx="9144000" cy="25701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设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A={1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3}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，令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{&lt;1,1&gt;,&lt;2,2&gt;,&lt;3,3&gt;,&lt;1,2&gt;}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	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{&lt;2,3&gt;,&lt;3,2&gt;}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	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{&lt;1,1&gt;,&lt;2,2&gt;,&lt;2,3&gt;,&lt;3,2&gt;,&lt;3,1&gt;}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问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具有哪些性质？</a:t>
            </a:r>
          </a:p>
        </p:txBody>
      </p: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8351" y="2636912"/>
            <a:ext cx="88201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答： </a:t>
            </a:r>
            <a:r>
              <a:rPr lang="en-US" altLang="zh-CN" sz="2800" b="1" dirty="0"/>
              <a:t>R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有自反性、传递性、反对称性；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R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有反自反性、对称性；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R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没有这五个性质中的任何一个。</a:t>
            </a:r>
          </a:p>
        </p:txBody>
      </p:sp>
    </p:spTree>
    <p:extLst>
      <p:ext uri="{BB962C8B-B14F-4D97-AF65-F5344CB8AC3E}">
        <p14:creationId xmlns:p14="http://schemas.microsoft.com/office/powerpoint/2010/main" val="445758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50FB65-1432-48E2-88A2-DB8FF2C026E0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定理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是非空集合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上的一个二元关系，则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424863" cy="511333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(1) 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有自反性当且仅当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(2) 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有反自反性当且仅当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Ø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1000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(3) 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有对称性当且仅当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</a:p>
          <a:p>
            <a:pPr>
              <a:lnSpc>
                <a:spcPct val="130000"/>
              </a:lnSpc>
              <a:spcBef>
                <a:spcPct val="50000"/>
              </a:spcBef>
              <a:spcAft>
                <a:spcPct val="1000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(4) 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有反对称性当且仅当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R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⊆I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(5) 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有传递性当且仅当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3498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E198C6-A8FB-4B2D-A668-BE4A74B2DC82}" type="slidenum">
              <a:rPr lang="zh-CN" altLang="en-US" smtClean="0">
                <a:solidFill>
                  <a:schemeClr val="accent1"/>
                </a:solidFill>
              </a:rPr>
              <a:pPr/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(5): 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有传递性当且仅当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836613"/>
            <a:ext cx="7920038" cy="5688012"/>
          </a:xfrm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有传递性， 要证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  对于任意的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，则存在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使得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z,y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有传递性，∴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所以  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反之，若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，要证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有传递性。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对于任意的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          则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即有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，故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有传递性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得证。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179388" y="981075"/>
            <a:ext cx="504825" cy="360363"/>
          </a:xfrm>
          <a:prstGeom prst="right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 flipH="1">
            <a:off x="179388" y="4076700"/>
            <a:ext cx="576262" cy="431800"/>
          </a:xfrm>
          <a:prstGeom prst="right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68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D22D45-64FF-4502-9D10-E888B8DE61F3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6083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4103688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是集合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上两个二元关系，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均有对称性，问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			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⊕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b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	     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哪些仍有对称性？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4303713"/>
            <a:ext cx="9144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25" indent="-809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zh-CN" altLang="en-US" sz="3200" b="1">
                <a:solidFill>
                  <a:srgbClr val="993300"/>
                </a:solidFill>
              </a:rPr>
              <a:t>解：</a:t>
            </a:r>
            <a:r>
              <a:rPr lang="en-US" altLang="zh-CN" sz="3200" b="1">
                <a:solidFill>
                  <a:schemeClr val="hlink"/>
                </a:solidFill>
              </a:rPr>
              <a:t>R</a:t>
            </a:r>
            <a:r>
              <a:rPr lang="en-US" altLang="zh-CN" sz="3200" b="1" baseline="-25000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hlink"/>
                </a:solidFill>
              </a:rPr>
              <a:t>∪R</a:t>
            </a:r>
            <a:r>
              <a:rPr lang="en-US" altLang="zh-CN" sz="3200" b="1" baseline="-25000">
                <a:solidFill>
                  <a:schemeClr val="hlink"/>
                </a:solidFill>
              </a:rPr>
              <a:t>2</a:t>
            </a:r>
            <a:r>
              <a:rPr lang="zh-CN" altLang="en-US" sz="3200" b="1">
                <a:solidFill>
                  <a:schemeClr val="hlink"/>
                </a:solidFill>
              </a:rPr>
              <a:t>，</a:t>
            </a:r>
            <a:r>
              <a:rPr lang="en-US" altLang="zh-CN" sz="3200" b="1">
                <a:solidFill>
                  <a:schemeClr val="hlink"/>
                </a:solidFill>
              </a:rPr>
              <a:t>R</a:t>
            </a:r>
            <a:r>
              <a:rPr lang="en-US" altLang="zh-CN" sz="3200" b="1" baseline="-25000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hlink"/>
                </a:solidFill>
              </a:rPr>
              <a:t>∩R</a:t>
            </a:r>
            <a:r>
              <a:rPr lang="en-US" altLang="zh-CN" sz="3200" b="1" baseline="-25000">
                <a:solidFill>
                  <a:schemeClr val="hlink"/>
                </a:solidFill>
              </a:rPr>
              <a:t>2</a:t>
            </a:r>
            <a:r>
              <a:rPr lang="zh-CN" altLang="en-US" sz="3200" b="1">
                <a:solidFill>
                  <a:schemeClr val="hlink"/>
                </a:solidFill>
              </a:rPr>
              <a:t>，</a:t>
            </a:r>
            <a:r>
              <a:rPr lang="en-US" altLang="zh-CN" sz="3200" b="1">
                <a:solidFill>
                  <a:schemeClr val="hlink"/>
                </a:solidFill>
              </a:rPr>
              <a:t>R</a:t>
            </a:r>
            <a:r>
              <a:rPr lang="en-US" altLang="zh-CN" sz="3200" b="1" baseline="-25000">
                <a:solidFill>
                  <a:schemeClr val="hlink"/>
                </a:solidFill>
              </a:rPr>
              <a:t>1</a:t>
            </a:r>
            <a:r>
              <a:rPr lang="zh-CN" altLang="en-US" sz="3200" b="1">
                <a:solidFill>
                  <a:schemeClr val="hlink"/>
                </a:solidFill>
              </a:rPr>
              <a:t>－</a:t>
            </a:r>
            <a:r>
              <a:rPr lang="en-US" altLang="zh-CN" sz="3200" b="1">
                <a:solidFill>
                  <a:schemeClr val="hlink"/>
                </a:solidFill>
              </a:rPr>
              <a:t>R</a:t>
            </a:r>
            <a:r>
              <a:rPr lang="en-US" altLang="zh-CN" sz="3200" b="1" baseline="-25000">
                <a:solidFill>
                  <a:schemeClr val="hlink"/>
                </a:solidFill>
              </a:rPr>
              <a:t>2</a:t>
            </a:r>
            <a:r>
              <a:rPr lang="zh-CN" altLang="en-US" sz="3200" b="1">
                <a:solidFill>
                  <a:schemeClr val="hlink"/>
                </a:solidFill>
              </a:rPr>
              <a:t>，</a:t>
            </a:r>
            <a:r>
              <a:rPr lang="en-US" altLang="zh-CN" sz="3200" b="1">
                <a:solidFill>
                  <a:schemeClr val="hlink"/>
                </a:solidFill>
              </a:rPr>
              <a:t>R</a:t>
            </a:r>
            <a:r>
              <a:rPr lang="en-US" altLang="zh-CN" sz="3200" b="1" baseline="-25000">
                <a:solidFill>
                  <a:schemeClr val="hlink"/>
                </a:solidFill>
              </a:rPr>
              <a:t>1</a:t>
            </a:r>
            <a:r>
              <a:rPr lang="en-US" altLang="zh-CN" sz="3200" b="1">
                <a:solidFill>
                  <a:schemeClr val="hlink"/>
                </a:solidFill>
              </a:rPr>
              <a:t>⊕R</a:t>
            </a:r>
            <a:r>
              <a:rPr lang="en-US" altLang="zh-CN" sz="3200" b="1" baseline="-25000">
                <a:solidFill>
                  <a:schemeClr val="hlink"/>
                </a:solidFill>
              </a:rPr>
              <a:t>2</a:t>
            </a:r>
          </a:p>
          <a:p>
            <a:pPr eaLnBrk="1" hangingPunct="1">
              <a:spcAft>
                <a:spcPct val="25000"/>
              </a:spcAft>
            </a:pPr>
            <a:r>
              <a:rPr lang="zh-CN" altLang="en-US" sz="3200" b="1" baseline="-25000">
                <a:solidFill>
                  <a:schemeClr val="hlink"/>
                </a:solidFill>
              </a:rPr>
              <a:t>           </a:t>
            </a:r>
            <a:r>
              <a:rPr lang="zh-CN" altLang="en-US" sz="3200" b="1">
                <a:solidFill>
                  <a:schemeClr val="hlink"/>
                </a:solidFill>
              </a:rPr>
              <a:t>都仍有对称性。</a:t>
            </a:r>
          </a:p>
          <a:p>
            <a:pPr eaLnBrk="1" hangingPunct="1">
              <a:spcBef>
                <a:spcPct val="20000"/>
              </a:spcBef>
              <a:spcAft>
                <a:spcPct val="30000"/>
              </a:spcAft>
            </a:pPr>
            <a:r>
              <a:rPr lang="zh-CN" altLang="en-US" sz="3200" b="1">
                <a:solidFill>
                  <a:schemeClr val="hlink"/>
                </a:solidFill>
              </a:rPr>
              <a:t>       </a:t>
            </a:r>
            <a:r>
              <a:rPr lang="zh-CN" altLang="en-US" sz="3200" b="1"/>
              <a:t>仅证明</a:t>
            </a:r>
            <a:r>
              <a:rPr lang="en-US" altLang="zh-CN" sz="3200" b="1"/>
              <a:t>R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∪R</a:t>
            </a:r>
            <a:r>
              <a:rPr lang="en-US" altLang="zh-CN" sz="3200" b="1" baseline="-25000"/>
              <a:t>2</a:t>
            </a:r>
            <a:r>
              <a:rPr lang="zh-CN" altLang="en-US" sz="3200" b="1"/>
              <a:t>有对称性，见下页。</a:t>
            </a:r>
            <a:r>
              <a:rPr lang="zh-CN" altLang="en-US" sz="2800" b="1">
                <a:solidFill>
                  <a:srgbClr val="33330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11134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FEF08-9212-47DE-A63C-C0EEB4D8994C}" type="slidenum">
              <a:rPr lang="zh-CN" altLang="en-US" smtClean="0">
                <a:solidFill>
                  <a:schemeClr val="accent1"/>
                </a:solidFill>
              </a:rPr>
              <a:pPr/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2016126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是集合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上两个二元关系，</a:t>
            </a:r>
            <a:b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若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均有对称性，则</a:t>
            </a:r>
            <a:b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仍有对称性。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79388" y="2133600"/>
            <a:ext cx="84248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25" indent="-809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b="1" dirty="0">
                <a:solidFill>
                  <a:srgbClr val="993300"/>
                </a:solidFill>
              </a:rPr>
              <a:t>解：</a:t>
            </a:r>
            <a:r>
              <a:rPr lang="zh-CN" altLang="en-US" sz="2800" b="1" dirty="0">
                <a:solidFill>
                  <a:srgbClr val="333300"/>
                </a:solidFill>
              </a:rPr>
              <a:t> 对于任意的 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&gt; </a:t>
            </a:r>
            <a:r>
              <a:rPr lang="en-US" altLang="zh-CN" sz="2800" b="1" dirty="0">
                <a:solidFill>
                  <a:srgbClr val="3333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>
                <a:solidFill>
                  <a:srgbClr val="3333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∪R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要证明，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y,x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∪R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事实上，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，或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  若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，因为</a:t>
            </a:r>
            <a:r>
              <a:rPr lang="en-US" altLang="zh-CN" sz="2800" b="1" dirty="0">
                <a:solidFill>
                  <a:srgbClr val="3333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对称，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        故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y,x</a:t>
            </a:r>
            <a:r>
              <a:rPr lang="en-US" altLang="zh-CN" sz="2800" b="1" dirty="0">
                <a:solidFill>
                  <a:srgbClr val="333300"/>
                </a:solidFill>
              </a:rPr>
              <a:t>&gt; ∊R1</a:t>
            </a:r>
            <a:r>
              <a:rPr lang="zh-CN" altLang="en-US" sz="2800" b="1" dirty="0">
                <a:solidFill>
                  <a:srgbClr val="333300"/>
                </a:solidFill>
              </a:rPr>
              <a:t>，即有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y,x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∪R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  若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，因为</a:t>
            </a:r>
            <a:r>
              <a:rPr lang="en-US" altLang="zh-CN" sz="2800" b="1" dirty="0">
                <a:solidFill>
                  <a:srgbClr val="3333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对称，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        故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y,x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，即有</a:t>
            </a:r>
            <a:r>
              <a:rPr lang="en-US" altLang="zh-CN" sz="2800" b="1" dirty="0">
                <a:solidFill>
                  <a:srgbClr val="333300"/>
                </a:solidFill>
              </a:rPr>
              <a:t>&lt;</a:t>
            </a:r>
            <a:r>
              <a:rPr lang="en-US" altLang="zh-CN" sz="2800" b="1" dirty="0" err="1">
                <a:solidFill>
                  <a:srgbClr val="333300"/>
                </a:solidFill>
              </a:rPr>
              <a:t>y,x</a:t>
            </a:r>
            <a:r>
              <a:rPr lang="en-US" altLang="zh-CN" sz="2800" b="1" dirty="0">
                <a:solidFill>
                  <a:srgbClr val="333300"/>
                </a:solidFill>
              </a:rPr>
              <a:t>&gt; ∊R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∪R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333300"/>
                </a:solidFill>
              </a:rPr>
              <a:t>        所以 </a:t>
            </a:r>
            <a:r>
              <a:rPr lang="en-US" altLang="zh-CN" sz="2800" b="1" dirty="0">
                <a:solidFill>
                  <a:srgbClr val="3333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∪R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是对称的。</a:t>
            </a:r>
          </a:p>
        </p:txBody>
      </p:sp>
    </p:spTree>
    <p:extLst>
      <p:ext uri="{BB962C8B-B14F-4D97-AF65-F5344CB8AC3E}">
        <p14:creationId xmlns:p14="http://schemas.microsoft.com/office/powerpoint/2010/main" val="204704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21874"/>
              </p:ext>
            </p:extLst>
          </p:nvPr>
        </p:nvGraphicFramePr>
        <p:xfrm>
          <a:off x="4713" y="836712"/>
          <a:ext cx="9139289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95">
                  <a:extLst>
                    <a:ext uri="{9D8B030D-6E8A-4147-A177-3AD203B41FA5}">
                      <a16:colId xmlns:a16="http://schemas.microsoft.com/office/drawing/2014/main" val="1290716918"/>
                    </a:ext>
                  </a:extLst>
                </a:gridCol>
                <a:gridCol w="1330334">
                  <a:extLst>
                    <a:ext uri="{9D8B030D-6E8A-4147-A177-3AD203B41FA5}">
                      <a16:colId xmlns:a16="http://schemas.microsoft.com/office/drawing/2014/main" val="2138764717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3821824333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3636401369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4082665572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946265035"/>
                    </a:ext>
                  </a:extLst>
                </a:gridCol>
              </a:tblGrid>
              <a:tr h="64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286169947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已知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513983346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已知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2341254816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∪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969566701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∩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967290407"/>
                  </a:ext>
                </a:extLst>
              </a:tr>
              <a:tr h="70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544535448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R1⊕R2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25809013"/>
                  </a:ext>
                </a:extLst>
              </a:tr>
              <a:tr h="640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3200" b="1" dirty="0"/>
                        <a:t>∘</a:t>
                      </a:r>
                      <a:r>
                        <a:rPr kumimoji="0" lang="en-US" altLang="zh-CN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3238345772"/>
                  </a:ext>
                </a:extLst>
              </a:tr>
            </a:tbl>
          </a:graphicData>
        </a:graphic>
      </p:graphicFrame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AF337-55A0-4C27-BF8B-DBDC10E73B25}" type="slidenum">
              <a:rPr lang="zh-CN" altLang="en-US" smtClean="0">
                <a:solidFill>
                  <a:schemeClr val="accent1"/>
                </a:solidFill>
              </a:rPr>
              <a:pPr/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二元关系的运算所具有的性质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46698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95881-41E7-414E-90FC-EA3192713499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4.3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关系的性质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424863" cy="4525962"/>
          </a:xfrm>
        </p:spPr>
        <p:txBody>
          <a:bodyPr/>
          <a:lstStyle/>
          <a:p>
            <a:pPr marL="439738" indent="-439738"/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自反性</a:t>
            </a:r>
          </a:p>
          <a:p>
            <a:pPr marL="439738" indent="-439738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 反自反性</a:t>
            </a:r>
          </a:p>
          <a:p>
            <a:pPr marL="439738" indent="-439738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 对称性</a:t>
            </a:r>
          </a:p>
          <a:p>
            <a:pPr marL="439738" indent="-439738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 反对称性</a:t>
            </a:r>
          </a:p>
          <a:p>
            <a:pPr marL="439738" indent="-439738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 传递性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4797152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本节只讨论集合</a:t>
            </a:r>
            <a:r>
              <a:rPr lang="en-US" altLang="zh-CN" sz="3600" dirty="0"/>
              <a:t>A</a:t>
            </a:r>
            <a:r>
              <a:rPr lang="zh-CN" altLang="en-US" sz="3600" dirty="0"/>
              <a:t>上的二元关系</a:t>
            </a:r>
            <a:r>
              <a:rPr lang="en-US" altLang="zh-CN" sz="3600" dirty="0"/>
              <a:t>R</a:t>
            </a:r>
            <a:r>
              <a:rPr lang="zh-CN" altLang="en-US" sz="3600" dirty="0"/>
              <a:t>的性质</a:t>
            </a:r>
          </a:p>
        </p:txBody>
      </p:sp>
    </p:spTree>
    <p:extLst>
      <p:ext uri="{BB962C8B-B14F-4D97-AF65-F5344CB8AC3E}">
        <p14:creationId xmlns:p14="http://schemas.microsoft.com/office/powerpoint/2010/main" val="319149618"/>
      </p:ext>
    </p:extLst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AF337-55A0-4C27-BF8B-DBDC10E73B25}" type="slidenum">
              <a:rPr lang="zh-CN" altLang="en-US" smtClean="0">
                <a:solidFill>
                  <a:schemeClr val="accent1"/>
                </a:solidFill>
              </a:rPr>
              <a:pPr/>
              <a:t>20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二元关系的运算所具有的性质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24726"/>
              </p:ext>
            </p:extLst>
          </p:nvPr>
        </p:nvGraphicFramePr>
        <p:xfrm>
          <a:off x="0" y="889364"/>
          <a:ext cx="9144000" cy="501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80">
                  <a:extLst>
                    <a:ext uri="{9D8B030D-6E8A-4147-A177-3AD203B41FA5}">
                      <a16:colId xmlns:a16="http://schemas.microsoft.com/office/drawing/2014/main" val="1290716918"/>
                    </a:ext>
                  </a:extLst>
                </a:gridCol>
                <a:gridCol w="1331020">
                  <a:extLst>
                    <a:ext uri="{9D8B030D-6E8A-4147-A177-3AD203B41FA5}">
                      <a16:colId xmlns:a16="http://schemas.microsoft.com/office/drawing/2014/main" val="21387647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18243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364013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826655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46265035"/>
                    </a:ext>
                  </a:extLst>
                </a:gridCol>
              </a:tblGrid>
              <a:tr h="6192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286169947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已知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513983346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已知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2341254816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∪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969566701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S Mincho" pitchFamily="49" charset="-128"/>
                          <a:ea typeface="MS Mincho" pitchFamily="49" charset="-128"/>
                        </a:rPr>
                        <a:t>∩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967290407"/>
                  </a:ext>
                </a:extLst>
              </a:tr>
              <a:tr h="6767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544535448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⊕R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25809013"/>
                  </a:ext>
                </a:extLst>
              </a:tr>
              <a:tr h="61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3200" b="1" dirty="0"/>
                        <a:t>∘</a:t>
                      </a:r>
                      <a:r>
                        <a:rPr kumimoji="0" lang="en-US" altLang="zh-CN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✔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✘</a:t>
                      </a: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32623745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13686" y="6165304"/>
            <a:ext cx="5110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200" dirty="0"/>
              <a:t>注意：这里</a:t>
            </a:r>
            <a:r>
              <a:rPr lang="zh-CN" altLang="en-US" sz="3200" b="1" dirty="0">
                <a:latin typeface="Calibri" pitchFamily="34" charset="0"/>
              </a:rPr>
              <a:t>✘</a:t>
            </a:r>
            <a:r>
              <a:rPr lang="zh-CN" altLang="en-US" sz="3200" dirty="0"/>
              <a:t>表示不恒成立</a:t>
            </a:r>
            <a:endParaRPr lang="zh-CN" alt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108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FEF08-9212-47DE-A63C-C0EEB4D8994C}" type="slidenum">
              <a:rPr lang="zh-CN" altLang="en-US" smtClean="0">
                <a:solidFill>
                  <a:schemeClr val="accent1"/>
                </a:solidFill>
              </a:rPr>
              <a:pPr/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2016126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是非空集合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上的二元关系，</a:t>
            </a:r>
            <a:b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若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均有自反性，则</a:t>
            </a:r>
            <a:b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/>
              <a:t>∘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4000" b="1" dirty="0"/>
              <a:t>∘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都有自反性。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79388" y="2133600"/>
            <a:ext cx="842486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25" indent="-809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3200" b="1" dirty="0">
                <a:solidFill>
                  <a:srgbClr val="993300"/>
                </a:solidFill>
              </a:rPr>
              <a:t>解：</a:t>
            </a:r>
            <a:r>
              <a:rPr lang="zh-CN" altLang="en-US" sz="3200" b="1" dirty="0">
                <a:solidFill>
                  <a:srgbClr val="333300"/>
                </a:solidFill>
              </a:rPr>
              <a:t> 对于任意的</a:t>
            </a:r>
            <a:r>
              <a:rPr lang="en-US" altLang="zh-CN" sz="3200" b="1" dirty="0">
                <a:solidFill>
                  <a:srgbClr val="333300"/>
                </a:solidFill>
              </a:rPr>
              <a:t>x ∊A, </a:t>
            </a:r>
            <a:r>
              <a:rPr lang="zh-CN" altLang="en-US" sz="3200" b="1" dirty="0">
                <a:solidFill>
                  <a:srgbClr val="333300"/>
                </a:solidFill>
              </a:rPr>
              <a:t>有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 dirty="0">
                <a:solidFill>
                  <a:srgbClr val="333300"/>
                </a:solidFill>
              </a:rPr>
              <a:t>               </a:t>
            </a:r>
            <a:r>
              <a:rPr lang="en-US" altLang="zh-CN" sz="3200" b="1" dirty="0">
                <a:solidFill>
                  <a:srgbClr val="333300"/>
                </a:solidFill>
              </a:rPr>
              <a:t>&lt;x, x&gt; ∊R</a:t>
            </a:r>
            <a:r>
              <a:rPr lang="en-US" altLang="zh-CN" sz="32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&lt;x, x&gt; ∊R</a:t>
            </a:r>
            <a:r>
              <a:rPr lang="en-US" altLang="zh-CN" sz="32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         </a:t>
            </a:r>
            <a:r>
              <a:rPr lang="zh-CN" altLang="en-US" sz="3200" b="1" dirty="0">
                <a:solidFill>
                  <a:srgbClr val="333300"/>
                </a:solidFill>
              </a:rPr>
              <a:t>于是，由复合关系的定义知道：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 				&lt;x, x&gt; ∊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 				&lt;x, x&gt; ∊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    </a:t>
            </a:r>
            <a:endParaRPr lang="zh-CN" altLang="en-US" sz="3200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baseline="-25000" dirty="0">
                <a:latin typeface="Calibri" panose="020F0502020204030204" pitchFamily="34" charset="0"/>
              </a:rPr>
              <a:t>   </a:t>
            </a:r>
            <a:r>
              <a:rPr lang="zh-CN" altLang="en-US" sz="3200" b="1" dirty="0">
                <a:latin typeface="Calibri" panose="020F0502020204030204" pitchFamily="34" charset="0"/>
              </a:rPr>
              <a:t>          因此，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3200" b="1" baseline="-25000" dirty="0"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latin typeface="Calibri" panose="020F0502020204030204" pitchFamily="34" charset="0"/>
              </a:rPr>
              <a:t> 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都有自反性</a:t>
            </a:r>
            <a:endParaRPr lang="zh-CN" altLang="en-US" sz="3200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79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12" y="0"/>
            <a:ext cx="9246816" cy="620688"/>
          </a:xfrm>
        </p:spPr>
        <p:txBody>
          <a:bodyPr/>
          <a:lstStyle/>
          <a:p>
            <a:pPr algn="l"/>
            <a:r>
              <a:rPr lang="zh-CN" altLang="en-US" dirty="0"/>
              <a:t>例   </a:t>
            </a:r>
            <a:r>
              <a:rPr lang="en-US" altLang="zh-CN" dirty="0"/>
              <a:t>A={1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3}</a:t>
            </a:r>
            <a:r>
              <a:rPr lang="zh-CN" altLang="en-US" dirty="0"/>
              <a:t>，讨论反自反性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22</a:t>
            </a:fld>
            <a:r>
              <a:rPr lang="en-US" altLang="zh-CN" dirty="0"/>
              <a:t>/44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7504" y="836712"/>
            <a:ext cx="2880320" cy="2160240"/>
            <a:chOff x="517476" y="980728"/>
            <a:chExt cx="2880320" cy="2160240"/>
          </a:xfrm>
        </p:grpSpPr>
        <p:sp>
          <p:nvSpPr>
            <p:cNvPr id="15" name="矩形 14"/>
            <p:cNvSpPr/>
            <p:nvPr/>
          </p:nvSpPr>
          <p:spPr>
            <a:xfrm>
              <a:off x="517476" y="980728"/>
              <a:ext cx="2880320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05508" y="1268761"/>
              <a:ext cx="2426196" cy="1688928"/>
              <a:chOff x="5558036" y="1207988"/>
              <a:chExt cx="2426196" cy="1688928"/>
            </a:xfrm>
            <a:solidFill>
              <a:srgbClr val="FFC000"/>
            </a:solidFill>
          </p:grpSpPr>
          <p:sp>
            <p:nvSpPr>
              <p:cNvPr id="9" name="椭圆 8"/>
              <p:cNvSpPr/>
              <p:nvPr/>
            </p:nvSpPr>
            <p:spPr>
              <a:xfrm>
                <a:off x="5558036" y="2564904"/>
                <a:ext cx="216804" cy="33201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704584" y="2582790"/>
                <a:ext cx="279648" cy="25947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660232" y="1207988"/>
                <a:ext cx="279648" cy="25947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5774840" y="2712528"/>
                <a:ext cx="1929744" cy="18382"/>
              </a:xfrm>
              <a:prstGeom prst="straightConnector1">
                <a:avLst/>
              </a:prstGeom>
              <a:grpFill/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矩形 18"/>
          <p:cNvSpPr/>
          <p:nvPr/>
        </p:nvSpPr>
        <p:spPr>
          <a:xfrm>
            <a:off x="3131840" y="836712"/>
            <a:ext cx="2880320" cy="2160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41948" y="2499547"/>
            <a:ext cx="197126" cy="24158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66418" y="2593511"/>
            <a:ext cx="238299" cy="2201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522068" y="1124744"/>
            <a:ext cx="265956" cy="259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3" idx="5"/>
          </p:cNvCxnSpPr>
          <p:nvPr/>
        </p:nvCxnSpPr>
        <p:spPr>
          <a:xfrm flipH="1" flipV="1">
            <a:off x="4749076" y="1346220"/>
            <a:ext cx="828634" cy="1247292"/>
          </a:xfrm>
          <a:prstGeom prst="straightConnector1">
            <a:avLst/>
          </a:prstGeom>
          <a:solidFill>
            <a:srgbClr val="00B0F0"/>
          </a:solidFill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56176" y="836712"/>
            <a:ext cx="2880320" cy="2160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466284" y="1124744"/>
            <a:ext cx="2362769" cy="1688928"/>
            <a:chOff x="5580112" y="1207987"/>
            <a:chExt cx="2362769" cy="1688928"/>
          </a:xfrm>
          <a:solidFill>
            <a:srgbClr val="92D050"/>
          </a:solidFill>
        </p:grpSpPr>
        <p:sp>
          <p:nvSpPr>
            <p:cNvPr id="38" name="椭圆 37"/>
            <p:cNvSpPr/>
            <p:nvPr/>
          </p:nvSpPr>
          <p:spPr>
            <a:xfrm>
              <a:off x="5580112" y="2582790"/>
              <a:ext cx="197126" cy="241589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7704582" y="2676754"/>
              <a:ext cx="238299" cy="22016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6660232" y="1207987"/>
              <a:ext cx="265956" cy="2594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cxnSp>
        <p:nvCxnSpPr>
          <p:cNvPr id="42" name="直接箭头连接符 41"/>
          <p:cNvCxnSpPr>
            <a:endCxn id="38" idx="5"/>
          </p:cNvCxnSpPr>
          <p:nvPr/>
        </p:nvCxnSpPr>
        <p:spPr>
          <a:xfrm flipH="1">
            <a:off x="6634542" y="2678397"/>
            <a:ext cx="1956213" cy="27359"/>
          </a:xfrm>
          <a:prstGeom prst="straightConnector1">
            <a:avLst/>
          </a:prstGeom>
          <a:solidFill>
            <a:srgbClr val="00B0F0"/>
          </a:solidFill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85588" y="3064604"/>
            <a:ext cx="73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✔</a:t>
            </a:r>
            <a:r>
              <a:rPr lang="en-US" altLang="zh-CN" sz="3200" dirty="0"/>
              <a:t>                  G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✔</a:t>
            </a:r>
            <a:r>
              <a:rPr lang="en-US" altLang="zh-CN" sz="3200" dirty="0"/>
              <a:t>                    H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✔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96414" y="3717032"/>
            <a:ext cx="2880320" cy="2160240"/>
            <a:chOff x="517476" y="980728"/>
            <a:chExt cx="2880320" cy="2160240"/>
          </a:xfrm>
          <a:solidFill>
            <a:srgbClr val="95B3D7"/>
          </a:solidFill>
        </p:grpSpPr>
        <p:sp>
          <p:nvSpPr>
            <p:cNvPr id="49" name="矩形 48"/>
            <p:cNvSpPr/>
            <p:nvPr/>
          </p:nvSpPr>
          <p:spPr>
            <a:xfrm>
              <a:off x="517476" y="980728"/>
              <a:ext cx="2880320" cy="21602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805508" y="1268761"/>
              <a:ext cx="2426196" cy="1688928"/>
              <a:chOff x="5558036" y="1207988"/>
              <a:chExt cx="2426196" cy="1688928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5558036" y="2564904"/>
                <a:ext cx="216804" cy="33201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704584" y="2582790"/>
                <a:ext cx="279648" cy="25947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660232" y="1207988"/>
                <a:ext cx="279648" cy="25947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54" name="直接箭头连接符 53"/>
              <p:cNvCxnSpPr>
                <a:stCxn id="51" idx="6"/>
                <a:endCxn id="53" idx="2"/>
              </p:cNvCxnSpPr>
              <p:nvPr/>
            </p:nvCxnSpPr>
            <p:spPr>
              <a:xfrm flipV="1">
                <a:off x="5774840" y="1337725"/>
                <a:ext cx="885392" cy="1393185"/>
              </a:xfrm>
              <a:prstGeom prst="straightConnector1">
                <a:avLst/>
              </a:prstGeom>
              <a:grpFill/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矩形 58"/>
          <p:cNvSpPr/>
          <p:nvPr/>
        </p:nvSpPr>
        <p:spPr>
          <a:xfrm>
            <a:off x="4969792" y="3717032"/>
            <a:ext cx="2880320" cy="216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795356" y="4005065"/>
            <a:ext cx="1888664" cy="1688928"/>
            <a:chOff x="6095568" y="1207988"/>
            <a:chExt cx="1888664" cy="1688928"/>
          </a:xfrm>
          <a:solidFill>
            <a:srgbClr val="FFC000"/>
          </a:solidFill>
        </p:grpSpPr>
        <p:sp>
          <p:nvSpPr>
            <p:cNvPr id="61" name="椭圆 60"/>
            <p:cNvSpPr/>
            <p:nvPr/>
          </p:nvSpPr>
          <p:spPr>
            <a:xfrm>
              <a:off x="6095568" y="2564904"/>
              <a:ext cx="216804" cy="33201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7704584" y="2582790"/>
              <a:ext cx="279648" cy="2594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6660232" y="1207988"/>
              <a:ext cx="279648" cy="25947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65" name="椭圆 64"/>
          <p:cNvSpPr/>
          <p:nvPr/>
        </p:nvSpPr>
        <p:spPr>
          <a:xfrm>
            <a:off x="5063690" y="4907435"/>
            <a:ext cx="776759" cy="83113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5" idx="4"/>
            <a:endCxn id="65" idx="5"/>
          </p:cNvCxnSpPr>
          <p:nvPr/>
        </p:nvCxnSpPr>
        <p:spPr>
          <a:xfrm flipV="1">
            <a:off x="5452070" y="5616851"/>
            <a:ext cx="274625" cy="12171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91746" y="5949280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/>
              <a:t>G</a:t>
            </a:r>
            <a:r>
              <a:rPr lang="en-US" altLang="zh-CN" sz="3200" b="1" dirty="0"/>
              <a:t>∘F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✔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048313" y="594928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</a:t>
            </a:r>
            <a:r>
              <a:rPr lang="en-US" altLang="zh-CN" sz="3200" b="1" dirty="0"/>
              <a:t>∘F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4203271"/>
      </p:ext>
    </p:extLst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二元关系性质的特点</a:t>
            </a:r>
          </a:p>
        </p:txBody>
      </p:sp>
      <p:graphicFrame>
        <p:nvGraphicFramePr>
          <p:cNvPr id="192557" name="Group 4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0954856"/>
              </p:ext>
            </p:extLst>
          </p:nvPr>
        </p:nvGraphicFramePr>
        <p:xfrm>
          <a:off x="2" y="764704"/>
          <a:ext cx="9143997" cy="4651439"/>
        </p:xfrm>
        <a:graphic>
          <a:graphicData uri="http://schemas.openxmlformats.org/drawingml/2006/table">
            <a:tbl>
              <a:tblPr/>
              <a:tblGrid>
                <a:gridCol w="102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自反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反自反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反对称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传递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定义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对每个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x∊A</a:t>
                      </a: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，有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x,x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对每个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x∊A</a:t>
                      </a: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，有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x,x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&gt;∉R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若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x,y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则有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y,x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若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x,y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且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y,x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则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＝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若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x,y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且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y,z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则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&lt;</a:t>
                      </a:r>
                      <a:r>
                        <a:rPr kumimoji="0" lang="en-US" altLang="zh-CN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x,z</a:t>
                      </a: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&gt;∊R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关系矩阵的特点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主对角线元素全为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主对角线元素全为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矩阵为对称矩阵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如果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=1,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i≠j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则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ji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关系图的特点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每个顶点都有环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每个顶点都没有环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如果两个顶点之间有边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一定是一对方向相反的边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如果两个顶点之间有边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一定是一条有向边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如果顶点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有边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有边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则从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有边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460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1AF337-55A0-4C27-BF8B-DBDC10E73B25}" type="slidenum">
              <a:rPr lang="zh-CN" altLang="en-US" smtClean="0">
                <a:solidFill>
                  <a:schemeClr val="accent1"/>
                </a:solidFill>
              </a:rPr>
              <a:pPr/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4.4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关系的闭包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323850" y="764704"/>
            <a:ext cx="9144000" cy="18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  设  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A={1,2,3}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R={&lt;1,1&gt;, &lt;1,2&gt;}.</a:t>
            </a:r>
          </a:p>
          <a:p>
            <a:pPr algn="l">
              <a:lnSpc>
                <a:spcPct val="13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考察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是否具有自反性、对称性、传递性。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15" y="2996952"/>
            <a:ext cx="3055197" cy="194421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矩形 2"/>
          <p:cNvSpPr/>
          <p:nvPr/>
        </p:nvSpPr>
        <p:spPr>
          <a:xfrm>
            <a:off x="5906306" y="2693017"/>
            <a:ext cx="2502682" cy="222407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rgbClr val="00B050"/>
                </a:solidFill>
                <a:latin typeface="Calibri" panose="020F0502020204030204" pitchFamily="34" charset="0"/>
              </a:rPr>
              <a:t>自反性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✘</a:t>
            </a:r>
          </a:p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rgbClr val="00B050"/>
                </a:solidFill>
                <a:latin typeface="Calibri" panose="020F0502020204030204" pitchFamily="34" charset="0"/>
              </a:rPr>
              <a:t>对称性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✘</a:t>
            </a:r>
          </a:p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rgbClr val="00B050"/>
                </a:solidFill>
                <a:latin typeface="Calibri" panose="020F0502020204030204" pitchFamily="34" charset="0"/>
              </a:rPr>
              <a:t>传递性</a:t>
            </a:r>
            <a:r>
              <a:rPr lang="zh-CN" altLang="en-US" sz="3200" b="1" dirty="0">
                <a:solidFill>
                  <a:srgbClr val="FF0000"/>
                </a:solidFill>
                <a:latin typeface="Calibri" pitchFamily="34" charset="0"/>
              </a:rPr>
              <a:t>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6162" y="2796831"/>
            <a:ext cx="3298301" cy="2144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722981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设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A={1,2,3}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R={&lt;1,1&gt;, &lt;1,2&gt;}.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 idx="4294967295"/>
          </p:nvPr>
        </p:nvSpPr>
        <p:spPr>
          <a:xfrm>
            <a:off x="29688" y="764704"/>
            <a:ext cx="10662991" cy="5400600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显然，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不具有自反性。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添加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&lt;2,2&gt;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&lt;3,3&gt;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添加更多的二元组后，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所得的关系都具有自反性：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&lt;2,2&gt;,  &lt;3,3&gt;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&lt;2,2&gt;,  &lt;3,3&gt;,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&lt;3,1&gt;}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&lt;2,2&gt;,  &lt;3,3&gt;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&lt;2,3</a:t>
            </a:r>
            <a:r>
              <a:rPr lang="en-US" altLang="zh-CN" b="1" dirty="0" smtClean="0">
                <a:latin typeface="Calibri" panose="020F0502020204030204" pitchFamily="34" charset="0"/>
                <a:ea typeface="宋体" panose="02010600030101010101" pitchFamily="2" charset="-122"/>
              </a:rPr>
              <a:t>&gt;}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900123"/>
            <a:ext cx="2167727" cy="137946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00" y="2794804"/>
            <a:ext cx="2238375" cy="14668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4324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C0BA18-3270-4821-993E-3189A0F5792E}" type="slidenum">
              <a:rPr lang="zh-CN" altLang="en-US" smtClean="0">
                <a:solidFill>
                  <a:schemeClr val="accent1"/>
                </a:solidFill>
              </a:rPr>
              <a:pPr/>
              <a:t>26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设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A={1,2,3}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R={&lt;1,1&gt;, &lt;1,2&gt;}.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>
          <a:xfrm>
            <a:off x="101811" y="764704"/>
            <a:ext cx="8856662" cy="5256213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显然，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不具有对称性。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添加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&lt;2,1&gt;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添加更多合适的二元组后，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所得的关系可以具有对称性：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&lt;2,1&gt;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&lt;2,1&gt;,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&lt;2,2&gt;}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{&lt;1,1&gt;,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&lt;2,1&gt;,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&lt;3,2&gt;, &lt;2,3&gt;} 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900123"/>
            <a:ext cx="2167727" cy="137946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83" y="2712480"/>
            <a:ext cx="2191391" cy="161310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33169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858819-C12A-43D3-8FC7-35DC83EAAA9F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设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A={1,2,3}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R={&lt;2,1&gt;, &lt;1,2&gt;}.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>
          <a:xfrm>
            <a:off x="207480" y="870743"/>
            <a:ext cx="8712200" cy="5256213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显然，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不具有传递性。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添加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&lt;1,1&gt;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&lt;2,2&gt;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添加更多合适的二元组后，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所得的关系可以具有传递性：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{&lt;2,1&gt;,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&lt;1,1&gt;, &lt;1,2&gt;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{&lt;2,1&gt;,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&lt;1,1&gt;, &lt;2,2&gt;,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&lt;2,3&gt;}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R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{&lt;2,1&gt;, &lt;1,2&gt;,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&lt;1,1&gt;, &lt;2,2&gt;,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&lt;2,3&gt;, &lt;3,3&gt;} 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946004"/>
            <a:ext cx="2210916" cy="14191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877838"/>
            <a:ext cx="2210916" cy="172231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385948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A834E4-DA79-4B4F-BBCF-7DDE94AB7A03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闭包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569325" cy="4681537"/>
          </a:xfrm>
        </p:spPr>
        <p:txBody>
          <a:bodyPr/>
          <a:lstStyle/>
          <a:p>
            <a:pPr marL="363538" indent="-363538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设Ａ是一个集合，Ｒ是Ａ上的一个二元关系。</a:t>
            </a:r>
          </a:p>
          <a:p>
            <a:pPr marL="363538" indent="-363538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假定Ｐ是关系的某一性质。</a:t>
            </a:r>
          </a:p>
          <a:p>
            <a:pPr marL="363538" indent="-363538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包含了关系Ｒ、且具有性质Ｐ的最小集合</a:t>
            </a:r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R’</a:t>
            </a:r>
          </a:p>
          <a:p>
            <a:pPr marL="363538" indent="-363538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（关系），</a:t>
            </a:r>
          </a:p>
          <a:p>
            <a:pPr marL="363538" indent="-363538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被称为Ｒ的具有性质Ｐ的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闭包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363538" indent="-363538">
              <a:buFont typeface="Arial" panose="020B0604020202020204" pitchFamily="34" charset="0"/>
              <a:buNone/>
            </a:pP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11188" y="5170488"/>
            <a:ext cx="7685087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这里，性质Ｐ仅限于自反性、对称性、传递性。</a:t>
            </a:r>
          </a:p>
        </p:txBody>
      </p:sp>
    </p:spTree>
    <p:extLst>
      <p:ext uri="{BB962C8B-B14F-4D97-AF65-F5344CB8AC3E}">
        <p14:creationId xmlns:p14="http://schemas.microsoft.com/office/powerpoint/2010/main" val="34093442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96A544-0CFB-4A12-AAF2-7ECC7BE5EE74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395536" y="2163570"/>
            <a:ext cx="8208962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1075" indent="-981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hlink"/>
                </a:solidFill>
              </a:rPr>
              <a:t>(1)</a:t>
            </a:r>
            <a:r>
              <a:rPr lang="zh-CN" altLang="en-US" sz="3200" b="1" dirty="0">
                <a:solidFill>
                  <a:schemeClr val="hlink"/>
                </a:solidFill>
              </a:rPr>
              <a:t>Ｒ’是自反（对称、传递）的；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hlink"/>
                </a:solidFill>
              </a:rPr>
              <a:t>(2)</a:t>
            </a:r>
            <a:r>
              <a:rPr lang="zh-CN" altLang="en-US" sz="3200" b="1" dirty="0">
                <a:solidFill>
                  <a:schemeClr val="hlink"/>
                </a:solidFill>
              </a:rPr>
              <a:t>Ｒ⊆Ｒ’ ；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hlink"/>
                </a:solidFill>
              </a:rPr>
              <a:t>(3)</a:t>
            </a:r>
            <a:r>
              <a:rPr lang="zh-CN" altLang="en-US" sz="3200" b="1" dirty="0">
                <a:solidFill>
                  <a:schemeClr val="hlink"/>
                </a:solidFill>
              </a:rPr>
              <a:t>对任一关系Ｒ”，若Ｒ⊆Ｒ” ，且Ｒ”有自反（对称、传递）性，则Ｒ’⊆Ｒ” 。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3200" b="1" dirty="0"/>
              <a:t>则称</a:t>
            </a:r>
            <a:r>
              <a:rPr lang="en-US" altLang="zh-CN" sz="3200" b="1" dirty="0"/>
              <a:t>R’</a:t>
            </a:r>
            <a:r>
              <a:rPr lang="zh-CN" altLang="en-US" sz="3200" b="1" dirty="0"/>
              <a:t>为Ｒ的自反（对称、传递）闭包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8196" name="Rectangle 7"/>
          <p:cNvSpPr>
            <a:spLocks noGrp="1"/>
          </p:cNvSpPr>
          <p:nvPr>
            <p:ph type="body" idx="4294967295"/>
          </p:nvPr>
        </p:nvSpPr>
        <p:spPr>
          <a:xfrm>
            <a:off x="0" y="862013"/>
            <a:ext cx="9324975" cy="1270843"/>
          </a:xfrm>
        </p:spPr>
        <p:txBody>
          <a:bodyPr/>
          <a:lstStyle/>
          <a:p>
            <a:pPr marL="1077913" indent="-1077913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设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Ａ是一个非空集合，Ｒ是Ａ上的一个二元关系，</a:t>
            </a:r>
          </a:p>
          <a:p>
            <a:pPr marL="1077913" indent="-1077913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若关系Ｒ’ ⊆Ａ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Ａ满足以下三个条件：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-36512" y="46365"/>
            <a:ext cx="1043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</a:rPr>
              <a:t>定义</a:t>
            </a:r>
            <a:r>
              <a:rPr lang="en-US" altLang="zh-CN" sz="3600" b="1" dirty="0">
                <a:solidFill>
                  <a:schemeClr val="bg1"/>
                </a:solidFill>
              </a:rPr>
              <a:t>4.11   </a:t>
            </a:r>
            <a:r>
              <a:rPr lang="zh-CN" altLang="en-US" sz="3600" b="1" dirty="0">
                <a:solidFill>
                  <a:schemeClr val="bg1"/>
                </a:solidFill>
              </a:rPr>
              <a:t>自反闭包、对称闭包、传递闭包</a:t>
            </a:r>
          </a:p>
        </p:txBody>
      </p:sp>
    </p:spTree>
    <p:extLst>
      <p:ext uri="{BB962C8B-B14F-4D97-AF65-F5344CB8AC3E}">
        <p14:creationId xmlns:p14="http://schemas.microsoft.com/office/powerpoint/2010/main" val="100213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95881-41E7-414E-90FC-EA3192713499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，考察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个二元关系如下：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3" y="1556792"/>
            <a:ext cx="8733267" cy="374441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3429000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281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68499"/>
      </p:ext>
    </p:extLst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A7CDC6-F966-44EA-A5C7-B4CB41D55667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：自反闭包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(reflexive closure)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206899" y="764704"/>
            <a:ext cx="8569325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例  设  </a:t>
            </a:r>
            <a:r>
              <a:rPr lang="en-US" altLang="zh-CN" sz="3200" b="1" dirty="0"/>
              <a:t>A={1,2,3}</a:t>
            </a:r>
            <a:r>
              <a:rPr lang="zh-CN" altLang="en-US" sz="3200" b="1" dirty="0"/>
              <a:t>，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           </a:t>
            </a:r>
            <a:r>
              <a:rPr lang="en-US" altLang="zh-CN" sz="3200" b="1" dirty="0"/>
              <a:t>R={&lt;1,1&gt;, &lt;1,2&gt;, &lt;2,3&gt;}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    </a:t>
            </a:r>
            <a:r>
              <a:rPr lang="zh-CN" altLang="en-US" sz="3200" b="1" dirty="0">
                <a:solidFill>
                  <a:srgbClr val="C00000"/>
                </a:solidFill>
              </a:rPr>
              <a:t>则 </a:t>
            </a:r>
            <a:r>
              <a:rPr lang="zh-CN" altLang="en-US" sz="3200" b="1" dirty="0"/>
              <a:t> </a:t>
            </a:r>
            <a:endParaRPr lang="en-US" altLang="zh-CN" sz="3200" b="1" dirty="0"/>
          </a:p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r(R)</a:t>
            </a:r>
            <a:r>
              <a:rPr lang="zh-CN" altLang="en-US" sz="3200" b="1" dirty="0"/>
              <a:t>＝</a:t>
            </a:r>
            <a:r>
              <a:rPr lang="en-US" altLang="zh-CN" sz="3200" b="1" dirty="0"/>
              <a:t>{&lt;1,1&gt;, &lt;1,2&gt;, &lt;2,3&gt;,</a:t>
            </a:r>
            <a:r>
              <a:rPr lang="en-US" altLang="zh-CN" sz="3200" b="1" dirty="0">
                <a:solidFill>
                  <a:srgbClr val="C00000"/>
                </a:solidFill>
              </a:rPr>
              <a:t> &lt;2,2&gt;, &lt;3,3&gt;</a:t>
            </a:r>
            <a:r>
              <a:rPr lang="en-US" altLang="zh-CN" sz="3200" b="1" dirty="0"/>
              <a:t>}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25" y="3827502"/>
            <a:ext cx="2856867" cy="2049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676952"/>
            <a:ext cx="3359339" cy="22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A7CDC6-F966-44EA-A5C7-B4CB41D55667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9036050" cy="6429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s(R)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：对称闭包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(symmetric closure)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41312" y="908720"/>
            <a:ext cx="8569325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例  设  </a:t>
            </a:r>
            <a:r>
              <a:rPr lang="en-US" altLang="zh-CN" sz="3200" b="1" dirty="0"/>
              <a:t>A={1,2,3}</a:t>
            </a:r>
            <a:r>
              <a:rPr lang="zh-CN" altLang="en-US" sz="3200" b="1" dirty="0"/>
              <a:t>，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           </a:t>
            </a:r>
            <a:r>
              <a:rPr lang="en-US" altLang="zh-CN" sz="3200" b="1" dirty="0"/>
              <a:t>R={&lt;1,1&gt;, &lt;1,2&gt;, &lt;2,3&gt;}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    </a:t>
            </a:r>
            <a:r>
              <a:rPr lang="zh-CN" altLang="en-US" sz="3200" b="1" dirty="0">
                <a:solidFill>
                  <a:srgbClr val="C00000"/>
                </a:solidFill>
              </a:rPr>
              <a:t>则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    s(R)</a:t>
            </a:r>
            <a:r>
              <a:rPr lang="zh-CN" altLang="en-US" sz="3200" b="1" dirty="0"/>
              <a:t>＝</a:t>
            </a:r>
            <a:r>
              <a:rPr lang="en-US" altLang="zh-CN" sz="3200" b="1" dirty="0"/>
              <a:t>{&lt;1,1&gt;, &lt;1,2&gt;, &lt;2,3&gt;, </a:t>
            </a:r>
            <a:r>
              <a:rPr lang="en-US" altLang="zh-CN" sz="3200" b="1" dirty="0">
                <a:solidFill>
                  <a:srgbClr val="C00000"/>
                </a:solidFill>
              </a:rPr>
              <a:t>&lt;2,1&gt;, &lt;3,2&gt;</a:t>
            </a:r>
            <a:r>
              <a:rPr lang="en-US" altLang="zh-CN" sz="3200" b="1" dirty="0"/>
              <a:t>}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6508"/>
            <a:ext cx="3136328" cy="206805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436096" y="3866508"/>
            <a:ext cx="3177840" cy="2213450"/>
            <a:chOff x="5436096" y="3866508"/>
            <a:chExt cx="3177840" cy="221345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866508"/>
              <a:ext cx="3177840" cy="2095431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>
            <a:xfrm>
              <a:off x="7074568" y="4106779"/>
              <a:ext cx="1241597" cy="1339420"/>
            </a:xfrm>
            <a:custGeom>
              <a:avLst/>
              <a:gdLst>
                <a:gd name="connsiteX0" fmla="*/ 0 w 1241597"/>
                <a:gd name="connsiteY0" fmla="*/ 0 h 1339420"/>
                <a:gd name="connsiteX1" fmla="*/ 1122948 w 1241597"/>
                <a:gd name="connsiteY1" fmla="*/ 208547 h 1339420"/>
                <a:gd name="connsiteX2" fmla="*/ 1219200 w 1241597"/>
                <a:gd name="connsiteY2" fmla="*/ 1235242 h 1339420"/>
                <a:gd name="connsiteX3" fmla="*/ 1219200 w 1241597"/>
                <a:gd name="connsiteY3" fmla="*/ 1251284 h 133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597" h="1339420">
                  <a:moveTo>
                    <a:pt x="0" y="0"/>
                  </a:moveTo>
                  <a:cubicBezTo>
                    <a:pt x="459874" y="1336"/>
                    <a:pt x="919748" y="2673"/>
                    <a:pt x="1122948" y="208547"/>
                  </a:cubicBezTo>
                  <a:cubicBezTo>
                    <a:pt x="1326148" y="414421"/>
                    <a:pt x="1203158" y="1061453"/>
                    <a:pt x="1219200" y="1235242"/>
                  </a:cubicBezTo>
                  <a:cubicBezTo>
                    <a:pt x="1235242" y="1409031"/>
                    <a:pt x="1227221" y="1330157"/>
                    <a:pt x="1219200" y="12512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128084" y="5438274"/>
              <a:ext cx="2197769" cy="641684"/>
            </a:xfrm>
            <a:custGeom>
              <a:avLst/>
              <a:gdLst>
                <a:gd name="connsiteX0" fmla="*/ 2197769 w 2197769"/>
                <a:gd name="connsiteY0" fmla="*/ 0 h 641684"/>
                <a:gd name="connsiteX1" fmla="*/ 1299411 w 2197769"/>
                <a:gd name="connsiteY1" fmla="*/ 641684 h 641684"/>
                <a:gd name="connsiteX2" fmla="*/ 0 w 2197769"/>
                <a:gd name="connsiteY2" fmla="*/ 0 h 641684"/>
                <a:gd name="connsiteX3" fmla="*/ 0 w 2197769"/>
                <a:gd name="connsiteY3" fmla="*/ 0 h 641684"/>
                <a:gd name="connsiteX4" fmla="*/ 0 w 2197769"/>
                <a:gd name="connsiteY4" fmla="*/ 0 h 6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769" h="641684">
                  <a:moveTo>
                    <a:pt x="2197769" y="0"/>
                  </a:moveTo>
                  <a:cubicBezTo>
                    <a:pt x="1931737" y="320842"/>
                    <a:pt x="1665706" y="641684"/>
                    <a:pt x="1299411" y="641684"/>
                  </a:cubicBezTo>
                  <a:cubicBezTo>
                    <a:pt x="933116" y="641684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endCxn id="5" idx="2"/>
            </p:cNvCxnSpPr>
            <p:nvPr/>
          </p:nvCxnSpPr>
          <p:spPr>
            <a:xfrm flipH="1">
              <a:off x="8293768" y="5018463"/>
              <a:ext cx="22397" cy="32355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 flipV="1">
              <a:off x="6156176" y="5438274"/>
              <a:ext cx="216024" cy="15096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66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A7CDC6-F966-44EA-A5C7-B4CB41D55667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t(R)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：传递闭包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(transitive closure)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77031" y="715764"/>
            <a:ext cx="8569325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例  设  </a:t>
            </a:r>
            <a:r>
              <a:rPr lang="en-US" altLang="zh-CN" sz="3200" b="1" dirty="0"/>
              <a:t>A={1,2,3}</a:t>
            </a:r>
            <a:r>
              <a:rPr lang="zh-CN" altLang="en-US" sz="3200" b="1" dirty="0"/>
              <a:t>，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 b="1" dirty="0"/>
              <a:t>           </a:t>
            </a:r>
            <a:r>
              <a:rPr lang="en-US" altLang="zh-CN" sz="3200" b="1" dirty="0"/>
              <a:t>R={&lt;1,1&gt;, &lt;1,2&gt;, &lt;2,3&gt;}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    </a:t>
            </a:r>
            <a:r>
              <a:rPr lang="zh-CN" altLang="en-US" sz="3200" b="1" dirty="0">
                <a:solidFill>
                  <a:srgbClr val="C00000"/>
                </a:solidFill>
              </a:rPr>
              <a:t>则</a:t>
            </a:r>
            <a:r>
              <a:rPr lang="zh-CN" altLang="en-US" sz="3200" b="1" dirty="0"/>
              <a:t> </a:t>
            </a:r>
            <a:endParaRPr lang="en-US" altLang="zh-CN" sz="3200" b="1" dirty="0"/>
          </a:p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 b="1" dirty="0"/>
              <a:t> t(R)</a:t>
            </a:r>
            <a:r>
              <a:rPr lang="zh-CN" altLang="en-US" sz="3200" b="1" dirty="0"/>
              <a:t>＝ </a:t>
            </a:r>
            <a:r>
              <a:rPr lang="en-US" altLang="zh-CN" sz="3200" b="1" dirty="0"/>
              <a:t>{&lt;1,1&gt;, &lt;1,2&gt;, &lt;2,3&gt;, </a:t>
            </a:r>
            <a:r>
              <a:rPr lang="en-US" altLang="zh-CN" sz="3200" b="1" dirty="0">
                <a:solidFill>
                  <a:srgbClr val="C00000"/>
                </a:solidFill>
              </a:rPr>
              <a:t>&lt;1,3&gt;</a:t>
            </a:r>
            <a:r>
              <a:rPr lang="en-US" altLang="zh-CN" sz="3200" b="1" dirty="0"/>
              <a:t>}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89040"/>
            <a:ext cx="3385330" cy="22322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933056"/>
            <a:ext cx="3166921" cy="208823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444208" y="4221088"/>
            <a:ext cx="864096" cy="1296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3E1FC1-47E8-402C-823F-75F7B6B436F0}" type="slidenum">
              <a:rPr lang="zh-CN" altLang="en-US" smtClean="0">
                <a:solidFill>
                  <a:schemeClr val="accent1"/>
                </a:solidFill>
              </a:rPr>
              <a:pPr/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408988" cy="642938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</a:rPr>
              <a:t>定理</a:t>
            </a:r>
            <a:r>
              <a:rPr lang="en-US" altLang="zh-CN" dirty="0">
                <a:latin typeface="Calibri" panose="020F0502020204030204" pitchFamily="34" charset="0"/>
              </a:rPr>
              <a:t>4.4(1)   </a:t>
            </a:r>
            <a:r>
              <a:rPr lang="en-US" altLang="zh-CN" b="1" dirty="0">
                <a:latin typeface="Calibri" panose="020F0502020204030204" pitchFamily="34" charset="0"/>
              </a:rPr>
              <a:t>r(R)=R</a:t>
            </a:r>
            <a:r>
              <a:rPr lang="en-US" altLang="zh-CN" b="1" dirty="0">
                <a:latin typeface="Calibri" panose="020F0502020204030204" pitchFamily="34" charset="0"/>
                <a:ea typeface="MS Mincho" panose="02020609040205080304" pitchFamily="49" charset="-128"/>
              </a:rPr>
              <a:t>∪I</a:t>
            </a:r>
            <a:r>
              <a:rPr lang="en-US" altLang="zh-CN" b="1" baseline="-25000" dirty="0">
                <a:latin typeface="Calibri" panose="020F0502020204030204" pitchFamily="34" charset="0"/>
                <a:ea typeface="MS Mincho" panose="02020609040205080304" pitchFamily="49" charset="-128"/>
              </a:rPr>
              <a:t>A</a:t>
            </a:r>
            <a:r>
              <a:rPr lang="en-US" altLang="zh-CN" b="1" dirty="0">
                <a:latin typeface="Calibri" panose="020F0502020204030204" pitchFamily="34" charset="0"/>
              </a:rPr>
              <a:t>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5589" name="Rectangle 5"/>
          <p:cNvSpPr>
            <a:spLocks noGrp="1"/>
          </p:cNvSpPr>
          <p:nvPr>
            <p:ph type="body" idx="4294967295"/>
          </p:nvPr>
        </p:nvSpPr>
        <p:spPr>
          <a:xfrm>
            <a:off x="323850" y="836712"/>
            <a:ext cx="8569325" cy="4895949"/>
          </a:xfrm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R’=R∪I</a:t>
            </a:r>
            <a:r>
              <a:rPr lang="en-US" altLang="zh-CN" b="1" baseline="-25000" dirty="0">
                <a:latin typeface="Calibri" panose="020F0502020204030204" pitchFamily="34" charset="0"/>
                <a:ea typeface="MS Mincho" panose="02020609040205080304" pitchFamily="49" charset="-128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要证明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满足自反闭包的定义。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① 显然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R’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具有自反性；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② 显然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R⊆R’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③ 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R”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是任意一个二元关系，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R”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有自反性且包含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显然，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R⊆R”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，并且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⊆R”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，因此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R’⊆R”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由自反闭包定义知，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R’=r(A)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7680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AD3B5D-7EAB-4C74-A873-58DF394EAEDB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>
          <a:xfrm>
            <a:off x="-1" y="116632"/>
            <a:ext cx="8408989" cy="431800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4.4(2)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s(R)=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type="body" idx="4294967295"/>
          </p:nvPr>
        </p:nvSpPr>
        <p:spPr>
          <a:xfrm>
            <a:off x="34925" y="908050"/>
            <a:ext cx="9109075" cy="5689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证明：先证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⊆s(R)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对于任意的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。　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　　　</a:t>
            </a:r>
            <a:r>
              <a:rPr lang="zh-CN" altLang="en-US" sz="28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R</a:t>
            </a:r>
            <a:r>
              <a:rPr lang="zh-CN" alt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&gt;∊s(R)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         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R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y,x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&gt;∊R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y,x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&gt;∊s(R)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　　　                          再由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s(R)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的对称性，得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&gt;∊s(R)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R∪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⊆s(R)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得证。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再证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s(R)⊆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显然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有对称性，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又显然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⊆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所以由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s(R)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定义的最小性知道，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　　　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s(R)⊆</a:t>
            </a:r>
            <a:r>
              <a:rPr lang="en-US" altLang="zh-CN" sz="2800" b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成立。</a:t>
            </a:r>
          </a:p>
        </p:txBody>
      </p:sp>
    </p:spTree>
    <p:extLst>
      <p:ext uri="{BB962C8B-B14F-4D97-AF65-F5344CB8AC3E}">
        <p14:creationId xmlns:p14="http://schemas.microsoft.com/office/powerpoint/2010/main" val="446464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DD663A-159D-4CDC-9B53-BBE2BF9DA06A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-36512" y="0"/>
            <a:ext cx="8229600" cy="642938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4.4(3)  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t(R)=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80085" y="-88296"/>
            <a:ext cx="1223963" cy="854076"/>
            <a:chOff x="3780085" y="-88296"/>
            <a:chExt cx="1223963" cy="854076"/>
          </a:xfrm>
        </p:grpSpPr>
        <p:sp>
          <p:nvSpPr>
            <p:cNvPr id="13316" name="Text Box 13"/>
            <p:cNvSpPr txBox="1">
              <a:spLocks noChangeArrowheads="1"/>
            </p:cNvSpPr>
            <p:nvPr/>
          </p:nvSpPr>
          <p:spPr bwMode="auto">
            <a:xfrm>
              <a:off x="3878957" y="-88296"/>
              <a:ext cx="542925" cy="85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bg1"/>
                  </a:solidFill>
                </a:rPr>
                <a:t>∞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chemeClr val="bg1"/>
                  </a:solidFill>
                </a:rPr>
                <a:t>=1</a:t>
              </a:r>
            </a:p>
          </p:txBody>
        </p:sp>
        <p:sp>
          <p:nvSpPr>
            <p:cNvPr id="13317" name="Rectangle 14"/>
            <p:cNvSpPr>
              <a:spLocks noChangeArrowheads="1"/>
            </p:cNvSpPr>
            <p:nvPr/>
          </p:nvSpPr>
          <p:spPr bwMode="auto">
            <a:xfrm>
              <a:off x="3780085" y="15875"/>
              <a:ext cx="12239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>
                  <a:solidFill>
                    <a:schemeClr val="bg1"/>
                  </a:solidFill>
                </a:rPr>
                <a:t>∪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="1" i="1" baseline="3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700" name="Rectangle 20"/>
          <p:cNvSpPr>
            <a:spLocks noGrp="1"/>
          </p:cNvSpPr>
          <p:nvPr>
            <p:ph type="body" sz="half" idx="4294967295"/>
          </p:nvPr>
        </p:nvSpPr>
        <p:spPr>
          <a:xfrm>
            <a:off x="179512" y="980728"/>
            <a:ext cx="8640763" cy="43211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证明：先证 </a:t>
            </a:r>
            <a:r>
              <a:rPr lang="zh-CN" altLang="en-US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t(R)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只要证明  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baseline="30000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⊆t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(R)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可对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运用数学归纳法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略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再证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t(R) ⊆           </a:t>
            </a:r>
            <a:endParaRPr lang="zh-CN" altLang="en-US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只需要证明右端满足传递性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见下页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i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410917" y="836712"/>
            <a:ext cx="1296987" cy="854075"/>
            <a:chOff x="1247" y="391"/>
            <a:chExt cx="817" cy="538"/>
          </a:xfrm>
        </p:grpSpPr>
        <p:sp>
          <p:nvSpPr>
            <p:cNvPr id="13323" name="Text Box 21"/>
            <p:cNvSpPr txBox="1">
              <a:spLocks noChangeArrowheads="1"/>
            </p:cNvSpPr>
            <p:nvPr/>
          </p:nvSpPr>
          <p:spPr bwMode="auto">
            <a:xfrm>
              <a:off x="1293" y="391"/>
              <a:ext cx="34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∞</a:t>
              </a:r>
              <a:endParaRPr lang="en-US" altLang="zh-CN" sz="2000" i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/>
                <a:t>=1</a:t>
              </a:r>
            </a:p>
          </p:txBody>
        </p:sp>
        <p:sp>
          <p:nvSpPr>
            <p:cNvPr id="13324" name="Rectangle 22"/>
            <p:cNvSpPr>
              <a:spLocks noChangeArrowheads="1"/>
            </p:cNvSpPr>
            <p:nvPr/>
          </p:nvSpPr>
          <p:spPr bwMode="auto">
            <a:xfrm>
              <a:off x="1247" y="499"/>
              <a:ext cx="81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1" dirty="0"/>
                <a:t> ∪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 dirty="0" err="1">
                  <a:latin typeface="Times New Roman" panose="02020603050405020304" pitchFamily="18" charset="0"/>
                </a:rPr>
                <a:t>i</a:t>
              </a:r>
              <a:endParaRPr lang="en-US" altLang="zh-CN" sz="2400" dirty="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573959" y="4149081"/>
            <a:ext cx="1862137" cy="864096"/>
            <a:chOff x="1247" y="391"/>
            <a:chExt cx="813" cy="383"/>
          </a:xfrm>
        </p:grpSpPr>
        <p:sp>
          <p:nvSpPr>
            <p:cNvPr id="13321" name="Text Box 25"/>
            <p:cNvSpPr txBox="1">
              <a:spLocks noChangeArrowheads="1"/>
            </p:cNvSpPr>
            <p:nvPr/>
          </p:nvSpPr>
          <p:spPr bwMode="auto">
            <a:xfrm>
              <a:off x="1293" y="391"/>
              <a:ext cx="2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∞</a:t>
              </a:r>
              <a:endParaRPr lang="en-US" altLang="zh-CN" sz="2000" i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/>
                <a:t>=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13322" name="Rectangle 26"/>
            <p:cNvSpPr>
              <a:spLocks noChangeArrowheads="1"/>
            </p:cNvSpPr>
            <p:nvPr/>
          </p:nvSpPr>
          <p:spPr bwMode="auto">
            <a:xfrm>
              <a:off x="1247" y="482"/>
              <a:ext cx="81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1" dirty="0"/>
                <a:t> ∪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 dirty="0">
                  <a:latin typeface="Times New Roman" panose="02020603050405020304" pitchFamily="18" charset="0"/>
                </a:rPr>
                <a:t>i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1633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1AED2C-E20B-49E0-94A4-B44F2619D2D1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求证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t(R) ⊆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68313" y="936625"/>
            <a:ext cx="8351837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考察　　　的传递性。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对于任意的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若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     </a:t>
            </a:r>
            <a:r>
              <a:rPr lang="zh-CN" altLang="en-US" sz="2800" b="1" dirty="0"/>
              <a:t>，且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y,z</a:t>
            </a:r>
            <a:r>
              <a:rPr lang="en-US" altLang="zh-CN" sz="2800" b="1" dirty="0"/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      </a:t>
            </a:r>
            <a:r>
              <a:rPr lang="zh-CN" altLang="en-US" sz="2800" b="1" dirty="0"/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则存在 </a:t>
            </a:r>
            <a:r>
              <a:rPr lang="en-US" altLang="zh-CN" sz="2800" b="1" dirty="0"/>
              <a:t>s≥1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t≥1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s</a:t>
            </a:r>
            <a:r>
              <a:rPr lang="en-US" altLang="zh-CN" sz="28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 err="1"/>
              <a:t>N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t</a:t>
            </a:r>
            <a:r>
              <a:rPr lang="en-US" altLang="zh-CN" sz="28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 err="1"/>
              <a:t>N</a:t>
            </a:r>
            <a:r>
              <a:rPr lang="zh-CN" altLang="en-US" sz="2800" b="1" dirty="0"/>
              <a:t>，使得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   &lt;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&gt;∊</a:t>
            </a:r>
            <a:r>
              <a:rPr lang="en-US" altLang="zh-CN" sz="2800" b="1" dirty="0" err="1"/>
              <a:t>R</a:t>
            </a:r>
            <a:r>
              <a:rPr lang="en-US" altLang="zh-CN" sz="2800" b="1" baseline="30000" dirty="0" err="1"/>
              <a:t>s</a:t>
            </a:r>
            <a:r>
              <a:rPr lang="zh-CN" altLang="en-US" sz="2800" b="1" dirty="0"/>
              <a:t>，且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y,z</a:t>
            </a:r>
            <a:r>
              <a:rPr lang="en-US" altLang="zh-CN" sz="2800" b="1" dirty="0"/>
              <a:t>&gt;∊</a:t>
            </a:r>
            <a:r>
              <a:rPr lang="en-US" altLang="zh-CN" sz="2800" b="1" dirty="0" err="1"/>
              <a:t>R</a:t>
            </a:r>
            <a:r>
              <a:rPr lang="en-US" altLang="zh-CN" sz="2800" b="1" baseline="30000" dirty="0" err="1"/>
              <a:t>t</a:t>
            </a:r>
            <a:r>
              <a:rPr lang="en-US" altLang="zh-CN" sz="2800" b="1" dirty="0"/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于是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x,z</a:t>
            </a:r>
            <a:r>
              <a:rPr lang="en-US" altLang="zh-CN" sz="2800" b="1" dirty="0"/>
              <a:t>&gt;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 err="1"/>
              <a:t>R</a:t>
            </a:r>
            <a:r>
              <a:rPr lang="en-US" altLang="zh-CN" sz="2800" b="1" baseline="30000" dirty="0" err="1"/>
              <a:t>s</a:t>
            </a:r>
            <a:r>
              <a:rPr lang="en-US" altLang="zh-CN" sz="28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◦</a:t>
            </a:r>
            <a:r>
              <a:rPr lang="en-US" altLang="zh-CN" sz="2800" b="1" dirty="0" err="1"/>
              <a:t>R</a:t>
            </a:r>
            <a:r>
              <a:rPr lang="en-US" altLang="zh-CN" sz="2800" b="1" baseline="30000" dirty="0" err="1"/>
              <a:t>t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R</a:t>
            </a:r>
            <a:r>
              <a:rPr lang="en-US" altLang="zh-CN" sz="2800" b="1" baseline="30000" dirty="0" err="1"/>
              <a:t>s+t</a:t>
            </a:r>
            <a:r>
              <a:rPr lang="zh-CN" altLang="en-US" sz="2800" b="1" dirty="0"/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所以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x,z</a:t>
            </a:r>
            <a:r>
              <a:rPr lang="en-US" altLang="zh-CN" sz="2800" b="1" dirty="0"/>
              <a:t>&gt;∊           </a:t>
            </a:r>
            <a:r>
              <a:rPr lang="zh-CN" altLang="en-US" sz="2800" b="1" dirty="0"/>
              <a:t>，因此</a:t>
            </a:r>
            <a:r>
              <a:rPr lang="en-US" altLang="zh-CN" sz="2800" b="1" dirty="0"/>
              <a:t>,            </a:t>
            </a:r>
            <a:r>
              <a:rPr lang="zh-CN" altLang="en-US" sz="2800" b="1" dirty="0"/>
              <a:t>是传递的，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又由于    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由</a:t>
            </a:r>
            <a:r>
              <a:rPr lang="en-US" altLang="zh-CN" sz="2800" b="1" dirty="0"/>
              <a:t>t(R)</a:t>
            </a:r>
            <a:r>
              <a:rPr lang="zh-CN" altLang="en-US" sz="2800" b="1" dirty="0"/>
              <a:t>定义的最小性知  </a:t>
            </a:r>
            <a:r>
              <a:rPr lang="en-US" altLang="zh-CN" sz="2800" b="1" dirty="0"/>
              <a:t>t(R)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403350" y="795338"/>
            <a:ext cx="819150" cy="833437"/>
            <a:chOff x="2517" y="1570"/>
            <a:chExt cx="516" cy="525"/>
          </a:xfrm>
        </p:grpSpPr>
        <p:grpSp>
          <p:nvGrpSpPr>
            <p:cNvPr id="14374" name="Group 11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76" name="Rectangle 12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77" name="Text Box 13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75" name="Rectangle 14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grpSp>
        <p:nvGrpSpPr>
          <p:cNvPr id="14342" name="Group 15"/>
          <p:cNvGrpSpPr>
            <a:grpSpLocks/>
          </p:cNvGrpSpPr>
          <p:nvPr/>
        </p:nvGrpSpPr>
        <p:grpSpPr bwMode="auto">
          <a:xfrm>
            <a:off x="5651500" y="5908675"/>
            <a:ext cx="819150" cy="833438"/>
            <a:chOff x="2517" y="1570"/>
            <a:chExt cx="516" cy="525"/>
          </a:xfrm>
        </p:grpSpPr>
        <p:grpSp>
          <p:nvGrpSpPr>
            <p:cNvPr id="14370" name="Group 16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72" name="Rectangle 17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73" name="Text Box 18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71" name="Rectangle 19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grpSp>
        <p:nvGrpSpPr>
          <p:cNvPr id="14343" name="Group 20"/>
          <p:cNvGrpSpPr>
            <a:grpSpLocks/>
          </p:cNvGrpSpPr>
          <p:nvPr/>
        </p:nvGrpSpPr>
        <p:grpSpPr bwMode="auto">
          <a:xfrm>
            <a:off x="3176588" y="5257800"/>
            <a:ext cx="819150" cy="833438"/>
            <a:chOff x="2517" y="1570"/>
            <a:chExt cx="516" cy="525"/>
          </a:xfrm>
        </p:grpSpPr>
        <p:grpSp>
          <p:nvGrpSpPr>
            <p:cNvPr id="14366" name="Group 21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68" name="Rectangle 22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69" name="Text Box 23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67" name="Rectangle 24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grpSp>
        <p:nvGrpSpPr>
          <p:cNvPr id="14344" name="Group 25"/>
          <p:cNvGrpSpPr>
            <a:grpSpLocks/>
          </p:cNvGrpSpPr>
          <p:nvPr/>
        </p:nvGrpSpPr>
        <p:grpSpPr bwMode="auto">
          <a:xfrm>
            <a:off x="5553050" y="4608513"/>
            <a:ext cx="819150" cy="833437"/>
            <a:chOff x="2517" y="1570"/>
            <a:chExt cx="516" cy="525"/>
          </a:xfrm>
        </p:grpSpPr>
        <p:grpSp>
          <p:nvGrpSpPr>
            <p:cNvPr id="14362" name="Group 26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64" name="Rectangle 27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65" name="Text Box 28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grpSp>
        <p:nvGrpSpPr>
          <p:cNvPr id="14345" name="Group 30"/>
          <p:cNvGrpSpPr>
            <a:grpSpLocks/>
          </p:cNvGrpSpPr>
          <p:nvPr/>
        </p:nvGrpSpPr>
        <p:grpSpPr bwMode="auto">
          <a:xfrm>
            <a:off x="2889225" y="4608513"/>
            <a:ext cx="819150" cy="833437"/>
            <a:chOff x="2517" y="1570"/>
            <a:chExt cx="516" cy="525"/>
          </a:xfrm>
        </p:grpSpPr>
        <p:grpSp>
          <p:nvGrpSpPr>
            <p:cNvPr id="14358" name="Group 31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60" name="Rectangle 32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61" name="Text Box 33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59" name="Rectangle 34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grpSp>
        <p:nvGrpSpPr>
          <p:cNvPr id="14346" name="Group 35"/>
          <p:cNvGrpSpPr>
            <a:grpSpLocks/>
          </p:cNvGrpSpPr>
          <p:nvPr/>
        </p:nvGrpSpPr>
        <p:grpSpPr bwMode="auto">
          <a:xfrm>
            <a:off x="5148238" y="2019498"/>
            <a:ext cx="819150" cy="833438"/>
            <a:chOff x="2517" y="1570"/>
            <a:chExt cx="516" cy="525"/>
          </a:xfrm>
        </p:grpSpPr>
        <p:grpSp>
          <p:nvGrpSpPr>
            <p:cNvPr id="14354" name="Group 36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56" name="Rectangle 37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57" name="Text Box 38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55" name="Rectangle 39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∪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 dirty="0" err="1">
                  <a:latin typeface="Times New Roman" panose="02020603050405020304" pitchFamily="18" charset="0"/>
                </a:rPr>
                <a:t>i</a:t>
              </a:r>
              <a:endParaRPr lang="en-US" altLang="zh-CN" dirty="0"/>
            </a:p>
          </p:txBody>
        </p:sp>
      </p:grpSp>
      <p:grpSp>
        <p:nvGrpSpPr>
          <p:cNvPr id="14347" name="Group 40"/>
          <p:cNvGrpSpPr>
            <a:grpSpLocks/>
          </p:cNvGrpSpPr>
          <p:nvPr/>
        </p:nvGrpSpPr>
        <p:grpSpPr bwMode="auto">
          <a:xfrm>
            <a:off x="2627288" y="2047875"/>
            <a:ext cx="819150" cy="833438"/>
            <a:chOff x="2517" y="1570"/>
            <a:chExt cx="516" cy="525"/>
          </a:xfrm>
        </p:grpSpPr>
        <p:grpSp>
          <p:nvGrpSpPr>
            <p:cNvPr id="14350" name="Group 41"/>
            <p:cNvGrpSpPr>
              <a:grpSpLocks/>
            </p:cNvGrpSpPr>
            <p:nvPr/>
          </p:nvGrpSpPr>
          <p:grpSpPr bwMode="auto">
            <a:xfrm>
              <a:off x="2560" y="1570"/>
              <a:ext cx="320" cy="525"/>
              <a:chOff x="2109" y="3430"/>
              <a:chExt cx="320" cy="485"/>
            </a:xfrm>
          </p:grpSpPr>
          <p:sp>
            <p:nvSpPr>
              <p:cNvPr id="14352" name="Rectangle 42"/>
              <p:cNvSpPr>
                <a:spLocks noChangeArrowheads="1"/>
              </p:cNvSpPr>
              <p:nvPr/>
            </p:nvSpPr>
            <p:spPr bwMode="auto">
              <a:xfrm>
                <a:off x="2109" y="3430"/>
                <a:ext cx="272" cy="21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∞</a:t>
                </a:r>
              </a:p>
            </p:txBody>
          </p:sp>
          <p:sp>
            <p:nvSpPr>
              <p:cNvPr id="14353" name="Text Box 43"/>
              <p:cNvSpPr txBox="1">
                <a:spLocks noChangeArrowheads="1"/>
              </p:cNvSpPr>
              <p:nvPr/>
            </p:nvSpPr>
            <p:spPr bwMode="auto">
              <a:xfrm>
                <a:off x="2109" y="3702"/>
                <a:ext cx="3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/>
                  <a:t>=1</a:t>
                </a:r>
              </a:p>
            </p:txBody>
          </p:sp>
        </p:grpSp>
        <p:sp>
          <p:nvSpPr>
            <p:cNvPr id="14351" name="Rectangle 44"/>
            <p:cNvSpPr>
              <a:spLocks noChangeArrowheads="1"/>
            </p:cNvSpPr>
            <p:nvPr/>
          </p:nvSpPr>
          <p:spPr bwMode="auto">
            <a:xfrm>
              <a:off x="2517" y="1661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∪</a:t>
              </a:r>
              <a:r>
                <a:rPr lang="en-US" altLang="zh-CN" sz="24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30000"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sp>
        <p:nvSpPr>
          <p:cNvPr id="14348" name="Text Box 45"/>
          <p:cNvSpPr txBox="1">
            <a:spLocks noChangeArrowheads="1"/>
          </p:cNvSpPr>
          <p:nvPr/>
        </p:nvSpPr>
        <p:spPr bwMode="auto">
          <a:xfrm>
            <a:off x="4213225" y="-100013"/>
            <a:ext cx="542925" cy="85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chemeClr val="bg1"/>
                </a:solidFill>
              </a:rPr>
              <a:t>∞</a:t>
            </a:r>
            <a:endParaRPr lang="en-US" altLang="zh-CN" sz="2000" i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chemeClr val="bg1"/>
                </a:solidFill>
              </a:rPr>
              <a:t>=1</a:t>
            </a:r>
          </a:p>
        </p:txBody>
      </p:sp>
      <p:sp>
        <p:nvSpPr>
          <p:cNvPr id="14349" name="Rectangle 46"/>
          <p:cNvSpPr>
            <a:spLocks noChangeArrowheads="1"/>
          </p:cNvSpPr>
          <p:nvPr/>
        </p:nvSpPr>
        <p:spPr bwMode="auto">
          <a:xfrm>
            <a:off x="4140200" y="15875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</a:rPr>
              <a:t>∪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267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F60CC0-3E71-4E60-A7D9-D51A9D67DB86}" type="slidenum">
              <a:rPr lang="zh-CN" altLang="en-US" smtClean="0">
                <a:solidFill>
                  <a:schemeClr val="accent1"/>
                </a:solidFill>
              </a:rPr>
              <a:pPr/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0"/>
            <a:ext cx="9144000" cy="2492375"/>
          </a:xfrm>
          <a:solidFill>
            <a:schemeClr val="accent1"/>
          </a:solidFill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4.4(4)  </a:t>
            </a: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是集合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上的二元关系，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│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A│=n,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            </a:t>
            </a:r>
            <a:r>
              <a:rPr lang="zh-CN" alt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则 </a:t>
            </a:r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t(R)= </a:t>
            </a:r>
          </a:p>
        </p:txBody>
      </p:sp>
      <p:sp>
        <p:nvSpPr>
          <p:cNvPr id="15364" name="Text Box 14"/>
          <p:cNvSpPr txBox="1">
            <a:spLocks noChangeArrowheads="1"/>
          </p:cNvSpPr>
          <p:nvPr/>
        </p:nvSpPr>
        <p:spPr bwMode="auto">
          <a:xfrm>
            <a:off x="3481388" y="1154113"/>
            <a:ext cx="68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</a:p>
          <a:p>
            <a:pPr algn="ctr" eaLnBrk="1" hangingPunct="1">
              <a:spcBef>
                <a:spcPct val="75000"/>
              </a:spcBef>
            </a:pPr>
            <a:r>
              <a:rPr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chemeClr val="bg1"/>
                </a:solidFill>
              </a:rPr>
              <a:t>=1</a:t>
            </a: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3492500" y="1452563"/>
            <a:ext cx="1511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bg1"/>
                </a:solidFill>
              </a:rPr>
              <a:t>∪</a:t>
            </a:r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4000" b="1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n-US" altLang="zh-CN" sz="4000">
              <a:solidFill>
                <a:schemeClr val="bg1"/>
              </a:solidFill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9388" y="2781300"/>
            <a:ext cx="8713787" cy="3181350"/>
            <a:chOff x="113" y="1752"/>
            <a:chExt cx="5489" cy="2004"/>
          </a:xfrm>
        </p:grpSpPr>
        <p:sp>
          <p:nvSpPr>
            <p:cNvPr id="15367" name="Rectangle 17"/>
            <p:cNvSpPr>
              <a:spLocks noChangeArrowheads="1"/>
            </p:cNvSpPr>
            <p:nvPr/>
          </p:nvSpPr>
          <p:spPr bwMode="auto">
            <a:xfrm>
              <a:off x="113" y="1842"/>
              <a:ext cx="5489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3200" b="1" dirty="0">
                  <a:solidFill>
                    <a:srgbClr val="C00000"/>
                  </a:solidFill>
                </a:rPr>
                <a:t>证明思路：只要证明对任意的</a:t>
              </a:r>
              <a:r>
                <a:rPr lang="en-US" altLang="zh-CN" sz="3200" b="1" dirty="0" err="1">
                  <a:solidFill>
                    <a:srgbClr val="C00000"/>
                  </a:solidFill>
                </a:rPr>
                <a:t>k∊N</a:t>
              </a:r>
              <a:r>
                <a:rPr lang="zh-CN" altLang="en-US" sz="3200" b="1" dirty="0">
                  <a:solidFill>
                    <a:srgbClr val="C00000"/>
                  </a:solidFill>
                </a:rPr>
                <a:t>， </a:t>
              </a:r>
              <a:r>
                <a:rPr lang="en-US" altLang="zh-CN" sz="3200" b="1" dirty="0" err="1">
                  <a:solidFill>
                    <a:srgbClr val="C00000"/>
                  </a:solidFill>
                </a:rPr>
                <a:t>R</a:t>
              </a:r>
              <a:r>
                <a:rPr lang="en-US" altLang="zh-CN" sz="3200" b="1" baseline="30000" dirty="0" err="1">
                  <a:solidFill>
                    <a:srgbClr val="C00000"/>
                  </a:solidFill>
                </a:rPr>
                <a:t>n+k</a:t>
              </a:r>
              <a:r>
                <a:rPr lang="en-US" altLang="zh-CN" sz="3200" b="1" baseline="30000" dirty="0">
                  <a:solidFill>
                    <a:srgbClr val="C00000"/>
                  </a:solidFill>
                </a:rPr>
                <a:t> </a:t>
              </a:r>
              <a:r>
                <a:rPr lang="en-US" altLang="zh-CN" sz="3200" b="1" dirty="0">
                  <a:solidFill>
                    <a:srgbClr val="C00000"/>
                  </a:solidFill>
                </a:rPr>
                <a:t>⊆</a:t>
              </a:r>
            </a:p>
            <a:p>
              <a:pPr eaLnBrk="1" hangingPunct="1">
                <a:spcBef>
                  <a:spcPct val="30000"/>
                </a:spcBef>
                <a:spcAft>
                  <a:spcPct val="10000"/>
                </a:spcAft>
              </a:pPr>
              <a:r>
                <a:rPr lang="zh-CN" altLang="en-US" sz="3200" b="1" dirty="0"/>
                <a:t>           当</a:t>
              </a:r>
              <a:r>
                <a:rPr lang="en-US" altLang="zh-CN" sz="3200" b="1" dirty="0"/>
                <a:t>k=0</a:t>
              </a:r>
              <a:r>
                <a:rPr lang="zh-CN" altLang="en-US" sz="3200" b="1" dirty="0"/>
                <a:t>时，结论显然成立。</a:t>
              </a:r>
            </a:p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sz="3200" b="1" dirty="0"/>
                <a:t>           归纳假设  </a:t>
              </a:r>
              <a:r>
                <a:rPr lang="en-US" altLang="zh-CN" sz="3200" b="1" dirty="0"/>
                <a:t>R</a:t>
              </a:r>
              <a:r>
                <a:rPr lang="en-US" altLang="zh-CN" sz="3200" b="1" baseline="30000" dirty="0"/>
                <a:t>n+0</a:t>
              </a:r>
              <a:r>
                <a:rPr lang="en-US" altLang="zh-CN" sz="3200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⊆</a:t>
              </a:r>
              <a:r>
                <a:rPr lang="en-US" altLang="zh-CN" sz="3200" b="1" dirty="0"/>
                <a:t>         , ┅, </a:t>
              </a:r>
              <a:r>
                <a:rPr lang="en-US" altLang="zh-CN" sz="3200" b="1" dirty="0" err="1"/>
                <a:t>R</a:t>
              </a:r>
              <a:r>
                <a:rPr lang="en-US" altLang="zh-CN" sz="3200" b="1" baseline="30000" dirty="0" err="1"/>
                <a:t>n+k</a:t>
              </a:r>
              <a:r>
                <a:rPr lang="en-US" altLang="zh-CN" sz="3200" b="1" dirty="0"/>
                <a:t>⊆         , </a:t>
              </a:r>
            </a:p>
            <a:p>
              <a:pPr eaLnBrk="1" hangingPunct="1">
                <a:lnSpc>
                  <a:spcPct val="130000"/>
                </a:lnSpc>
                <a:spcBef>
                  <a:spcPct val="60000"/>
                </a:spcBef>
              </a:pPr>
              <a:r>
                <a:rPr lang="zh-CN" altLang="en-US" sz="3200" b="1" dirty="0"/>
                <a:t>           需要证明 </a:t>
              </a:r>
              <a:r>
                <a:rPr lang="en-US" altLang="zh-CN" sz="3200" b="1" dirty="0"/>
                <a:t>R</a:t>
              </a:r>
              <a:r>
                <a:rPr lang="en-US" altLang="zh-CN" sz="3200" b="1" baseline="30000" dirty="0"/>
                <a:t>n+k+1</a:t>
              </a:r>
              <a:r>
                <a:rPr lang="en-US" altLang="zh-CN" sz="3200" b="1" dirty="0"/>
                <a:t>⊆</a:t>
              </a:r>
            </a:p>
          </p:txBody>
        </p:sp>
        <p:grpSp>
          <p:nvGrpSpPr>
            <p:cNvPr id="15368" name="Group 35"/>
            <p:cNvGrpSpPr>
              <a:grpSpLocks/>
            </p:cNvGrpSpPr>
            <p:nvPr/>
          </p:nvGrpSpPr>
          <p:grpSpPr bwMode="auto">
            <a:xfrm>
              <a:off x="4967" y="1752"/>
              <a:ext cx="589" cy="553"/>
              <a:chOff x="2653" y="939"/>
              <a:chExt cx="589" cy="553"/>
            </a:xfrm>
          </p:grpSpPr>
          <p:sp>
            <p:nvSpPr>
              <p:cNvPr id="15378" name="Text Box 36"/>
              <p:cNvSpPr txBox="1">
                <a:spLocks noChangeArrowheads="1"/>
              </p:cNvSpPr>
              <p:nvPr/>
            </p:nvSpPr>
            <p:spPr bwMode="auto">
              <a:xfrm>
                <a:off x="2695" y="939"/>
                <a:ext cx="320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>
                  <a:spcBef>
                    <a:spcPct val="75000"/>
                  </a:spcBef>
                </a:pPr>
                <a:r>
                  <a:rPr lang="en-US" altLang="zh-CN" i="1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  <p:sp>
            <p:nvSpPr>
              <p:cNvPr id="15379" name="Rectangle 37"/>
              <p:cNvSpPr>
                <a:spLocks noChangeArrowheads="1"/>
              </p:cNvSpPr>
              <p:nvPr/>
            </p:nvSpPr>
            <p:spPr bwMode="auto">
              <a:xfrm>
                <a:off x="2653" y="1065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C00000"/>
                    </a:solidFill>
                  </a:rPr>
                  <a:t>∪</a:t>
                </a:r>
                <a:r>
                  <a:rPr lang="en-US" altLang="zh-CN" sz="28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i="1" baseline="300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369" name="Group 38"/>
            <p:cNvGrpSpPr>
              <a:grpSpLocks/>
            </p:cNvGrpSpPr>
            <p:nvPr/>
          </p:nvGrpSpPr>
          <p:grpSpPr bwMode="auto">
            <a:xfrm>
              <a:off x="4558" y="2614"/>
              <a:ext cx="589" cy="553"/>
              <a:chOff x="2018" y="903"/>
              <a:chExt cx="589" cy="553"/>
            </a:xfrm>
          </p:grpSpPr>
          <p:sp>
            <p:nvSpPr>
              <p:cNvPr id="15376" name="Text Box 39"/>
              <p:cNvSpPr txBox="1">
                <a:spLocks noChangeArrowheads="1"/>
              </p:cNvSpPr>
              <p:nvPr/>
            </p:nvSpPr>
            <p:spPr bwMode="auto">
              <a:xfrm>
                <a:off x="2018" y="903"/>
                <a:ext cx="320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 dirty="0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>
                  <a:spcBef>
                    <a:spcPct val="75000"/>
                  </a:spcBef>
                </a:pPr>
                <a:r>
                  <a:rPr lang="en-US" altLang="zh-CN" i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333300"/>
                    </a:solidFill>
                  </a:rPr>
                  <a:t>=1</a:t>
                </a:r>
              </a:p>
            </p:txBody>
          </p:sp>
          <p:sp>
            <p:nvSpPr>
              <p:cNvPr id="15377" name="Rectangle 40"/>
              <p:cNvSpPr>
                <a:spLocks noChangeArrowheads="1"/>
              </p:cNvSpPr>
              <p:nvPr/>
            </p:nvSpPr>
            <p:spPr bwMode="auto">
              <a:xfrm>
                <a:off x="2018" y="1039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333300"/>
                    </a:solidFill>
                  </a:rPr>
                  <a:t>∪</a:t>
                </a:r>
                <a:r>
                  <a:rPr lang="en-US" altLang="zh-CN" sz="2800" b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i="1" baseline="30000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333300"/>
                  </a:solidFill>
                </a:endParaRPr>
              </a:p>
            </p:txBody>
          </p:sp>
        </p:grpSp>
        <p:grpSp>
          <p:nvGrpSpPr>
            <p:cNvPr id="15370" name="Group 41"/>
            <p:cNvGrpSpPr>
              <a:grpSpLocks/>
            </p:cNvGrpSpPr>
            <p:nvPr/>
          </p:nvGrpSpPr>
          <p:grpSpPr bwMode="auto">
            <a:xfrm>
              <a:off x="2790" y="2614"/>
              <a:ext cx="589" cy="553"/>
              <a:chOff x="2200" y="903"/>
              <a:chExt cx="589" cy="553"/>
            </a:xfrm>
          </p:grpSpPr>
          <p:sp>
            <p:nvSpPr>
              <p:cNvPr id="15374" name="Text Box 42"/>
              <p:cNvSpPr txBox="1">
                <a:spLocks noChangeArrowheads="1"/>
              </p:cNvSpPr>
              <p:nvPr/>
            </p:nvSpPr>
            <p:spPr bwMode="auto">
              <a:xfrm>
                <a:off x="2211" y="903"/>
                <a:ext cx="320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 dirty="0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>
                  <a:spcBef>
                    <a:spcPct val="75000"/>
                  </a:spcBef>
                </a:pPr>
                <a:r>
                  <a:rPr lang="en-US" altLang="zh-CN" i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333300"/>
                    </a:solidFill>
                  </a:rPr>
                  <a:t>=1</a:t>
                </a:r>
              </a:p>
            </p:txBody>
          </p:sp>
          <p:sp>
            <p:nvSpPr>
              <p:cNvPr id="15375" name="Rectangle 43"/>
              <p:cNvSpPr>
                <a:spLocks noChangeArrowheads="1"/>
              </p:cNvSpPr>
              <p:nvPr/>
            </p:nvSpPr>
            <p:spPr bwMode="auto">
              <a:xfrm>
                <a:off x="2200" y="1039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333300"/>
                    </a:solidFill>
                  </a:rPr>
                  <a:t>∪</a:t>
                </a:r>
                <a:r>
                  <a:rPr lang="en-US" altLang="zh-CN" sz="2800" b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i="1" baseline="30000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333300"/>
                  </a:solidFill>
                </a:endParaRPr>
              </a:p>
            </p:txBody>
          </p:sp>
        </p:grpSp>
        <p:grpSp>
          <p:nvGrpSpPr>
            <p:cNvPr id="15371" name="Group 44"/>
            <p:cNvGrpSpPr>
              <a:grpSpLocks/>
            </p:cNvGrpSpPr>
            <p:nvPr/>
          </p:nvGrpSpPr>
          <p:grpSpPr bwMode="auto">
            <a:xfrm>
              <a:off x="2880" y="3203"/>
              <a:ext cx="589" cy="553"/>
              <a:chOff x="2109" y="902"/>
              <a:chExt cx="589" cy="553"/>
            </a:xfrm>
          </p:grpSpPr>
          <p:sp>
            <p:nvSpPr>
              <p:cNvPr id="15372" name="Text Box 45"/>
              <p:cNvSpPr txBox="1">
                <a:spLocks noChangeArrowheads="1"/>
              </p:cNvSpPr>
              <p:nvPr/>
            </p:nvSpPr>
            <p:spPr bwMode="auto">
              <a:xfrm>
                <a:off x="2109" y="902"/>
                <a:ext cx="320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i="1" dirty="0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>
                  <a:spcBef>
                    <a:spcPct val="75000"/>
                  </a:spcBef>
                </a:pPr>
                <a:r>
                  <a:rPr lang="en-US" altLang="zh-CN" i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333300"/>
                    </a:solidFill>
                  </a:rPr>
                  <a:t>=1</a:t>
                </a:r>
              </a:p>
            </p:txBody>
          </p:sp>
          <p:sp>
            <p:nvSpPr>
              <p:cNvPr id="15373" name="Rectangle 46"/>
              <p:cNvSpPr>
                <a:spLocks noChangeArrowheads="1"/>
              </p:cNvSpPr>
              <p:nvPr/>
            </p:nvSpPr>
            <p:spPr bwMode="auto">
              <a:xfrm>
                <a:off x="2109" y="1038"/>
                <a:ext cx="58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rgbClr val="333300"/>
                    </a:solidFill>
                  </a:rPr>
                  <a:t>∪</a:t>
                </a:r>
                <a:r>
                  <a:rPr lang="en-US" altLang="zh-CN" sz="2800" b="1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i="1" baseline="30000" dirty="0" err="1">
                    <a:solidFill>
                      <a:srgbClr val="33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3333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150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7AA3A0-7BFD-4883-ADFB-65F24BA949BB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body" idx="4294967295"/>
          </p:nvPr>
        </p:nvSpPr>
        <p:spPr>
          <a:xfrm>
            <a:off x="179388" y="71438"/>
            <a:ext cx="8713787" cy="620712"/>
          </a:xfrm>
        </p:spPr>
        <p:txBody>
          <a:bodyPr/>
          <a:lstStyle/>
          <a:p>
            <a:pPr marL="715963" indent="-715963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 设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S={a, b, c},  R= {&lt;a, b&gt;, &lt;a, c&gt;, &lt;c, b&gt;}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，求 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t(R).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95288" y="10525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1758950"/>
            <a:ext cx="958850" cy="2014538"/>
            <a:chOff x="1429" y="1117"/>
            <a:chExt cx="604" cy="1269"/>
          </a:xfrm>
        </p:grpSpPr>
        <p:sp>
          <p:nvSpPr>
            <p:cNvPr id="18485" name="Text Box 5"/>
            <p:cNvSpPr txBox="1">
              <a:spLocks noChangeArrowheads="1"/>
            </p:cNvSpPr>
            <p:nvPr/>
          </p:nvSpPr>
          <p:spPr bwMode="auto">
            <a:xfrm>
              <a:off x="1429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86" name="Text Box 6"/>
            <p:cNvSpPr txBox="1">
              <a:spLocks noChangeArrowheads="1"/>
            </p:cNvSpPr>
            <p:nvPr/>
          </p:nvSpPr>
          <p:spPr bwMode="auto">
            <a:xfrm>
              <a:off x="1837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87" name="Line 7"/>
            <p:cNvSpPr>
              <a:spLocks noChangeShapeType="1"/>
            </p:cNvSpPr>
            <p:nvPr/>
          </p:nvSpPr>
          <p:spPr bwMode="auto">
            <a:xfrm>
              <a:off x="1565" y="1253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Line 8"/>
            <p:cNvSpPr>
              <a:spLocks noChangeShapeType="1"/>
            </p:cNvSpPr>
            <p:nvPr/>
          </p:nvSpPr>
          <p:spPr bwMode="auto">
            <a:xfrm>
              <a:off x="1565" y="1298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9"/>
            <p:cNvSpPr>
              <a:spLocks noChangeShapeType="1"/>
            </p:cNvSpPr>
            <p:nvPr/>
          </p:nvSpPr>
          <p:spPr bwMode="auto">
            <a:xfrm flipV="1">
              <a:off x="1565" y="161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508625" y="1760538"/>
            <a:ext cx="742950" cy="2014537"/>
            <a:chOff x="1973" y="1118"/>
            <a:chExt cx="468" cy="1269"/>
          </a:xfrm>
        </p:grpSpPr>
        <p:sp>
          <p:nvSpPr>
            <p:cNvPr id="18481" name="Text Box 11"/>
            <p:cNvSpPr txBox="1">
              <a:spLocks noChangeArrowheads="1"/>
            </p:cNvSpPr>
            <p:nvPr/>
          </p:nvSpPr>
          <p:spPr bwMode="auto">
            <a:xfrm>
              <a:off x="2245" y="111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82" name="Line 12"/>
            <p:cNvSpPr>
              <a:spLocks noChangeShapeType="1"/>
            </p:cNvSpPr>
            <p:nvPr/>
          </p:nvSpPr>
          <p:spPr bwMode="auto">
            <a:xfrm>
              <a:off x="1973" y="125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Line 13"/>
            <p:cNvSpPr>
              <a:spLocks noChangeShapeType="1"/>
            </p:cNvSpPr>
            <p:nvPr/>
          </p:nvSpPr>
          <p:spPr bwMode="auto">
            <a:xfrm>
              <a:off x="1973" y="1299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14"/>
            <p:cNvSpPr>
              <a:spLocks noChangeShapeType="1"/>
            </p:cNvSpPr>
            <p:nvPr/>
          </p:nvSpPr>
          <p:spPr bwMode="auto">
            <a:xfrm flipV="1">
              <a:off x="1973" y="1617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333875" y="3846513"/>
            <a:ext cx="958850" cy="2014537"/>
            <a:chOff x="2911" y="1117"/>
            <a:chExt cx="604" cy="1269"/>
          </a:xfrm>
        </p:grpSpPr>
        <p:sp>
          <p:nvSpPr>
            <p:cNvPr id="18478" name="Text Box 16"/>
            <p:cNvSpPr txBox="1">
              <a:spLocks noChangeArrowheads="1"/>
            </p:cNvSpPr>
            <p:nvPr/>
          </p:nvSpPr>
          <p:spPr bwMode="auto">
            <a:xfrm>
              <a:off x="2911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79" name="Text Box 17"/>
            <p:cNvSpPr txBox="1">
              <a:spLocks noChangeArrowheads="1"/>
            </p:cNvSpPr>
            <p:nvPr/>
          </p:nvSpPr>
          <p:spPr bwMode="auto">
            <a:xfrm>
              <a:off x="3319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80" name="Line 18"/>
            <p:cNvSpPr>
              <a:spLocks noChangeShapeType="1"/>
            </p:cNvSpPr>
            <p:nvPr/>
          </p:nvSpPr>
          <p:spPr bwMode="auto">
            <a:xfrm>
              <a:off x="3061" y="1298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132138" y="1758950"/>
            <a:ext cx="742950" cy="2014538"/>
            <a:chOff x="1973" y="1118"/>
            <a:chExt cx="468" cy="1269"/>
          </a:xfrm>
        </p:grpSpPr>
        <p:sp>
          <p:nvSpPr>
            <p:cNvPr id="18474" name="Text Box 20"/>
            <p:cNvSpPr txBox="1">
              <a:spLocks noChangeArrowheads="1"/>
            </p:cNvSpPr>
            <p:nvPr/>
          </p:nvSpPr>
          <p:spPr bwMode="auto">
            <a:xfrm>
              <a:off x="2245" y="111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75" name="Line 21"/>
            <p:cNvSpPr>
              <a:spLocks noChangeShapeType="1"/>
            </p:cNvSpPr>
            <p:nvPr/>
          </p:nvSpPr>
          <p:spPr bwMode="auto">
            <a:xfrm>
              <a:off x="1973" y="125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22"/>
            <p:cNvSpPr>
              <a:spLocks noChangeShapeType="1"/>
            </p:cNvSpPr>
            <p:nvPr/>
          </p:nvSpPr>
          <p:spPr bwMode="auto">
            <a:xfrm>
              <a:off x="1973" y="1299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23"/>
            <p:cNvSpPr>
              <a:spLocks noChangeShapeType="1"/>
            </p:cNvSpPr>
            <p:nvPr/>
          </p:nvSpPr>
          <p:spPr bwMode="auto">
            <a:xfrm flipV="1">
              <a:off x="1973" y="1617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39750" y="1758950"/>
            <a:ext cx="958850" cy="2014538"/>
            <a:chOff x="1429" y="1117"/>
            <a:chExt cx="604" cy="1269"/>
          </a:xfrm>
        </p:grpSpPr>
        <p:sp>
          <p:nvSpPr>
            <p:cNvPr id="18469" name="Text Box 25"/>
            <p:cNvSpPr txBox="1">
              <a:spLocks noChangeArrowheads="1"/>
            </p:cNvSpPr>
            <p:nvPr/>
          </p:nvSpPr>
          <p:spPr bwMode="auto">
            <a:xfrm>
              <a:off x="1429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70" name="Text Box 26"/>
            <p:cNvSpPr txBox="1">
              <a:spLocks noChangeArrowheads="1"/>
            </p:cNvSpPr>
            <p:nvPr/>
          </p:nvSpPr>
          <p:spPr bwMode="auto">
            <a:xfrm>
              <a:off x="1837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71" name="Line 27"/>
            <p:cNvSpPr>
              <a:spLocks noChangeShapeType="1"/>
            </p:cNvSpPr>
            <p:nvPr/>
          </p:nvSpPr>
          <p:spPr bwMode="auto">
            <a:xfrm>
              <a:off x="1565" y="1253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28"/>
            <p:cNvSpPr>
              <a:spLocks noChangeShapeType="1"/>
            </p:cNvSpPr>
            <p:nvPr/>
          </p:nvSpPr>
          <p:spPr bwMode="auto">
            <a:xfrm>
              <a:off x="1565" y="1298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29"/>
            <p:cNvSpPr>
              <a:spLocks noChangeShapeType="1"/>
            </p:cNvSpPr>
            <p:nvPr/>
          </p:nvSpPr>
          <p:spPr bwMode="auto">
            <a:xfrm flipV="1">
              <a:off x="1565" y="161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926263" y="1758950"/>
            <a:ext cx="958850" cy="2014538"/>
            <a:chOff x="4363" y="1117"/>
            <a:chExt cx="604" cy="1269"/>
          </a:xfrm>
        </p:grpSpPr>
        <p:sp>
          <p:nvSpPr>
            <p:cNvPr id="18467" name="Text Box 31"/>
            <p:cNvSpPr txBox="1">
              <a:spLocks noChangeArrowheads="1"/>
            </p:cNvSpPr>
            <p:nvPr/>
          </p:nvSpPr>
          <p:spPr bwMode="auto">
            <a:xfrm>
              <a:off x="4363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68" name="Text Box 32"/>
            <p:cNvSpPr txBox="1">
              <a:spLocks noChangeArrowheads="1"/>
            </p:cNvSpPr>
            <p:nvPr/>
          </p:nvSpPr>
          <p:spPr bwMode="auto">
            <a:xfrm>
              <a:off x="4771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605088" y="3848100"/>
            <a:ext cx="958850" cy="2014538"/>
            <a:chOff x="1429" y="1117"/>
            <a:chExt cx="604" cy="1269"/>
          </a:xfrm>
        </p:grpSpPr>
        <p:sp>
          <p:nvSpPr>
            <p:cNvPr id="18462" name="Text Box 34"/>
            <p:cNvSpPr txBox="1">
              <a:spLocks noChangeArrowheads="1"/>
            </p:cNvSpPr>
            <p:nvPr/>
          </p:nvSpPr>
          <p:spPr bwMode="auto">
            <a:xfrm>
              <a:off x="1429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63" name="Text Box 35"/>
            <p:cNvSpPr txBox="1">
              <a:spLocks noChangeArrowheads="1"/>
            </p:cNvSpPr>
            <p:nvPr/>
          </p:nvSpPr>
          <p:spPr bwMode="auto">
            <a:xfrm>
              <a:off x="1837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64" name="Line 36"/>
            <p:cNvSpPr>
              <a:spLocks noChangeShapeType="1"/>
            </p:cNvSpPr>
            <p:nvPr/>
          </p:nvSpPr>
          <p:spPr bwMode="auto">
            <a:xfrm>
              <a:off x="1565" y="1253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37"/>
            <p:cNvSpPr>
              <a:spLocks noChangeShapeType="1"/>
            </p:cNvSpPr>
            <p:nvPr/>
          </p:nvSpPr>
          <p:spPr bwMode="auto">
            <a:xfrm>
              <a:off x="1565" y="1298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8"/>
            <p:cNvSpPr>
              <a:spLocks noChangeShapeType="1"/>
            </p:cNvSpPr>
            <p:nvPr/>
          </p:nvSpPr>
          <p:spPr bwMode="auto">
            <a:xfrm flipV="1">
              <a:off x="1565" y="161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43438" y="1758950"/>
            <a:ext cx="958850" cy="2014538"/>
            <a:chOff x="2911" y="1117"/>
            <a:chExt cx="604" cy="1269"/>
          </a:xfrm>
        </p:grpSpPr>
        <p:sp>
          <p:nvSpPr>
            <p:cNvPr id="18459" name="Text Box 40"/>
            <p:cNvSpPr txBox="1">
              <a:spLocks noChangeArrowheads="1"/>
            </p:cNvSpPr>
            <p:nvPr/>
          </p:nvSpPr>
          <p:spPr bwMode="auto">
            <a:xfrm>
              <a:off x="2911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60" name="Text Box 41"/>
            <p:cNvSpPr txBox="1">
              <a:spLocks noChangeArrowheads="1"/>
            </p:cNvSpPr>
            <p:nvPr/>
          </p:nvSpPr>
          <p:spPr bwMode="auto">
            <a:xfrm>
              <a:off x="3319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61" name="Line 42"/>
            <p:cNvSpPr>
              <a:spLocks noChangeShapeType="1"/>
            </p:cNvSpPr>
            <p:nvPr/>
          </p:nvSpPr>
          <p:spPr bwMode="auto">
            <a:xfrm>
              <a:off x="3061" y="1298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891" name="Line 43"/>
          <p:cNvSpPr>
            <a:spLocks noChangeShapeType="1"/>
          </p:cNvSpPr>
          <p:nvPr/>
        </p:nvSpPr>
        <p:spPr bwMode="auto">
          <a:xfrm>
            <a:off x="755650" y="3702050"/>
            <a:ext cx="8208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845175" y="3846513"/>
            <a:ext cx="958850" cy="2014537"/>
            <a:chOff x="1429" y="1117"/>
            <a:chExt cx="604" cy="1269"/>
          </a:xfrm>
        </p:grpSpPr>
        <p:sp>
          <p:nvSpPr>
            <p:cNvPr id="18454" name="Text Box 45"/>
            <p:cNvSpPr txBox="1">
              <a:spLocks noChangeArrowheads="1"/>
            </p:cNvSpPr>
            <p:nvPr/>
          </p:nvSpPr>
          <p:spPr bwMode="auto">
            <a:xfrm>
              <a:off x="1429" y="1117"/>
              <a:ext cx="19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18455" name="Text Box 46"/>
            <p:cNvSpPr txBox="1">
              <a:spLocks noChangeArrowheads="1"/>
            </p:cNvSpPr>
            <p:nvPr/>
          </p:nvSpPr>
          <p:spPr bwMode="auto">
            <a:xfrm>
              <a:off x="1837" y="1117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8456" name="Line 47"/>
            <p:cNvSpPr>
              <a:spLocks noChangeShapeType="1"/>
            </p:cNvSpPr>
            <p:nvPr/>
          </p:nvSpPr>
          <p:spPr bwMode="auto">
            <a:xfrm>
              <a:off x="1565" y="1253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1565" y="1298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49"/>
            <p:cNvSpPr>
              <a:spLocks noChangeShapeType="1"/>
            </p:cNvSpPr>
            <p:nvPr/>
          </p:nvSpPr>
          <p:spPr bwMode="auto">
            <a:xfrm flipV="1">
              <a:off x="1565" y="161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3736975" y="46434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∪</a:t>
            </a:r>
          </a:p>
        </p:txBody>
      </p:sp>
      <p:sp>
        <p:nvSpPr>
          <p:cNvPr id="206899" name="Text Box 51"/>
          <p:cNvSpPr txBox="1">
            <a:spLocks noChangeArrowheads="1"/>
          </p:cNvSpPr>
          <p:nvPr/>
        </p:nvSpPr>
        <p:spPr bwMode="auto">
          <a:xfrm>
            <a:off x="5272088" y="465772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206900" name="Rectangle 52"/>
          <p:cNvSpPr>
            <a:spLocks noChangeArrowheads="1"/>
          </p:cNvSpPr>
          <p:nvPr/>
        </p:nvSpPr>
        <p:spPr bwMode="auto">
          <a:xfrm>
            <a:off x="2700338" y="32639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R◦R</a:t>
            </a:r>
          </a:p>
        </p:txBody>
      </p:sp>
      <p:sp>
        <p:nvSpPr>
          <p:cNvPr id="206901" name="Rectangle 53"/>
          <p:cNvSpPr>
            <a:spLocks noChangeArrowheads="1"/>
          </p:cNvSpPr>
          <p:nvPr/>
        </p:nvSpPr>
        <p:spPr bwMode="auto">
          <a:xfrm>
            <a:off x="766763" y="32702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</a:t>
            </a:r>
          </a:p>
        </p:txBody>
      </p:sp>
      <p:sp>
        <p:nvSpPr>
          <p:cNvPr id="206902" name="Rectangle 54"/>
          <p:cNvSpPr>
            <a:spLocks noChangeArrowheads="1"/>
          </p:cNvSpPr>
          <p:nvPr/>
        </p:nvSpPr>
        <p:spPr bwMode="auto">
          <a:xfrm>
            <a:off x="5037138" y="3270250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R◦R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206903" name="Rectangle 55"/>
          <p:cNvSpPr>
            <a:spLocks noChangeArrowheads="1"/>
          </p:cNvSpPr>
          <p:nvPr/>
        </p:nvSpPr>
        <p:spPr bwMode="auto">
          <a:xfrm>
            <a:off x="7197725" y="3270250"/>
            <a:ext cx="90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</a:t>
            </a:r>
            <a:r>
              <a:rPr lang="en-US" altLang="zh-CN" b="1" baseline="30000">
                <a:solidFill>
                  <a:srgbClr val="FF0066"/>
                </a:solidFill>
              </a:rPr>
              <a:t>3</a:t>
            </a:r>
            <a:r>
              <a:rPr lang="zh-CN" altLang="en-US" b="1">
                <a:solidFill>
                  <a:srgbClr val="FF0066"/>
                </a:solidFill>
              </a:rPr>
              <a:t>＝ </a:t>
            </a:r>
            <a:r>
              <a:rPr lang="en-US" altLang="zh-CN" b="1">
                <a:solidFill>
                  <a:schemeClr val="tx2"/>
                </a:solidFill>
              </a:rPr>
              <a:t>Ø</a:t>
            </a:r>
          </a:p>
        </p:txBody>
      </p:sp>
      <p:sp>
        <p:nvSpPr>
          <p:cNvPr id="206904" name="Rectangle 56"/>
          <p:cNvSpPr>
            <a:spLocks noChangeArrowheads="1"/>
          </p:cNvSpPr>
          <p:nvPr/>
        </p:nvSpPr>
        <p:spPr bwMode="auto">
          <a:xfrm>
            <a:off x="3635375" y="5430838"/>
            <a:ext cx="17956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t(R)=R ∪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  <a:r>
              <a:rPr lang="en-US" altLang="zh-CN" b="1" dirty="0">
                <a:solidFill>
                  <a:srgbClr val="FF0066"/>
                </a:solidFill>
              </a:rPr>
              <a:t>=R</a:t>
            </a:r>
          </a:p>
        </p:txBody>
      </p:sp>
    </p:spTree>
    <p:extLst>
      <p:ext uri="{BB962C8B-B14F-4D97-AF65-F5344CB8AC3E}">
        <p14:creationId xmlns:p14="http://schemas.microsoft.com/office/powerpoint/2010/main" val="258698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/>
      <p:bldP spid="206898" grpId="0"/>
      <p:bldP spid="206899" grpId="0"/>
      <p:bldP spid="206900" grpId="0"/>
      <p:bldP spid="206901" grpId="0"/>
      <p:bldP spid="206902" grpId="0"/>
      <p:bldP spid="206903" grpId="0"/>
      <p:bldP spid="2069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005196-53F9-4349-9999-163E01F20C8D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body" idx="4294967295"/>
          </p:nvPr>
        </p:nvSpPr>
        <p:spPr>
          <a:xfrm>
            <a:off x="179388" y="44450"/>
            <a:ext cx="8713787" cy="504825"/>
          </a:xfrm>
        </p:spPr>
        <p:txBody>
          <a:bodyPr/>
          <a:lstStyle/>
          <a:p>
            <a:pPr marL="715963" indent="-715963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 设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S={a, b, c},  R= {&lt;a, b&gt;, &lt;b, c&gt;, &lt;c, c&gt;}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，求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t(R) .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解：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543050"/>
            <a:ext cx="958850" cy="2014538"/>
            <a:chOff x="340" y="1298"/>
            <a:chExt cx="604" cy="1269"/>
          </a:xfrm>
        </p:grpSpPr>
        <p:sp>
          <p:nvSpPr>
            <p:cNvPr id="19521" name="Text Box 5"/>
            <p:cNvSpPr txBox="1">
              <a:spLocks noChangeArrowheads="1"/>
            </p:cNvSpPr>
            <p:nvPr/>
          </p:nvSpPr>
          <p:spPr bwMode="auto">
            <a:xfrm>
              <a:off x="340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522" name="Text Box 6"/>
            <p:cNvSpPr txBox="1">
              <a:spLocks noChangeArrowheads="1"/>
            </p:cNvSpPr>
            <p:nvPr/>
          </p:nvSpPr>
          <p:spPr bwMode="auto">
            <a:xfrm>
              <a:off x="748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523" name="Line 7"/>
            <p:cNvSpPr>
              <a:spLocks noChangeShapeType="1"/>
            </p:cNvSpPr>
            <p:nvPr/>
          </p:nvSpPr>
          <p:spPr bwMode="auto">
            <a:xfrm>
              <a:off x="476" y="143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8"/>
            <p:cNvSpPr>
              <a:spLocks noChangeShapeType="1"/>
            </p:cNvSpPr>
            <p:nvPr/>
          </p:nvSpPr>
          <p:spPr bwMode="auto">
            <a:xfrm>
              <a:off x="476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9"/>
            <p:cNvSpPr>
              <a:spLocks noChangeShapeType="1"/>
            </p:cNvSpPr>
            <p:nvPr/>
          </p:nvSpPr>
          <p:spPr bwMode="auto">
            <a:xfrm>
              <a:off x="476" y="179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173288" y="1543050"/>
            <a:ext cx="958850" cy="2014538"/>
            <a:chOff x="1369" y="1298"/>
            <a:chExt cx="604" cy="1269"/>
          </a:xfrm>
        </p:grpSpPr>
        <p:sp>
          <p:nvSpPr>
            <p:cNvPr id="19516" name="Text Box 11"/>
            <p:cNvSpPr txBox="1">
              <a:spLocks noChangeArrowheads="1"/>
            </p:cNvSpPr>
            <p:nvPr/>
          </p:nvSpPr>
          <p:spPr bwMode="auto">
            <a:xfrm>
              <a:off x="1369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517" name="Text Box 12"/>
            <p:cNvSpPr txBox="1">
              <a:spLocks noChangeArrowheads="1"/>
            </p:cNvSpPr>
            <p:nvPr/>
          </p:nvSpPr>
          <p:spPr bwMode="auto">
            <a:xfrm>
              <a:off x="1777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518" name="Line 13"/>
            <p:cNvSpPr>
              <a:spLocks noChangeShapeType="1"/>
            </p:cNvSpPr>
            <p:nvPr/>
          </p:nvSpPr>
          <p:spPr bwMode="auto">
            <a:xfrm>
              <a:off x="1505" y="143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14"/>
            <p:cNvSpPr>
              <a:spLocks noChangeShapeType="1"/>
            </p:cNvSpPr>
            <p:nvPr/>
          </p:nvSpPr>
          <p:spPr bwMode="auto">
            <a:xfrm>
              <a:off x="1505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15"/>
            <p:cNvSpPr>
              <a:spLocks noChangeShapeType="1"/>
            </p:cNvSpPr>
            <p:nvPr/>
          </p:nvSpPr>
          <p:spPr bwMode="auto">
            <a:xfrm>
              <a:off x="1505" y="179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36888" y="1543050"/>
            <a:ext cx="742950" cy="2014538"/>
            <a:chOff x="1913" y="1298"/>
            <a:chExt cx="468" cy="1269"/>
          </a:xfrm>
        </p:grpSpPr>
        <p:sp>
          <p:nvSpPr>
            <p:cNvPr id="19512" name="Text Box 17"/>
            <p:cNvSpPr txBox="1">
              <a:spLocks noChangeArrowheads="1"/>
            </p:cNvSpPr>
            <p:nvPr/>
          </p:nvSpPr>
          <p:spPr bwMode="auto">
            <a:xfrm>
              <a:off x="2185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513" name="Line 18"/>
            <p:cNvSpPr>
              <a:spLocks noChangeShapeType="1"/>
            </p:cNvSpPr>
            <p:nvPr/>
          </p:nvSpPr>
          <p:spPr bwMode="auto">
            <a:xfrm>
              <a:off x="1913" y="143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19"/>
            <p:cNvSpPr>
              <a:spLocks noChangeShapeType="1"/>
            </p:cNvSpPr>
            <p:nvPr/>
          </p:nvSpPr>
          <p:spPr bwMode="auto">
            <a:xfrm>
              <a:off x="1913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20"/>
            <p:cNvSpPr>
              <a:spLocks noChangeShapeType="1"/>
            </p:cNvSpPr>
            <p:nvPr/>
          </p:nvSpPr>
          <p:spPr bwMode="auto">
            <a:xfrm>
              <a:off x="1913" y="179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356100" y="1543050"/>
            <a:ext cx="958850" cy="2014538"/>
            <a:chOff x="2744" y="1298"/>
            <a:chExt cx="604" cy="1269"/>
          </a:xfrm>
        </p:grpSpPr>
        <p:grpSp>
          <p:nvGrpSpPr>
            <p:cNvPr id="19506" name="Group 22"/>
            <p:cNvGrpSpPr>
              <a:grpSpLocks/>
            </p:cNvGrpSpPr>
            <p:nvPr/>
          </p:nvGrpSpPr>
          <p:grpSpPr bwMode="auto">
            <a:xfrm>
              <a:off x="2744" y="1298"/>
              <a:ext cx="604" cy="1269"/>
              <a:chOff x="4363" y="1117"/>
              <a:chExt cx="604" cy="1269"/>
            </a:xfrm>
          </p:grpSpPr>
          <p:sp>
            <p:nvSpPr>
              <p:cNvPr id="19510" name="Text Box 23"/>
              <p:cNvSpPr txBox="1">
                <a:spLocks noChangeArrowheads="1"/>
              </p:cNvSpPr>
              <p:nvPr/>
            </p:nvSpPr>
            <p:spPr bwMode="auto">
              <a:xfrm>
                <a:off x="4363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  <p:sp>
            <p:nvSpPr>
              <p:cNvPr id="19511" name="Text Box 24"/>
              <p:cNvSpPr txBox="1">
                <a:spLocks noChangeArrowheads="1"/>
              </p:cNvSpPr>
              <p:nvPr/>
            </p:nvSpPr>
            <p:spPr bwMode="auto">
              <a:xfrm>
                <a:off x="4771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507" name="Line 25"/>
            <p:cNvSpPr>
              <a:spLocks noChangeShapeType="1"/>
            </p:cNvSpPr>
            <p:nvPr/>
          </p:nvSpPr>
          <p:spPr bwMode="auto">
            <a:xfrm>
              <a:off x="2880" y="1480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26"/>
            <p:cNvSpPr>
              <a:spLocks noChangeShapeType="1"/>
            </p:cNvSpPr>
            <p:nvPr/>
          </p:nvSpPr>
          <p:spPr bwMode="auto">
            <a:xfrm>
              <a:off x="2880" y="1797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27"/>
            <p:cNvSpPr>
              <a:spLocks noChangeShapeType="1"/>
            </p:cNvSpPr>
            <p:nvPr/>
          </p:nvSpPr>
          <p:spPr bwMode="auto">
            <a:xfrm>
              <a:off x="2880" y="211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637338" y="1471613"/>
            <a:ext cx="958850" cy="2014537"/>
            <a:chOff x="4181" y="1253"/>
            <a:chExt cx="604" cy="1269"/>
          </a:xfrm>
        </p:grpSpPr>
        <p:grpSp>
          <p:nvGrpSpPr>
            <p:cNvPr id="19500" name="Group 29"/>
            <p:cNvGrpSpPr>
              <a:grpSpLocks/>
            </p:cNvGrpSpPr>
            <p:nvPr/>
          </p:nvGrpSpPr>
          <p:grpSpPr bwMode="auto">
            <a:xfrm>
              <a:off x="4181" y="1253"/>
              <a:ext cx="604" cy="1269"/>
              <a:chOff x="4363" y="1117"/>
              <a:chExt cx="604" cy="1269"/>
            </a:xfrm>
          </p:grpSpPr>
          <p:sp>
            <p:nvSpPr>
              <p:cNvPr id="19504" name="Text Box 30"/>
              <p:cNvSpPr txBox="1">
                <a:spLocks noChangeArrowheads="1"/>
              </p:cNvSpPr>
              <p:nvPr/>
            </p:nvSpPr>
            <p:spPr bwMode="auto">
              <a:xfrm>
                <a:off x="4363" y="1117"/>
                <a:ext cx="196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zh-CN" altLang="en-US"/>
              </a:p>
            </p:txBody>
          </p:sp>
          <p:sp>
            <p:nvSpPr>
              <p:cNvPr id="19505" name="Text Box 31"/>
              <p:cNvSpPr txBox="1">
                <a:spLocks noChangeArrowheads="1"/>
              </p:cNvSpPr>
              <p:nvPr/>
            </p:nvSpPr>
            <p:spPr bwMode="auto">
              <a:xfrm>
                <a:off x="4771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501" name="Line 32"/>
            <p:cNvSpPr>
              <a:spLocks noChangeShapeType="1"/>
            </p:cNvSpPr>
            <p:nvPr/>
          </p:nvSpPr>
          <p:spPr bwMode="auto">
            <a:xfrm>
              <a:off x="4317" y="1435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33"/>
            <p:cNvSpPr>
              <a:spLocks noChangeShapeType="1"/>
            </p:cNvSpPr>
            <p:nvPr/>
          </p:nvSpPr>
          <p:spPr bwMode="auto">
            <a:xfrm>
              <a:off x="4317" y="1752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34"/>
            <p:cNvSpPr>
              <a:spLocks noChangeShapeType="1"/>
            </p:cNvSpPr>
            <p:nvPr/>
          </p:nvSpPr>
          <p:spPr bwMode="auto">
            <a:xfrm>
              <a:off x="4317" y="207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348038" y="3775075"/>
            <a:ext cx="958850" cy="2014538"/>
            <a:chOff x="2744" y="1298"/>
            <a:chExt cx="604" cy="1269"/>
          </a:xfrm>
        </p:grpSpPr>
        <p:grpSp>
          <p:nvGrpSpPr>
            <p:cNvPr id="19494" name="Group 36"/>
            <p:cNvGrpSpPr>
              <a:grpSpLocks/>
            </p:cNvGrpSpPr>
            <p:nvPr/>
          </p:nvGrpSpPr>
          <p:grpSpPr bwMode="auto">
            <a:xfrm>
              <a:off x="2744" y="1298"/>
              <a:ext cx="604" cy="1269"/>
              <a:chOff x="4363" y="1117"/>
              <a:chExt cx="604" cy="1269"/>
            </a:xfrm>
          </p:grpSpPr>
          <p:sp>
            <p:nvSpPr>
              <p:cNvPr id="19498" name="Text Box 37"/>
              <p:cNvSpPr txBox="1">
                <a:spLocks noChangeArrowheads="1"/>
              </p:cNvSpPr>
              <p:nvPr/>
            </p:nvSpPr>
            <p:spPr bwMode="auto">
              <a:xfrm>
                <a:off x="4363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  <p:sp>
            <p:nvSpPr>
              <p:cNvPr id="19499" name="Text Box 38"/>
              <p:cNvSpPr txBox="1">
                <a:spLocks noChangeArrowheads="1"/>
              </p:cNvSpPr>
              <p:nvPr/>
            </p:nvSpPr>
            <p:spPr bwMode="auto">
              <a:xfrm>
                <a:off x="4771" y="1117"/>
                <a:ext cx="196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>
              <a:off x="2880" y="1480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>
              <a:off x="2880" y="1797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2880" y="211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763713" y="3775075"/>
            <a:ext cx="958850" cy="1739900"/>
            <a:chOff x="340" y="1298"/>
            <a:chExt cx="604" cy="1096"/>
          </a:xfrm>
        </p:grpSpPr>
        <p:sp>
          <p:nvSpPr>
            <p:cNvPr id="19489" name="Text Box 43"/>
            <p:cNvSpPr txBox="1">
              <a:spLocks noChangeArrowheads="1"/>
            </p:cNvSpPr>
            <p:nvPr/>
          </p:nvSpPr>
          <p:spPr bwMode="auto">
            <a:xfrm>
              <a:off x="340" y="1298"/>
              <a:ext cx="19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zh-CN" altLang="en-US"/>
            </a:p>
          </p:txBody>
        </p:sp>
        <p:sp>
          <p:nvSpPr>
            <p:cNvPr id="19490" name="Text Box 44"/>
            <p:cNvSpPr txBox="1">
              <a:spLocks noChangeArrowheads="1"/>
            </p:cNvSpPr>
            <p:nvPr/>
          </p:nvSpPr>
          <p:spPr bwMode="auto">
            <a:xfrm>
              <a:off x="748" y="1298"/>
              <a:ext cx="19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zh-CN" altLang="en-US"/>
            </a:p>
          </p:txBody>
        </p:sp>
        <p:sp>
          <p:nvSpPr>
            <p:cNvPr id="19491" name="Line 45"/>
            <p:cNvSpPr>
              <a:spLocks noChangeShapeType="1"/>
            </p:cNvSpPr>
            <p:nvPr/>
          </p:nvSpPr>
          <p:spPr bwMode="auto">
            <a:xfrm>
              <a:off x="476" y="143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46"/>
            <p:cNvSpPr>
              <a:spLocks noChangeShapeType="1"/>
            </p:cNvSpPr>
            <p:nvPr/>
          </p:nvSpPr>
          <p:spPr bwMode="auto">
            <a:xfrm>
              <a:off x="476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47"/>
            <p:cNvSpPr>
              <a:spLocks noChangeShapeType="1"/>
            </p:cNvSpPr>
            <p:nvPr/>
          </p:nvSpPr>
          <p:spPr bwMode="auto">
            <a:xfrm>
              <a:off x="476" y="179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68913" y="1543050"/>
            <a:ext cx="742950" cy="2014538"/>
            <a:chOff x="1913" y="1298"/>
            <a:chExt cx="468" cy="1269"/>
          </a:xfrm>
        </p:grpSpPr>
        <p:sp>
          <p:nvSpPr>
            <p:cNvPr id="19485" name="Text Box 49"/>
            <p:cNvSpPr txBox="1">
              <a:spLocks noChangeArrowheads="1"/>
            </p:cNvSpPr>
            <p:nvPr/>
          </p:nvSpPr>
          <p:spPr bwMode="auto">
            <a:xfrm>
              <a:off x="2185" y="1298"/>
              <a:ext cx="19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sp>
          <p:nvSpPr>
            <p:cNvPr id="19486" name="Line 50"/>
            <p:cNvSpPr>
              <a:spLocks noChangeShapeType="1"/>
            </p:cNvSpPr>
            <p:nvPr/>
          </p:nvSpPr>
          <p:spPr bwMode="auto">
            <a:xfrm>
              <a:off x="1913" y="1434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51"/>
            <p:cNvSpPr>
              <a:spLocks noChangeShapeType="1"/>
            </p:cNvSpPr>
            <p:nvPr/>
          </p:nvSpPr>
          <p:spPr bwMode="auto">
            <a:xfrm>
              <a:off x="1913" y="211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52"/>
            <p:cNvSpPr>
              <a:spLocks noChangeShapeType="1"/>
            </p:cNvSpPr>
            <p:nvPr/>
          </p:nvSpPr>
          <p:spPr bwMode="auto">
            <a:xfrm>
              <a:off x="1913" y="179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25" name="Text Box 53"/>
          <p:cNvSpPr txBox="1">
            <a:spLocks noChangeArrowheads="1"/>
          </p:cNvSpPr>
          <p:nvPr/>
        </p:nvSpPr>
        <p:spPr bwMode="auto">
          <a:xfrm>
            <a:off x="2822575" y="45735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∪</a:t>
            </a:r>
          </a:p>
        </p:txBody>
      </p:sp>
      <p:sp>
        <p:nvSpPr>
          <p:cNvPr id="207926" name="Text Box 54"/>
          <p:cNvSpPr txBox="1">
            <a:spLocks noChangeArrowheads="1"/>
          </p:cNvSpPr>
          <p:nvPr/>
        </p:nvSpPr>
        <p:spPr bwMode="auto">
          <a:xfrm>
            <a:off x="4838700" y="458787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5700713" y="3775075"/>
            <a:ext cx="958850" cy="2014538"/>
            <a:chOff x="2911" y="2840"/>
            <a:chExt cx="604" cy="1269"/>
          </a:xfrm>
        </p:grpSpPr>
        <p:grpSp>
          <p:nvGrpSpPr>
            <p:cNvPr id="19478" name="Group 56"/>
            <p:cNvGrpSpPr>
              <a:grpSpLocks/>
            </p:cNvGrpSpPr>
            <p:nvPr/>
          </p:nvGrpSpPr>
          <p:grpSpPr bwMode="auto">
            <a:xfrm>
              <a:off x="2911" y="2840"/>
              <a:ext cx="604" cy="1269"/>
              <a:chOff x="4363" y="1117"/>
              <a:chExt cx="604" cy="1269"/>
            </a:xfrm>
          </p:grpSpPr>
          <p:sp>
            <p:nvSpPr>
              <p:cNvPr id="19483" name="Text Box 57"/>
              <p:cNvSpPr txBox="1">
                <a:spLocks noChangeArrowheads="1"/>
              </p:cNvSpPr>
              <p:nvPr/>
            </p:nvSpPr>
            <p:spPr bwMode="auto">
              <a:xfrm>
                <a:off x="4363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  <p:sp>
            <p:nvSpPr>
              <p:cNvPr id="19484" name="Text Box 58"/>
              <p:cNvSpPr txBox="1">
                <a:spLocks noChangeArrowheads="1"/>
              </p:cNvSpPr>
              <p:nvPr/>
            </p:nvSpPr>
            <p:spPr bwMode="auto">
              <a:xfrm>
                <a:off x="4771" y="1117"/>
                <a:ext cx="19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479" name="Line 59"/>
            <p:cNvSpPr>
              <a:spLocks noChangeShapeType="1"/>
            </p:cNvSpPr>
            <p:nvPr/>
          </p:nvSpPr>
          <p:spPr bwMode="auto">
            <a:xfrm>
              <a:off x="3047" y="3022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60"/>
            <p:cNvSpPr>
              <a:spLocks noChangeShapeType="1"/>
            </p:cNvSpPr>
            <p:nvPr/>
          </p:nvSpPr>
          <p:spPr bwMode="auto">
            <a:xfrm>
              <a:off x="3047" y="3339"/>
              <a:ext cx="31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61"/>
            <p:cNvSpPr>
              <a:spLocks noChangeShapeType="1"/>
            </p:cNvSpPr>
            <p:nvPr/>
          </p:nvSpPr>
          <p:spPr bwMode="auto">
            <a:xfrm>
              <a:off x="3047" y="365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62"/>
            <p:cNvSpPr>
              <a:spLocks noChangeShapeType="1"/>
            </p:cNvSpPr>
            <p:nvPr/>
          </p:nvSpPr>
          <p:spPr bwMode="auto">
            <a:xfrm>
              <a:off x="3061" y="3022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35" name="Line 63"/>
          <p:cNvSpPr>
            <a:spLocks noChangeShapeType="1"/>
          </p:cNvSpPr>
          <p:nvPr/>
        </p:nvSpPr>
        <p:spPr bwMode="auto">
          <a:xfrm>
            <a:off x="250825" y="3559175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36" name="Rectangle 64"/>
          <p:cNvSpPr>
            <a:spLocks noChangeArrowheads="1"/>
          </p:cNvSpPr>
          <p:nvPr/>
        </p:nvSpPr>
        <p:spPr bwMode="auto">
          <a:xfrm>
            <a:off x="2700338" y="3121025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R◦R</a:t>
            </a:r>
          </a:p>
        </p:txBody>
      </p:sp>
      <p:sp>
        <p:nvSpPr>
          <p:cNvPr id="207937" name="Rectangle 65"/>
          <p:cNvSpPr>
            <a:spLocks noChangeArrowheads="1"/>
          </p:cNvSpPr>
          <p:nvPr/>
        </p:nvSpPr>
        <p:spPr bwMode="auto">
          <a:xfrm>
            <a:off x="766763" y="31273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</a:t>
            </a:r>
          </a:p>
        </p:txBody>
      </p:sp>
      <p:sp>
        <p:nvSpPr>
          <p:cNvPr id="207938" name="Rectangle 66"/>
          <p:cNvSpPr>
            <a:spLocks noChangeArrowheads="1"/>
          </p:cNvSpPr>
          <p:nvPr/>
        </p:nvSpPr>
        <p:spPr bwMode="auto">
          <a:xfrm>
            <a:off x="4932363" y="3127375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R◦R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207939" name="Rectangle 67"/>
          <p:cNvSpPr>
            <a:spLocks noChangeArrowheads="1"/>
          </p:cNvSpPr>
          <p:nvPr/>
        </p:nvSpPr>
        <p:spPr bwMode="auto">
          <a:xfrm>
            <a:off x="6708775" y="3127375"/>
            <a:ext cx="81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</a:t>
            </a:r>
            <a:r>
              <a:rPr lang="en-US" altLang="zh-CN" b="1" baseline="30000">
                <a:solidFill>
                  <a:srgbClr val="FF0066"/>
                </a:solidFill>
              </a:rPr>
              <a:t>3</a:t>
            </a:r>
            <a:r>
              <a:rPr lang="en-US" altLang="zh-CN" b="1">
                <a:solidFill>
                  <a:srgbClr val="FF0066"/>
                </a:solidFill>
              </a:rPr>
              <a:t>=R</a:t>
            </a:r>
            <a:r>
              <a:rPr lang="en-US" altLang="zh-CN" b="1" baseline="300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207940" name="Rectangle 68"/>
          <p:cNvSpPr>
            <a:spLocks noChangeArrowheads="1"/>
          </p:cNvSpPr>
          <p:nvPr/>
        </p:nvSpPr>
        <p:spPr bwMode="auto">
          <a:xfrm>
            <a:off x="3635375" y="5287963"/>
            <a:ext cx="4578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t(R)=R ∪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  <a:r>
              <a:rPr lang="en-US" altLang="zh-CN" b="1" dirty="0">
                <a:solidFill>
                  <a:srgbClr val="FF0066"/>
                </a:solidFill>
              </a:rPr>
              <a:t>={&lt;</a:t>
            </a:r>
            <a:r>
              <a:rPr lang="en-US" altLang="zh-CN" b="1" dirty="0" err="1">
                <a:solidFill>
                  <a:srgbClr val="FF0066"/>
                </a:solidFill>
              </a:rPr>
              <a:t>a,b</a:t>
            </a:r>
            <a:r>
              <a:rPr lang="en-US" altLang="zh-CN" b="1" dirty="0">
                <a:solidFill>
                  <a:srgbClr val="FF0066"/>
                </a:solidFill>
              </a:rPr>
              <a:t>&gt;, &lt;</a:t>
            </a:r>
            <a:r>
              <a:rPr lang="en-US" altLang="zh-CN" b="1" dirty="0" err="1">
                <a:solidFill>
                  <a:srgbClr val="FF0066"/>
                </a:solidFill>
              </a:rPr>
              <a:t>a,c</a:t>
            </a:r>
            <a:r>
              <a:rPr lang="en-US" altLang="zh-CN" b="1" dirty="0">
                <a:solidFill>
                  <a:srgbClr val="FF0066"/>
                </a:solidFill>
              </a:rPr>
              <a:t>&gt;, &lt;</a:t>
            </a:r>
            <a:r>
              <a:rPr lang="en-US" altLang="zh-CN" b="1" dirty="0" err="1">
                <a:solidFill>
                  <a:srgbClr val="FF0066"/>
                </a:solidFill>
              </a:rPr>
              <a:t>b,c</a:t>
            </a:r>
            <a:r>
              <a:rPr lang="en-US" altLang="zh-CN" b="1" dirty="0">
                <a:solidFill>
                  <a:srgbClr val="FF0066"/>
                </a:solidFill>
              </a:rPr>
              <a:t>&gt;,&lt;</a:t>
            </a:r>
            <a:r>
              <a:rPr lang="en-US" altLang="zh-CN" b="1" dirty="0" err="1">
                <a:solidFill>
                  <a:srgbClr val="FF0066"/>
                </a:solidFill>
              </a:rPr>
              <a:t>c,c</a:t>
            </a:r>
            <a:r>
              <a:rPr lang="en-US" altLang="zh-CN" b="1" dirty="0">
                <a:solidFill>
                  <a:srgbClr val="FF0066"/>
                </a:solidFill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536395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  <p:bldP spid="207925" grpId="0"/>
      <p:bldP spid="207926" grpId="0"/>
      <p:bldP spid="207936" grpId="0"/>
      <p:bldP spid="207937" grpId="0"/>
      <p:bldP spid="207938" grpId="0"/>
      <p:bldP spid="207939" grpId="0"/>
      <p:bldP spid="2079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80C5DF-54CF-4762-B871-EECBE2D111E1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定义                      自反关系、反自反关系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9512" y="1421487"/>
            <a:ext cx="9324528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0713" indent="-620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lang="zh-CN" altLang="en-US" sz="3200" b="1" dirty="0">
                <a:solidFill>
                  <a:schemeClr val="hlink"/>
                </a:solidFill>
              </a:rPr>
              <a:t>对每个</a:t>
            </a:r>
            <a:r>
              <a:rPr lang="en-US" altLang="zh-CN" sz="3200" b="1" dirty="0" err="1">
                <a:solidFill>
                  <a:schemeClr val="hlink"/>
                </a:solidFill>
              </a:rPr>
              <a:t>x</a:t>
            </a:r>
            <a:r>
              <a:rPr lang="en-US" altLang="zh-CN" sz="3200" b="1" dirty="0" err="1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3200" b="1" dirty="0" err="1">
                <a:solidFill>
                  <a:schemeClr val="hlink"/>
                </a:solidFill>
              </a:rPr>
              <a:t>A</a:t>
            </a:r>
            <a:r>
              <a:rPr lang="zh-CN" altLang="en-US" sz="3200" b="1" dirty="0">
                <a:solidFill>
                  <a:schemeClr val="hlink"/>
                </a:solidFill>
              </a:rPr>
              <a:t>，有</a:t>
            </a:r>
            <a:endParaRPr lang="en-US" altLang="zh-CN" sz="3200" b="1" dirty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             </a:t>
            </a:r>
            <a:r>
              <a:rPr lang="en-US" altLang="zh-CN" sz="3200" b="1" dirty="0">
                <a:solidFill>
                  <a:srgbClr val="C00000"/>
                </a:solidFill>
              </a:rPr>
              <a:t>&lt;x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x&gt;</a:t>
            </a:r>
            <a:r>
              <a:rPr lang="zh-CN" altLang="en-US" sz="3200" b="1" dirty="0"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3200" b="1" dirty="0">
                <a:solidFill>
                  <a:srgbClr val="C00000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R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    </a:t>
            </a:r>
            <a:r>
              <a:rPr lang="zh-CN" altLang="en-US" sz="3200" b="1" dirty="0">
                <a:solidFill>
                  <a:schemeClr val="hlink"/>
                </a:solidFill>
              </a:rPr>
              <a:t>则称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有自反性，或称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是</a:t>
            </a:r>
            <a:r>
              <a:rPr lang="en-US" altLang="zh-CN" sz="3200" b="1" dirty="0">
                <a:solidFill>
                  <a:schemeClr val="hlink"/>
                </a:solidFill>
              </a:rPr>
              <a:t>A</a:t>
            </a:r>
            <a:r>
              <a:rPr lang="zh-CN" altLang="en-US" sz="3200" b="1" dirty="0">
                <a:solidFill>
                  <a:schemeClr val="hlink"/>
                </a:solidFill>
              </a:rPr>
              <a:t>上的自反关系。</a:t>
            </a:r>
          </a:p>
          <a:p>
            <a:pPr marL="514350" indent="-51435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 startAt="2"/>
            </a:pPr>
            <a:r>
              <a:rPr lang="zh-CN" altLang="en-US" sz="3200" b="1" dirty="0"/>
              <a:t>对每个</a:t>
            </a:r>
            <a:r>
              <a:rPr lang="en-US" altLang="zh-CN" sz="3200" b="1" dirty="0" err="1"/>
              <a:t>x∊A</a:t>
            </a:r>
            <a:r>
              <a:rPr lang="zh-CN" altLang="en-US" sz="3200" b="1" dirty="0"/>
              <a:t>，有</a:t>
            </a:r>
            <a:endParaRPr lang="en-US" altLang="zh-CN" sz="3200" b="1" dirty="0"/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rgbClr val="C00000"/>
                </a:solidFill>
              </a:rPr>
              <a:t>             &lt;x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x&gt;</a:t>
            </a:r>
            <a:r>
              <a:rPr lang="zh-CN" altLang="en-US" sz="3200" b="1" dirty="0"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∉</a:t>
            </a:r>
            <a:r>
              <a:rPr lang="en-US" altLang="zh-CN" sz="3200" b="1" dirty="0">
                <a:solidFill>
                  <a:srgbClr val="C00000"/>
                </a:solidFill>
              </a:rPr>
              <a:t>R 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     </a:t>
            </a:r>
            <a:r>
              <a:rPr lang="zh-CN" altLang="en-US" sz="3200" b="1" dirty="0"/>
              <a:t>则称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有反自反性，或称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上的反自反关系。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37" y="836712"/>
            <a:ext cx="839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alibri" panose="020F0502020204030204" pitchFamily="34" charset="0"/>
              </a:rPr>
              <a:t>设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</a:rPr>
              <a:t>是集合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上的一个二元关系，即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3200" b="1" dirty="0">
                <a:latin typeface="Calibri" panose="020F0502020204030204" pitchFamily="34" charset="0"/>
              </a:rPr>
              <a:t>A×A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7778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0885BC-ECE8-4AC5-8AB9-E452AC0E376F}" type="slidenum">
              <a:rPr lang="zh-CN" altLang="en-US" smtClean="0">
                <a:solidFill>
                  <a:schemeClr val="accent1"/>
                </a:solidFill>
              </a:rPr>
              <a:pPr/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2232026"/>
          </a:xfrm>
          <a:solidFill>
            <a:schemeClr val="accent1"/>
          </a:solidFill>
        </p:spPr>
        <p:txBody>
          <a:bodyPr/>
          <a:lstStyle/>
          <a:p>
            <a:pPr algn="l">
              <a:spcBef>
                <a:spcPct val="40000"/>
              </a:spcBef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设    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A={a, b, c, d}</a:t>
            </a:r>
            <a:b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		 R={&lt;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&gt;, &lt;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b,c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&gt;, &lt;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c,d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&gt;}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b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求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s(R)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t(R)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23850" y="2276872"/>
            <a:ext cx="87122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993300"/>
                </a:solidFill>
              </a:rPr>
              <a:t>解：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r(R)</a:t>
            </a:r>
            <a:r>
              <a:rPr lang="zh-CN" altLang="en-US" sz="2400" b="1" dirty="0">
                <a:solidFill>
                  <a:schemeClr val="hlink"/>
                </a:solidFill>
              </a:rPr>
              <a:t>＝</a:t>
            </a:r>
            <a:r>
              <a:rPr lang="en-US" altLang="zh-CN" sz="2400" b="1" dirty="0">
                <a:solidFill>
                  <a:schemeClr val="hlink"/>
                </a:solidFill>
              </a:rPr>
              <a:t>R∪I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A</a:t>
            </a:r>
            <a:r>
              <a:rPr lang="zh-CN" altLang="en-US" sz="2400" b="1" dirty="0">
                <a:solidFill>
                  <a:schemeClr val="hlink"/>
                </a:solidFill>
              </a:rPr>
              <a:t>＝</a:t>
            </a:r>
            <a:r>
              <a:rPr lang="en-US" altLang="zh-CN" sz="2000" b="1" dirty="0">
                <a:solidFill>
                  <a:schemeClr val="hlink"/>
                </a:solidFill>
              </a:rPr>
              <a:t>{ &lt;</a:t>
            </a:r>
            <a:r>
              <a:rPr lang="en-US" altLang="zh-CN" sz="2000" b="1" dirty="0" err="1">
                <a:solidFill>
                  <a:schemeClr val="hlink"/>
                </a:solidFill>
              </a:rPr>
              <a:t>a,b</a:t>
            </a:r>
            <a:r>
              <a:rPr lang="en-US" altLang="zh-CN" sz="2000" b="1" dirty="0">
                <a:solidFill>
                  <a:schemeClr val="hlink"/>
                </a:solidFill>
              </a:rPr>
              <a:t>&gt;, &lt;</a:t>
            </a:r>
            <a:r>
              <a:rPr lang="en-US" altLang="zh-CN" sz="2000" b="1" dirty="0" err="1">
                <a:solidFill>
                  <a:schemeClr val="hlink"/>
                </a:solidFill>
              </a:rPr>
              <a:t>b,c</a:t>
            </a:r>
            <a:r>
              <a:rPr lang="en-US" altLang="zh-CN" sz="2000" b="1" dirty="0">
                <a:solidFill>
                  <a:schemeClr val="hlink"/>
                </a:solidFill>
              </a:rPr>
              <a:t>&gt;, &lt;</a:t>
            </a:r>
            <a:r>
              <a:rPr lang="en-US" altLang="zh-CN" sz="2000" b="1" dirty="0" err="1">
                <a:solidFill>
                  <a:schemeClr val="hlink"/>
                </a:solidFill>
              </a:rPr>
              <a:t>c,d</a:t>
            </a:r>
            <a:r>
              <a:rPr lang="en-US" altLang="zh-CN" sz="2000" b="1" dirty="0">
                <a:solidFill>
                  <a:schemeClr val="hlink"/>
                </a:solidFill>
              </a:rPr>
              <a:t>&gt;, </a:t>
            </a:r>
            <a:r>
              <a:rPr lang="en-US" altLang="zh-CN" sz="2000" b="1" dirty="0">
                <a:solidFill>
                  <a:srgbClr val="FF0000"/>
                </a:solidFill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a,a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b,b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c,c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d,d</a:t>
            </a:r>
            <a:r>
              <a:rPr lang="en-US" altLang="zh-CN" sz="2000" b="1" dirty="0">
                <a:solidFill>
                  <a:srgbClr val="FF0000"/>
                </a:solidFill>
              </a:rPr>
              <a:t>&gt; </a:t>
            </a:r>
            <a:r>
              <a:rPr lang="en-US" altLang="zh-CN" sz="2400" b="1" dirty="0">
                <a:solidFill>
                  <a:schemeClr val="hlink"/>
                </a:solidFill>
              </a:rPr>
              <a:t>}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b="1" dirty="0"/>
              <a:t>         s(R)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R∪</a:t>
            </a:r>
            <a:r>
              <a:rPr lang="en-US" altLang="zh-CN" sz="2400" b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 </a:t>
            </a:r>
            <a:r>
              <a:rPr lang="en-US" altLang="zh-CN" sz="2000" b="1" dirty="0"/>
              <a:t>&lt;</a:t>
            </a:r>
            <a:r>
              <a:rPr lang="en-US" altLang="zh-CN" sz="2000" b="1" dirty="0" err="1"/>
              <a:t>a,b</a:t>
            </a:r>
            <a:r>
              <a:rPr lang="en-US" altLang="zh-CN" sz="2000" b="1" dirty="0"/>
              <a:t>&gt;, &lt;</a:t>
            </a:r>
            <a:r>
              <a:rPr lang="en-US" altLang="zh-CN" sz="2000" b="1" dirty="0" err="1"/>
              <a:t>b,c</a:t>
            </a:r>
            <a:r>
              <a:rPr lang="en-US" altLang="zh-CN" sz="2000" b="1" dirty="0"/>
              <a:t>&gt;, &lt;</a:t>
            </a:r>
            <a:r>
              <a:rPr lang="en-US" altLang="zh-CN" sz="2000" b="1" dirty="0" err="1"/>
              <a:t>c,d</a:t>
            </a:r>
            <a:r>
              <a:rPr lang="en-US" altLang="zh-CN" sz="2000" b="1" dirty="0"/>
              <a:t>&gt;, </a:t>
            </a:r>
            <a:r>
              <a:rPr lang="en-US" altLang="zh-CN" sz="2000" b="1" dirty="0">
                <a:solidFill>
                  <a:srgbClr val="FF0000"/>
                </a:solidFill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b,a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c,b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d,c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400" b="1" dirty="0"/>
              <a:t>        要求</a:t>
            </a:r>
            <a:r>
              <a:rPr lang="en-US" altLang="zh-CN" sz="2400" b="1" dirty="0"/>
              <a:t>t(R)</a:t>
            </a:r>
            <a:r>
              <a:rPr lang="zh-CN" altLang="en-US" sz="2400" b="1" dirty="0"/>
              <a:t>，先求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4</a:t>
            </a:r>
            <a:r>
              <a:rPr lang="zh-CN" altLang="en-US" sz="2400" b="1" dirty="0"/>
              <a:t>。</a:t>
            </a:r>
          </a:p>
          <a:p>
            <a:pPr eaLnBrk="1" hangingPunct="1"/>
            <a:r>
              <a:rPr lang="zh-CN" altLang="en-US" sz="2400" b="1" dirty="0"/>
              <a:t>            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&gt;, &lt;</a:t>
            </a:r>
            <a:r>
              <a:rPr lang="en-US" altLang="zh-CN" sz="2400" b="1" dirty="0" err="1"/>
              <a:t>b,d</a:t>
            </a:r>
            <a:r>
              <a:rPr lang="en-US" altLang="zh-CN" sz="2400" b="1" dirty="0"/>
              <a:t>&gt;} </a:t>
            </a:r>
          </a:p>
          <a:p>
            <a:pPr eaLnBrk="1" hangingPunct="1"/>
            <a:r>
              <a:rPr lang="en-US" altLang="zh-CN" sz="2400" b="1" dirty="0"/>
              <a:t>            R</a:t>
            </a:r>
            <a:r>
              <a:rPr lang="en-US" altLang="zh-CN" sz="2400" b="1" baseline="30000" dirty="0"/>
              <a:t>3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dirty="0" err="1"/>
              <a:t>a,d</a:t>
            </a:r>
            <a:r>
              <a:rPr lang="en-US" altLang="zh-CN" sz="2400" b="1" dirty="0"/>
              <a:t>&gt;} </a:t>
            </a:r>
          </a:p>
          <a:p>
            <a:pPr eaLnBrk="1" hangingPunct="1"/>
            <a:r>
              <a:rPr lang="en-US" altLang="zh-CN" sz="2400" b="1" dirty="0"/>
              <a:t>            R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cs typeface="Arial" panose="020B0604020202020204" pitchFamily="34" charset="0"/>
              </a:rPr>
              <a:t>Ø</a:t>
            </a:r>
          </a:p>
          <a:p>
            <a:pPr eaLnBrk="1" hangingPunct="1"/>
            <a:r>
              <a:rPr lang="zh-CN" altLang="en-US" sz="2400" b="1" dirty="0"/>
              <a:t> 则 </a:t>
            </a:r>
          </a:p>
          <a:p>
            <a:pPr eaLnBrk="1" hangingPunct="1"/>
            <a:r>
              <a:rPr lang="en-US" altLang="zh-CN" sz="2400" b="1" dirty="0"/>
              <a:t>  t(R)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R∪R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∪R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∪R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= { </a:t>
            </a:r>
            <a:r>
              <a:rPr lang="en-US" altLang="zh-CN" sz="2000" b="1" dirty="0"/>
              <a:t>&lt;</a:t>
            </a:r>
            <a:r>
              <a:rPr lang="en-US" altLang="zh-CN" sz="2000" b="1" dirty="0" err="1"/>
              <a:t>a,b</a:t>
            </a:r>
            <a:r>
              <a:rPr lang="en-US" altLang="zh-CN" sz="2000" b="1" dirty="0"/>
              <a:t>&gt;, &lt;</a:t>
            </a:r>
            <a:r>
              <a:rPr lang="en-US" altLang="zh-CN" sz="2000" b="1" dirty="0" err="1"/>
              <a:t>b,c</a:t>
            </a:r>
            <a:r>
              <a:rPr lang="en-US" altLang="zh-CN" sz="2000" b="1" dirty="0"/>
              <a:t>&gt;, &lt;</a:t>
            </a:r>
            <a:r>
              <a:rPr lang="en-US" altLang="zh-CN" sz="2000" b="1" dirty="0" err="1"/>
              <a:t>c,d</a:t>
            </a:r>
            <a:r>
              <a:rPr lang="en-US" altLang="zh-CN" sz="2000" b="1" dirty="0"/>
              <a:t>&gt;, </a:t>
            </a:r>
            <a:r>
              <a:rPr lang="en-US" altLang="zh-CN" sz="2000" b="1" dirty="0">
                <a:solidFill>
                  <a:srgbClr val="FF0000"/>
                </a:solidFill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a,c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b,d</a:t>
            </a:r>
            <a:r>
              <a:rPr lang="en-US" altLang="zh-CN" sz="2000" b="1" dirty="0">
                <a:solidFill>
                  <a:srgbClr val="FF0000"/>
                </a:solidFill>
              </a:rPr>
              <a:t>&gt;,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a,d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056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C4869-C465-4F72-A080-C1E1DFBA444A}" type="slidenum">
              <a:rPr lang="zh-CN" altLang="en-US" smtClean="0">
                <a:solidFill>
                  <a:schemeClr val="accent1"/>
                </a:solidFill>
              </a:rPr>
              <a:pPr/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A={a, b, c, d, e}, 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如下图所示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求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r(R).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958975" y="1341438"/>
            <a:ext cx="4127500" cy="1368425"/>
            <a:chOff x="1234" y="1298"/>
            <a:chExt cx="2600" cy="862"/>
          </a:xfrm>
        </p:grpSpPr>
        <p:sp>
          <p:nvSpPr>
            <p:cNvPr id="20527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8" name="Oval 6"/>
            <p:cNvSpPr>
              <a:spLocks noChangeArrowheads="1"/>
            </p:cNvSpPr>
            <p:nvPr/>
          </p:nvSpPr>
          <p:spPr bwMode="auto">
            <a:xfrm>
              <a:off x="1927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9" name="Oval 7"/>
            <p:cNvSpPr>
              <a:spLocks noChangeArrowheads="1"/>
            </p:cNvSpPr>
            <p:nvPr/>
          </p:nvSpPr>
          <p:spPr bwMode="auto">
            <a:xfrm>
              <a:off x="2472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0" name="Oval 8"/>
            <p:cNvSpPr>
              <a:spLocks noChangeArrowheads="1"/>
            </p:cNvSpPr>
            <p:nvPr/>
          </p:nvSpPr>
          <p:spPr bwMode="auto">
            <a:xfrm>
              <a:off x="306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1" name="Oval 9"/>
            <p:cNvSpPr>
              <a:spLocks noChangeArrowheads="1"/>
            </p:cNvSpPr>
            <p:nvPr/>
          </p:nvSpPr>
          <p:spPr bwMode="auto">
            <a:xfrm>
              <a:off x="365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2" name="Oval 10"/>
            <p:cNvSpPr>
              <a:spLocks noChangeArrowheads="1"/>
            </p:cNvSpPr>
            <p:nvPr/>
          </p:nvSpPr>
          <p:spPr bwMode="auto">
            <a:xfrm>
              <a:off x="3560" y="1298"/>
              <a:ext cx="22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3" name="Line 11"/>
            <p:cNvSpPr>
              <a:spLocks noChangeShapeType="1"/>
            </p:cNvSpPr>
            <p:nvPr/>
          </p:nvSpPr>
          <p:spPr bwMode="auto">
            <a:xfrm flipH="1" flipV="1">
              <a:off x="3742" y="13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12"/>
            <p:cNvSpPr>
              <a:spLocks/>
            </p:cNvSpPr>
            <p:nvPr/>
          </p:nvSpPr>
          <p:spPr bwMode="auto">
            <a:xfrm>
              <a:off x="1338" y="1434"/>
              <a:ext cx="642" cy="227"/>
            </a:xfrm>
            <a:custGeom>
              <a:avLst/>
              <a:gdLst>
                <a:gd name="T0" fmla="*/ 0 w 642"/>
                <a:gd name="T1" fmla="*/ 182 h 227"/>
                <a:gd name="T2" fmla="*/ 272 w 642"/>
                <a:gd name="T3" fmla="*/ 0 h 227"/>
                <a:gd name="T4" fmla="*/ 589 w 642"/>
                <a:gd name="T5" fmla="*/ 182 h 227"/>
                <a:gd name="T6" fmla="*/ 589 w 642"/>
                <a:gd name="T7" fmla="*/ 22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227"/>
                <a:gd name="T14" fmla="*/ 642 w 64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227">
                  <a:moveTo>
                    <a:pt x="0" y="182"/>
                  </a:moveTo>
                  <a:cubicBezTo>
                    <a:pt x="87" y="91"/>
                    <a:pt x="174" y="0"/>
                    <a:pt x="272" y="0"/>
                  </a:cubicBezTo>
                  <a:cubicBezTo>
                    <a:pt x="370" y="0"/>
                    <a:pt x="536" y="144"/>
                    <a:pt x="589" y="182"/>
                  </a:cubicBezTo>
                  <a:cubicBezTo>
                    <a:pt x="642" y="220"/>
                    <a:pt x="615" y="223"/>
                    <a:pt x="589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5" name="Freeform 13"/>
            <p:cNvSpPr>
              <a:spLocks/>
            </p:cNvSpPr>
            <p:nvPr/>
          </p:nvSpPr>
          <p:spPr bwMode="auto">
            <a:xfrm>
              <a:off x="1927" y="1479"/>
              <a:ext cx="545" cy="182"/>
            </a:xfrm>
            <a:custGeom>
              <a:avLst/>
              <a:gdLst>
                <a:gd name="T0" fmla="*/ 0 w 545"/>
                <a:gd name="T1" fmla="*/ 182 h 182"/>
                <a:gd name="T2" fmla="*/ 318 w 545"/>
                <a:gd name="T3" fmla="*/ 0 h 182"/>
                <a:gd name="T4" fmla="*/ 545 w 545"/>
                <a:gd name="T5" fmla="*/ 182 h 182"/>
                <a:gd name="T6" fmla="*/ 0 60000 65536"/>
                <a:gd name="T7" fmla="*/ 0 60000 65536"/>
                <a:gd name="T8" fmla="*/ 0 60000 65536"/>
                <a:gd name="T9" fmla="*/ 0 w 545"/>
                <a:gd name="T10" fmla="*/ 0 h 182"/>
                <a:gd name="T11" fmla="*/ 545 w 545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82">
                  <a:moveTo>
                    <a:pt x="0" y="182"/>
                  </a:moveTo>
                  <a:cubicBezTo>
                    <a:pt x="113" y="91"/>
                    <a:pt x="227" y="0"/>
                    <a:pt x="318" y="0"/>
                  </a:cubicBezTo>
                  <a:cubicBezTo>
                    <a:pt x="409" y="0"/>
                    <a:pt x="507" y="152"/>
                    <a:pt x="545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6" name="Freeform 14"/>
            <p:cNvSpPr>
              <a:spLocks/>
            </p:cNvSpPr>
            <p:nvPr/>
          </p:nvSpPr>
          <p:spPr bwMode="auto">
            <a:xfrm>
              <a:off x="2472" y="1434"/>
              <a:ext cx="589" cy="182"/>
            </a:xfrm>
            <a:custGeom>
              <a:avLst/>
              <a:gdLst>
                <a:gd name="T0" fmla="*/ 0 w 589"/>
                <a:gd name="T1" fmla="*/ 182 h 182"/>
                <a:gd name="T2" fmla="*/ 317 w 589"/>
                <a:gd name="T3" fmla="*/ 0 h 182"/>
                <a:gd name="T4" fmla="*/ 589 w 589"/>
                <a:gd name="T5" fmla="*/ 182 h 182"/>
                <a:gd name="T6" fmla="*/ 0 60000 65536"/>
                <a:gd name="T7" fmla="*/ 0 60000 65536"/>
                <a:gd name="T8" fmla="*/ 0 60000 65536"/>
                <a:gd name="T9" fmla="*/ 0 w 589"/>
                <a:gd name="T10" fmla="*/ 0 h 182"/>
                <a:gd name="T11" fmla="*/ 589 w 58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82">
                  <a:moveTo>
                    <a:pt x="0" y="182"/>
                  </a:moveTo>
                  <a:cubicBezTo>
                    <a:pt x="109" y="91"/>
                    <a:pt x="219" y="0"/>
                    <a:pt x="317" y="0"/>
                  </a:cubicBezTo>
                  <a:cubicBezTo>
                    <a:pt x="415" y="0"/>
                    <a:pt x="502" y="91"/>
                    <a:pt x="58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7" name="Freeform 15"/>
            <p:cNvSpPr>
              <a:spLocks/>
            </p:cNvSpPr>
            <p:nvPr/>
          </p:nvSpPr>
          <p:spPr bwMode="auto">
            <a:xfrm>
              <a:off x="2472" y="1616"/>
              <a:ext cx="635" cy="226"/>
            </a:xfrm>
            <a:custGeom>
              <a:avLst/>
              <a:gdLst>
                <a:gd name="T0" fmla="*/ 0 w 635"/>
                <a:gd name="T1" fmla="*/ 0 h 226"/>
                <a:gd name="T2" fmla="*/ 272 w 635"/>
                <a:gd name="T3" fmla="*/ 226 h 226"/>
                <a:gd name="T4" fmla="*/ 635 w 635"/>
                <a:gd name="T5" fmla="*/ 0 h 226"/>
                <a:gd name="T6" fmla="*/ 0 60000 65536"/>
                <a:gd name="T7" fmla="*/ 0 60000 65536"/>
                <a:gd name="T8" fmla="*/ 0 60000 65536"/>
                <a:gd name="T9" fmla="*/ 0 w 635"/>
                <a:gd name="T10" fmla="*/ 0 h 226"/>
                <a:gd name="T11" fmla="*/ 635 w 635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226">
                  <a:moveTo>
                    <a:pt x="0" y="0"/>
                  </a:moveTo>
                  <a:cubicBezTo>
                    <a:pt x="83" y="113"/>
                    <a:pt x="166" y="226"/>
                    <a:pt x="272" y="226"/>
                  </a:cubicBezTo>
                  <a:cubicBezTo>
                    <a:pt x="378" y="226"/>
                    <a:pt x="506" y="113"/>
                    <a:pt x="6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8" name="Freeform 16"/>
            <p:cNvSpPr>
              <a:spLocks/>
            </p:cNvSpPr>
            <p:nvPr/>
          </p:nvSpPr>
          <p:spPr bwMode="auto">
            <a:xfrm>
              <a:off x="1973" y="1661"/>
              <a:ext cx="1678" cy="499"/>
            </a:xfrm>
            <a:custGeom>
              <a:avLst/>
              <a:gdLst>
                <a:gd name="T0" fmla="*/ 0 w 1678"/>
                <a:gd name="T1" fmla="*/ 0 h 499"/>
                <a:gd name="T2" fmla="*/ 952 w 1678"/>
                <a:gd name="T3" fmla="*/ 499 h 499"/>
                <a:gd name="T4" fmla="*/ 1678 w 1678"/>
                <a:gd name="T5" fmla="*/ 0 h 499"/>
                <a:gd name="T6" fmla="*/ 0 60000 65536"/>
                <a:gd name="T7" fmla="*/ 0 60000 65536"/>
                <a:gd name="T8" fmla="*/ 0 60000 65536"/>
                <a:gd name="T9" fmla="*/ 0 w 1678"/>
                <a:gd name="T10" fmla="*/ 0 h 499"/>
                <a:gd name="T11" fmla="*/ 1678 w 1678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8" h="499">
                  <a:moveTo>
                    <a:pt x="0" y="0"/>
                  </a:moveTo>
                  <a:cubicBezTo>
                    <a:pt x="336" y="249"/>
                    <a:pt x="672" y="499"/>
                    <a:pt x="952" y="499"/>
                  </a:cubicBezTo>
                  <a:cubicBezTo>
                    <a:pt x="1232" y="499"/>
                    <a:pt x="1455" y="249"/>
                    <a:pt x="167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9" name="Line 17"/>
            <p:cNvSpPr>
              <a:spLocks noChangeShapeType="1"/>
            </p:cNvSpPr>
            <p:nvPr/>
          </p:nvSpPr>
          <p:spPr bwMode="auto">
            <a:xfrm>
              <a:off x="1655" y="143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8"/>
            <p:cNvSpPr>
              <a:spLocks noChangeShapeType="1"/>
            </p:cNvSpPr>
            <p:nvPr/>
          </p:nvSpPr>
          <p:spPr bwMode="auto">
            <a:xfrm>
              <a:off x="2290" y="148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9"/>
            <p:cNvSpPr>
              <a:spLocks noChangeShapeType="1"/>
            </p:cNvSpPr>
            <p:nvPr/>
          </p:nvSpPr>
          <p:spPr bwMode="auto">
            <a:xfrm>
              <a:off x="2835" y="1434"/>
              <a:ext cx="91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20"/>
            <p:cNvSpPr>
              <a:spLocks noChangeShapeType="1"/>
            </p:cNvSpPr>
            <p:nvPr/>
          </p:nvSpPr>
          <p:spPr bwMode="auto">
            <a:xfrm flipH="1">
              <a:off x="2880" y="170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21"/>
            <p:cNvSpPr>
              <a:spLocks noChangeShapeType="1"/>
            </p:cNvSpPr>
            <p:nvPr/>
          </p:nvSpPr>
          <p:spPr bwMode="auto">
            <a:xfrm>
              <a:off x="2426" y="1979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Text Box 22"/>
            <p:cNvSpPr txBox="1">
              <a:spLocks noChangeArrowheads="1"/>
            </p:cNvSpPr>
            <p:nvPr/>
          </p:nvSpPr>
          <p:spPr bwMode="auto">
            <a:xfrm>
              <a:off x="1234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0545" name="Text Box 23"/>
            <p:cNvSpPr txBox="1">
              <a:spLocks noChangeArrowheads="1"/>
            </p:cNvSpPr>
            <p:nvPr/>
          </p:nvSpPr>
          <p:spPr bwMode="auto">
            <a:xfrm>
              <a:off x="1837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0546" name="Text Box 24"/>
            <p:cNvSpPr txBox="1">
              <a:spLocks noChangeArrowheads="1"/>
            </p:cNvSpPr>
            <p:nvPr/>
          </p:nvSpPr>
          <p:spPr bwMode="auto">
            <a:xfrm>
              <a:off x="2336" y="16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0547" name="Text Box 25"/>
            <p:cNvSpPr txBox="1">
              <a:spLocks noChangeArrowheads="1"/>
            </p:cNvSpPr>
            <p:nvPr/>
          </p:nvSpPr>
          <p:spPr bwMode="auto">
            <a:xfrm>
              <a:off x="3016" y="16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0548" name="Text Box 26"/>
            <p:cNvSpPr txBox="1">
              <a:spLocks noChangeArrowheads="1"/>
            </p:cNvSpPr>
            <p:nvPr/>
          </p:nvSpPr>
          <p:spPr bwMode="auto">
            <a:xfrm>
              <a:off x="3638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20485" name="Group 69"/>
          <p:cNvGrpSpPr>
            <a:grpSpLocks/>
          </p:cNvGrpSpPr>
          <p:nvPr/>
        </p:nvGrpSpPr>
        <p:grpSpPr bwMode="auto">
          <a:xfrm>
            <a:off x="684213" y="3082925"/>
            <a:ext cx="5422900" cy="2722563"/>
            <a:chOff x="431" y="1942"/>
            <a:chExt cx="3416" cy="1715"/>
          </a:xfrm>
        </p:grpSpPr>
        <p:sp>
          <p:nvSpPr>
            <p:cNvPr id="20486" name="Oval 27"/>
            <p:cNvSpPr>
              <a:spLocks noChangeArrowheads="1"/>
            </p:cNvSpPr>
            <p:nvPr/>
          </p:nvSpPr>
          <p:spPr bwMode="auto">
            <a:xfrm>
              <a:off x="1351" y="31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7" name="Oval 28"/>
            <p:cNvSpPr>
              <a:spLocks noChangeArrowheads="1"/>
            </p:cNvSpPr>
            <p:nvPr/>
          </p:nvSpPr>
          <p:spPr bwMode="auto">
            <a:xfrm>
              <a:off x="1940" y="31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8" name="Oval 29"/>
            <p:cNvSpPr>
              <a:spLocks noChangeArrowheads="1"/>
            </p:cNvSpPr>
            <p:nvPr/>
          </p:nvSpPr>
          <p:spPr bwMode="auto">
            <a:xfrm>
              <a:off x="2485" y="31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9" name="Oval 30"/>
            <p:cNvSpPr>
              <a:spLocks noChangeArrowheads="1"/>
            </p:cNvSpPr>
            <p:nvPr/>
          </p:nvSpPr>
          <p:spPr bwMode="auto">
            <a:xfrm>
              <a:off x="3074" y="31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490" name="Group 31"/>
            <p:cNvGrpSpPr>
              <a:grpSpLocks/>
            </p:cNvGrpSpPr>
            <p:nvPr/>
          </p:nvGrpSpPr>
          <p:grpSpPr bwMode="auto">
            <a:xfrm>
              <a:off x="3573" y="2795"/>
              <a:ext cx="227" cy="363"/>
              <a:chOff x="3573" y="2613"/>
              <a:chExt cx="227" cy="363"/>
            </a:xfrm>
          </p:grpSpPr>
          <p:sp>
            <p:nvSpPr>
              <p:cNvPr id="20524" name="Oval 32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5" name="Oval 33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6" name="Line 34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1" name="Freeform 35"/>
            <p:cNvSpPr>
              <a:spLocks/>
            </p:cNvSpPr>
            <p:nvPr/>
          </p:nvSpPr>
          <p:spPr bwMode="auto">
            <a:xfrm>
              <a:off x="1940" y="2976"/>
              <a:ext cx="545" cy="182"/>
            </a:xfrm>
            <a:custGeom>
              <a:avLst/>
              <a:gdLst>
                <a:gd name="T0" fmla="*/ 0 w 545"/>
                <a:gd name="T1" fmla="*/ 182 h 182"/>
                <a:gd name="T2" fmla="*/ 318 w 545"/>
                <a:gd name="T3" fmla="*/ 0 h 182"/>
                <a:gd name="T4" fmla="*/ 545 w 545"/>
                <a:gd name="T5" fmla="*/ 182 h 182"/>
                <a:gd name="T6" fmla="*/ 0 60000 65536"/>
                <a:gd name="T7" fmla="*/ 0 60000 65536"/>
                <a:gd name="T8" fmla="*/ 0 60000 65536"/>
                <a:gd name="T9" fmla="*/ 0 w 545"/>
                <a:gd name="T10" fmla="*/ 0 h 182"/>
                <a:gd name="T11" fmla="*/ 545 w 545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82">
                  <a:moveTo>
                    <a:pt x="0" y="182"/>
                  </a:moveTo>
                  <a:cubicBezTo>
                    <a:pt x="113" y="91"/>
                    <a:pt x="227" y="0"/>
                    <a:pt x="318" y="0"/>
                  </a:cubicBezTo>
                  <a:cubicBezTo>
                    <a:pt x="409" y="0"/>
                    <a:pt x="507" y="152"/>
                    <a:pt x="545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2" name="Freeform 36"/>
            <p:cNvSpPr>
              <a:spLocks/>
            </p:cNvSpPr>
            <p:nvPr/>
          </p:nvSpPr>
          <p:spPr bwMode="auto">
            <a:xfrm>
              <a:off x="2485" y="2931"/>
              <a:ext cx="589" cy="182"/>
            </a:xfrm>
            <a:custGeom>
              <a:avLst/>
              <a:gdLst>
                <a:gd name="T0" fmla="*/ 0 w 589"/>
                <a:gd name="T1" fmla="*/ 182 h 182"/>
                <a:gd name="T2" fmla="*/ 317 w 589"/>
                <a:gd name="T3" fmla="*/ 0 h 182"/>
                <a:gd name="T4" fmla="*/ 589 w 589"/>
                <a:gd name="T5" fmla="*/ 182 h 182"/>
                <a:gd name="T6" fmla="*/ 0 60000 65536"/>
                <a:gd name="T7" fmla="*/ 0 60000 65536"/>
                <a:gd name="T8" fmla="*/ 0 60000 65536"/>
                <a:gd name="T9" fmla="*/ 0 w 589"/>
                <a:gd name="T10" fmla="*/ 0 h 182"/>
                <a:gd name="T11" fmla="*/ 589 w 58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82">
                  <a:moveTo>
                    <a:pt x="0" y="182"/>
                  </a:moveTo>
                  <a:cubicBezTo>
                    <a:pt x="109" y="91"/>
                    <a:pt x="219" y="0"/>
                    <a:pt x="317" y="0"/>
                  </a:cubicBezTo>
                  <a:cubicBezTo>
                    <a:pt x="415" y="0"/>
                    <a:pt x="502" y="91"/>
                    <a:pt x="58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Freeform 37"/>
            <p:cNvSpPr>
              <a:spLocks/>
            </p:cNvSpPr>
            <p:nvPr/>
          </p:nvSpPr>
          <p:spPr bwMode="auto">
            <a:xfrm>
              <a:off x="2485" y="3113"/>
              <a:ext cx="635" cy="226"/>
            </a:xfrm>
            <a:custGeom>
              <a:avLst/>
              <a:gdLst>
                <a:gd name="T0" fmla="*/ 0 w 635"/>
                <a:gd name="T1" fmla="*/ 0 h 226"/>
                <a:gd name="T2" fmla="*/ 272 w 635"/>
                <a:gd name="T3" fmla="*/ 226 h 226"/>
                <a:gd name="T4" fmla="*/ 635 w 635"/>
                <a:gd name="T5" fmla="*/ 0 h 226"/>
                <a:gd name="T6" fmla="*/ 0 60000 65536"/>
                <a:gd name="T7" fmla="*/ 0 60000 65536"/>
                <a:gd name="T8" fmla="*/ 0 60000 65536"/>
                <a:gd name="T9" fmla="*/ 0 w 635"/>
                <a:gd name="T10" fmla="*/ 0 h 226"/>
                <a:gd name="T11" fmla="*/ 635 w 635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226">
                  <a:moveTo>
                    <a:pt x="0" y="0"/>
                  </a:moveTo>
                  <a:cubicBezTo>
                    <a:pt x="83" y="113"/>
                    <a:pt x="166" y="226"/>
                    <a:pt x="272" y="226"/>
                  </a:cubicBezTo>
                  <a:cubicBezTo>
                    <a:pt x="378" y="226"/>
                    <a:pt x="506" y="113"/>
                    <a:pt x="6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4" name="Freeform 38"/>
            <p:cNvSpPr>
              <a:spLocks/>
            </p:cNvSpPr>
            <p:nvPr/>
          </p:nvSpPr>
          <p:spPr bwMode="auto">
            <a:xfrm>
              <a:off x="1986" y="3158"/>
              <a:ext cx="1678" cy="499"/>
            </a:xfrm>
            <a:custGeom>
              <a:avLst/>
              <a:gdLst>
                <a:gd name="T0" fmla="*/ 0 w 1678"/>
                <a:gd name="T1" fmla="*/ 0 h 499"/>
                <a:gd name="T2" fmla="*/ 952 w 1678"/>
                <a:gd name="T3" fmla="*/ 499 h 499"/>
                <a:gd name="T4" fmla="*/ 1678 w 1678"/>
                <a:gd name="T5" fmla="*/ 0 h 499"/>
                <a:gd name="T6" fmla="*/ 0 60000 65536"/>
                <a:gd name="T7" fmla="*/ 0 60000 65536"/>
                <a:gd name="T8" fmla="*/ 0 60000 65536"/>
                <a:gd name="T9" fmla="*/ 0 w 1678"/>
                <a:gd name="T10" fmla="*/ 0 h 499"/>
                <a:gd name="T11" fmla="*/ 1678 w 1678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8" h="499">
                  <a:moveTo>
                    <a:pt x="0" y="0"/>
                  </a:moveTo>
                  <a:cubicBezTo>
                    <a:pt x="336" y="249"/>
                    <a:pt x="672" y="499"/>
                    <a:pt x="952" y="499"/>
                  </a:cubicBezTo>
                  <a:cubicBezTo>
                    <a:pt x="1232" y="499"/>
                    <a:pt x="1455" y="249"/>
                    <a:pt x="167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5" name="Line 39"/>
            <p:cNvSpPr>
              <a:spLocks noChangeShapeType="1"/>
            </p:cNvSpPr>
            <p:nvPr/>
          </p:nvSpPr>
          <p:spPr bwMode="auto">
            <a:xfrm>
              <a:off x="1668" y="2931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40"/>
            <p:cNvSpPr>
              <a:spLocks noChangeShapeType="1"/>
            </p:cNvSpPr>
            <p:nvPr/>
          </p:nvSpPr>
          <p:spPr bwMode="auto">
            <a:xfrm>
              <a:off x="2303" y="297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41"/>
            <p:cNvSpPr>
              <a:spLocks noChangeShapeType="1"/>
            </p:cNvSpPr>
            <p:nvPr/>
          </p:nvSpPr>
          <p:spPr bwMode="auto">
            <a:xfrm>
              <a:off x="2848" y="2931"/>
              <a:ext cx="91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42"/>
            <p:cNvSpPr>
              <a:spLocks noChangeShapeType="1"/>
            </p:cNvSpPr>
            <p:nvPr/>
          </p:nvSpPr>
          <p:spPr bwMode="auto">
            <a:xfrm flipH="1">
              <a:off x="2893" y="320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43"/>
            <p:cNvSpPr>
              <a:spLocks noChangeShapeType="1"/>
            </p:cNvSpPr>
            <p:nvPr/>
          </p:nvSpPr>
          <p:spPr bwMode="auto">
            <a:xfrm>
              <a:off x="2439" y="3476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Text Box 44"/>
            <p:cNvSpPr txBox="1">
              <a:spLocks noChangeArrowheads="1"/>
            </p:cNvSpPr>
            <p:nvPr/>
          </p:nvSpPr>
          <p:spPr bwMode="auto">
            <a:xfrm>
              <a:off x="1247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0501" name="Text Box 45"/>
            <p:cNvSpPr txBox="1">
              <a:spLocks noChangeArrowheads="1"/>
            </p:cNvSpPr>
            <p:nvPr/>
          </p:nvSpPr>
          <p:spPr bwMode="auto">
            <a:xfrm>
              <a:off x="1850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0502" name="Text Box 46"/>
            <p:cNvSpPr txBox="1">
              <a:spLocks noChangeArrowheads="1"/>
            </p:cNvSpPr>
            <p:nvPr/>
          </p:nvSpPr>
          <p:spPr bwMode="auto">
            <a:xfrm>
              <a:off x="2349" y="31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0503" name="Text Box 47"/>
            <p:cNvSpPr txBox="1">
              <a:spLocks noChangeArrowheads="1"/>
            </p:cNvSpPr>
            <p:nvPr/>
          </p:nvSpPr>
          <p:spPr bwMode="auto">
            <a:xfrm>
              <a:off x="3029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0504" name="Text Box 48"/>
            <p:cNvSpPr txBox="1">
              <a:spLocks noChangeArrowheads="1"/>
            </p:cNvSpPr>
            <p:nvPr/>
          </p:nvSpPr>
          <p:spPr bwMode="auto">
            <a:xfrm>
              <a:off x="3651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grpSp>
          <p:nvGrpSpPr>
            <p:cNvPr id="20505" name="Group 49"/>
            <p:cNvGrpSpPr>
              <a:grpSpLocks/>
            </p:cNvGrpSpPr>
            <p:nvPr/>
          </p:nvGrpSpPr>
          <p:grpSpPr bwMode="auto">
            <a:xfrm>
              <a:off x="2381" y="2795"/>
              <a:ext cx="227" cy="363"/>
              <a:chOff x="3573" y="2613"/>
              <a:chExt cx="227" cy="363"/>
            </a:xfrm>
          </p:grpSpPr>
          <p:sp>
            <p:nvSpPr>
              <p:cNvPr id="20521" name="Oval 50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2" name="Oval 51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3" name="Line 52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6" name="Group 53"/>
            <p:cNvGrpSpPr>
              <a:grpSpLocks/>
            </p:cNvGrpSpPr>
            <p:nvPr/>
          </p:nvGrpSpPr>
          <p:grpSpPr bwMode="auto">
            <a:xfrm>
              <a:off x="1837" y="2796"/>
              <a:ext cx="227" cy="363"/>
              <a:chOff x="3573" y="2613"/>
              <a:chExt cx="227" cy="363"/>
            </a:xfrm>
          </p:grpSpPr>
          <p:sp>
            <p:nvSpPr>
              <p:cNvPr id="20518" name="Oval 54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9" name="Oval 55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0" name="Line 56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7" name="Group 57"/>
            <p:cNvGrpSpPr>
              <a:grpSpLocks/>
            </p:cNvGrpSpPr>
            <p:nvPr/>
          </p:nvGrpSpPr>
          <p:grpSpPr bwMode="auto">
            <a:xfrm>
              <a:off x="1247" y="2796"/>
              <a:ext cx="227" cy="363"/>
              <a:chOff x="3573" y="2613"/>
              <a:chExt cx="227" cy="363"/>
            </a:xfrm>
          </p:grpSpPr>
          <p:sp>
            <p:nvSpPr>
              <p:cNvPr id="20515" name="Oval 58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6" name="Oval 59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7" name="Line 60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8" name="Text Box 61"/>
            <p:cNvSpPr txBox="1">
              <a:spLocks noChangeArrowheads="1"/>
            </p:cNvSpPr>
            <p:nvPr/>
          </p:nvSpPr>
          <p:spPr bwMode="auto">
            <a:xfrm>
              <a:off x="599" y="2263"/>
              <a:ext cx="10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CC0000"/>
                  </a:solidFill>
                </a:rPr>
                <a:t>r(R)=R∪I</a:t>
              </a:r>
              <a:r>
                <a:rPr lang="en-US" altLang="zh-CN" sz="2400" b="1" baseline="-25000" dirty="0">
                  <a:solidFill>
                    <a:srgbClr val="CC0000"/>
                  </a:solidFill>
                </a:rPr>
                <a:t>A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20509" name="Freeform 62"/>
            <p:cNvSpPr>
              <a:spLocks/>
            </p:cNvSpPr>
            <p:nvPr/>
          </p:nvSpPr>
          <p:spPr bwMode="auto">
            <a:xfrm>
              <a:off x="1383" y="2923"/>
              <a:ext cx="544" cy="190"/>
            </a:xfrm>
            <a:custGeom>
              <a:avLst/>
              <a:gdLst>
                <a:gd name="T0" fmla="*/ 0 w 544"/>
                <a:gd name="T1" fmla="*/ 190 h 190"/>
                <a:gd name="T2" fmla="*/ 91 w 544"/>
                <a:gd name="T3" fmla="*/ 144 h 190"/>
                <a:gd name="T4" fmla="*/ 272 w 544"/>
                <a:gd name="T5" fmla="*/ 8 h 190"/>
                <a:gd name="T6" fmla="*/ 544 w 54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190"/>
                <a:gd name="T14" fmla="*/ 544 w 54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190">
                  <a:moveTo>
                    <a:pt x="0" y="190"/>
                  </a:moveTo>
                  <a:cubicBezTo>
                    <a:pt x="23" y="182"/>
                    <a:pt x="46" y="174"/>
                    <a:pt x="91" y="144"/>
                  </a:cubicBezTo>
                  <a:cubicBezTo>
                    <a:pt x="136" y="114"/>
                    <a:pt x="197" y="0"/>
                    <a:pt x="272" y="8"/>
                  </a:cubicBezTo>
                  <a:cubicBezTo>
                    <a:pt x="347" y="16"/>
                    <a:pt x="499" y="160"/>
                    <a:pt x="544" y="1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Text Box 65"/>
            <p:cNvSpPr txBox="1">
              <a:spLocks noChangeArrowheads="1"/>
            </p:cNvSpPr>
            <p:nvPr/>
          </p:nvSpPr>
          <p:spPr bwMode="auto">
            <a:xfrm>
              <a:off x="431" y="194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解：</a:t>
              </a:r>
            </a:p>
          </p:txBody>
        </p:sp>
        <p:grpSp>
          <p:nvGrpSpPr>
            <p:cNvPr id="20511" name="Group 49"/>
            <p:cNvGrpSpPr>
              <a:grpSpLocks/>
            </p:cNvGrpSpPr>
            <p:nvPr/>
          </p:nvGrpSpPr>
          <p:grpSpPr bwMode="auto">
            <a:xfrm>
              <a:off x="2971" y="2795"/>
              <a:ext cx="227" cy="363"/>
              <a:chOff x="3573" y="2613"/>
              <a:chExt cx="227" cy="363"/>
            </a:xfrm>
          </p:grpSpPr>
          <p:sp>
            <p:nvSpPr>
              <p:cNvPr id="20512" name="Oval 50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3" name="Oval 51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4" name="Line 52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69972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4F4EB9-8DDC-4BC8-B4FA-03A4006D2780}" type="slidenum">
              <a:rPr lang="zh-CN" altLang="en-US" smtClean="0">
                <a:solidFill>
                  <a:schemeClr val="accent1"/>
                </a:solidFill>
              </a:rPr>
              <a:pPr/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求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s(R)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958975" y="1124744"/>
            <a:ext cx="4127500" cy="1368425"/>
            <a:chOff x="1234" y="1298"/>
            <a:chExt cx="2600" cy="862"/>
          </a:xfrm>
        </p:grpSpPr>
        <p:sp>
          <p:nvSpPr>
            <p:cNvPr id="21543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4" name="Oval 6"/>
            <p:cNvSpPr>
              <a:spLocks noChangeArrowheads="1"/>
            </p:cNvSpPr>
            <p:nvPr/>
          </p:nvSpPr>
          <p:spPr bwMode="auto">
            <a:xfrm>
              <a:off x="1927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5" name="Oval 7"/>
            <p:cNvSpPr>
              <a:spLocks noChangeArrowheads="1"/>
            </p:cNvSpPr>
            <p:nvPr/>
          </p:nvSpPr>
          <p:spPr bwMode="auto">
            <a:xfrm>
              <a:off x="2472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6" name="Oval 8"/>
            <p:cNvSpPr>
              <a:spLocks noChangeArrowheads="1"/>
            </p:cNvSpPr>
            <p:nvPr/>
          </p:nvSpPr>
          <p:spPr bwMode="auto">
            <a:xfrm>
              <a:off x="306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7" name="Oval 9"/>
            <p:cNvSpPr>
              <a:spLocks noChangeArrowheads="1"/>
            </p:cNvSpPr>
            <p:nvPr/>
          </p:nvSpPr>
          <p:spPr bwMode="auto">
            <a:xfrm>
              <a:off x="365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8" name="Oval 10"/>
            <p:cNvSpPr>
              <a:spLocks noChangeArrowheads="1"/>
            </p:cNvSpPr>
            <p:nvPr/>
          </p:nvSpPr>
          <p:spPr bwMode="auto">
            <a:xfrm>
              <a:off x="3560" y="1298"/>
              <a:ext cx="22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9" name="Line 11"/>
            <p:cNvSpPr>
              <a:spLocks noChangeShapeType="1"/>
            </p:cNvSpPr>
            <p:nvPr/>
          </p:nvSpPr>
          <p:spPr bwMode="auto">
            <a:xfrm flipH="1" flipV="1">
              <a:off x="3742" y="13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Freeform 12"/>
            <p:cNvSpPr>
              <a:spLocks/>
            </p:cNvSpPr>
            <p:nvPr/>
          </p:nvSpPr>
          <p:spPr bwMode="auto">
            <a:xfrm>
              <a:off x="1338" y="1434"/>
              <a:ext cx="642" cy="227"/>
            </a:xfrm>
            <a:custGeom>
              <a:avLst/>
              <a:gdLst>
                <a:gd name="T0" fmla="*/ 0 w 642"/>
                <a:gd name="T1" fmla="*/ 182 h 227"/>
                <a:gd name="T2" fmla="*/ 272 w 642"/>
                <a:gd name="T3" fmla="*/ 0 h 227"/>
                <a:gd name="T4" fmla="*/ 589 w 642"/>
                <a:gd name="T5" fmla="*/ 182 h 227"/>
                <a:gd name="T6" fmla="*/ 589 w 642"/>
                <a:gd name="T7" fmla="*/ 22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227"/>
                <a:gd name="T14" fmla="*/ 642 w 64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227">
                  <a:moveTo>
                    <a:pt x="0" y="182"/>
                  </a:moveTo>
                  <a:cubicBezTo>
                    <a:pt x="87" y="91"/>
                    <a:pt x="174" y="0"/>
                    <a:pt x="272" y="0"/>
                  </a:cubicBezTo>
                  <a:cubicBezTo>
                    <a:pt x="370" y="0"/>
                    <a:pt x="536" y="144"/>
                    <a:pt x="589" y="182"/>
                  </a:cubicBezTo>
                  <a:cubicBezTo>
                    <a:pt x="642" y="220"/>
                    <a:pt x="615" y="223"/>
                    <a:pt x="589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1" name="Freeform 13"/>
            <p:cNvSpPr>
              <a:spLocks/>
            </p:cNvSpPr>
            <p:nvPr/>
          </p:nvSpPr>
          <p:spPr bwMode="auto">
            <a:xfrm>
              <a:off x="1927" y="1479"/>
              <a:ext cx="545" cy="182"/>
            </a:xfrm>
            <a:custGeom>
              <a:avLst/>
              <a:gdLst>
                <a:gd name="T0" fmla="*/ 0 w 545"/>
                <a:gd name="T1" fmla="*/ 182 h 182"/>
                <a:gd name="T2" fmla="*/ 318 w 545"/>
                <a:gd name="T3" fmla="*/ 0 h 182"/>
                <a:gd name="T4" fmla="*/ 545 w 545"/>
                <a:gd name="T5" fmla="*/ 182 h 182"/>
                <a:gd name="T6" fmla="*/ 0 60000 65536"/>
                <a:gd name="T7" fmla="*/ 0 60000 65536"/>
                <a:gd name="T8" fmla="*/ 0 60000 65536"/>
                <a:gd name="T9" fmla="*/ 0 w 545"/>
                <a:gd name="T10" fmla="*/ 0 h 182"/>
                <a:gd name="T11" fmla="*/ 545 w 545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82">
                  <a:moveTo>
                    <a:pt x="0" y="182"/>
                  </a:moveTo>
                  <a:cubicBezTo>
                    <a:pt x="113" y="91"/>
                    <a:pt x="227" y="0"/>
                    <a:pt x="318" y="0"/>
                  </a:cubicBezTo>
                  <a:cubicBezTo>
                    <a:pt x="409" y="0"/>
                    <a:pt x="507" y="152"/>
                    <a:pt x="545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2" name="Freeform 14"/>
            <p:cNvSpPr>
              <a:spLocks/>
            </p:cNvSpPr>
            <p:nvPr/>
          </p:nvSpPr>
          <p:spPr bwMode="auto">
            <a:xfrm>
              <a:off x="2472" y="1434"/>
              <a:ext cx="589" cy="182"/>
            </a:xfrm>
            <a:custGeom>
              <a:avLst/>
              <a:gdLst>
                <a:gd name="T0" fmla="*/ 0 w 589"/>
                <a:gd name="T1" fmla="*/ 182 h 182"/>
                <a:gd name="T2" fmla="*/ 317 w 589"/>
                <a:gd name="T3" fmla="*/ 0 h 182"/>
                <a:gd name="T4" fmla="*/ 589 w 589"/>
                <a:gd name="T5" fmla="*/ 182 h 182"/>
                <a:gd name="T6" fmla="*/ 0 60000 65536"/>
                <a:gd name="T7" fmla="*/ 0 60000 65536"/>
                <a:gd name="T8" fmla="*/ 0 60000 65536"/>
                <a:gd name="T9" fmla="*/ 0 w 589"/>
                <a:gd name="T10" fmla="*/ 0 h 182"/>
                <a:gd name="T11" fmla="*/ 589 w 58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82">
                  <a:moveTo>
                    <a:pt x="0" y="182"/>
                  </a:moveTo>
                  <a:cubicBezTo>
                    <a:pt x="109" y="91"/>
                    <a:pt x="219" y="0"/>
                    <a:pt x="317" y="0"/>
                  </a:cubicBezTo>
                  <a:cubicBezTo>
                    <a:pt x="415" y="0"/>
                    <a:pt x="502" y="91"/>
                    <a:pt x="58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3" name="Freeform 15"/>
            <p:cNvSpPr>
              <a:spLocks/>
            </p:cNvSpPr>
            <p:nvPr/>
          </p:nvSpPr>
          <p:spPr bwMode="auto">
            <a:xfrm>
              <a:off x="2472" y="1616"/>
              <a:ext cx="635" cy="226"/>
            </a:xfrm>
            <a:custGeom>
              <a:avLst/>
              <a:gdLst>
                <a:gd name="T0" fmla="*/ 0 w 635"/>
                <a:gd name="T1" fmla="*/ 0 h 226"/>
                <a:gd name="T2" fmla="*/ 272 w 635"/>
                <a:gd name="T3" fmla="*/ 226 h 226"/>
                <a:gd name="T4" fmla="*/ 635 w 635"/>
                <a:gd name="T5" fmla="*/ 0 h 226"/>
                <a:gd name="T6" fmla="*/ 0 60000 65536"/>
                <a:gd name="T7" fmla="*/ 0 60000 65536"/>
                <a:gd name="T8" fmla="*/ 0 60000 65536"/>
                <a:gd name="T9" fmla="*/ 0 w 635"/>
                <a:gd name="T10" fmla="*/ 0 h 226"/>
                <a:gd name="T11" fmla="*/ 635 w 635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226">
                  <a:moveTo>
                    <a:pt x="0" y="0"/>
                  </a:moveTo>
                  <a:cubicBezTo>
                    <a:pt x="83" y="113"/>
                    <a:pt x="166" y="226"/>
                    <a:pt x="272" y="226"/>
                  </a:cubicBezTo>
                  <a:cubicBezTo>
                    <a:pt x="378" y="226"/>
                    <a:pt x="506" y="113"/>
                    <a:pt x="6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4" name="Freeform 16"/>
            <p:cNvSpPr>
              <a:spLocks/>
            </p:cNvSpPr>
            <p:nvPr/>
          </p:nvSpPr>
          <p:spPr bwMode="auto">
            <a:xfrm>
              <a:off x="1973" y="1661"/>
              <a:ext cx="1678" cy="499"/>
            </a:xfrm>
            <a:custGeom>
              <a:avLst/>
              <a:gdLst>
                <a:gd name="T0" fmla="*/ 0 w 1678"/>
                <a:gd name="T1" fmla="*/ 0 h 499"/>
                <a:gd name="T2" fmla="*/ 952 w 1678"/>
                <a:gd name="T3" fmla="*/ 499 h 499"/>
                <a:gd name="T4" fmla="*/ 1678 w 1678"/>
                <a:gd name="T5" fmla="*/ 0 h 499"/>
                <a:gd name="T6" fmla="*/ 0 60000 65536"/>
                <a:gd name="T7" fmla="*/ 0 60000 65536"/>
                <a:gd name="T8" fmla="*/ 0 60000 65536"/>
                <a:gd name="T9" fmla="*/ 0 w 1678"/>
                <a:gd name="T10" fmla="*/ 0 h 499"/>
                <a:gd name="T11" fmla="*/ 1678 w 1678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8" h="499">
                  <a:moveTo>
                    <a:pt x="0" y="0"/>
                  </a:moveTo>
                  <a:cubicBezTo>
                    <a:pt x="336" y="249"/>
                    <a:pt x="672" y="499"/>
                    <a:pt x="952" y="499"/>
                  </a:cubicBezTo>
                  <a:cubicBezTo>
                    <a:pt x="1232" y="499"/>
                    <a:pt x="1455" y="249"/>
                    <a:pt x="167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5" name="Line 17"/>
            <p:cNvSpPr>
              <a:spLocks noChangeShapeType="1"/>
            </p:cNvSpPr>
            <p:nvPr/>
          </p:nvSpPr>
          <p:spPr bwMode="auto">
            <a:xfrm>
              <a:off x="1655" y="143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18"/>
            <p:cNvSpPr>
              <a:spLocks noChangeShapeType="1"/>
            </p:cNvSpPr>
            <p:nvPr/>
          </p:nvSpPr>
          <p:spPr bwMode="auto">
            <a:xfrm>
              <a:off x="2290" y="148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Line 19"/>
            <p:cNvSpPr>
              <a:spLocks noChangeShapeType="1"/>
            </p:cNvSpPr>
            <p:nvPr/>
          </p:nvSpPr>
          <p:spPr bwMode="auto">
            <a:xfrm>
              <a:off x="2835" y="1434"/>
              <a:ext cx="91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8" name="Line 20"/>
            <p:cNvSpPr>
              <a:spLocks noChangeShapeType="1"/>
            </p:cNvSpPr>
            <p:nvPr/>
          </p:nvSpPr>
          <p:spPr bwMode="auto">
            <a:xfrm flipH="1">
              <a:off x="2880" y="170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21"/>
            <p:cNvSpPr>
              <a:spLocks noChangeShapeType="1"/>
            </p:cNvSpPr>
            <p:nvPr/>
          </p:nvSpPr>
          <p:spPr bwMode="auto">
            <a:xfrm>
              <a:off x="2426" y="1979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Text Box 22"/>
            <p:cNvSpPr txBox="1">
              <a:spLocks noChangeArrowheads="1"/>
            </p:cNvSpPr>
            <p:nvPr/>
          </p:nvSpPr>
          <p:spPr bwMode="auto">
            <a:xfrm>
              <a:off x="1234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1561" name="Text Box 23"/>
            <p:cNvSpPr txBox="1">
              <a:spLocks noChangeArrowheads="1"/>
            </p:cNvSpPr>
            <p:nvPr/>
          </p:nvSpPr>
          <p:spPr bwMode="auto">
            <a:xfrm>
              <a:off x="1837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1562" name="Text Box 24"/>
            <p:cNvSpPr txBox="1">
              <a:spLocks noChangeArrowheads="1"/>
            </p:cNvSpPr>
            <p:nvPr/>
          </p:nvSpPr>
          <p:spPr bwMode="auto">
            <a:xfrm>
              <a:off x="2336" y="16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1563" name="Text Box 25"/>
            <p:cNvSpPr txBox="1">
              <a:spLocks noChangeArrowheads="1"/>
            </p:cNvSpPr>
            <p:nvPr/>
          </p:nvSpPr>
          <p:spPr bwMode="auto">
            <a:xfrm>
              <a:off x="3016" y="16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1564" name="Text Box 26"/>
            <p:cNvSpPr txBox="1">
              <a:spLocks noChangeArrowheads="1"/>
            </p:cNvSpPr>
            <p:nvPr/>
          </p:nvSpPr>
          <p:spPr bwMode="auto">
            <a:xfrm>
              <a:off x="3638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84213" y="3082925"/>
            <a:ext cx="5422900" cy="2433638"/>
            <a:chOff x="431" y="1942"/>
            <a:chExt cx="3416" cy="1533"/>
          </a:xfrm>
        </p:grpSpPr>
        <p:grpSp>
          <p:nvGrpSpPr>
            <p:cNvPr id="21510" name="Group 59"/>
            <p:cNvGrpSpPr>
              <a:grpSpLocks/>
            </p:cNvGrpSpPr>
            <p:nvPr/>
          </p:nvGrpSpPr>
          <p:grpSpPr bwMode="auto">
            <a:xfrm>
              <a:off x="1201" y="1974"/>
              <a:ext cx="2646" cy="1501"/>
              <a:chOff x="1201" y="1974"/>
              <a:chExt cx="2646" cy="1501"/>
            </a:xfrm>
          </p:grpSpPr>
          <p:sp>
            <p:nvSpPr>
              <p:cNvPr id="21512" name="Oval 27"/>
              <p:cNvSpPr>
                <a:spLocks noChangeArrowheads="1"/>
              </p:cNvSpPr>
              <p:nvPr/>
            </p:nvSpPr>
            <p:spPr bwMode="auto">
              <a:xfrm>
                <a:off x="1351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3" name="Oval 28"/>
              <p:cNvSpPr>
                <a:spLocks noChangeArrowheads="1"/>
              </p:cNvSpPr>
              <p:nvPr/>
            </p:nvSpPr>
            <p:spPr bwMode="auto">
              <a:xfrm>
                <a:off x="1940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4" name="Oval 29"/>
              <p:cNvSpPr>
                <a:spLocks noChangeArrowheads="1"/>
              </p:cNvSpPr>
              <p:nvPr/>
            </p:nvSpPr>
            <p:spPr bwMode="auto">
              <a:xfrm>
                <a:off x="2485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5" name="Oval 30"/>
              <p:cNvSpPr>
                <a:spLocks noChangeArrowheads="1"/>
              </p:cNvSpPr>
              <p:nvPr/>
            </p:nvSpPr>
            <p:spPr bwMode="auto">
              <a:xfrm>
                <a:off x="307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516" name="Group 31"/>
              <p:cNvGrpSpPr>
                <a:grpSpLocks/>
              </p:cNvGrpSpPr>
              <p:nvPr/>
            </p:nvGrpSpPr>
            <p:grpSpPr bwMode="auto">
              <a:xfrm>
                <a:off x="3573" y="2613"/>
                <a:ext cx="227" cy="363"/>
                <a:chOff x="3573" y="2613"/>
                <a:chExt cx="227" cy="363"/>
              </a:xfrm>
            </p:grpSpPr>
            <p:sp>
              <p:nvSpPr>
                <p:cNvPr id="21540" name="Oval 32"/>
                <p:cNvSpPr>
                  <a:spLocks noChangeArrowheads="1"/>
                </p:cNvSpPr>
                <p:nvPr/>
              </p:nvSpPr>
              <p:spPr bwMode="auto">
                <a:xfrm>
                  <a:off x="3664" y="2931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1" name="Oval 33"/>
                <p:cNvSpPr>
                  <a:spLocks noChangeArrowheads="1"/>
                </p:cNvSpPr>
                <p:nvPr/>
              </p:nvSpPr>
              <p:spPr bwMode="auto">
                <a:xfrm>
                  <a:off x="3573" y="2613"/>
                  <a:ext cx="227" cy="31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2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3755" y="2659"/>
                  <a:ext cx="45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17" name="Freeform 35"/>
              <p:cNvSpPr>
                <a:spLocks/>
              </p:cNvSpPr>
              <p:nvPr/>
            </p:nvSpPr>
            <p:spPr bwMode="auto">
              <a:xfrm>
                <a:off x="1351" y="2749"/>
                <a:ext cx="642" cy="227"/>
              </a:xfrm>
              <a:custGeom>
                <a:avLst/>
                <a:gdLst>
                  <a:gd name="T0" fmla="*/ 0 w 642"/>
                  <a:gd name="T1" fmla="*/ 182 h 227"/>
                  <a:gd name="T2" fmla="*/ 272 w 642"/>
                  <a:gd name="T3" fmla="*/ 0 h 227"/>
                  <a:gd name="T4" fmla="*/ 589 w 642"/>
                  <a:gd name="T5" fmla="*/ 182 h 227"/>
                  <a:gd name="T6" fmla="*/ 589 w 642"/>
                  <a:gd name="T7" fmla="*/ 227 h 2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2"/>
                  <a:gd name="T13" fmla="*/ 0 h 227"/>
                  <a:gd name="T14" fmla="*/ 642 w 642"/>
                  <a:gd name="T15" fmla="*/ 227 h 2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2" h="227">
                    <a:moveTo>
                      <a:pt x="0" y="182"/>
                    </a:moveTo>
                    <a:cubicBezTo>
                      <a:pt x="87" y="91"/>
                      <a:pt x="174" y="0"/>
                      <a:pt x="272" y="0"/>
                    </a:cubicBezTo>
                    <a:cubicBezTo>
                      <a:pt x="370" y="0"/>
                      <a:pt x="536" y="144"/>
                      <a:pt x="589" y="182"/>
                    </a:cubicBezTo>
                    <a:cubicBezTo>
                      <a:pt x="642" y="220"/>
                      <a:pt x="615" y="223"/>
                      <a:pt x="589" y="22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8" name="Freeform 36"/>
              <p:cNvSpPr>
                <a:spLocks/>
              </p:cNvSpPr>
              <p:nvPr/>
            </p:nvSpPr>
            <p:spPr bwMode="auto">
              <a:xfrm>
                <a:off x="1940" y="2794"/>
                <a:ext cx="545" cy="182"/>
              </a:xfrm>
              <a:custGeom>
                <a:avLst/>
                <a:gdLst>
                  <a:gd name="T0" fmla="*/ 0 w 545"/>
                  <a:gd name="T1" fmla="*/ 182 h 182"/>
                  <a:gd name="T2" fmla="*/ 318 w 545"/>
                  <a:gd name="T3" fmla="*/ 0 h 182"/>
                  <a:gd name="T4" fmla="*/ 545 w 545"/>
                  <a:gd name="T5" fmla="*/ 182 h 182"/>
                  <a:gd name="T6" fmla="*/ 0 60000 65536"/>
                  <a:gd name="T7" fmla="*/ 0 60000 65536"/>
                  <a:gd name="T8" fmla="*/ 0 60000 65536"/>
                  <a:gd name="T9" fmla="*/ 0 w 545"/>
                  <a:gd name="T10" fmla="*/ 0 h 182"/>
                  <a:gd name="T11" fmla="*/ 545 w 545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5" h="182">
                    <a:moveTo>
                      <a:pt x="0" y="182"/>
                    </a:moveTo>
                    <a:cubicBezTo>
                      <a:pt x="113" y="91"/>
                      <a:pt x="227" y="0"/>
                      <a:pt x="318" y="0"/>
                    </a:cubicBezTo>
                    <a:cubicBezTo>
                      <a:pt x="409" y="0"/>
                      <a:pt x="507" y="152"/>
                      <a:pt x="545" y="1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9" name="Freeform 37"/>
              <p:cNvSpPr>
                <a:spLocks/>
              </p:cNvSpPr>
              <p:nvPr/>
            </p:nvSpPr>
            <p:spPr bwMode="auto">
              <a:xfrm>
                <a:off x="2485" y="2749"/>
                <a:ext cx="589" cy="182"/>
              </a:xfrm>
              <a:custGeom>
                <a:avLst/>
                <a:gdLst>
                  <a:gd name="T0" fmla="*/ 0 w 589"/>
                  <a:gd name="T1" fmla="*/ 182 h 182"/>
                  <a:gd name="T2" fmla="*/ 317 w 589"/>
                  <a:gd name="T3" fmla="*/ 0 h 182"/>
                  <a:gd name="T4" fmla="*/ 589 w 589"/>
                  <a:gd name="T5" fmla="*/ 182 h 182"/>
                  <a:gd name="T6" fmla="*/ 0 60000 65536"/>
                  <a:gd name="T7" fmla="*/ 0 60000 65536"/>
                  <a:gd name="T8" fmla="*/ 0 60000 65536"/>
                  <a:gd name="T9" fmla="*/ 0 w 589"/>
                  <a:gd name="T10" fmla="*/ 0 h 182"/>
                  <a:gd name="T11" fmla="*/ 589 w 589"/>
                  <a:gd name="T12" fmla="*/ 182 h 1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9" h="182">
                    <a:moveTo>
                      <a:pt x="0" y="182"/>
                    </a:moveTo>
                    <a:cubicBezTo>
                      <a:pt x="109" y="91"/>
                      <a:pt x="219" y="0"/>
                      <a:pt x="317" y="0"/>
                    </a:cubicBezTo>
                    <a:cubicBezTo>
                      <a:pt x="415" y="0"/>
                      <a:pt x="502" y="91"/>
                      <a:pt x="589" y="18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0" name="Freeform 38"/>
              <p:cNvSpPr>
                <a:spLocks/>
              </p:cNvSpPr>
              <p:nvPr/>
            </p:nvSpPr>
            <p:spPr bwMode="auto">
              <a:xfrm>
                <a:off x="2485" y="2931"/>
                <a:ext cx="635" cy="226"/>
              </a:xfrm>
              <a:custGeom>
                <a:avLst/>
                <a:gdLst>
                  <a:gd name="T0" fmla="*/ 0 w 635"/>
                  <a:gd name="T1" fmla="*/ 0 h 226"/>
                  <a:gd name="T2" fmla="*/ 272 w 635"/>
                  <a:gd name="T3" fmla="*/ 226 h 226"/>
                  <a:gd name="T4" fmla="*/ 635 w 635"/>
                  <a:gd name="T5" fmla="*/ 0 h 226"/>
                  <a:gd name="T6" fmla="*/ 0 60000 65536"/>
                  <a:gd name="T7" fmla="*/ 0 60000 65536"/>
                  <a:gd name="T8" fmla="*/ 0 60000 65536"/>
                  <a:gd name="T9" fmla="*/ 0 w 635"/>
                  <a:gd name="T10" fmla="*/ 0 h 226"/>
                  <a:gd name="T11" fmla="*/ 635 w 635"/>
                  <a:gd name="T12" fmla="*/ 226 h 2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5" h="226">
                    <a:moveTo>
                      <a:pt x="0" y="0"/>
                    </a:moveTo>
                    <a:cubicBezTo>
                      <a:pt x="83" y="113"/>
                      <a:pt x="166" y="226"/>
                      <a:pt x="272" y="226"/>
                    </a:cubicBezTo>
                    <a:cubicBezTo>
                      <a:pt x="378" y="226"/>
                      <a:pt x="506" y="113"/>
                      <a:pt x="635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1" name="Freeform 39"/>
              <p:cNvSpPr>
                <a:spLocks/>
              </p:cNvSpPr>
              <p:nvPr/>
            </p:nvSpPr>
            <p:spPr bwMode="auto">
              <a:xfrm>
                <a:off x="1986" y="2976"/>
                <a:ext cx="1678" cy="499"/>
              </a:xfrm>
              <a:custGeom>
                <a:avLst/>
                <a:gdLst>
                  <a:gd name="T0" fmla="*/ 0 w 1678"/>
                  <a:gd name="T1" fmla="*/ 0 h 499"/>
                  <a:gd name="T2" fmla="*/ 952 w 1678"/>
                  <a:gd name="T3" fmla="*/ 499 h 499"/>
                  <a:gd name="T4" fmla="*/ 1678 w 1678"/>
                  <a:gd name="T5" fmla="*/ 0 h 499"/>
                  <a:gd name="T6" fmla="*/ 0 60000 65536"/>
                  <a:gd name="T7" fmla="*/ 0 60000 65536"/>
                  <a:gd name="T8" fmla="*/ 0 60000 65536"/>
                  <a:gd name="T9" fmla="*/ 0 w 1678"/>
                  <a:gd name="T10" fmla="*/ 0 h 499"/>
                  <a:gd name="T11" fmla="*/ 1678 w 1678"/>
                  <a:gd name="T12" fmla="*/ 499 h 4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78" h="499">
                    <a:moveTo>
                      <a:pt x="0" y="0"/>
                    </a:moveTo>
                    <a:cubicBezTo>
                      <a:pt x="336" y="249"/>
                      <a:pt x="672" y="499"/>
                      <a:pt x="952" y="499"/>
                    </a:cubicBezTo>
                    <a:cubicBezTo>
                      <a:pt x="1232" y="499"/>
                      <a:pt x="1455" y="249"/>
                      <a:pt x="167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2" name="Line 40"/>
              <p:cNvSpPr>
                <a:spLocks noChangeShapeType="1"/>
              </p:cNvSpPr>
              <p:nvPr/>
            </p:nvSpPr>
            <p:spPr bwMode="auto">
              <a:xfrm>
                <a:off x="1668" y="2749"/>
                <a:ext cx="91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Line 41"/>
              <p:cNvSpPr>
                <a:spLocks noChangeShapeType="1"/>
              </p:cNvSpPr>
              <p:nvPr/>
            </p:nvSpPr>
            <p:spPr bwMode="auto">
              <a:xfrm>
                <a:off x="2303" y="2795"/>
                <a:ext cx="9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" name="Line 42"/>
              <p:cNvSpPr>
                <a:spLocks noChangeShapeType="1"/>
              </p:cNvSpPr>
              <p:nvPr/>
            </p:nvSpPr>
            <p:spPr bwMode="auto">
              <a:xfrm>
                <a:off x="2848" y="2749"/>
                <a:ext cx="9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43"/>
              <p:cNvSpPr>
                <a:spLocks noChangeShapeType="1"/>
              </p:cNvSpPr>
              <p:nvPr/>
            </p:nvSpPr>
            <p:spPr bwMode="auto">
              <a:xfrm flipH="1">
                <a:off x="2893" y="3021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44"/>
              <p:cNvSpPr>
                <a:spLocks noChangeShapeType="1"/>
              </p:cNvSpPr>
              <p:nvPr/>
            </p:nvSpPr>
            <p:spPr bwMode="auto">
              <a:xfrm>
                <a:off x="2439" y="3294"/>
                <a:ext cx="18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Text Box 45"/>
              <p:cNvSpPr txBox="1">
                <a:spLocks noChangeArrowheads="1"/>
              </p:cNvSpPr>
              <p:nvPr/>
            </p:nvSpPr>
            <p:spPr bwMode="auto">
              <a:xfrm>
                <a:off x="1247" y="294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21528" name="Text Box 46"/>
              <p:cNvSpPr txBox="1">
                <a:spLocks noChangeArrowheads="1"/>
              </p:cNvSpPr>
              <p:nvPr/>
            </p:nvSpPr>
            <p:spPr bwMode="auto">
              <a:xfrm>
                <a:off x="1850" y="301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b</a:t>
                </a:r>
              </a:p>
            </p:txBody>
          </p:sp>
          <p:sp>
            <p:nvSpPr>
              <p:cNvPr id="21529" name="Text Box 47"/>
              <p:cNvSpPr txBox="1">
                <a:spLocks noChangeArrowheads="1"/>
              </p:cNvSpPr>
              <p:nvPr/>
            </p:nvSpPr>
            <p:spPr bwMode="auto">
              <a:xfrm>
                <a:off x="2349" y="301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21530" name="Text Box 48"/>
              <p:cNvSpPr txBox="1">
                <a:spLocks noChangeArrowheads="1"/>
              </p:cNvSpPr>
              <p:nvPr/>
            </p:nvSpPr>
            <p:spPr bwMode="auto">
              <a:xfrm>
                <a:off x="3029" y="293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</a:t>
                </a:r>
              </a:p>
            </p:txBody>
          </p:sp>
          <p:sp>
            <p:nvSpPr>
              <p:cNvPr id="21531" name="Text Box 49"/>
              <p:cNvSpPr txBox="1">
                <a:spLocks noChangeArrowheads="1"/>
              </p:cNvSpPr>
              <p:nvPr/>
            </p:nvSpPr>
            <p:spPr bwMode="auto">
              <a:xfrm>
                <a:off x="3651" y="294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21532" name="Rectangle 50"/>
              <p:cNvSpPr>
                <a:spLocks noChangeArrowheads="1"/>
              </p:cNvSpPr>
              <p:nvPr/>
            </p:nvSpPr>
            <p:spPr bwMode="auto">
              <a:xfrm>
                <a:off x="1201" y="1974"/>
                <a:ext cx="12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rgbClr val="FF0000"/>
                    </a:solidFill>
                  </a:rPr>
                  <a:t>s(R)=R∪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534" name="Freeform 52"/>
              <p:cNvSpPr>
                <a:spLocks/>
              </p:cNvSpPr>
              <p:nvPr/>
            </p:nvSpPr>
            <p:spPr bwMode="auto">
              <a:xfrm>
                <a:off x="1973" y="2372"/>
                <a:ext cx="1723" cy="604"/>
              </a:xfrm>
              <a:custGeom>
                <a:avLst/>
                <a:gdLst>
                  <a:gd name="T0" fmla="*/ 1723 w 1723"/>
                  <a:gd name="T1" fmla="*/ 604 h 604"/>
                  <a:gd name="T2" fmla="*/ 998 w 1723"/>
                  <a:gd name="T3" fmla="*/ 196 h 604"/>
                  <a:gd name="T4" fmla="*/ 408 w 1723"/>
                  <a:gd name="T5" fmla="*/ 60 h 604"/>
                  <a:gd name="T6" fmla="*/ 0 w 1723"/>
                  <a:gd name="T7" fmla="*/ 559 h 6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3"/>
                  <a:gd name="T13" fmla="*/ 0 h 604"/>
                  <a:gd name="T14" fmla="*/ 1723 w 1723"/>
                  <a:gd name="T15" fmla="*/ 604 h 6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3" h="604">
                    <a:moveTo>
                      <a:pt x="1723" y="604"/>
                    </a:moveTo>
                    <a:cubicBezTo>
                      <a:pt x="1470" y="445"/>
                      <a:pt x="1217" y="287"/>
                      <a:pt x="998" y="196"/>
                    </a:cubicBezTo>
                    <a:cubicBezTo>
                      <a:pt x="779" y="105"/>
                      <a:pt x="574" y="0"/>
                      <a:pt x="408" y="60"/>
                    </a:cubicBezTo>
                    <a:cubicBezTo>
                      <a:pt x="242" y="120"/>
                      <a:pt x="121" y="339"/>
                      <a:pt x="0" y="5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5" name="Freeform 53"/>
              <p:cNvSpPr>
                <a:spLocks/>
              </p:cNvSpPr>
              <p:nvPr/>
            </p:nvSpPr>
            <p:spPr bwMode="auto">
              <a:xfrm>
                <a:off x="1973" y="2976"/>
                <a:ext cx="499" cy="91"/>
              </a:xfrm>
              <a:custGeom>
                <a:avLst/>
                <a:gdLst>
                  <a:gd name="T0" fmla="*/ 499 w 499"/>
                  <a:gd name="T1" fmla="*/ 0 h 91"/>
                  <a:gd name="T2" fmla="*/ 317 w 499"/>
                  <a:gd name="T3" fmla="*/ 91 h 91"/>
                  <a:gd name="T4" fmla="*/ 0 w 499"/>
                  <a:gd name="T5" fmla="*/ 0 h 91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91"/>
                  <a:gd name="T11" fmla="*/ 499 w 499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91">
                    <a:moveTo>
                      <a:pt x="499" y="0"/>
                    </a:moveTo>
                    <a:cubicBezTo>
                      <a:pt x="449" y="45"/>
                      <a:pt x="400" y="91"/>
                      <a:pt x="317" y="91"/>
                    </a:cubicBezTo>
                    <a:cubicBezTo>
                      <a:pt x="234" y="91"/>
                      <a:pt x="117" y="45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6" name="Freeform 54"/>
              <p:cNvSpPr>
                <a:spLocks/>
              </p:cNvSpPr>
              <p:nvPr/>
            </p:nvSpPr>
            <p:spPr bwMode="auto">
              <a:xfrm>
                <a:off x="1338" y="2931"/>
                <a:ext cx="635" cy="189"/>
              </a:xfrm>
              <a:custGeom>
                <a:avLst/>
                <a:gdLst>
                  <a:gd name="T0" fmla="*/ 635 w 635"/>
                  <a:gd name="T1" fmla="*/ 45 h 189"/>
                  <a:gd name="T2" fmla="*/ 363 w 635"/>
                  <a:gd name="T3" fmla="*/ 182 h 189"/>
                  <a:gd name="T4" fmla="*/ 0 w 635"/>
                  <a:gd name="T5" fmla="*/ 0 h 189"/>
                  <a:gd name="T6" fmla="*/ 0 60000 65536"/>
                  <a:gd name="T7" fmla="*/ 0 60000 65536"/>
                  <a:gd name="T8" fmla="*/ 0 60000 65536"/>
                  <a:gd name="T9" fmla="*/ 0 w 635"/>
                  <a:gd name="T10" fmla="*/ 0 h 189"/>
                  <a:gd name="T11" fmla="*/ 635 w 635"/>
                  <a:gd name="T12" fmla="*/ 189 h 1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5" h="189">
                    <a:moveTo>
                      <a:pt x="635" y="45"/>
                    </a:moveTo>
                    <a:cubicBezTo>
                      <a:pt x="552" y="117"/>
                      <a:pt x="469" y="189"/>
                      <a:pt x="363" y="182"/>
                    </a:cubicBezTo>
                    <a:cubicBezTo>
                      <a:pt x="257" y="175"/>
                      <a:pt x="128" y="87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7" name="Line 55"/>
              <p:cNvSpPr>
                <a:spLocks noChangeShapeType="1"/>
              </p:cNvSpPr>
              <p:nvPr/>
            </p:nvSpPr>
            <p:spPr bwMode="auto">
              <a:xfrm flipH="1" flipV="1">
                <a:off x="2880" y="2523"/>
                <a:ext cx="1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56"/>
              <p:cNvSpPr>
                <a:spLocks noChangeShapeType="1"/>
              </p:cNvSpPr>
              <p:nvPr/>
            </p:nvSpPr>
            <p:spPr bwMode="auto">
              <a:xfrm flipH="1">
                <a:off x="1837" y="3022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Line 57"/>
              <p:cNvSpPr>
                <a:spLocks noChangeShapeType="1"/>
              </p:cNvSpPr>
              <p:nvPr/>
            </p:nvSpPr>
            <p:spPr bwMode="auto">
              <a:xfrm flipH="1">
                <a:off x="2336" y="3022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1" name="Text Box 60"/>
            <p:cNvSpPr txBox="1">
              <a:spLocks noChangeArrowheads="1"/>
            </p:cNvSpPr>
            <p:nvPr/>
          </p:nvSpPr>
          <p:spPr bwMode="auto">
            <a:xfrm>
              <a:off x="431" y="194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83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CF0E6B-BB02-457E-99A2-5DFA5204A3E9}" type="slidenum">
              <a:rPr lang="zh-CN" altLang="en-US" smtClean="0">
                <a:solidFill>
                  <a:schemeClr val="accent1"/>
                </a:solidFill>
              </a:rPr>
              <a:pPr/>
              <a:t>43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t(R).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79613" y="1135061"/>
            <a:ext cx="4127500" cy="1368425"/>
            <a:chOff x="1234" y="1298"/>
            <a:chExt cx="2600" cy="862"/>
          </a:xfrm>
        </p:grpSpPr>
        <p:sp>
          <p:nvSpPr>
            <p:cNvPr id="22575" name="Oval 5"/>
            <p:cNvSpPr>
              <a:spLocks noChangeArrowheads="1"/>
            </p:cNvSpPr>
            <p:nvPr/>
          </p:nvSpPr>
          <p:spPr bwMode="auto">
            <a:xfrm>
              <a:off x="1338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6" name="Oval 6"/>
            <p:cNvSpPr>
              <a:spLocks noChangeArrowheads="1"/>
            </p:cNvSpPr>
            <p:nvPr/>
          </p:nvSpPr>
          <p:spPr bwMode="auto">
            <a:xfrm>
              <a:off x="1927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7" name="Oval 7"/>
            <p:cNvSpPr>
              <a:spLocks noChangeArrowheads="1"/>
            </p:cNvSpPr>
            <p:nvPr/>
          </p:nvSpPr>
          <p:spPr bwMode="auto">
            <a:xfrm>
              <a:off x="2472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8" name="Oval 8"/>
            <p:cNvSpPr>
              <a:spLocks noChangeArrowheads="1"/>
            </p:cNvSpPr>
            <p:nvPr/>
          </p:nvSpPr>
          <p:spPr bwMode="auto">
            <a:xfrm>
              <a:off x="306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9" name="Oval 9"/>
            <p:cNvSpPr>
              <a:spLocks noChangeArrowheads="1"/>
            </p:cNvSpPr>
            <p:nvPr/>
          </p:nvSpPr>
          <p:spPr bwMode="auto">
            <a:xfrm>
              <a:off x="3651" y="16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0" name="Oval 10"/>
            <p:cNvSpPr>
              <a:spLocks noChangeArrowheads="1"/>
            </p:cNvSpPr>
            <p:nvPr/>
          </p:nvSpPr>
          <p:spPr bwMode="auto">
            <a:xfrm>
              <a:off x="3560" y="1298"/>
              <a:ext cx="227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1" name="Line 11"/>
            <p:cNvSpPr>
              <a:spLocks noChangeShapeType="1"/>
            </p:cNvSpPr>
            <p:nvPr/>
          </p:nvSpPr>
          <p:spPr bwMode="auto">
            <a:xfrm flipH="1" flipV="1">
              <a:off x="3742" y="134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12"/>
            <p:cNvSpPr>
              <a:spLocks/>
            </p:cNvSpPr>
            <p:nvPr/>
          </p:nvSpPr>
          <p:spPr bwMode="auto">
            <a:xfrm>
              <a:off x="1338" y="1434"/>
              <a:ext cx="642" cy="227"/>
            </a:xfrm>
            <a:custGeom>
              <a:avLst/>
              <a:gdLst>
                <a:gd name="T0" fmla="*/ 0 w 642"/>
                <a:gd name="T1" fmla="*/ 182 h 227"/>
                <a:gd name="T2" fmla="*/ 272 w 642"/>
                <a:gd name="T3" fmla="*/ 0 h 227"/>
                <a:gd name="T4" fmla="*/ 589 w 642"/>
                <a:gd name="T5" fmla="*/ 182 h 227"/>
                <a:gd name="T6" fmla="*/ 589 w 642"/>
                <a:gd name="T7" fmla="*/ 22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227"/>
                <a:gd name="T14" fmla="*/ 642 w 64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227">
                  <a:moveTo>
                    <a:pt x="0" y="182"/>
                  </a:moveTo>
                  <a:cubicBezTo>
                    <a:pt x="87" y="91"/>
                    <a:pt x="174" y="0"/>
                    <a:pt x="272" y="0"/>
                  </a:cubicBezTo>
                  <a:cubicBezTo>
                    <a:pt x="370" y="0"/>
                    <a:pt x="536" y="144"/>
                    <a:pt x="589" y="182"/>
                  </a:cubicBezTo>
                  <a:cubicBezTo>
                    <a:pt x="642" y="220"/>
                    <a:pt x="615" y="223"/>
                    <a:pt x="589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Freeform 13"/>
            <p:cNvSpPr>
              <a:spLocks/>
            </p:cNvSpPr>
            <p:nvPr/>
          </p:nvSpPr>
          <p:spPr bwMode="auto">
            <a:xfrm>
              <a:off x="1927" y="1479"/>
              <a:ext cx="545" cy="182"/>
            </a:xfrm>
            <a:custGeom>
              <a:avLst/>
              <a:gdLst>
                <a:gd name="T0" fmla="*/ 0 w 545"/>
                <a:gd name="T1" fmla="*/ 182 h 182"/>
                <a:gd name="T2" fmla="*/ 318 w 545"/>
                <a:gd name="T3" fmla="*/ 0 h 182"/>
                <a:gd name="T4" fmla="*/ 545 w 545"/>
                <a:gd name="T5" fmla="*/ 182 h 182"/>
                <a:gd name="T6" fmla="*/ 0 60000 65536"/>
                <a:gd name="T7" fmla="*/ 0 60000 65536"/>
                <a:gd name="T8" fmla="*/ 0 60000 65536"/>
                <a:gd name="T9" fmla="*/ 0 w 545"/>
                <a:gd name="T10" fmla="*/ 0 h 182"/>
                <a:gd name="T11" fmla="*/ 545 w 545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182">
                  <a:moveTo>
                    <a:pt x="0" y="182"/>
                  </a:moveTo>
                  <a:cubicBezTo>
                    <a:pt x="113" y="91"/>
                    <a:pt x="227" y="0"/>
                    <a:pt x="318" y="0"/>
                  </a:cubicBezTo>
                  <a:cubicBezTo>
                    <a:pt x="409" y="0"/>
                    <a:pt x="507" y="152"/>
                    <a:pt x="545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4" name="Freeform 14"/>
            <p:cNvSpPr>
              <a:spLocks/>
            </p:cNvSpPr>
            <p:nvPr/>
          </p:nvSpPr>
          <p:spPr bwMode="auto">
            <a:xfrm>
              <a:off x="2472" y="1434"/>
              <a:ext cx="589" cy="182"/>
            </a:xfrm>
            <a:custGeom>
              <a:avLst/>
              <a:gdLst>
                <a:gd name="T0" fmla="*/ 0 w 589"/>
                <a:gd name="T1" fmla="*/ 182 h 182"/>
                <a:gd name="T2" fmla="*/ 317 w 589"/>
                <a:gd name="T3" fmla="*/ 0 h 182"/>
                <a:gd name="T4" fmla="*/ 589 w 589"/>
                <a:gd name="T5" fmla="*/ 182 h 182"/>
                <a:gd name="T6" fmla="*/ 0 60000 65536"/>
                <a:gd name="T7" fmla="*/ 0 60000 65536"/>
                <a:gd name="T8" fmla="*/ 0 60000 65536"/>
                <a:gd name="T9" fmla="*/ 0 w 589"/>
                <a:gd name="T10" fmla="*/ 0 h 182"/>
                <a:gd name="T11" fmla="*/ 589 w 58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82">
                  <a:moveTo>
                    <a:pt x="0" y="182"/>
                  </a:moveTo>
                  <a:cubicBezTo>
                    <a:pt x="109" y="91"/>
                    <a:pt x="219" y="0"/>
                    <a:pt x="317" y="0"/>
                  </a:cubicBezTo>
                  <a:cubicBezTo>
                    <a:pt x="415" y="0"/>
                    <a:pt x="502" y="91"/>
                    <a:pt x="589" y="18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5" name="Freeform 15"/>
            <p:cNvSpPr>
              <a:spLocks/>
            </p:cNvSpPr>
            <p:nvPr/>
          </p:nvSpPr>
          <p:spPr bwMode="auto">
            <a:xfrm>
              <a:off x="2472" y="1616"/>
              <a:ext cx="635" cy="226"/>
            </a:xfrm>
            <a:custGeom>
              <a:avLst/>
              <a:gdLst>
                <a:gd name="T0" fmla="*/ 0 w 635"/>
                <a:gd name="T1" fmla="*/ 0 h 226"/>
                <a:gd name="T2" fmla="*/ 272 w 635"/>
                <a:gd name="T3" fmla="*/ 226 h 226"/>
                <a:gd name="T4" fmla="*/ 635 w 635"/>
                <a:gd name="T5" fmla="*/ 0 h 226"/>
                <a:gd name="T6" fmla="*/ 0 60000 65536"/>
                <a:gd name="T7" fmla="*/ 0 60000 65536"/>
                <a:gd name="T8" fmla="*/ 0 60000 65536"/>
                <a:gd name="T9" fmla="*/ 0 w 635"/>
                <a:gd name="T10" fmla="*/ 0 h 226"/>
                <a:gd name="T11" fmla="*/ 635 w 635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226">
                  <a:moveTo>
                    <a:pt x="0" y="0"/>
                  </a:moveTo>
                  <a:cubicBezTo>
                    <a:pt x="83" y="113"/>
                    <a:pt x="166" y="226"/>
                    <a:pt x="272" y="226"/>
                  </a:cubicBezTo>
                  <a:cubicBezTo>
                    <a:pt x="378" y="226"/>
                    <a:pt x="506" y="113"/>
                    <a:pt x="63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6" name="Freeform 16"/>
            <p:cNvSpPr>
              <a:spLocks/>
            </p:cNvSpPr>
            <p:nvPr/>
          </p:nvSpPr>
          <p:spPr bwMode="auto">
            <a:xfrm>
              <a:off x="1973" y="1661"/>
              <a:ext cx="1678" cy="499"/>
            </a:xfrm>
            <a:custGeom>
              <a:avLst/>
              <a:gdLst>
                <a:gd name="T0" fmla="*/ 0 w 1678"/>
                <a:gd name="T1" fmla="*/ 0 h 499"/>
                <a:gd name="T2" fmla="*/ 952 w 1678"/>
                <a:gd name="T3" fmla="*/ 499 h 499"/>
                <a:gd name="T4" fmla="*/ 1678 w 1678"/>
                <a:gd name="T5" fmla="*/ 0 h 499"/>
                <a:gd name="T6" fmla="*/ 0 60000 65536"/>
                <a:gd name="T7" fmla="*/ 0 60000 65536"/>
                <a:gd name="T8" fmla="*/ 0 60000 65536"/>
                <a:gd name="T9" fmla="*/ 0 w 1678"/>
                <a:gd name="T10" fmla="*/ 0 h 499"/>
                <a:gd name="T11" fmla="*/ 1678 w 1678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8" h="499">
                  <a:moveTo>
                    <a:pt x="0" y="0"/>
                  </a:moveTo>
                  <a:cubicBezTo>
                    <a:pt x="336" y="249"/>
                    <a:pt x="672" y="499"/>
                    <a:pt x="952" y="499"/>
                  </a:cubicBezTo>
                  <a:cubicBezTo>
                    <a:pt x="1232" y="499"/>
                    <a:pt x="1455" y="249"/>
                    <a:pt x="167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7" name="Line 17"/>
            <p:cNvSpPr>
              <a:spLocks noChangeShapeType="1"/>
            </p:cNvSpPr>
            <p:nvPr/>
          </p:nvSpPr>
          <p:spPr bwMode="auto">
            <a:xfrm>
              <a:off x="1655" y="143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18"/>
            <p:cNvSpPr>
              <a:spLocks noChangeShapeType="1"/>
            </p:cNvSpPr>
            <p:nvPr/>
          </p:nvSpPr>
          <p:spPr bwMode="auto">
            <a:xfrm>
              <a:off x="2290" y="148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19"/>
            <p:cNvSpPr>
              <a:spLocks noChangeShapeType="1"/>
            </p:cNvSpPr>
            <p:nvPr/>
          </p:nvSpPr>
          <p:spPr bwMode="auto">
            <a:xfrm>
              <a:off x="2835" y="1434"/>
              <a:ext cx="91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20"/>
            <p:cNvSpPr>
              <a:spLocks noChangeShapeType="1"/>
            </p:cNvSpPr>
            <p:nvPr/>
          </p:nvSpPr>
          <p:spPr bwMode="auto">
            <a:xfrm flipH="1">
              <a:off x="2880" y="170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21"/>
            <p:cNvSpPr>
              <a:spLocks noChangeShapeType="1"/>
            </p:cNvSpPr>
            <p:nvPr/>
          </p:nvSpPr>
          <p:spPr bwMode="auto">
            <a:xfrm>
              <a:off x="2426" y="1979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Text Box 22"/>
            <p:cNvSpPr txBox="1">
              <a:spLocks noChangeArrowheads="1"/>
            </p:cNvSpPr>
            <p:nvPr/>
          </p:nvSpPr>
          <p:spPr bwMode="auto">
            <a:xfrm>
              <a:off x="1234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2593" name="Text Box 23"/>
            <p:cNvSpPr txBox="1">
              <a:spLocks noChangeArrowheads="1"/>
            </p:cNvSpPr>
            <p:nvPr/>
          </p:nvSpPr>
          <p:spPr bwMode="auto">
            <a:xfrm>
              <a:off x="1837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2594" name="Text Box 24"/>
            <p:cNvSpPr txBox="1">
              <a:spLocks noChangeArrowheads="1"/>
            </p:cNvSpPr>
            <p:nvPr/>
          </p:nvSpPr>
          <p:spPr bwMode="auto">
            <a:xfrm>
              <a:off x="2336" y="16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2595" name="Text Box 25"/>
            <p:cNvSpPr txBox="1">
              <a:spLocks noChangeArrowheads="1"/>
            </p:cNvSpPr>
            <p:nvPr/>
          </p:nvSpPr>
          <p:spPr bwMode="auto">
            <a:xfrm>
              <a:off x="3016" y="16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2596" name="Text Box 26"/>
            <p:cNvSpPr txBox="1">
              <a:spLocks noChangeArrowheads="1"/>
            </p:cNvSpPr>
            <p:nvPr/>
          </p:nvSpPr>
          <p:spPr bwMode="auto">
            <a:xfrm>
              <a:off x="3638" y="1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84213" y="3082925"/>
            <a:ext cx="6897686" cy="3154363"/>
            <a:chOff x="431" y="1942"/>
            <a:chExt cx="4345" cy="1987"/>
          </a:xfrm>
        </p:grpSpPr>
        <p:sp>
          <p:nvSpPr>
            <p:cNvPr id="22534" name="Text Box 27"/>
            <p:cNvSpPr txBox="1">
              <a:spLocks noChangeArrowheads="1"/>
            </p:cNvSpPr>
            <p:nvPr/>
          </p:nvSpPr>
          <p:spPr bwMode="auto">
            <a:xfrm>
              <a:off x="839" y="2123"/>
              <a:ext cx="39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66"/>
                  </a:solidFill>
                </a:rPr>
                <a:t>t(R)= R ∪R</a:t>
              </a:r>
              <a:r>
                <a:rPr lang="en-US" altLang="zh-CN" sz="2800" b="1" baseline="30000" dirty="0">
                  <a:solidFill>
                    <a:srgbClr val="FF0066"/>
                  </a:solidFill>
                </a:rPr>
                <a:t>2</a:t>
              </a:r>
              <a:r>
                <a:rPr lang="en-US" altLang="zh-CN" sz="2800" b="1" dirty="0">
                  <a:solidFill>
                    <a:srgbClr val="FF0066"/>
                  </a:solidFill>
                </a:rPr>
                <a:t> ∪R</a:t>
              </a:r>
              <a:r>
                <a:rPr lang="en-US" altLang="zh-CN" sz="2800" b="1" baseline="30000" dirty="0">
                  <a:solidFill>
                    <a:srgbClr val="FF0066"/>
                  </a:solidFill>
                </a:rPr>
                <a:t>3</a:t>
              </a:r>
              <a:r>
                <a:rPr lang="en-US" altLang="zh-CN" sz="2800" b="1" dirty="0">
                  <a:solidFill>
                    <a:srgbClr val="FF0066"/>
                  </a:solidFill>
                </a:rPr>
                <a:t>  (</a:t>
              </a:r>
              <a:r>
                <a:rPr lang="zh-CN" altLang="en-US" sz="2800" b="1" dirty="0">
                  <a:solidFill>
                    <a:srgbClr val="FF0066"/>
                  </a:solidFill>
                </a:rPr>
                <a:t>详细解答见下页</a:t>
              </a:r>
              <a:r>
                <a:rPr lang="en-US" altLang="zh-CN" sz="2800" b="1" dirty="0">
                  <a:solidFill>
                    <a:srgbClr val="FF0066"/>
                  </a:solidFill>
                </a:rPr>
                <a:t>)</a:t>
              </a:r>
              <a:endParaRPr lang="zh-CN" altLang="en-US" sz="2800" b="1" i="1" dirty="0">
                <a:solidFill>
                  <a:srgbClr val="FF0066"/>
                </a:solidFill>
              </a:endParaRPr>
            </a:p>
          </p:txBody>
        </p:sp>
        <p:sp>
          <p:nvSpPr>
            <p:cNvPr id="22535" name="Oval 28"/>
            <p:cNvSpPr>
              <a:spLocks noChangeArrowheads="1"/>
            </p:cNvSpPr>
            <p:nvPr/>
          </p:nvSpPr>
          <p:spPr bwMode="auto">
            <a:xfrm>
              <a:off x="1338" y="319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6" name="Oval 29"/>
            <p:cNvSpPr>
              <a:spLocks noChangeArrowheads="1"/>
            </p:cNvSpPr>
            <p:nvPr/>
          </p:nvSpPr>
          <p:spPr bwMode="auto">
            <a:xfrm>
              <a:off x="1940" y="319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Oval 30"/>
            <p:cNvSpPr>
              <a:spLocks noChangeArrowheads="1"/>
            </p:cNvSpPr>
            <p:nvPr/>
          </p:nvSpPr>
          <p:spPr bwMode="auto">
            <a:xfrm>
              <a:off x="2485" y="319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Oval 31"/>
            <p:cNvSpPr>
              <a:spLocks noChangeArrowheads="1"/>
            </p:cNvSpPr>
            <p:nvPr/>
          </p:nvSpPr>
          <p:spPr bwMode="auto">
            <a:xfrm>
              <a:off x="3074" y="319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39" name="Group 32"/>
            <p:cNvGrpSpPr>
              <a:grpSpLocks/>
            </p:cNvGrpSpPr>
            <p:nvPr/>
          </p:nvGrpSpPr>
          <p:grpSpPr bwMode="auto">
            <a:xfrm>
              <a:off x="3573" y="2878"/>
              <a:ext cx="227" cy="363"/>
              <a:chOff x="3573" y="2613"/>
              <a:chExt cx="227" cy="363"/>
            </a:xfrm>
          </p:grpSpPr>
          <p:sp>
            <p:nvSpPr>
              <p:cNvPr id="22572" name="Oval 33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3" name="Oval 34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4" name="Line 35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0" name="Freeform 36"/>
            <p:cNvSpPr>
              <a:spLocks/>
            </p:cNvSpPr>
            <p:nvPr/>
          </p:nvSpPr>
          <p:spPr bwMode="auto">
            <a:xfrm>
              <a:off x="1351" y="3014"/>
              <a:ext cx="642" cy="227"/>
            </a:xfrm>
            <a:custGeom>
              <a:avLst/>
              <a:gdLst>
                <a:gd name="T0" fmla="*/ 0 w 642"/>
                <a:gd name="T1" fmla="*/ 182 h 227"/>
                <a:gd name="T2" fmla="*/ 272 w 642"/>
                <a:gd name="T3" fmla="*/ 0 h 227"/>
                <a:gd name="T4" fmla="*/ 589 w 642"/>
                <a:gd name="T5" fmla="*/ 182 h 227"/>
                <a:gd name="T6" fmla="*/ 589 w 642"/>
                <a:gd name="T7" fmla="*/ 227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227"/>
                <a:gd name="T14" fmla="*/ 642 w 642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227">
                  <a:moveTo>
                    <a:pt x="0" y="182"/>
                  </a:moveTo>
                  <a:cubicBezTo>
                    <a:pt x="87" y="91"/>
                    <a:pt x="174" y="0"/>
                    <a:pt x="272" y="0"/>
                  </a:cubicBezTo>
                  <a:cubicBezTo>
                    <a:pt x="370" y="0"/>
                    <a:pt x="536" y="144"/>
                    <a:pt x="589" y="182"/>
                  </a:cubicBezTo>
                  <a:cubicBezTo>
                    <a:pt x="642" y="220"/>
                    <a:pt x="615" y="223"/>
                    <a:pt x="589" y="2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1" name="Freeform 37"/>
            <p:cNvSpPr>
              <a:spLocks/>
            </p:cNvSpPr>
            <p:nvPr/>
          </p:nvSpPr>
          <p:spPr bwMode="auto">
            <a:xfrm>
              <a:off x="2485" y="3014"/>
              <a:ext cx="589" cy="182"/>
            </a:xfrm>
            <a:custGeom>
              <a:avLst/>
              <a:gdLst>
                <a:gd name="T0" fmla="*/ 0 w 589"/>
                <a:gd name="T1" fmla="*/ 182 h 182"/>
                <a:gd name="T2" fmla="*/ 317 w 589"/>
                <a:gd name="T3" fmla="*/ 0 h 182"/>
                <a:gd name="T4" fmla="*/ 589 w 589"/>
                <a:gd name="T5" fmla="*/ 182 h 182"/>
                <a:gd name="T6" fmla="*/ 0 60000 65536"/>
                <a:gd name="T7" fmla="*/ 0 60000 65536"/>
                <a:gd name="T8" fmla="*/ 0 60000 65536"/>
                <a:gd name="T9" fmla="*/ 0 w 589"/>
                <a:gd name="T10" fmla="*/ 0 h 182"/>
                <a:gd name="T11" fmla="*/ 589 w 58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9" h="182">
                  <a:moveTo>
                    <a:pt x="0" y="182"/>
                  </a:moveTo>
                  <a:cubicBezTo>
                    <a:pt x="109" y="91"/>
                    <a:pt x="219" y="0"/>
                    <a:pt x="317" y="0"/>
                  </a:cubicBezTo>
                  <a:cubicBezTo>
                    <a:pt x="415" y="0"/>
                    <a:pt x="502" y="91"/>
                    <a:pt x="589" y="18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Freeform 38"/>
            <p:cNvSpPr>
              <a:spLocks/>
            </p:cNvSpPr>
            <p:nvPr/>
          </p:nvSpPr>
          <p:spPr bwMode="auto">
            <a:xfrm>
              <a:off x="2485" y="3196"/>
              <a:ext cx="635" cy="226"/>
            </a:xfrm>
            <a:custGeom>
              <a:avLst/>
              <a:gdLst>
                <a:gd name="T0" fmla="*/ 0 w 635"/>
                <a:gd name="T1" fmla="*/ 0 h 226"/>
                <a:gd name="T2" fmla="*/ 272 w 635"/>
                <a:gd name="T3" fmla="*/ 226 h 226"/>
                <a:gd name="T4" fmla="*/ 635 w 635"/>
                <a:gd name="T5" fmla="*/ 0 h 226"/>
                <a:gd name="T6" fmla="*/ 0 60000 65536"/>
                <a:gd name="T7" fmla="*/ 0 60000 65536"/>
                <a:gd name="T8" fmla="*/ 0 60000 65536"/>
                <a:gd name="T9" fmla="*/ 0 w 635"/>
                <a:gd name="T10" fmla="*/ 0 h 226"/>
                <a:gd name="T11" fmla="*/ 635 w 635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226">
                  <a:moveTo>
                    <a:pt x="0" y="0"/>
                  </a:moveTo>
                  <a:cubicBezTo>
                    <a:pt x="83" y="113"/>
                    <a:pt x="166" y="226"/>
                    <a:pt x="272" y="226"/>
                  </a:cubicBezTo>
                  <a:cubicBezTo>
                    <a:pt x="378" y="226"/>
                    <a:pt x="506" y="113"/>
                    <a:pt x="63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Freeform 39"/>
            <p:cNvSpPr>
              <a:spLocks/>
            </p:cNvSpPr>
            <p:nvPr/>
          </p:nvSpPr>
          <p:spPr bwMode="auto">
            <a:xfrm>
              <a:off x="1986" y="3241"/>
              <a:ext cx="1678" cy="499"/>
            </a:xfrm>
            <a:custGeom>
              <a:avLst/>
              <a:gdLst>
                <a:gd name="T0" fmla="*/ 0 w 1678"/>
                <a:gd name="T1" fmla="*/ 0 h 499"/>
                <a:gd name="T2" fmla="*/ 952 w 1678"/>
                <a:gd name="T3" fmla="*/ 499 h 499"/>
                <a:gd name="T4" fmla="*/ 1678 w 1678"/>
                <a:gd name="T5" fmla="*/ 0 h 499"/>
                <a:gd name="T6" fmla="*/ 0 60000 65536"/>
                <a:gd name="T7" fmla="*/ 0 60000 65536"/>
                <a:gd name="T8" fmla="*/ 0 60000 65536"/>
                <a:gd name="T9" fmla="*/ 0 w 1678"/>
                <a:gd name="T10" fmla="*/ 0 h 499"/>
                <a:gd name="T11" fmla="*/ 1678 w 1678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8" h="499">
                  <a:moveTo>
                    <a:pt x="0" y="0"/>
                  </a:moveTo>
                  <a:cubicBezTo>
                    <a:pt x="336" y="249"/>
                    <a:pt x="672" y="499"/>
                    <a:pt x="952" y="499"/>
                  </a:cubicBezTo>
                  <a:cubicBezTo>
                    <a:pt x="1232" y="499"/>
                    <a:pt x="1455" y="249"/>
                    <a:pt x="167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4" name="Line 40"/>
            <p:cNvSpPr>
              <a:spLocks noChangeShapeType="1"/>
            </p:cNvSpPr>
            <p:nvPr/>
          </p:nvSpPr>
          <p:spPr bwMode="auto">
            <a:xfrm>
              <a:off x="1668" y="3014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41"/>
            <p:cNvSpPr>
              <a:spLocks noChangeShapeType="1"/>
            </p:cNvSpPr>
            <p:nvPr/>
          </p:nvSpPr>
          <p:spPr bwMode="auto">
            <a:xfrm>
              <a:off x="2245" y="2969"/>
              <a:ext cx="91" cy="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42"/>
            <p:cNvSpPr>
              <a:spLocks noChangeShapeType="1"/>
            </p:cNvSpPr>
            <p:nvPr/>
          </p:nvSpPr>
          <p:spPr bwMode="auto">
            <a:xfrm>
              <a:off x="2848" y="3014"/>
              <a:ext cx="91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43"/>
            <p:cNvSpPr>
              <a:spLocks noChangeShapeType="1"/>
            </p:cNvSpPr>
            <p:nvPr/>
          </p:nvSpPr>
          <p:spPr bwMode="auto">
            <a:xfrm flipH="1">
              <a:off x="2893" y="3286"/>
              <a:ext cx="13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44"/>
            <p:cNvSpPr>
              <a:spLocks noChangeShapeType="1"/>
            </p:cNvSpPr>
            <p:nvPr/>
          </p:nvSpPr>
          <p:spPr bwMode="auto">
            <a:xfrm>
              <a:off x="2439" y="3559"/>
              <a:ext cx="182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Text Box 45"/>
            <p:cNvSpPr txBox="1">
              <a:spLocks noChangeArrowheads="1"/>
            </p:cNvSpPr>
            <p:nvPr/>
          </p:nvSpPr>
          <p:spPr bwMode="auto">
            <a:xfrm>
              <a:off x="1247" y="32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2550" name="Text Box 46"/>
            <p:cNvSpPr txBox="1">
              <a:spLocks noChangeArrowheads="1"/>
            </p:cNvSpPr>
            <p:nvPr/>
          </p:nvSpPr>
          <p:spPr bwMode="auto">
            <a:xfrm>
              <a:off x="1850" y="32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2551" name="Text Box 47"/>
            <p:cNvSpPr txBox="1">
              <a:spLocks noChangeArrowheads="1"/>
            </p:cNvSpPr>
            <p:nvPr/>
          </p:nvSpPr>
          <p:spPr bwMode="auto">
            <a:xfrm>
              <a:off x="2349" y="31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2552" name="Text Box 48"/>
            <p:cNvSpPr txBox="1">
              <a:spLocks noChangeArrowheads="1"/>
            </p:cNvSpPr>
            <p:nvPr/>
          </p:nvSpPr>
          <p:spPr bwMode="auto">
            <a:xfrm>
              <a:off x="3092" y="31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2553" name="Text Box 49"/>
            <p:cNvSpPr txBox="1">
              <a:spLocks noChangeArrowheads="1"/>
            </p:cNvSpPr>
            <p:nvPr/>
          </p:nvSpPr>
          <p:spPr bwMode="auto">
            <a:xfrm>
              <a:off x="3651" y="32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grpSp>
          <p:nvGrpSpPr>
            <p:cNvPr id="22554" name="Group 50"/>
            <p:cNvGrpSpPr>
              <a:grpSpLocks/>
            </p:cNvGrpSpPr>
            <p:nvPr/>
          </p:nvGrpSpPr>
          <p:grpSpPr bwMode="auto">
            <a:xfrm>
              <a:off x="2381" y="2878"/>
              <a:ext cx="227" cy="363"/>
              <a:chOff x="3573" y="2613"/>
              <a:chExt cx="227" cy="363"/>
            </a:xfrm>
          </p:grpSpPr>
          <p:sp>
            <p:nvSpPr>
              <p:cNvPr id="22569" name="Oval 51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0" name="Oval 52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5" name="Group 54"/>
            <p:cNvGrpSpPr>
              <a:grpSpLocks/>
            </p:cNvGrpSpPr>
            <p:nvPr/>
          </p:nvGrpSpPr>
          <p:grpSpPr bwMode="auto">
            <a:xfrm>
              <a:off x="3016" y="2878"/>
              <a:ext cx="227" cy="363"/>
              <a:chOff x="3573" y="2613"/>
              <a:chExt cx="227" cy="363"/>
            </a:xfrm>
          </p:grpSpPr>
          <p:sp>
            <p:nvSpPr>
              <p:cNvPr id="22566" name="Oval 55"/>
              <p:cNvSpPr>
                <a:spLocks noChangeArrowheads="1"/>
              </p:cNvSpPr>
              <p:nvPr/>
            </p:nvSpPr>
            <p:spPr bwMode="auto">
              <a:xfrm>
                <a:off x="3664" y="293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7" name="Oval 56"/>
              <p:cNvSpPr>
                <a:spLocks noChangeArrowheads="1"/>
              </p:cNvSpPr>
              <p:nvPr/>
            </p:nvSpPr>
            <p:spPr bwMode="auto">
              <a:xfrm>
                <a:off x="3573" y="2613"/>
                <a:ext cx="227" cy="3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8" name="Line 57"/>
              <p:cNvSpPr>
                <a:spLocks noChangeShapeType="1"/>
              </p:cNvSpPr>
              <p:nvPr/>
            </p:nvSpPr>
            <p:spPr bwMode="auto">
              <a:xfrm flipH="1" flipV="1">
                <a:off x="3755" y="2659"/>
                <a:ext cx="45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56" name="Freeform 58"/>
            <p:cNvSpPr>
              <a:spLocks/>
            </p:cNvSpPr>
            <p:nvPr/>
          </p:nvSpPr>
          <p:spPr bwMode="auto">
            <a:xfrm>
              <a:off x="1338" y="2689"/>
              <a:ext cx="1134" cy="552"/>
            </a:xfrm>
            <a:custGeom>
              <a:avLst/>
              <a:gdLst>
                <a:gd name="T0" fmla="*/ 0 w 1141"/>
                <a:gd name="T1" fmla="*/ 494 h 567"/>
                <a:gd name="T2" fmla="*/ 315 w 1141"/>
                <a:gd name="T3" fmla="*/ 52 h 567"/>
                <a:gd name="T4" fmla="*/ 811 w 1141"/>
                <a:gd name="T5" fmla="*/ 184 h 567"/>
                <a:gd name="T6" fmla="*/ 1081 w 1141"/>
                <a:gd name="T7" fmla="*/ 494 h 567"/>
                <a:gd name="T8" fmla="*/ 1127 w 1141"/>
                <a:gd name="T9" fmla="*/ 537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1"/>
                <a:gd name="T16" fmla="*/ 0 h 567"/>
                <a:gd name="T17" fmla="*/ 1141 w 114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1" h="567">
                  <a:moveTo>
                    <a:pt x="0" y="507"/>
                  </a:moveTo>
                  <a:cubicBezTo>
                    <a:pt x="90" y="306"/>
                    <a:pt x="181" y="106"/>
                    <a:pt x="317" y="53"/>
                  </a:cubicBezTo>
                  <a:cubicBezTo>
                    <a:pt x="453" y="0"/>
                    <a:pt x="688" y="113"/>
                    <a:pt x="816" y="189"/>
                  </a:cubicBezTo>
                  <a:cubicBezTo>
                    <a:pt x="944" y="265"/>
                    <a:pt x="1035" y="447"/>
                    <a:pt x="1088" y="507"/>
                  </a:cubicBezTo>
                  <a:cubicBezTo>
                    <a:pt x="1141" y="567"/>
                    <a:pt x="1137" y="559"/>
                    <a:pt x="1134" y="5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7" name="Freeform 59"/>
            <p:cNvSpPr>
              <a:spLocks/>
            </p:cNvSpPr>
            <p:nvPr/>
          </p:nvSpPr>
          <p:spPr bwMode="auto">
            <a:xfrm>
              <a:off x="1973" y="3098"/>
              <a:ext cx="499" cy="143"/>
            </a:xfrm>
            <a:custGeom>
              <a:avLst/>
              <a:gdLst>
                <a:gd name="T0" fmla="*/ 0 w 499"/>
                <a:gd name="T1" fmla="*/ 98 h 143"/>
                <a:gd name="T2" fmla="*/ 181 w 499"/>
                <a:gd name="T3" fmla="*/ 7 h 143"/>
                <a:gd name="T4" fmla="*/ 499 w 499"/>
                <a:gd name="T5" fmla="*/ 143 h 143"/>
                <a:gd name="T6" fmla="*/ 0 60000 65536"/>
                <a:gd name="T7" fmla="*/ 0 60000 65536"/>
                <a:gd name="T8" fmla="*/ 0 60000 65536"/>
                <a:gd name="T9" fmla="*/ 0 w 499"/>
                <a:gd name="T10" fmla="*/ 0 h 143"/>
                <a:gd name="T11" fmla="*/ 499 w 499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143">
                  <a:moveTo>
                    <a:pt x="0" y="98"/>
                  </a:moveTo>
                  <a:cubicBezTo>
                    <a:pt x="49" y="49"/>
                    <a:pt x="98" y="0"/>
                    <a:pt x="181" y="7"/>
                  </a:cubicBezTo>
                  <a:cubicBezTo>
                    <a:pt x="264" y="14"/>
                    <a:pt x="381" y="78"/>
                    <a:pt x="499" y="1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Line 60"/>
            <p:cNvSpPr>
              <a:spLocks noChangeShapeType="1"/>
            </p:cNvSpPr>
            <p:nvPr/>
          </p:nvSpPr>
          <p:spPr bwMode="auto">
            <a:xfrm>
              <a:off x="2109" y="310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Freeform 61"/>
            <p:cNvSpPr>
              <a:spLocks/>
            </p:cNvSpPr>
            <p:nvPr/>
          </p:nvSpPr>
          <p:spPr bwMode="auto">
            <a:xfrm>
              <a:off x="1973" y="3196"/>
              <a:ext cx="1134" cy="415"/>
            </a:xfrm>
            <a:custGeom>
              <a:avLst/>
              <a:gdLst>
                <a:gd name="T0" fmla="*/ 0 w 1134"/>
                <a:gd name="T1" fmla="*/ 45 h 415"/>
                <a:gd name="T2" fmla="*/ 907 w 1134"/>
                <a:gd name="T3" fmla="*/ 408 h 415"/>
                <a:gd name="T4" fmla="*/ 1134 w 1134"/>
                <a:gd name="T5" fmla="*/ 0 h 415"/>
                <a:gd name="T6" fmla="*/ 0 60000 65536"/>
                <a:gd name="T7" fmla="*/ 0 60000 65536"/>
                <a:gd name="T8" fmla="*/ 0 60000 65536"/>
                <a:gd name="T9" fmla="*/ 0 w 1134"/>
                <a:gd name="T10" fmla="*/ 0 h 415"/>
                <a:gd name="T11" fmla="*/ 1134 w 1134"/>
                <a:gd name="T12" fmla="*/ 415 h 4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415">
                  <a:moveTo>
                    <a:pt x="0" y="45"/>
                  </a:moveTo>
                  <a:cubicBezTo>
                    <a:pt x="359" y="230"/>
                    <a:pt x="718" y="415"/>
                    <a:pt x="907" y="408"/>
                  </a:cubicBezTo>
                  <a:cubicBezTo>
                    <a:pt x="1096" y="401"/>
                    <a:pt x="1115" y="200"/>
                    <a:pt x="113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0" name="Line 62"/>
            <p:cNvSpPr>
              <a:spLocks noChangeShapeType="1"/>
            </p:cNvSpPr>
            <p:nvPr/>
          </p:nvSpPr>
          <p:spPr bwMode="auto">
            <a:xfrm>
              <a:off x="2653" y="3559"/>
              <a:ext cx="182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Freeform 63"/>
            <p:cNvSpPr>
              <a:spLocks/>
            </p:cNvSpPr>
            <p:nvPr/>
          </p:nvSpPr>
          <p:spPr bwMode="auto">
            <a:xfrm>
              <a:off x="1338" y="3241"/>
              <a:ext cx="2358" cy="688"/>
            </a:xfrm>
            <a:custGeom>
              <a:avLst/>
              <a:gdLst>
                <a:gd name="T0" fmla="*/ 0 w 2358"/>
                <a:gd name="T1" fmla="*/ 0 h 688"/>
                <a:gd name="T2" fmla="*/ 952 w 2358"/>
                <a:gd name="T3" fmla="*/ 590 h 688"/>
                <a:gd name="T4" fmla="*/ 1950 w 2358"/>
                <a:gd name="T5" fmla="*/ 590 h 688"/>
                <a:gd name="T6" fmla="*/ 2358 w 2358"/>
                <a:gd name="T7" fmla="*/ 0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8"/>
                <a:gd name="T13" fmla="*/ 0 h 688"/>
                <a:gd name="T14" fmla="*/ 2358 w 2358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8" h="688">
                  <a:moveTo>
                    <a:pt x="0" y="0"/>
                  </a:moveTo>
                  <a:cubicBezTo>
                    <a:pt x="313" y="246"/>
                    <a:pt x="627" y="492"/>
                    <a:pt x="952" y="590"/>
                  </a:cubicBezTo>
                  <a:cubicBezTo>
                    <a:pt x="1277" y="688"/>
                    <a:pt x="1716" y="688"/>
                    <a:pt x="1950" y="590"/>
                  </a:cubicBezTo>
                  <a:cubicBezTo>
                    <a:pt x="2184" y="492"/>
                    <a:pt x="2271" y="246"/>
                    <a:pt x="235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Line 64"/>
            <p:cNvSpPr>
              <a:spLocks noChangeShapeType="1"/>
            </p:cNvSpPr>
            <p:nvPr/>
          </p:nvSpPr>
          <p:spPr bwMode="auto">
            <a:xfrm>
              <a:off x="2200" y="3786"/>
              <a:ext cx="18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Freeform 65"/>
            <p:cNvSpPr>
              <a:spLocks/>
            </p:cNvSpPr>
            <p:nvPr/>
          </p:nvSpPr>
          <p:spPr bwMode="auto">
            <a:xfrm>
              <a:off x="1292" y="2501"/>
              <a:ext cx="1769" cy="649"/>
            </a:xfrm>
            <a:custGeom>
              <a:avLst/>
              <a:gdLst>
                <a:gd name="T0" fmla="*/ 46 w 1769"/>
                <a:gd name="T1" fmla="*/ 649 h 649"/>
                <a:gd name="T2" fmla="*/ 227 w 1769"/>
                <a:gd name="T3" fmla="*/ 60 h 649"/>
                <a:gd name="T4" fmla="*/ 1407 w 1769"/>
                <a:gd name="T5" fmla="*/ 287 h 649"/>
                <a:gd name="T6" fmla="*/ 1769 w 1769"/>
                <a:gd name="T7" fmla="*/ 649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9"/>
                <a:gd name="T13" fmla="*/ 0 h 649"/>
                <a:gd name="T14" fmla="*/ 1769 w 1769"/>
                <a:gd name="T15" fmla="*/ 649 h 6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9" h="649">
                  <a:moveTo>
                    <a:pt x="46" y="649"/>
                  </a:moveTo>
                  <a:cubicBezTo>
                    <a:pt x="23" y="384"/>
                    <a:pt x="0" y="120"/>
                    <a:pt x="227" y="60"/>
                  </a:cubicBezTo>
                  <a:cubicBezTo>
                    <a:pt x="454" y="0"/>
                    <a:pt x="1150" y="189"/>
                    <a:pt x="1407" y="287"/>
                  </a:cubicBezTo>
                  <a:cubicBezTo>
                    <a:pt x="1664" y="385"/>
                    <a:pt x="1709" y="589"/>
                    <a:pt x="1769" y="6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4" name="Line 66"/>
            <p:cNvSpPr>
              <a:spLocks noChangeShapeType="1"/>
            </p:cNvSpPr>
            <p:nvPr/>
          </p:nvSpPr>
          <p:spPr bwMode="auto">
            <a:xfrm>
              <a:off x="2109" y="2606"/>
              <a:ext cx="18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Text Box 67"/>
            <p:cNvSpPr txBox="1">
              <a:spLocks noChangeArrowheads="1"/>
            </p:cNvSpPr>
            <p:nvPr/>
          </p:nvSpPr>
          <p:spPr bwMode="auto">
            <a:xfrm>
              <a:off x="431" y="194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059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Line 2"/>
          <p:cNvSpPr>
            <a:spLocks noChangeShapeType="1"/>
          </p:cNvSpPr>
          <p:nvPr/>
        </p:nvSpPr>
        <p:spPr bwMode="auto">
          <a:xfrm>
            <a:off x="466725" y="3284538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2268538" y="4494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∪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6084888" y="458152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55650" y="188913"/>
            <a:ext cx="3111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d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1403350" y="188913"/>
            <a:ext cx="3111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d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971550" y="404813"/>
            <a:ext cx="5032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971550" y="1485900"/>
            <a:ext cx="5048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971550" y="981075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3708400" y="6165850"/>
            <a:ext cx="2148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t(R)=R ∪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R</a:t>
            </a:r>
            <a:r>
              <a:rPr lang="en-US" altLang="zh-CN" b="1" baseline="30000" dirty="0">
                <a:solidFill>
                  <a:srgbClr val="FF0066"/>
                </a:solidFill>
              </a:rPr>
              <a:t>2 </a:t>
            </a:r>
            <a:r>
              <a:rPr lang="en-US" altLang="zh-CN" b="1" dirty="0">
                <a:solidFill>
                  <a:srgbClr val="FF0066"/>
                </a:solidFill>
              </a:rPr>
              <a:t>∪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R</a:t>
            </a:r>
            <a:r>
              <a:rPr lang="en-US" altLang="zh-CN" b="1" baseline="30000" dirty="0">
                <a:solidFill>
                  <a:srgbClr val="FF0066"/>
                </a:solidFill>
              </a:rPr>
              <a:t>3</a:t>
            </a:r>
            <a:r>
              <a:rPr lang="en-US" altLang="zh-CN" dirty="0"/>
              <a:t> 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2916238" y="27813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R◦R</a:t>
            </a:r>
            <a:endParaRPr lang="en-US" altLang="zh-CN" b="1" baseline="30000">
              <a:solidFill>
                <a:srgbClr val="FF0066"/>
              </a:solidFill>
            </a:endParaRP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982663" y="27876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R</a:t>
            </a: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5219700" y="2787650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R◦R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7380288" y="2787650"/>
            <a:ext cx="152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66"/>
                </a:solidFill>
              </a:rPr>
              <a:t>R◦R</a:t>
            </a:r>
            <a:r>
              <a:rPr lang="en-US" altLang="zh-CN" b="1" baseline="30000" dirty="0">
                <a:solidFill>
                  <a:srgbClr val="FF0066"/>
                </a:solidFill>
              </a:rPr>
              <a:t>3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=R</a:t>
            </a:r>
            <a:r>
              <a:rPr lang="en-US" altLang="zh-CN" b="1" baseline="30000" dirty="0">
                <a:solidFill>
                  <a:srgbClr val="FF0066"/>
                </a:solidFill>
              </a:rPr>
              <a:t>4</a:t>
            </a:r>
            <a:r>
              <a:rPr lang="en-US" altLang="zh-CN" b="1" dirty="0">
                <a:solidFill>
                  <a:srgbClr val="FF0066"/>
                </a:solidFill>
              </a:rPr>
              <a:t>=R</a:t>
            </a:r>
            <a:r>
              <a:rPr lang="en-US" altLang="zh-CN" b="1" baseline="30000" dirty="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 flipV="1">
            <a:off x="971550" y="1557338"/>
            <a:ext cx="5048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>
            <a:off x="971550" y="25654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49" name="Line 17"/>
          <p:cNvSpPr>
            <a:spLocks noChangeShapeType="1"/>
          </p:cNvSpPr>
          <p:nvPr/>
        </p:nvSpPr>
        <p:spPr bwMode="auto">
          <a:xfrm>
            <a:off x="971550" y="1052513"/>
            <a:ext cx="576263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411413" y="188913"/>
            <a:ext cx="958850" cy="2563812"/>
            <a:chOff x="1505" y="255"/>
            <a:chExt cx="604" cy="1615"/>
          </a:xfrm>
        </p:grpSpPr>
        <p:sp>
          <p:nvSpPr>
            <p:cNvPr id="23662" name="Text Box 19"/>
            <p:cNvSpPr txBox="1">
              <a:spLocks noChangeArrowheads="1"/>
            </p:cNvSpPr>
            <p:nvPr/>
          </p:nvSpPr>
          <p:spPr bwMode="auto">
            <a:xfrm>
              <a:off x="1505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63" name="Text Box 20"/>
            <p:cNvSpPr txBox="1">
              <a:spLocks noChangeArrowheads="1"/>
            </p:cNvSpPr>
            <p:nvPr/>
          </p:nvSpPr>
          <p:spPr bwMode="auto">
            <a:xfrm>
              <a:off x="1913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64" name="Line 21"/>
            <p:cNvSpPr>
              <a:spLocks noChangeShapeType="1"/>
            </p:cNvSpPr>
            <p:nvPr/>
          </p:nvSpPr>
          <p:spPr bwMode="auto">
            <a:xfrm>
              <a:off x="1641" y="391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5" name="Line 22"/>
            <p:cNvSpPr>
              <a:spLocks noChangeShapeType="1"/>
            </p:cNvSpPr>
            <p:nvPr/>
          </p:nvSpPr>
          <p:spPr bwMode="auto">
            <a:xfrm>
              <a:off x="1641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6" name="Line 23"/>
            <p:cNvSpPr>
              <a:spLocks noChangeShapeType="1"/>
            </p:cNvSpPr>
            <p:nvPr/>
          </p:nvSpPr>
          <p:spPr bwMode="auto">
            <a:xfrm>
              <a:off x="1641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7" name="Line 24"/>
            <p:cNvSpPr>
              <a:spLocks noChangeShapeType="1"/>
            </p:cNvSpPr>
            <p:nvPr/>
          </p:nvSpPr>
          <p:spPr bwMode="auto">
            <a:xfrm flipV="1">
              <a:off x="1641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Line 25"/>
            <p:cNvSpPr>
              <a:spLocks noChangeShapeType="1"/>
            </p:cNvSpPr>
            <p:nvPr/>
          </p:nvSpPr>
          <p:spPr bwMode="auto">
            <a:xfrm>
              <a:off x="1641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" name="Line 26"/>
            <p:cNvSpPr>
              <a:spLocks noChangeShapeType="1"/>
            </p:cNvSpPr>
            <p:nvPr/>
          </p:nvSpPr>
          <p:spPr bwMode="auto">
            <a:xfrm>
              <a:off x="1641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00113" y="3427413"/>
            <a:ext cx="958850" cy="2563812"/>
            <a:chOff x="1505" y="255"/>
            <a:chExt cx="604" cy="1615"/>
          </a:xfrm>
        </p:grpSpPr>
        <p:sp>
          <p:nvSpPr>
            <p:cNvPr id="23654" name="Text Box 28"/>
            <p:cNvSpPr txBox="1">
              <a:spLocks noChangeArrowheads="1"/>
            </p:cNvSpPr>
            <p:nvPr/>
          </p:nvSpPr>
          <p:spPr bwMode="auto">
            <a:xfrm>
              <a:off x="1505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55" name="Text Box 29"/>
            <p:cNvSpPr txBox="1">
              <a:spLocks noChangeArrowheads="1"/>
            </p:cNvSpPr>
            <p:nvPr/>
          </p:nvSpPr>
          <p:spPr bwMode="auto">
            <a:xfrm>
              <a:off x="1913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56" name="Line 30"/>
            <p:cNvSpPr>
              <a:spLocks noChangeShapeType="1"/>
            </p:cNvSpPr>
            <p:nvPr/>
          </p:nvSpPr>
          <p:spPr bwMode="auto">
            <a:xfrm>
              <a:off x="1641" y="391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Line 31"/>
            <p:cNvSpPr>
              <a:spLocks noChangeShapeType="1"/>
            </p:cNvSpPr>
            <p:nvPr/>
          </p:nvSpPr>
          <p:spPr bwMode="auto">
            <a:xfrm>
              <a:off x="1641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Line 32"/>
            <p:cNvSpPr>
              <a:spLocks noChangeShapeType="1"/>
            </p:cNvSpPr>
            <p:nvPr/>
          </p:nvSpPr>
          <p:spPr bwMode="auto">
            <a:xfrm>
              <a:off x="1641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Line 33"/>
            <p:cNvSpPr>
              <a:spLocks noChangeShapeType="1"/>
            </p:cNvSpPr>
            <p:nvPr/>
          </p:nvSpPr>
          <p:spPr bwMode="auto">
            <a:xfrm flipV="1">
              <a:off x="1641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Line 34"/>
            <p:cNvSpPr>
              <a:spLocks noChangeShapeType="1"/>
            </p:cNvSpPr>
            <p:nvPr/>
          </p:nvSpPr>
          <p:spPr bwMode="auto">
            <a:xfrm>
              <a:off x="1641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1" name="Line 35"/>
            <p:cNvSpPr>
              <a:spLocks noChangeShapeType="1"/>
            </p:cNvSpPr>
            <p:nvPr/>
          </p:nvSpPr>
          <p:spPr bwMode="auto">
            <a:xfrm>
              <a:off x="1641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276600" y="188913"/>
            <a:ext cx="742950" cy="2563812"/>
            <a:chOff x="2064" y="255"/>
            <a:chExt cx="468" cy="1615"/>
          </a:xfrm>
        </p:grpSpPr>
        <p:sp>
          <p:nvSpPr>
            <p:cNvPr id="23647" name="Text Box 37"/>
            <p:cNvSpPr txBox="1">
              <a:spLocks noChangeArrowheads="1"/>
            </p:cNvSpPr>
            <p:nvPr/>
          </p:nvSpPr>
          <p:spPr bwMode="auto">
            <a:xfrm>
              <a:off x="2336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48" name="Line 38"/>
            <p:cNvSpPr>
              <a:spLocks noChangeShapeType="1"/>
            </p:cNvSpPr>
            <p:nvPr/>
          </p:nvSpPr>
          <p:spPr bwMode="auto">
            <a:xfrm>
              <a:off x="2064" y="391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Line 39"/>
            <p:cNvSpPr>
              <a:spLocks noChangeShapeType="1"/>
            </p:cNvSpPr>
            <p:nvPr/>
          </p:nvSpPr>
          <p:spPr bwMode="auto">
            <a:xfrm>
              <a:off x="2064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Line 40"/>
            <p:cNvSpPr>
              <a:spLocks noChangeShapeType="1"/>
            </p:cNvSpPr>
            <p:nvPr/>
          </p:nvSpPr>
          <p:spPr bwMode="auto">
            <a:xfrm>
              <a:off x="2064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41"/>
            <p:cNvSpPr>
              <a:spLocks noChangeShapeType="1"/>
            </p:cNvSpPr>
            <p:nvPr/>
          </p:nvSpPr>
          <p:spPr bwMode="auto">
            <a:xfrm flipV="1">
              <a:off x="2064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Line 42"/>
            <p:cNvSpPr>
              <a:spLocks noChangeShapeType="1"/>
            </p:cNvSpPr>
            <p:nvPr/>
          </p:nvSpPr>
          <p:spPr bwMode="auto">
            <a:xfrm>
              <a:off x="2064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Line 43"/>
            <p:cNvSpPr>
              <a:spLocks noChangeShapeType="1"/>
            </p:cNvSpPr>
            <p:nvPr/>
          </p:nvSpPr>
          <p:spPr bwMode="auto">
            <a:xfrm>
              <a:off x="2064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580063" y="188913"/>
            <a:ext cx="742950" cy="2563812"/>
            <a:chOff x="2064" y="255"/>
            <a:chExt cx="468" cy="1615"/>
          </a:xfrm>
        </p:grpSpPr>
        <p:sp>
          <p:nvSpPr>
            <p:cNvPr id="23640" name="Text Box 45"/>
            <p:cNvSpPr txBox="1">
              <a:spLocks noChangeArrowheads="1"/>
            </p:cNvSpPr>
            <p:nvPr/>
          </p:nvSpPr>
          <p:spPr bwMode="auto">
            <a:xfrm>
              <a:off x="2336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41" name="Line 46"/>
            <p:cNvSpPr>
              <a:spLocks noChangeShapeType="1"/>
            </p:cNvSpPr>
            <p:nvPr/>
          </p:nvSpPr>
          <p:spPr bwMode="auto">
            <a:xfrm>
              <a:off x="2064" y="391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2" name="Line 47"/>
            <p:cNvSpPr>
              <a:spLocks noChangeShapeType="1"/>
            </p:cNvSpPr>
            <p:nvPr/>
          </p:nvSpPr>
          <p:spPr bwMode="auto">
            <a:xfrm>
              <a:off x="2064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3" name="Line 48"/>
            <p:cNvSpPr>
              <a:spLocks noChangeShapeType="1"/>
            </p:cNvSpPr>
            <p:nvPr/>
          </p:nvSpPr>
          <p:spPr bwMode="auto">
            <a:xfrm>
              <a:off x="2064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4" name="Line 49"/>
            <p:cNvSpPr>
              <a:spLocks noChangeShapeType="1"/>
            </p:cNvSpPr>
            <p:nvPr/>
          </p:nvSpPr>
          <p:spPr bwMode="auto">
            <a:xfrm flipV="1">
              <a:off x="2064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5" name="Line 50"/>
            <p:cNvSpPr>
              <a:spLocks noChangeShapeType="1"/>
            </p:cNvSpPr>
            <p:nvPr/>
          </p:nvSpPr>
          <p:spPr bwMode="auto">
            <a:xfrm>
              <a:off x="2064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6" name="Line 51"/>
            <p:cNvSpPr>
              <a:spLocks noChangeShapeType="1"/>
            </p:cNvSpPr>
            <p:nvPr/>
          </p:nvSpPr>
          <p:spPr bwMode="auto">
            <a:xfrm>
              <a:off x="2064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4692650" y="188913"/>
            <a:ext cx="958850" cy="2563812"/>
            <a:chOff x="2956" y="119"/>
            <a:chExt cx="604" cy="1615"/>
          </a:xfrm>
        </p:grpSpPr>
        <p:grpSp>
          <p:nvGrpSpPr>
            <p:cNvPr id="23630" name="Group 53"/>
            <p:cNvGrpSpPr>
              <a:grpSpLocks/>
            </p:cNvGrpSpPr>
            <p:nvPr/>
          </p:nvGrpSpPr>
          <p:grpSpPr bwMode="auto">
            <a:xfrm>
              <a:off x="2956" y="119"/>
              <a:ext cx="604" cy="1615"/>
              <a:chOff x="2956" y="255"/>
              <a:chExt cx="604" cy="1615"/>
            </a:xfrm>
          </p:grpSpPr>
          <p:sp>
            <p:nvSpPr>
              <p:cNvPr id="23632" name="Text Box 54"/>
              <p:cNvSpPr txBox="1">
                <a:spLocks noChangeArrowheads="1"/>
              </p:cNvSpPr>
              <p:nvPr/>
            </p:nvSpPr>
            <p:spPr bwMode="auto">
              <a:xfrm>
                <a:off x="2956" y="255"/>
                <a:ext cx="196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d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23633" name="Text Box 55"/>
              <p:cNvSpPr txBox="1">
                <a:spLocks noChangeArrowheads="1"/>
              </p:cNvSpPr>
              <p:nvPr/>
            </p:nvSpPr>
            <p:spPr bwMode="auto">
              <a:xfrm>
                <a:off x="3364" y="255"/>
                <a:ext cx="196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d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23634" name="Line 56"/>
              <p:cNvSpPr>
                <a:spLocks noChangeShapeType="1"/>
              </p:cNvSpPr>
              <p:nvPr/>
            </p:nvSpPr>
            <p:spPr bwMode="auto">
              <a:xfrm>
                <a:off x="3092" y="391"/>
                <a:ext cx="332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5" name="Line 57"/>
              <p:cNvSpPr>
                <a:spLocks noChangeShapeType="1"/>
              </p:cNvSpPr>
              <p:nvPr/>
            </p:nvSpPr>
            <p:spPr bwMode="auto">
              <a:xfrm flipV="1">
                <a:off x="3092" y="1071"/>
                <a:ext cx="3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58"/>
              <p:cNvSpPr>
                <a:spLocks noChangeShapeType="1"/>
              </p:cNvSpPr>
              <p:nvPr/>
            </p:nvSpPr>
            <p:spPr bwMode="auto">
              <a:xfrm>
                <a:off x="3092" y="754"/>
                <a:ext cx="332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7" name="Line 59"/>
              <p:cNvSpPr>
                <a:spLocks noChangeShapeType="1"/>
              </p:cNvSpPr>
              <p:nvPr/>
            </p:nvSpPr>
            <p:spPr bwMode="auto">
              <a:xfrm flipV="1">
                <a:off x="3092" y="1434"/>
                <a:ext cx="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60"/>
              <p:cNvSpPr>
                <a:spLocks noChangeShapeType="1"/>
              </p:cNvSpPr>
              <p:nvPr/>
            </p:nvSpPr>
            <p:spPr bwMode="auto">
              <a:xfrm>
                <a:off x="3092" y="1752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9" name="Line 61"/>
              <p:cNvSpPr>
                <a:spLocks noChangeShapeType="1"/>
              </p:cNvSpPr>
              <p:nvPr/>
            </p:nvSpPr>
            <p:spPr bwMode="auto">
              <a:xfrm>
                <a:off x="3092" y="799"/>
                <a:ext cx="363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31" name="Line 62"/>
            <p:cNvSpPr>
              <a:spLocks noChangeShapeType="1"/>
            </p:cNvSpPr>
            <p:nvPr/>
          </p:nvSpPr>
          <p:spPr bwMode="auto">
            <a:xfrm>
              <a:off x="3107" y="300"/>
              <a:ext cx="317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2771775" y="3427413"/>
            <a:ext cx="958850" cy="2563812"/>
            <a:chOff x="2956" y="255"/>
            <a:chExt cx="604" cy="1615"/>
          </a:xfrm>
        </p:grpSpPr>
        <p:grpSp>
          <p:nvGrpSpPr>
            <p:cNvPr id="23620" name="Group 64"/>
            <p:cNvGrpSpPr>
              <a:grpSpLocks/>
            </p:cNvGrpSpPr>
            <p:nvPr/>
          </p:nvGrpSpPr>
          <p:grpSpPr bwMode="auto">
            <a:xfrm>
              <a:off x="2956" y="255"/>
              <a:ext cx="604" cy="1615"/>
              <a:chOff x="2956" y="255"/>
              <a:chExt cx="604" cy="1615"/>
            </a:xfrm>
          </p:grpSpPr>
          <p:sp>
            <p:nvSpPr>
              <p:cNvPr id="23622" name="Text Box 65"/>
              <p:cNvSpPr txBox="1">
                <a:spLocks noChangeArrowheads="1"/>
              </p:cNvSpPr>
              <p:nvPr/>
            </p:nvSpPr>
            <p:spPr bwMode="auto">
              <a:xfrm>
                <a:off x="2956" y="255"/>
                <a:ext cx="196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d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23623" name="Text Box 66"/>
              <p:cNvSpPr txBox="1">
                <a:spLocks noChangeArrowheads="1"/>
              </p:cNvSpPr>
              <p:nvPr/>
            </p:nvSpPr>
            <p:spPr bwMode="auto">
              <a:xfrm>
                <a:off x="3364" y="255"/>
                <a:ext cx="196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b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c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d</a:t>
                </a:r>
              </a:p>
              <a:p>
                <a:pPr eaLnBrk="1" hangingPunct="1"/>
                <a:endParaRPr lang="en-US" altLang="zh-CN"/>
              </a:p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23624" name="Line 67"/>
              <p:cNvSpPr>
                <a:spLocks noChangeShapeType="1"/>
              </p:cNvSpPr>
              <p:nvPr/>
            </p:nvSpPr>
            <p:spPr bwMode="auto">
              <a:xfrm>
                <a:off x="3092" y="391"/>
                <a:ext cx="332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5" name="Line 68"/>
              <p:cNvSpPr>
                <a:spLocks noChangeShapeType="1"/>
              </p:cNvSpPr>
              <p:nvPr/>
            </p:nvSpPr>
            <p:spPr bwMode="auto">
              <a:xfrm flipV="1">
                <a:off x="3092" y="1071"/>
                <a:ext cx="3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69"/>
              <p:cNvSpPr>
                <a:spLocks noChangeShapeType="1"/>
              </p:cNvSpPr>
              <p:nvPr/>
            </p:nvSpPr>
            <p:spPr bwMode="auto">
              <a:xfrm>
                <a:off x="3092" y="754"/>
                <a:ext cx="332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7" name="Line 70"/>
              <p:cNvSpPr>
                <a:spLocks noChangeShapeType="1"/>
              </p:cNvSpPr>
              <p:nvPr/>
            </p:nvSpPr>
            <p:spPr bwMode="auto">
              <a:xfrm flipV="1">
                <a:off x="3092" y="1434"/>
                <a:ext cx="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71"/>
              <p:cNvSpPr>
                <a:spLocks noChangeShapeType="1"/>
              </p:cNvSpPr>
              <p:nvPr/>
            </p:nvSpPr>
            <p:spPr bwMode="auto">
              <a:xfrm>
                <a:off x="3092" y="1752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9" name="Line 72"/>
              <p:cNvSpPr>
                <a:spLocks noChangeShapeType="1"/>
              </p:cNvSpPr>
              <p:nvPr/>
            </p:nvSpPr>
            <p:spPr bwMode="auto">
              <a:xfrm>
                <a:off x="3092" y="799"/>
                <a:ext cx="363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21" name="Line 73"/>
            <p:cNvSpPr>
              <a:spLocks noChangeShapeType="1"/>
            </p:cNvSpPr>
            <p:nvPr/>
          </p:nvSpPr>
          <p:spPr bwMode="auto">
            <a:xfrm>
              <a:off x="3107" y="436"/>
              <a:ext cx="317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853238" y="188913"/>
            <a:ext cx="958850" cy="2563812"/>
            <a:chOff x="4317" y="255"/>
            <a:chExt cx="604" cy="1615"/>
          </a:xfrm>
        </p:grpSpPr>
        <p:sp>
          <p:nvSpPr>
            <p:cNvPr id="23611" name="Text Box 75"/>
            <p:cNvSpPr txBox="1">
              <a:spLocks noChangeArrowheads="1"/>
            </p:cNvSpPr>
            <p:nvPr/>
          </p:nvSpPr>
          <p:spPr bwMode="auto">
            <a:xfrm>
              <a:off x="4317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12" name="Text Box 76"/>
            <p:cNvSpPr txBox="1">
              <a:spLocks noChangeArrowheads="1"/>
            </p:cNvSpPr>
            <p:nvPr/>
          </p:nvSpPr>
          <p:spPr bwMode="auto">
            <a:xfrm>
              <a:off x="4725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13" name="Line 77"/>
            <p:cNvSpPr>
              <a:spLocks noChangeShapeType="1"/>
            </p:cNvSpPr>
            <p:nvPr/>
          </p:nvSpPr>
          <p:spPr bwMode="auto">
            <a:xfrm>
              <a:off x="4453" y="391"/>
              <a:ext cx="377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78"/>
            <p:cNvSpPr>
              <a:spLocks noChangeShapeType="1"/>
            </p:cNvSpPr>
            <p:nvPr/>
          </p:nvSpPr>
          <p:spPr bwMode="auto">
            <a:xfrm>
              <a:off x="4453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Line 79"/>
            <p:cNvSpPr>
              <a:spLocks noChangeShapeType="1"/>
            </p:cNvSpPr>
            <p:nvPr/>
          </p:nvSpPr>
          <p:spPr bwMode="auto">
            <a:xfrm>
              <a:off x="4453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6" name="Line 80"/>
            <p:cNvSpPr>
              <a:spLocks noChangeShapeType="1"/>
            </p:cNvSpPr>
            <p:nvPr/>
          </p:nvSpPr>
          <p:spPr bwMode="auto">
            <a:xfrm flipV="1">
              <a:off x="4453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81"/>
            <p:cNvSpPr>
              <a:spLocks noChangeShapeType="1"/>
            </p:cNvSpPr>
            <p:nvPr/>
          </p:nvSpPr>
          <p:spPr bwMode="auto">
            <a:xfrm>
              <a:off x="4453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8" name="Line 82"/>
            <p:cNvSpPr>
              <a:spLocks noChangeShapeType="1"/>
            </p:cNvSpPr>
            <p:nvPr/>
          </p:nvSpPr>
          <p:spPr bwMode="auto">
            <a:xfrm>
              <a:off x="4453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Line 83"/>
            <p:cNvSpPr>
              <a:spLocks noChangeShapeType="1"/>
            </p:cNvSpPr>
            <p:nvPr/>
          </p:nvSpPr>
          <p:spPr bwMode="auto">
            <a:xfrm>
              <a:off x="4468" y="436"/>
              <a:ext cx="362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7740650" y="188913"/>
            <a:ext cx="742950" cy="2563812"/>
            <a:chOff x="2064" y="255"/>
            <a:chExt cx="468" cy="1615"/>
          </a:xfrm>
        </p:grpSpPr>
        <p:sp>
          <p:nvSpPr>
            <p:cNvPr id="23604" name="Text Box 85"/>
            <p:cNvSpPr txBox="1">
              <a:spLocks noChangeArrowheads="1"/>
            </p:cNvSpPr>
            <p:nvPr/>
          </p:nvSpPr>
          <p:spPr bwMode="auto">
            <a:xfrm>
              <a:off x="2336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605" name="Line 86"/>
            <p:cNvSpPr>
              <a:spLocks noChangeShapeType="1"/>
            </p:cNvSpPr>
            <p:nvPr/>
          </p:nvSpPr>
          <p:spPr bwMode="auto">
            <a:xfrm>
              <a:off x="2064" y="391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87"/>
            <p:cNvSpPr>
              <a:spLocks noChangeShapeType="1"/>
            </p:cNvSpPr>
            <p:nvPr/>
          </p:nvSpPr>
          <p:spPr bwMode="auto">
            <a:xfrm>
              <a:off x="2064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88"/>
            <p:cNvSpPr>
              <a:spLocks noChangeShapeType="1"/>
            </p:cNvSpPr>
            <p:nvPr/>
          </p:nvSpPr>
          <p:spPr bwMode="auto">
            <a:xfrm>
              <a:off x="2064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89"/>
            <p:cNvSpPr>
              <a:spLocks noChangeShapeType="1"/>
            </p:cNvSpPr>
            <p:nvPr/>
          </p:nvSpPr>
          <p:spPr bwMode="auto">
            <a:xfrm flipV="1">
              <a:off x="2064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90"/>
            <p:cNvSpPr>
              <a:spLocks noChangeShapeType="1"/>
            </p:cNvSpPr>
            <p:nvPr/>
          </p:nvSpPr>
          <p:spPr bwMode="auto">
            <a:xfrm>
              <a:off x="2064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91"/>
            <p:cNvSpPr>
              <a:spLocks noChangeShapeType="1"/>
            </p:cNvSpPr>
            <p:nvPr/>
          </p:nvSpPr>
          <p:spPr bwMode="auto">
            <a:xfrm>
              <a:off x="2064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4716463" y="3429000"/>
            <a:ext cx="958850" cy="2563813"/>
            <a:chOff x="4317" y="255"/>
            <a:chExt cx="604" cy="1615"/>
          </a:xfrm>
        </p:grpSpPr>
        <p:sp>
          <p:nvSpPr>
            <p:cNvPr id="23595" name="Text Box 93"/>
            <p:cNvSpPr txBox="1">
              <a:spLocks noChangeArrowheads="1"/>
            </p:cNvSpPr>
            <p:nvPr/>
          </p:nvSpPr>
          <p:spPr bwMode="auto">
            <a:xfrm>
              <a:off x="4317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596" name="Text Box 94"/>
            <p:cNvSpPr txBox="1">
              <a:spLocks noChangeArrowheads="1"/>
            </p:cNvSpPr>
            <p:nvPr/>
          </p:nvSpPr>
          <p:spPr bwMode="auto">
            <a:xfrm>
              <a:off x="4725" y="255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597" name="Line 95"/>
            <p:cNvSpPr>
              <a:spLocks noChangeShapeType="1"/>
            </p:cNvSpPr>
            <p:nvPr/>
          </p:nvSpPr>
          <p:spPr bwMode="auto">
            <a:xfrm>
              <a:off x="4453" y="391"/>
              <a:ext cx="377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96"/>
            <p:cNvSpPr>
              <a:spLocks noChangeShapeType="1"/>
            </p:cNvSpPr>
            <p:nvPr/>
          </p:nvSpPr>
          <p:spPr bwMode="auto">
            <a:xfrm>
              <a:off x="4453" y="107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97"/>
            <p:cNvSpPr>
              <a:spLocks noChangeShapeType="1"/>
            </p:cNvSpPr>
            <p:nvPr/>
          </p:nvSpPr>
          <p:spPr bwMode="auto">
            <a:xfrm>
              <a:off x="4453" y="754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98"/>
            <p:cNvSpPr>
              <a:spLocks noChangeShapeType="1"/>
            </p:cNvSpPr>
            <p:nvPr/>
          </p:nvSpPr>
          <p:spPr bwMode="auto">
            <a:xfrm flipV="1">
              <a:off x="4453" y="111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99"/>
            <p:cNvSpPr>
              <a:spLocks noChangeShapeType="1"/>
            </p:cNvSpPr>
            <p:nvPr/>
          </p:nvSpPr>
          <p:spPr bwMode="auto">
            <a:xfrm>
              <a:off x="4453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100"/>
            <p:cNvSpPr>
              <a:spLocks noChangeShapeType="1"/>
            </p:cNvSpPr>
            <p:nvPr/>
          </p:nvSpPr>
          <p:spPr bwMode="auto">
            <a:xfrm>
              <a:off x="4453" y="799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101"/>
            <p:cNvSpPr>
              <a:spLocks noChangeShapeType="1"/>
            </p:cNvSpPr>
            <p:nvPr/>
          </p:nvSpPr>
          <p:spPr bwMode="auto">
            <a:xfrm>
              <a:off x="4468" y="436"/>
              <a:ext cx="362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334" name="Text Box 102"/>
          <p:cNvSpPr txBox="1">
            <a:spLocks noChangeArrowheads="1"/>
          </p:cNvSpPr>
          <p:nvPr/>
        </p:nvSpPr>
        <p:spPr bwMode="auto">
          <a:xfrm>
            <a:off x="4183063" y="45608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</a:rPr>
              <a:t>∪</a:t>
            </a:r>
          </a:p>
        </p:txBody>
      </p: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7142163" y="3429000"/>
            <a:ext cx="958850" cy="2563813"/>
            <a:chOff x="4499" y="2160"/>
            <a:chExt cx="604" cy="1615"/>
          </a:xfrm>
        </p:grpSpPr>
        <p:sp>
          <p:nvSpPr>
            <p:cNvPr id="23581" name="Text Box 104"/>
            <p:cNvSpPr txBox="1">
              <a:spLocks noChangeArrowheads="1"/>
            </p:cNvSpPr>
            <p:nvPr/>
          </p:nvSpPr>
          <p:spPr bwMode="auto">
            <a:xfrm>
              <a:off x="4499" y="2160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582" name="Text Box 105"/>
            <p:cNvSpPr txBox="1">
              <a:spLocks noChangeArrowheads="1"/>
            </p:cNvSpPr>
            <p:nvPr/>
          </p:nvSpPr>
          <p:spPr bwMode="auto">
            <a:xfrm>
              <a:off x="4907" y="2160"/>
              <a:ext cx="196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b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c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d</a:t>
              </a:r>
            </a:p>
            <a:p>
              <a:pPr eaLnBrk="1" hangingPunct="1"/>
              <a:endParaRPr lang="en-US" altLang="zh-CN"/>
            </a:p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23583" name="Line 106"/>
            <p:cNvSpPr>
              <a:spLocks noChangeShapeType="1"/>
            </p:cNvSpPr>
            <p:nvPr/>
          </p:nvSpPr>
          <p:spPr bwMode="auto">
            <a:xfrm>
              <a:off x="4635" y="2296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107"/>
            <p:cNvSpPr>
              <a:spLocks noChangeShapeType="1"/>
            </p:cNvSpPr>
            <p:nvPr/>
          </p:nvSpPr>
          <p:spPr bwMode="auto">
            <a:xfrm>
              <a:off x="4635" y="2977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108"/>
            <p:cNvSpPr>
              <a:spLocks noChangeShapeType="1"/>
            </p:cNvSpPr>
            <p:nvPr/>
          </p:nvSpPr>
          <p:spPr bwMode="auto">
            <a:xfrm>
              <a:off x="4635" y="2659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109"/>
            <p:cNvSpPr>
              <a:spLocks noChangeShapeType="1"/>
            </p:cNvSpPr>
            <p:nvPr/>
          </p:nvSpPr>
          <p:spPr bwMode="auto">
            <a:xfrm flipV="1">
              <a:off x="4635" y="3022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110"/>
            <p:cNvSpPr>
              <a:spLocks noChangeShapeType="1"/>
            </p:cNvSpPr>
            <p:nvPr/>
          </p:nvSpPr>
          <p:spPr bwMode="auto">
            <a:xfrm>
              <a:off x="4635" y="365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111"/>
            <p:cNvSpPr>
              <a:spLocks noChangeShapeType="1"/>
            </p:cNvSpPr>
            <p:nvPr/>
          </p:nvSpPr>
          <p:spPr bwMode="auto">
            <a:xfrm>
              <a:off x="4635" y="2704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112"/>
            <p:cNvSpPr>
              <a:spLocks noChangeShapeType="1"/>
            </p:cNvSpPr>
            <p:nvPr/>
          </p:nvSpPr>
          <p:spPr bwMode="auto">
            <a:xfrm>
              <a:off x="4649" y="2296"/>
              <a:ext cx="318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113"/>
            <p:cNvSpPr>
              <a:spLocks noChangeShapeType="1"/>
            </p:cNvSpPr>
            <p:nvPr/>
          </p:nvSpPr>
          <p:spPr bwMode="auto">
            <a:xfrm>
              <a:off x="4649" y="2341"/>
              <a:ext cx="318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114"/>
            <p:cNvSpPr>
              <a:spLocks noChangeShapeType="1"/>
            </p:cNvSpPr>
            <p:nvPr/>
          </p:nvSpPr>
          <p:spPr bwMode="auto">
            <a:xfrm>
              <a:off x="4649" y="2659"/>
              <a:ext cx="318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115"/>
            <p:cNvSpPr>
              <a:spLocks noChangeShapeType="1"/>
            </p:cNvSpPr>
            <p:nvPr/>
          </p:nvSpPr>
          <p:spPr bwMode="auto">
            <a:xfrm>
              <a:off x="4604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116"/>
            <p:cNvSpPr>
              <a:spLocks noChangeShapeType="1"/>
            </p:cNvSpPr>
            <p:nvPr/>
          </p:nvSpPr>
          <p:spPr bwMode="auto">
            <a:xfrm>
              <a:off x="4649" y="333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117"/>
            <p:cNvSpPr>
              <a:spLocks noChangeShapeType="1"/>
            </p:cNvSpPr>
            <p:nvPr/>
          </p:nvSpPr>
          <p:spPr bwMode="auto">
            <a:xfrm>
              <a:off x="4649" y="2296"/>
              <a:ext cx="363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96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/>
      <p:bldP spid="223238" grpId="0"/>
      <p:bldP spid="223242" grpId="0"/>
      <p:bldP spid="223243" grpId="0"/>
      <p:bldP spid="223244" grpId="0"/>
      <p:bldP spid="223245" grpId="0"/>
      <p:bldP spid="223246" grpId="0"/>
      <p:bldP spid="2233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标题 1"/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257" y="836712"/>
            <a:ext cx="8582207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4.12</a:t>
            </a:r>
          </a:p>
          <a:p>
            <a:pPr marL="1433513" indent="-1433513"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补充题</a:t>
            </a:r>
            <a:r>
              <a:rPr lang="zh-CN" altLang="en-US" sz="3200" b="1" dirty="0"/>
              <a:t>  设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和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</a:rPr>
              <a:t>⊆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。试证明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latin typeface="Calibri" panose="020F0502020204030204" pitchFamily="34" charset="0"/>
              </a:rPr>
              <a:t>=R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693631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809" y="2060848"/>
            <a:ext cx="885771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     A=C=Ø</a:t>
            </a:r>
          </a:p>
          <a:p>
            <a:pPr eaLnBrk="1" hangingPunct="1"/>
            <a:r>
              <a:rPr lang="en-US" altLang="zh-CN" sz="3200" dirty="0"/>
              <a:t>          B={1}</a:t>
            </a:r>
          </a:p>
          <a:p>
            <a:pPr eaLnBrk="1" hangingPunct="1"/>
            <a:r>
              <a:rPr lang="en-US" altLang="zh-CN" sz="3200" dirty="0"/>
              <a:t>          D={2}</a:t>
            </a:r>
          </a:p>
          <a:p>
            <a:pPr eaLnBrk="1" hangingPunct="1"/>
            <a:r>
              <a:rPr lang="en-US" altLang="zh-CN" sz="3200" b="1" dirty="0"/>
              <a:t>          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C=Ø</a:t>
            </a:r>
          </a:p>
          <a:p>
            <a:pPr eaLnBrk="1" hangingPunct="1"/>
            <a:r>
              <a:rPr lang="en-US" altLang="zh-CN" sz="3200" dirty="0"/>
              <a:t>          </a:t>
            </a:r>
            <a:r>
              <a:rPr lang="en-US" altLang="zh-CN" sz="3200" b="1" dirty="0"/>
              <a:t>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D=Ø=A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</a:t>
            </a:r>
          </a:p>
          <a:p>
            <a:pPr eaLnBrk="1" hangingPunct="1"/>
            <a:r>
              <a:rPr lang="en-US" altLang="zh-CN" sz="3200" dirty="0"/>
              <a:t> 	  </a:t>
            </a:r>
            <a:r>
              <a:rPr lang="zh-CN" altLang="en-US" sz="3200" dirty="0"/>
              <a:t>显然，</a:t>
            </a:r>
            <a:r>
              <a:rPr lang="en-US" altLang="zh-CN" sz="3200" b="1" dirty="0"/>
              <a:t> A⊂B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C⊂D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          </a:t>
            </a:r>
            <a:r>
              <a:rPr lang="zh-CN" altLang="en-US" sz="3200" b="1" dirty="0"/>
              <a:t>但</a:t>
            </a:r>
            <a:r>
              <a:rPr lang="en-US" altLang="zh-CN" sz="3200" b="1" dirty="0"/>
              <a:t> 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中不存在</a:t>
            </a:r>
            <a:r>
              <a:rPr lang="en-US" altLang="zh-CN" sz="3200" b="1" dirty="0"/>
              <a:t>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中没有的元素，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          </a:t>
            </a:r>
            <a:r>
              <a:rPr lang="zh-CN" altLang="en-US" sz="3200" b="1" dirty="0"/>
              <a:t>故</a:t>
            </a:r>
            <a:r>
              <a:rPr lang="en-US" altLang="zh-CN" sz="3200" b="1" dirty="0"/>
              <a:t>(A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C)⊂(B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D)</a:t>
            </a:r>
            <a:r>
              <a:rPr lang="zh-CN" altLang="en-US" sz="3200" b="1" dirty="0"/>
              <a:t>不成立。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20216" y="764704"/>
            <a:ext cx="90775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en-US" altLang="zh-CN" sz="3200" b="1" dirty="0">
                <a:solidFill>
                  <a:srgbClr val="FF0000"/>
                </a:solidFill>
              </a:rPr>
              <a:t>3.17 </a:t>
            </a:r>
            <a:r>
              <a:rPr lang="zh-CN" altLang="en-US" sz="2800" b="1" dirty="0"/>
              <a:t>判断以下命题是否恒真。如果不是，举一反例。</a:t>
            </a:r>
            <a:endParaRPr lang="en-US" altLang="zh-CN" sz="2800" b="1" dirty="0"/>
          </a:p>
          <a:p>
            <a:pPr marL="1163638" indent="-1163638">
              <a:tabLst>
                <a:tab pos="1163638" algn="l"/>
              </a:tabLst>
            </a:pPr>
            <a:r>
              <a:rPr lang="en-US" altLang="zh-CN" sz="3200" b="1" dirty="0"/>
              <a:t>       (1)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/>
              <a:t>(A⊂B ∧ C⊂D)</a:t>
            </a:r>
            <a:r>
              <a:rPr lang="en-US" altLang="zh-CN" sz="3200" b="1" dirty="0">
                <a:sym typeface="Symbol" panose="05050102010706020507" pitchFamily="18" charset="2"/>
              </a:rPr>
              <a:t>  </a:t>
            </a:r>
            <a:r>
              <a:rPr lang="en-US" altLang="zh-CN" sz="3200" b="1" dirty="0"/>
              <a:t>(A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C)⊂(B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D)</a:t>
            </a:r>
            <a:endParaRPr lang="zh-CN" altLang="en-US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BE261F-4519-DD9C-86FE-9F02FFF52536}"/>
              </a:ext>
            </a:extLst>
          </p:cNvPr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08</a:t>
            </a:r>
            <a:r>
              <a:rPr lang="zh-CN" altLang="en-US" sz="4400" b="1" dirty="0">
                <a:solidFill>
                  <a:schemeClr val="bg1"/>
                </a:solidFill>
              </a:rPr>
              <a:t>参考解答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9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1258888" y="1988841"/>
                <a:ext cx="5977408" cy="40324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3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3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1988841"/>
                <a:ext cx="5977408" cy="4032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770" y="2002009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63A4F7"/>
          </a:solidFill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试求：在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之间能够被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中</a:t>
            </a:r>
            <a:r>
              <a:rPr lang="zh-CN" altLang="en-US" sz="3200" b="1" dirty="0">
                <a:solidFill>
                  <a:srgbClr val="FF0000"/>
                </a:solidFill>
              </a:rPr>
              <a:t>任意一个</a:t>
            </a:r>
            <a:r>
              <a:rPr lang="zh-CN" altLang="en-US" sz="3200" b="1" dirty="0"/>
              <a:t>整除，但不能被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整除的整数的个数。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632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87967"/>
      </p:ext>
    </p:extLst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1258888" y="2048476"/>
                <a:ext cx="7129536" cy="403244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6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=220-31=189</a:t>
                </a:r>
                <a:r>
                  <a:rPr lang="en-US" altLang="zh-CN" sz="26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6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其中：</a:t>
                </a:r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150+100+60-50-30-20+10=220</a:t>
                </a:r>
              </a:p>
              <a:p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6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+14+8-7-4-2+1=31</a:t>
                </a:r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2048476"/>
                <a:ext cx="7129536" cy="4032448"/>
              </a:xfrm>
              <a:prstGeom prst="rect">
                <a:avLst/>
              </a:prstGeom>
              <a:blipFill>
                <a:blip r:embed="rId3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770" y="2002009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6412" y="188640"/>
            <a:ext cx="89700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试求：在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之间能够被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5</a:t>
            </a:r>
            <a:r>
              <a:rPr lang="zh-CN" altLang="en-US" sz="3200" b="1" dirty="0" smtClean="0"/>
              <a:t>中</a:t>
            </a:r>
            <a:r>
              <a:rPr lang="zh-CN" altLang="en-US" sz="3200" b="1" dirty="0">
                <a:solidFill>
                  <a:srgbClr val="FF0000"/>
                </a:solidFill>
              </a:rPr>
              <a:t>至少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zh-CN" altLang="en-US" sz="3200" b="1" dirty="0">
                <a:solidFill>
                  <a:srgbClr val="FF0000"/>
                </a:solidFill>
              </a:rPr>
              <a:t>个</a:t>
            </a:r>
            <a:r>
              <a:rPr lang="zh-CN" altLang="en-US" sz="3200" b="1" dirty="0"/>
              <a:t>整除，但不能被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整除的整数的个数。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229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95881-41E7-414E-90FC-EA3192713499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，考察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个二元关系如下：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3" y="1556792"/>
            <a:ext cx="8733267" cy="374441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3429000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281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287" y="8996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自反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02023" y="8776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反自反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5033" y="51542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自反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03218" y="51484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自反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0806" y="51484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反自反</a:t>
            </a:r>
          </a:p>
        </p:txBody>
      </p:sp>
    </p:spTree>
    <p:extLst>
      <p:ext uri="{BB962C8B-B14F-4D97-AF65-F5344CB8AC3E}">
        <p14:creationId xmlns:p14="http://schemas.microsoft.com/office/powerpoint/2010/main" val="1227183863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971600" y="1268760"/>
                <a:ext cx="8496942" cy="54006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8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10+7−1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=50−16=34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4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4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求数目为</a:t>
                </a:r>
                <a:endParaRPr lang="en-US" altLang="zh-CN" sz="32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34+17+9=60</a:t>
                </a:r>
                <a:endParaRPr lang="en-US" altLang="zh-CN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268760"/>
                <a:ext cx="8496942" cy="5400600"/>
              </a:xfrm>
              <a:prstGeom prst="rect">
                <a:avLst/>
              </a:prstGeom>
              <a:blipFill>
                <a:blip r:embed="rId3"/>
                <a:stretch>
                  <a:fillRect l="-1148" t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4893" y="908720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6412" y="188640"/>
            <a:ext cx="8970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2400" b="1" dirty="0">
                <a:solidFill>
                  <a:srgbClr val="FF0000"/>
                </a:solidFill>
              </a:rPr>
              <a:t>补充题 </a:t>
            </a:r>
            <a:r>
              <a:rPr lang="zh-CN" altLang="en-US" sz="2400" b="1" dirty="0"/>
              <a:t>试求：在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300</a:t>
            </a:r>
            <a:r>
              <a:rPr lang="zh-CN" altLang="en-US" sz="2400" b="1" dirty="0"/>
              <a:t>之间能够被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 smtClean="0"/>
              <a:t>中恰好两个整除</a:t>
            </a:r>
            <a:r>
              <a:rPr lang="zh-CN" altLang="en-US" sz="2400" b="1" dirty="0"/>
              <a:t>，但不能被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整除的整数的个数。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829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971600" y="1268760"/>
                <a:ext cx="8496942" cy="54006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=150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(50+30+21-10-7-4+1)=150-81=69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en-US" altLang="zh-CN" sz="28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50+20+14-10-7-2+1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)=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100-66=34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6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US" altLang="zh-CN" sz="28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(30+20+8-10-4-2+1)=60-43=17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求数目为</a:t>
                </a:r>
                <a:endParaRPr lang="en-US" altLang="zh-CN" sz="320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69+34+17=120</a:t>
                </a:r>
                <a:endParaRPr lang="en-US" altLang="zh-CN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268760"/>
                <a:ext cx="8496942" cy="5400600"/>
              </a:xfrm>
              <a:prstGeom prst="rect">
                <a:avLst/>
              </a:prstGeom>
              <a:blipFill>
                <a:blip r:embed="rId3"/>
                <a:stretch>
                  <a:fillRect l="-1148" t="-677" b="-2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4893" y="908720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66412" y="188640"/>
            <a:ext cx="8970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2400" b="1" dirty="0">
                <a:solidFill>
                  <a:srgbClr val="FF0000"/>
                </a:solidFill>
              </a:rPr>
              <a:t>补充题 </a:t>
            </a:r>
            <a:r>
              <a:rPr lang="zh-CN" altLang="en-US" sz="2400" b="1" dirty="0"/>
              <a:t>试求：在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300</a:t>
            </a:r>
            <a:r>
              <a:rPr lang="zh-CN" altLang="en-US" sz="2400" b="1" dirty="0"/>
              <a:t>之间能够被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 smtClean="0"/>
              <a:t>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一个且仅一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b="1" dirty="0"/>
              <a:t>整除，但不能被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整除的整数的个数。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5060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91EF-01B7-77AF-0817-3BF6507D7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B128-802D-AA2A-48D9-BDFE45D40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F17FB-81A8-38B2-3103-85D2049EF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52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48E31-6238-A75A-CDEE-AF35BF25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516"/>
            <a:ext cx="5220429" cy="22863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F000C8-2E30-510A-B98C-6C2B89AB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01" y="2017677"/>
            <a:ext cx="7430537" cy="1876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10006-8C5F-F9EF-CB24-698489D9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02" y="4409767"/>
            <a:ext cx="6449325" cy="22101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A12062-0D9C-DE13-7D1A-D4D3F463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0" y="4112776"/>
            <a:ext cx="5334744" cy="26197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705A7A-B0E9-8C1E-B954-EFA0EB936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788" y="-11660"/>
            <a:ext cx="3790137" cy="1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1385"/>
      </p:ext>
    </p:extLst>
  </p:cSld>
  <p:clrMapOvr>
    <a:masterClrMapping/>
  </p:clrMapOvr>
  <p:transition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AF585-99CC-589A-A736-1A047A79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E2723-8BF8-B0EB-A99C-43A5EF113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53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650D5-C5EE-90B0-93A2-AE4B7789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"/>
            <a:ext cx="7849695" cy="2219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11F04F-1EE4-9F1D-B28A-5DFF1D17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36896"/>
            <a:ext cx="6849431" cy="2010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C94C56-9556-F90F-2ECF-1292FFBE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8" y="4637420"/>
            <a:ext cx="701137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4249"/>
      </p:ext>
    </p:extLst>
  </p:cSld>
  <p:clrMapOvr>
    <a:masterClrMapping/>
  </p:clrMapOvr>
  <p:transition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146A-A2A6-38F8-9714-C50913A16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1AC0-D6A8-A1E5-D288-E14CE2834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00F74-16E4-9D64-142A-567E4390D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54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2CAD70-17A1-CCA6-5BC5-F7F8D6A4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18638"/>
            <a:ext cx="7144747" cy="1857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FC6133-173D-4542-83F8-DF3FED49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6754168" cy="4048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E7835B-F89F-74C1-DA25-33B0E8A7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37" y="3742035"/>
            <a:ext cx="644932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5358"/>
      </p:ext>
    </p:extLst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80C5DF-54CF-4762-B871-EECBE2D111E1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83584" y="0"/>
            <a:ext cx="9144000" cy="6429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定义        对称关系、反对称关系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07504" y="1412776"/>
            <a:ext cx="9144000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0713" indent="-620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lang="zh-CN" altLang="en-US" sz="3200" b="1" dirty="0">
                <a:solidFill>
                  <a:schemeClr val="hlink"/>
                </a:solidFill>
              </a:rPr>
              <a:t>对每个</a:t>
            </a:r>
            <a:r>
              <a:rPr lang="en-US" altLang="zh-CN" sz="3200" b="1" dirty="0" err="1">
                <a:solidFill>
                  <a:schemeClr val="hlink"/>
                </a:solidFill>
              </a:rPr>
              <a:t>x,y∊A</a:t>
            </a:r>
            <a:r>
              <a:rPr lang="zh-CN" altLang="en-US" sz="3200" b="1" dirty="0">
                <a:solidFill>
                  <a:schemeClr val="hlink"/>
                </a:solidFill>
              </a:rPr>
              <a:t>，</a:t>
            </a:r>
            <a:endParaRPr lang="en-US" altLang="zh-CN" sz="3200" b="1" dirty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         </a:t>
            </a:r>
            <a:r>
              <a:rPr lang="zh-CN" altLang="en-US" sz="3200" b="1" dirty="0">
                <a:solidFill>
                  <a:srgbClr val="C00000"/>
                </a:solidFill>
              </a:rPr>
              <a:t>若</a:t>
            </a:r>
            <a:r>
              <a:rPr lang="en-US" altLang="zh-CN" sz="3200" b="1" dirty="0">
                <a:solidFill>
                  <a:srgbClr val="C00000"/>
                </a:solidFill>
              </a:rPr>
              <a:t>&lt;x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y&gt;∊R </a:t>
            </a:r>
            <a:r>
              <a:rPr lang="zh-CN" altLang="en-US" sz="3200" b="1" dirty="0">
                <a:solidFill>
                  <a:srgbClr val="C00000"/>
                </a:solidFill>
              </a:rPr>
              <a:t>，则有</a:t>
            </a:r>
            <a:r>
              <a:rPr lang="en-US" altLang="zh-CN" sz="3200" b="1" dirty="0">
                <a:solidFill>
                  <a:srgbClr val="C00000"/>
                </a:solidFill>
              </a:rPr>
              <a:t>&lt;y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x&gt;∊R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    </a:t>
            </a:r>
            <a:r>
              <a:rPr lang="zh-CN" altLang="en-US" sz="3200" b="1" dirty="0">
                <a:solidFill>
                  <a:schemeClr val="hlink"/>
                </a:solidFill>
              </a:rPr>
              <a:t>则称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有对称性，或称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是</a:t>
            </a:r>
            <a:r>
              <a:rPr lang="en-US" altLang="zh-CN" sz="3200" b="1" dirty="0">
                <a:solidFill>
                  <a:schemeClr val="hlink"/>
                </a:solidFill>
              </a:rPr>
              <a:t>A</a:t>
            </a:r>
            <a:r>
              <a:rPr lang="zh-CN" altLang="en-US" sz="3200" b="1" dirty="0">
                <a:solidFill>
                  <a:schemeClr val="hlink"/>
                </a:solidFill>
              </a:rPr>
              <a:t>上的对称关系。</a:t>
            </a:r>
          </a:p>
          <a:p>
            <a:pPr marL="514350" indent="-51435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 startAt="2"/>
            </a:pPr>
            <a:r>
              <a:rPr lang="zh-CN" altLang="en-US" sz="3200" b="1" dirty="0"/>
              <a:t>对每个</a:t>
            </a:r>
            <a:r>
              <a:rPr lang="en-US" altLang="zh-CN" sz="3200" b="1" dirty="0" err="1"/>
              <a:t>x,y∊A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/>
              <a:t>          </a:t>
            </a:r>
            <a:r>
              <a:rPr lang="zh-CN" altLang="en-US" sz="3200" b="1" dirty="0">
                <a:solidFill>
                  <a:srgbClr val="C00000"/>
                </a:solidFill>
              </a:rPr>
              <a:t>若</a:t>
            </a:r>
            <a:r>
              <a:rPr lang="en-US" altLang="zh-CN" sz="3200" b="1" dirty="0">
                <a:solidFill>
                  <a:srgbClr val="C00000"/>
                </a:solidFill>
              </a:rPr>
              <a:t>&lt;x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y&gt;∊R</a:t>
            </a:r>
            <a:r>
              <a:rPr lang="zh-CN" altLang="en-US" sz="3200" b="1" dirty="0">
                <a:solidFill>
                  <a:srgbClr val="C00000"/>
                </a:solidFill>
              </a:rPr>
              <a:t>且</a:t>
            </a:r>
            <a:r>
              <a:rPr lang="en-US" altLang="zh-CN" sz="3200" b="1" dirty="0">
                <a:solidFill>
                  <a:srgbClr val="C00000"/>
                </a:solidFill>
              </a:rPr>
              <a:t>&lt;y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x&gt;∊R</a:t>
            </a:r>
            <a:r>
              <a:rPr lang="zh-CN" altLang="en-US" sz="3200" b="1" dirty="0">
                <a:solidFill>
                  <a:srgbClr val="C00000"/>
                </a:solidFill>
              </a:rPr>
              <a:t>，则有</a:t>
            </a:r>
            <a:r>
              <a:rPr lang="en-US" altLang="zh-CN" sz="3200" b="1" dirty="0">
                <a:solidFill>
                  <a:srgbClr val="C00000"/>
                </a:solidFill>
              </a:rPr>
              <a:t>x</a:t>
            </a:r>
            <a:r>
              <a:rPr lang="zh-CN" altLang="en-US" sz="3200" b="1" dirty="0">
                <a:solidFill>
                  <a:srgbClr val="C00000"/>
                </a:solidFill>
              </a:rPr>
              <a:t>＝</a:t>
            </a:r>
            <a:r>
              <a:rPr lang="en-US" altLang="zh-CN" sz="3200" b="1" dirty="0">
                <a:solidFill>
                  <a:srgbClr val="C00000"/>
                </a:solidFill>
              </a:rPr>
              <a:t>y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    </a:t>
            </a:r>
            <a:r>
              <a:rPr lang="zh-CN" altLang="en-US" sz="3200" b="1" dirty="0"/>
              <a:t>则称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有反对称性，或称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上的反对称关系。</a:t>
            </a:r>
          </a:p>
        </p:txBody>
      </p:sp>
      <p:sp>
        <p:nvSpPr>
          <p:cNvPr id="5" name="矩形 4"/>
          <p:cNvSpPr/>
          <p:nvPr/>
        </p:nvSpPr>
        <p:spPr>
          <a:xfrm>
            <a:off x="33985" y="836712"/>
            <a:ext cx="839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alibri" panose="020F0502020204030204" pitchFamily="34" charset="0"/>
              </a:rPr>
              <a:t>设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</a:rPr>
              <a:t>是集合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上的一个二元关系，即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3200" b="1" dirty="0">
                <a:latin typeface="Calibri" panose="020F0502020204030204" pitchFamily="34" charset="0"/>
              </a:rPr>
              <a:t>A×A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43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95881-41E7-414E-90FC-EA3192713499}" type="slidenum">
              <a:rPr lang="zh-CN" altLang="en-US" smtClean="0">
                <a:solidFill>
                  <a:schemeClr val="accent1"/>
                </a:solidFill>
              </a:rPr>
              <a:pPr/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，考察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个二元关系如下：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3" y="1556792"/>
            <a:ext cx="8733267" cy="374441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3429000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281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5033" y="52567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对称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2479" y="53032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对称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07698" y="53193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对称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19477" y="9356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反对称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36965" y="9763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反对称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01877" y="9582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反对称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34793" y="52924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反对称</a:t>
            </a:r>
          </a:p>
        </p:txBody>
      </p:sp>
    </p:spTree>
    <p:extLst>
      <p:ext uri="{BB962C8B-B14F-4D97-AF65-F5344CB8AC3E}">
        <p14:creationId xmlns:p14="http://schemas.microsoft.com/office/powerpoint/2010/main" val="262559381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80C5DF-54CF-4762-B871-EECBE2D111E1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定义                       传递关系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1484784"/>
            <a:ext cx="8964613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0713" indent="-620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对每个</a:t>
            </a:r>
            <a:r>
              <a:rPr lang="en-US" altLang="zh-CN" sz="3200" b="1" dirty="0" err="1">
                <a:solidFill>
                  <a:schemeClr val="hlink"/>
                </a:solidFill>
              </a:rPr>
              <a:t>x,y,z∊A</a:t>
            </a:r>
            <a:r>
              <a:rPr lang="zh-CN" altLang="en-US" sz="3200" b="1" dirty="0">
                <a:solidFill>
                  <a:schemeClr val="hlink"/>
                </a:solidFill>
              </a:rPr>
              <a:t>，</a:t>
            </a:r>
            <a:endParaRPr lang="en-US" altLang="zh-CN" sz="32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         </a:t>
            </a:r>
            <a:r>
              <a:rPr lang="zh-CN" altLang="en-US" sz="3200" b="1" dirty="0">
                <a:solidFill>
                  <a:srgbClr val="C00000"/>
                </a:solidFill>
              </a:rPr>
              <a:t>若</a:t>
            </a:r>
            <a:r>
              <a:rPr lang="en-US" altLang="zh-CN" sz="3200" b="1" dirty="0">
                <a:solidFill>
                  <a:srgbClr val="C00000"/>
                </a:solidFill>
              </a:rPr>
              <a:t>&lt;x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y&gt;∊R</a:t>
            </a:r>
            <a:r>
              <a:rPr lang="zh-CN" altLang="en-US" sz="3200" b="1" dirty="0">
                <a:solidFill>
                  <a:srgbClr val="C00000"/>
                </a:solidFill>
              </a:rPr>
              <a:t>且</a:t>
            </a:r>
            <a:r>
              <a:rPr lang="en-US" altLang="zh-CN" sz="3200" b="1" dirty="0">
                <a:solidFill>
                  <a:srgbClr val="C00000"/>
                </a:solidFill>
              </a:rPr>
              <a:t>&lt;y</a:t>
            </a:r>
            <a:r>
              <a:rPr lang="zh-CN" altLang="en-US" sz="3200" b="1" dirty="0">
                <a:solidFill>
                  <a:srgbClr val="C00000"/>
                </a:solidFill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</a:rPr>
              <a:t>z&gt;∊R</a:t>
            </a:r>
            <a:r>
              <a:rPr lang="zh-CN" altLang="en-US" sz="3200" b="1" dirty="0">
                <a:solidFill>
                  <a:srgbClr val="C00000"/>
                </a:solidFill>
              </a:rPr>
              <a:t>，则有</a:t>
            </a:r>
            <a:r>
              <a:rPr lang="en-US" altLang="zh-CN" sz="3200" b="1" dirty="0">
                <a:solidFill>
                  <a:srgbClr val="C00000"/>
                </a:solidFill>
              </a:rPr>
              <a:t>&lt;</a:t>
            </a:r>
            <a:r>
              <a:rPr lang="en-US" altLang="zh-CN" sz="3200" b="1" dirty="0" err="1">
                <a:solidFill>
                  <a:srgbClr val="C00000"/>
                </a:solidFill>
              </a:rPr>
              <a:t>x,z</a:t>
            </a:r>
            <a:r>
              <a:rPr lang="en-US" altLang="zh-CN" sz="3200" b="1" dirty="0">
                <a:solidFill>
                  <a:srgbClr val="C00000"/>
                </a:solidFill>
              </a:rPr>
              <a:t>&gt;∊R</a:t>
            </a:r>
            <a:r>
              <a:rPr lang="zh-CN" altLang="en-US" sz="3200" b="1" dirty="0">
                <a:solidFill>
                  <a:schemeClr val="hlink"/>
                </a:solidFill>
              </a:rPr>
              <a:t>，</a:t>
            </a:r>
            <a:endParaRPr lang="en-US" altLang="zh-CN" sz="32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则称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有传递性</a:t>
            </a:r>
            <a:r>
              <a:rPr lang="en-US" altLang="zh-CN" sz="3200" b="1" dirty="0">
                <a:solidFill>
                  <a:schemeClr val="hlink"/>
                </a:solidFill>
              </a:rPr>
              <a:t>, </a:t>
            </a:r>
            <a:r>
              <a:rPr lang="zh-CN" altLang="en-US" sz="3200" b="1" dirty="0">
                <a:solidFill>
                  <a:schemeClr val="hlink"/>
                </a:solidFill>
              </a:rPr>
              <a:t>或称</a:t>
            </a:r>
            <a:r>
              <a:rPr lang="en-US" altLang="zh-CN" sz="3200" b="1" dirty="0">
                <a:solidFill>
                  <a:schemeClr val="hlink"/>
                </a:solidFill>
              </a:rPr>
              <a:t>R</a:t>
            </a:r>
            <a:r>
              <a:rPr lang="zh-CN" altLang="en-US" sz="3200" b="1" dirty="0">
                <a:solidFill>
                  <a:schemeClr val="hlink"/>
                </a:solidFill>
              </a:rPr>
              <a:t>是</a:t>
            </a:r>
            <a:r>
              <a:rPr lang="en-US" altLang="zh-CN" sz="3200" b="1" dirty="0">
                <a:solidFill>
                  <a:schemeClr val="hlink"/>
                </a:solidFill>
              </a:rPr>
              <a:t>A</a:t>
            </a:r>
            <a:r>
              <a:rPr lang="zh-CN" altLang="en-US" sz="3200" b="1" dirty="0">
                <a:solidFill>
                  <a:schemeClr val="hlink"/>
                </a:solidFill>
              </a:rPr>
              <a:t>上的传递关系。</a:t>
            </a:r>
            <a:endParaRPr lang="en-US" altLang="zh-CN" sz="32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endParaRPr lang="zh-CN" altLang="en-US" sz="2600" b="1" dirty="0">
              <a:solidFill>
                <a:schemeClr val="hlin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37" y="836712"/>
            <a:ext cx="839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alibri" panose="020F0502020204030204" pitchFamily="34" charset="0"/>
              </a:rPr>
              <a:t>设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</a:rPr>
              <a:t>是集合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上的一个二元关系，即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⊆</a:t>
            </a:r>
            <a:r>
              <a:rPr lang="en-US" altLang="zh-CN" sz="3200" b="1" dirty="0">
                <a:latin typeface="Calibri" panose="020F0502020204030204" pitchFamily="34" charset="0"/>
              </a:rPr>
              <a:t>A×A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496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B95881-41E7-414E-90FC-EA3192713499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/44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A={1,2}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，考察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个二元关系如下：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3" y="1556792"/>
            <a:ext cx="8733267" cy="374441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3429000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281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837" y="9462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传递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62858" y="9807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传递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3218" y="9720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传递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2648" y="52304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传递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03217" y="52567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1212483121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316938</TotalTime>
  <Words>3688</Words>
  <Application>Microsoft Office PowerPoint</Application>
  <PresentationFormat>全屏显示(4:3)</PresentationFormat>
  <Paragraphs>1057</Paragraphs>
  <Slides>54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MS Mincho</vt:lpstr>
      <vt:lpstr>黑体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4_Office 主题</vt:lpstr>
      <vt:lpstr>PowerPoint 演示文稿</vt:lpstr>
      <vt:lpstr>4.3   关系的性质</vt:lpstr>
      <vt:lpstr>例  A={1,2}，考察6个二元关系如下：</vt:lpstr>
      <vt:lpstr>定义                      自反关系、反自反关系</vt:lpstr>
      <vt:lpstr>例  A={1,2}，考察6个二元关系如下：</vt:lpstr>
      <vt:lpstr>定义        对称关系、反对称关系</vt:lpstr>
      <vt:lpstr>例  A={1,2}，考察6个二元关系如下：</vt:lpstr>
      <vt:lpstr>定义                       传递关系</vt:lpstr>
      <vt:lpstr>例  A={1,2}，考察6个二元关系如下：</vt:lpstr>
      <vt:lpstr>例  考察A={1,2,3}上的二元关系是否具有性质</vt:lpstr>
      <vt:lpstr>例 非空集合A上的二元关系及其性质</vt:lpstr>
      <vt:lpstr>例 实数集R上的二元关系及其性质</vt:lpstr>
      <vt:lpstr>例试判断下图中所表示的三个关系所具有的性质。</vt:lpstr>
      <vt:lpstr>PowerPoint 演示文稿</vt:lpstr>
      <vt:lpstr>定理  R是非空集合A上的一个二元关系，则</vt:lpstr>
      <vt:lpstr>证明(5): R有传递性当且仅当 R◦R⊆R</vt:lpstr>
      <vt:lpstr>例 设R1和R2是集合A上两个二元关系，            若R1和R2均有对称性，问     R1∪R2，    R1∩R2，    R1－R2，    R1⊕R2         哪些仍有对称性？</vt:lpstr>
      <vt:lpstr>例  R1和R2是集合A上两个二元关系，      若R1和R2均有对称性，则             R1∪R2仍有对称性。</vt:lpstr>
      <vt:lpstr>例  二元关系的运算所具有的性质</vt:lpstr>
      <vt:lpstr>例  二元关系的运算所具有的性质</vt:lpstr>
      <vt:lpstr>例  R1和R2是非空集合A上的二元关系，      若R1和R2均有自反性，则             R1∘R2、 R2∘R1都有自反性。</vt:lpstr>
      <vt:lpstr>例   A={1， 2， 3}，讨论反自反性</vt:lpstr>
      <vt:lpstr>表4.1   二元关系性质的特点</vt:lpstr>
      <vt:lpstr>4.4   关系的闭包</vt:lpstr>
      <vt:lpstr>例  设  A={1,2,3}，R={&lt;1,1&gt;, &lt;1,2&gt;}. </vt:lpstr>
      <vt:lpstr>例  设  A={1,2,3}，R={&lt;1,1&gt;, &lt;1,2&gt;}. </vt:lpstr>
      <vt:lpstr>例  设  A={1,2,3}，R={&lt;2,1&gt;, &lt;1,2&gt;}. </vt:lpstr>
      <vt:lpstr>闭包</vt:lpstr>
      <vt:lpstr>PowerPoint 演示文稿</vt:lpstr>
      <vt:lpstr>r(R)：自反闭包(reflexive closure)</vt:lpstr>
      <vt:lpstr>s(R)：对称闭包(symmetric closure)</vt:lpstr>
      <vt:lpstr>t(R)：传递闭包(transitive closure)</vt:lpstr>
      <vt:lpstr>定理4.4(1)   r(R)=R∪IA </vt:lpstr>
      <vt:lpstr>定理4.4(2)    s(R)= R∪R1</vt:lpstr>
      <vt:lpstr>定理4.4(3)   t(R)=</vt:lpstr>
      <vt:lpstr>求证           t(R) ⊆</vt:lpstr>
      <vt:lpstr>PowerPoint 演示文稿</vt:lpstr>
      <vt:lpstr>PowerPoint 演示文稿</vt:lpstr>
      <vt:lpstr>PowerPoint 演示文稿</vt:lpstr>
      <vt:lpstr>例 设      A={a, b, c, d}    R={&lt;a,b&gt;, &lt;b,c&gt;, &lt;c,d&gt;}。        求  r(R)，s(R)，t(R)。</vt:lpstr>
      <vt:lpstr>例 A={a, b, c, d, e}, R如下图所示, 求r(R).</vt:lpstr>
      <vt:lpstr>例(续) 求s(R)</vt:lpstr>
      <vt:lpstr>例(续) 求t(R).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243</cp:revision>
  <dcterms:created xsi:type="dcterms:W3CDTF">2090-01-01T11:28:32Z</dcterms:created>
  <dcterms:modified xsi:type="dcterms:W3CDTF">2024-10-15T13:36:45Z</dcterms:modified>
</cp:coreProperties>
</file>