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7"/>
  </p:notesMasterIdLst>
  <p:handoutMasterIdLst>
    <p:handoutMasterId r:id="rId8"/>
  </p:handoutMasterIdLst>
  <p:sldIdLst>
    <p:sldId id="566" r:id="rId2"/>
    <p:sldId id="567" r:id="rId3"/>
    <p:sldId id="568" r:id="rId4"/>
    <p:sldId id="569" r:id="rId5"/>
    <p:sldId id="57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A4F7"/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81" autoAdjust="0"/>
  </p:normalViewPr>
  <p:slideViewPr>
    <p:cSldViewPr>
      <p:cViewPr varScale="1">
        <p:scale>
          <a:sx n="68" d="100"/>
          <a:sy n="68" d="100"/>
        </p:scale>
        <p:origin x="18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19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00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3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0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02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标题 1"/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6257" y="836712"/>
            <a:ext cx="8582207" cy="2962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4.12</a:t>
            </a:r>
          </a:p>
          <a:p>
            <a:pPr marL="1433513" indent="-1433513">
              <a:lnSpc>
                <a:spcPct val="150000"/>
              </a:lnSpc>
            </a:pPr>
            <a:r>
              <a:rPr lang="zh-CN" altLang="en-US" sz="3200" b="1" dirty="0">
                <a:solidFill>
                  <a:srgbClr val="C00000"/>
                </a:solidFill>
              </a:rPr>
              <a:t>补充题</a:t>
            </a:r>
            <a:r>
              <a:rPr lang="zh-CN" altLang="en-US" sz="3200" b="1" dirty="0"/>
              <a:t>  设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和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</a:rPr>
              <a:t>⊆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。试证明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latin typeface="Calibri" panose="020F0502020204030204" pitchFamily="34" charset="0"/>
              </a:rPr>
              <a:t>=R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569363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/>
              <a:t>作业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参考解答</a:t>
            </a:r>
            <a:endParaRPr lang="en-US" altLang="zh-CN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4" y="2546395"/>
            <a:ext cx="8810760" cy="429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解：  </a:t>
            </a:r>
            <a:r>
              <a:rPr lang="en-US" altLang="zh-CN" sz="3200" b="1" dirty="0">
                <a:solidFill>
                  <a:srgbClr val="C00000"/>
                </a:solidFill>
              </a:rPr>
              <a:t>R={ &lt;1,9&gt;, &lt;2,8&gt;, &lt;3,7&gt;, 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      &lt;4,6&gt;, &lt;5,5&gt;, &lt;6,4&gt;, 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      &lt;7,3&gt;, &lt;8,2&gt;, &lt;9,1&gt;}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不具有自反性（因为</a:t>
            </a:r>
            <a:r>
              <a:rPr lang="en-US" altLang="zh-CN" sz="3200" b="1" dirty="0">
                <a:solidFill>
                  <a:srgbClr val="C00000"/>
                </a:solidFill>
              </a:rPr>
              <a:t>&lt;1,1&gt;</a:t>
            </a:r>
            <a:r>
              <a:rPr lang="zh-CN" altLang="en-US" sz="3200" b="1" dirty="0">
                <a:solidFill>
                  <a:srgbClr val="C00000"/>
                </a:solidFill>
              </a:rPr>
              <a:t>不属于</a:t>
            </a:r>
            <a:r>
              <a:rPr lang="en-US" altLang="zh-CN" sz="3200" b="1" dirty="0">
                <a:solidFill>
                  <a:srgbClr val="C00000"/>
                </a:solidFill>
              </a:rPr>
              <a:t>R</a:t>
            </a:r>
            <a:r>
              <a:rPr lang="zh-CN" altLang="en-US" sz="3200" b="1" dirty="0">
                <a:solidFill>
                  <a:srgbClr val="C00000"/>
                </a:solidFill>
              </a:rPr>
              <a:t>）；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不具有反自性（因为</a:t>
            </a:r>
            <a:r>
              <a:rPr lang="en-US" altLang="zh-CN" sz="3200" b="1" dirty="0">
                <a:solidFill>
                  <a:srgbClr val="C00000"/>
                </a:solidFill>
              </a:rPr>
              <a:t>&lt;5,5&gt;</a:t>
            </a:r>
            <a:r>
              <a:rPr lang="zh-CN" altLang="en-US" sz="3200" b="1" dirty="0">
                <a:solidFill>
                  <a:srgbClr val="C00000"/>
                </a:solidFill>
              </a:rPr>
              <a:t>属于</a:t>
            </a:r>
            <a:r>
              <a:rPr lang="en-US" altLang="zh-CN" sz="3200" b="1" dirty="0">
                <a:solidFill>
                  <a:srgbClr val="C00000"/>
                </a:solidFill>
              </a:rPr>
              <a:t>R</a:t>
            </a:r>
            <a:r>
              <a:rPr lang="zh-CN" altLang="en-US" sz="3200" b="1" dirty="0">
                <a:solidFill>
                  <a:srgbClr val="C00000"/>
                </a:solidFill>
              </a:rPr>
              <a:t>）；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具有对称性；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不具有反对称性、传递性。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40EF7-9723-753D-5A2C-C3164482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869"/>
            <a:ext cx="8753714" cy="16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42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9337-F45E-84C7-FB6A-19E6E53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92EF0-416A-87FD-7EE1-C674428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710FF-A4F0-FAD4-A6CA-77A375A9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" y="0"/>
            <a:ext cx="9086099" cy="65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3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4302" y="1412776"/>
                <a:ext cx="8229600" cy="48965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证明：由于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都具有对称性，有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由二元关系复合的逆关系的性质，有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于是由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 得到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⊆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显然，在逆运算下包含关系保持不变，即有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因此得到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302" y="1412776"/>
                <a:ext cx="8229600" cy="4896544"/>
              </a:xfrm>
              <a:blipFill>
                <a:blip r:embed="rId3"/>
                <a:stretch>
                  <a:fillRect l="-1481" t="-1743" b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92" y="27781"/>
            <a:ext cx="9145016" cy="131119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1169988" indent="-1169988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/>
              <a:t>  设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2800" b="1" dirty="0">
                <a:latin typeface="Calibri" panose="020F0502020204030204" pitchFamily="34" charset="0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⊆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。试证明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</a:rPr>
              <a:t>=R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839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4302" y="1412776"/>
                <a:ext cx="8742194" cy="48965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另证：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先考虑从定义出发证明，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对于任意的（</a:t>
                </a:r>
                <a:r>
                  <a:rPr lang="en-US" altLang="zh-CN" sz="2400" b="1" dirty="0" err="1">
                    <a:solidFill>
                      <a:srgbClr val="333300"/>
                    </a:solidFill>
                  </a:rPr>
                  <a:t>x,y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A,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使得：</a:t>
                </a:r>
                <a:endParaRPr lang="en-US" altLang="zh-CN" sz="2400" b="1" dirty="0">
                  <a:solidFill>
                    <a:srgbClr val="3333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(x,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(z, y)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由于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和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都具有对称性，则有：</a:t>
                </a: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(z,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(y, z)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于是由复合关系的定义，知道：</a:t>
                </a:r>
                <a:endParaRPr lang="en-US" altLang="zh-CN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y, x)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Calibri" panose="020F0502020204030204" pitchFamily="34" charset="0"/>
                  </a:rPr>
                  <a:t>              再利用假定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⊆ 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得到</a:t>
                </a: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Calibri" panose="020F0502020204030204" pitchFamily="34" charset="0"/>
                  </a:rPr>
                  <a:t>       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y, x)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因此，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满足对称性。</a:t>
                </a:r>
                <a:endParaRPr lang="en-US" altLang="zh-CN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于是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</a:rPr>
                  <a:t>=R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302" y="1412776"/>
                <a:ext cx="8742194" cy="4896544"/>
              </a:xfrm>
              <a:blipFill>
                <a:blip r:embed="rId3"/>
                <a:stretch>
                  <a:fillRect l="-1046" t="-1370" b="-2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92" y="27781"/>
            <a:ext cx="9145016" cy="131119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1169988" indent="-1169988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/>
              <a:t>  设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2800" b="1" dirty="0">
                <a:latin typeface="Calibri" panose="020F0502020204030204" pitchFamily="34" charset="0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⊆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。试证明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</a:rPr>
              <a:t>=R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60233" y="3356992"/>
            <a:ext cx="2232248" cy="206210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第一行可以替换成：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先证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</a:rPr>
              <a:t>∘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具有对称性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07660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316939</TotalTime>
  <Words>365</Words>
  <Application>Microsoft Office PowerPoint</Application>
  <PresentationFormat>全屏显示(4:3)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宋体</vt:lpstr>
      <vt:lpstr>Arial</vt:lpstr>
      <vt:lpstr>Calibri</vt:lpstr>
      <vt:lpstr>Cambria Math</vt:lpstr>
      <vt:lpstr>Times New Roman</vt:lpstr>
      <vt:lpstr>Wingdings</vt:lpstr>
      <vt:lpstr>4_Office 主题</vt:lpstr>
      <vt:lpstr>PowerPoint 演示文稿</vt:lpstr>
      <vt:lpstr>作业10参考解答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244</cp:revision>
  <dcterms:created xsi:type="dcterms:W3CDTF">2090-01-01T11:28:32Z</dcterms:created>
  <dcterms:modified xsi:type="dcterms:W3CDTF">2024-11-16T04:51:29Z</dcterms:modified>
</cp:coreProperties>
</file>