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62"/>
  </p:notesMasterIdLst>
  <p:handoutMasterIdLst>
    <p:handoutMasterId r:id="rId63"/>
  </p:handoutMasterIdLst>
  <p:sldIdLst>
    <p:sldId id="747" r:id="rId2"/>
    <p:sldId id="526" r:id="rId3"/>
    <p:sldId id="527" r:id="rId4"/>
    <p:sldId id="528" r:id="rId5"/>
    <p:sldId id="529" r:id="rId6"/>
    <p:sldId id="530" r:id="rId7"/>
    <p:sldId id="531" r:id="rId8"/>
    <p:sldId id="532" r:id="rId9"/>
    <p:sldId id="538" r:id="rId10"/>
    <p:sldId id="580" r:id="rId11"/>
    <p:sldId id="581" r:id="rId12"/>
    <p:sldId id="577" r:id="rId13"/>
    <p:sldId id="578" r:id="rId14"/>
    <p:sldId id="579" r:id="rId15"/>
    <p:sldId id="539" r:id="rId16"/>
    <p:sldId id="540" r:id="rId17"/>
    <p:sldId id="541" r:id="rId18"/>
    <p:sldId id="546" r:id="rId19"/>
    <p:sldId id="547" r:id="rId20"/>
    <p:sldId id="584" r:id="rId21"/>
    <p:sldId id="586" r:id="rId22"/>
    <p:sldId id="587" r:id="rId23"/>
    <p:sldId id="588" r:id="rId24"/>
    <p:sldId id="589" r:id="rId25"/>
    <p:sldId id="590" r:id="rId26"/>
    <p:sldId id="625" r:id="rId27"/>
    <p:sldId id="591" r:id="rId28"/>
    <p:sldId id="592" r:id="rId29"/>
    <p:sldId id="593" r:id="rId30"/>
    <p:sldId id="594" r:id="rId31"/>
    <p:sldId id="595" r:id="rId32"/>
    <p:sldId id="596" r:id="rId33"/>
    <p:sldId id="601" r:id="rId34"/>
    <p:sldId id="602" r:id="rId35"/>
    <p:sldId id="603" r:id="rId36"/>
    <p:sldId id="626" r:id="rId37"/>
    <p:sldId id="604" r:id="rId38"/>
    <p:sldId id="605" r:id="rId39"/>
    <p:sldId id="610" r:id="rId40"/>
    <p:sldId id="611" r:id="rId41"/>
    <p:sldId id="612" r:id="rId42"/>
    <p:sldId id="613" r:id="rId43"/>
    <p:sldId id="614" r:id="rId44"/>
    <p:sldId id="615" r:id="rId45"/>
    <p:sldId id="616" r:id="rId46"/>
    <p:sldId id="627" r:id="rId47"/>
    <p:sldId id="619" r:id="rId48"/>
    <p:sldId id="628" r:id="rId49"/>
    <p:sldId id="621" r:id="rId50"/>
    <p:sldId id="622" r:id="rId51"/>
    <p:sldId id="623" r:id="rId52"/>
    <p:sldId id="525" r:id="rId53"/>
    <p:sldId id="629" r:id="rId54"/>
    <p:sldId id="748" r:id="rId55"/>
    <p:sldId id="553" r:id="rId56"/>
    <p:sldId id="749" r:id="rId57"/>
    <p:sldId id="542" r:id="rId58"/>
    <p:sldId id="543" r:id="rId59"/>
    <p:sldId id="548" r:id="rId60"/>
    <p:sldId id="550" r:id="rId6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5B3D7"/>
    <a:srgbClr val="7F8D8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70930" autoAdjust="0"/>
  </p:normalViewPr>
  <p:slideViewPr>
    <p:cSldViewPr>
      <p:cViewPr varScale="1">
        <p:scale>
          <a:sx n="105" d="100"/>
          <a:sy n="105" d="100"/>
        </p:scale>
        <p:origin x="452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471E439D-D633-4E6F-BA12-D179ADFF03DF}" type="datetimeFigureOut">
              <a:rPr lang="zh-CN" altLang="en-US"/>
              <a:pPr>
                <a:defRPr/>
              </a:pPr>
              <a:t>2024/12/5</a:t>
            </a:fld>
            <a:endParaRPr lang="en-US" altLang="zh-CN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380D706F-E94D-4326-AB6B-751CCB535A3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D9152009-46E7-4EFB-9A51-6C7BCE042240}" type="datetimeFigureOut">
              <a:rPr lang="zh-CN" altLang="en-US"/>
              <a:pPr>
                <a:defRPr/>
              </a:pPr>
              <a:t>2024/12/5</a:t>
            </a:fld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892E180E-5D7D-4A6E-820C-92D78CF64EF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828A268-A88C-4588-9A5D-7BFE0AADEA33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132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180E-5D7D-4A6E-820C-92D78CF64EF1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5276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b="1">
              <a:solidFill>
                <a:srgbClr val="333300"/>
              </a:solidFill>
            </a:endParaRPr>
          </a:p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752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例 </a:t>
            </a:r>
            <a:r>
              <a:rPr lang="en-US" altLang="zh-CN" dirty="0"/>
              <a:t>&lt;</a:t>
            </a:r>
            <a:r>
              <a:rPr lang="zh-CN" altLang="en-US" dirty="0"/>
              <a:t>见例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p85&gt;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232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例 </a:t>
            </a:r>
            <a:r>
              <a:rPr lang="en-US" altLang="zh-CN" dirty="0"/>
              <a:t>&lt;</a:t>
            </a:r>
            <a:r>
              <a:rPr lang="zh-CN" altLang="en-US" dirty="0"/>
              <a:t>见例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p85&gt;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6681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180E-5D7D-4A6E-820C-92D78CF64EF1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5424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设</a:t>
            </a:r>
            <a:r>
              <a:rPr lang="en-US" altLang="zh-CN" dirty="0"/>
              <a:t>|A|=n</a:t>
            </a:r>
            <a:r>
              <a:rPr lang="zh-CN" altLang="en-US" dirty="0"/>
              <a:t>，</a:t>
            </a:r>
          </a:p>
          <a:p>
            <a:pPr eaLnBrk="1" hangingPunct="1"/>
            <a:r>
              <a:rPr lang="en-US" altLang="zh-CN" dirty="0"/>
              <a:t>&lt;1&gt;</a:t>
            </a:r>
            <a:r>
              <a:rPr lang="zh-CN" altLang="en-US" dirty="0"/>
              <a:t>全序关系 </a:t>
            </a:r>
            <a:r>
              <a:rPr lang="en-US" altLang="zh-CN" dirty="0"/>
              <a:t>n</a:t>
            </a:r>
            <a:r>
              <a:rPr lang="zh-CN" altLang="en-US" dirty="0"/>
              <a:t>！</a:t>
            </a:r>
          </a:p>
          <a:p>
            <a:pPr eaLnBrk="1" hangingPunct="1"/>
            <a:r>
              <a:rPr lang="en-US" altLang="zh-CN" dirty="0"/>
              <a:t>&lt;2&gt;2</a:t>
            </a:r>
            <a:r>
              <a:rPr lang="en-US" altLang="zh-CN" baseline="30000" dirty="0"/>
              <a:t>n</a:t>
            </a:r>
            <a:r>
              <a:rPr lang="en-US" altLang="zh-CN" dirty="0"/>
              <a:t>=C</a:t>
            </a:r>
            <a:r>
              <a:rPr lang="en-US" altLang="zh-CN" baseline="-25000" dirty="0"/>
              <a:t>n</a:t>
            </a:r>
            <a:r>
              <a:rPr lang="en-US" altLang="zh-CN" baseline="30000" dirty="0"/>
              <a:t>0</a:t>
            </a:r>
            <a:r>
              <a:rPr lang="en-US" altLang="zh-CN" dirty="0"/>
              <a:t>+C</a:t>
            </a:r>
            <a:r>
              <a:rPr lang="en-US" altLang="zh-CN" baseline="-25000" dirty="0"/>
              <a:t>n</a:t>
            </a:r>
            <a:r>
              <a:rPr lang="en-US" altLang="zh-CN" baseline="30000" dirty="0"/>
              <a:t>1</a:t>
            </a:r>
            <a:r>
              <a:rPr lang="en-US" altLang="zh-CN" dirty="0"/>
              <a:t>+…+</a:t>
            </a:r>
            <a:r>
              <a:rPr lang="en-US" altLang="zh-CN" dirty="0" err="1"/>
              <a:t>C</a:t>
            </a:r>
            <a:r>
              <a:rPr lang="en-US" altLang="zh-CN" baseline="-25000" dirty="0" err="1"/>
              <a:t>n</a:t>
            </a:r>
            <a:r>
              <a:rPr lang="en-US" altLang="zh-CN" baseline="30000" dirty="0" err="1"/>
              <a:t>n</a:t>
            </a:r>
            <a:r>
              <a:rPr lang="en-US" altLang="zh-CN" baseline="30000" dirty="0"/>
              <a:t>  </a:t>
            </a:r>
            <a:r>
              <a:rPr lang="en-US" altLang="zh-CN" dirty="0"/>
              <a:t>&lt;</a:t>
            </a:r>
            <a:r>
              <a:rPr lang="zh-CN" altLang="en-US" dirty="0"/>
              <a:t>只有顶点自己可能与自己有关系</a:t>
            </a:r>
            <a:r>
              <a:rPr lang="en-US" altLang="zh-CN" dirty="0"/>
              <a:t>&gt;</a:t>
            </a:r>
          </a:p>
          <a:p>
            <a:pPr eaLnBrk="1" hangingPunct="1"/>
            <a:r>
              <a:rPr lang="en-US" altLang="zh-CN" dirty="0"/>
              <a:t>&lt;3&gt;2</a:t>
            </a:r>
            <a:r>
              <a:rPr lang="en-US" altLang="zh-CN" baseline="30000" dirty="0"/>
              <a:t>n</a:t>
            </a:r>
            <a:r>
              <a:rPr lang="en-US" altLang="zh-CN" dirty="0"/>
              <a:t>+2^&lt;n&lt;n-1&gt;/2&gt;*2 ? </a:t>
            </a:r>
          </a:p>
        </p:txBody>
      </p:sp>
    </p:spTree>
    <p:extLst>
      <p:ext uri="{BB962C8B-B14F-4D97-AF65-F5344CB8AC3E}">
        <p14:creationId xmlns:p14="http://schemas.microsoft.com/office/powerpoint/2010/main" val="370404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180E-5D7D-4A6E-820C-92D78CF64EF1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134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21F99-1506-4903-B59A-B3814DA5FD83}" type="slidenum">
              <a:rPr lang="zh-CN" altLang="en-US" smtClean="0"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18445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E180E-5D7D-4A6E-820C-92D78CF64EF1}" type="slidenum">
              <a:rPr lang="zh-CN" altLang="en-US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6241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180E-5D7D-4A6E-820C-92D78CF64EF1}" type="slidenum">
              <a:rPr lang="zh-CN" altLang="en-US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478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311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1200" b="1" dirty="0">
                <a:solidFill>
                  <a:srgbClr val="CC0000"/>
                </a:solidFill>
              </a:rPr>
              <a:t>错误在哪里</a:t>
            </a:r>
            <a:r>
              <a:rPr lang="en-US" altLang="zh-CN" sz="1200" b="1" dirty="0">
                <a:solidFill>
                  <a:srgbClr val="CC0000"/>
                </a:solidFill>
              </a:rPr>
              <a:t>?</a:t>
            </a:r>
          </a:p>
          <a:p>
            <a:pPr eaLnBrk="1" hangingPunct="1"/>
            <a:r>
              <a:rPr lang="zh-CN" altLang="en-US" sz="1200" b="1" dirty="0">
                <a:solidFill>
                  <a:schemeClr val="bg1"/>
                </a:solidFill>
              </a:rPr>
              <a:t>对于任意的</a:t>
            </a:r>
            <a:r>
              <a:rPr lang="en-US" altLang="zh-CN" sz="1200" b="1" dirty="0" err="1">
                <a:solidFill>
                  <a:schemeClr val="bg1"/>
                </a:solidFill>
              </a:rPr>
              <a:t>x∊A</a:t>
            </a:r>
            <a:r>
              <a:rPr lang="en-US" altLang="zh-CN" sz="1200" b="1" dirty="0">
                <a:solidFill>
                  <a:schemeClr val="bg1"/>
                </a:solidFill>
              </a:rPr>
              <a:t>, </a:t>
            </a:r>
          </a:p>
          <a:p>
            <a:pPr eaLnBrk="1" hangingPunct="1"/>
            <a:r>
              <a:rPr lang="zh-CN" altLang="en-US" sz="1200" b="1" dirty="0">
                <a:solidFill>
                  <a:schemeClr val="bg1"/>
                </a:solidFill>
              </a:rPr>
              <a:t>如果存在</a:t>
            </a:r>
            <a:r>
              <a:rPr lang="en-US" altLang="zh-CN" sz="1200" b="1" dirty="0" err="1">
                <a:solidFill>
                  <a:schemeClr val="bg1"/>
                </a:solidFill>
              </a:rPr>
              <a:t>y∊B</a:t>
            </a:r>
            <a:r>
              <a:rPr lang="en-US" altLang="zh-CN" sz="1200" b="1" dirty="0">
                <a:solidFill>
                  <a:schemeClr val="bg1"/>
                </a:solidFill>
              </a:rPr>
              <a:t>, </a:t>
            </a:r>
          </a:p>
          <a:p>
            <a:pPr eaLnBrk="1" hangingPunct="1"/>
            <a:r>
              <a:rPr lang="zh-CN" altLang="en-US" sz="1200" b="1" dirty="0">
                <a:solidFill>
                  <a:schemeClr val="bg1"/>
                </a:solidFill>
              </a:rPr>
              <a:t>使得 </a:t>
            </a:r>
            <a:r>
              <a:rPr lang="en-US" altLang="zh-CN" sz="1200" b="1" dirty="0">
                <a:solidFill>
                  <a:schemeClr val="bg1"/>
                </a:solidFill>
              </a:rPr>
              <a:t>(</a:t>
            </a:r>
            <a:r>
              <a:rPr lang="en-US" altLang="zh-CN" sz="1200" b="1" dirty="0" err="1">
                <a:solidFill>
                  <a:schemeClr val="bg1"/>
                </a:solidFill>
              </a:rPr>
              <a:t>x,y</a:t>
            </a:r>
            <a:r>
              <a:rPr lang="en-US" altLang="zh-CN" sz="1200" b="1" dirty="0">
                <a:solidFill>
                  <a:schemeClr val="bg1"/>
                </a:solidFill>
              </a:rPr>
              <a:t>) ∊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b="1" dirty="0">
                <a:solidFill>
                  <a:schemeClr val="bg1"/>
                </a:solidFill>
              </a:rPr>
              <a:t>A×B, </a:t>
            </a:r>
          </a:p>
          <a:p>
            <a:pPr eaLnBrk="1" hangingPunct="1"/>
            <a:r>
              <a:rPr lang="zh-CN" altLang="en-US" sz="1200" b="1" dirty="0">
                <a:solidFill>
                  <a:schemeClr val="bg1"/>
                </a:solidFill>
              </a:rPr>
              <a:t>则可以推出</a:t>
            </a:r>
            <a:r>
              <a:rPr lang="en-US" altLang="zh-CN" sz="1200" b="1" dirty="0" err="1">
                <a:solidFill>
                  <a:schemeClr val="bg1"/>
                </a:solidFill>
              </a:rPr>
              <a:t>x∊C</a:t>
            </a:r>
            <a:r>
              <a:rPr lang="en-US" altLang="zh-CN" sz="1200" b="1" dirty="0">
                <a:solidFill>
                  <a:schemeClr val="bg1"/>
                </a:solidFill>
              </a:rPr>
              <a:t>, </a:t>
            </a:r>
          </a:p>
          <a:p>
            <a:pPr eaLnBrk="1" hangingPunct="1"/>
            <a:r>
              <a:rPr lang="zh-CN" altLang="en-US" sz="1200" b="1" dirty="0">
                <a:solidFill>
                  <a:schemeClr val="bg1"/>
                </a:solidFill>
              </a:rPr>
              <a:t>否则不能推出</a:t>
            </a:r>
            <a:r>
              <a:rPr lang="en-US" altLang="zh-CN" sz="1200" b="1" dirty="0" err="1">
                <a:solidFill>
                  <a:schemeClr val="bg1"/>
                </a:solidFill>
              </a:rPr>
              <a:t>x∊C</a:t>
            </a:r>
            <a:r>
              <a:rPr lang="en-US" altLang="zh-CN" sz="1200" b="1" dirty="0">
                <a:solidFill>
                  <a:schemeClr val="bg1"/>
                </a:solidFill>
              </a:rPr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56E83-44ED-4A9C-B25A-9993D8AC91F7}" type="slidenum">
              <a:rPr lang="zh-CN" altLang="en-US" smtClean="0"/>
              <a:pPr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9562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从</a:t>
            </a:r>
          </a:p>
        </p:txBody>
      </p:sp>
    </p:spTree>
    <p:extLst>
      <p:ext uri="{BB962C8B-B14F-4D97-AF65-F5344CB8AC3E}">
        <p14:creationId xmlns:p14="http://schemas.microsoft.com/office/powerpoint/2010/main" val="1228906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从例中可以看出</a:t>
            </a:r>
            <a:r>
              <a:rPr lang="en-US" altLang="zh-CN"/>
              <a:t>[1]</a:t>
            </a:r>
            <a:r>
              <a:rPr lang="en-US" altLang="zh-CN" baseline="-25000"/>
              <a:t>R</a:t>
            </a:r>
            <a:r>
              <a:rPr lang="zh-CN" altLang="en-US"/>
              <a:t>＝</a:t>
            </a:r>
            <a:r>
              <a:rPr lang="en-US" altLang="zh-CN"/>
              <a:t>[2]</a:t>
            </a:r>
            <a:r>
              <a:rPr lang="en-US" altLang="zh-CN" baseline="-25000"/>
              <a:t>R</a:t>
            </a:r>
            <a:r>
              <a:rPr lang="zh-CN" altLang="en-US"/>
              <a:t>，说明同一个等价类可以选取不同的代表元。</a:t>
            </a:r>
          </a:p>
        </p:txBody>
      </p:sp>
    </p:spTree>
    <p:extLst>
      <p:ext uri="{BB962C8B-B14F-4D97-AF65-F5344CB8AC3E}">
        <p14:creationId xmlns:p14="http://schemas.microsoft.com/office/powerpoint/2010/main" val="12608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677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506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0738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470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339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 flipV="1">
            <a:off x="0" y="765175"/>
            <a:ext cx="914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0AAA24-ABE8-4AE6-9F3B-472DFBA5166D}" type="slidenum">
              <a:rPr lang="zh-CN" altLang="en-US"/>
              <a:pPr/>
              <a:t>‹#›</a:t>
            </a:fld>
            <a:r>
              <a:rPr lang="en-US" altLang="zh-CN"/>
              <a:t>/69</a:t>
            </a:r>
          </a:p>
        </p:txBody>
      </p:sp>
    </p:spTree>
    <p:extLst>
      <p:ext uri="{BB962C8B-B14F-4D97-AF65-F5344CB8AC3E}">
        <p14:creationId xmlns:p14="http://schemas.microsoft.com/office/powerpoint/2010/main" val="574458479"/>
      </p:ext>
    </p:extLst>
  </p:cSld>
  <p:clrMapOvr>
    <a:masterClrMapping/>
  </p:clrMapOvr>
  <p:transition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7976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/>
          </p:cNvSpPr>
          <p:nvPr>
            <p:ph type="title"/>
          </p:nvPr>
        </p:nvSpPr>
        <p:spPr bwMode="auto">
          <a:xfrm>
            <a:off x="179388" y="-26988"/>
            <a:ext cx="822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229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23850" y="10525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accent1"/>
                </a:solidFill>
              </a:defRPr>
            </a:lvl1pPr>
          </a:lstStyle>
          <a:p>
            <a:fld id="{3100F7D3-FF00-4D32-9021-400E6AD3C57D}" type="slidenum">
              <a:rPr lang="zh-CN" altLang="en-US"/>
              <a:pPr/>
              <a:t>‹#›</a:t>
            </a:fld>
            <a:r>
              <a:rPr lang="en-US" altLang="zh-CN"/>
              <a:t>/69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p:transition advTm="100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" y="0"/>
            <a:ext cx="9153486" cy="6858000"/>
          </a:xfrm>
          <a:prstGeom prst="rect">
            <a:avLst/>
          </a:prstGeom>
        </p:spPr>
      </p:pic>
      <p:sp>
        <p:nvSpPr>
          <p:cNvPr id="4103" name="Rectangle 12"/>
          <p:cNvSpPr>
            <a:spLocks noChangeArrowheads="1"/>
          </p:cNvSpPr>
          <p:nvPr/>
        </p:nvSpPr>
        <p:spPr bwMode="auto">
          <a:xfrm>
            <a:off x="395536" y="1217713"/>
            <a:ext cx="835292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6000" b="1" dirty="0">
                <a:solidFill>
                  <a:srgbClr val="993300"/>
                </a:solidFill>
              </a:rPr>
              <a:t>等价关系和偏序关系</a:t>
            </a:r>
          </a:p>
        </p:txBody>
      </p:sp>
      <p:sp>
        <p:nvSpPr>
          <p:cNvPr id="4104" name="Rectangle 12"/>
          <p:cNvSpPr>
            <a:spLocks noChangeArrowheads="1"/>
          </p:cNvSpPr>
          <p:nvPr/>
        </p:nvSpPr>
        <p:spPr bwMode="auto">
          <a:xfrm>
            <a:off x="3886200" y="4572000"/>
            <a:ext cx="5006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石油学院计算机系   金 忠</a:t>
            </a:r>
          </a:p>
        </p:txBody>
      </p:sp>
      <p:sp>
        <p:nvSpPr>
          <p:cNvPr id="4105" name="TextBox 7"/>
          <p:cNvSpPr txBox="1">
            <a:spLocks noChangeArrowheads="1"/>
          </p:cNvSpPr>
          <p:nvPr/>
        </p:nvSpPr>
        <p:spPr bwMode="auto">
          <a:xfrm>
            <a:off x="5343400" y="5887998"/>
            <a:ext cx="38268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http://patternrecognition.asia/dm</a:t>
            </a:r>
            <a:endParaRPr lang="zh-CN" altLang="en-US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" y="5555042"/>
            <a:ext cx="4935107" cy="733066"/>
          </a:xfrm>
          <a:prstGeom prst="rect">
            <a:avLst/>
          </a:prstGeom>
        </p:spPr>
      </p:pic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8941" y="139128"/>
            <a:ext cx="89675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离散数学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62421"/>
      </p:ext>
    </p:extLst>
  </p:cSld>
  <p:clrMapOvr>
    <a:masterClrMapping/>
  </p:clrMapOvr>
  <p:transition advTm="1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94C5109-6D25-45C2-BD89-CE75EBA31D63}" type="slidenum">
              <a:rPr lang="zh-CN" altLang="en-US" smtClean="0">
                <a:solidFill>
                  <a:schemeClr val="accent1"/>
                </a:solidFill>
              </a:rPr>
              <a:pPr/>
              <a:t>10</a:t>
            </a:fld>
            <a:r>
              <a:rPr lang="en-US" altLang="zh-CN" dirty="0">
                <a:solidFill>
                  <a:schemeClr val="accent1"/>
                </a:solidFill>
              </a:rPr>
              <a:t>/52</a:t>
            </a:r>
          </a:p>
        </p:txBody>
      </p:sp>
      <p:sp>
        <p:nvSpPr>
          <p:cNvPr id="4198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定理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4.5(1)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的证明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1988" name="Rectangle 3"/>
          <p:cNvSpPr>
            <a:spLocks noGrp="1"/>
          </p:cNvSpPr>
          <p:nvPr>
            <p:ph type="body" idx="4294967295"/>
          </p:nvPr>
        </p:nvSpPr>
        <p:spPr>
          <a:xfrm>
            <a:off x="1116136" y="908050"/>
            <a:ext cx="8280400" cy="2305050"/>
          </a:xfrm>
        </p:spPr>
        <p:txBody>
          <a:bodyPr/>
          <a:lstStyle/>
          <a:p>
            <a:pPr marL="609600" indent="-609600">
              <a:spcBef>
                <a:spcPct val="5000"/>
              </a:spcBef>
              <a:spcAft>
                <a:spcPct val="30000"/>
              </a:spcAft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993300"/>
                </a:solidFill>
                <a:latin typeface="Calibri" panose="020F0502020204030204" pitchFamily="34" charset="0"/>
                <a:ea typeface="MS Mincho" panose="02020609040205080304" pitchFamily="49" charset="-128"/>
              </a:rPr>
              <a:t>(1)</a:t>
            </a:r>
            <a:r>
              <a:rPr lang="en-US" altLang="zh-CN" sz="2800" b="1" dirty="0">
                <a:latin typeface="Calibri" panose="020F0502020204030204" pitchFamily="34" charset="0"/>
                <a:ea typeface="MS Mincho" panose="02020609040205080304" pitchFamily="49" charset="-128"/>
              </a:rPr>
              <a:t>  </a:t>
            </a:r>
            <a:r>
              <a:rPr lang="en-US" altLang="zh-CN" sz="2800" b="1" dirty="0">
                <a:solidFill>
                  <a:srgbClr val="9933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∪</a:t>
            </a:r>
            <a:r>
              <a:rPr lang="en-US" altLang="zh-CN" sz="2800" b="1" dirty="0">
                <a:solidFill>
                  <a:srgbClr val="993300"/>
                </a:solidFill>
                <a:latin typeface="Calibri" panose="020F0502020204030204" pitchFamily="34" charset="0"/>
                <a:ea typeface="MS Mincho" panose="02020609040205080304" pitchFamily="49" charset="-128"/>
              </a:rPr>
              <a:t>[x]</a:t>
            </a:r>
            <a:r>
              <a:rPr lang="en-US" altLang="zh-CN" sz="2800" b="1" baseline="-25000" dirty="0">
                <a:solidFill>
                  <a:srgbClr val="993300"/>
                </a:solidFill>
                <a:latin typeface="Calibri" panose="020F0502020204030204" pitchFamily="34" charset="0"/>
                <a:ea typeface="MS Mincho" panose="02020609040205080304" pitchFamily="49" charset="-128"/>
              </a:rPr>
              <a:t>R</a:t>
            </a:r>
            <a:r>
              <a:rPr lang="en-US" altLang="zh-CN" sz="2800" b="1" dirty="0">
                <a:solidFill>
                  <a:srgbClr val="993300"/>
                </a:solidFill>
                <a:latin typeface="Calibri" panose="020F0502020204030204" pitchFamily="34" charset="0"/>
                <a:ea typeface="MS Mincho" panose="02020609040205080304" pitchFamily="49" charset="-128"/>
              </a:rPr>
              <a:t>=A.</a:t>
            </a:r>
            <a:endParaRPr lang="zh-CN" altLang="en-US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1691555" y="1196752"/>
            <a:ext cx="638274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>
                <a:solidFill>
                  <a:srgbClr val="993300"/>
                </a:solidFill>
              </a:rPr>
              <a:t>x</a:t>
            </a:r>
            <a:r>
              <a:rPr lang="en-US" altLang="zh-CN" b="1" dirty="0" err="1">
                <a:solidFill>
                  <a:srgbClr val="993300"/>
                </a:solidFill>
              </a:rPr>
              <a:t>∊</a:t>
            </a:r>
            <a:r>
              <a:rPr lang="en-US" altLang="zh-CN" dirty="0" err="1">
                <a:solidFill>
                  <a:srgbClr val="993300"/>
                </a:solidFill>
              </a:rPr>
              <a:t>A</a:t>
            </a:r>
            <a:endParaRPr lang="en-US" altLang="zh-CN" dirty="0">
              <a:solidFill>
                <a:srgbClr val="993300"/>
              </a:solidFill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95536" y="1772816"/>
            <a:ext cx="8137525" cy="3313113"/>
            <a:chOff x="385" y="2160"/>
            <a:chExt cx="5126" cy="2087"/>
          </a:xfrm>
        </p:grpSpPr>
        <p:sp>
          <p:nvSpPr>
            <p:cNvPr id="41991" name="Rectangle 5"/>
            <p:cNvSpPr>
              <a:spLocks noChangeArrowheads="1"/>
            </p:cNvSpPr>
            <p:nvPr/>
          </p:nvSpPr>
          <p:spPr bwMode="auto">
            <a:xfrm>
              <a:off x="385" y="2160"/>
              <a:ext cx="5126" cy="2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169988" indent="-116998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rgbClr val="993300"/>
                  </a:solidFill>
                </a:rPr>
                <a:t>证明</a:t>
              </a:r>
              <a:r>
                <a:rPr lang="en-US" altLang="zh-CN" sz="2800" b="1" dirty="0">
                  <a:solidFill>
                    <a:srgbClr val="993300"/>
                  </a:solidFill>
                </a:rPr>
                <a:t>(1)</a:t>
              </a:r>
              <a:r>
                <a:rPr lang="en-US" altLang="zh-CN" sz="2800" b="1" dirty="0"/>
                <a:t>  </a:t>
              </a:r>
              <a:r>
                <a:rPr lang="zh-CN" altLang="en-US" sz="2800" b="1" dirty="0">
                  <a:solidFill>
                    <a:schemeClr val="hlink"/>
                  </a:solidFill>
                </a:rPr>
                <a:t>显然，对于任意的</a:t>
              </a:r>
              <a:r>
                <a:rPr lang="en-US" altLang="zh-CN" sz="2800" b="1" dirty="0" err="1">
                  <a:solidFill>
                    <a:schemeClr val="hlink"/>
                  </a:solidFill>
                </a:rPr>
                <a:t>x∊A</a:t>
              </a:r>
              <a:r>
                <a:rPr lang="zh-CN" altLang="en-US" sz="2800" b="1" dirty="0">
                  <a:solidFill>
                    <a:schemeClr val="hlink"/>
                  </a:solidFill>
                </a:rPr>
                <a:t>，有</a:t>
              </a:r>
              <a:r>
                <a:rPr lang="en-US" altLang="zh-CN" sz="2800" b="1" dirty="0">
                  <a:solidFill>
                    <a:schemeClr val="hlink"/>
                  </a:solidFill>
                </a:rPr>
                <a:t>[x]</a:t>
              </a:r>
              <a:r>
                <a:rPr lang="en-US" altLang="zh-CN" sz="2800" b="1" baseline="-25000" dirty="0">
                  <a:solidFill>
                    <a:schemeClr val="hlink"/>
                  </a:solidFill>
                </a:rPr>
                <a:t>R</a:t>
              </a:r>
              <a:r>
                <a:rPr lang="en-US" altLang="zh-CN" sz="2800" b="1" dirty="0">
                  <a:solidFill>
                    <a:schemeClr val="hlink"/>
                  </a:solidFill>
                </a:rPr>
                <a:t>⊆A</a:t>
              </a:r>
              <a:r>
                <a:rPr lang="zh-CN" altLang="en-US" sz="2800" b="1" dirty="0">
                  <a:solidFill>
                    <a:schemeClr val="hlink"/>
                  </a:solidFill>
                </a:rPr>
                <a:t>，</a:t>
              </a:r>
            </a:p>
            <a:p>
              <a:pPr eaLnBrk="1" hangingPunct="1">
                <a:spcBef>
                  <a:spcPct val="40000"/>
                </a:spcBef>
                <a:spcAft>
                  <a:spcPct val="40000"/>
                </a:spcAft>
              </a:pPr>
              <a:r>
                <a:rPr lang="zh-CN" altLang="en-US" sz="2800" b="1" dirty="0">
                  <a:solidFill>
                    <a:schemeClr val="hlink"/>
                  </a:solidFill>
                </a:rPr>
                <a:t>                           所以 ∪</a:t>
              </a:r>
              <a:r>
                <a:rPr lang="en-US" altLang="zh-CN" sz="2800" b="1" dirty="0">
                  <a:solidFill>
                    <a:schemeClr val="hlink"/>
                  </a:solidFill>
                </a:rPr>
                <a:t>[x]</a:t>
              </a:r>
              <a:r>
                <a:rPr lang="en-US" altLang="zh-CN" sz="2800" b="1" baseline="-25000" dirty="0">
                  <a:solidFill>
                    <a:schemeClr val="hlink"/>
                  </a:solidFill>
                </a:rPr>
                <a:t>R</a:t>
              </a:r>
              <a:r>
                <a:rPr lang="en-US" altLang="zh-CN" sz="2800" b="1" dirty="0">
                  <a:solidFill>
                    <a:schemeClr val="hlink"/>
                  </a:solidFill>
                </a:rPr>
                <a:t> ⊆ A.</a:t>
              </a:r>
            </a:p>
            <a:p>
              <a:pPr eaLnBrk="1" hangingPunct="1">
                <a:spcBef>
                  <a:spcPts val="900"/>
                </a:spcBef>
              </a:pPr>
              <a:r>
                <a:rPr lang="en-US" altLang="zh-CN" sz="2800" b="1" dirty="0"/>
                <a:t>              </a:t>
              </a:r>
              <a:r>
                <a:rPr lang="zh-CN" altLang="en-US" sz="2800" b="1" dirty="0"/>
                <a:t>反之，对于任意的</a:t>
              </a:r>
              <a:r>
                <a:rPr lang="en-US" altLang="zh-CN" sz="2800" b="1" dirty="0"/>
                <a:t>x’ ∊A</a:t>
              </a:r>
              <a:r>
                <a:rPr lang="zh-CN" altLang="en-US" sz="2800" b="1" dirty="0"/>
                <a:t>，则</a:t>
              </a:r>
              <a:r>
                <a:rPr lang="en-US" altLang="zh-CN" sz="2800" b="1" dirty="0"/>
                <a:t>x’ ∊[x’]</a:t>
              </a:r>
              <a:r>
                <a:rPr lang="en-US" altLang="zh-CN" sz="2800" b="1" baseline="-25000" dirty="0"/>
                <a:t>R</a:t>
              </a:r>
              <a:r>
                <a:rPr lang="zh-CN" altLang="en-US" sz="2800" b="1" dirty="0"/>
                <a:t>，</a:t>
              </a:r>
            </a:p>
            <a:p>
              <a:pPr eaLnBrk="1" hangingPunct="1">
                <a:spcBef>
                  <a:spcPct val="40000"/>
                </a:spcBef>
                <a:spcAft>
                  <a:spcPct val="40000"/>
                </a:spcAft>
              </a:pPr>
              <a:r>
                <a:rPr lang="zh-CN" altLang="en-US" sz="2800" b="1" dirty="0"/>
                <a:t>                           即 </a:t>
              </a:r>
              <a:r>
                <a:rPr lang="en-US" altLang="zh-CN" sz="2800" b="1" dirty="0"/>
                <a:t>x’ ∊ ∪[x]</a:t>
              </a:r>
              <a:r>
                <a:rPr lang="en-US" altLang="zh-CN" sz="2800" b="1" baseline="-25000" dirty="0"/>
                <a:t>R</a:t>
              </a:r>
              <a:r>
                <a:rPr lang="en-US" altLang="zh-CN" sz="2800" b="1" dirty="0"/>
                <a:t> </a:t>
              </a:r>
              <a:r>
                <a:rPr lang="zh-CN" altLang="en-US" sz="2800" b="1" dirty="0"/>
                <a:t>，</a:t>
              </a:r>
            </a:p>
            <a:p>
              <a:pPr eaLnBrk="1" hangingPunct="1">
                <a:spcBef>
                  <a:spcPct val="40000"/>
                </a:spcBef>
                <a:spcAft>
                  <a:spcPct val="40000"/>
                </a:spcAft>
              </a:pPr>
              <a:r>
                <a:rPr lang="zh-CN" altLang="en-US" sz="2800" b="1" dirty="0"/>
                <a:t>                           所以 </a:t>
              </a:r>
              <a:r>
                <a:rPr lang="en-US" altLang="zh-CN" sz="2800" b="1" dirty="0"/>
                <a:t>A ⊆ ∪[x]</a:t>
              </a:r>
              <a:r>
                <a:rPr lang="en-US" altLang="zh-CN" sz="2800" b="1" baseline="-25000" dirty="0"/>
                <a:t>R</a:t>
              </a:r>
              <a:r>
                <a:rPr lang="en-US" altLang="zh-CN" sz="2800" b="1" dirty="0"/>
                <a:t> </a:t>
              </a:r>
              <a:endParaRPr lang="zh-CN" altLang="en-US" sz="2800" b="1" dirty="0"/>
            </a:p>
          </p:txBody>
        </p:sp>
        <p:sp>
          <p:nvSpPr>
            <p:cNvPr id="41992" name="Text Box 6"/>
            <p:cNvSpPr txBox="1">
              <a:spLocks noChangeArrowheads="1"/>
            </p:cNvSpPr>
            <p:nvPr/>
          </p:nvSpPr>
          <p:spPr bwMode="auto">
            <a:xfrm>
              <a:off x="2562" y="2750"/>
              <a:ext cx="4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 err="1">
                  <a:solidFill>
                    <a:schemeClr val="hlink"/>
                  </a:solidFill>
                </a:rPr>
                <a:t>x</a:t>
              </a:r>
              <a:r>
                <a:rPr lang="en-US" altLang="zh-CN" b="1" dirty="0" err="1">
                  <a:solidFill>
                    <a:schemeClr val="hlink"/>
                  </a:solidFill>
                </a:rPr>
                <a:t>∊</a:t>
              </a:r>
              <a:r>
                <a:rPr lang="en-US" altLang="zh-CN" dirty="0" err="1">
                  <a:solidFill>
                    <a:schemeClr val="hlink"/>
                  </a:solidFill>
                </a:rPr>
                <a:t>A</a:t>
              </a:r>
              <a:endParaRPr lang="en-US" altLang="zh-CN" dirty="0">
                <a:solidFill>
                  <a:schemeClr val="hlink"/>
                </a:solidFill>
              </a:endParaRPr>
            </a:p>
          </p:txBody>
        </p:sp>
        <p:sp>
          <p:nvSpPr>
            <p:cNvPr id="41993" name="Text Box 7"/>
            <p:cNvSpPr txBox="1">
              <a:spLocks noChangeArrowheads="1"/>
            </p:cNvSpPr>
            <p:nvPr/>
          </p:nvSpPr>
          <p:spPr bwMode="auto">
            <a:xfrm>
              <a:off x="2750" y="3517"/>
              <a:ext cx="4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 err="1">
                  <a:solidFill>
                    <a:srgbClr val="333300"/>
                  </a:solidFill>
                </a:rPr>
                <a:t>x</a:t>
              </a:r>
              <a:r>
                <a:rPr lang="en-US" altLang="zh-CN" b="1" dirty="0" err="1">
                  <a:solidFill>
                    <a:srgbClr val="333300"/>
                  </a:solidFill>
                </a:rPr>
                <a:t>∊</a:t>
              </a:r>
              <a:r>
                <a:rPr lang="en-US" altLang="zh-CN" dirty="0" err="1">
                  <a:solidFill>
                    <a:srgbClr val="333300"/>
                  </a:solidFill>
                </a:rPr>
                <a:t>A</a:t>
              </a:r>
              <a:endParaRPr lang="en-US" altLang="zh-CN" dirty="0">
                <a:solidFill>
                  <a:srgbClr val="333300"/>
                </a:solidFill>
              </a:endParaRPr>
            </a:p>
          </p:txBody>
        </p:sp>
        <p:sp>
          <p:nvSpPr>
            <p:cNvPr id="41994" name="Text Box 8"/>
            <p:cNvSpPr txBox="1">
              <a:spLocks noChangeArrowheads="1"/>
            </p:cNvSpPr>
            <p:nvPr/>
          </p:nvSpPr>
          <p:spPr bwMode="auto">
            <a:xfrm>
              <a:off x="3021" y="4016"/>
              <a:ext cx="5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 err="1">
                  <a:solidFill>
                    <a:srgbClr val="333300"/>
                  </a:solidFill>
                </a:rPr>
                <a:t>x</a:t>
              </a:r>
              <a:r>
                <a:rPr lang="en-US" altLang="zh-CN" b="1" dirty="0" err="1">
                  <a:solidFill>
                    <a:srgbClr val="333300"/>
                  </a:solidFill>
                </a:rPr>
                <a:t>∊</a:t>
              </a:r>
              <a:r>
                <a:rPr lang="en-US" altLang="zh-CN" dirty="0" err="1">
                  <a:solidFill>
                    <a:srgbClr val="333300"/>
                  </a:solidFill>
                </a:rPr>
                <a:t>A</a:t>
              </a:r>
              <a:endParaRPr lang="en-US" altLang="zh-CN" dirty="0">
                <a:solidFill>
                  <a:srgbClr val="3333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02720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F2B429C-4A65-4C33-8679-7E4DE9447ACA}" type="slidenum">
              <a:rPr lang="zh-CN" altLang="en-US" smtClean="0">
                <a:solidFill>
                  <a:schemeClr val="accent1"/>
                </a:solidFill>
              </a:rPr>
              <a:pPr/>
              <a:t>11</a:t>
            </a:fld>
            <a:r>
              <a:rPr lang="en-US" altLang="zh-CN" dirty="0">
                <a:solidFill>
                  <a:schemeClr val="accent1"/>
                </a:solidFill>
              </a:rPr>
              <a:t>/52</a:t>
            </a:r>
          </a:p>
        </p:txBody>
      </p:sp>
      <p:sp>
        <p:nvSpPr>
          <p:cNvPr id="43011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785225" cy="642938"/>
          </a:xfrm>
        </p:spPr>
        <p:txBody>
          <a:bodyPr/>
          <a:lstStyle/>
          <a:p>
            <a:pPr algn="l"/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求证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(2)</a:t>
            </a:r>
            <a:r>
              <a:rPr lang="zh-CN" altLang="en-US" sz="36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若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[x]</a:t>
            </a:r>
            <a:r>
              <a:rPr lang="en-US" altLang="zh-CN" sz="36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36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∩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[y]</a:t>
            </a:r>
            <a:r>
              <a:rPr lang="en-US" altLang="zh-CN" sz="36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36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≠</a:t>
            </a:r>
            <a:r>
              <a:rPr lang="en-US" altLang="zh-CN" sz="3600" b="1" dirty="0">
                <a:latin typeface="Tahoma" panose="020B0604030504040204" pitchFamily="34" charset="0"/>
                <a:ea typeface="MS Mincho" panose="02020609040205080304" pitchFamily="49" charset="-128"/>
                <a:cs typeface="Tahoma" panose="020B0604030504040204" pitchFamily="34" charset="0"/>
              </a:rPr>
              <a:t>Ø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，则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[x]</a:t>
            </a:r>
            <a:r>
              <a:rPr lang="en-US" altLang="zh-CN" sz="36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=[y]</a:t>
            </a:r>
            <a:r>
              <a:rPr lang="en-US" altLang="zh-CN" sz="36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323850" y="836613"/>
            <a:ext cx="8137525" cy="564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47788" indent="-1347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证明</a:t>
            </a:r>
            <a:r>
              <a:rPr lang="en-US" altLang="zh-CN" sz="2800" b="1" dirty="0"/>
              <a:t>(2): </a:t>
            </a:r>
            <a:r>
              <a:rPr lang="zh-CN" altLang="en-US" sz="2800" b="1" dirty="0"/>
              <a:t>对于任意的</a:t>
            </a:r>
            <a:r>
              <a:rPr lang="en-US" altLang="zh-CN" sz="2800" b="1" dirty="0" err="1"/>
              <a:t>x,y</a:t>
            </a:r>
            <a:r>
              <a:rPr lang="en-US" altLang="zh-CN" sz="2800" b="1" dirty="0"/>
              <a:t> ∊A</a:t>
            </a:r>
            <a:r>
              <a:rPr lang="zh-CN" altLang="en-US" sz="2800" b="1" dirty="0"/>
              <a:t>，若</a:t>
            </a:r>
            <a:r>
              <a:rPr lang="en-US" altLang="zh-CN" sz="2800" b="1" dirty="0"/>
              <a:t>[x]</a:t>
            </a:r>
            <a:r>
              <a:rPr lang="en-US" altLang="zh-CN" sz="2800" b="1" baseline="-25000" dirty="0"/>
              <a:t>R</a:t>
            </a:r>
            <a:r>
              <a:rPr lang="en-US" altLang="zh-CN" sz="2800" b="1" dirty="0"/>
              <a:t>∩[y]</a:t>
            </a:r>
            <a:r>
              <a:rPr lang="en-US" altLang="zh-CN" sz="2800" b="1" baseline="-25000" dirty="0"/>
              <a:t>R</a:t>
            </a:r>
            <a:r>
              <a:rPr lang="en-US" altLang="zh-CN" sz="2800" b="1" dirty="0"/>
              <a:t>≠Ø</a:t>
            </a:r>
            <a:r>
              <a:rPr lang="zh-CN" altLang="en-US" sz="2800" b="1" dirty="0"/>
              <a:t>， </a:t>
            </a:r>
          </a:p>
          <a:p>
            <a:pPr eaLnBrk="1" hangingPunct="1"/>
            <a:r>
              <a:rPr lang="zh-CN" altLang="en-US" sz="2800" b="1" dirty="0"/>
              <a:t>               则存在</a:t>
            </a:r>
            <a:r>
              <a:rPr lang="en-US" altLang="zh-CN" sz="2800" b="1" dirty="0"/>
              <a:t>a∊[x]</a:t>
            </a:r>
            <a:r>
              <a:rPr lang="en-US" altLang="zh-CN" sz="2800" b="1" baseline="-25000" dirty="0"/>
              <a:t>R</a:t>
            </a:r>
            <a:r>
              <a:rPr lang="en-US" altLang="zh-CN" sz="2800" b="1" dirty="0"/>
              <a:t>∩[y]</a:t>
            </a:r>
            <a:r>
              <a:rPr lang="en-US" altLang="zh-CN" sz="2800" b="1" baseline="-25000" dirty="0"/>
              <a:t>R</a:t>
            </a:r>
            <a:r>
              <a:rPr lang="zh-CN" altLang="en-US" sz="2800" b="1" dirty="0"/>
              <a:t>。</a:t>
            </a:r>
          </a:p>
          <a:p>
            <a:pPr eaLnBrk="1" hangingPunct="1"/>
            <a:r>
              <a:rPr lang="zh-CN" altLang="en-US" sz="2800" b="1" dirty="0"/>
              <a:t>                  由</a:t>
            </a:r>
            <a:r>
              <a:rPr lang="en-US" altLang="zh-CN" sz="2800" b="1" dirty="0"/>
              <a:t>a∊[x]</a:t>
            </a:r>
            <a:r>
              <a:rPr lang="en-US" altLang="zh-CN" sz="2800" b="1" baseline="-25000" dirty="0"/>
              <a:t>R</a:t>
            </a:r>
            <a:r>
              <a:rPr lang="zh-CN" altLang="en-US" sz="2800" b="1" dirty="0"/>
              <a:t>，得</a:t>
            </a:r>
            <a:r>
              <a:rPr lang="en-US" altLang="zh-CN" sz="2800" b="1" dirty="0"/>
              <a:t>&lt;</a:t>
            </a:r>
            <a:r>
              <a:rPr lang="en-US" altLang="zh-CN" sz="2800" b="1" dirty="0" err="1"/>
              <a:t>a,x</a:t>
            </a:r>
            <a:r>
              <a:rPr lang="en-US" altLang="zh-CN" sz="2800" b="1" dirty="0"/>
              <a:t>&gt;∊R</a:t>
            </a:r>
            <a:r>
              <a:rPr lang="zh-CN" altLang="en-US" sz="2800" b="1" dirty="0"/>
              <a:t>；</a:t>
            </a:r>
          </a:p>
          <a:p>
            <a:pPr eaLnBrk="1" hangingPunct="1"/>
            <a:r>
              <a:rPr lang="zh-CN" altLang="en-US" sz="2800" b="1" dirty="0"/>
              <a:t>                       再由</a:t>
            </a:r>
            <a:r>
              <a:rPr lang="en-US" altLang="zh-CN" sz="2800" b="1" dirty="0"/>
              <a:t>R</a:t>
            </a:r>
            <a:r>
              <a:rPr lang="zh-CN" altLang="en-US" sz="2800" b="1" dirty="0"/>
              <a:t>的对称性，有</a:t>
            </a:r>
            <a:r>
              <a:rPr lang="en-US" altLang="zh-CN" sz="2800" b="1" dirty="0"/>
              <a:t>&lt;</a:t>
            </a:r>
            <a:r>
              <a:rPr lang="en-US" altLang="zh-CN" sz="2800" b="1" dirty="0" err="1"/>
              <a:t>x,a</a:t>
            </a:r>
            <a:r>
              <a:rPr lang="en-US" altLang="zh-CN" sz="2800" b="1" dirty="0"/>
              <a:t>&gt; ∊R</a:t>
            </a:r>
            <a:r>
              <a:rPr lang="zh-CN" altLang="en-US" sz="2800" b="1" dirty="0"/>
              <a:t>。</a:t>
            </a:r>
          </a:p>
          <a:p>
            <a:pPr eaLnBrk="1" hangingPunct="1"/>
            <a:r>
              <a:rPr lang="zh-CN" altLang="en-US" sz="2800" b="1" dirty="0"/>
              <a:t>                  由</a:t>
            </a:r>
            <a:r>
              <a:rPr lang="en-US" altLang="zh-CN" sz="2800" b="1" dirty="0"/>
              <a:t>a∊[y]</a:t>
            </a:r>
            <a:r>
              <a:rPr lang="en-US" altLang="zh-CN" sz="2800" b="1" baseline="-25000" dirty="0"/>
              <a:t>R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有</a:t>
            </a:r>
            <a:r>
              <a:rPr lang="en-US" altLang="zh-CN" sz="2800" b="1" dirty="0"/>
              <a:t>&lt;</a:t>
            </a:r>
            <a:r>
              <a:rPr lang="en-US" altLang="zh-CN" sz="2800" b="1" dirty="0" err="1"/>
              <a:t>a,y</a:t>
            </a:r>
            <a:r>
              <a:rPr lang="en-US" altLang="zh-CN" sz="2800" b="1" dirty="0"/>
              <a:t>&gt; ∊R</a:t>
            </a:r>
            <a:r>
              <a:rPr lang="zh-CN" altLang="en-US" sz="2800" b="1" dirty="0"/>
              <a:t>。</a:t>
            </a:r>
          </a:p>
          <a:p>
            <a:pPr eaLnBrk="1" hangingPunct="1"/>
            <a:r>
              <a:rPr lang="zh-CN" altLang="en-US" sz="2800" b="1" dirty="0"/>
              <a:t>                       利用</a:t>
            </a:r>
            <a:r>
              <a:rPr lang="en-US" altLang="zh-CN" sz="2800" b="1" dirty="0"/>
              <a:t>R</a:t>
            </a:r>
            <a:r>
              <a:rPr lang="zh-CN" altLang="en-US" sz="2800" b="1" dirty="0"/>
              <a:t>的传递性，得</a:t>
            </a:r>
            <a:r>
              <a:rPr lang="en-US" altLang="zh-CN" sz="2800" b="1" dirty="0"/>
              <a:t>&lt;</a:t>
            </a:r>
            <a:r>
              <a:rPr lang="en-US" altLang="zh-CN" sz="2800" b="1" dirty="0" err="1"/>
              <a:t>x,y</a:t>
            </a:r>
            <a:r>
              <a:rPr lang="en-US" altLang="zh-CN" sz="2800" b="1" dirty="0"/>
              <a:t>&gt;∊R</a:t>
            </a:r>
            <a:r>
              <a:rPr lang="zh-CN" altLang="en-US" sz="2800" b="1" dirty="0"/>
              <a:t>。</a:t>
            </a:r>
          </a:p>
          <a:p>
            <a:pPr eaLnBrk="1" hangingPunct="1"/>
            <a:r>
              <a:rPr lang="zh-CN" altLang="en-US" sz="2800" b="1" dirty="0"/>
              <a:t>              </a:t>
            </a:r>
            <a:r>
              <a:rPr lang="zh-CN" altLang="en-US" sz="2800" b="1" dirty="0">
                <a:solidFill>
                  <a:srgbClr val="993300"/>
                </a:solidFill>
              </a:rPr>
              <a:t>下面开始证明</a:t>
            </a:r>
            <a:r>
              <a:rPr lang="en-US" altLang="zh-CN" sz="2800" b="1" dirty="0">
                <a:solidFill>
                  <a:srgbClr val="993300"/>
                </a:solidFill>
              </a:rPr>
              <a:t>[x]</a:t>
            </a:r>
            <a:r>
              <a:rPr lang="en-US" altLang="zh-CN" sz="2800" b="1" baseline="-25000" dirty="0">
                <a:solidFill>
                  <a:srgbClr val="993300"/>
                </a:solidFill>
              </a:rPr>
              <a:t>R</a:t>
            </a:r>
            <a:r>
              <a:rPr lang="en-US" altLang="zh-CN" sz="2800" b="1" dirty="0">
                <a:solidFill>
                  <a:srgbClr val="993300"/>
                </a:solidFill>
              </a:rPr>
              <a:t>=[y]</a:t>
            </a:r>
            <a:r>
              <a:rPr lang="en-US" altLang="zh-CN" sz="2800" b="1" baseline="-25000" dirty="0">
                <a:solidFill>
                  <a:srgbClr val="993300"/>
                </a:solidFill>
              </a:rPr>
              <a:t>R</a:t>
            </a:r>
            <a:r>
              <a:rPr lang="zh-CN" altLang="en-US" sz="2800" b="1" dirty="0">
                <a:solidFill>
                  <a:srgbClr val="993300"/>
                </a:solidFill>
              </a:rPr>
              <a:t>。</a:t>
            </a:r>
          </a:p>
          <a:p>
            <a:pPr eaLnBrk="1" hangingPunct="1"/>
            <a:r>
              <a:rPr lang="zh-CN" altLang="en-US" sz="2800" b="1" dirty="0"/>
              <a:t>               对于任意的</a:t>
            </a:r>
            <a:r>
              <a:rPr lang="en-US" altLang="zh-CN" sz="2800" b="1" dirty="0"/>
              <a:t>z∊</a:t>
            </a:r>
            <a:r>
              <a:rPr lang="en-US" altLang="zh-CN" sz="2800" dirty="0"/>
              <a:t> </a:t>
            </a:r>
            <a:r>
              <a:rPr lang="en-US" altLang="zh-CN" sz="2800" b="1" dirty="0"/>
              <a:t>[x]</a:t>
            </a:r>
            <a:r>
              <a:rPr lang="en-US" altLang="zh-CN" sz="2800" b="1" baseline="-25000" dirty="0"/>
              <a:t>R</a:t>
            </a:r>
            <a:r>
              <a:rPr lang="zh-CN" altLang="en-US" sz="2800" b="1" dirty="0"/>
              <a:t>，有</a:t>
            </a:r>
            <a:r>
              <a:rPr lang="en-US" altLang="zh-CN" sz="2800" b="1" dirty="0"/>
              <a:t>&lt;</a:t>
            </a:r>
            <a:r>
              <a:rPr lang="en-US" altLang="zh-CN" sz="2800" b="1" dirty="0" err="1"/>
              <a:t>z,x</a:t>
            </a:r>
            <a:r>
              <a:rPr lang="en-US" altLang="zh-CN" sz="2800" b="1" dirty="0"/>
              <a:t>&gt; ∊R, </a:t>
            </a:r>
          </a:p>
          <a:p>
            <a:pPr eaLnBrk="1" hangingPunct="1"/>
            <a:r>
              <a:rPr lang="zh-CN" altLang="en-US" sz="2800" b="1" dirty="0"/>
              <a:t>               又因为刚才已得到</a:t>
            </a:r>
            <a:r>
              <a:rPr lang="en-US" altLang="zh-CN" sz="2800" b="1" dirty="0"/>
              <a:t>&lt;</a:t>
            </a:r>
            <a:r>
              <a:rPr lang="en-US" altLang="zh-CN" sz="2800" b="1" dirty="0" err="1"/>
              <a:t>x,y</a:t>
            </a:r>
            <a:r>
              <a:rPr lang="en-US" altLang="zh-CN" sz="2800" b="1" dirty="0"/>
              <a:t>&gt; ∊R</a:t>
            </a:r>
            <a:r>
              <a:rPr lang="zh-CN" altLang="en-US" sz="2800" b="1" dirty="0"/>
              <a:t>，</a:t>
            </a:r>
          </a:p>
          <a:p>
            <a:pPr eaLnBrk="1" hangingPunct="1"/>
            <a:r>
              <a:rPr lang="zh-CN" altLang="en-US" sz="2800" b="1" dirty="0"/>
              <a:t>               由</a:t>
            </a:r>
            <a:r>
              <a:rPr lang="en-US" altLang="zh-CN" sz="2800" b="1" dirty="0"/>
              <a:t>R</a:t>
            </a:r>
            <a:r>
              <a:rPr lang="zh-CN" altLang="en-US" sz="2800" b="1" dirty="0"/>
              <a:t>的传递性，得到</a:t>
            </a:r>
            <a:r>
              <a:rPr lang="en-US" altLang="zh-CN" sz="2800" b="1" dirty="0"/>
              <a:t>&lt;</a:t>
            </a:r>
            <a:r>
              <a:rPr lang="en-US" altLang="zh-CN" sz="2800" b="1" dirty="0" err="1"/>
              <a:t>z,y</a:t>
            </a:r>
            <a:r>
              <a:rPr lang="en-US" altLang="zh-CN" sz="2800" b="1" dirty="0"/>
              <a:t>&gt; ∊R, </a:t>
            </a:r>
          </a:p>
          <a:p>
            <a:pPr eaLnBrk="1" hangingPunct="1"/>
            <a:r>
              <a:rPr lang="zh-CN" altLang="en-US" sz="2800" b="1" dirty="0"/>
              <a:t>               所以有</a:t>
            </a:r>
            <a:r>
              <a:rPr lang="en-US" altLang="zh-CN" sz="2800" b="1" dirty="0"/>
              <a:t>z∊</a:t>
            </a:r>
            <a:r>
              <a:rPr lang="en-US" altLang="zh-CN" sz="2800" dirty="0"/>
              <a:t> </a:t>
            </a:r>
            <a:r>
              <a:rPr lang="en-US" altLang="zh-CN" sz="2800" b="1" dirty="0"/>
              <a:t>[y]</a:t>
            </a:r>
            <a:r>
              <a:rPr lang="en-US" altLang="zh-CN" sz="2800" b="1" baseline="-25000" dirty="0"/>
              <a:t>R</a:t>
            </a:r>
            <a:r>
              <a:rPr lang="zh-CN" altLang="en-US" sz="2800" b="1" dirty="0"/>
              <a:t>。从而证得 </a:t>
            </a:r>
            <a:r>
              <a:rPr lang="en-US" altLang="zh-CN" sz="2800" b="1" dirty="0">
                <a:solidFill>
                  <a:srgbClr val="993300"/>
                </a:solidFill>
              </a:rPr>
              <a:t>[x]</a:t>
            </a:r>
            <a:r>
              <a:rPr lang="en-US" altLang="zh-CN" sz="2800" b="1" baseline="-25000" dirty="0">
                <a:solidFill>
                  <a:srgbClr val="993300"/>
                </a:solidFill>
              </a:rPr>
              <a:t>R</a:t>
            </a:r>
            <a:r>
              <a:rPr lang="en-US" altLang="zh-CN" sz="2800" b="1" dirty="0">
                <a:solidFill>
                  <a:srgbClr val="993300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⊆</a:t>
            </a:r>
            <a:r>
              <a:rPr lang="en-US" altLang="zh-CN" sz="2800" b="1" dirty="0">
                <a:solidFill>
                  <a:srgbClr val="993300"/>
                </a:solidFill>
              </a:rPr>
              <a:t>[y]</a:t>
            </a:r>
            <a:r>
              <a:rPr lang="en-US" altLang="zh-CN" sz="2800" b="1" baseline="-25000" dirty="0">
                <a:solidFill>
                  <a:srgbClr val="993300"/>
                </a:solidFill>
              </a:rPr>
              <a:t>R</a:t>
            </a:r>
            <a:r>
              <a:rPr lang="zh-CN" altLang="en-US" sz="2800" dirty="0"/>
              <a:t>。</a:t>
            </a:r>
          </a:p>
          <a:p>
            <a:pPr eaLnBrk="1" hangingPunct="1"/>
            <a:r>
              <a:rPr lang="zh-CN" altLang="en-US" sz="2800" dirty="0"/>
              <a:t>               </a:t>
            </a:r>
            <a:r>
              <a:rPr lang="zh-CN" altLang="en-US" sz="2800" b="1" dirty="0"/>
              <a:t>同理可证</a:t>
            </a:r>
            <a:r>
              <a:rPr lang="en-US" altLang="zh-CN" sz="2800" b="1" dirty="0">
                <a:solidFill>
                  <a:srgbClr val="993300"/>
                </a:solidFill>
              </a:rPr>
              <a:t>[y]</a:t>
            </a:r>
            <a:r>
              <a:rPr lang="en-US" altLang="zh-CN" sz="2800" b="1" baseline="-25000" dirty="0">
                <a:solidFill>
                  <a:srgbClr val="993300"/>
                </a:solidFill>
              </a:rPr>
              <a:t>R</a:t>
            </a:r>
            <a:r>
              <a:rPr lang="en-US" altLang="zh-CN" sz="2800" b="1" dirty="0">
                <a:solidFill>
                  <a:srgbClr val="993300"/>
                </a:solidFill>
                <a:latin typeface="MS PMincho" panose="02020600040205080304" pitchFamily="18" charset="-128"/>
                <a:ea typeface="MS PMincho" panose="02020600040205080304" pitchFamily="18" charset="-128"/>
              </a:rPr>
              <a:t>⊆</a:t>
            </a:r>
            <a:r>
              <a:rPr lang="en-US" altLang="zh-CN" sz="2800" b="1" dirty="0">
                <a:solidFill>
                  <a:srgbClr val="993300"/>
                </a:solidFill>
              </a:rPr>
              <a:t>[x]</a:t>
            </a:r>
            <a:r>
              <a:rPr lang="en-US" altLang="zh-CN" sz="2800" b="1" baseline="-25000" dirty="0">
                <a:solidFill>
                  <a:srgbClr val="993300"/>
                </a:solidFill>
              </a:rPr>
              <a:t>R</a:t>
            </a:r>
            <a:r>
              <a:rPr lang="zh-CN" altLang="en-US" sz="2800" b="1" dirty="0"/>
              <a:t>。</a:t>
            </a:r>
          </a:p>
          <a:p>
            <a:pPr eaLnBrk="1" hangingPunct="1"/>
            <a:r>
              <a:rPr lang="zh-CN" altLang="en-US" sz="2800" b="1" dirty="0"/>
              <a:t>              所以最后得到</a:t>
            </a:r>
            <a:r>
              <a:rPr lang="en-US" altLang="zh-CN" sz="2800" b="1" dirty="0"/>
              <a:t>[x]</a:t>
            </a:r>
            <a:r>
              <a:rPr lang="en-US" altLang="zh-CN" sz="2800" b="1" baseline="-25000" dirty="0"/>
              <a:t>R</a:t>
            </a:r>
            <a:r>
              <a:rPr lang="en-US" altLang="zh-CN" sz="2800" b="1" dirty="0"/>
              <a:t>=[y]</a:t>
            </a:r>
            <a:r>
              <a:rPr lang="en-US" altLang="zh-CN" sz="2800" b="1" baseline="-25000" dirty="0"/>
              <a:t>R</a:t>
            </a:r>
            <a:r>
              <a:rPr lang="zh-CN" altLang="en-US" sz="2800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496626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3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3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3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3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3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3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3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3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34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34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34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34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34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BE1E43C-D0FB-4852-9D6C-36E2D287AFA9}" type="slidenum">
              <a:rPr lang="zh-CN" altLang="en-US" smtClean="0">
                <a:solidFill>
                  <a:schemeClr val="accent1"/>
                </a:solidFill>
              </a:rPr>
              <a:pPr/>
              <a:t>12</a:t>
            </a:fld>
            <a:r>
              <a:rPr lang="en-US" altLang="zh-CN" dirty="0">
                <a:solidFill>
                  <a:schemeClr val="accent1"/>
                </a:solidFill>
              </a:rPr>
              <a:t>/52</a:t>
            </a:r>
          </a:p>
        </p:txBody>
      </p:sp>
      <p:sp>
        <p:nvSpPr>
          <p:cNvPr id="3891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4.14   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商集 </a:t>
            </a:r>
          </a:p>
        </p:txBody>
      </p:sp>
      <p:sp>
        <p:nvSpPr>
          <p:cNvPr id="38916" name="Rectangle 3"/>
          <p:cNvSpPr>
            <a:spLocks noGrp="1"/>
          </p:cNvSpPr>
          <p:nvPr>
            <p:ph type="body" idx="4294967295"/>
          </p:nvPr>
        </p:nvSpPr>
        <p:spPr>
          <a:xfrm>
            <a:off x="0" y="908050"/>
            <a:ext cx="9144000" cy="2233613"/>
          </a:xfrm>
          <a:solidFill>
            <a:srgbClr val="FFFF00"/>
          </a:solidFill>
        </p:spPr>
        <p:txBody>
          <a:bodyPr/>
          <a:lstStyle/>
          <a:p>
            <a:pPr marL="1703388" indent="-1703388">
              <a:buFont typeface="Arial" panose="020B0604020202020204" pitchFamily="34" charset="0"/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设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是一个非空集合，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上的一个等价关系，令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1703388" indent="-1703388"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         A/R= {[x]</a:t>
            </a:r>
            <a:r>
              <a:rPr lang="en-US" altLang="zh-CN" b="1" baseline="-25000" dirty="0" err="1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b="1" dirty="0" err="1">
                <a:ea typeface="宋体" panose="02010600030101010101" pitchFamily="2" charset="-122"/>
              </a:rPr>
              <a:t>│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x∊A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} </a:t>
            </a:r>
          </a:p>
          <a:p>
            <a:pPr marL="1703388" indent="-1703388"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称之为集合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关于等价关系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r>
              <a:rPr lang="zh-CN" altLang="en-US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商集。</a:t>
            </a:r>
            <a:endParaRPr lang="zh-CN" altLang="en-US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79388" y="3644900"/>
            <a:ext cx="8066087" cy="2308225"/>
            <a:chOff x="113" y="2296"/>
            <a:chExt cx="5081" cy="1454"/>
          </a:xfrm>
        </p:grpSpPr>
        <p:sp>
          <p:nvSpPr>
            <p:cNvPr id="38919" name="Rectangle 5"/>
            <p:cNvSpPr>
              <a:spLocks noChangeArrowheads="1"/>
            </p:cNvSpPr>
            <p:nvPr/>
          </p:nvSpPr>
          <p:spPr bwMode="auto">
            <a:xfrm>
              <a:off x="113" y="2296"/>
              <a:ext cx="5080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b="1" dirty="0">
                  <a:solidFill>
                    <a:schemeClr val="hlink"/>
                  </a:solidFill>
                </a:rPr>
                <a:t>例  </a:t>
              </a:r>
              <a:r>
                <a:rPr lang="en-US" altLang="zh-CN" sz="3200" b="1" dirty="0">
                  <a:solidFill>
                    <a:schemeClr val="hlink"/>
                  </a:solidFill>
                </a:rPr>
                <a:t>A={1,2,3},</a:t>
              </a:r>
            </a:p>
            <a:p>
              <a:pPr eaLnBrk="1" hangingPunct="1"/>
              <a:r>
                <a:rPr lang="zh-CN" altLang="en-US" dirty="0">
                  <a:solidFill>
                    <a:srgbClr val="333300"/>
                  </a:solidFill>
                </a:rPr>
                <a:t>    </a:t>
              </a:r>
            </a:p>
          </p:txBody>
        </p:sp>
        <p:grpSp>
          <p:nvGrpSpPr>
            <p:cNvPr id="38920" name="Group 6"/>
            <p:cNvGrpSpPr>
              <a:grpSpLocks/>
            </p:cNvGrpSpPr>
            <p:nvPr/>
          </p:nvGrpSpPr>
          <p:grpSpPr bwMode="auto">
            <a:xfrm>
              <a:off x="3243" y="2387"/>
              <a:ext cx="1951" cy="636"/>
              <a:chOff x="1565" y="2840"/>
              <a:chExt cx="1451" cy="363"/>
            </a:xfrm>
          </p:grpSpPr>
          <p:sp>
            <p:nvSpPr>
              <p:cNvPr id="38923" name="Oval 7"/>
              <p:cNvSpPr>
                <a:spLocks noChangeArrowheads="1"/>
              </p:cNvSpPr>
              <p:nvPr/>
            </p:nvSpPr>
            <p:spPr bwMode="auto">
              <a:xfrm>
                <a:off x="1701" y="3067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8924" name="Oval 8"/>
              <p:cNvSpPr>
                <a:spLocks noChangeArrowheads="1"/>
              </p:cNvSpPr>
              <p:nvPr/>
            </p:nvSpPr>
            <p:spPr bwMode="auto">
              <a:xfrm>
                <a:off x="2291" y="3067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8925" name="Oval 9"/>
              <p:cNvSpPr>
                <a:spLocks noChangeArrowheads="1"/>
              </p:cNvSpPr>
              <p:nvPr/>
            </p:nvSpPr>
            <p:spPr bwMode="auto">
              <a:xfrm>
                <a:off x="1565" y="2840"/>
                <a:ext cx="317" cy="22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8926" name="Line 10"/>
              <p:cNvSpPr>
                <a:spLocks noChangeShapeType="1"/>
              </p:cNvSpPr>
              <p:nvPr/>
            </p:nvSpPr>
            <p:spPr bwMode="auto">
              <a:xfrm flipH="1">
                <a:off x="1746" y="3021"/>
                <a:ext cx="91" cy="4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7" name="Oval 11"/>
              <p:cNvSpPr>
                <a:spLocks noChangeArrowheads="1"/>
              </p:cNvSpPr>
              <p:nvPr/>
            </p:nvSpPr>
            <p:spPr bwMode="auto">
              <a:xfrm>
                <a:off x="2154" y="2840"/>
                <a:ext cx="317" cy="22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8928" name="Line 12"/>
              <p:cNvSpPr>
                <a:spLocks noChangeShapeType="1"/>
              </p:cNvSpPr>
              <p:nvPr/>
            </p:nvSpPr>
            <p:spPr bwMode="auto">
              <a:xfrm flipH="1">
                <a:off x="2336" y="3021"/>
                <a:ext cx="91" cy="4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9" name="Line 13"/>
              <p:cNvSpPr>
                <a:spLocks noChangeShapeType="1"/>
              </p:cNvSpPr>
              <p:nvPr/>
            </p:nvSpPr>
            <p:spPr bwMode="auto">
              <a:xfrm>
                <a:off x="1746" y="3067"/>
                <a:ext cx="589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0" name="Freeform 14"/>
              <p:cNvSpPr>
                <a:spLocks/>
              </p:cNvSpPr>
              <p:nvPr/>
            </p:nvSpPr>
            <p:spPr bwMode="auto">
              <a:xfrm>
                <a:off x="1746" y="3112"/>
                <a:ext cx="544" cy="91"/>
              </a:xfrm>
              <a:custGeom>
                <a:avLst/>
                <a:gdLst>
                  <a:gd name="T0" fmla="*/ 544 w 544"/>
                  <a:gd name="T1" fmla="*/ 0 h 91"/>
                  <a:gd name="T2" fmla="*/ 272 w 544"/>
                  <a:gd name="T3" fmla="*/ 91 h 91"/>
                  <a:gd name="T4" fmla="*/ 0 w 544"/>
                  <a:gd name="T5" fmla="*/ 0 h 91"/>
                  <a:gd name="T6" fmla="*/ 0 60000 65536"/>
                  <a:gd name="T7" fmla="*/ 0 60000 65536"/>
                  <a:gd name="T8" fmla="*/ 0 60000 65536"/>
                  <a:gd name="T9" fmla="*/ 0 w 544"/>
                  <a:gd name="T10" fmla="*/ 0 h 91"/>
                  <a:gd name="T11" fmla="*/ 544 w 544"/>
                  <a:gd name="T12" fmla="*/ 91 h 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44" h="91">
                    <a:moveTo>
                      <a:pt x="544" y="0"/>
                    </a:moveTo>
                    <a:cubicBezTo>
                      <a:pt x="453" y="45"/>
                      <a:pt x="363" y="91"/>
                      <a:pt x="272" y="91"/>
                    </a:cubicBezTo>
                    <a:cubicBezTo>
                      <a:pt x="181" y="91"/>
                      <a:pt x="90" y="45"/>
                      <a:pt x="0" y="0"/>
                    </a:cubicBezTo>
                  </a:path>
                </a:pathLst>
              </a:cu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8931" name="Oval 15"/>
              <p:cNvSpPr>
                <a:spLocks noChangeArrowheads="1"/>
              </p:cNvSpPr>
              <p:nvPr/>
            </p:nvSpPr>
            <p:spPr bwMode="auto">
              <a:xfrm>
                <a:off x="2836" y="3067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8932" name="Oval 16"/>
              <p:cNvSpPr>
                <a:spLocks noChangeArrowheads="1"/>
              </p:cNvSpPr>
              <p:nvPr/>
            </p:nvSpPr>
            <p:spPr bwMode="auto">
              <a:xfrm>
                <a:off x="2699" y="2840"/>
                <a:ext cx="317" cy="22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8933" name="Line 17"/>
              <p:cNvSpPr>
                <a:spLocks noChangeShapeType="1"/>
              </p:cNvSpPr>
              <p:nvPr/>
            </p:nvSpPr>
            <p:spPr bwMode="auto">
              <a:xfrm flipH="1">
                <a:off x="2881" y="3021"/>
                <a:ext cx="91" cy="4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921" name="Rectangle 18"/>
            <p:cNvSpPr>
              <a:spLocks noChangeArrowheads="1"/>
            </p:cNvSpPr>
            <p:nvPr/>
          </p:nvSpPr>
          <p:spPr bwMode="auto">
            <a:xfrm>
              <a:off x="431" y="3385"/>
              <a:ext cx="4445" cy="3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solidFill>
                    <a:schemeClr val="bg1"/>
                  </a:solidFill>
                </a:rPr>
                <a:t>A/R={ [1]</a:t>
              </a:r>
              <a:r>
                <a:rPr lang="en-US" altLang="zh-CN" sz="3200" b="1" baseline="-25000" dirty="0">
                  <a:solidFill>
                    <a:schemeClr val="bg1"/>
                  </a:solidFill>
                </a:rPr>
                <a:t>R </a:t>
              </a:r>
              <a:r>
                <a:rPr lang="en-US" altLang="zh-CN" sz="3200" b="1" dirty="0">
                  <a:solidFill>
                    <a:schemeClr val="bg1"/>
                  </a:solidFill>
                </a:rPr>
                <a:t>, [3]</a:t>
              </a:r>
              <a:r>
                <a:rPr lang="en-US" altLang="zh-CN" sz="3200" b="1" baseline="-25000" dirty="0">
                  <a:solidFill>
                    <a:schemeClr val="bg1"/>
                  </a:solidFill>
                </a:rPr>
                <a:t>R</a:t>
              </a:r>
              <a:r>
                <a:rPr lang="en-US" altLang="zh-CN" sz="3200" b="1" dirty="0">
                  <a:solidFill>
                    <a:schemeClr val="bg1"/>
                  </a:solidFill>
                </a:rPr>
                <a:t>}={ {1,2} , {3} }</a:t>
              </a:r>
              <a:r>
                <a:rPr lang="en-US" altLang="zh-CN" sz="28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38922" name="Text Box 19"/>
            <p:cNvSpPr txBox="1">
              <a:spLocks noChangeArrowheads="1"/>
            </p:cNvSpPr>
            <p:nvPr/>
          </p:nvSpPr>
          <p:spPr bwMode="auto">
            <a:xfrm>
              <a:off x="3289" y="2840"/>
              <a:ext cx="18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1                      2                3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75169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3"/>
          <p:cNvSpPr txBox="1">
            <a:spLocks noChangeArrowheads="1"/>
          </p:cNvSpPr>
          <p:nvPr/>
        </p:nvSpPr>
        <p:spPr bwMode="auto">
          <a:xfrm>
            <a:off x="323850" y="821494"/>
            <a:ext cx="8640763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3200" b="1" dirty="0"/>
              <a:t>      A={1,2,3,4,5,6,7,8}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3200" b="1" dirty="0"/>
              <a:t>      R={&lt;</a:t>
            </a:r>
            <a:r>
              <a:rPr lang="en-US" altLang="zh-CN" sz="3200" b="1" dirty="0" err="1"/>
              <a:t>x,y</a:t>
            </a:r>
            <a:r>
              <a:rPr lang="en-US" altLang="zh-CN" sz="3200" b="1" dirty="0"/>
              <a:t>&gt; │</a:t>
            </a:r>
            <a:r>
              <a:rPr lang="en-US" altLang="zh-CN" sz="3200" b="1" dirty="0" err="1"/>
              <a:t>x,y</a:t>
            </a:r>
            <a:r>
              <a:rPr lang="en-US" altLang="zh-CN" sz="3200" b="1" dirty="0"/>
              <a:t> ∊A, </a:t>
            </a:r>
            <a:r>
              <a:rPr lang="en-US" altLang="zh-CN" sz="3200" b="1" dirty="0" err="1"/>
              <a:t>x≡y</a:t>
            </a:r>
            <a:r>
              <a:rPr lang="en-US" altLang="zh-CN" sz="3200" b="1" dirty="0"/>
              <a:t>&lt;mod 3&gt;}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3200" b="1" dirty="0"/>
              <a:t>其中</a:t>
            </a:r>
            <a:r>
              <a:rPr lang="en-US" altLang="zh-CN" sz="3200" b="1" dirty="0" err="1"/>
              <a:t>x≡y</a:t>
            </a:r>
            <a:r>
              <a:rPr lang="en-US" altLang="zh-CN" sz="3200" b="1" dirty="0"/>
              <a:t>&lt;mod 3&gt;</a:t>
            </a:r>
            <a:r>
              <a:rPr lang="zh-CN" altLang="en-US" sz="3200" b="1" dirty="0"/>
              <a:t>的含义就是</a:t>
            </a:r>
            <a:r>
              <a:rPr lang="en-US" altLang="zh-CN" sz="3200" b="1" dirty="0"/>
              <a:t>x-y</a:t>
            </a:r>
            <a:r>
              <a:rPr lang="zh-CN" altLang="en-US" sz="3200" b="1" dirty="0"/>
              <a:t>可以被</a:t>
            </a:r>
            <a:r>
              <a:rPr lang="en-US" altLang="zh-CN" sz="3200" b="1" dirty="0"/>
              <a:t>3</a:t>
            </a:r>
            <a:r>
              <a:rPr lang="zh-CN" altLang="en-US" sz="3200" b="1" dirty="0"/>
              <a:t>整除</a:t>
            </a:r>
            <a:r>
              <a:rPr lang="en-US" altLang="zh-CN" sz="3200" b="1" dirty="0"/>
              <a:t>.</a:t>
            </a:r>
          </a:p>
          <a:p>
            <a:pPr eaLnBrk="1" hangingPunct="1">
              <a:lnSpc>
                <a:spcPct val="120000"/>
              </a:lnSpc>
            </a:pPr>
            <a:endParaRPr lang="en-US" altLang="zh-CN" sz="3200" b="1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5536" y="3212182"/>
            <a:ext cx="2935287" cy="2305050"/>
            <a:chOff x="781" y="2477"/>
            <a:chExt cx="2081" cy="1452"/>
          </a:xfrm>
        </p:grpSpPr>
        <p:sp>
          <p:nvSpPr>
            <p:cNvPr id="39976" name="Oval 5"/>
            <p:cNvSpPr>
              <a:spLocks noChangeArrowheads="1"/>
            </p:cNvSpPr>
            <p:nvPr/>
          </p:nvSpPr>
          <p:spPr bwMode="auto">
            <a:xfrm>
              <a:off x="1022" y="2875"/>
              <a:ext cx="60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77" name="Oval 6"/>
            <p:cNvSpPr>
              <a:spLocks noChangeArrowheads="1"/>
            </p:cNvSpPr>
            <p:nvPr/>
          </p:nvSpPr>
          <p:spPr bwMode="auto">
            <a:xfrm>
              <a:off x="1815" y="2875"/>
              <a:ext cx="61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78" name="Oval 7"/>
            <p:cNvSpPr>
              <a:spLocks noChangeArrowheads="1"/>
            </p:cNvSpPr>
            <p:nvPr/>
          </p:nvSpPr>
          <p:spPr bwMode="auto">
            <a:xfrm>
              <a:off x="839" y="2477"/>
              <a:ext cx="426" cy="3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79" name="Line 8"/>
            <p:cNvSpPr>
              <a:spLocks noChangeShapeType="1"/>
            </p:cNvSpPr>
            <p:nvPr/>
          </p:nvSpPr>
          <p:spPr bwMode="auto">
            <a:xfrm flipH="1">
              <a:off x="1082" y="2794"/>
              <a:ext cx="123" cy="8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0" name="Oval 9"/>
            <p:cNvSpPr>
              <a:spLocks noChangeArrowheads="1"/>
            </p:cNvSpPr>
            <p:nvPr/>
          </p:nvSpPr>
          <p:spPr bwMode="auto">
            <a:xfrm>
              <a:off x="1631" y="2477"/>
              <a:ext cx="426" cy="3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81" name="Line 10"/>
            <p:cNvSpPr>
              <a:spLocks noChangeShapeType="1"/>
            </p:cNvSpPr>
            <p:nvPr/>
          </p:nvSpPr>
          <p:spPr bwMode="auto">
            <a:xfrm flipH="1">
              <a:off x="1876" y="2794"/>
              <a:ext cx="122" cy="8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2" name="Line 11"/>
            <p:cNvSpPr>
              <a:spLocks noChangeShapeType="1"/>
            </p:cNvSpPr>
            <p:nvPr/>
          </p:nvSpPr>
          <p:spPr bwMode="auto">
            <a:xfrm>
              <a:off x="1082" y="2875"/>
              <a:ext cx="709" cy="1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3" name="Freeform 12"/>
            <p:cNvSpPr>
              <a:spLocks/>
            </p:cNvSpPr>
            <p:nvPr/>
          </p:nvSpPr>
          <p:spPr bwMode="auto">
            <a:xfrm>
              <a:off x="1082" y="2954"/>
              <a:ext cx="732" cy="159"/>
            </a:xfrm>
            <a:custGeom>
              <a:avLst/>
              <a:gdLst>
                <a:gd name="T0" fmla="*/ 732 w 544"/>
                <a:gd name="T1" fmla="*/ 0 h 91"/>
                <a:gd name="T2" fmla="*/ 366 w 544"/>
                <a:gd name="T3" fmla="*/ 159 h 91"/>
                <a:gd name="T4" fmla="*/ 0 w 544"/>
                <a:gd name="T5" fmla="*/ 0 h 91"/>
                <a:gd name="T6" fmla="*/ 0 60000 65536"/>
                <a:gd name="T7" fmla="*/ 0 60000 65536"/>
                <a:gd name="T8" fmla="*/ 0 60000 65536"/>
                <a:gd name="T9" fmla="*/ 0 w 544"/>
                <a:gd name="T10" fmla="*/ 0 h 91"/>
                <a:gd name="T11" fmla="*/ 544 w 544"/>
                <a:gd name="T12" fmla="*/ 91 h 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4" h="91">
                  <a:moveTo>
                    <a:pt x="544" y="0"/>
                  </a:moveTo>
                  <a:cubicBezTo>
                    <a:pt x="453" y="45"/>
                    <a:pt x="363" y="91"/>
                    <a:pt x="272" y="91"/>
                  </a:cubicBezTo>
                  <a:cubicBezTo>
                    <a:pt x="181" y="91"/>
                    <a:pt x="90" y="45"/>
                    <a:pt x="0" y="0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84" name="Oval 13"/>
            <p:cNvSpPr>
              <a:spLocks noChangeArrowheads="1"/>
            </p:cNvSpPr>
            <p:nvPr/>
          </p:nvSpPr>
          <p:spPr bwMode="auto">
            <a:xfrm>
              <a:off x="2548" y="2875"/>
              <a:ext cx="60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85" name="Oval 14"/>
            <p:cNvSpPr>
              <a:spLocks noChangeArrowheads="1"/>
            </p:cNvSpPr>
            <p:nvPr/>
          </p:nvSpPr>
          <p:spPr bwMode="auto">
            <a:xfrm>
              <a:off x="2364" y="2477"/>
              <a:ext cx="426" cy="3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86" name="Line 15"/>
            <p:cNvSpPr>
              <a:spLocks noChangeShapeType="1"/>
            </p:cNvSpPr>
            <p:nvPr/>
          </p:nvSpPr>
          <p:spPr bwMode="auto">
            <a:xfrm flipH="1">
              <a:off x="2608" y="2794"/>
              <a:ext cx="123" cy="8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7" name="Line 16"/>
            <p:cNvSpPr>
              <a:spLocks noChangeShapeType="1"/>
            </p:cNvSpPr>
            <p:nvPr/>
          </p:nvSpPr>
          <p:spPr bwMode="auto">
            <a:xfrm flipH="1" flipV="1">
              <a:off x="1066" y="2931"/>
              <a:ext cx="90" cy="9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8" name="Freeform 17"/>
            <p:cNvSpPr>
              <a:spLocks/>
            </p:cNvSpPr>
            <p:nvPr/>
          </p:nvSpPr>
          <p:spPr bwMode="auto">
            <a:xfrm>
              <a:off x="1837" y="2931"/>
              <a:ext cx="732" cy="159"/>
            </a:xfrm>
            <a:custGeom>
              <a:avLst/>
              <a:gdLst>
                <a:gd name="T0" fmla="*/ 732 w 544"/>
                <a:gd name="T1" fmla="*/ 0 h 91"/>
                <a:gd name="T2" fmla="*/ 366 w 544"/>
                <a:gd name="T3" fmla="*/ 159 h 91"/>
                <a:gd name="T4" fmla="*/ 0 w 544"/>
                <a:gd name="T5" fmla="*/ 0 h 91"/>
                <a:gd name="T6" fmla="*/ 0 60000 65536"/>
                <a:gd name="T7" fmla="*/ 0 60000 65536"/>
                <a:gd name="T8" fmla="*/ 0 60000 65536"/>
                <a:gd name="T9" fmla="*/ 0 w 544"/>
                <a:gd name="T10" fmla="*/ 0 h 91"/>
                <a:gd name="T11" fmla="*/ 544 w 544"/>
                <a:gd name="T12" fmla="*/ 91 h 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4" h="91">
                  <a:moveTo>
                    <a:pt x="544" y="0"/>
                  </a:moveTo>
                  <a:cubicBezTo>
                    <a:pt x="453" y="45"/>
                    <a:pt x="363" y="91"/>
                    <a:pt x="272" y="91"/>
                  </a:cubicBezTo>
                  <a:cubicBezTo>
                    <a:pt x="181" y="91"/>
                    <a:pt x="90" y="45"/>
                    <a:pt x="0" y="0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89" name="Line 18"/>
            <p:cNvSpPr>
              <a:spLocks noChangeShapeType="1"/>
            </p:cNvSpPr>
            <p:nvPr/>
          </p:nvSpPr>
          <p:spPr bwMode="auto">
            <a:xfrm flipH="1" flipV="1">
              <a:off x="1882" y="2931"/>
              <a:ext cx="90" cy="9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0" name="Line 19"/>
            <p:cNvSpPr>
              <a:spLocks noChangeShapeType="1"/>
            </p:cNvSpPr>
            <p:nvPr/>
          </p:nvSpPr>
          <p:spPr bwMode="auto">
            <a:xfrm>
              <a:off x="1837" y="2886"/>
              <a:ext cx="709" cy="1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1" name="Freeform 20"/>
            <p:cNvSpPr>
              <a:spLocks/>
            </p:cNvSpPr>
            <p:nvPr/>
          </p:nvSpPr>
          <p:spPr bwMode="auto">
            <a:xfrm>
              <a:off x="1020" y="2931"/>
              <a:ext cx="1588" cy="544"/>
            </a:xfrm>
            <a:custGeom>
              <a:avLst/>
              <a:gdLst>
                <a:gd name="T0" fmla="*/ 1588 w 544"/>
                <a:gd name="T1" fmla="*/ 0 h 91"/>
                <a:gd name="T2" fmla="*/ 794 w 544"/>
                <a:gd name="T3" fmla="*/ 544 h 91"/>
                <a:gd name="T4" fmla="*/ 0 w 544"/>
                <a:gd name="T5" fmla="*/ 0 h 91"/>
                <a:gd name="T6" fmla="*/ 0 60000 65536"/>
                <a:gd name="T7" fmla="*/ 0 60000 65536"/>
                <a:gd name="T8" fmla="*/ 0 60000 65536"/>
                <a:gd name="T9" fmla="*/ 0 w 544"/>
                <a:gd name="T10" fmla="*/ 0 h 91"/>
                <a:gd name="T11" fmla="*/ 544 w 544"/>
                <a:gd name="T12" fmla="*/ 91 h 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4" h="91">
                  <a:moveTo>
                    <a:pt x="544" y="0"/>
                  </a:moveTo>
                  <a:cubicBezTo>
                    <a:pt x="453" y="45"/>
                    <a:pt x="363" y="91"/>
                    <a:pt x="272" y="91"/>
                  </a:cubicBezTo>
                  <a:cubicBezTo>
                    <a:pt x="181" y="91"/>
                    <a:pt x="90" y="45"/>
                    <a:pt x="0" y="0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92" name="Freeform 21"/>
            <p:cNvSpPr>
              <a:spLocks/>
            </p:cNvSpPr>
            <p:nvPr/>
          </p:nvSpPr>
          <p:spPr bwMode="auto">
            <a:xfrm>
              <a:off x="1066" y="2931"/>
              <a:ext cx="1542" cy="998"/>
            </a:xfrm>
            <a:custGeom>
              <a:avLst/>
              <a:gdLst>
                <a:gd name="T0" fmla="*/ 1542 w 544"/>
                <a:gd name="T1" fmla="*/ 0 h 91"/>
                <a:gd name="T2" fmla="*/ 771 w 544"/>
                <a:gd name="T3" fmla="*/ 998 h 91"/>
                <a:gd name="T4" fmla="*/ 0 w 544"/>
                <a:gd name="T5" fmla="*/ 0 h 91"/>
                <a:gd name="T6" fmla="*/ 0 60000 65536"/>
                <a:gd name="T7" fmla="*/ 0 60000 65536"/>
                <a:gd name="T8" fmla="*/ 0 60000 65536"/>
                <a:gd name="T9" fmla="*/ 0 w 544"/>
                <a:gd name="T10" fmla="*/ 0 h 91"/>
                <a:gd name="T11" fmla="*/ 544 w 544"/>
                <a:gd name="T12" fmla="*/ 91 h 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4" h="91">
                  <a:moveTo>
                    <a:pt x="544" y="0"/>
                  </a:moveTo>
                  <a:cubicBezTo>
                    <a:pt x="453" y="45"/>
                    <a:pt x="363" y="91"/>
                    <a:pt x="272" y="91"/>
                  </a:cubicBezTo>
                  <a:cubicBezTo>
                    <a:pt x="181" y="91"/>
                    <a:pt x="90" y="45"/>
                    <a:pt x="0" y="0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93" name="Line 22"/>
            <p:cNvSpPr>
              <a:spLocks noChangeShapeType="1"/>
            </p:cNvSpPr>
            <p:nvPr/>
          </p:nvSpPr>
          <p:spPr bwMode="auto">
            <a:xfrm flipV="1">
              <a:off x="2290" y="2976"/>
              <a:ext cx="272" cy="27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4" name="Line 23"/>
            <p:cNvSpPr>
              <a:spLocks noChangeShapeType="1"/>
            </p:cNvSpPr>
            <p:nvPr/>
          </p:nvSpPr>
          <p:spPr bwMode="auto">
            <a:xfrm flipH="1" flipV="1">
              <a:off x="1156" y="3113"/>
              <a:ext cx="136" cy="22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5" name="Text Box 24"/>
            <p:cNvSpPr txBox="1">
              <a:spLocks noChangeArrowheads="1"/>
            </p:cNvSpPr>
            <p:nvPr/>
          </p:nvSpPr>
          <p:spPr bwMode="auto">
            <a:xfrm>
              <a:off x="781" y="2898"/>
              <a:ext cx="2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39996" name="Text Box 25"/>
            <p:cNvSpPr txBox="1">
              <a:spLocks noChangeArrowheads="1"/>
            </p:cNvSpPr>
            <p:nvPr/>
          </p:nvSpPr>
          <p:spPr bwMode="auto">
            <a:xfrm>
              <a:off x="1733" y="2944"/>
              <a:ext cx="2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4</a:t>
              </a:r>
            </a:p>
          </p:txBody>
        </p:sp>
        <p:sp>
          <p:nvSpPr>
            <p:cNvPr id="39997" name="Text Box 26"/>
            <p:cNvSpPr txBox="1">
              <a:spLocks noChangeArrowheads="1"/>
            </p:cNvSpPr>
            <p:nvPr/>
          </p:nvSpPr>
          <p:spPr bwMode="auto">
            <a:xfrm>
              <a:off x="2641" y="2944"/>
              <a:ext cx="2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7</a:t>
              </a: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443911" y="3285207"/>
            <a:ext cx="2025650" cy="1085850"/>
            <a:chOff x="2865" y="2478"/>
            <a:chExt cx="1276" cy="684"/>
          </a:xfrm>
        </p:grpSpPr>
        <p:sp>
          <p:nvSpPr>
            <p:cNvPr id="39965" name="Oval 28"/>
            <p:cNvSpPr>
              <a:spLocks noChangeArrowheads="1"/>
            </p:cNvSpPr>
            <p:nvPr/>
          </p:nvSpPr>
          <p:spPr bwMode="auto">
            <a:xfrm>
              <a:off x="3106" y="2876"/>
              <a:ext cx="60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66" name="Oval 29"/>
            <p:cNvSpPr>
              <a:spLocks noChangeArrowheads="1"/>
            </p:cNvSpPr>
            <p:nvPr/>
          </p:nvSpPr>
          <p:spPr bwMode="auto">
            <a:xfrm>
              <a:off x="3899" y="2876"/>
              <a:ext cx="61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67" name="Oval 30"/>
            <p:cNvSpPr>
              <a:spLocks noChangeArrowheads="1"/>
            </p:cNvSpPr>
            <p:nvPr/>
          </p:nvSpPr>
          <p:spPr bwMode="auto">
            <a:xfrm>
              <a:off x="2923" y="2478"/>
              <a:ext cx="426" cy="3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68" name="Line 31"/>
            <p:cNvSpPr>
              <a:spLocks noChangeShapeType="1"/>
            </p:cNvSpPr>
            <p:nvPr/>
          </p:nvSpPr>
          <p:spPr bwMode="auto">
            <a:xfrm flipH="1">
              <a:off x="3166" y="2795"/>
              <a:ext cx="123" cy="8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9" name="Oval 32"/>
            <p:cNvSpPr>
              <a:spLocks noChangeArrowheads="1"/>
            </p:cNvSpPr>
            <p:nvPr/>
          </p:nvSpPr>
          <p:spPr bwMode="auto">
            <a:xfrm>
              <a:off x="3715" y="2478"/>
              <a:ext cx="426" cy="3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70" name="Line 33"/>
            <p:cNvSpPr>
              <a:spLocks noChangeShapeType="1"/>
            </p:cNvSpPr>
            <p:nvPr/>
          </p:nvSpPr>
          <p:spPr bwMode="auto">
            <a:xfrm flipH="1">
              <a:off x="3960" y="2795"/>
              <a:ext cx="122" cy="8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1" name="Line 34"/>
            <p:cNvSpPr>
              <a:spLocks noChangeShapeType="1"/>
            </p:cNvSpPr>
            <p:nvPr/>
          </p:nvSpPr>
          <p:spPr bwMode="auto">
            <a:xfrm>
              <a:off x="3166" y="2876"/>
              <a:ext cx="709" cy="1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2" name="Freeform 35"/>
            <p:cNvSpPr>
              <a:spLocks/>
            </p:cNvSpPr>
            <p:nvPr/>
          </p:nvSpPr>
          <p:spPr bwMode="auto">
            <a:xfrm>
              <a:off x="3166" y="2955"/>
              <a:ext cx="732" cy="159"/>
            </a:xfrm>
            <a:custGeom>
              <a:avLst/>
              <a:gdLst>
                <a:gd name="T0" fmla="*/ 732 w 544"/>
                <a:gd name="T1" fmla="*/ 0 h 91"/>
                <a:gd name="T2" fmla="*/ 366 w 544"/>
                <a:gd name="T3" fmla="*/ 159 h 91"/>
                <a:gd name="T4" fmla="*/ 0 w 544"/>
                <a:gd name="T5" fmla="*/ 0 h 91"/>
                <a:gd name="T6" fmla="*/ 0 60000 65536"/>
                <a:gd name="T7" fmla="*/ 0 60000 65536"/>
                <a:gd name="T8" fmla="*/ 0 60000 65536"/>
                <a:gd name="T9" fmla="*/ 0 w 544"/>
                <a:gd name="T10" fmla="*/ 0 h 91"/>
                <a:gd name="T11" fmla="*/ 544 w 544"/>
                <a:gd name="T12" fmla="*/ 91 h 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4" h="91">
                  <a:moveTo>
                    <a:pt x="544" y="0"/>
                  </a:moveTo>
                  <a:cubicBezTo>
                    <a:pt x="453" y="45"/>
                    <a:pt x="363" y="91"/>
                    <a:pt x="272" y="91"/>
                  </a:cubicBezTo>
                  <a:cubicBezTo>
                    <a:pt x="181" y="91"/>
                    <a:pt x="90" y="45"/>
                    <a:pt x="0" y="0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73" name="Line 36"/>
            <p:cNvSpPr>
              <a:spLocks noChangeShapeType="1"/>
            </p:cNvSpPr>
            <p:nvPr/>
          </p:nvSpPr>
          <p:spPr bwMode="auto">
            <a:xfrm flipH="1" flipV="1">
              <a:off x="3150" y="2932"/>
              <a:ext cx="90" cy="9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4" name="Text Box 37"/>
            <p:cNvSpPr txBox="1">
              <a:spLocks noChangeArrowheads="1"/>
            </p:cNvSpPr>
            <p:nvPr/>
          </p:nvSpPr>
          <p:spPr bwMode="auto">
            <a:xfrm>
              <a:off x="2865" y="289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</a:p>
          </p:txBody>
        </p:sp>
        <p:sp>
          <p:nvSpPr>
            <p:cNvPr id="39975" name="Text Box 38"/>
            <p:cNvSpPr txBox="1">
              <a:spLocks noChangeArrowheads="1"/>
            </p:cNvSpPr>
            <p:nvPr/>
          </p:nvSpPr>
          <p:spPr bwMode="auto">
            <a:xfrm>
              <a:off x="3878" y="293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6</a:t>
              </a: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3365748" y="3212182"/>
            <a:ext cx="2935288" cy="2305050"/>
            <a:chOff x="781" y="2477"/>
            <a:chExt cx="2081" cy="1452"/>
          </a:xfrm>
        </p:grpSpPr>
        <p:sp>
          <p:nvSpPr>
            <p:cNvPr id="39943" name="Oval 40"/>
            <p:cNvSpPr>
              <a:spLocks noChangeArrowheads="1"/>
            </p:cNvSpPr>
            <p:nvPr/>
          </p:nvSpPr>
          <p:spPr bwMode="auto">
            <a:xfrm>
              <a:off x="1022" y="2875"/>
              <a:ext cx="60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44" name="Oval 41"/>
            <p:cNvSpPr>
              <a:spLocks noChangeArrowheads="1"/>
            </p:cNvSpPr>
            <p:nvPr/>
          </p:nvSpPr>
          <p:spPr bwMode="auto">
            <a:xfrm>
              <a:off x="1815" y="2875"/>
              <a:ext cx="61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45" name="Oval 42"/>
            <p:cNvSpPr>
              <a:spLocks noChangeArrowheads="1"/>
            </p:cNvSpPr>
            <p:nvPr/>
          </p:nvSpPr>
          <p:spPr bwMode="auto">
            <a:xfrm>
              <a:off x="839" y="2477"/>
              <a:ext cx="426" cy="3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46" name="Line 43"/>
            <p:cNvSpPr>
              <a:spLocks noChangeShapeType="1"/>
            </p:cNvSpPr>
            <p:nvPr/>
          </p:nvSpPr>
          <p:spPr bwMode="auto">
            <a:xfrm flipH="1">
              <a:off x="1082" y="2794"/>
              <a:ext cx="123" cy="8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7" name="Oval 44"/>
            <p:cNvSpPr>
              <a:spLocks noChangeArrowheads="1"/>
            </p:cNvSpPr>
            <p:nvPr/>
          </p:nvSpPr>
          <p:spPr bwMode="auto">
            <a:xfrm>
              <a:off x="1631" y="2477"/>
              <a:ext cx="426" cy="3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48" name="Line 45"/>
            <p:cNvSpPr>
              <a:spLocks noChangeShapeType="1"/>
            </p:cNvSpPr>
            <p:nvPr/>
          </p:nvSpPr>
          <p:spPr bwMode="auto">
            <a:xfrm flipH="1">
              <a:off x="1876" y="2794"/>
              <a:ext cx="122" cy="8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9" name="Line 46"/>
            <p:cNvSpPr>
              <a:spLocks noChangeShapeType="1"/>
            </p:cNvSpPr>
            <p:nvPr/>
          </p:nvSpPr>
          <p:spPr bwMode="auto">
            <a:xfrm>
              <a:off x="1082" y="2875"/>
              <a:ext cx="709" cy="1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0" name="Freeform 47"/>
            <p:cNvSpPr>
              <a:spLocks/>
            </p:cNvSpPr>
            <p:nvPr/>
          </p:nvSpPr>
          <p:spPr bwMode="auto">
            <a:xfrm>
              <a:off x="1082" y="2954"/>
              <a:ext cx="732" cy="159"/>
            </a:xfrm>
            <a:custGeom>
              <a:avLst/>
              <a:gdLst>
                <a:gd name="T0" fmla="*/ 732 w 544"/>
                <a:gd name="T1" fmla="*/ 0 h 91"/>
                <a:gd name="T2" fmla="*/ 366 w 544"/>
                <a:gd name="T3" fmla="*/ 159 h 91"/>
                <a:gd name="T4" fmla="*/ 0 w 544"/>
                <a:gd name="T5" fmla="*/ 0 h 91"/>
                <a:gd name="T6" fmla="*/ 0 60000 65536"/>
                <a:gd name="T7" fmla="*/ 0 60000 65536"/>
                <a:gd name="T8" fmla="*/ 0 60000 65536"/>
                <a:gd name="T9" fmla="*/ 0 w 544"/>
                <a:gd name="T10" fmla="*/ 0 h 91"/>
                <a:gd name="T11" fmla="*/ 544 w 544"/>
                <a:gd name="T12" fmla="*/ 91 h 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4" h="91">
                  <a:moveTo>
                    <a:pt x="544" y="0"/>
                  </a:moveTo>
                  <a:cubicBezTo>
                    <a:pt x="453" y="45"/>
                    <a:pt x="363" y="91"/>
                    <a:pt x="272" y="91"/>
                  </a:cubicBezTo>
                  <a:cubicBezTo>
                    <a:pt x="181" y="91"/>
                    <a:pt x="90" y="45"/>
                    <a:pt x="0" y="0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51" name="Oval 48"/>
            <p:cNvSpPr>
              <a:spLocks noChangeArrowheads="1"/>
            </p:cNvSpPr>
            <p:nvPr/>
          </p:nvSpPr>
          <p:spPr bwMode="auto">
            <a:xfrm>
              <a:off x="2548" y="2875"/>
              <a:ext cx="60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52" name="Oval 49"/>
            <p:cNvSpPr>
              <a:spLocks noChangeArrowheads="1"/>
            </p:cNvSpPr>
            <p:nvPr/>
          </p:nvSpPr>
          <p:spPr bwMode="auto">
            <a:xfrm>
              <a:off x="2364" y="2477"/>
              <a:ext cx="426" cy="3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53" name="Line 50"/>
            <p:cNvSpPr>
              <a:spLocks noChangeShapeType="1"/>
            </p:cNvSpPr>
            <p:nvPr/>
          </p:nvSpPr>
          <p:spPr bwMode="auto">
            <a:xfrm flipH="1">
              <a:off x="2608" y="2794"/>
              <a:ext cx="123" cy="8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4" name="Line 51"/>
            <p:cNvSpPr>
              <a:spLocks noChangeShapeType="1"/>
            </p:cNvSpPr>
            <p:nvPr/>
          </p:nvSpPr>
          <p:spPr bwMode="auto">
            <a:xfrm flipH="1" flipV="1">
              <a:off x="1066" y="2931"/>
              <a:ext cx="90" cy="9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5" name="Freeform 52"/>
            <p:cNvSpPr>
              <a:spLocks/>
            </p:cNvSpPr>
            <p:nvPr/>
          </p:nvSpPr>
          <p:spPr bwMode="auto">
            <a:xfrm>
              <a:off x="1837" y="2931"/>
              <a:ext cx="732" cy="159"/>
            </a:xfrm>
            <a:custGeom>
              <a:avLst/>
              <a:gdLst>
                <a:gd name="T0" fmla="*/ 732 w 544"/>
                <a:gd name="T1" fmla="*/ 0 h 91"/>
                <a:gd name="T2" fmla="*/ 366 w 544"/>
                <a:gd name="T3" fmla="*/ 159 h 91"/>
                <a:gd name="T4" fmla="*/ 0 w 544"/>
                <a:gd name="T5" fmla="*/ 0 h 91"/>
                <a:gd name="T6" fmla="*/ 0 60000 65536"/>
                <a:gd name="T7" fmla="*/ 0 60000 65536"/>
                <a:gd name="T8" fmla="*/ 0 60000 65536"/>
                <a:gd name="T9" fmla="*/ 0 w 544"/>
                <a:gd name="T10" fmla="*/ 0 h 91"/>
                <a:gd name="T11" fmla="*/ 544 w 544"/>
                <a:gd name="T12" fmla="*/ 91 h 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4" h="91">
                  <a:moveTo>
                    <a:pt x="544" y="0"/>
                  </a:moveTo>
                  <a:cubicBezTo>
                    <a:pt x="453" y="45"/>
                    <a:pt x="363" y="91"/>
                    <a:pt x="272" y="91"/>
                  </a:cubicBezTo>
                  <a:cubicBezTo>
                    <a:pt x="181" y="91"/>
                    <a:pt x="90" y="45"/>
                    <a:pt x="0" y="0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56" name="Line 53"/>
            <p:cNvSpPr>
              <a:spLocks noChangeShapeType="1"/>
            </p:cNvSpPr>
            <p:nvPr/>
          </p:nvSpPr>
          <p:spPr bwMode="auto">
            <a:xfrm flipH="1" flipV="1">
              <a:off x="1882" y="2931"/>
              <a:ext cx="90" cy="9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7" name="Line 54"/>
            <p:cNvSpPr>
              <a:spLocks noChangeShapeType="1"/>
            </p:cNvSpPr>
            <p:nvPr/>
          </p:nvSpPr>
          <p:spPr bwMode="auto">
            <a:xfrm>
              <a:off x="1837" y="2886"/>
              <a:ext cx="709" cy="1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8" name="Freeform 55"/>
            <p:cNvSpPr>
              <a:spLocks/>
            </p:cNvSpPr>
            <p:nvPr/>
          </p:nvSpPr>
          <p:spPr bwMode="auto">
            <a:xfrm>
              <a:off x="1020" y="2931"/>
              <a:ext cx="1588" cy="544"/>
            </a:xfrm>
            <a:custGeom>
              <a:avLst/>
              <a:gdLst>
                <a:gd name="T0" fmla="*/ 1588 w 544"/>
                <a:gd name="T1" fmla="*/ 0 h 91"/>
                <a:gd name="T2" fmla="*/ 794 w 544"/>
                <a:gd name="T3" fmla="*/ 544 h 91"/>
                <a:gd name="T4" fmla="*/ 0 w 544"/>
                <a:gd name="T5" fmla="*/ 0 h 91"/>
                <a:gd name="T6" fmla="*/ 0 60000 65536"/>
                <a:gd name="T7" fmla="*/ 0 60000 65536"/>
                <a:gd name="T8" fmla="*/ 0 60000 65536"/>
                <a:gd name="T9" fmla="*/ 0 w 544"/>
                <a:gd name="T10" fmla="*/ 0 h 91"/>
                <a:gd name="T11" fmla="*/ 544 w 544"/>
                <a:gd name="T12" fmla="*/ 91 h 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4" h="91">
                  <a:moveTo>
                    <a:pt x="544" y="0"/>
                  </a:moveTo>
                  <a:cubicBezTo>
                    <a:pt x="453" y="45"/>
                    <a:pt x="363" y="91"/>
                    <a:pt x="272" y="91"/>
                  </a:cubicBezTo>
                  <a:cubicBezTo>
                    <a:pt x="181" y="91"/>
                    <a:pt x="90" y="45"/>
                    <a:pt x="0" y="0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59" name="Freeform 56"/>
            <p:cNvSpPr>
              <a:spLocks/>
            </p:cNvSpPr>
            <p:nvPr/>
          </p:nvSpPr>
          <p:spPr bwMode="auto">
            <a:xfrm>
              <a:off x="1066" y="2931"/>
              <a:ext cx="1542" cy="998"/>
            </a:xfrm>
            <a:custGeom>
              <a:avLst/>
              <a:gdLst>
                <a:gd name="T0" fmla="*/ 1542 w 544"/>
                <a:gd name="T1" fmla="*/ 0 h 91"/>
                <a:gd name="T2" fmla="*/ 771 w 544"/>
                <a:gd name="T3" fmla="*/ 998 h 91"/>
                <a:gd name="T4" fmla="*/ 0 w 544"/>
                <a:gd name="T5" fmla="*/ 0 h 91"/>
                <a:gd name="T6" fmla="*/ 0 60000 65536"/>
                <a:gd name="T7" fmla="*/ 0 60000 65536"/>
                <a:gd name="T8" fmla="*/ 0 60000 65536"/>
                <a:gd name="T9" fmla="*/ 0 w 544"/>
                <a:gd name="T10" fmla="*/ 0 h 91"/>
                <a:gd name="T11" fmla="*/ 544 w 544"/>
                <a:gd name="T12" fmla="*/ 91 h 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4" h="91">
                  <a:moveTo>
                    <a:pt x="544" y="0"/>
                  </a:moveTo>
                  <a:cubicBezTo>
                    <a:pt x="453" y="45"/>
                    <a:pt x="363" y="91"/>
                    <a:pt x="272" y="91"/>
                  </a:cubicBezTo>
                  <a:cubicBezTo>
                    <a:pt x="181" y="91"/>
                    <a:pt x="90" y="45"/>
                    <a:pt x="0" y="0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60" name="Line 57"/>
            <p:cNvSpPr>
              <a:spLocks noChangeShapeType="1"/>
            </p:cNvSpPr>
            <p:nvPr/>
          </p:nvSpPr>
          <p:spPr bwMode="auto">
            <a:xfrm flipV="1">
              <a:off x="2290" y="2976"/>
              <a:ext cx="272" cy="27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1" name="Line 58"/>
            <p:cNvSpPr>
              <a:spLocks noChangeShapeType="1"/>
            </p:cNvSpPr>
            <p:nvPr/>
          </p:nvSpPr>
          <p:spPr bwMode="auto">
            <a:xfrm flipH="1" flipV="1">
              <a:off x="1156" y="3113"/>
              <a:ext cx="136" cy="22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2" name="Text Box 59"/>
            <p:cNvSpPr txBox="1">
              <a:spLocks noChangeArrowheads="1"/>
            </p:cNvSpPr>
            <p:nvPr/>
          </p:nvSpPr>
          <p:spPr bwMode="auto">
            <a:xfrm>
              <a:off x="781" y="2898"/>
              <a:ext cx="2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39963" name="Text Box 60"/>
            <p:cNvSpPr txBox="1">
              <a:spLocks noChangeArrowheads="1"/>
            </p:cNvSpPr>
            <p:nvPr/>
          </p:nvSpPr>
          <p:spPr bwMode="auto">
            <a:xfrm>
              <a:off x="1733" y="2944"/>
              <a:ext cx="2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5</a:t>
              </a:r>
            </a:p>
          </p:txBody>
        </p:sp>
        <p:sp>
          <p:nvSpPr>
            <p:cNvPr id="39964" name="Text Box 61"/>
            <p:cNvSpPr txBox="1">
              <a:spLocks noChangeArrowheads="1"/>
            </p:cNvSpPr>
            <p:nvPr/>
          </p:nvSpPr>
          <p:spPr bwMode="auto">
            <a:xfrm>
              <a:off x="2641" y="2944"/>
              <a:ext cx="2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8</a:t>
              </a:r>
            </a:p>
          </p:txBody>
        </p:sp>
      </p:grpSp>
      <p:sp>
        <p:nvSpPr>
          <p:cNvPr id="39942" name="Text Box 64"/>
          <p:cNvSpPr txBox="1">
            <a:spLocks noChangeArrowheads="1"/>
          </p:cNvSpPr>
          <p:nvPr/>
        </p:nvSpPr>
        <p:spPr bwMode="auto">
          <a:xfrm>
            <a:off x="4752850" y="5739978"/>
            <a:ext cx="4211638" cy="6413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chemeClr val="bg1"/>
                </a:solidFill>
              </a:rPr>
              <a:t>A/R={[1]</a:t>
            </a:r>
            <a:r>
              <a:rPr lang="en-US" altLang="zh-CN" sz="3600" baseline="-25000">
                <a:solidFill>
                  <a:schemeClr val="bg1"/>
                </a:solidFill>
              </a:rPr>
              <a:t>R</a:t>
            </a:r>
            <a:r>
              <a:rPr lang="en-US" altLang="zh-CN" sz="3600">
                <a:solidFill>
                  <a:schemeClr val="bg1"/>
                </a:solidFill>
              </a:rPr>
              <a:t>, [2]</a:t>
            </a:r>
            <a:r>
              <a:rPr lang="en-US" altLang="zh-CN" sz="3600" baseline="-25000">
                <a:solidFill>
                  <a:schemeClr val="bg1"/>
                </a:solidFill>
              </a:rPr>
              <a:t>R</a:t>
            </a:r>
            <a:r>
              <a:rPr lang="en-US" altLang="zh-CN" sz="3600">
                <a:solidFill>
                  <a:schemeClr val="bg1"/>
                </a:solidFill>
              </a:rPr>
              <a:t>, [3]</a:t>
            </a:r>
            <a:r>
              <a:rPr lang="en-US" altLang="zh-CN" sz="3600" baseline="-25000">
                <a:solidFill>
                  <a:schemeClr val="bg1"/>
                </a:solidFill>
              </a:rPr>
              <a:t>R</a:t>
            </a:r>
            <a:r>
              <a:rPr lang="en-US" altLang="zh-CN" sz="360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77883" y="-40144"/>
            <a:ext cx="31209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</a:rPr>
              <a:t>例  求商集 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470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962" name="Rectangle 4"/>
          <p:cNvSpPr>
            <a:spLocks noChangeArrowheads="1"/>
          </p:cNvSpPr>
          <p:nvPr/>
        </p:nvSpPr>
        <p:spPr bwMode="auto">
          <a:xfrm>
            <a:off x="-26504" y="-26988"/>
            <a:ext cx="9170504" cy="6592574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 b="1" dirty="0"/>
              <a:t>例</a:t>
            </a:r>
            <a:r>
              <a:rPr lang="zh-CN" altLang="en-US" sz="3200" dirty="0">
                <a:solidFill>
                  <a:schemeClr val="bg1"/>
                </a:solidFill>
              </a:rPr>
              <a:t>    </a:t>
            </a:r>
            <a:r>
              <a:rPr lang="en-US" altLang="zh-CN" sz="3200" b="1" dirty="0">
                <a:solidFill>
                  <a:srgbClr val="333300"/>
                </a:solidFill>
              </a:rPr>
              <a:t>Z</a:t>
            </a:r>
            <a:r>
              <a:rPr lang="zh-CN" altLang="en-US" sz="3200" b="1" dirty="0">
                <a:solidFill>
                  <a:srgbClr val="333300"/>
                </a:solidFill>
              </a:rPr>
              <a:t>是整数集，在</a:t>
            </a:r>
            <a:r>
              <a:rPr lang="en-US" altLang="zh-CN" sz="3200" b="1" dirty="0">
                <a:solidFill>
                  <a:srgbClr val="333300"/>
                </a:solidFill>
              </a:rPr>
              <a:t>Z</a:t>
            </a:r>
            <a:r>
              <a:rPr lang="zh-CN" altLang="en-US" sz="3200" b="1" dirty="0">
                <a:solidFill>
                  <a:srgbClr val="333300"/>
                </a:solidFill>
              </a:rPr>
              <a:t>上定义一个二元关系</a:t>
            </a:r>
            <a:r>
              <a:rPr lang="en-US" altLang="zh-CN" sz="3200" b="1" dirty="0">
                <a:solidFill>
                  <a:srgbClr val="333300"/>
                </a:solidFill>
              </a:rPr>
              <a:t>R</a:t>
            </a:r>
            <a:r>
              <a:rPr lang="zh-CN" altLang="en-US" sz="3200" b="1" dirty="0">
                <a:solidFill>
                  <a:srgbClr val="333300"/>
                </a:solidFill>
              </a:rPr>
              <a:t>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333300"/>
                </a:solidFill>
              </a:rPr>
              <a:t>       对于任意的 </a:t>
            </a:r>
            <a:r>
              <a:rPr lang="en-US" altLang="zh-CN" sz="3200" b="1" dirty="0" err="1">
                <a:solidFill>
                  <a:srgbClr val="333300"/>
                </a:solidFill>
              </a:rPr>
              <a:t>x,y∊Z</a:t>
            </a:r>
            <a:r>
              <a:rPr lang="en-US" altLang="zh-CN" sz="3200" b="1" dirty="0">
                <a:solidFill>
                  <a:srgbClr val="333300"/>
                </a:solidFill>
              </a:rPr>
              <a:t>, &lt;</a:t>
            </a:r>
            <a:r>
              <a:rPr lang="en-US" altLang="zh-CN" sz="3200" b="1" dirty="0" err="1">
                <a:solidFill>
                  <a:srgbClr val="333300"/>
                </a:solidFill>
              </a:rPr>
              <a:t>x,y</a:t>
            </a:r>
            <a:r>
              <a:rPr lang="en-US" altLang="zh-CN" sz="3200" b="1" dirty="0">
                <a:solidFill>
                  <a:srgbClr val="333300"/>
                </a:solidFill>
              </a:rPr>
              <a:t>&gt; ∊R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333300"/>
                </a:solidFill>
              </a:rPr>
              <a:t>       当且仅当</a:t>
            </a:r>
            <a:r>
              <a:rPr lang="en-US" altLang="zh-CN" sz="3200" b="1" dirty="0">
                <a:solidFill>
                  <a:srgbClr val="333300"/>
                </a:solidFill>
              </a:rPr>
              <a:t>x</a:t>
            </a:r>
            <a:r>
              <a:rPr lang="zh-CN" altLang="en-US" sz="3200" b="1" dirty="0">
                <a:solidFill>
                  <a:srgbClr val="333300"/>
                </a:solidFill>
              </a:rPr>
              <a:t>与</a:t>
            </a:r>
            <a:r>
              <a:rPr lang="en-US" altLang="zh-CN" sz="3200" b="1" dirty="0">
                <a:solidFill>
                  <a:srgbClr val="333300"/>
                </a:solidFill>
              </a:rPr>
              <a:t>y</a:t>
            </a:r>
            <a:r>
              <a:rPr lang="zh-CN" altLang="en-US" sz="3200" b="1" dirty="0">
                <a:solidFill>
                  <a:srgbClr val="333300"/>
                </a:solidFill>
              </a:rPr>
              <a:t>被</a:t>
            </a:r>
            <a:r>
              <a:rPr lang="en-US" altLang="zh-CN" sz="3200" b="1" dirty="0">
                <a:solidFill>
                  <a:srgbClr val="333300"/>
                </a:solidFill>
              </a:rPr>
              <a:t>5</a:t>
            </a:r>
            <a:r>
              <a:rPr lang="zh-CN" altLang="en-US" sz="3200" b="1" dirty="0">
                <a:solidFill>
                  <a:srgbClr val="333300"/>
                </a:solidFill>
              </a:rPr>
              <a:t>除余数相同。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333300"/>
                </a:solidFill>
              </a:rPr>
              <a:t>       则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333300"/>
                </a:solidFill>
              </a:rPr>
              <a:t>          </a:t>
            </a:r>
            <a:r>
              <a:rPr lang="en-US" altLang="zh-CN" sz="3200" b="1" dirty="0">
                <a:solidFill>
                  <a:srgbClr val="993300"/>
                </a:solidFill>
              </a:rPr>
              <a:t>Z</a:t>
            </a:r>
            <a:r>
              <a:rPr lang="en-US" altLang="zh-CN" sz="3200" b="1" dirty="0">
                <a:solidFill>
                  <a:srgbClr val="993300"/>
                </a:solidFill>
                <a:latin typeface="Tahoma" panose="020B0604030504040204" pitchFamily="34" charset="0"/>
              </a:rPr>
              <a:t>/R={ [0]</a:t>
            </a:r>
            <a:r>
              <a:rPr lang="en-US" altLang="zh-CN" sz="3200" b="1" baseline="-25000" dirty="0">
                <a:solidFill>
                  <a:srgbClr val="993300"/>
                </a:solidFill>
                <a:latin typeface="Tahoma" panose="020B0604030504040204" pitchFamily="34" charset="0"/>
              </a:rPr>
              <a:t>R</a:t>
            </a:r>
            <a:r>
              <a:rPr lang="en-US" altLang="zh-CN" sz="3200" b="1" dirty="0">
                <a:solidFill>
                  <a:srgbClr val="993300"/>
                </a:solidFill>
                <a:latin typeface="Tahoma" panose="020B0604030504040204" pitchFamily="34" charset="0"/>
              </a:rPr>
              <a:t>, [1]</a:t>
            </a:r>
            <a:r>
              <a:rPr lang="en-US" altLang="zh-CN" sz="3200" b="1" baseline="-25000" dirty="0">
                <a:solidFill>
                  <a:srgbClr val="993300"/>
                </a:solidFill>
                <a:latin typeface="Tahoma" panose="020B0604030504040204" pitchFamily="34" charset="0"/>
              </a:rPr>
              <a:t>R</a:t>
            </a:r>
            <a:r>
              <a:rPr lang="en-US" altLang="zh-CN" sz="3200" b="1" dirty="0">
                <a:solidFill>
                  <a:srgbClr val="993300"/>
                </a:solidFill>
                <a:latin typeface="Tahoma" panose="020B0604030504040204" pitchFamily="34" charset="0"/>
              </a:rPr>
              <a:t>, [2]</a:t>
            </a:r>
            <a:r>
              <a:rPr lang="en-US" altLang="zh-CN" sz="3200" b="1" baseline="-25000" dirty="0">
                <a:solidFill>
                  <a:srgbClr val="993300"/>
                </a:solidFill>
                <a:latin typeface="Tahoma" panose="020B0604030504040204" pitchFamily="34" charset="0"/>
              </a:rPr>
              <a:t>R</a:t>
            </a:r>
            <a:r>
              <a:rPr lang="en-US" altLang="zh-CN" sz="3200" b="1" dirty="0">
                <a:solidFill>
                  <a:srgbClr val="993300"/>
                </a:solidFill>
                <a:latin typeface="Tahoma" panose="020B0604030504040204" pitchFamily="34" charset="0"/>
              </a:rPr>
              <a:t>, [3]</a:t>
            </a:r>
            <a:r>
              <a:rPr lang="en-US" altLang="zh-CN" sz="3200" b="1" baseline="-25000" dirty="0">
                <a:solidFill>
                  <a:srgbClr val="993300"/>
                </a:solidFill>
                <a:latin typeface="Tahoma" panose="020B0604030504040204" pitchFamily="34" charset="0"/>
              </a:rPr>
              <a:t>R</a:t>
            </a:r>
            <a:r>
              <a:rPr lang="en-US" altLang="zh-CN" sz="3200" b="1" dirty="0">
                <a:solidFill>
                  <a:srgbClr val="993300"/>
                </a:solidFill>
                <a:latin typeface="Tahoma" panose="020B0604030504040204" pitchFamily="34" charset="0"/>
              </a:rPr>
              <a:t>, [4]</a:t>
            </a:r>
            <a:r>
              <a:rPr lang="en-US" altLang="zh-CN" sz="3200" b="1" baseline="-25000" dirty="0">
                <a:solidFill>
                  <a:srgbClr val="993300"/>
                </a:solidFill>
                <a:latin typeface="Tahoma" panose="020B0604030504040204" pitchFamily="34" charset="0"/>
              </a:rPr>
              <a:t>R</a:t>
            </a:r>
            <a:r>
              <a:rPr lang="en-US" altLang="zh-CN" sz="3200" b="1" dirty="0">
                <a:solidFill>
                  <a:srgbClr val="993300"/>
                </a:solidFill>
                <a:latin typeface="Tahoma" panose="020B0604030504040204" pitchFamily="34" charset="0"/>
              </a:rPr>
              <a:t>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b="1" dirty="0">
                <a:solidFill>
                  <a:srgbClr val="333300"/>
                </a:solidFill>
                <a:latin typeface="Tahoma" panose="020B0604030504040204" pitchFamily="34" charset="0"/>
              </a:rPr>
              <a:t>       </a:t>
            </a:r>
            <a:r>
              <a:rPr lang="zh-CN" altLang="en-US" sz="3200" b="1" dirty="0">
                <a:solidFill>
                  <a:srgbClr val="333300"/>
                </a:solidFill>
                <a:latin typeface="Tahoma" panose="020B0604030504040204" pitchFamily="34" charset="0"/>
              </a:rPr>
              <a:t>这里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333300"/>
                </a:solidFill>
                <a:latin typeface="Tahoma" panose="020B0604030504040204" pitchFamily="34" charset="0"/>
              </a:rPr>
              <a:t>               </a:t>
            </a:r>
            <a:r>
              <a:rPr lang="en-US" altLang="zh-CN" sz="3200" b="1" dirty="0">
                <a:solidFill>
                  <a:srgbClr val="333300"/>
                </a:solidFill>
                <a:latin typeface="Tahoma" panose="020B0604030504040204" pitchFamily="34" charset="0"/>
              </a:rPr>
              <a:t>[0]</a:t>
            </a:r>
            <a:r>
              <a:rPr lang="en-US" altLang="zh-CN" sz="3200" b="1" baseline="-25000" dirty="0">
                <a:solidFill>
                  <a:srgbClr val="333300"/>
                </a:solidFill>
                <a:latin typeface="Tahoma" panose="020B0604030504040204" pitchFamily="34" charset="0"/>
              </a:rPr>
              <a:t>R</a:t>
            </a:r>
            <a:r>
              <a:rPr lang="en-US" altLang="zh-CN" sz="3200" b="1" dirty="0">
                <a:solidFill>
                  <a:srgbClr val="333300"/>
                </a:solidFill>
                <a:latin typeface="Tahoma" panose="020B0604030504040204" pitchFamily="34" charset="0"/>
              </a:rPr>
              <a:t>={</a:t>
            </a:r>
            <a:r>
              <a:rPr lang="en-US" altLang="zh-CN" sz="3200" b="1" dirty="0" err="1">
                <a:solidFill>
                  <a:srgbClr val="333300"/>
                </a:solidFill>
                <a:latin typeface="Tahoma" panose="020B0604030504040204" pitchFamily="34" charset="0"/>
              </a:rPr>
              <a:t>x∊Z</a:t>
            </a:r>
            <a:r>
              <a:rPr lang="en-US" altLang="zh-CN" sz="3200" b="1" dirty="0">
                <a:solidFill>
                  <a:srgbClr val="3333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│</a:t>
            </a:r>
            <a:r>
              <a:rPr lang="en-US" altLang="zh-CN" sz="3200" b="1" dirty="0">
                <a:solidFill>
                  <a:srgbClr val="333300"/>
                </a:solidFill>
                <a:latin typeface="Tahoma" panose="020B060403050404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∃</a:t>
            </a:r>
            <a:r>
              <a:rPr lang="en-US" altLang="zh-CN" sz="3200" b="1" dirty="0" err="1">
                <a:solidFill>
                  <a:srgbClr val="333300"/>
                </a:solidFill>
                <a:latin typeface="Tahoma" panose="020B060403050404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n</a:t>
            </a:r>
            <a:r>
              <a:rPr lang="en-US" altLang="zh-CN" sz="3200" b="1" dirty="0" err="1">
                <a:solidFill>
                  <a:srgbClr val="333300"/>
                </a:solidFill>
                <a:latin typeface="Tahoma" panose="020B0604030504040204" pitchFamily="34" charset="0"/>
              </a:rPr>
              <a:t>∊</a:t>
            </a:r>
            <a:r>
              <a:rPr lang="en-US" altLang="zh-CN" sz="3200" b="1" dirty="0" err="1">
                <a:solidFill>
                  <a:srgbClr val="333300"/>
                </a:solidFill>
                <a:latin typeface="Tahoma" panose="020B0604030504040204" pitchFamily="34" charset="0"/>
                <a:ea typeface="MS Mincho" panose="02020609040205080304" pitchFamily="49" charset="-128"/>
              </a:rPr>
              <a:t>Z</a:t>
            </a:r>
            <a:r>
              <a:rPr lang="en-US" altLang="zh-CN" sz="3200" b="1" dirty="0">
                <a:solidFill>
                  <a:srgbClr val="3333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, x=5n}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b="1" dirty="0">
                <a:solidFill>
                  <a:srgbClr val="333300"/>
                </a:solidFill>
                <a:latin typeface="Tahoma" panose="020B0604030504040204" pitchFamily="34" charset="0"/>
              </a:rPr>
              <a:t>		[1]</a:t>
            </a:r>
            <a:r>
              <a:rPr lang="en-US" altLang="zh-CN" sz="3200" b="1" baseline="-25000" dirty="0">
                <a:solidFill>
                  <a:srgbClr val="333300"/>
                </a:solidFill>
                <a:latin typeface="Tahoma" panose="020B0604030504040204" pitchFamily="34" charset="0"/>
              </a:rPr>
              <a:t>R</a:t>
            </a:r>
            <a:r>
              <a:rPr lang="en-US" altLang="zh-CN" sz="3200" b="1" dirty="0">
                <a:solidFill>
                  <a:srgbClr val="333300"/>
                </a:solidFill>
                <a:latin typeface="Tahoma" panose="020B0604030504040204" pitchFamily="34" charset="0"/>
              </a:rPr>
              <a:t>={</a:t>
            </a:r>
            <a:r>
              <a:rPr lang="en-US" altLang="zh-CN" sz="3200" b="1" dirty="0" err="1">
                <a:solidFill>
                  <a:srgbClr val="333300"/>
                </a:solidFill>
                <a:latin typeface="Tahoma" panose="020B0604030504040204" pitchFamily="34" charset="0"/>
              </a:rPr>
              <a:t>x∊Z</a:t>
            </a:r>
            <a:r>
              <a:rPr lang="en-US" altLang="zh-CN" sz="3200" b="1" dirty="0">
                <a:solidFill>
                  <a:srgbClr val="333300"/>
                </a:solidFill>
                <a:latin typeface="Tahoma" panose="020B0604030504040204" pitchFamily="34" charset="0"/>
              </a:rPr>
              <a:t>│∃</a:t>
            </a:r>
            <a:r>
              <a:rPr lang="en-US" altLang="zh-CN" sz="3200" b="1" dirty="0" err="1">
                <a:solidFill>
                  <a:srgbClr val="333300"/>
                </a:solidFill>
                <a:latin typeface="Tahoma" panose="020B0604030504040204" pitchFamily="34" charset="0"/>
              </a:rPr>
              <a:t>n∊Z</a:t>
            </a:r>
            <a:r>
              <a:rPr lang="en-US" altLang="zh-CN" sz="3200" b="1" dirty="0">
                <a:solidFill>
                  <a:srgbClr val="333300"/>
                </a:solidFill>
                <a:latin typeface="Tahoma" panose="020B0604030504040204" pitchFamily="34" charset="0"/>
              </a:rPr>
              <a:t>, x=5n+1}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b="1" dirty="0">
                <a:solidFill>
                  <a:srgbClr val="333300"/>
                </a:solidFill>
                <a:latin typeface="Tahoma" panose="020B0604030504040204" pitchFamily="34" charset="0"/>
              </a:rPr>
              <a:t>		[2]</a:t>
            </a:r>
            <a:r>
              <a:rPr lang="en-US" altLang="zh-CN" sz="3200" b="1" baseline="-25000" dirty="0">
                <a:solidFill>
                  <a:srgbClr val="333300"/>
                </a:solidFill>
                <a:latin typeface="Tahoma" panose="020B0604030504040204" pitchFamily="34" charset="0"/>
              </a:rPr>
              <a:t>R</a:t>
            </a:r>
            <a:r>
              <a:rPr lang="en-US" altLang="zh-CN" sz="3200" b="1" dirty="0">
                <a:solidFill>
                  <a:srgbClr val="333300"/>
                </a:solidFill>
                <a:latin typeface="Tahoma" panose="020B0604030504040204" pitchFamily="34" charset="0"/>
              </a:rPr>
              <a:t>={</a:t>
            </a:r>
            <a:r>
              <a:rPr lang="en-US" altLang="zh-CN" sz="3200" b="1" dirty="0" err="1">
                <a:solidFill>
                  <a:srgbClr val="333300"/>
                </a:solidFill>
                <a:latin typeface="Tahoma" panose="020B0604030504040204" pitchFamily="34" charset="0"/>
              </a:rPr>
              <a:t>x∊Z</a:t>
            </a:r>
            <a:r>
              <a:rPr lang="en-US" altLang="zh-CN" sz="3200" b="1" dirty="0">
                <a:solidFill>
                  <a:srgbClr val="333300"/>
                </a:solidFill>
                <a:latin typeface="Tahoma" panose="020B0604030504040204" pitchFamily="34" charset="0"/>
              </a:rPr>
              <a:t>│∃</a:t>
            </a:r>
            <a:r>
              <a:rPr lang="en-US" altLang="zh-CN" sz="3200" b="1" dirty="0" err="1">
                <a:solidFill>
                  <a:srgbClr val="333300"/>
                </a:solidFill>
                <a:latin typeface="Tahoma" panose="020B0604030504040204" pitchFamily="34" charset="0"/>
              </a:rPr>
              <a:t>n∊Z</a:t>
            </a:r>
            <a:r>
              <a:rPr lang="en-US" altLang="zh-CN" sz="3200" b="1" dirty="0">
                <a:solidFill>
                  <a:srgbClr val="333300"/>
                </a:solidFill>
                <a:latin typeface="Tahoma" panose="020B0604030504040204" pitchFamily="34" charset="0"/>
              </a:rPr>
              <a:t>, x=5n+2}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b="1" dirty="0">
                <a:solidFill>
                  <a:srgbClr val="333300"/>
                </a:solidFill>
                <a:latin typeface="Tahoma" panose="020B0604030504040204" pitchFamily="34" charset="0"/>
              </a:rPr>
              <a:t>		[3]</a:t>
            </a:r>
            <a:r>
              <a:rPr lang="en-US" altLang="zh-CN" sz="3200" b="1" baseline="-25000" dirty="0">
                <a:solidFill>
                  <a:srgbClr val="333300"/>
                </a:solidFill>
                <a:latin typeface="Tahoma" panose="020B0604030504040204" pitchFamily="34" charset="0"/>
              </a:rPr>
              <a:t>R</a:t>
            </a:r>
            <a:r>
              <a:rPr lang="en-US" altLang="zh-CN" sz="3200" b="1" dirty="0">
                <a:solidFill>
                  <a:srgbClr val="333300"/>
                </a:solidFill>
                <a:latin typeface="Tahoma" panose="020B0604030504040204" pitchFamily="34" charset="0"/>
              </a:rPr>
              <a:t>={</a:t>
            </a:r>
            <a:r>
              <a:rPr lang="en-US" altLang="zh-CN" sz="3200" b="1" dirty="0" err="1">
                <a:solidFill>
                  <a:srgbClr val="333300"/>
                </a:solidFill>
                <a:latin typeface="Tahoma" panose="020B0604030504040204" pitchFamily="34" charset="0"/>
              </a:rPr>
              <a:t>x∊Z</a:t>
            </a:r>
            <a:r>
              <a:rPr lang="en-US" altLang="zh-CN" sz="3200" b="1" dirty="0">
                <a:solidFill>
                  <a:srgbClr val="333300"/>
                </a:solidFill>
                <a:latin typeface="Tahoma" panose="020B0604030504040204" pitchFamily="34" charset="0"/>
              </a:rPr>
              <a:t>│∃</a:t>
            </a:r>
            <a:r>
              <a:rPr lang="en-US" altLang="zh-CN" sz="3200" b="1" dirty="0" err="1">
                <a:solidFill>
                  <a:srgbClr val="333300"/>
                </a:solidFill>
                <a:latin typeface="Tahoma" panose="020B0604030504040204" pitchFamily="34" charset="0"/>
              </a:rPr>
              <a:t>n∊Z</a:t>
            </a:r>
            <a:r>
              <a:rPr lang="en-US" altLang="zh-CN" sz="3200" b="1" dirty="0">
                <a:solidFill>
                  <a:srgbClr val="333300"/>
                </a:solidFill>
                <a:latin typeface="Tahoma" panose="020B0604030504040204" pitchFamily="34" charset="0"/>
              </a:rPr>
              <a:t>, x=5n+3}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b="1" dirty="0">
                <a:solidFill>
                  <a:srgbClr val="333300"/>
                </a:solidFill>
                <a:latin typeface="Tahoma" panose="020B0604030504040204" pitchFamily="34" charset="0"/>
              </a:rPr>
              <a:t>		[4]</a:t>
            </a:r>
            <a:r>
              <a:rPr lang="en-US" altLang="zh-CN" sz="3200" b="1" baseline="-25000" dirty="0">
                <a:solidFill>
                  <a:srgbClr val="333300"/>
                </a:solidFill>
                <a:latin typeface="Tahoma" panose="020B0604030504040204" pitchFamily="34" charset="0"/>
              </a:rPr>
              <a:t>R</a:t>
            </a:r>
            <a:r>
              <a:rPr lang="en-US" altLang="zh-CN" sz="3200" b="1" dirty="0">
                <a:solidFill>
                  <a:srgbClr val="333300"/>
                </a:solidFill>
                <a:latin typeface="Tahoma" panose="020B0604030504040204" pitchFamily="34" charset="0"/>
              </a:rPr>
              <a:t>={</a:t>
            </a:r>
            <a:r>
              <a:rPr lang="en-US" altLang="zh-CN" sz="3200" b="1" dirty="0" err="1">
                <a:solidFill>
                  <a:srgbClr val="333300"/>
                </a:solidFill>
                <a:latin typeface="Tahoma" panose="020B0604030504040204" pitchFamily="34" charset="0"/>
              </a:rPr>
              <a:t>x∊Z</a:t>
            </a:r>
            <a:r>
              <a:rPr lang="en-US" altLang="zh-CN" sz="3200" b="1" dirty="0">
                <a:solidFill>
                  <a:srgbClr val="333300"/>
                </a:solidFill>
                <a:latin typeface="Tahoma" panose="020B0604030504040204" pitchFamily="34" charset="0"/>
              </a:rPr>
              <a:t>│∃</a:t>
            </a:r>
            <a:r>
              <a:rPr lang="en-US" altLang="zh-CN" sz="3200" b="1" dirty="0" err="1">
                <a:solidFill>
                  <a:srgbClr val="333300"/>
                </a:solidFill>
                <a:latin typeface="Tahoma" panose="020B0604030504040204" pitchFamily="34" charset="0"/>
              </a:rPr>
              <a:t>n∊Z</a:t>
            </a:r>
            <a:r>
              <a:rPr lang="en-US" altLang="zh-CN" sz="3200" b="1" dirty="0">
                <a:solidFill>
                  <a:srgbClr val="333300"/>
                </a:solidFill>
                <a:latin typeface="Tahoma" panose="020B0604030504040204" pitchFamily="34" charset="0"/>
              </a:rPr>
              <a:t>, x=5n+4}</a:t>
            </a:r>
          </a:p>
        </p:txBody>
      </p:sp>
    </p:spTree>
    <p:extLst>
      <p:ext uri="{BB962C8B-B14F-4D97-AF65-F5344CB8AC3E}">
        <p14:creationId xmlns:p14="http://schemas.microsoft.com/office/powerpoint/2010/main" val="7829690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B97E985-BD02-487B-811B-6B3B91456C62}" type="slidenum">
              <a:rPr lang="zh-CN" altLang="en-US" smtClean="0">
                <a:solidFill>
                  <a:schemeClr val="accent1"/>
                </a:solidFill>
              </a:rPr>
              <a:pPr/>
              <a:t>15</a:t>
            </a:fld>
            <a:r>
              <a:rPr lang="en-US" altLang="zh-CN" dirty="0">
                <a:solidFill>
                  <a:schemeClr val="accent1"/>
                </a:solidFill>
              </a:rPr>
              <a:t>/52</a:t>
            </a:r>
          </a:p>
        </p:txBody>
      </p:sp>
      <p:sp>
        <p:nvSpPr>
          <p:cNvPr id="4505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4.15     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集合的划分</a:t>
            </a:r>
          </a:p>
        </p:txBody>
      </p:sp>
      <p:sp>
        <p:nvSpPr>
          <p:cNvPr id="45060" name="Rectangle 3"/>
          <p:cNvSpPr>
            <a:spLocks noGrp="1"/>
          </p:cNvSpPr>
          <p:nvPr>
            <p:ph type="body" idx="4294967295"/>
          </p:nvPr>
        </p:nvSpPr>
        <p:spPr>
          <a:xfrm>
            <a:off x="250825" y="981075"/>
            <a:ext cx="8642350" cy="3384550"/>
          </a:xfrm>
          <a:solidFill>
            <a:srgbClr val="FFFF00"/>
          </a:solidFill>
        </p:spPr>
        <p:txBody>
          <a:bodyPr/>
          <a:lstStyle/>
          <a:p>
            <a:pPr marL="1524000" indent="-1524000"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A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是一个非空集合，一个集合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子集族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endParaRPr lang="zh-CN" altLang="en-US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1524000" indent="-1524000"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            </a:t>
            </a:r>
            <a:r>
              <a:rPr lang="el-GR" altLang="zh-CN" sz="28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π</a:t>
            </a:r>
            <a:r>
              <a:rPr lang="en-US" altLang="zh-CN" sz="28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= </a:t>
            </a:r>
            <a:r>
              <a:rPr lang="en-US" altLang="zh-CN" sz="2800" b="1" dirty="0">
                <a:latin typeface="Calibri" panose="020F0502020204030204" pitchFamily="34" charset="0"/>
                <a:ea typeface="MS Mincho" panose="02020609040205080304" pitchFamily="49" charset="-128"/>
              </a:rPr>
              <a:t>{A</a:t>
            </a:r>
            <a:r>
              <a:rPr lang="el-GR" altLang="zh-CN" sz="2800" b="1" baseline="-25000" dirty="0">
                <a:latin typeface="Calibri" panose="020F0502020204030204" pitchFamily="34" charset="0"/>
                <a:ea typeface="MS Mincho" panose="02020609040205080304" pitchFamily="49" charset="-128"/>
              </a:rPr>
              <a:t>α</a:t>
            </a:r>
            <a:r>
              <a:rPr lang="el-GR" altLang="zh-CN" sz="2800" b="1" dirty="0">
                <a:ea typeface="MS Mincho" panose="02020609040205080304" pitchFamily="49" charset="-128"/>
                <a:cs typeface="Arial" panose="020B0604020202020204" pitchFamily="34" charset="0"/>
              </a:rPr>
              <a:t>│</a:t>
            </a:r>
            <a:r>
              <a:rPr lang="el-GR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α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∊B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 </a:t>
            </a:r>
            <a:r>
              <a:rPr lang="en-US" altLang="zh-CN" sz="2800" b="1" dirty="0">
                <a:latin typeface="Calibri" panose="020F0502020204030204" pitchFamily="34" charset="0"/>
                <a:ea typeface="MS Mincho" panose="02020609040205080304" pitchFamily="49" charset="-128"/>
              </a:rPr>
              <a:t>A</a:t>
            </a:r>
            <a:r>
              <a:rPr lang="el-GR" altLang="zh-CN" sz="2800" b="1" baseline="-25000" dirty="0">
                <a:latin typeface="Calibri" panose="020F0502020204030204" pitchFamily="34" charset="0"/>
                <a:ea typeface="MS Mincho" panose="02020609040205080304" pitchFamily="49" charset="-128"/>
              </a:rPr>
              <a:t>α</a:t>
            </a:r>
            <a:r>
              <a:rPr lang="el-GR" altLang="zh-CN" sz="28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≠</a:t>
            </a:r>
            <a:r>
              <a:rPr lang="en-US" altLang="zh-CN" sz="2800" b="1" dirty="0">
                <a:latin typeface="Tahoma" panose="020B0604030504040204" pitchFamily="34" charset="0"/>
                <a:ea typeface="MS Mincho" panose="02020609040205080304" pitchFamily="49" charset="-128"/>
              </a:rPr>
              <a:t>Ø</a:t>
            </a:r>
            <a:r>
              <a:rPr lang="zh-CN" altLang="en-US" sz="2800" b="1" dirty="0">
                <a:latin typeface="Calibri" panose="020F0502020204030204" pitchFamily="34" charset="0"/>
                <a:ea typeface="MS Mincho" panose="02020609040205080304" pitchFamily="49" charset="-128"/>
              </a:rPr>
              <a:t>，且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l-GR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α</a:t>
            </a:r>
            <a:r>
              <a:rPr lang="en-US" altLang="zh-CN" sz="2800" b="1" dirty="0">
                <a:latin typeface="MS PMincho" panose="02020600040205080304" pitchFamily="18" charset="-128"/>
                <a:ea typeface="MS PMincho" panose="02020600040205080304" pitchFamily="18" charset="-128"/>
              </a:rPr>
              <a:t>⊆</a:t>
            </a:r>
            <a:r>
              <a:rPr lang="en-US" altLang="zh-CN" sz="2800" b="1" dirty="0">
                <a:latin typeface="Calibri" panose="020F0502020204030204" pitchFamily="34" charset="0"/>
                <a:ea typeface="MS PMincho" panose="02020600040205080304" pitchFamily="18" charset="-128"/>
              </a:rPr>
              <a:t>A}</a:t>
            </a:r>
          </a:p>
          <a:p>
            <a:pPr marL="1524000" indent="-1524000"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称做集合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的一个</a:t>
            </a:r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划分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，若</a:t>
            </a:r>
          </a:p>
          <a:p>
            <a:pPr marL="1524000" indent="-1524000">
              <a:lnSpc>
                <a:spcPct val="105000"/>
              </a:lnSpc>
              <a:spcAft>
                <a:spcPct val="30000"/>
              </a:spcAft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①  ∪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l-GR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α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=A</a:t>
            </a:r>
          </a:p>
          <a:p>
            <a:pPr marL="1524000" indent="-1524000"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②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对于任意的</a:t>
            </a:r>
            <a:r>
              <a:rPr lang="el-GR" altLang="zh-CN" sz="28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α</a:t>
            </a:r>
            <a:r>
              <a:rPr lang="en-US" altLang="zh-CN" sz="28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,</a:t>
            </a:r>
            <a:r>
              <a:rPr lang="el-GR" altLang="zh-CN" sz="28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β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∊</a:t>
            </a:r>
            <a:r>
              <a:rPr lang="en-US" altLang="zh-CN" sz="2800" b="1" dirty="0">
                <a:latin typeface="Calibri" panose="020F0502020204030204" pitchFamily="34" charset="0"/>
                <a:ea typeface="MS Mincho" panose="02020609040205080304" pitchFamily="49" charset="-128"/>
              </a:rPr>
              <a:t>B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，若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l-GR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α</a:t>
            </a:r>
            <a:r>
              <a:rPr lang="el-GR" altLang="zh-CN" sz="28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∩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l-GR" altLang="zh-CN" sz="2800" b="1" baseline="-25000" dirty="0">
                <a:latin typeface="MS Mincho" panose="02020609040205080304" pitchFamily="49" charset="-128"/>
                <a:ea typeface="MS Mincho" panose="02020609040205080304" pitchFamily="49" charset="-128"/>
              </a:rPr>
              <a:t>β</a:t>
            </a: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</a:rPr>
              <a:t>≠</a:t>
            </a:r>
            <a:r>
              <a:rPr lang="en-US" altLang="zh-CN" sz="2800" b="1" dirty="0">
                <a:latin typeface="Tahoma" panose="020B0604030504040204" pitchFamily="34" charset="0"/>
                <a:ea typeface="MS Mincho" panose="02020609040205080304" pitchFamily="49" charset="-128"/>
              </a:rPr>
              <a:t>Ø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，则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l-GR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α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=A</a:t>
            </a:r>
            <a:r>
              <a:rPr lang="el-GR" altLang="zh-CN" sz="2800" b="1" baseline="-25000" dirty="0">
                <a:latin typeface="MS Mincho" panose="02020609040205080304" pitchFamily="49" charset="-128"/>
                <a:ea typeface="MS Mincho" panose="02020609040205080304" pitchFamily="49" charset="-128"/>
              </a:rPr>
              <a:t>β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，其中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是下标集。</a:t>
            </a: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1692275" y="2917825"/>
            <a:ext cx="695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l-GR" altLang="zh-CN" b="1">
                <a:solidFill>
                  <a:srgbClr val="333300"/>
                </a:solidFill>
              </a:rPr>
              <a:t>α</a:t>
            </a:r>
            <a:r>
              <a:rPr lang="en-US" altLang="zh-CN" b="1">
                <a:solidFill>
                  <a:srgbClr val="333300"/>
                </a:solidFill>
              </a:rPr>
              <a:t>∊B</a:t>
            </a: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395288" y="4724400"/>
            <a:ext cx="7632700" cy="5794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7675" indent="-447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45000"/>
              </a:spcAft>
            </a:pPr>
            <a:r>
              <a:rPr lang="zh-CN" altLang="en-US" sz="3200" b="1">
                <a:solidFill>
                  <a:schemeClr val="bg1"/>
                </a:solidFill>
              </a:rPr>
              <a:t>例  商集合 </a:t>
            </a:r>
            <a:r>
              <a:rPr lang="en-US" altLang="zh-CN" sz="3200" b="1">
                <a:solidFill>
                  <a:schemeClr val="bg1"/>
                </a:solidFill>
              </a:rPr>
              <a:t>A/R </a:t>
            </a:r>
            <a:r>
              <a:rPr lang="zh-CN" altLang="en-US" sz="3200" b="1">
                <a:solidFill>
                  <a:schemeClr val="bg1"/>
                </a:solidFill>
              </a:rPr>
              <a:t>是集合</a:t>
            </a:r>
            <a:r>
              <a:rPr lang="en-US" altLang="zh-CN" sz="3200" b="1">
                <a:solidFill>
                  <a:schemeClr val="bg1"/>
                </a:solidFill>
              </a:rPr>
              <a:t>A</a:t>
            </a:r>
            <a:r>
              <a:rPr lang="zh-CN" altLang="en-US" sz="3200" b="1">
                <a:solidFill>
                  <a:schemeClr val="bg1"/>
                </a:solidFill>
              </a:rPr>
              <a:t>上的一个划分。</a:t>
            </a:r>
          </a:p>
        </p:txBody>
      </p:sp>
    </p:spTree>
    <p:extLst>
      <p:ext uri="{BB962C8B-B14F-4D97-AF65-F5344CB8AC3E}">
        <p14:creationId xmlns:p14="http://schemas.microsoft.com/office/powerpoint/2010/main" val="2317155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49213"/>
            <a:ext cx="8229600" cy="642937"/>
          </a:xfrm>
        </p:spPr>
        <p:txBody>
          <a:bodyPr/>
          <a:lstStyle/>
          <a:p>
            <a:pPr algn="l"/>
            <a:r>
              <a:rPr lang="zh-CN" altLang="en-US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</a:p>
        </p:txBody>
      </p:sp>
      <p:sp>
        <p:nvSpPr>
          <p:cNvPr id="46083" name="Rectangle 3"/>
          <p:cNvSpPr>
            <a:spLocks noGrp="1"/>
          </p:cNvSpPr>
          <p:nvPr>
            <p:ph type="body" idx="4294967295"/>
          </p:nvPr>
        </p:nvSpPr>
        <p:spPr>
          <a:xfrm>
            <a:off x="879475" y="-28575"/>
            <a:ext cx="8229600" cy="6410325"/>
          </a:xfrm>
        </p:spPr>
        <p:txBody>
          <a:bodyPr/>
          <a:lstStyle/>
          <a:p>
            <a:pPr marL="609600" indent="-609600">
              <a:lnSpc>
                <a:spcPct val="145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考虑集合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A={</a:t>
            </a:r>
            <a:r>
              <a:rPr lang="en-US" altLang="zh-CN" b="1" dirty="0" err="1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a,b,c,d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的下列集合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:</a:t>
            </a:r>
          </a:p>
          <a:p>
            <a:pPr marL="609600" indent="-609600">
              <a:lnSpc>
                <a:spcPct val="145000"/>
              </a:lnSpc>
              <a:buFont typeface="Wingdings" panose="05000000000000000000" pitchFamily="2" charset="2"/>
              <a:buAutoNum type="arabicParenBoth"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{{a}, {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b,c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}, {d}}  </a:t>
            </a:r>
            <a:endParaRPr lang="en-US" altLang="zh-CN" b="1" dirty="0">
              <a:solidFill>
                <a:srgbClr val="CC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609600" indent="-609600">
              <a:lnSpc>
                <a:spcPct val="145000"/>
              </a:lnSpc>
              <a:buFont typeface="Wingdings" panose="05000000000000000000" pitchFamily="2" charset="2"/>
              <a:buAutoNum type="arabicParenBoth"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{{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a,b,c,d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}}          </a:t>
            </a:r>
            <a:endParaRPr lang="en-US" altLang="zh-CN" b="1" dirty="0">
              <a:solidFill>
                <a:srgbClr val="CC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609600" indent="-609600">
              <a:lnSpc>
                <a:spcPct val="145000"/>
              </a:lnSpc>
              <a:buFont typeface="Wingdings" panose="05000000000000000000" pitchFamily="2" charset="2"/>
              <a:buAutoNum type="arabicParenBoth"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{{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a,b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},{c},{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a,d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}}</a:t>
            </a:r>
            <a:endParaRPr lang="en-US" altLang="zh-CN" b="1" dirty="0">
              <a:solidFill>
                <a:srgbClr val="CC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609600" indent="-609600">
              <a:lnSpc>
                <a:spcPct val="145000"/>
              </a:lnSpc>
              <a:buFont typeface="Wingdings" panose="05000000000000000000" pitchFamily="2" charset="2"/>
              <a:buAutoNum type="arabicParenBoth"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{Ø, {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a,b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}, {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c,d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}}</a:t>
            </a:r>
            <a:endParaRPr lang="en-US" altLang="zh-CN" b="1" dirty="0">
              <a:solidFill>
                <a:srgbClr val="CC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609600" indent="-609600">
              <a:lnSpc>
                <a:spcPct val="145000"/>
              </a:lnSpc>
              <a:buFont typeface="Wingdings" panose="05000000000000000000" pitchFamily="2" charset="2"/>
              <a:buAutoNum type="arabicParenBoth"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{{a}, {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b,c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}}</a:t>
            </a:r>
          </a:p>
          <a:p>
            <a:pPr marL="609600" indent="-609600">
              <a:lnSpc>
                <a:spcPct val="145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试判断这些集合是不是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的一个划分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4356100" y="674688"/>
            <a:ext cx="10255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600" b="1">
                <a:solidFill>
                  <a:srgbClr val="CC0000"/>
                </a:solidFill>
              </a:rPr>
              <a:t>✔</a:t>
            </a: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4483100" y="2259013"/>
            <a:ext cx="10255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600" b="1">
                <a:solidFill>
                  <a:srgbClr val="CC0000"/>
                </a:solidFill>
              </a:rPr>
              <a:t>✘</a:t>
            </a:r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4500563" y="3141663"/>
            <a:ext cx="10255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600" b="1">
                <a:solidFill>
                  <a:srgbClr val="CC0000"/>
                </a:solidFill>
              </a:rPr>
              <a:t>✘</a:t>
            </a:r>
          </a:p>
        </p:txBody>
      </p:sp>
      <p:sp>
        <p:nvSpPr>
          <p:cNvPr id="238599" name="Rectangle 7"/>
          <p:cNvSpPr>
            <a:spLocks noChangeArrowheads="1"/>
          </p:cNvSpPr>
          <p:nvPr/>
        </p:nvSpPr>
        <p:spPr bwMode="auto">
          <a:xfrm>
            <a:off x="3563938" y="1466850"/>
            <a:ext cx="10255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600" b="1">
                <a:solidFill>
                  <a:srgbClr val="CC0000"/>
                </a:solidFill>
              </a:rPr>
              <a:t>✔</a:t>
            </a:r>
          </a:p>
        </p:txBody>
      </p:sp>
      <p:sp>
        <p:nvSpPr>
          <p:cNvPr id="238600" name="Rectangle 8"/>
          <p:cNvSpPr>
            <a:spLocks noChangeArrowheads="1"/>
          </p:cNvSpPr>
          <p:nvPr/>
        </p:nvSpPr>
        <p:spPr bwMode="auto">
          <a:xfrm>
            <a:off x="3924300" y="3986213"/>
            <a:ext cx="10255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600" b="1">
                <a:solidFill>
                  <a:srgbClr val="CC0000"/>
                </a:solidFill>
              </a:rPr>
              <a:t>✘</a:t>
            </a:r>
            <a:endParaRPr lang="zh-CN" altLang="en-US" sz="6600"/>
          </a:p>
        </p:txBody>
      </p:sp>
    </p:spTree>
    <p:extLst>
      <p:ext uri="{BB962C8B-B14F-4D97-AF65-F5344CB8AC3E}">
        <p14:creationId xmlns:p14="http://schemas.microsoft.com/office/powerpoint/2010/main" val="31797977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6" grpId="0"/>
      <p:bldP spid="238597" grpId="0"/>
      <p:bldP spid="238598" grpId="0"/>
      <p:bldP spid="238599" grpId="0"/>
      <p:bldP spid="23860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2EB6FA-7E5E-400B-84AE-E687C78FD748}" type="slidenum">
              <a:rPr lang="zh-CN" altLang="en-US" smtClean="0">
                <a:solidFill>
                  <a:schemeClr val="accent1"/>
                </a:solidFill>
              </a:rPr>
              <a:pPr/>
              <a:t>17</a:t>
            </a:fld>
            <a:r>
              <a:rPr lang="en-US" altLang="zh-CN" dirty="0">
                <a:solidFill>
                  <a:schemeClr val="accent1"/>
                </a:solidFill>
              </a:rPr>
              <a:t>/52</a:t>
            </a:r>
          </a:p>
        </p:txBody>
      </p:sp>
      <p:sp>
        <p:nvSpPr>
          <p:cNvPr id="4710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>
                <a:latin typeface="Calibri" panose="020F0502020204030204" pitchFamily="34" charset="0"/>
                <a:ea typeface="宋体" panose="02010600030101010101" pitchFamily="2" charset="-122"/>
              </a:rPr>
              <a:t>集合的划分</a:t>
            </a:r>
            <a:r>
              <a:rPr lang="en-US" altLang="zh-CN" sz="4000" b="1">
                <a:ea typeface="宋体" panose="02010600030101010101" pitchFamily="2" charset="-122"/>
              </a:rPr>
              <a:t>——</a:t>
            </a:r>
            <a:r>
              <a:rPr lang="zh-CN" altLang="en-US" sz="4000" b="1">
                <a:latin typeface="Calibri" panose="020F0502020204030204" pitchFamily="34" charset="0"/>
                <a:ea typeface="宋体" panose="02010600030101010101" pitchFamily="2" charset="-122"/>
              </a:rPr>
              <a:t>等价关系</a:t>
            </a:r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395288" y="908050"/>
            <a:ext cx="806450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45000"/>
              </a:spcAft>
            </a:pPr>
            <a:r>
              <a:rPr lang="zh-CN" altLang="en-US" sz="3200" b="1"/>
              <a:t>若给定集合</a:t>
            </a:r>
            <a:r>
              <a:rPr lang="en-US" altLang="zh-CN" sz="3200" b="1"/>
              <a:t>A</a:t>
            </a:r>
            <a:r>
              <a:rPr lang="zh-CN" altLang="en-US" sz="3200" b="1"/>
              <a:t>上的一个划分</a:t>
            </a:r>
            <a:r>
              <a:rPr lang="el-GR" altLang="zh-CN" sz="3200" b="1">
                <a:latin typeface="MS Mincho" panose="02020609040205080304" pitchFamily="49" charset="-128"/>
                <a:ea typeface="MS Mincho" panose="02020609040205080304" pitchFamily="49" charset="-128"/>
              </a:rPr>
              <a:t>π</a:t>
            </a:r>
            <a:r>
              <a:rPr lang="zh-CN" altLang="en-US" sz="3200" b="1"/>
              <a:t>，</a:t>
            </a:r>
          </a:p>
          <a:p>
            <a:pPr eaLnBrk="1" hangingPunct="1">
              <a:spcAft>
                <a:spcPct val="45000"/>
              </a:spcAft>
            </a:pPr>
            <a:r>
              <a:rPr lang="zh-CN" altLang="en-US" sz="3200" b="1"/>
              <a:t>可以在</a:t>
            </a:r>
            <a:r>
              <a:rPr lang="en-US" altLang="zh-CN" sz="3200" b="1"/>
              <a:t>A</a:t>
            </a:r>
            <a:r>
              <a:rPr lang="zh-CN" altLang="en-US" sz="3200" b="1"/>
              <a:t>上定义一个二元关系</a:t>
            </a:r>
            <a:r>
              <a:rPr lang="en-US" altLang="zh-CN" sz="3200" b="1"/>
              <a:t>R</a:t>
            </a:r>
            <a:r>
              <a:rPr lang="zh-CN" altLang="en-US" sz="3200" b="1"/>
              <a:t>，</a:t>
            </a:r>
          </a:p>
          <a:p>
            <a:pPr eaLnBrk="1" hangingPunct="1">
              <a:spcAft>
                <a:spcPct val="45000"/>
              </a:spcAft>
            </a:pPr>
            <a:r>
              <a:rPr lang="zh-CN" altLang="en-US" sz="3200" b="1"/>
              <a:t>使得</a:t>
            </a:r>
            <a:r>
              <a:rPr lang="en-US" altLang="zh-CN" sz="3200" b="1"/>
              <a:t>R</a:t>
            </a:r>
            <a:r>
              <a:rPr lang="zh-CN" altLang="en-US" sz="3200" b="1"/>
              <a:t>成为</a:t>
            </a:r>
            <a:r>
              <a:rPr lang="en-US" altLang="zh-CN" sz="3200" b="1"/>
              <a:t>A</a:t>
            </a:r>
            <a:r>
              <a:rPr lang="zh-CN" altLang="en-US" sz="3200" b="1"/>
              <a:t>上的一个等价关系，且有</a:t>
            </a:r>
          </a:p>
          <a:p>
            <a:pPr eaLnBrk="1" hangingPunct="1">
              <a:spcBef>
                <a:spcPct val="50000"/>
              </a:spcBef>
              <a:spcAft>
                <a:spcPct val="45000"/>
              </a:spcAft>
            </a:pPr>
            <a:r>
              <a:rPr lang="zh-CN" altLang="en-US" sz="3200" b="1"/>
              <a:t>                   </a:t>
            </a:r>
            <a:r>
              <a:rPr lang="en-US" altLang="zh-CN" sz="3200" b="1"/>
              <a:t>A/R </a:t>
            </a:r>
            <a:r>
              <a:rPr lang="zh-CN" altLang="en-US" sz="3200" b="1"/>
              <a:t>＝</a:t>
            </a:r>
            <a:r>
              <a:rPr lang="el-GR" altLang="zh-CN" sz="3200" b="1">
                <a:latin typeface="MS Mincho" panose="02020609040205080304" pitchFamily="49" charset="-128"/>
                <a:ea typeface="MS Mincho" panose="02020609040205080304" pitchFamily="49" charset="-128"/>
              </a:rPr>
              <a:t>π</a:t>
            </a:r>
            <a:endParaRPr lang="zh-CN" altLang="en-US" sz="3200" b="1"/>
          </a:p>
        </p:txBody>
      </p:sp>
    </p:spTree>
    <p:extLst>
      <p:ext uri="{BB962C8B-B14F-4D97-AF65-F5344CB8AC3E}">
        <p14:creationId xmlns:p14="http://schemas.microsoft.com/office/powerpoint/2010/main" val="179669313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646142-56BE-41A3-974A-BEFBEF9A924C}" type="slidenum">
              <a:rPr lang="zh-CN" altLang="en-US" smtClean="0">
                <a:solidFill>
                  <a:schemeClr val="accent1"/>
                </a:solidFill>
              </a:rPr>
              <a:pPr/>
              <a:t>18</a:t>
            </a:fld>
            <a:r>
              <a:rPr lang="en-US" altLang="zh-CN" dirty="0">
                <a:solidFill>
                  <a:schemeClr val="accent1"/>
                </a:solidFill>
              </a:rPr>
              <a:t>/52</a:t>
            </a:r>
          </a:p>
        </p:txBody>
      </p:sp>
      <p:sp>
        <p:nvSpPr>
          <p:cNvPr id="5222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</a:p>
        </p:txBody>
      </p:sp>
      <p:sp>
        <p:nvSpPr>
          <p:cNvPr id="52228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1052513"/>
            <a:ext cx="8229600" cy="1585912"/>
          </a:xfrm>
        </p:spPr>
        <p:txBody>
          <a:bodyPr/>
          <a:lstStyle/>
          <a:p>
            <a:pPr marL="609600" indent="-609600">
              <a:buFont typeface="Arial" panose="020B0604020202020204" pitchFamily="34" charset="0"/>
              <a:buNone/>
            </a:pPr>
            <a:r>
              <a:rPr lang="zh-CN" altLang="en-US" b="1">
                <a:latin typeface="Calibri" panose="020F0502020204030204" pitchFamily="34" charset="0"/>
                <a:ea typeface="宋体" panose="02010600030101010101" pitchFamily="2" charset="-122"/>
              </a:rPr>
              <a:t>考虑集合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A={a,b,c,d}</a:t>
            </a:r>
            <a:r>
              <a:rPr lang="zh-CN" altLang="en-US" b="1">
                <a:latin typeface="Calibri" panose="020F0502020204030204" pitchFamily="34" charset="0"/>
                <a:ea typeface="宋体" panose="02010600030101010101" pitchFamily="2" charset="-122"/>
              </a:rPr>
              <a:t>的一个划分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:</a:t>
            </a:r>
          </a:p>
          <a:p>
            <a:pPr marL="609600" indent="-609600">
              <a:buFont typeface="Arial" panose="020B0604020202020204" pitchFamily="34" charset="0"/>
              <a:buNone/>
            </a:pP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     {{a}, {b,c}, {d}} </a:t>
            </a:r>
          </a:p>
          <a:p>
            <a:pPr marL="609600" indent="-609600">
              <a:buFont typeface="Arial" panose="020B0604020202020204" pitchFamily="34" charset="0"/>
              <a:buNone/>
            </a:pPr>
            <a:r>
              <a:rPr lang="zh-CN" altLang="en-US" b="1">
                <a:latin typeface="Calibri" panose="020F0502020204030204" pitchFamily="34" charset="0"/>
                <a:ea typeface="宋体" panose="02010600030101010101" pitchFamily="2" charset="-122"/>
              </a:rPr>
              <a:t>求该划分所对应的等价关系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42692" name="Text Box 4"/>
          <p:cNvSpPr txBox="1">
            <a:spLocks noChangeArrowheads="1"/>
          </p:cNvSpPr>
          <p:nvPr/>
        </p:nvSpPr>
        <p:spPr bwMode="auto">
          <a:xfrm>
            <a:off x="35496" y="3076575"/>
            <a:ext cx="91630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hlink"/>
                </a:solidFill>
              </a:rPr>
              <a:t>解</a:t>
            </a:r>
            <a:r>
              <a:rPr lang="en-US" altLang="zh-CN" sz="3200" b="1" dirty="0">
                <a:solidFill>
                  <a:schemeClr val="hlink"/>
                </a:solidFill>
              </a:rPr>
              <a:t>:  R={&lt;</a:t>
            </a:r>
            <a:r>
              <a:rPr lang="en-US" altLang="zh-CN" sz="3200" b="1" dirty="0" err="1">
                <a:solidFill>
                  <a:schemeClr val="hlink"/>
                </a:solidFill>
              </a:rPr>
              <a:t>a,a</a:t>
            </a:r>
            <a:r>
              <a:rPr lang="en-US" altLang="zh-CN" sz="3200" b="1" dirty="0">
                <a:solidFill>
                  <a:schemeClr val="hlink"/>
                </a:solidFill>
              </a:rPr>
              <a:t>&gt;, &lt;</a:t>
            </a:r>
            <a:r>
              <a:rPr lang="en-US" altLang="zh-CN" sz="3200" b="1" dirty="0" err="1">
                <a:solidFill>
                  <a:schemeClr val="hlink"/>
                </a:solidFill>
              </a:rPr>
              <a:t>b,b</a:t>
            </a:r>
            <a:r>
              <a:rPr lang="en-US" altLang="zh-CN" sz="3200" b="1" dirty="0">
                <a:solidFill>
                  <a:schemeClr val="hlink"/>
                </a:solidFill>
              </a:rPr>
              <a:t>&gt;, &lt;</a:t>
            </a:r>
            <a:r>
              <a:rPr lang="en-US" altLang="zh-CN" sz="3200" b="1" dirty="0" err="1">
                <a:solidFill>
                  <a:schemeClr val="hlink"/>
                </a:solidFill>
              </a:rPr>
              <a:t>c,c</a:t>
            </a:r>
            <a:r>
              <a:rPr lang="en-US" altLang="zh-CN" sz="3200" b="1" dirty="0">
                <a:solidFill>
                  <a:schemeClr val="hlink"/>
                </a:solidFill>
              </a:rPr>
              <a:t>&gt;, &lt;</a:t>
            </a:r>
            <a:r>
              <a:rPr lang="en-US" altLang="zh-CN" sz="3200" b="1" dirty="0" err="1">
                <a:solidFill>
                  <a:schemeClr val="hlink"/>
                </a:solidFill>
              </a:rPr>
              <a:t>b,c</a:t>
            </a:r>
            <a:r>
              <a:rPr lang="en-US" altLang="zh-CN" sz="3200" b="1" dirty="0">
                <a:solidFill>
                  <a:schemeClr val="hlink"/>
                </a:solidFill>
              </a:rPr>
              <a:t>&gt;,&lt;</a:t>
            </a:r>
            <a:r>
              <a:rPr lang="en-US" altLang="zh-CN" sz="3200" b="1" dirty="0" err="1">
                <a:solidFill>
                  <a:schemeClr val="hlink"/>
                </a:solidFill>
              </a:rPr>
              <a:t>c,b</a:t>
            </a:r>
            <a:r>
              <a:rPr lang="en-US" altLang="zh-CN" sz="3200" b="1" dirty="0">
                <a:solidFill>
                  <a:schemeClr val="hlink"/>
                </a:solidFill>
              </a:rPr>
              <a:t>&gt;,&lt;</a:t>
            </a:r>
            <a:r>
              <a:rPr lang="en-US" altLang="zh-CN" sz="3200" b="1" dirty="0" err="1">
                <a:solidFill>
                  <a:schemeClr val="hlink"/>
                </a:solidFill>
              </a:rPr>
              <a:t>d,d</a:t>
            </a:r>
            <a:r>
              <a:rPr lang="en-US" altLang="zh-CN" sz="3200" b="1" dirty="0">
                <a:solidFill>
                  <a:schemeClr val="hlink"/>
                </a:solidFill>
              </a:rPr>
              <a:t>&gt;}</a:t>
            </a:r>
          </a:p>
        </p:txBody>
      </p:sp>
    </p:spTree>
    <p:extLst>
      <p:ext uri="{BB962C8B-B14F-4D97-AF65-F5344CB8AC3E}">
        <p14:creationId xmlns:p14="http://schemas.microsoft.com/office/powerpoint/2010/main" val="33322959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E4BDFA6-5809-4741-9312-DCB44EE801E8}" type="slidenum">
              <a:rPr lang="zh-CN" altLang="en-US" smtClean="0">
                <a:solidFill>
                  <a:schemeClr val="accent1"/>
                </a:solidFill>
              </a:rPr>
              <a:pPr/>
              <a:t>19</a:t>
            </a:fld>
            <a:r>
              <a:rPr lang="en-US" altLang="zh-CN" dirty="0">
                <a:solidFill>
                  <a:schemeClr val="accent1"/>
                </a:solidFill>
              </a:rPr>
              <a:t>/52</a:t>
            </a:r>
          </a:p>
        </p:txBody>
      </p:sp>
      <p:sp>
        <p:nvSpPr>
          <p:cNvPr id="53251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713787" cy="642938"/>
          </a:xfrm>
        </p:spPr>
        <p:txBody>
          <a:bodyPr/>
          <a:lstStyle/>
          <a:p>
            <a:pPr algn="l"/>
            <a:r>
              <a:rPr lang="zh-CN" altLang="en-US" sz="3600" b="1">
                <a:latin typeface="Calibri" panose="020F0502020204030204" pitchFamily="34" charset="0"/>
                <a:ea typeface="宋体" panose="02010600030101010101" pitchFamily="2" charset="-122"/>
              </a:rPr>
              <a:t>例 设</a:t>
            </a:r>
            <a:r>
              <a:rPr lang="en-US" altLang="zh-CN" sz="3600" b="1">
                <a:latin typeface="Calibri" panose="020F0502020204030204" pitchFamily="34" charset="0"/>
                <a:ea typeface="宋体" panose="02010600030101010101" pitchFamily="2" charset="-122"/>
              </a:rPr>
              <a:t>A={1,2,3},</a:t>
            </a:r>
            <a:r>
              <a:rPr lang="zh-CN" altLang="en-US" sz="3600" b="1">
                <a:latin typeface="Calibri" panose="020F0502020204030204" pitchFamily="34" charset="0"/>
                <a:ea typeface="宋体" panose="02010600030101010101" pitchFamily="2" charset="-122"/>
              </a:rPr>
              <a:t>求出</a:t>
            </a:r>
            <a:r>
              <a:rPr lang="en-US" altLang="zh-CN" sz="3600" b="1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3600" b="1">
                <a:latin typeface="Calibri" panose="020F0502020204030204" pitchFamily="34" charset="0"/>
                <a:ea typeface="宋体" panose="02010600030101010101" pitchFamily="2" charset="-122"/>
              </a:rPr>
              <a:t>上所有的等价关系</a:t>
            </a:r>
            <a:r>
              <a:rPr lang="en-US" altLang="zh-CN" sz="3600" b="1">
                <a:latin typeface="Calibri" panose="020F0502020204030204" pitchFamily="34" charset="0"/>
                <a:ea typeface="宋体" panose="02010600030101010101" pitchFamily="2" charset="-122"/>
              </a:rPr>
              <a:t>.</a:t>
            </a:r>
            <a:endParaRPr lang="zh-CN" altLang="en-US" sz="3600" b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53252" name="Group 4"/>
          <p:cNvGrpSpPr>
            <a:grpSpLocks/>
          </p:cNvGrpSpPr>
          <p:nvPr/>
        </p:nvGrpSpPr>
        <p:grpSpPr bwMode="auto">
          <a:xfrm>
            <a:off x="3994150" y="1052513"/>
            <a:ext cx="1512888" cy="1584325"/>
            <a:chOff x="2381" y="1389"/>
            <a:chExt cx="953" cy="998"/>
          </a:xfrm>
        </p:grpSpPr>
        <p:sp>
          <p:nvSpPr>
            <p:cNvPr id="53293" name="Oval 5"/>
            <p:cNvSpPr>
              <a:spLocks noChangeArrowheads="1"/>
            </p:cNvSpPr>
            <p:nvPr/>
          </p:nvSpPr>
          <p:spPr bwMode="auto">
            <a:xfrm>
              <a:off x="2381" y="1389"/>
              <a:ext cx="953" cy="99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94" name="Oval 6"/>
            <p:cNvSpPr>
              <a:spLocks noChangeArrowheads="1"/>
            </p:cNvSpPr>
            <p:nvPr/>
          </p:nvSpPr>
          <p:spPr bwMode="auto">
            <a:xfrm>
              <a:off x="2836" y="1752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95" name="Oval 7"/>
            <p:cNvSpPr>
              <a:spLocks noChangeArrowheads="1"/>
            </p:cNvSpPr>
            <p:nvPr/>
          </p:nvSpPr>
          <p:spPr bwMode="auto">
            <a:xfrm>
              <a:off x="2653" y="202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96" name="Oval 8"/>
            <p:cNvSpPr>
              <a:spLocks noChangeArrowheads="1"/>
            </p:cNvSpPr>
            <p:nvPr/>
          </p:nvSpPr>
          <p:spPr bwMode="auto">
            <a:xfrm>
              <a:off x="3016" y="202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97" name="Text Box 9"/>
            <p:cNvSpPr txBox="1">
              <a:spLocks noChangeArrowheads="1"/>
            </p:cNvSpPr>
            <p:nvPr/>
          </p:nvSpPr>
          <p:spPr bwMode="auto">
            <a:xfrm>
              <a:off x="2731" y="157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53298" name="Text Box 10"/>
            <p:cNvSpPr txBox="1">
              <a:spLocks noChangeArrowheads="1"/>
            </p:cNvSpPr>
            <p:nvPr/>
          </p:nvSpPr>
          <p:spPr bwMode="auto">
            <a:xfrm>
              <a:off x="2517" y="202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53299" name="Text Box 11"/>
            <p:cNvSpPr txBox="1">
              <a:spLocks noChangeArrowheads="1"/>
            </p:cNvSpPr>
            <p:nvPr/>
          </p:nvSpPr>
          <p:spPr bwMode="auto">
            <a:xfrm>
              <a:off x="3049" y="199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</a:p>
          </p:txBody>
        </p:sp>
      </p:grpSp>
      <p:grpSp>
        <p:nvGrpSpPr>
          <p:cNvPr id="53253" name="Group 12"/>
          <p:cNvGrpSpPr>
            <a:grpSpLocks/>
          </p:cNvGrpSpPr>
          <p:nvPr/>
        </p:nvGrpSpPr>
        <p:grpSpPr bwMode="auto">
          <a:xfrm>
            <a:off x="2339975" y="1052513"/>
            <a:ext cx="1512888" cy="1584325"/>
            <a:chOff x="2381" y="1389"/>
            <a:chExt cx="953" cy="998"/>
          </a:xfrm>
        </p:grpSpPr>
        <p:sp>
          <p:nvSpPr>
            <p:cNvPr id="53286" name="Oval 13"/>
            <p:cNvSpPr>
              <a:spLocks noChangeArrowheads="1"/>
            </p:cNvSpPr>
            <p:nvPr/>
          </p:nvSpPr>
          <p:spPr bwMode="auto">
            <a:xfrm>
              <a:off x="2381" y="1389"/>
              <a:ext cx="953" cy="99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87" name="Oval 14"/>
            <p:cNvSpPr>
              <a:spLocks noChangeArrowheads="1"/>
            </p:cNvSpPr>
            <p:nvPr/>
          </p:nvSpPr>
          <p:spPr bwMode="auto">
            <a:xfrm>
              <a:off x="2836" y="1752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88" name="Oval 15"/>
            <p:cNvSpPr>
              <a:spLocks noChangeArrowheads="1"/>
            </p:cNvSpPr>
            <p:nvPr/>
          </p:nvSpPr>
          <p:spPr bwMode="auto">
            <a:xfrm>
              <a:off x="2653" y="202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89" name="Oval 16"/>
            <p:cNvSpPr>
              <a:spLocks noChangeArrowheads="1"/>
            </p:cNvSpPr>
            <p:nvPr/>
          </p:nvSpPr>
          <p:spPr bwMode="auto">
            <a:xfrm>
              <a:off x="3016" y="202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90" name="Text Box 17"/>
            <p:cNvSpPr txBox="1">
              <a:spLocks noChangeArrowheads="1"/>
            </p:cNvSpPr>
            <p:nvPr/>
          </p:nvSpPr>
          <p:spPr bwMode="auto">
            <a:xfrm>
              <a:off x="2731" y="157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53291" name="Text Box 18"/>
            <p:cNvSpPr txBox="1">
              <a:spLocks noChangeArrowheads="1"/>
            </p:cNvSpPr>
            <p:nvPr/>
          </p:nvSpPr>
          <p:spPr bwMode="auto">
            <a:xfrm>
              <a:off x="2517" y="202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53292" name="Text Box 19"/>
            <p:cNvSpPr txBox="1">
              <a:spLocks noChangeArrowheads="1"/>
            </p:cNvSpPr>
            <p:nvPr/>
          </p:nvSpPr>
          <p:spPr bwMode="auto">
            <a:xfrm>
              <a:off x="3049" y="199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</a:p>
          </p:txBody>
        </p:sp>
      </p:grpSp>
      <p:grpSp>
        <p:nvGrpSpPr>
          <p:cNvPr id="53254" name="Group 20"/>
          <p:cNvGrpSpPr>
            <a:grpSpLocks/>
          </p:cNvGrpSpPr>
          <p:nvPr/>
        </p:nvGrpSpPr>
        <p:grpSpPr bwMode="auto">
          <a:xfrm>
            <a:off x="682625" y="1052513"/>
            <a:ext cx="1512888" cy="1584325"/>
            <a:chOff x="2381" y="1389"/>
            <a:chExt cx="953" cy="998"/>
          </a:xfrm>
        </p:grpSpPr>
        <p:sp>
          <p:nvSpPr>
            <p:cNvPr id="53279" name="Oval 21"/>
            <p:cNvSpPr>
              <a:spLocks noChangeArrowheads="1"/>
            </p:cNvSpPr>
            <p:nvPr/>
          </p:nvSpPr>
          <p:spPr bwMode="auto">
            <a:xfrm>
              <a:off x="2381" y="1389"/>
              <a:ext cx="953" cy="99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80" name="Oval 22"/>
            <p:cNvSpPr>
              <a:spLocks noChangeArrowheads="1"/>
            </p:cNvSpPr>
            <p:nvPr/>
          </p:nvSpPr>
          <p:spPr bwMode="auto">
            <a:xfrm>
              <a:off x="2836" y="1752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81" name="Oval 23"/>
            <p:cNvSpPr>
              <a:spLocks noChangeArrowheads="1"/>
            </p:cNvSpPr>
            <p:nvPr/>
          </p:nvSpPr>
          <p:spPr bwMode="auto">
            <a:xfrm>
              <a:off x="2653" y="202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82" name="Oval 24"/>
            <p:cNvSpPr>
              <a:spLocks noChangeArrowheads="1"/>
            </p:cNvSpPr>
            <p:nvPr/>
          </p:nvSpPr>
          <p:spPr bwMode="auto">
            <a:xfrm>
              <a:off x="3016" y="202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83" name="Text Box 25"/>
            <p:cNvSpPr txBox="1">
              <a:spLocks noChangeArrowheads="1"/>
            </p:cNvSpPr>
            <p:nvPr/>
          </p:nvSpPr>
          <p:spPr bwMode="auto">
            <a:xfrm>
              <a:off x="2731" y="157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53284" name="Text Box 26"/>
            <p:cNvSpPr txBox="1">
              <a:spLocks noChangeArrowheads="1"/>
            </p:cNvSpPr>
            <p:nvPr/>
          </p:nvSpPr>
          <p:spPr bwMode="auto">
            <a:xfrm>
              <a:off x="2517" y="202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53285" name="Text Box 27"/>
            <p:cNvSpPr txBox="1">
              <a:spLocks noChangeArrowheads="1"/>
            </p:cNvSpPr>
            <p:nvPr/>
          </p:nvSpPr>
          <p:spPr bwMode="auto">
            <a:xfrm>
              <a:off x="3049" y="199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</a:p>
          </p:txBody>
        </p:sp>
      </p:grpSp>
      <p:grpSp>
        <p:nvGrpSpPr>
          <p:cNvPr id="53255" name="Group 28"/>
          <p:cNvGrpSpPr>
            <a:grpSpLocks/>
          </p:cNvGrpSpPr>
          <p:nvPr/>
        </p:nvGrpSpPr>
        <p:grpSpPr bwMode="auto">
          <a:xfrm>
            <a:off x="5651500" y="1052513"/>
            <a:ext cx="1512888" cy="1584325"/>
            <a:chOff x="2381" y="1389"/>
            <a:chExt cx="953" cy="998"/>
          </a:xfrm>
        </p:grpSpPr>
        <p:sp>
          <p:nvSpPr>
            <p:cNvPr id="53272" name="Oval 29"/>
            <p:cNvSpPr>
              <a:spLocks noChangeArrowheads="1"/>
            </p:cNvSpPr>
            <p:nvPr/>
          </p:nvSpPr>
          <p:spPr bwMode="auto">
            <a:xfrm>
              <a:off x="2381" y="1389"/>
              <a:ext cx="953" cy="99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73" name="Oval 30"/>
            <p:cNvSpPr>
              <a:spLocks noChangeArrowheads="1"/>
            </p:cNvSpPr>
            <p:nvPr/>
          </p:nvSpPr>
          <p:spPr bwMode="auto">
            <a:xfrm>
              <a:off x="2836" y="1752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74" name="Oval 31"/>
            <p:cNvSpPr>
              <a:spLocks noChangeArrowheads="1"/>
            </p:cNvSpPr>
            <p:nvPr/>
          </p:nvSpPr>
          <p:spPr bwMode="auto">
            <a:xfrm>
              <a:off x="2653" y="202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75" name="Oval 32"/>
            <p:cNvSpPr>
              <a:spLocks noChangeArrowheads="1"/>
            </p:cNvSpPr>
            <p:nvPr/>
          </p:nvSpPr>
          <p:spPr bwMode="auto">
            <a:xfrm>
              <a:off x="3016" y="202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76" name="Text Box 33"/>
            <p:cNvSpPr txBox="1">
              <a:spLocks noChangeArrowheads="1"/>
            </p:cNvSpPr>
            <p:nvPr/>
          </p:nvSpPr>
          <p:spPr bwMode="auto">
            <a:xfrm>
              <a:off x="2731" y="157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53277" name="Text Box 34"/>
            <p:cNvSpPr txBox="1">
              <a:spLocks noChangeArrowheads="1"/>
            </p:cNvSpPr>
            <p:nvPr/>
          </p:nvSpPr>
          <p:spPr bwMode="auto">
            <a:xfrm>
              <a:off x="2517" y="202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53278" name="Text Box 35"/>
            <p:cNvSpPr txBox="1">
              <a:spLocks noChangeArrowheads="1"/>
            </p:cNvSpPr>
            <p:nvPr/>
          </p:nvSpPr>
          <p:spPr bwMode="auto">
            <a:xfrm>
              <a:off x="3049" y="199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</a:p>
          </p:txBody>
        </p:sp>
      </p:grpSp>
      <p:grpSp>
        <p:nvGrpSpPr>
          <p:cNvPr id="53256" name="Group 36"/>
          <p:cNvGrpSpPr>
            <a:grpSpLocks/>
          </p:cNvGrpSpPr>
          <p:nvPr/>
        </p:nvGrpSpPr>
        <p:grpSpPr bwMode="auto">
          <a:xfrm>
            <a:off x="7307263" y="1052513"/>
            <a:ext cx="1512887" cy="1584325"/>
            <a:chOff x="2381" y="1389"/>
            <a:chExt cx="953" cy="998"/>
          </a:xfrm>
        </p:grpSpPr>
        <p:sp>
          <p:nvSpPr>
            <p:cNvPr id="53265" name="Oval 37"/>
            <p:cNvSpPr>
              <a:spLocks noChangeArrowheads="1"/>
            </p:cNvSpPr>
            <p:nvPr/>
          </p:nvSpPr>
          <p:spPr bwMode="auto">
            <a:xfrm>
              <a:off x="2381" y="1389"/>
              <a:ext cx="953" cy="99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66" name="Oval 38"/>
            <p:cNvSpPr>
              <a:spLocks noChangeArrowheads="1"/>
            </p:cNvSpPr>
            <p:nvPr/>
          </p:nvSpPr>
          <p:spPr bwMode="auto">
            <a:xfrm>
              <a:off x="2836" y="1752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67" name="Oval 39"/>
            <p:cNvSpPr>
              <a:spLocks noChangeArrowheads="1"/>
            </p:cNvSpPr>
            <p:nvPr/>
          </p:nvSpPr>
          <p:spPr bwMode="auto">
            <a:xfrm>
              <a:off x="2653" y="202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68" name="Oval 40"/>
            <p:cNvSpPr>
              <a:spLocks noChangeArrowheads="1"/>
            </p:cNvSpPr>
            <p:nvPr/>
          </p:nvSpPr>
          <p:spPr bwMode="auto">
            <a:xfrm>
              <a:off x="3016" y="202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69" name="Text Box 41"/>
            <p:cNvSpPr txBox="1">
              <a:spLocks noChangeArrowheads="1"/>
            </p:cNvSpPr>
            <p:nvPr/>
          </p:nvSpPr>
          <p:spPr bwMode="auto">
            <a:xfrm>
              <a:off x="2731" y="157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53270" name="Text Box 42"/>
            <p:cNvSpPr txBox="1">
              <a:spLocks noChangeArrowheads="1"/>
            </p:cNvSpPr>
            <p:nvPr/>
          </p:nvSpPr>
          <p:spPr bwMode="auto">
            <a:xfrm>
              <a:off x="2517" y="202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53271" name="Text Box 43"/>
            <p:cNvSpPr txBox="1">
              <a:spLocks noChangeArrowheads="1"/>
            </p:cNvSpPr>
            <p:nvPr/>
          </p:nvSpPr>
          <p:spPr bwMode="auto">
            <a:xfrm>
              <a:off x="3049" y="199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</a:p>
          </p:txBody>
        </p:sp>
      </p:grpSp>
      <p:sp>
        <p:nvSpPr>
          <p:cNvPr id="53257" name="Line 44"/>
          <p:cNvSpPr>
            <a:spLocks noChangeShapeType="1"/>
          </p:cNvSpPr>
          <p:nvPr/>
        </p:nvSpPr>
        <p:spPr bwMode="auto">
          <a:xfrm>
            <a:off x="2555875" y="1268413"/>
            <a:ext cx="792163" cy="129698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8" name="Line 45"/>
          <p:cNvSpPr>
            <a:spLocks noChangeShapeType="1"/>
          </p:cNvSpPr>
          <p:nvPr/>
        </p:nvSpPr>
        <p:spPr bwMode="auto">
          <a:xfrm>
            <a:off x="3995738" y="1844675"/>
            <a:ext cx="15113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9" name="Line 46"/>
          <p:cNvSpPr>
            <a:spLocks noChangeShapeType="1"/>
          </p:cNvSpPr>
          <p:nvPr/>
        </p:nvSpPr>
        <p:spPr bwMode="auto">
          <a:xfrm flipH="1">
            <a:off x="6156325" y="1268413"/>
            <a:ext cx="792163" cy="129698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0" name="Line 47"/>
          <p:cNvSpPr>
            <a:spLocks noChangeShapeType="1"/>
          </p:cNvSpPr>
          <p:nvPr/>
        </p:nvSpPr>
        <p:spPr bwMode="auto">
          <a:xfrm flipV="1">
            <a:off x="8099425" y="1484313"/>
            <a:ext cx="576263" cy="431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1" name="Line 48"/>
          <p:cNvSpPr>
            <a:spLocks noChangeShapeType="1"/>
          </p:cNvSpPr>
          <p:nvPr/>
        </p:nvSpPr>
        <p:spPr bwMode="auto">
          <a:xfrm flipH="1" flipV="1">
            <a:off x="7380288" y="1557338"/>
            <a:ext cx="719137" cy="3587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2" name="Line 49"/>
          <p:cNvSpPr>
            <a:spLocks noChangeShapeType="1"/>
          </p:cNvSpPr>
          <p:nvPr/>
        </p:nvSpPr>
        <p:spPr bwMode="auto">
          <a:xfrm>
            <a:off x="8099425" y="1916113"/>
            <a:ext cx="0" cy="64928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3" name="Text Box 50"/>
          <p:cNvSpPr txBox="1">
            <a:spLocks noChangeArrowheads="1"/>
          </p:cNvSpPr>
          <p:nvPr/>
        </p:nvSpPr>
        <p:spPr bwMode="auto">
          <a:xfrm>
            <a:off x="1095375" y="2801938"/>
            <a:ext cx="7575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l-GR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b="1" baseline="-25000">
                <a:solidFill>
                  <a:schemeClr val="hlink"/>
                </a:solidFill>
                <a:latin typeface="Times New Roman" panose="02020603050405020304" pitchFamily="18" charset="0"/>
              </a:rPr>
              <a:t> 1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                         </a:t>
            </a:r>
            <a:r>
              <a:rPr lang="el-GR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 π</a:t>
            </a:r>
            <a:r>
              <a:rPr lang="en-US" altLang="zh-CN" b="1" baseline="-2500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                          </a:t>
            </a:r>
            <a:r>
              <a:rPr lang="el-GR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b="1" baseline="-25000">
                <a:solidFill>
                  <a:schemeClr val="hlink"/>
                </a:solidFill>
                <a:latin typeface="Times New Roman" panose="02020603050405020304" pitchFamily="18" charset="0"/>
              </a:rPr>
              <a:t>3</a:t>
            </a:r>
            <a:r>
              <a:rPr lang="el-GR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                      </a:t>
            </a:r>
            <a:r>
              <a:rPr lang="el-GR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b="1" baseline="-25000">
                <a:solidFill>
                  <a:schemeClr val="hlink"/>
                </a:solidFill>
                <a:latin typeface="Times New Roman" panose="02020603050405020304" pitchFamily="18" charset="0"/>
              </a:rPr>
              <a:t>4</a:t>
            </a:r>
            <a:r>
              <a:rPr lang="el-GR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                          </a:t>
            </a:r>
            <a:r>
              <a:rPr lang="el-GR" altLang="zh-CN" b="1">
                <a:solidFill>
                  <a:schemeClr val="hlink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b="1" baseline="-25000">
                <a:solidFill>
                  <a:schemeClr val="hlink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43763" name="Text Box 51"/>
          <p:cNvSpPr txBox="1">
            <a:spLocks noChangeArrowheads="1"/>
          </p:cNvSpPr>
          <p:nvPr/>
        </p:nvSpPr>
        <p:spPr bwMode="auto">
          <a:xfrm>
            <a:off x="0" y="3213100"/>
            <a:ext cx="9144000" cy="355481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000" dirty="0">
                <a:solidFill>
                  <a:schemeClr val="bg1"/>
                </a:solidFill>
              </a:rPr>
              <a:t>R</a:t>
            </a:r>
            <a:r>
              <a:rPr lang="en-US" altLang="zh-CN" sz="3000" baseline="-25000" dirty="0">
                <a:solidFill>
                  <a:schemeClr val="bg1"/>
                </a:solidFill>
              </a:rPr>
              <a:t>1</a:t>
            </a:r>
            <a:r>
              <a:rPr lang="en-US" altLang="zh-CN" sz="2400" dirty="0">
                <a:solidFill>
                  <a:schemeClr val="bg1"/>
                </a:solidFill>
              </a:rPr>
              <a:t>={&lt;1,1&gt;,&lt;1,2&gt;,&lt;1,3&gt;,&lt;2,1&gt;,&lt;2,2&gt;,&lt;2,3&gt;,&lt;3,1&gt;,&lt;3,2&gt;,&lt;3,3&gt;}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000" dirty="0">
                <a:solidFill>
                  <a:schemeClr val="bg1"/>
                </a:solidFill>
              </a:rPr>
              <a:t>R</a:t>
            </a:r>
            <a:r>
              <a:rPr lang="en-US" altLang="zh-CN" sz="3000" baseline="-25000" dirty="0">
                <a:solidFill>
                  <a:schemeClr val="bg1"/>
                </a:solidFill>
              </a:rPr>
              <a:t>2</a:t>
            </a:r>
            <a:r>
              <a:rPr lang="en-US" altLang="zh-CN" sz="3000" dirty="0">
                <a:solidFill>
                  <a:schemeClr val="bg1"/>
                </a:solidFill>
              </a:rPr>
              <a:t>={&lt;1,1&gt;,&lt;2,2&gt;,&lt;2,3&gt;,&lt;3,2&gt;,&lt;3,3&gt;}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000" dirty="0">
                <a:solidFill>
                  <a:schemeClr val="bg1"/>
                </a:solidFill>
              </a:rPr>
              <a:t>R</a:t>
            </a:r>
            <a:r>
              <a:rPr lang="en-US" altLang="zh-CN" sz="3000" baseline="-25000" dirty="0">
                <a:solidFill>
                  <a:schemeClr val="bg1"/>
                </a:solidFill>
              </a:rPr>
              <a:t>3</a:t>
            </a:r>
            <a:r>
              <a:rPr lang="en-US" altLang="zh-CN" sz="3000" dirty="0">
                <a:solidFill>
                  <a:schemeClr val="bg1"/>
                </a:solidFill>
              </a:rPr>
              <a:t>={&lt;1,1&gt;,&lt;1,3&gt;,&lt;3,1&gt;,&lt;3,3&gt;,&lt;2,2&gt;}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000" dirty="0">
                <a:solidFill>
                  <a:schemeClr val="bg1"/>
                </a:solidFill>
              </a:rPr>
              <a:t>R</a:t>
            </a:r>
            <a:r>
              <a:rPr lang="en-US" altLang="zh-CN" sz="3000" baseline="-25000" dirty="0">
                <a:solidFill>
                  <a:schemeClr val="bg1"/>
                </a:solidFill>
              </a:rPr>
              <a:t>4</a:t>
            </a:r>
            <a:r>
              <a:rPr lang="en-US" altLang="zh-CN" sz="3000" dirty="0">
                <a:solidFill>
                  <a:schemeClr val="bg1"/>
                </a:solidFill>
              </a:rPr>
              <a:t>={&lt;1,1&gt;,&lt;1,2&gt;,&lt;2,1&gt;,&lt;2,2&gt;,&lt;3,3&gt;}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000" dirty="0">
                <a:solidFill>
                  <a:schemeClr val="bg1"/>
                </a:solidFill>
              </a:rPr>
              <a:t>R</a:t>
            </a:r>
            <a:r>
              <a:rPr lang="en-US" altLang="zh-CN" sz="3000" baseline="-25000" dirty="0">
                <a:solidFill>
                  <a:schemeClr val="bg1"/>
                </a:solidFill>
              </a:rPr>
              <a:t>5</a:t>
            </a:r>
            <a:r>
              <a:rPr lang="en-US" altLang="zh-CN" sz="3000" dirty="0">
                <a:solidFill>
                  <a:schemeClr val="bg1"/>
                </a:solidFill>
              </a:rPr>
              <a:t>={&lt;1,1&gt;,&lt;2,2&gt;,&lt;3,3&gt;}</a:t>
            </a:r>
          </a:p>
        </p:txBody>
      </p:sp>
    </p:spTree>
    <p:extLst>
      <p:ext uri="{BB962C8B-B14F-4D97-AF65-F5344CB8AC3E}">
        <p14:creationId xmlns:p14="http://schemas.microsoft.com/office/powerpoint/2010/main" val="1946893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A87ADB4-6D94-4066-9E0A-2144866A9FDE}" type="slidenum">
              <a:rPr lang="zh-CN" altLang="en-US" smtClean="0">
                <a:solidFill>
                  <a:schemeClr val="accent1"/>
                </a:solidFill>
              </a:rPr>
              <a:pPr/>
              <a:t>2</a:t>
            </a:fld>
            <a:r>
              <a:rPr lang="en-US" altLang="zh-CN" dirty="0">
                <a:solidFill>
                  <a:schemeClr val="accent1"/>
                </a:solidFill>
              </a:rPr>
              <a:t>/52</a:t>
            </a:r>
          </a:p>
        </p:txBody>
      </p:sp>
      <p:sp>
        <p:nvSpPr>
          <p:cNvPr id="3174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4.5  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等价关系和偏序关系 </a:t>
            </a:r>
          </a:p>
        </p:txBody>
      </p:sp>
      <p:sp>
        <p:nvSpPr>
          <p:cNvPr id="31748" name="Rectangle 3"/>
          <p:cNvSpPr>
            <a:spLocks noGrp="1"/>
          </p:cNvSpPr>
          <p:nvPr>
            <p:ph type="body" idx="4294967295"/>
          </p:nvPr>
        </p:nvSpPr>
        <p:spPr>
          <a:xfrm>
            <a:off x="446856" y="908720"/>
            <a:ext cx="8229600" cy="5956318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等价关系与等价类</a:t>
            </a:r>
          </a:p>
          <a:p>
            <a:pPr>
              <a:spcBef>
                <a:spcPts val="300"/>
              </a:spcBef>
            </a:pP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商集</a:t>
            </a:r>
          </a:p>
          <a:p>
            <a:pPr>
              <a:spcBef>
                <a:spcPts val="300"/>
              </a:spcBef>
            </a:pP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集合的划分</a:t>
            </a:r>
            <a:endParaRPr lang="en-US" altLang="zh-CN" b="1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</a:pP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偏序关系</a:t>
            </a:r>
            <a:endParaRPr lang="en-US" altLang="zh-CN" b="1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</a:pP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偏序集</a:t>
            </a:r>
            <a:endParaRPr lang="en-US" altLang="zh-CN" b="1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</a:pP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全序关系与全序集</a:t>
            </a:r>
            <a:endParaRPr lang="en-US" altLang="zh-CN" b="1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</a:pP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哈斯图</a:t>
            </a:r>
            <a:endParaRPr lang="en-US" altLang="zh-CN" b="1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</a:pP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极大元、极小元、最大元和最小元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b="1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</a:pP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上界、下界、最小上界和最大下界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b="1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spcBef>
                <a:spcPts val="300"/>
              </a:spcBef>
            </a:pP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格</a:t>
            </a:r>
          </a:p>
        </p:txBody>
      </p:sp>
    </p:spTree>
    <p:extLst>
      <p:ext uri="{BB962C8B-B14F-4D97-AF65-F5344CB8AC3E}">
        <p14:creationId xmlns:p14="http://schemas.microsoft.com/office/powerpoint/2010/main" val="1524613676"/>
      </p:ext>
    </p:extLst>
  </p:cSld>
  <p:clrMapOvr>
    <a:masterClrMapping/>
  </p:clrMapOvr>
  <p:transition advTm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9AA6C36-6B02-41C7-81E9-736350CABE4E}" type="slidenum">
              <a:rPr lang="zh-CN" altLang="en-US" smtClean="0">
                <a:solidFill>
                  <a:schemeClr val="accent1"/>
                </a:solidFill>
              </a:rPr>
              <a:t>20</a:t>
            </a:fld>
            <a:r>
              <a:rPr lang="en-US" altLang="zh-CN" dirty="0">
                <a:solidFill>
                  <a:schemeClr val="accent1"/>
                </a:solidFill>
              </a:rPr>
              <a:t>/52</a:t>
            </a:r>
          </a:p>
        </p:txBody>
      </p:sp>
      <p:sp>
        <p:nvSpPr>
          <p:cNvPr id="5123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857108" cy="642938"/>
          </a:xfrm>
        </p:spPr>
        <p:txBody>
          <a:bodyPr/>
          <a:lstStyle/>
          <a:p>
            <a:pPr algn="l"/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4.16(4.17)   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偏序关系、偏序集</a:t>
            </a:r>
          </a:p>
        </p:txBody>
      </p:sp>
      <p:sp>
        <p:nvSpPr>
          <p:cNvPr id="5124" name="Rectangle 3"/>
          <p:cNvSpPr>
            <a:spLocks noGrp="1"/>
          </p:cNvSpPr>
          <p:nvPr>
            <p:ph type="body" idx="4294967295"/>
          </p:nvPr>
        </p:nvSpPr>
        <p:spPr>
          <a:xfrm>
            <a:off x="107504" y="975085"/>
            <a:ext cx="8857108" cy="2237891"/>
          </a:xfrm>
          <a:solidFill>
            <a:srgbClr val="FFFF00"/>
          </a:solidFill>
        </p:spPr>
        <p:txBody>
          <a:bodyPr/>
          <a:lstStyle/>
          <a:p>
            <a:pPr marL="1793875" indent="-1793875">
              <a:lnSpc>
                <a:spcPct val="90000"/>
              </a:lnSpc>
              <a:buFont typeface="Arial" panose="020B0604020202020204" pitchFamily="34" charset="0"/>
              <a:buNone/>
              <a:tabLst>
                <a:tab pos="1257300" algn="l"/>
              </a:tabLst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设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是一个非空集合，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上的一个二元关系，</a:t>
            </a:r>
          </a:p>
          <a:p>
            <a:pPr marL="1160780" indent="-1160780">
              <a:lnSpc>
                <a:spcPct val="90000"/>
              </a:lnSpc>
              <a:buFont typeface="Arial" panose="020B0604020202020204" pitchFamily="34" charset="0"/>
              <a:buNone/>
              <a:tabLst>
                <a:tab pos="1160145" algn="l"/>
              </a:tabLst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若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有自反性、</a:t>
            </a:r>
            <a:r>
              <a:rPr lang="zh-CN" altLang="en-US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反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对称性、传递性，</a:t>
            </a:r>
          </a:p>
          <a:p>
            <a:pPr marL="1160780" indent="-1160780">
              <a:lnSpc>
                <a:spcPct val="90000"/>
              </a:lnSpc>
              <a:buFont typeface="Arial" panose="020B0604020202020204" pitchFamily="34" charset="0"/>
              <a:buNone/>
              <a:tabLst>
                <a:tab pos="1160145" algn="l"/>
              </a:tabLst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则称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上的一个偏序关系。</a:t>
            </a:r>
          </a:p>
          <a:p>
            <a:pPr marL="1160780" indent="-1160780">
              <a:lnSpc>
                <a:spcPct val="90000"/>
              </a:lnSpc>
              <a:buFont typeface="Arial" panose="020B0604020202020204" pitchFamily="34" charset="0"/>
              <a:buNone/>
              <a:tabLst>
                <a:tab pos="1160145" algn="l"/>
              </a:tabLst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并称（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）是一个偏序集。</a:t>
            </a:r>
            <a:r>
              <a:rPr lang="zh-CN" altLang="en-US" sz="28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179512" y="3356992"/>
            <a:ext cx="8208963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22389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322389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322389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322389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322389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2389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2389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2389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2389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800" b="1" dirty="0">
                <a:solidFill>
                  <a:schemeClr val="hlink"/>
                </a:solidFill>
              </a:rPr>
              <a:t>例</a:t>
            </a:r>
            <a:r>
              <a:rPr lang="en-US" altLang="zh-CN" sz="2800" b="1" dirty="0">
                <a:solidFill>
                  <a:schemeClr val="hlink"/>
                </a:solidFill>
              </a:rPr>
              <a:t>   A={1, 2, 3, 4}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800" b="1" dirty="0"/>
              <a:t>         R={&lt;1,1&gt;, &lt;2,2&gt;, &lt;3,3&gt;, &lt;4,4&gt;,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800" b="1" dirty="0"/>
              <a:t>                   &lt;1,2&gt;, &lt;1,3&gt;, &lt;1,4&gt;, &lt;2,4&gt;}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800" b="1" dirty="0"/>
              <a:t>       </a:t>
            </a:r>
            <a:r>
              <a:rPr lang="zh-CN" altLang="en-US" sz="2800" b="1" dirty="0"/>
              <a:t>则</a:t>
            </a:r>
            <a:r>
              <a:rPr lang="en-US" altLang="zh-CN" sz="2800" b="1" dirty="0">
                <a:solidFill>
                  <a:schemeClr val="hlink"/>
                </a:solidFill>
              </a:rPr>
              <a:t>R</a:t>
            </a:r>
            <a:r>
              <a:rPr lang="zh-CN" altLang="en-US" sz="2800" b="1" dirty="0">
                <a:solidFill>
                  <a:schemeClr val="hlink"/>
                </a:solidFill>
              </a:rPr>
              <a:t>是</a:t>
            </a:r>
            <a:r>
              <a:rPr lang="en-US" altLang="zh-CN" sz="2800" b="1" dirty="0">
                <a:solidFill>
                  <a:schemeClr val="hlink"/>
                </a:solidFill>
              </a:rPr>
              <a:t>A</a:t>
            </a:r>
            <a:r>
              <a:rPr lang="zh-CN" altLang="en-US" sz="2800" b="1" dirty="0">
                <a:solidFill>
                  <a:schemeClr val="hlink"/>
                </a:solidFill>
              </a:rPr>
              <a:t>上一个偏序关系。</a:t>
            </a:r>
          </a:p>
        </p:txBody>
      </p:sp>
    </p:spTree>
    <p:extLst>
      <p:ext uri="{BB962C8B-B14F-4D97-AF65-F5344CB8AC3E}">
        <p14:creationId xmlns:p14="http://schemas.microsoft.com/office/powerpoint/2010/main" val="4629731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2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2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2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2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8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BD5C6C6-85EE-41B1-A0EC-5575E567230A}" type="slidenum">
              <a:rPr lang="zh-CN" altLang="en-US" smtClean="0">
                <a:solidFill>
                  <a:schemeClr val="accent1"/>
                </a:solidFill>
              </a:rPr>
              <a:t>21</a:t>
            </a:fld>
            <a:r>
              <a:rPr lang="en-US" altLang="zh-CN" dirty="0">
                <a:solidFill>
                  <a:schemeClr val="accent1"/>
                </a:solidFill>
              </a:rPr>
              <a:t>/52</a:t>
            </a:r>
          </a:p>
        </p:txBody>
      </p:sp>
      <p:sp>
        <p:nvSpPr>
          <p:cNvPr id="717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证明（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Z</a:t>
            </a:r>
            <a:r>
              <a:rPr lang="en-US" altLang="zh-CN" sz="4000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）是偏序集</a:t>
            </a:r>
            <a:endParaRPr lang="en-US" altLang="zh-CN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93891" name="Rectangle 3"/>
          <p:cNvSpPr>
            <a:spLocks noGrp="1"/>
          </p:cNvSpPr>
          <p:nvPr>
            <p:ph type="body" idx="4294967295"/>
          </p:nvPr>
        </p:nvSpPr>
        <p:spPr>
          <a:xfrm>
            <a:off x="0" y="1341438"/>
            <a:ext cx="9144000" cy="5373687"/>
          </a:xfrm>
        </p:spPr>
        <p:txBody>
          <a:bodyPr/>
          <a:lstStyle/>
          <a:p>
            <a:pPr marL="986155" indent="-986155">
              <a:lnSpc>
                <a:spcPct val="105000"/>
              </a:lnSpc>
              <a:spcBef>
                <a:spcPct val="25000"/>
              </a:spcBef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(1)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对于任意的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x∊Z</a:t>
            </a:r>
            <a:r>
              <a:rPr lang="en-US" altLang="zh-CN" sz="2800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显然有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x|x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所以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x,x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&gt;∊R,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即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zh-CN" altLang="en-US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自反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的。</a:t>
            </a:r>
          </a:p>
          <a:p>
            <a:pPr marL="986155" indent="-986155">
              <a:lnSpc>
                <a:spcPct val="105000"/>
              </a:lnSpc>
              <a:spcBef>
                <a:spcPct val="25000"/>
              </a:spcBef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(2)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对于任意的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x,y∊Z</a:t>
            </a:r>
            <a:r>
              <a:rPr lang="en-US" altLang="zh-CN" sz="2800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若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x,y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&gt;∊R,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且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y,x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&gt;∊R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，则 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x|y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即存在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n∊Z</a:t>
            </a:r>
            <a:r>
              <a:rPr lang="en-US" altLang="zh-CN" sz="2800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,y=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nx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且 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y|x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即存在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m∊Z</a:t>
            </a:r>
            <a:r>
              <a:rPr lang="en-US" altLang="zh-CN" sz="2800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,x=my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，所以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x=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mnx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，而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n,m∊Z</a:t>
            </a:r>
            <a:r>
              <a:rPr lang="en-US" altLang="zh-CN" sz="2800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，所以只有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n=m=1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，即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x=y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，即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有</a:t>
            </a:r>
            <a:r>
              <a:rPr lang="zh-CN" altLang="en-US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反对称性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  <a:p>
            <a:pPr marL="986155" indent="-986155">
              <a:lnSpc>
                <a:spcPct val="105000"/>
              </a:lnSpc>
              <a:spcBef>
                <a:spcPct val="25000"/>
              </a:spcBef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(3)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对于任意的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x,y,z∊Z</a:t>
            </a:r>
            <a:r>
              <a:rPr lang="en-US" altLang="zh-CN" sz="2800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若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x,y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&gt;∊R,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且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y,z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&gt;∊R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；则由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x,y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&gt;∊R,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得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x|y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即</a:t>
            </a:r>
            <a:r>
              <a:rPr lang="zh-CN" altLang="en-US" sz="2800" b="1" dirty="0">
                <a:latin typeface="MS PMincho" panose="02020600040205080304" pitchFamily="18" charset="-128"/>
                <a:ea typeface="MS PMincho" panose="02020600040205080304" pitchFamily="18" charset="-128"/>
              </a:rPr>
              <a:t>∃</a:t>
            </a:r>
            <a:r>
              <a:rPr lang="en-US" altLang="zh-CN" sz="2800" b="1" dirty="0">
                <a:latin typeface="Times New Roman" panose="02020603050405020304" pitchFamily="18" charset="0"/>
                <a:ea typeface="MS PMincho" panose="02020600040205080304" pitchFamily="18" charset="-128"/>
              </a:rPr>
              <a:t>n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MS PMincho" panose="02020600040205080304" pitchFamily="18" charset="-128"/>
              </a:rPr>
              <a:t>0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∊Z</a:t>
            </a:r>
            <a:r>
              <a:rPr lang="en-US" altLang="zh-CN" sz="2800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，使得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y=xn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;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再由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y,z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&gt;∊R,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得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y|z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即∃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m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∊Z</a:t>
            </a:r>
            <a:r>
              <a:rPr lang="en-US" altLang="zh-CN" sz="2800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，使得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z=m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y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。所以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z=m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，即 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x|z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，所以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x,z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&gt; ∊R,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即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有</a:t>
            </a:r>
            <a:r>
              <a:rPr lang="zh-CN" altLang="en-US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传递性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  <a:p>
            <a:pPr marL="986155" indent="-986155">
              <a:lnSpc>
                <a:spcPct val="105000"/>
              </a:lnSpc>
              <a:spcBef>
                <a:spcPct val="2500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综上所述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, R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Z</a:t>
            </a:r>
            <a:r>
              <a:rPr lang="en-US" altLang="zh-CN" sz="2800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上偏序关系，即（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Z</a:t>
            </a:r>
            <a:r>
              <a:rPr lang="en-US" altLang="zh-CN" sz="2800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）是偏序集。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0" y="688975"/>
            <a:ext cx="9144000" cy="5794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bg1"/>
                </a:solidFill>
              </a:rPr>
              <a:t>       对于任意的</a:t>
            </a:r>
            <a:r>
              <a:rPr lang="en-US" altLang="zh-CN" sz="3200" b="1" dirty="0" err="1">
                <a:solidFill>
                  <a:schemeClr val="bg1"/>
                </a:solidFill>
              </a:rPr>
              <a:t>x,y∊Z</a:t>
            </a:r>
            <a:r>
              <a:rPr lang="en-US" altLang="zh-CN" sz="3200" b="1" baseline="30000" dirty="0">
                <a:solidFill>
                  <a:schemeClr val="bg1"/>
                </a:solidFill>
              </a:rPr>
              <a:t>+</a:t>
            </a:r>
            <a:r>
              <a:rPr lang="zh-CN" altLang="en-US" sz="3200" b="1" dirty="0">
                <a:solidFill>
                  <a:schemeClr val="bg1"/>
                </a:solidFill>
              </a:rPr>
              <a:t>，</a:t>
            </a:r>
            <a:r>
              <a:rPr lang="en-US" altLang="zh-CN" sz="3200" b="1" dirty="0">
                <a:solidFill>
                  <a:schemeClr val="bg1"/>
                </a:solidFill>
              </a:rPr>
              <a:t>&lt;</a:t>
            </a:r>
            <a:r>
              <a:rPr lang="en-US" altLang="zh-CN" sz="3200" b="1" dirty="0" err="1">
                <a:solidFill>
                  <a:schemeClr val="bg1"/>
                </a:solidFill>
              </a:rPr>
              <a:t>x,y</a:t>
            </a:r>
            <a:r>
              <a:rPr lang="en-US" altLang="zh-CN" sz="3200" b="1" dirty="0">
                <a:solidFill>
                  <a:schemeClr val="bg1"/>
                </a:solidFill>
              </a:rPr>
              <a:t>&gt;∊R</a:t>
            </a:r>
            <a:r>
              <a:rPr lang="zh-CN" altLang="en-US" sz="3200" b="1" dirty="0">
                <a:solidFill>
                  <a:schemeClr val="bg1"/>
                </a:solidFill>
              </a:rPr>
              <a:t>当且仅当</a:t>
            </a:r>
            <a:r>
              <a:rPr lang="en-US" altLang="zh-CN" sz="3200" b="1" dirty="0" err="1">
                <a:solidFill>
                  <a:schemeClr val="bg1"/>
                </a:solidFill>
              </a:rPr>
              <a:t>x|y</a:t>
            </a:r>
            <a:r>
              <a:rPr lang="zh-CN" altLang="en-US" sz="3200" b="1" dirty="0">
                <a:solidFill>
                  <a:schemeClr val="bg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457393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D22EE66-7363-43AD-9FC3-CA742F00D6F6}" type="slidenum">
              <a:rPr lang="zh-CN" altLang="en-US" smtClean="0">
                <a:solidFill>
                  <a:schemeClr val="accent1"/>
                </a:solidFill>
              </a:rPr>
              <a:t>22</a:t>
            </a:fld>
            <a:r>
              <a:rPr lang="en-US" altLang="zh-CN" dirty="0">
                <a:solidFill>
                  <a:schemeClr val="accent1"/>
                </a:solidFill>
              </a:rPr>
              <a:t>/52</a:t>
            </a:r>
          </a:p>
        </p:txBody>
      </p:sp>
      <p:sp>
        <p:nvSpPr>
          <p:cNvPr id="819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endParaRPr lang="en-US" altLang="zh-CN" sz="2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196" name="Rectangle 3"/>
          <p:cNvSpPr>
            <a:spLocks noGrp="1"/>
          </p:cNvSpPr>
          <p:nvPr>
            <p:ph type="body" idx="4294967295"/>
          </p:nvPr>
        </p:nvSpPr>
        <p:spPr>
          <a:xfrm>
            <a:off x="250825" y="1052513"/>
            <a:ext cx="8424863" cy="432117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设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是任意一个集合，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  P(A)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的幂集合，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在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P(A)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上建立一个二元关系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R: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对于任意的</a:t>
            </a:r>
            <a:r>
              <a:rPr lang="en-US" altLang="zh-CN" b="1" dirty="0" err="1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x,y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∊ P(A)</a:t>
            </a: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		&lt;</a:t>
            </a:r>
            <a:r>
              <a:rPr lang="en-US" altLang="zh-CN" b="1" dirty="0" err="1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x,y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&gt; ∊R </a:t>
            </a: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当且仅当</a:t>
            </a:r>
            <a:r>
              <a:rPr lang="en-US" altLang="zh-CN" b="1" dirty="0" err="1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x⊆y</a:t>
            </a: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不难证明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(P(A)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R)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是一个偏序集。</a:t>
            </a:r>
          </a:p>
        </p:txBody>
      </p:sp>
    </p:spTree>
    <p:extLst>
      <p:ext uri="{BB962C8B-B14F-4D97-AF65-F5344CB8AC3E}">
        <p14:creationId xmlns:p14="http://schemas.microsoft.com/office/powerpoint/2010/main" val="193388005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72238F3-D72A-4035-AA43-4083A2BFE577}" type="slidenum">
              <a:rPr lang="zh-CN" altLang="en-US" smtClean="0">
                <a:solidFill>
                  <a:schemeClr val="accent1"/>
                </a:solidFill>
              </a:rPr>
              <a:t>23</a:t>
            </a:fld>
            <a:r>
              <a:rPr lang="en-US" altLang="zh-CN" dirty="0">
                <a:solidFill>
                  <a:schemeClr val="accent1"/>
                </a:solidFill>
              </a:rPr>
              <a:t>/52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b="1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endParaRPr lang="en-US" altLang="zh-CN" sz="2400" b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11188" y="836613"/>
            <a:ext cx="8066087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1700" indent="-9017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200" b="1" dirty="0"/>
              <a:t>在实数集</a:t>
            </a:r>
            <a:r>
              <a:rPr lang="en-US" altLang="zh-CN" sz="3200" b="1" dirty="0"/>
              <a:t>R</a:t>
            </a:r>
            <a:r>
              <a:rPr lang="zh-CN" altLang="en-US" sz="3200" b="1" dirty="0"/>
              <a:t>上定义二元关系</a:t>
            </a:r>
            <a:r>
              <a:rPr lang="en-US" altLang="zh-CN" sz="3200" b="1" dirty="0"/>
              <a:t>S</a:t>
            </a:r>
            <a:r>
              <a:rPr lang="zh-CN" altLang="en-US" sz="3200" b="1" dirty="0"/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b="1" dirty="0"/>
              <a:t>          对于任意的</a:t>
            </a:r>
            <a:r>
              <a:rPr lang="en-US" altLang="zh-CN" sz="3200" b="1" dirty="0"/>
              <a:t>x</a:t>
            </a:r>
            <a:r>
              <a:rPr lang="zh-CN" altLang="en-US" sz="3200" b="1" dirty="0"/>
              <a:t>，</a:t>
            </a:r>
            <a:r>
              <a:rPr lang="en-US" altLang="zh-CN" sz="3200" b="1" dirty="0" err="1"/>
              <a:t>y∊R</a:t>
            </a:r>
            <a:r>
              <a:rPr lang="zh-CN" altLang="en-US" sz="3200" b="1" dirty="0"/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b="1" dirty="0"/>
              <a:t>               &lt;x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y&gt; ∊S</a:t>
            </a:r>
            <a:r>
              <a:rPr lang="zh-CN" altLang="en-US" sz="3200" b="1" dirty="0"/>
              <a:t>当且仅当 </a:t>
            </a:r>
            <a:r>
              <a:rPr lang="en-US" altLang="zh-CN" sz="3200" b="1" dirty="0" err="1"/>
              <a:t>x≤y</a:t>
            </a:r>
            <a:r>
              <a:rPr lang="zh-CN" altLang="en-US" sz="3200" b="1" dirty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b="1" dirty="0"/>
              <a:t>          可以证明 </a:t>
            </a:r>
            <a:r>
              <a:rPr lang="en-US" altLang="zh-CN" sz="3200" b="1" dirty="0"/>
              <a:t>S</a:t>
            </a:r>
            <a:r>
              <a:rPr lang="zh-CN" altLang="en-US" sz="3200" b="1" dirty="0"/>
              <a:t>是</a:t>
            </a:r>
            <a:r>
              <a:rPr lang="en-US" altLang="zh-CN" sz="3200" b="1" dirty="0"/>
              <a:t>R</a:t>
            </a:r>
            <a:r>
              <a:rPr lang="zh-CN" altLang="en-US" sz="3200" b="1" dirty="0"/>
              <a:t>上的一个偏序关系。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11188" y="3357563"/>
            <a:ext cx="8208962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05180" indent="-8051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333300"/>
                </a:solidFill>
              </a:rPr>
              <a:t>在实数集</a:t>
            </a:r>
            <a:r>
              <a:rPr lang="en-US" altLang="zh-CN" sz="3200" b="1" dirty="0">
                <a:solidFill>
                  <a:srgbClr val="333300"/>
                </a:solidFill>
              </a:rPr>
              <a:t>R</a:t>
            </a:r>
            <a:r>
              <a:rPr lang="zh-CN" altLang="en-US" sz="3200" b="1" dirty="0">
                <a:solidFill>
                  <a:srgbClr val="333300"/>
                </a:solidFill>
              </a:rPr>
              <a:t>上定义二元关系</a:t>
            </a:r>
            <a:r>
              <a:rPr lang="en-US" altLang="zh-CN" sz="3200" b="1" dirty="0">
                <a:solidFill>
                  <a:srgbClr val="333300"/>
                </a:solidFill>
              </a:rPr>
              <a:t>S’</a:t>
            </a:r>
            <a:r>
              <a:rPr lang="zh-CN" altLang="en-US" sz="3200" b="1" dirty="0">
                <a:solidFill>
                  <a:srgbClr val="333300"/>
                </a:solidFill>
              </a:rPr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333300"/>
                </a:solidFill>
              </a:rPr>
              <a:t>         对于任意的</a:t>
            </a:r>
            <a:r>
              <a:rPr lang="en-US" altLang="zh-CN" sz="3200" b="1" dirty="0">
                <a:solidFill>
                  <a:srgbClr val="333300"/>
                </a:solidFill>
              </a:rPr>
              <a:t>x</a:t>
            </a:r>
            <a:r>
              <a:rPr lang="zh-CN" altLang="en-US" sz="3200" b="1" dirty="0">
                <a:solidFill>
                  <a:srgbClr val="333300"/>
                </a:solidFill>
              </a:rPr>
              <a:t>，</a:t>
            </a:r>
            <a:r>
              <a:rPr lang="en-US" altLang="zh-CN" sz="3200" b="1" dirty="0" err="1">
                <a:solidFill>
                  <a:srgbClr val="333300"/>
                </a:solidFill>
              </a:rPr>
              <a:t>y∊R</a:t>
            </a:r>
            <a:r>
              <a:rPr lang="zh-CN" altLang="en-US" sz="3200" b="1" dirty="0">
                <a:solidFill>
                  <a:srgbClr val="333300"/>
                </a:solidFill>
              </a:rPr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333300"/>
                </a:solidFill>
              </a:rPr>
              <a:t>                  &lt;x</a:t>
            </a:r>
            <a:r>
              <a:rPr lang="zh-CN" altLang="en-US" sz="3200" b="1" dirty="0">
                <a:solidFill>
                  <a:srgbClr val="333300"/>
                </a:solidFill>
              </a:rPr>
              <a:t>，</a:t>
            </a:r>
            <a:r>
              <a:rPr lang="en-US" altLang="zh-CN" sz="3200" b="1" dirty="0">
                <a:solidFill>
                  <a:srgbClr val="333300"/>
                </a:solidFill>
              </a:rPr>
              <a:t>y&gt; ∊S’</a:t>
            </a:r>
            <a:r>
              <a:rPr lang="zh-CN" altLang="en-US" sz="3200" b="1" dirty="0">
                <a:solidFill>
                  <a:srgbClr val="333300"/>
                </a:solidFill>
              </a:rPr>
              <a:t>当且仅当 </a:t>
            </a:r>
            <a:r>
              <a:rPr lang="en-US" altLang="zh-CN" sz="3200" b="1" dirty="0" err="1">
                <a:solidFill>
                  <a:srgbClr val="333300"/>
                </a:solidFill>
              </a:rPr>
              <a:t>x</a:t>
            </a:r>
            <a:r>
              <a:rPr lang="en-US" altLang="en-US" sz="3200" b="1" dirty="0" err="1">
                <a:solidFill>
                  <a:srgbClr val="333300"/>
                </a:solidFill>
              </a:rPr>
              <a:t>≥</a:t>
            </a:r>
            <a:r>
              <a:rPr lang="en-US" altLang="zh-CN" sz="3200" b="1" dirty="0" err="1">
                <a:solidFill>
                  <a:srgbClr val="333300"/>
                </a:solidFill>
              </a:rPr>
              <a:t>y</a:t>
            </a:r>
            <a:r>
              <a:rPr lang="zh-CN" altLang="en-US" sz="3200" b="1" dirty="0">
                <a:solidFill>
                  <a:srgbClr val="333300"/>
                </a:solidFill>
              </a:rPr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333300"/>
                </a:solidFill>
              </a:rPr>
              <a:t>         可以证明 </a:t>
            </a:r>
            <a:r>
              <a:rPr lang="en-US" altLang="zh-CN" sz="3200" b="1" dirty="0">
                <a:solidFill>
                  <a:srgbClr val="333300"/>
                </a:solidFill>
              </a:rPr>
              <a:t>S’</a:t>
            </a:r>
            <a:r>
              <a:rPr lang="zh-CN" altLang="en-US" sz="3200" b="1" dirty="0">
                <a:solidFill>
                  <a:srgbClr val="333300"/>
                </a:solidFill>
              </a:rPr>
              <a:t>是</a:t>
            </a:r>
            <a:r>
              <a:rPr lang="en-US" altLang="zh-CN" sz="3200" b="1" dirty="0">
                <a:solidFill>
                  <a:srgbClr val="333300"/>
                </a:solidFill>
              </a:rPr>
              <a:t>R</a:t>
            </a:r>
            <a:r>
              <a:rPr lang="zh-CN" altLang="en-US" sz="3200" b="1" dirty="0">
                <a:solidFill>
                  <a:srgbClr val="333300"/>
                </a:solidFill>
              </a:rPr>
              <a:t>上的一个偏序关系。</a:t>
            </a:r>
          </a:p>
        </p:txBody>
      </p:sp>
    </p:spTree>
    <p:extLst>
      <p:ext uri="{BB962C8B-B14F-4D97-AF65-F5344CB8AC3E}">
        <p14:creationId xmlns:p14="http://schemas.microsoft.com/office/powerpoint/2010/main" val="321631718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DD6FF45-FFAA-48C4-844B-28CE5E6DEF88}" type="slidenum">
              <a:rPr lang="zh-CN" altLang="en-US" smtClean="0">
                <a:solidFill>
                  <a:schemeClr val="accent1"/>
                </a:solidFill>
              </a:rPr>
              <a:t>24</a:t>
            </a:fld>
            <a:r>
              <a:rPr lang="en-US" altLang="zh-CN" dirty="0">
                <a:solidFill>
                  <a:schemeClr val="accent1"/>
                </a:solidFill>
              </a:rPr>
              <a:t>/52</a:t>
            </a:r>
          </a:p>
        </p:txBody>
      </p:sp>
      <p:sp>
        <p:nvSpPr>
          <p:cNvPr id="1024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>
                <a:latin typeface="Calibri" panose="020F0502020204030204" pitchFamily="34" charset="0"/>
                <a:ea typeface="宋体" panose="02010600030101010101" pitchFamily="2" charset="-122"/>
              </a:rPr>
              <a:t>记号 </a:t>
            </a:r>
            <a:r>
              <a:rPr lang="zh-CN" altLang="en-US" b="1" u="sng">
                <a:latin typeface="Calibri" panose="020F0502020204030204" pitchFamily="34" charset="0"/>
                <a:ea typeface="宋体" panose="02010600030101010101" pitchFamily="2" charset="-122"/>
              </a:rPr>
              <a:t>≺</a:t>
            </a:r>
          </a:p>
        </p:txBody>
      </p:sp>
      <p:sp>
        <p:nvSpPr>
          <p:cNvPr id="10244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1052513"/>
            <a:ext cx="8496300" cy="3529012"/>
          </a:xfrm>
        </p:spPr>
        <p:txBody>
          <a:bodyPr/>
          <a:lstStyle/>
          <a:p>
            <a:pPr marL="0" indent="0">
              <a:lnSpc>
                <a:spcPct val="135000"/>
              </a:lnSpc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对于一个偏序关系，往往用记号“</a:t>
            </a:r>
            <a:r>
              <a:rPr lang="zh-CN" altLang="en-US" sz="2800" b="1" u="sng" dirty="0">
                <a:latin typeface="Calibri" panose="020F0502020204030204" pitchFamily="34" charset="0"/>
                <a:ea typeface="宋体" panose="02010600030101010101" pitchFamily="2" charset="-122"/>
              </a:rPr>
              <a:t>≺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”来表示。</a:t>
            </a:r>
          </a:p>
          <a:p>
            <a:pPr marL="0" indent="0">
              <a:lnSpc>
                <a:spcPct val="135000"/>
              </a:lnSpc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若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&lt;a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b&gt; ∊ </a:t>
            </a:r>
            <a:r>
              <a:rPr lang="en-US" altLang="zh-CN" sz="2800" b="1" u="sng" dirty="0">
                <a:latin typeface="Calibri" panose="020F0502020204030204" pitchFamily="34" charset="0"/>
                <a:ea typeface="宋体" panose="02010600030101010101" pitchFamily="2" charset="-122"/>
              </a:rPr>
              <a:t>≺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，记为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a </a:t>
            </a:r>
            <a:r>
              <a:rPr lang="en-US" altLang="zh-CN" sz="2800" b="1" u="sng" dirty="0">
                <a:latin typeface="Calibri" panose="020F0502020204030204" pitchFamily="34" charset="0"/>
                <a:ea typeface="宋体" panose="02010600030101010101" pitchFamily="2" charset="-122"/>
              </a:rPr>
              <a:t>≺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b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，读做“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小于等于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b”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35000"/>
              </a:lnSpc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一个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偏序集，通常用符号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(A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zh-CN" altLang="en-US" b="1" u="sng" dirty="0">
                <a:latin typeface="Calibri" panose="020F0502020204030204" pitchFamily="34" charset="0"/>
                <a:ea typeface="宋体" panose="02010600030101010101" pitchFamily="2" charset="-122"/>
              </a:rPr>
              <a:t>≺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来表示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9759490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0E323DA-4CBF-40A8-BBC1-4B12122A802D}" type="slidenum">
              <a:rPr lang="zh-CN" altLang="en-US" smtClean="0">
                <a:solidFill>
                  <a:schemeClr val="accent1"/>
                </a:solidFill>
              </a:rPr>
              <a:t>25</a:t>
            </a:fld>
            <a:r>
              <a:rPr lang="en-US" altLang="zh-CN" dirty="0">
                <a:solidFill>
                  <a:schemeClr val="accent1"/>
                </a:solidFill>
              </a:rPr>
              <a:t>/52</a:t>
            </a:r>
          </a:p>
        </p:txBody>
      </p:sp>
      <p:sp>
        <p:nvSpPr>
          <p:cNvPr id="1126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>
                <a:latin typeface="Calibri" panose="020F0502020204030204" pitchFamily="34" charset="0"/>
                <a:ea typeface="宋体" panose="02010600030101010101" pitchFamily="2" charset="-122"/>
              </a:rPr>
              <a:t>注意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0" y="836613"/>
            <a:ext cx="91440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4330" indent="-35433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333300"/>
                </a:solidFill>
              </a:rPr>
              <a:t>偏序关系“</a:t>
            </a:r>
            <a:r>
              <a:rPr lang="en-US" altLang="zh-CN" sz="3200" b="1" dirty="0">
                <a:solidFill>
                  <a:srgbClr val="333300"/>
                </a:solidFill>
              </a:rPr>
              <a:t>a</a:t>
            </a:r>
            <a:r>
              <a:rPr lang="zh-CN" altLang="en-US" sz="3200" b="1" dirty="0">
                <a:solidFill>
                  <a:srgbClr val="333300"/>
                </a:solidFill>
              </a:rPr>
              <a:t>小于等于</a:t>
            </a:r>
            <a:r>
              <a:rPr lang="en-US" altLang="zh-CN" sz="3200" b="1" dirty="0">
                <a:solidFill>
                  <a:srgbClr val="333300"/>
                </a:solidFill>
              </a:rPr>
              <a:t>b”</a:t>
            </a:r>
            <a:r>
              <a:rPr lang="zh-CN" altLang="en-US" sz="3200" b="1" dirty="0">
                <a:solidFill>
                  <a:srgbClr val="333300"/>
                </a:solidFill>
              </a:rPr>
              <a:t>，并不意味着通常意义上的</a:t>
            </a:r>
            <a:r>
              <a:rPr lang="en-US" altLang="zh-CN" sz="3200" b="1" dirty="0">
                <a:solidFill>
                  <a:srgbClr val="333300"/>
                </a:solidFill>
              </a:rPr>
              <a:t>a</a:t>
            </a:r>
            <a:r>
              <a:rPr lang="zh-CN" altLang="en-US" sz="3200" b="1" dirty="0">
                <a:solidFill>
                  <a:srgbClr val="333300"/>
                </a:solidFill>
              </a:rPr>
              <a:t>小于等于</a:t>
            </a:r>
            <a:r>
              <a:rPr lang="en-US" altLang="zh-CN" sz="3200" b="1" dirty="0">
                <a:solidFill>
                  <a:srgbClr val="333300"/>
                </a:solidFill>
              </a:rPr>
              <a:t>b</a:t>
            </a:r>
            <a:r>
              <a:rPr lang="zh-CN" altLang="en-US" sz="3200" b="1" dirty="0">
                <a:solidFill>
                  <a:srgbClr val="333300"/>
                </a:solidFill>
              </a:rPr>
              <a:t>。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333300"/>
                </a:solidFill>
              </a:rPr>
              <a:t>一个集合上可以定义不同的偏序关系，得到不同的偏序集。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333300"/>
                </a:solidFill>
              </a:rPr>
              <a:t>还要说明一下，一个偏序集</a:t>
            </a:r>
            <a:r>
              <a:rPr lang="en-US" altLang="zh-CN" sz="3200" b="1" dirty="0">
                <a:solidFill>
                  <a:srgbClr val="333300"/>
                </a:solidFill>
              </a:rPr>
              <a:t>(A</a:t>
            </a:r>
            <a:r>
              <a:rPr lang="zh-CN" altLang="en-US" sz="3200" b="1" dirty="0">
                <a:solidFill>
                  <a:srgbClr val="333300"/>
                </a:solidFill>
              </a:rPr>
              <a:t>，</a:t>
            </a:r>
            <a:r>
              <a:rPr lang="zh-CN" altLang="en-US" sz="3200" b="1" u="sng" dirty="0">
                <a:solidFill>
                  <a:srgbClr val="333300"/>
                </a:solidFill>
              </a:rPr>
              <a:t>≺</a:t>
            </a:r>
            <a:r>
              <a:rPr lang="zh-CN" altLang="en-US" sz="3200" b="1" dirty="0">
                <a:solidFill>
                  <a:srgbClr val="333300"/>
                </a:solidFill>
              </a:rPr>
              <a:t> </a:t>
            </a:r>
            <a:r>
              <a:rPr lang="en-US" altLang="zh-CN" sz="3200" b="1" dirty="0">
                <a:solidFill>
                  <a:srgbClr val="333300"/>
                </a:solidFill>
              </a:rPr>
              <a:t>)</a:t>
            </a:r>
            <a:r>
              <a:rPr lang="zh-CN" altLang="en-US" sz="3200" b="1" dirty="0">
                <a:solidFill>
                  <a:srgbClr val="333300"/>
                </a:solidFill>
              </a:rPr>
              <a:t>，包含集合</a:t>
            </a:r>
            <a:r>
              <a:rPr lang="en-US" altLang="zh-CN" sz="3200" b="1" dirty="0">
                <a:solidFill>
                  <a:srgbClr val="333300"/>
                </a:solidFill>
              </a:rPr>
              <a:t>A</a:t>
            </a:r>
            <a:r>
              <a:rPr lang="zh-CN" altLang="en-US" sz="3200" b="1" dirty="0">
                <a:solidFill>
                  <a:srgbClr val="333300"/>
                </a:solidFill>
              </a:rPr>
              <a:t>与集合</a:t>
            </a:r>
            <a:r>
              <a:rPr lang="en-US" altLang="zh-CN" sz="3200" b="1" dirty="0">
                <a:solidFill>
                  <a:srgbClr val="333300"/>
                </a:solidFill>
              </a:rPr>
              <a:t>A</a:t>
            </a:r>
            <a:r>
              <a:rPr lang="zh-CN" altLang="en-US" sz="3200" b="1" dirty="0">
                <a:solidFill>
                  <a:srgbClr val="333300"/>
                </a:solidFill>
              </a:rPr>
              <a:t>上的偏序关系</a:t>
            </a:r>
            <a:r>
              <a:rPr lang="zh-CN" altLang="en-US" sz="3200" b="1" u="sng" dirty="0">
                <a:solidFill>
                  <a:srgbClr val="333300"/>
                </a:solidFill>
              </a:rPr>
              <a:t>≺</a:t>
            </a:r>
            <a:r>
              <a:rPr lang="zh-CN" altLang="en-US" sz="3200" b="1" dirty="0">
                <a:solidFill>
                  <a:srgbClr val="333300"/>
                </a:solidFill>
              </a:rPr>
              <a:t>。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chemeClr val="hlink"/>
                </a:solidFill>
              </a:rPr>
              <a:t>         不允许</a:t>
            </a:r>
            <a:r>
              <a:rPr lang="en-US" altLang="zh-CN" sz="3200" b="1" dirty="0">
                <a:solidFill>
                  <a:schemeClr val="hlink"/>
                </a:solidFill>
              </a:rPr>
              <a:t>x∊(A</a:t>
            </a:r>
            <a:r>
              <a:rPr lang="zh-CN" altLang="en-US" sz="3200" b="1" dirty="0">
                <a:solidFill>
                  <a:schemeClr val="hlink"/>
                </a:solidFill>
              </a:rPr>
              <a:t>，</a:t>
            </a:r>
            <a:r>
              <a:rPr lang="zh-CN" altLang="en-US" sz="3200" b="1" u="sng" dirty="0">
                <a:solidFill>
                  <a:schemeClr val="hlink"/>
                </a:solidFill>
              </a:rPr>
              <a:t>≺</a:t>
            </a:r>
            <a:r>
              <a:rPr lang="en-US" altLang="zh-CN" sz="3200" b="1" dirty="0">
                <a:solidFill>
                  <a:schemeClr val="hlink"/>
                </a:solidFill>
              </a:rPr>
              <a:t>)</a:t>
            </a:r>
            <a:r>
              <a:rPr lang="zh-CN" altLang="en-US" sz="3200" b="1" dirty="0">
                <a:solidFill>
                  <a:schemeClr val="hlink"/>
                </a:solidFill>
              </a:rPr>
              <a:t>出现，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chemeClr val="hlink"/>
                </a:solidFill>
              </a:rPr>
              <a:t>         而仅有</a:t>
            </a:r>
            <a:r>
              <a:rPr lang="en-US" altLang="zh-CN" sz="3200" b="1" dirty="0" err="1">
                <a:solidFill>
                  <a:schemeClr val="hlink"/>
                </a:solidFill>
              </a:rPr>
              <a:t>x∊A</a:t>
            </a:r>
            <a:r>
              <a:rPr lang="zh-CN" altLang="en-US" sz="3200" b="1" dirty="0">
                <a:solidFill>
                  <a:schemeClr val="hlink"/>
                </a:solidFill>
              </a:rPr>
              <a:t>，或</a:t>
            </a:r>
            <a:r>
              <a:rPr lang="en-US" altLang="zh-CN" sz="3200" b="1" dirty="0">
                <a:solidFill>
                  <a:schemeClr val="hlink"/>
                </a:solidFill>
              </a:rPr>
              <a:t>&lt;x</a:t>
            </a:r>
            <a:r>
              <a:rPr lang="zh-CN" altLang="en-US" sz="3200" b="1" dirty="0">
                <a:solidFill>
                  <a:schemeClr val="hlink"/>
                </a:solidFill>
              </a:rPr>
              <a:t>，</a:t>
            </a:r>
            <a:r>
              <a:rPr lang="en-US" altLang="zh-CN" sz="3200" b="1" dirty="0">
                <a:solidFill>
                  <a:schemeClr val="hlink"/>
                </a:solidFill>
              </a:rPr>
              <a:t>y&gt;</a:t>
            </a:r>
            <a:r>
              <a:rPr lang="zh-CN" altLang="en-US" sz="3200" b="1" dirty="0">
                <a:solidFill>
                  <a:schemeClr val="hlink"/>
                </a:solidFill>
              </a:rPr>
              <a:t>∊</a:t>
            </a:r>
            <a:r>
              <a:rPr lang="zh-CN" altLang="en-US" sz="3200" b="1" u="sng" dirty="0">
                <a:solidFill>
                  <a:schemeClr val="hlink"/>
                </a:solidFill>
              </a:rPr>
              <a:t>≺</a:t>
            </a:r>
            <a:r>
              <a:rPr lang="zh-CN" altLang="en-US" sz="3200" b="1" dirty="0">
                <a:solidFill>
                  <a:schemeClr val="hlink"/>
                </a:solidFill>
              </a:rPr>
              <a:t>。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chemeClr val="hlink"/>
                </a:solidFill>
              </a:rPr>
              <a:t>   </a:t>
            </a:r>
            <a:r>
              <a:rPr lang="zh-CN" altLang="en-US" sz="3200" b="1" dirty="0">
                <a:solidFill>
                  <a:srgbClr val="993300"/>
                </a:solidFill>
              </a:rPr>
              <a:t>即谈到元素是从</a:t>
            </a:r>
            <a:r>
              <a:rPr lang="en-US" altLang="zh-CN" sz="3200" b="1" dirty="0">
                <a:solidFill>
                  <a:srgbClr val="993300"/>
                </a:solidFill>
              </a:rPr>
              <a:t>A</a:t>
            </a:r>
            <a:r>
              <a:rPr lang="zh-CN" altLang="en-US" sz="3200" b="1" dirty="0">
                <a:solidFill>
                  <a:srgbClr val="993300"/>
                </a:solidFill>
              </a:rPr>
              <a:t>中取，讲到关系是在 </a:t>
            </a:r>
            <a:r>
              <a:rPr lang="zh-CN" altLang="en-US" sz="3200" b="1" u="sng" dirty="0">
                <a:solidFill>
                  <a:srgbClr val="993300"/>
                </a:solidFill>
              </a:rPr>
              <a:t>≺</a:t>
            </a:r>
            <a:r>
              <a:rPr lang="zh-CN" altLang="en-US" sz="3200" b="1" dirty="0">
                <a:solidFill>
                  <a:srgbClr val="993300"/>
                </a:solidFill>
              </a:rPr>
              <a:t>中取。</a:t>
            </a:r>
          </a:p>
        </p:txBody>
      </p:sp>
    </p:spTree>
    <p:extLst>
      <p:ext uri="{BB962C8B-B14F-4D97-AF65-F5344CB8AC3E}">
        <p14:creationId xmlns:p14="http://schemas.microsoft.com/office/powerpoint/2010/main" val="303830752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8ADE07-80BF-4ED7-844E-9223DC112C81}" type="slidenum">
              <a:rPr lang="zh-CN" altLang="en-US" smtClean="0">
                <a:solidFill>
                  <a:schemeClr val="accent1"/>
                </a:solidFill>
              </a:rPr>
              <a:t>26</a:t>
            </a:fld>
            <a:r>
              <a:rPr lang="en-US" altLang="zh-CN" dirty="0">
                <a:solidFill>
                  <a:schemeClr val="accent1"/>
                </a:solidFill>
              </a:rPr>
              <a:t>/52</a:t>
            </a:r>
          </a:p>
        </p:txBody>
      </p:sp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4.18   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可比、不可比</a:t>
            </a:r>
          </a:p>
        </p:txBody>
      </p:sp>
      <p:sp>
        <p:nvSpPr>
          <p:cNvPr id="18436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908050"/>
            <a:ext cx="8569325" cy="2449513"/>
          </a:xfrm>
          <a:solidFill>
            <a:srgbClr val="FFFF00"/>
          </a:solidFill>
        </p:spPr>
        <p:txBody>
          <a:bodyPr/>
          <a:lstStyle/>
          <a:p>
            <a:pPr marL="0" indent="0">
              <a:lnSpc>
                <a:spcPct val="130000"/>
              </a:lnSpc>
              <a:spcAft>
                <a:spcPct val="20000"/>
              </a:spcAft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设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(A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zh-CN" altLang="en-US" b="1" u="sng" dirty="0">
                <a:latin typeface="Calibri" panose="020F0502020204030204" pitchFamily="34" charset="0"/>
                <a:ea typeface="宋体" panose="02010600030101010101" pitchFamily="2" charset="-122"/>
              </a:rPr>
              <a:t>≺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是一个偏序集，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30000"/>
              </a:lnSpc>
              <a:spcAft>
                <a:spcPct val="20000"/>
              </a:spcAft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对于任意的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x, 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y∊A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，若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en-US" altLang="zh-CN" b="1" u="sng" dirty="0" err="1">
                <a:latin typeface="Calibri" panose="020F0502020204030204" pitchFamily="34" charset="0"/>
                <a:ea typeface="宋体" panose="02010600030101010101" pitchFamily="2" charset="-122"/>
              </a:rPr>
              <a:t>≺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y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或者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y</a:t>
            </a:r>
            <a:r>
              <a:rPr lang="en-US" altLang="zh-CN" b="1" u="sng" dirty="0" err="1">
                <a:latin typeface="Calibri" panose="020F0502020204030204" pitchFamily="34" charset="0"/>
                <a:ea typeface="宋体" panose="02010600030101010101" pitchFamily="2" charset="-122"/>
              </a:rPr>
              <a:t>≺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 marL="0" indent="0">
              <a:lnSpc>
                <a:spcPct val="130000"/>
              </a:lnSpc>
              <a:spcAft>
                <a:spcPct val="20000"/>
              </a:spcAft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则说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与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y</a:t>
            </a:r>
            <a:r>
              <a:rPr lang="zh-CN" altLang="en-US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可比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，否则说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与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y</a:t>
            </a:r>
            <a:r>
              <a:rPr lang="zh-CN" altLang="en-US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不可比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79512" y="3356992"/>
            <a:ext cx="8208963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22389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322389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322389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322389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322389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2389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2389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2389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22389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800" b="1" dirty="0">
                <a:solidFill>
                  <a:schemeClr val="hlink"/>
                </a:solidFill>
              </a:rPr>
              <a:t>例</a:t>
            </a:r>
            <a:r>
              <a:rPr lang="en-US" altLang="zh-CN" sz="2800" b="1" dirty="0">
                <a:solidFill>
                  <a:schemeClr val="hlink"/>
                </a:solidFill>
              </a:rPr>
              <a:t>   A={1, 2, 3, 4}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800" b="1" dirty="0"/>
              <a:t>       R={&lt;1,1&gt;, &lt;2,2&gt;, &lt;3,3&gt;, &lt;4,4&gt;,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800" b="1" dirty="0"/>
              <a:t>                   &lt;1,2&gt;, &lt;1,3&gt;, &lt;1,4&gt;, &lt;2,4&gt;}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800" b="1" dirty="0"/>
              <a:t>       </a:t>
            </a:r>
            <a:r>
              <a:rPr lang="en-US" altLang="zh-CN" sz="2800" b="1" dirty="0">
                <a:solidFill>
                  <a:schemeClr val="hlink"/>
                </a:solidFill>
              </a:rPr>
              <a:t>R</a:t>
            </a:r>
            <a:r>
              <a:rPr lang="zh-CN" altLang="en-US" sz="2800" b="1" dirty="0">
                <a:solidFill>
                  <a:schemeClr val="hlink"/>
                </a:solidFill>
              </a:rPr>
              <a:t>是</a:t>
            </a:r>
            <a:r>
              <a:rPr lang="en-US" altLang="zh-CN" sz="2800" b="1" dirty="0">
                <a:solidFill>
                  <a:schemeClr val="hlink"/>
                </a:solidFill>
              </a:rPr>
              <a:t>A</a:t>
            </a:r>
            <a:r>
              <a:rPr lang="zh-CN" altLang="en-US" sz="2800" b="1" dirty="0">
                <a:solidFill>
                  <a:schemeClr val="hlink"/>
                </a:solidFill>
              </a:rPr>
              <a:t>上一个偏序关系。</a:t>
            </a:r>
            <a:endParaRPr lang="en-US" altLang="zh-CN" sz="2800" b="1" dirty="0">
              <a:solidFill>
                <a:schemeClr val="hlink"/>
              </a:solidFill>
            </a:endParaRPr>
          </a:p>
          <a:p>
            <a:pPr eaLnBrk="1" hangingPunct="1">
              <a:lnSpc>
                <a:spcPct val="140000"/>
              </a:lnSpc>
            </a:pPr>
            <a:r>
              <a:rPr lang="en-US" altLang="zh-CN" sz="2800" b="1" dirty="0">
                <a:solidFill>
                  <a:schemeClr val="hlink"/>
                </a:solidFill>
              </a:rPr>
              <a:t>       </a:t>
            </a:r>
            <a:r>
              <a:rPr lang="zh-CN" altLang="en-US" sz="2800" b="1" dirty="0">
                <a:solidFill>
                  <a:schemeClr val="hlink"/>
                </a:solidFill>
              </a:rPr>
              <a:t>显然，</a:t>
            </a:r>
            <a:r>
              <a:rPr lang="en-US" altLang="zh-CN" sz="2800" b="1" dirty="0">
                <a:solidFill>
                  <a:schemeClr val="hlink"/>
                </a:solidFill>
              </a:rPr>
              <a:t>3</a:t>
            </a:r>
            <a:r>
              <a:rPr lang="zh-CN" altLang="en-US" sz="2800" b="1" dirty="0">
                <a:solidFill>
                  <a:schemeClr val="hlink"/>
                </a:solidFill>
              </a:rPr>
              <a:t>与</a:t>
            </a:r>
            <a:r>
              <a:rPr lang="en-US" altLang="zh-CN" sz="2800" b="1" dirty="0">
                <a:solidFill>
                  <a:schemeClr val="hlink"/>
                </a:solidFill>
              </a:rPr>
              <a:t>4</a:t>
            </a:r>
            <a:r>
              <a:rPr lang="zh-CN" altLang="en-US" sz="2800" b="1" dirty="0">
                <a:solidFill>
                  <a:schemeClr val="hlink"/>
                </a:solidFill>
              </a:rPr>
              <a:t>不可比。</a:t>
            </a:r>
          </a:p>
        </p:txBody>
      </p:sp>
    </p:spTree>
    <p:extLst>
      <p:ext uri="{BB962C8B-B14F-4D97-AF65-F5344CB8AC3E}">
        <p14:creationId xmlns:p14="http://schemas.microsoft.com/office/powerpoint/2010/main" val="31074251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BB41F10-2413-450D-A82E-E71E9C5D6F2B}" type="slidenum">
              <a:rPr lang="zh-CN" altLang="en-US" smtClean="0">
                <a:solidFill>
                  <a:schemeClr val="accent1"/>
                </a:solidFill>
              </a:rPr>
              <a:t>27</a:t>
            </a:fld>
            <a:r>
              <a:rPr lang="en-US" altLang="zh-CN" dirty="0">
                <a:solidFill>
                  <a:schemeClr val="accent1"/>
                </a:solidFill>
              </a:rPr>
              <a:t>/52</a:t>
            </a:r>
          </a:p>
        </p:txBody>
      </p:sp>
      <p:sp>
        <p:nvSpPr>
          <p:cNvPr id="1229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4.18’     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覆盖</a:t>
            </a:r>
          </a:p>
        </p:txBody>
      </p:sp>
      <p:sp>
        <p:nvSpPr>
          <p:cNvPr id="253955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836613"/>
            <a:ext cx="8820150" cy="4752975"/>
          </a:xfrm>
        </p:spPr>
        <p:txBody>
          <a:bodyPr/>
          <a:lstStyle/>
          <a:p>
            <a:pPr marL="0" indent="0">
              <a:spcBef>
                <a:spcPct val="3500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设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(A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zh-CN" altLang="en-US" b="1" u="sng" dirty="0">
                <a:latin typeface="Calibri" panose="020F0502020204030204" pitchFamily="34" charset="0"/>
                <a:ea typeface="宋体" panose="02010600030101010101" pitchFamily="2" charset="-122"/>
              </a:rPr>
              <a:t>≺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是一个偏序集，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是一个有限集，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 algn="ctr">
              <a:spcBef>
                <a:spcPct val="35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|A|=n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  <a:p>
            <a:pPr marL="0" indent="0">
              <a:spcBef>
                <a:spcPct val="3500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对于任意的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y∊A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，且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en-US" altLang="zh-CN" b="1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≠</a:t>
            </a:r>
            <a:r>
              <a:rPr lang="en-US" altLang="zh-CN" b="1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y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 marL="0" indent="0">
              <a:spcBef>
                <a:spcPct val="3500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假设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&lt;x, y&gt; ∊</a:t>
            </a:r>
            <a:r>
              <a:rPr lang="en-US" altLang="zh-CN" b="1" u="sng" dirty="0">
                <a:latin typeface="Calibri" panose="020F0502020204030204" pitchFamily="34" charset="0"/>
                <a:ea typeface="宋体" panose="02010600030101010101" pitchFamily="2" charset="-122"/>
              </a:rPr>
              <a:t>≺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，即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x </a:t>
            </a:r>
            <a:r>
              <a:rPr lang="en-US" altLang="zh-CN" b="1" u="sng" dirty="0">
                <a:latin typeface="Calibri" panose="020F0502020204030204" pitchFamily="34" charset="0"/>
                <a:ea typeface="宋体" panose="02010600030101010101" pitchFamily="2" charset="-122"/>
              </a:rPr>
              <a:t>≺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y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  <a:p>
            <a:pPr marL="0" indent="0">
              <a:spcBef>
                <a:spcPct val="3500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如果对于</a:t>
            </a:r>
            <a:r>
              <a:rPr lang="zh-CN" altLang="en-US" b="1" dirty="0">
                <a:solidFill>
                  <a:schemeClr val="hlink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∀</a:t>
            </a:r>
            <a:r>
              <a:rPr lang="en-US" altLang="zh-CN" b="1" dirty="0" err="1">
                <a:solidFill>
                  <a:schemeClr val="hlin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z</a:t>
            </a:r>
            <a:r>
              <a:rPr lang="en-US" altLang="zh-CN" b="1" dirty="0" err="1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∊</a:t>
            </a:r>
            <a:r>
              <a:rPr lang="en-US" altLang="zh-CN" b="1" dirty="0" err="1">
                <a:solidFill>
                  <a:schemeClr val="hlink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A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 marL="0" indent="0">
              <a:spcBef>
                <a:spcPct val="3500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由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x </a:t>
            </a:r>
            <a:r>
              <a:rPr lang="en-US" altLang="zh-CN" b="1" u="sng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≺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z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，且 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z </a:t>
            </a:r>
            <a:r>
              <a:rPr lang="en-US" altLang="zh-CN" b="1" u="sng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≺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y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，一定能够推出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x=z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或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y=z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 marL="0" indent="0">
              <a:spcBef>
                <a:spcPct val="3500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即不存在</a:t>
            </a:r>
            <a:r>
              <a:rPr lang="en-US" altLang="zh-CN" b="1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z</a:t>
            </a:r>
            <a:r>
              <a:rPr lang="en-US" altLang="zh-CN" b="1" dirty="0" err="1">
                <a:latin typeface="Calibri" panose="020F0502020204030204" pitchFamily="34" charset="0"/>
              </a:rPr>
              <a:t>∊</a:t>
            </a:r>
            <a:r>
              <a:rPr lang="en-US" altLang="zh-CN" b="1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A</a:t>
            </a:r>
            <a:r>
              <a:rPr lang="zh-CN" altLang="en-US" b="1" dirty="0">
                <a:latin typeface="Calibri" panose="020F0502020204030204" pitchFamily="34" charset="0"/>
              </a:rPr>
              <a:t>，使得 </a:t>
            </a:r>
            <a:r>
              <a:rPr lang="en-US" altLang="zh-CN" b="1" dirty="0">
                <a:latin typeface="Calibri" panose="020F0502020204030204" pitchFamily="34" charset="0"/>
              </a:rPr>
              <a:t>x ≺ z</a:t>
            </a:r>
            <a:r>
              <a:rPr lang="zh-CN" altLang="en-US" b="1" dirty="0">
                <a:latin typeface="Calibri" panose="020F0502020204030204" pitchFamily="34" charset="0"/>
              </a:rPr>
              <a:t>，且 </a:t>
            </a:r>
            <a:r>
              <a:rPr lang="en-US" altLang="zh-CN" b="1" dirty="0">
                <a:latin typeface="Calibri" panose="020F0502020204030204" pitchFamily="34" charset="0"/>
              </a:rPr>
              <a:t>z ≺ y</a:t>
            </a:r>
            <a:r>
              <a:rPr lang="zh-CN" altLang="en-US" b="1" dirty="0">
                <a:latin typeface="Calibri" panose="020F0502020204030204" pitchFamily="34" charset="0"/>
              </a:rPr>
              <a:t>，</a:t>
            </a:r>
            <a:endParaRPr lang="zh-CN" altLang="en-US" dirty="0"/>
          </a:p>
          <a:p>
            <a:pPr marL="0" indent="0">
              <a:spcBef>
                <a:spcPct val="3500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那么称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y</a:t>
            </a:r>
            <a:r>
              <a:rPr lang="zh-CN" altLang="en-US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覆盖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，或称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y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盖住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69159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FD5B141-F836-4212-A504-2326FBA4CC36}" type="slidenum">
              <a:rPr lang="zh-CN" altLang="en-US" smtClean="0">
                <a:solidFill>
                  <a:schemeClr val="accent1"/>
                </a:solidFill>
              </a:rPr>
              <a:t>28</a:t>
            </a:fld>
            <a:r>
              <a:rPr lang="en-US" altLang="zh-CN" dirty="0">
                <a:solidFill>
                  <a:schemeClr val="accent1"/>
                </a:solidFill>
              </a:rPr>
              <a:t>/52</a:t>
            </a:r>
          </a:p>
        </p:txBody>
      </p:sp>
      <p:sp>
        <p:nvSpPr>
          <p:cNvPr id="1331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179388" y="765175"/>
            <a:ext cx="8964612" cy="416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 sz="2400" b="1" dirty="0"/>
              <a:t> </a:t>
            </a:r>
            <a:r>
              <a:rPr lang="en-US" altLang="zh-CN" sz="2800" b="1" dirty="0"/>
              <a:t>A={1, 2, 3, 4}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zh-CN" sz="2800" b="1" u="sng" dirty="0"/>
              <a:t>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={&lt;1,1&gt;, &lt;2,2&gt;, &lt;3,3&gt;, &lt;4,4&gt;, &lt;1,2&gt;, &lt;1,3&gt;, &lt;1,4&gt;, &lt;2,4&gt;}</a:t>
            </a:r>
          </a:p>
          <a:p>
            <a:pPr eaLnBrk="1" hangingPunct="1">
              <a:lnSpc>
                <a:spcPct val="135000"/>
              </a:lnSpc>
            </a:pPr>
            <a:endParaRPr lang="en-US" altLang="zh-CN" sz="2800" b="1" dirty="0"/>
          </a:p>
          <a:p>
            <a:pPr eaLnBrk="1" hangingPunct="1">
              <a:lnSpc>
                <a:spcPct val="135000"/>
              </a:lnSpc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显然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 b="1" dirty="0"/>
              <a:t>         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覆盖</a:t>
            </a:r>
            <a:r>
              <a:rPr lang="en-US" altLang="zh-CN" sz="2800" b="1" dirty="0"/>
              <a:t>1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zh-CN" sz="2800" b="1" dirty="0"/>
              <a:t>         3</a:t>
            </a:r>
            <a:r>
              <a:rPr lang="zh-CN" altLang="en-US" sz="2800" b="1" dirty="0"/>
              <a:t>覆盖</a:t>
            </a:r>
            <a:r>
              <a:rPr lang="en-US" altLang="zh-CN" sz="2800" b="1" dirty="0"/>
              <a:t>1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zh-CN" sz="2800" b="1" dirty="0"/>
              <a:t>         4</a:t>
            </a:r>
            <a:r>
              <a:rPr lang="zh-CN" altLang="en-US" sz="2800" b="1" dirty="0"/>
              <a:t>覆盖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，但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不覆盖</a:t>
            </a:r>
            <a:r>
              <a:rPr lang="en-US" altLang="zh-CN" sz="2800" b="1" dirty="0"/>
              <a:t>1</a:t>
            </a:r>
          </a:p>
        </p:txBody>
      </p:sp>
      <p:sp>
        <p:nvSpPr>
          <p:cNvPr id="294917" name="Line 5"/>
          <p:cNvSpPr>
            <a:spLocks noChangeShapeType="1"/>
          </p:cNvSpPr>
          <p:nvPr/>
        </p:nvSpPr>
        <p:spPr bwMode="auto">
          <a:xfrm>
            <a:off x="7089775" y="4416425"/>
            <a:ext cx="576263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4918" name="Line 6"/>
          <p:cNvSpPr>
            <a:spLocks noChangeShapeType="1"/>
          </p:cNvSpPr>
          <p:nvPr/>
        </p:nvSpPr>
        <p:spPr bwMode="auto">
          <a:xfrm flipH="1">
            <a:off x="7666038" y="4416425"/>
            <a:ext cx="576262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4919" name="Line 7"/>
          <p:cNvSpPr>
            <a:spLocks noChangeShapeType="1"/>
          </p:cNvSpPr>
          <p:nvPr/>
        </p:nvSpPr>
        <p:spPr bwMode="auto">
          <a:xfrm>
            <a:off x="7089775" y="3768725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4920" name="Text Box 8"/>
          <p:cNvSpPr txBox="1">
            <a:spLocks noChangeArrowheads="1"/>
          </p:cNvSpPr>
          <p:nvPr/>
        </p:nvSpPr>
        <p:spPr bwMode="auto">
          <a:xfrm>
            <a:off x="7521575" y="4992688"/>
            <a:ext cx="215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294921" name="Text Box 9"/>
          <p:cNvSpPr txBox="1">
            <a:spLocks noChangeArrowheads="1"/>
          </p:cNvSpPr>
          <p:nvPr/>
        </p:nvSpPr>
        <p:spPr bwMode="auto">
          <a:xfrm>
            <a:off x="6708775" y="42211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</a:p>
        </p:txBody>
      </p:sp>
      <p:sp>
        <p:nvSpPr>
          <p:cNvPr id="294922" name="Text Box 10"/>
          <p:cNvSpPr txBox="1">
            <a:spLocks noChangeArrowheads="1"/>
          </p:cNvSpPr>
          <p:nvPr/>
        </p:nvSpPr>
        <p:spPr bwMode="auto">
          <a:xfrm>
            <a:off x="8293100" y="42211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3</a:t>
            </a:r>
          </a:p>
        </p:txBody>
      </p:sp>
      <p:sp>
        <p:nvSpPr>
          <p:cNvPr id="294923" name="Text Box 11"/>
          <p:cNvSpPr txBox="1">
            <a:spLocks noChangeArrowheads="1"/>
          </p:cNvSpPr>
          <p:nvPr/>
        </p:nvSpPr>
        <p:spPr bwMode="auto">
          <a:xfrm>
            <a:off x="6708775" y="35004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4</a:t>
            </a:r>
          </a:p>
        </p:txBody>
      </p:sp>
      <p:sp>
        <p:nvSpPr>
          <p:cNvPr id="294924" name="AutoShape 12"/>
          <p:cNvSpPr>
            <a:spLocks noChangeArrowheads="1"/>
          </p:cNvSpPr>
          <p:nvPr/>
        </p:nvSpPr>
        <p:spPr bwMode="auto">
          <a:xfrm>
            <a:off x="4211638" y="5589588"/>
            <a:ext cx="2736850" cy="1079500"/>
          </a:xfrm>
          <a:prstGeom prst="wedgeEllipseCallout">
            <a:avLst>
              <a:gd name="adj1" fmla="val 7597"/>
              <a:gd name="adj2" fmla="val -467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solidFill>
                  <a:srgbClr val="993300"/>
                </a:solidFill>
              </a:rPr>
              <a:t>哈斯图</a:t>
            </a:r>
          </a:p>
        </p:txBody>
      </p:sp>
    </p:spTree>
    <p:extLst>
      <p:ext uri="{BB962C8B-B14F-4D97-AF65-F5344CB8AC3E}">
        <p14:creationId xmlns:p14="http://schemas.microsoft.com/office/powerpoint/2010/main" val="42067069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4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4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4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4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4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4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4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94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9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94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20" grpId="0"/>
      <p:bldP spid="294921" grpId="0"/>
      <p:bldP spid="294922" grpId="0"/>
      <p:bldP spid="294923" grpId="0"/>
      <p:bldP spid="2949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ADD5AEE-3A7E-469F-BECA-01B900E88182}" type="slidenum">
              <a:rPr lang="zh-CN" altLang="en-US" smtClean="0">
                <a:solidFill>
                  <a:schemeClr val="accent1"/>
                </a:solidFill>
              </a:rPr>
              <a:t>29</a:t>
            </a:fld>
            <a:r>
              <a:rPr lang="en-US" altLang="zh-CN" dirty="0">
                <a:solidFill>
                  <a:schemeClr val="accent1"/>
                </a:solidFill>
              </a:rPr>
              <a:t>/52</a:t>
            </a:r>
          </a:p>
        </p:txBody>
      </p:sp>
      <p:sp>
        <p:nvSpPr>
          <p:cNvPr id="1433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哈斯图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Hasse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Diagram)</a:t>
            </a:r>
          </a:p>
        </p:txBody>
      </p:sp>
      <p:sp>
        <p:nvSpPr>
          <p:cNvPr id="14340" name="Rectangle 3"/>
          <p:cNvSpPr>
            <a:spLocks noGrp="1"/>
          </p:cNvSpPr>
          <p:nvPr>
            <p:ph type="body" idx="4294967295"/>
          </p:nvPr>
        </p:nvSpPr>
        <p:spPr>
          <a:xfrm>
            <a:off x="179388" y="908050"/>
            <a:ext cx="8785225" cy="5473700"/>
          </a:xfrm>
        </p:spPr>
        <p:txBody>
          <a:bodyPr/>
          <a:lstStyle/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设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(A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zh-CN" altLang="en-US" b="1" u="sng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≺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是一个偏序集， 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是一个有限集，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|A|=n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可以用一个图形来表示偏序集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(A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zh-CN" altLang="en-US" b="1" u="sng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≺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这个图形有 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</a:t>
            </a: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个顶点，每一个顶点表示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中一个元素，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两个顶点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与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y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，若有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y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覆盖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，则点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在点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y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的下方，且两点之间有一条直线相连结。</a:t>
            </a:r>
          </a:p>
        </p:txBody>
      </p:sp>
    </p:spTree>
    <p:extLst>
      <p:ext uri="{BB962C8B-B14F-4D97-AF65-F5344CB8AC3E}">
        <p14:creationId xmlns:p14="http://schemas.microsoft.com/office/powerpoint/2010/main" val="419102111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27845FD-79BF-4488-86B4-239B436AD7CE}" type="slidenum">
              <a:rPr lang="zh-CN" altLang="en-US" smtClean="0">
                <a:solidFill>
                  <a:schemeClr val="accent1"/>
                </a:solidFill>
              </a:rPr>
              <a:pPr/>
              <a:t>3</a:t>
            </a:fld>
            <a:r>
              <a:rPr lang="en-US" altLang="zh-CN" dirty="0">
                <a:solidFill>
                  <a:schemeClr val="accent1"/>
                </a:solidFill>
              </a:rPr>
              <a:t>/52</a:t>
            </a:r>
          </a:p>
        </p:txBody>
      </p:sp>
      <p:sp>
        <p:nvSpPr>
          <p:cNvPr id="32771" name="Rectangle 2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8408988" cy="642938"/>
          </a:xfrm>
        </p:spPr>
        <p:txBody>
          <a:bodyPr/>
          <a:lstStyle/>
          <a:p>
            <a:pPr algn="l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4.12      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等价关系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2772" name="Rectangle 3"/>
          <p:cNvSpPr>
            <a:spLocks noGrp="1"/>
          </p:cNvSpPr>
          <p:nvPr>
            <p:ph type="body" idx="4294967295"/>
          </p:nvPr>
        </p:nvSpPr>
        <p:spPr>
          <a:xfrm>
            <a:off x="0" y="981075"/>
            <a:ext cx="9144000" cy="2016125"/>
          </a:xfrm>
        </p:spPr>
        <p:txBody>
          <a:bodyPr/>
          <a:lstStyle/>
          <a:p>
            <a:pPr marL="1160463" indent="-1160463">
              <a:buFont typeface="Arial" panose="020B0604020202020204" pitchFamily="34" charset="0"/>
              <a:buNone/>
              <a:tabLst>
                <a:tab pos="1077913" algn="l"/>
              </a:tabLst>
            </a:pP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设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是一个非空集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,</a:t>
            </a:r>
          </a:p>
          <a:p>
            <a:pPr marL="1160463" indent="-1160463">
              <a:buFont typeface="Arial" panose="020B0604020202020204" pitchFamily="34" charset="0"/>
              <a:buNone/>
              <a:tabLst>
                <a:tab pos="1077913" algn="l"/>
              </a:tabLst>
            </a:pP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R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上的一个二元关系，</a:t>
            </a:r>
          </a:p>
          <a:p>
            <a:pPr marL="1160463" indent="-1160463">
              <a:buFont typeface="Arial" panose="020B0604020202020204" pitchFamily="34" charset="0"/>
              <a:buNone/>
              <a:tabLst>
                <a:tab pos="1077913" algn="l"/>
              </a:tabLst>
            </a:pP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若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有自反性、</a:t>
            </a:r>
          </a:p>
          <a:p>
            <a:pPr marL="1160463" indent="-1160463">
              <a:buFont typeface="Arial" panose="020B0604020202020204" pitchFamily="34" charset="0"/>
              <a:buNone/>
              <a:tabLst>
                <a:tab pos="1077913" algn="l"/>
              </a:tabLst>
            </a:pP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  对称性、</a:t>
            </a:r>
          </a:p>
          <a:p>
            <a:pPr marL="1160463" indent="-1160463">
              <a:buFont typeface="Arial" panose="020B0604020202020204" pitchFamily="34" charset="0"/>
              <a:buNone/>
              <a:tabLst>
                <a:tab pos="1077913" algn="l"/>
              </a:tabLst>
            </a:pP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  传递性，</a:t>
            </a:r>
          </a:p>
          <a:p>
            <a:pPr marL="1160463" indent="-1160463">
              <a:buFont typeface="Arial" panose="020B0604020202020204" pitchFamily="34" charset="0"/>
              <a:buNone/>
              <a:tabLst>
                <a:tab pos="1077913" algn="l"/>
              </a:tabLst>
            </a:pP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则称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上的</a:t>
            </a: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等价关系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33687" y="5157192"/>
            <a:ext cx="8276625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例  同学关系、战友关系、老乡关系、生日相同关系、整数同余关系等等</a:t>
            </a:r>
          </a:p>
        </p:txBody>
      </p:sp>
    </p:spTree>
    <p:extLst>
      <p:ext uri="{BB962C8B-B14F-4D97-AF65-F5344CB8AC3E}">
        <p14:creationId xmlns:p14="http://schemas.microsoft.com/office/powerpoint/2010/main" val="83841771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F3F1F12-C6EA-4D3F-844F-EFE5F75BCE7A}" type="slidenum">
              <a:rPr lang="zh-CN" altLang="en-US" smtClean="0">
                <a:solidFill>
                  <a:schemeClr val="accent1"/>
                </a:solidFill>
              </a:rPr>
              <a:t>30</a:t>
            </a:fld>
            <a:r>
              <a:rPr lang="en-US" altLang="zh-CN" dirty="0">
                <a:solidFill>
                  <a:schemeClr val="accent1"/>
                </a:solidFill>
              </a:rPr>
              <a:t>/52</a:t>
            </a:r>
          </a:p>
        </p:txBody>
      </p:sp>
      <p:sp>
        <p:nvSpPr>
          <p:cNvPr id="1536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b="1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</a:p>
        </p:txBody>
      </p:sp>
      <p:sp>
        <p:nvSpPr>
          <p:cNvPr id="296964" name="Rectangle 4"/>
          <p:cNvSpPr>
            <a:spLocks noChangeArrowheads="1"/>
          </p:cNvSpPr>
          <p:nvPr/>
        </p:nvSpPr>
        <p:spPr bwMode="auto">
          <a:xfrm>
            <a:off x="323850" y="836613"/>
            <a:ext cx="8569325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/>
              <a:t>A={a, b, c, d, e}</a:t>
            </a:r>
          </a:p>
          <a:p>
            <a:pPr marL="622300" indent="-622300" eaLnBrk="1" hangingPunct="1"/>
            <a:r>
              <a:rPr lang="en-US" altLang="zh-CN" sz="3200" b="1" u="sng" dirty="0"/>
              <a:t>≺</a:t>
            </a:r>
            <a:r>
              <a:rPr lang="en-US" altLang="zh-CN" sz="3200" b="1" dirty="0"/>
              <a:t>={&lt;</a:t>
            </a:r>
            <a:r>
              <a:rPr lang="en-US" altLang="zh-CN" sz="3200" b="1" dirty="0" err="1"/>
              <a:t>a,a</a:t>
            </a:r>
            <a:r>
              <a:rPr lang="en-US" altLang="zh-CN" sz="3200" b="1" dirty="0"/>
              <a:t>&gt;, &lt;</a:t>
            </a:r>
            <a:r>
              <a:rPr lang="en-US" altLang="zh-CN" sz="3200" b="1" dirty="0" err="1"/>
              <a:t>b,b</a:t>
            </a:r>
            <a:r>
              <a:rPr lang="en-US" altLang="zh-CN" sz="3200" b="1" dirty="0"/>
              <a:t>&gt;, &lt;</a:t>
            </a:r>
            <a:r>
              <a:rPr lang="en-US" altLang="zh-CN" sz="3200" b="1" dirty="0" err="1"/>
              <a:t>c,c</a:t>
            </a:r>
            <a:r>
              <a:rPr lang="en-US" altLang="zh-CN" sz="3200" b="1" dirty="0"/>
              <a:t>&gt;, &lt;</a:t>
            </a:r>
            <a:r>
              <a:rPr lang="en-US" altLang="zh-CN" sz="3200" b="1" dirty="0" err="1"/>
              <a:t>d,d</a:t>
            </a:r>
            <a:r>
              <a:rPr lang="en-US" altLang="zh-CN" sz="3200" b="1" dirty="0"/>
              <a:t>&gt;, &lt;</a:t>
            </a:r>
            <a:r>
              <a:rPr lang="en-US" altLang="zh-CN" sz="3200" b="1" dirty="0" err="1"/>
              <a:t>e,e</a:t>
            </a:r>
            <a:r>
              <a:rPr lang="en-US" altLang="zh-CN" sz="3200" b="1" dirty="0"/>
              <a:t>&gt;, &lt;</a:t>
            </a:r>
            <a:r>
              <a:rPr lang="en-US" altLang="zh-CN" sz="3200" b="1" dirty="0" err="1"/>
              <a:t>a,b</a:t>
            </a:r>
            <a:r>
              <a:rPr lang="en-US" altLang="zh-CN" sz="3200" b="1" dirty="0"/>
              <a:t>&gt;, &lt;</a:t>
            </a:r>
            <a:r>
              <a:rPr lang="en-US" altLang="zh-CN" sz="3200" b="1" dirty="0" err="1"/>
              <a:t>a,c</a:t>
            </a:r>
            <a:r>
              <a:rPr lang="en-US" altLang="zh-CN" sz="3200" b="1" dirty="0"/>
              <a:t>&gt;, &lt;</a:t>
            </a:r>
            <a:r>
              <a:rPr lang="en-US" altLang="zh-CN" sz="3200" b="1" dirty="0" err="1"/>
              <a:t>a,d</a:t>
            </a:r>
            <a:r>
              <a:rPr lang="en-US" altLang="zh-CN" sz="3200" b="1" dirty="0"/>
              <a:t>&gt;, &lt;</a:t>
            </a:r>
            <a:r>
              <a:rPr lang="en-US" altLang="zh-CN" sz="3200" b="1" dirty="0" err="1"/>
              <a:t>a,e</a:t>
            </a:r>
            <a:r>
              <a:rPr lang="en-US" altLang="zh-CN" sz="3200" b="1" dirty="0"/>
              <a:t>&gt;, &lt;</a:t>
            </a:r>
            <a:r>
              <a:rPr lang="en-US" altLang="zh-CN" sz="3200" b="1" dirty="0" err="1"/>
              <a:t>b,c</a:t>
            </a:r>
            <a:r>
              <a:rPr lang="en-US" altLang="zh-CN" sz="3200" b="1" dirty="0"/>
              <a:t>&gt;, &lt;</a:t>
            </a:r>
            <a:r>
              <a:rPr lang="en-US" altLang="zh-CN" sz="3200" b="1" dirty="0" err="1"/>
              <a:t>b,d</a:t>
            </a:r>
            <a:r>
              <a:rPr lang="en-US" altLang="zh-CN" sz="3200" b="1" dirty="0"/>
              <a:t>&gt;, &lt;</a:t>
            </a:r>
            <a:r>
              <a:rPr lang="en-US" altLang="zh-CN" sz="3200" b="1" dirty="0" err="1"/>
              <a:t>c,d</a:t>
            </a:r>
            <a:r>
              <a:rPr lang="en-US" altLang="zh-CN" sz="3200" b="1" dirty="0"/>
              <a:t>&gt;, &lt;</a:t>
            </a:r>
            <a:r>
              <a:rPr lang="en-US" altLang="zh-CN" sz="3200" b="1" dirty="0" err="1"/>
              <a:t>e,d</a:t>
            </a:r>
            <a:r>
              <a:rPr lang="en-US" altLang="zh-CN" sz="3200" b="1" dirty="0"/>
              <a:t>&gt; }</a:t>
            </a:r>
          </a:p>
          <a:p>
            <a:pPr eaLnBrk="1" hangingPunct="1"/>
            <a:r>
              <a:rPr lang="en-US" altLang="zh-CN" sz="2400" b="1" dirty="0"/>
              <a:t> </a:t>
            </a:r>
          </a:p>
          <a:p>
            <a:pPr eaLnBrk="1" hangingPunct="1"/>
            <a:r>
              <a:rPr lang="zh-CN" altLang="en-US" sz="3200" b="1" dirty="0"/>
              <a:t>显然</a:t>
            </a:r>
          </a:p>
          <a:p>
            <a:pPr eaLnBrk="1" hangingPunct="1"/>
            <a:r>
              <a:rPr lang="zh-CN" altLang="en-US" sz="3200" b="1" dirty="0"/>
              <a:t>         </a:t>
            </a:r>
            <a:r>
              <a:rPr lang="en-US" altLang="zh-CN" sz="3200" b="1" dirty="0"/>
              <a:t>b</a:t>
            </a:r>
            <a:r>
              <a:rPr lang="zh-CN" altLang="en-US" sz="3200" b="1" dirty="0"/>
              <a:t>覆盖</a:t>
            </a:r>
            <a:r>
              <a:rPr lang="en-US" altLang="zh-CN" sz="3200" b="1" dirty="0"/>
              <a:t>a, e</a:t>
            </a:r>
            <a:r>
              <a:rPr lang="zh-CN" altLang="en-US" sz="3200" b="1" dirty="0"/>
              <a:t>覆盖</a:t>
            </a:r>
            <a:r>
              <a:rPr lang="en-US" altLang="zh-CN" sz="3200" b="1" dirty="0"/>
              <a:t>a</a:t>
            </a:r>
          </a:p>
          <a:p>
            <a:pPr eaLnBrk="1" hangingPunct="1"/>
            <a:r>
              <a:rPr lang="en-US" altLang="zh-CN" sz="3200" b="1" dirty="0"/>
              <a:t>         c</a:t>
            </a:r>
            <a:r>
              <a:rPr lang="zh-CN" altLang="en-US" sz="3200" b="1" dirty="0"/>
              <a:t>覆盖</a:t>
            </a:r>
            <a:r>
              <a:rPr lang="en-US" altLang="zh-CN" sz="3200" b="1" dirty="0"/>
              <a:t>b</a:t>
            </a:r>
          </a:p>
          <a:p>
            <a:pPr eaLnBrk="1" hangingPunct="1"/>
            <a:r>
              <a:rPr lang="en-US" altLang="zh-CN" sz="3200" b="1" dirty="0"/>
              <a:t>         d</a:t>
            </a:r>
            <a:r>
              <a:rPr lang="zh-CN" altLang="en-US" sz="3200" b="1" dirty="0"/>
              <a:t>覆盖</a:t>
            </a:r>
            <a:r>
              <a:rPr lang="en-US" altLang="zh-CN" sz="3200" b="1" dirty="0"/>
              <a:t>c</a:t>
            </a:r>
          </a:p>
          <a:p>
            <a:pPr eaLnBrk="1" hangingPunct="1"/>
            <a:r>
              <a:rPr lang="en-US" altLang="zh-CN" sz="3200" b="1" dirty="0"/>
              <a:t>         d</a:t>
            </a:r>
            <a:r>
              <a:rPr lang="zh-CN" altLang="en-US" sz="3200" b="1" dirty="0"/>
              <a:t>覆盖</a:t>
            </a:r>
            <a:r>
              <a:rPr lang="en-US" altLang="zh-CN" sz="3200" b="1" dirty="0"/>
              <a:t>e</a:t>
            </a:r>
          </a:p>
        </p:txBody>
      </p:sp>
      <p:sp>
        <p:nvSpPr>
          <p:cNvPr id="296965" name="Line 5"/>
          <p:cNvSpPr>
            <a:spLocks noChangeShapeType="1"/>
          </p:cNvSpPr>
          <p:nvPr/>
        </p:nvSpPr>
        <p:spPr bwMode="auto">
          <a:xfrm>
            <a:off x="7038975" y="4632325"/>
            <a:ext cx="504825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6966" name="Line 6"/>
          <p:cNvSpPr>
            <a:spLocks noChangeShapeType="1"/>
          </p:cNvSpPr>
          <p:nvPr/>
        </p:nvSpPr>
        <p:spPr bwMode="auto">
          <a:xfrm flipH="1">
            <a:off x="7543800" y="4344988"/>
            <a:ext cx="576263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6967" name="Line 7"/>
          <p:cNvSpPr>
            <a:spLocks noChangeShapeType="1"/>
          </p:cNvSpPr>
          <p:nvPr/>
        </p:nvSpPr>
        <p:spPr bwMode="auto">
          <a:xfrm>
            <a:off x="7040563" y="4056063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6968" name="Line 8"/>
          <p:cNvSpPr>
            <a:spLocks noChangeShapeType="1"/>
          </p:cNvSpPr>
          <p:nvPr/>
        </p:nvSpPr>
        <p:spPr bwMode="auto">
          <a:xfrm flipV="1">
            <a:off x="7040563" y="3624263"/>
            <a:ext cx="503237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6969" name="Line 9"/>
          <p:cNvSpPr>
            <a:spLocks noChangeShapeType="1"/>
          </p:cNvSpPr>
          <p:nvPr/>
        </p:nvSpPr>
        <p:spPr bwMode="auto">
          <a:xfrm>
            <a:off x="7543800" y="3624263"/>
            <a:ext cx="576263" cy="720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6970" name="Text Box 10"/>
          <p:cNvSpPr txBox="1">
            <a:spLocks noChangeArrowheads="1"/>
          </p:cNvSpPr>
          <p:nvPr/>
        </p:nvSpPr>
        <p:spPr bwMode="auto">
          <a:xfrm>
            <a:off x="7380288" y="5156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</a:t>
            </a:r>
          </a:p>
        </p:txBody>
      </p:sp>
      <p:sp>
        <p:nvSpPr>
          <p:cNvPr id="296971" name="Text Box 11"/>
          <p:cNvSpPr txBox="1">
            <a:spLocks noChangeArrowheads="1"/>
          </p:cNvSpPr>
          <p:nvPr/>
        </p:nvSpPr>
        <p:spPr bwMode="auto">
          <a:xfrm>
            <a:off x="6732588" y="45085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</a:p>
        </p:txBody>
      </p:sp>
      <p:sp>
        <p:nvSpPr>
          <p:cNvPr id="296972" name="Text Box 12"/>
          <p:cNvSpPr txBox="1">
            <a:spLocks noChangeArrowheads="1"/>
          </p:cNvSpPr>
          <p:nvPr/>
        </p:nvSpPr>
        <p:spPr bwMode="auto">
          <a:xfrm>
            <a:off x="6732588" y="37877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</a:t>
            </a:r>
          </a:p>
        </p:txBody>
      </p:sp>
      <p:sp>
        <p:nvSpPr>
          <p:cNvPr id="296973" name="Text Box 13"/>
          <p:cNvSpPr txBox="1">
            <a:spLocks noChangeArrowheads="1"/>
          </p:cNvSpPr>
          <p:nvPr/>
        </p:nvSpPr>
        <p:spPr bwMode="auto">
          <a:xfrm>
            <a:off x="7308850" y="32845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d</a:t>
            </a:r>
          </a:p>
        </p:txBody>
      </p:sp>
      <p:sp>
        <p:nvSpPr>
          <p:cNvPr id="296974" name="Text Box 14"/>
          <p:cNvSpPr txBox="1">
            <a:spLocks noChangeArrowheads="1"/>
          </p:cNvSpPr>
          <p:nvPr/>
        </p:nvSpPr>
        <p:spPr bwMode="auto">
          <a:xfrm>
            <a:off x="8172450" y="41481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1751784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6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6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6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6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96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96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6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96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96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96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96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96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9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96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70" grpId="0"/>
      <p:bldP spid="296971" grpId="0"/>
      <p:bldP spid="296972" grpId="0"/>
      <p:bldP spid="296973" grpId="0"/>
      <p:bldP spid="29697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5A31D6-2767-43B6-9FCB-52F39913D82F}" type="slidenum">
              <a:rPr lang="zh-CN" altLang="en-US" smtClean="0">
                <a:solidFill>
                  <a:schemeClr val="accent1"/>
                </a:solidFill>
              </a:rPr>
              <a:t>31</a:t>
            </a:fld>
            <a:r>
              <a:rPr lang="en-US" altLang="zh-CN" dirty="0">
                <a:solidFill>
                  <a:schemeClr val="accent1"/>
                </a:solidFill>
              </a:rPr>
              <a:t>/52</a:t>
            </a:r>
          </a:p>
        </p:txBody>
      </p:sp>
      <p:sp>
        <p:nvSpPr>
          <p:cNvPr id="1638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例 </a:t>
            </a:r>
            <a:r>
              <a:rPr lang="zh-CN" altLang="en-US" b="1">
                <a:latin typeface="Calibri" panose="020F0502020204030204" pitchFamily="34" charset="0"/>
                <a:ea typeface="宋体" panose="02010600030101010101" pitchFamily="2" charset="-122"/>
              </a:rPr>
              <a:t>试画出哈斯图</a:t>
            </a:r>
          </a:p>
        </p:txBody>
      </p:sp>
      <p:sp>
        <p:nvSpPr>
          <p:cNvPr id="16388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836613"/>
            <a:ext cx="8229600" cy="182245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b="1">
                <a:latin typeface="Calibri" panose="020F0502020204030204" pitchFamily="34" charset="0"/>
                <a:ea typeface="宋体" panose="02010600030101010101" pitchFamily="2" charset="-122"/>
              </a:rPr>
              <a:t>设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A={  {1}, {2}, {3}, {4}, {1,2}, {1,5}, {3,6},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            {4,6}, {0,3,6}, {1,5,8}, {0,3,4,6}       }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395288" y="2109788"/>
            <a:ext cx="78486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</a:rPr>
              <a:t>R</a:t>
            </a:r>
            <a:r>
              <a:rPr lang="zh-CN" altLang="en-US" sz="2800" b="1" dirty="0">
                <a:solidFill>
                  <a:schemeClr val="hlink"/>
                </a:solidFill>
              </a:rPr>
              <a:t>是</a:t>
            </a:r>
            <a:r>
              <a:rPr lang="en-US" altLang="zh-CN" sz="2800" b="1" dirty="0">
                <a:solidFill>
                  <a:schemeClr val="hlink"/>
                </a:solidFill>
              </a:rPr>
              <a:t>A</a:t>
            </a:r>
            <a:r>
              <a:rPr lang="zh-CN" altLang="en-US" sz="2800" b="1" dirty="0">
                <a:solidFill>
                  <a:schemeClr val="hlink"/>
                </a:solidFill>
              </a:rPr>
              <a:t>上的一个偏序关系</a:t>
            </a:r>
            <a:r>
              <a:rPr lang="en-US" altLang="zh-CN" sz="2800" b="1" dirty="0">
                <a:solidFill>
                  <a:schemeClr val="hlink"/>
                </a:solidFill>
              </a:rPr>
              <a:t>: 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993300"/>
                </a:solidFill>
              </a:rPr>
              <a:t>对于任意的</a:t>
            </a:r>
            <a:r>
              <a:rPr lang="en-US" altLang="zh-CN" sz="2800" b="1" dirty="0" err="1">
                <a:solidFill>
                  <a:srgbClr val="993300"/>
                </a:solidFill>
              </a:rPr>
              <a:t>x,y∊A</a:t>
            </a:r>
            <a:r>
              <a:rPr lang="zh-CN" altLang="en-US" sz="2800" b="1" dirty="0">
                <a:solidFill>
                  <a:srgbClr val="993300"/>
                </a:solidFill>
              </a:rPr>
              <a:t>，</a:t>
            </a:r>
            <a:r>
              <a:rPr lang="en-US" altLang="zh-CN" sz="2800" b="1" dirty="0">
                <a:solidFill>
                  <a:srgbClr val="993300"/>
                </a:solidFill>
              </a:rPr>
              <a:t>&lt;</a:t>
            </a:r>
            <a:r>
              <a:rPr lang="en-US" altLang="zh-CN" sz="2800" b="1" dirty="0" err="1">
                <a:solidFill>
                  <a:srgbClr val="993300"/>
                </a:solidFill>
              </a:rPr>
              <a:t>x,y</a:t>
            </a:r>
            <a:r>
              <a:rPr lang="en-US" altLang="zh-CN" sz="2800" b="1" dirty="0">
                <a:solidFill>
                  <a:srgbClr val="993300"/>
                </a:solidFill>
              </a:rPr>
              <a:t>&gt; ∊R</a:t>
            </a:r>
            <a:r>
              <a:rPr lang="zh-CN" altLang="en-US" sz="2800" b="1" dirty="0">
                <a:solidFill>
                  <a:srgbClr val="993300"/>
                </a:solidFill>
              </a:rPr>
              <a:t>当且仅当</a:t>
            </a:r>
            <a:r>
              <a:rPr lang="en-US" altLang="zh-CN" sz="2800" b="1" dirty="0" err="1">
                <a:solidFill>
                  <a:srgbClr val="993300"/>
                </a:solidFill>
              </a:rPr>
              <a:t>x⊆y</a:t>
            </a:r>
            <a:r>
              <a:rPr lang="zh-CN" altLang="en-US" sz="2800" b="1" dirty="0">
                <a:solidFill>
                  <a:srgbClr val="993300"/>
                </a:solidFill>
              </a:rPr>
              <a:t>。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3203575" y="3133725"/>
            <a:ext cx="4667250" cy="3319463"/>
            <a:chOff x="2018" y="2156"/>
            <a:chExt cx="2940" cy="2091"/>
          </a:xfrm>
        </p:grpSpPr>
        <p:sp>
          <p:nvSpPr>
            <p:cNvPr id="16391" name="Oval 6"/>
            <p:cNvSpPr>
              <a:spLocks noChangeArrowheads="1"/>
            </p:cNvSpPr>
            <p:nvPr/>
          </p:nvSpPr>
          <p:spPr bwMode="auto">
            <a:xfrm>
              <a:off x="2472" y="3913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392" name="Oval 7"/>
            <p:cNvSpPr>
              <a:spLocks noChangeArrowheads="1"/>
            </p:cNvSpPr>
            <p:nvPr/>
          </p:nvSpPr>
          <p:spPr bwMode="auto">
            <a:xfrm>
              <a:off x="3016" y="3913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393" name="Oval 8"/>
            <p:cNvSpPr>
              <a:spLocks noChangeArrowheads="1"/>
            </p:cNvSpPr>
            <p:nvPr/>
          </p:nvSpPr>
          <p:spPr bwMode="auto">
            <a:xfrm>
              <a:off x="2426" y="3369"/>
              <a:ext cx="91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394" name="Oval 9"/>
            <p:cNvSpPr>
              <a:spLocks noChangeArrowheads="1"/>
            </p:cNvSpPr>
            <p:nvPr/>
          </p:nvSpPr>
          <p:spPr bwMode="auto">
            <a:xfrm>
              <a:off x="3016" y="3369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395" name="Oval 10"/>
            <p:cNvSpPr>
              <a:spLocks noChangeArrowheads="1"/>
            </p:cNvSpPr>
            <p:nvPr/>
          </p:nvSpPr>
          <p:spPr bwMode="auto">
            <a:xfrm>
              <a:off x="2472" y="2779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396" name="Oval 11"/>
            <p:cNvSpPr>
              <a:spLocks noChangeArrowheads="1"/>
            </p:cNvSpPr>
            <p:nvPr/>
          </p:nvSpPr>
          <p:spPr bwMode="auto">
            <a:xfrm>
              <a:off x="3962" y="3913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397" name="Oval 12"/>
            <p:cNvSpPr>
              <a:spLocks noChangeArrowheads="1"/>
            </p:cNvSpPr>
            <p:nvPr/>
          </p:nvSpPr>
          <p:spPr bwMode="auto">
            <a:xfrm>
              <a:off x="4506" y="3913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398" name="Oval 13"/>
            <p:cNvSpPr>
              <a:spLocks noChangeArrowheads="1"/>
            </p:cNvSpPr>
            <p:nvPr/>
          </p:nvSpPr>
          <p:spPr bwMode="auto">
            <a:xfrm>
              <a:off x="3962" y="3369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399" name="Oval 14"/>
            <p:cNvSpPr>
              <a:spLocks noChangeArrowheads="1"/>
            </p:cNvSpPr>
            <p:nvPr/>
          </p:nvSpPr>
          <p:spPr bwMode="auto">
            <a:xfrm>
              <a:off x="4506" y="3369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0" name="Oval 15"/>
            <p:cNvSpPr>
              <a:spLocks noChangeArrowheads="1"/>
            </p:cNvSpPr>
            <p:nvPr/>
          </p:nvSpPr>
          <p:spPr bwMode="auto">
            <a:xfrm>
              <a:off x="3962" y="2779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1" name="Oval 16"/>
            <p:cNvSpPr>
              <a:spLocks noChangeArrowheads="1"/>
            </p:cNvSpPr>
            <p:nvPr/>
          </p:nvSpPr>
          <p:spPr bwMode="auto">
            <a:xfrm>
              <a:off x="3962" y="2235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02" name="Text Box 17"/>
            <p:cNvSpPr txBox="1">
              <a:spLocks noChangeArrowheads="1"/>
            </p:cNvSpPr>
            <p:nvPr/>
          </p:nvSpPr>
          <p:spPr bwMode="auto">
            <a:xfrm>
              <a:off x="2368" y="4016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{1}</a:t>
              </a:r>
            </a:p>
          </p:txBody>
        </p:sp>
        <p:sp>
          <p:nvSpPr>
            <p:cNvPr id="16403" name="Text Box 18"/>
            <p:cNvSpPr txBox="1">
              <a:spLocks noChangeArrowheads="1"/>
            </p:cNvSpPr>
            <p:nvPr/>
          </p:nvSpPr>
          <p:spPr bwMode="auto">
            <a:xfrm>
              <a:off x="2906" y="4004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{2}</a:t>
              </a:r>
            </a:p>
          </p:txBody>
        </p:sp>
        <p:sp>
          <p:nvSpPr>
            <p:cNvPr id="16404" name="Text Box 19"/>
            <p:cNvSpPr txBox="1">
              <a:spLocks noChangeArrowheads="1"/>
            </p:cNvSpPr>
            <p:nvPr/>
          </p:nvSpPr>
          <p:spPr bwMode="auto">
            <a:xfrm>
              <a:off x="2018" y="3290"/>
              <a:ext cx="4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{1,5}</a:t>
              </a:r>
            </a:p>
          </p:txBody>
        </p:sp>
        <p:sp>
          <p:nvSpPr>
            <p:cNvPr id="16405" name="Text Box 20"/>
            <p:cNvSpPr txBox="1">
              <a:spLocks noChangeArrowheads="1"/>
            </p:cNvSpPr>
            <p:nvPr/>
          </p:nvSpPr>
          <p:spPr bwMode="auto">
            <a:xfrm>
              <a:off x="3049" y="3290"/>
              <a:ext cx="4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{1,2}</a:t>
              </a:r>
            </a:p>
          </p:txBody>
        </p:sp>
        <p:sp>
          <p:nvSpPr>
            <p:cNvPr id="16406" name="Text Box 21"/>
            <p:cNvSpPr txBox="1">
              <a:spLocks noChangeArrowheads="1"/>
            </p:cNvSpPr>
            <p:nvPr/>
          </p:nvSpPr>
          <p:spPr bwMode="auto">
            <a:xfrm>
              <a:off x="3858" y="4016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{3}</a:t>
              </a:r>
            </a:p>
          </p:txBody>
        </p:sp>
        <p:sp>
          <p:nvSpPr>
            <p:cNvPr id="16407" name="Text Box 22"/>
            <p:cNvSpPr txBox="1">
              <a:spLocks noChangeArrowheads="1"/>
            </p:cNvSpPr>
            <p:nvPr/>
          </p:nvSpPr>
          <p:spPr bwMode="auto">
            <a:xfrm>
              <a:off x="4357" y="4016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{4}</a:t>
              </a:r>
            </a:p>
          </p:txBody>
        </p:sp>
        <p:sp>
          <p:nvSpPr>
            <p:cNvPr id="16408" name="Text Box 23"/>
            <p:cNvSpPr txBox="1">
              <a:spLocks noChangeArrowheads="1"/>
            </p:cNvSpPr>
            <p:nvPr/>
          </p:nvSpPr>
          <p:spPr bwMode="auto">
            <a:xfrm>
              <a:off x="3560" y="3290"/>
              <a:ext cx="4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{3.6}</a:t>
              </a:r>
            </a:p>
          </p:txBody>
        </p:sp>
        <p:sp>
          <p:nvSpPr>
            <p:cNvPr id="16409" name="Text Box 24"/>
            <p:cNvSpPr txBox="1">
              <a:spLocks noChangeArrowheads="1"/>
            </p:cNvSpPr>
            <p:nvPr/>
          </p:nvSpPr>
          <p:spPr bwMode="auto">
            <a:xfrm>
              <a:off x="4546" y="3290"/>
              <a:ext cx="4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{4,6}</a:t>
              </a:r>
            </a:p>
          </p:txBody>
        </p:sp>
        <p:sp>
          <p:nvSpPr>
            <p:cNvPr id="16410" name="Text Box 25"/>
            <p:cNvSpPr txBox="1">
              <a:spLocks noChangeArrowheads="1"/>
            </p:cNvSpPr>
            <p:nvPr/>
          </p:nvSpPr>
          <p:spPr bwMode="auto">
            <a:xfrm>
              <a:off x="2278" y="2474"/>
              <a:ext cx="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{1,5,8}</a:t>
              </a:r>
            </a:p>
          </p:txBody>
        </p:sp>
        <p:sp>
          <p:nvSpPr>
            <p:cNvPr id="16411" name="Text Box 26"/>
            <p:cNvSpPr txBox="1">
              <a:spLocks noChangeArrowheads="1"/>
            </p:cNvSpPr>
            <p:nvPr/>
          </p:nvSpPr>
          <p:spPr bwMode="auto">
            <a:xfrm>
              <a:off x="3424" y="2655"/>
              <a:ext cx="5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{0,3,6}</a:t>
              </a:r>
            </a:p>
          </p:txBody>
        </p:sp>
        <p:sp>
          <p:nvSpPr>
            <p:cNvPr id="16412" name="Text Box 27"/>
            <p:cNvSpPr txBox="1">
              <a:spLocks noChangeArrowheads="1"/>
            </p:cNvSpPr>
            <p:nvPr/>
          </p:nvSpPr>
          <p:spPr bwMode="auto">
            <a:xfrm>
              <a:off x="4183" y="2156"/>
              <a:ext cx="6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{0,3,4,6}</a:t>
              </a:r>
            </a:p>
          </p:txBody>
        </p:sp>
        <p:sp>
          <p:nvSpPr>
            <p:cNvPr id="16413" name="Line 28"/>
            <p:cNvSpPr>
              <a:spLocks noChangeShapeType="1"/>
            </p:cNvSpPr>
            <p:nvPr/>
          </p:nvSpPr>
          <p:spPr bwMode="auto">
            <a:xfrm flipV="1">
              <a:off x="2472" y="2779"/>
              <a:ext cx="0" cy="1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4" name="Oval 29"/>
            <p:cNvSpPr>
              <a:spLocks noChangeArrowheads="1"/>
            </p:cNvSpPr>
            <p:nvPr/>
          </p:nvSpPr>
          <p:spPr bwMode="auto">
            <a:xfrm>
              <a:off x="2426" y="2734"/>
              <a:ext cx="91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15" name="Oval 30"/>
            <p:cNvSpPr>
              <a:spLocks noChangeArrowheads="1"/>
            </p:cNvSpPr>
            <p:nvPr/>
          </p:nvSpPr>
          <p:spPr bwMode="auto">
            <a:xfrm>
              <a:off x="2426" y="3868"/>
              <a:ext cx="91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16" name="Oval 31"/>
            <p:cNvSpPr>
              <a:spLocks noChangeArrowheads="1"/>
            </p:cNvSpPr>
            <p:nvPr/>
          </p:nvSpPr>
          <p:spPr bwMode="auto">
            <a:xfrm>
              <a:off x="2971" y="3369"/>
              <a:ext cx="91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17" name="Oval 32"/>
            <p:cNvSpPr>
              <a:spLocks noChangeArrowheads="1"/>
            </p:cNvSpPr>
            <p:nvPr/>
          </p:nvSpPr>
          <p:spPr bwMode="auto">
            <a:xfrm>
              <a:off x="2971" y="3913"/>
              <a:ext cx="91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18" name="Oval 33"/>
            <p:cNvSpPr>
              <a:spLocks noChangeArrowheads="1"/>
            </p:cNvSpPr>
            <p:nvPr/>
          </p:nvSpPr>
          <p:spPr bwMode="auto">
            <a:xfrm>
              <a:off x="3923" y="3868"/>
              <a:ext cx="91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19" name="Oval 34"/>
            <p:cNvSpPr>
              <a:spLocks noChangeArrowheads="1"/>
            </p:cNvSpPr>
            <p:nvPr/>
          </p:nvSpPr>
          <p:spPr bwMode="auto">
            <a:xfrm>
              <a:off x="4468" y="3868"/>
              <a:ext cx="91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20" name="Oval 35"/>
            <p:cNvSpPr>
              <a:spLocks noChangeArrowheads="1"/>
            </p:cNvSpPr>
            <p:nvPr/>
          </p:nvSpPr>
          <p:spPr bwMode="auto">
            <a:xfrm>
              <a:off x="3923" y="3323"/>
              <a:ext cx="91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21" name="Oval 36"/>
            <p:cNvSpPr>
              <a:spLocks noChangeArrowheads="1"/>
            </p:cNvSpPr>
            <p:nvPr/>
          </p:nvSpPr>
          <p:spPr bwMode="auto">
            <a:xfrm>
              <a:off x="3923" y="2779"/>
              <a:ext cx="91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22" name="Oval 37"/>
            <p:cNvSpPr>
              <a:spLocks noChangeArrowheads="1"/>
            </p:cNvSpPr>
            <p:nvPr/>
          </p:nvSpPr>
          <p:spPr bwMode="auto">
            <a:xfrm>
              <a:off x="3923" y="2235"/>
              <a:ext cx="91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23" name="Oval 38"/>
            <p:cNvSpPr>
              <a:spLocks noChangeArrowheads="1"/>
            </p:cNvSpPr>
            <p:nvPr/>
          </p:nvSpPr>
          <p:spPr bwMode="auto">
            <a:xfrm>
              <a:off x="4468" y="3323"/>
              <a:ext cx="91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24" name="Line 39"/>
            <p:cNvSpPr>
              <a:spLocks noChangeShapeType="1"/>
            </p:cNvSpPr>
            <p:nvPr/>
          </p:nvSpPr>
          <p:spPr bwMode="auto">
            <a:xfrm flipV="1">
              <a:off x="2472" y="3414"/>
              <a:ext cx="544" cy="4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5" name="Line 40"/>
            <p:cNvSpPr>
              <a:spLocks noChangeShapeType="1"/>
            </p:cNvSpPr>
            <p:nvPr/>
          </p:nvSpPr>
          <p:spPr bwMode="auto">
            <a:xfrm flipV="1">
              <a:off x="3016" y="3459"/>
              <a:ext cx="0" cy="4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6" name="Line 41"/>
            <p:cNvSpPr>
              <a:spLocks noChangeShapeType="1"/>
            </p:cNvSpPr>
            <p:nvPr/>
          </p:nvSpPr>
          <p:spPr bwMode="auto">
            <a:xfrm flipV="1">
              <a:off x="3969" y="2280"/>
              <a:ext cx="0" cy="16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7" name="Line 42"/>
            <p:cNvSpPr>
              <a:spLocks noChangeShapeType="1"/>
            </p:cNvSpPr>
            <p:nvPr/>
          </p:nvSpPr>
          <p:spPr bwMode="auto">
            <a:xfrm flipV="1">
              <a:off x="4513" y="3369"/>
              <a:ext cx="0" cy="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8" name="Line 43"/>
            <p:cNvSpPr>
              <a:spLocks noChangeShapeType="1"/>
            </p:cNvSpPr>
            <p:nvPr/>
          </p:nvSpPr>
          <p:spPr bwMode="auto">
            <a:xfrm flipH="1" flipV="1">
              <a:off x="3969" y="2280"/>
              <a:ext cx="544" cy="10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49730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A936FF5-1C96-4D67-84E2-93F045D07C0A}" type="slidenum">
              <a:rPr lang="zh-CN" altLang="en-US" smtClean="0">
                <a:solidFill>
                  <a:schemeClr val="accent1"/>
                </a:solidFill>
              </a:rPr>
              <a:t>32</a:t>
            </a:fld>
            <a:r>
              <a:rPr lang="en-US" altLang="zh-CN" dirty="0">
                <a:solidFill>
                  <a:schemeClr val="accent1"/>
                </a:solidFill>
              </a:rPr>
              <a:t>/52</a:t>
            </a:r>
          </a:p>
        </p:txBody>
      </p:sp>
      <p:sp>
        <p:nvSpPr>
          <p:cNvPr id="1741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</a:p>
        </p:txBody>
      </p:sp>
      <p:sp>
        <p:nvSpPr>
          <p:cNvPr id="17412" name="Rectangle 3"/>
          <p:cNvSpPr>
            <a:spLocks noGrp="1"/>
          </p:cNvSpPr>
          <p:nvPr>
            <p:ph type="body" idx="4294967295"/>
          </p:nvPr>
        </p:nvSpPr>
        <p:spPr>
          <a:xfrm>
            <a:off x="288925" y="1052513"/>
            <a:ext cx="8820150" cy="3240087"/>
          </a:xfrm>
        </p:spPr>
        <p:txBody>
          <a:bodyPr/>
          <a:lstStyle/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设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A={1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3}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P(A)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的幂集合，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在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P(A)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上建立一个二元关系</a:t>
            </a:r>
            <a:r>
              <a:rPr lang="zh-CN" altLang="en-US" b="1" u="sng" dirty="0">
                <a:latin typeface="Calibri" panose="020F0502020204030204" pitchFamily="34" charset="0"/>
                <a:ea typeface="宋体" panose="02010600030101010101" pitchFamily="2" charset="-122"/>
              </a:rPr>
              <a:t>≺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: 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对于任意的</a:t>
            </a:r>
            <a:r>
              <a:rPr lang="en-US" altLang="zh-CN" b="1" dirty="0" err="1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en-US" altLang="zh-CN" b="1" u="sng" dirty="0" err="1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,</a:t>
            </a:r>
            <a:r>
              <a:rPr lang="en-US" altLang="zh-CN" b="1" dirty="0" err="1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y∊P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(A)</a:t>
            </a: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 dirty="0" err="1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en-US" altLang="zh-CN" b="1" u="sng" dirty="0" err="1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≺</a:t>
            </a:r>
            <a:r>
              <a:rPr lang="en-US" altLang="zh-CN" b="1" dirty="0" err="1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y</a:t>
            </a: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当且仅当</a:t>
            </a:r>
            <a:r>
              <a:rPr lang="en-US" altLang="zh-CN" b="1" dirty="0" err="1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x⊆y</a:t>
            </a: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试画出偏序关系</a:t>
            </a:r>
            <a:r>
              <a:rPr lang="zh-CN" altLang="en-US" b="1" u="sng" dirty="0">
                <a:latin typeface="Calibri" panose="020F0502020204030204" pitchFamily="34" charset="0"/>
                <a:ea typeface="宋体" panose="02010600030101010101" pitchFamily="2" charset="-122"/>
              </a:rPr>
              <a:t>≺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的哈斯图。</a:t>
            </a:r>
          </a:p>
        </p:txBody>
      </p:sp>
    </p:spTree>
    <p:extLst>
      <p:ext uri="{BB962C8B-B14F-4D97-AF65-F5344CB8AC3E}">
        <p14:creationId xmlns:p14="http://schemas.microsoft.com/office/powerpoint/2010/main" val="185985105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7C605E-96E4-4E30-9026-9E7B20A7F920}" type="slidenum">
              <a:rPr lang="zh-CN" altLang="en-US" smtClean="0">
                <a:solidFill>
                  <a:schemeClr val="accent1"/>
                </a:solidFill>
              </a:rPr>
              <a:t>33</a:t>
            </a:fld>
            <a:r>
              <a:rPr lang="en-US" altLang="zh-CN" dirty="0">
                <a:solidFill>
                  <a:schemeClr val="accent1"/>
                </a:solidFill>
              </a:rPr>
              <a:t>/52</a:t>
            </a:r>
          </a:p>
        </p:txBody>
      </p:sp>
      <p:sp>
        <p:nvSpPr>
          <p:cNvPr id="2253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4.19   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全序集、全序关系 </a:t>
            </a:r>
          </a:p>
        </p:txBody>
      </p:sp>
      <p:sp>
        <p:nvSpPr>
          <p:cNvPr id="22532" name="Rectangle 3"/>
          <p:cNvSpPr>
            <a:spLocks noGrp="1"/>
          </p:cNvSpPr>
          <p:nvPr>
            <p:ph type="body" idx="4294967295"/>
          </p:nvPr>
        </p:nvSpPr>
        <p:spPr>
          <a:xfrm>
            <a:off x="179388" y="765175"/>
            <a:ext cx="8640762" cy="2519363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设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&lt;A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zh-CN" altLang="en-US" b="1" u="sng" dirty="0">
                <a:latin typeface="Calibri" panose="020F0502020204030204" pitchFamily="34" charset="0"/>
                <a:ea typeface="宋体" panose="02010600030101010101" pitchFamily="2" charset="-122"/>
              </a:rPr>
              <a:t>≺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&gt;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是一个偏序集，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如果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中的任意两个元素都是可比的，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那么称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&lt;A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zh-CN" altLang="en-US" b="1" u="sng" dirty="0">
                <a:latin typeface="Calibri" panose="020F0502020204030204" pitchFamily="34" charset="0"/>
                <a:ea typeface="宋体" panose="02010600030101010101" pitchFamily="2" charset="-122"/>
              </a:rPr>
              <a:t>≺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&gt;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为</a:t>
            </a:r>
            <a:r>
              <a:rPr lang="zh-CN" altLang="en-US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全序集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并称</a:t>
            </a:r>
            <a:r>
              <a:rPr lang="zh-CN" altLang="en-US" b="1" u="sng" dirty="0">
                <a:latin typeface="Calibri" panose="020F0502020204030204" pitchFamily="34" charset="0"/>
                <a:ea typeface="宋体" panose="02010600030101010101" pitchFamily="2" charset="-122"/>
              </a:rPr>
              <a:t>≺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为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上的</a:t>
            </a:r>
            <a:r>
              <a:rPr lang="zh-CN" altLang="en-US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全序关系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80000"/>
              </a:lnSpc>
            </a:pPr>
            <a:endParaRPr lang="zh-CN" altLang="en-US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1600" y="4725144"/>
            <a:ext cx="6029215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例 实数集合上的大小关系是全序关系</a:t>
            </a:r>
          </a:p>
        </p:txBody>
      </p:sp>
    </p:spTree>
    <p:extLst>
      <p:ext uri="{BB962C8B-B14F-4D97-AF65-F5344CB8AC3E}">
        <p14:creationId xmlns:p14="http://schemas.microsoft.com/office/powerpoint/2010/main" val="2646114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5"/>
          <p:cNvSpPr>
            <a:spLocks noChangeArrowheads="1"/>
          </p:cNvSpPr>
          <p:nvPr/>
        </p:nvSpPr>
        <p:spPr bwMode="auto">
          <a:xfrm>
            <a:off x="179388" y="115888"/>
            <a:ext cx="8137525" cy="501675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/>
              <a:t>例　</a:t>
            </a:r>
            <a:r>
              <a:rPr lang="en-US" altLang="zh-CN" sz="3200" b="1" dirty="0"/>
              <a:t>A={ a, b, c, d, e}</a:t>
            </a:r>
          </a:p>
          <a:p>
            <a:pPr eaLnBrk="1" hangingPunct="1"/>
            <a:endParaRPr lang="zh-CN" altLang="en-US" sz="3200" b="1" dirty="0"/>
          </a:p>
          <a:p>
            <a:pPr eaLnBrk="1" hangingPunct="1"/>
            <a:endParaRPr lang="zh-CN" altLang="en-US" sz="3200" b="1" dirty="0"/>
          </a:p>
          <a:p>
            <a:pPr eaLnBrk="1" hangingPunct="1"/>
            <a:endParaRPr lang="zh-CN" altLang="en-US" sz="3200" b="1" dirty="0"/>
          </a:p>
          <a:p>
            <a:pPr eaLnBrk="1" hangingPunct="1"/>
            <a:endParaRPr lang="zh-CN" altLang="en-US" sz="3200" b="1" dirty="0"/>
          </a:p>
          <a:p>
            <a:pPr eaLnBrk="1" hangingPunct="1"/>
            <a:endParaRPr lang="zh-CN" altLang="en-US" sz="3200" b="1" dirty="0"/>
          </a:p>
          <a:p>
            <a:pPr eaLnBrk="1" hangingPunct="1"/>
            <a:endParaRPr lang="zh-CN" altLang="en-US" sz="3200" b="1" dirty="0"/>
          </a:p>
          <a:p>
            <a:pPr eaLnBrk="1" hangingPunct="1"/>
            <a:r>
              <a:rPr lang="zh-CN" altLang="en-US" sz="3200" dirty="0"/>
              <a:t> 　   </a:t>
            </a:r>
            <a:r>
              <a:rPr lang="zh-CN" altLang="en-US" sz="3200" b="1" u="sng" dirty="0"/>
              <a:t>≺</a:t>
            </a:r>
            <a:r>
              <a:rPr lang="en-US" altLang="zh-CN" sz="3200" b="1" dirty="0"/>
              <a:t>={ &lt;</a:t>
            </a:r>
            <a:r>
              <a:rPr lang="en-US" altLang="zh-CN" sz="3200" b="1" dirty="0" err="1"/>
              <a:t>a,a</a:t>
            </a:r>
            <a:r>
              <a:rPr lang="en-US" altLang="zh-CN" sz="3200" b="1" dirty="0"/>
              <a:t>&gt;, &lt;</a:t>
            </a:r>
            <a:r>
              <a:rPr lang="en-US" altLang="zh-CN" sz="3200" b="1" dirty="0" err="1"/>
              <a:t>b,b</a:t>
            </a:r>
            <a:r>
              <a:rPr lang="en-US" altLang="zh-CN" sz="3200" b="1" dirty="0"/>
              <a:t>&gt;, &lt;</a:t>
            </a:r>
            <a:r>
              <a:rPr lang="en-US" altLang="zh-CN" sz="3200" b="1" dirty="0" err="1"/>
              <a:t>c,c</a:t>
            </a:r>
            <a:r>
              <a:rPr lang="en-US" altLang="zh-CN" sz="3200" b="1" dirty="0"/>
              <a:t>&gt;, &lt;</a:t>
            </a:r>
            <a:r>
              <a:rPr lang="en-US" altLang="zh-CN" sz="3200" b="1" dirty="0" err="1"/>
              <a:t>d,d</a:t>
            </a:r>
            <a:r>
              <a:rPr lang="en-US" altLang="zh-CN" sz="3200" b="1" dirty="0"/>
              <a:t>&gt;, &lt;</a:t>
            </a:r>
            <a:r>
              <a:rPr lang="en-US" altLang="zh-CN" sz="3200" b="1" dirty="0" err="1"/>
              <a:t>e,e</a:t>
            </a:r>
            <a:r>
              <a:rPr lang="en-US" altLang="zh-CN" sz="3200" b="1" dirty="0"/>
              <a:t>&gt;,</a:t>
            </a:r>
          </a:p>
          <a:p>
            <a:pPr eaLnBrk="1" hangingPunct="1"/>
            <a:r>
              <a:rPr lang="zh-CN" altLang="en-US" sz="3200" b="1" dirty="0"/>
              <a:t>　　　   </a:t>
            </a:r>
            <a:r>
              <a:rPr lang="en-US" altLang="zh-CN" sz="3200" b="1" dirty="0"/>
              <a:t>&lt;</a:t>
            </a:r>
            <a:r>
              <a:rPr lang="en-US" altLang="zh-CN" sz="3200" b="1" dirty="0" err="1"/>
              <a:t>a,b</a:t>
            </a:r>
            <a:r>
              <a:rPr lang="en-US" altLang="zh-CN" sz="3200" b="1" dirty="0"/>
              <a:t>&gt;, &lt;</a:t>
            </a:r>
            <a:r>
              <a:rPr lang="en-US" altLang="zh-CN" sz="3200" b="1" dirty="0" err="1"/>
              <a:t>a,c</a:t>
            </a:r>
            <a:r>
              <a:rPr lang="en-US" altLang="zh-CN" sz="3200" b="1" dirty="0"/>
              <a:t>&gt;, &lt;</a:t>
            </a:r>
            <a:r>
              <a:rPr lang="en-US" altLang="zh-CN" sz="3200" b="1" dirty="0" err="1"/>
              <a:t>a,d</a:t>
            </a:r>
            <a:r>
              <a:rPr lang="en-US" altLang="zh-CN" sz="3200" b="1" dirty="0"/>
              <a:t>&gt;, &lt;</a:t>
            </a:r>
            <a:r>
              <a:rPr lang="en-US" altLang="zh-CN" sz="3200" b="1" dirty="0" err="1"/>
              <a:t>a,e</a:t>
            </a:r>
            <a:r>
              <a:rPr lang="en-US" altLang="zh-CN" sz="3200" b="1" dirty="0"/>
              <a:t>&gt;, &lt;</a:t>
            </a:r>
            <a:r>
              <a:rPr lang="en-US" altLang="zh-CN" sz="3200" b="1" dirty="0" err="1"/>
              <a:t>b,c</a:t>
            </a:r>
            <a:r>
              <a:rPr lang="en-US" altLang="zh-CN" sz="3200" b="1" dirty="0"/>
              <a:t>&gt;, </a:t>
            </a:r>
          </a:p>
          <a:p>
            <a:pPr eaLnBrk="1" hangingPunct="1"/>
            <a:r>
              <a:rPr lang="en-US" altLang="zh-CN" sz="3200" b="1" dirty="0"/>
              <a:t>              &lt;</a:t>
            </a:r>
            <a:r>
              <a:rPr lang="en-US" altLang="zh-CN" sz="3200" b="1" dirty="0" err="1"/>
              <a:t>b,d</a:t>
            </a:r>
            <a:r>
              <a:rPr lang="en-US" altLang="zh-CN" sz="3200" b="1" dirty="0"/>
              <a:t>&gt;, &lt;</a:t>
            </a:r>
            <a:r>
              <a:rPr lang="en-US" altLang="zh-CN" sz="3200" b="1" dirty="0" err="1"/>
              <a:t>c,d</a:t>
            </a:r>
            <a:r>
              <a:rPr lang="en-US" altLang="zh-CN" sz="3200" b="1" dirty="0"/>
              <a:t>&gt;, &lt;</a:t>
            </a:r>
            <a:r>
              <a:rPr lang="en-US" altLang="zh-CN" sz="3200" b="1" dirty="0" err="1"/>
              <a:t>e,d</a:t>
            </a:r>
            <a:r>
              <a:rPr lang="en-US" altLang="zh-CN" sz="3200" b="1" dirty="0"/>
              <a:t>&gt; }</a:t>
            </a:r>
          </a:p>
        </p:txBody>
      </p:sp>
      <p:grpSp>
        <p:nvGrpSpPr>
          <p:cNvPr id="23555" name="Group 4"/>
          <p:cNvGrpSpPr/>
          <p:nvPr/>
        </p:nvGrpSpPr>
        <p:grpSpPr bwMode="auto">
          <a:xfrm>
            <a:off x="4633913" y="836613"/>
            <a:ext cx="1522412" cy="2354262"/>
            <a:chOff x="4453" y="2704"/>
            <a:chExt cx="1141" cy="1397"/>
          </a:xfrm>
        </p:grpSpPr>
        <p:sp>
          <p:nvSpPr>
            <p:cNvPr id="23567" name="Line 5"/>
            <p:cNvSpPr>
              <a:spLocks noChangeShapeType="1"/>
            </p:cNvSpPr>
            <p:nvPr/>
          </p:nvSpPr>
          <p:spPr bwMode="auto">
            <a:xfrm>
              <a:off x="4646" y="3553"/>
              <a:ext cx="318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8" name="Line 6"/>
            <p:cNvSpPr>
              <a:spLocks noChangeShapeType="1"/>
            </p:cNvSpPr>
            <p:nvPr/>
          </p:nvSpPr>
          <p:spPr bwMode="auto">
            <a:xfrm flipH="1">
              <a:off x="4964" y="3372"/>
              <a:ext cx="363" cy="4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9" name="Line 7"/>
            <p:cNvSpPr>
              <a:spLocks noChangeShapeType="1"/>
            </p:cNvSpPr>
            <p:nvPr/>
          </p:nvSpPr>
          <p:spPr bwMode="auto">
            <a:xfrm>
              <a:off x="4647" y="3190"/>
              <a:ext cx="0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0" name="Line 8"/>
            <p:cNvSpPr>
              <a:spLocks noChangeShapeType="1"/>
            </p:cNvSpPr>
            <p:nvPr/>
          </p:nvSpPr>
          <p:spPr bwMode="auto">
            <a:xfrm flipV="1">
              <a:off x="4647" y="2918"/>
              <a:ext cx="317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1" name="Line 9"/>
            <p:cNvSpPr>
              <a:spLocks noChangeShapeType="1"/>
            </p:cNvSpPr>
            <p:nvPr/>
          </p:nvSpPr>
          <p:spPr bwMode="auto">
            <a:xfrm>
              <a:off x="4964" y="2918"/>
              <a:ext cx="363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2" name="Text Box 10"/>
            <p:cNvSpPr txBox="1">
              <a:spLocks noChangeArrowheads="1"/>
            </p:cNvSpPr>
            <p:nvPr/>
          </p:nvSpPr>
          <p:spPr bwMode="auto">
            <a:xfrm>
              <a:off x="4861" y="3883"/>
              <a:ext cx="233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</p:txBody>
        </p:sp>
        <p:sp>
          <p:nvSpPr>
            <p:cNvPr id="23573" name="Text Box 11"/>
            <p:cNvSpPr txBox="1">
              <a:spLocks noChangeArrowheads="1"/>
            </p:cNvSpPr>
            <p:nvPr/>
          </p:nvSpPr>
          <p:spPr bwMode="auto">
            <a:xfrm>
              <a:off x="4453" y="3475"/>
              <a:ext cx="233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b</a:t>
              </a:r>
            </a:p>
          </p:txBody>
        </p:sp>
        <p:sp>
          <p:nvSpPr>
            <p:cNvPr id="23574" name="Text Box 12"/>
            <p:cNvSpPr txBox="1">
              <a:spLocks noChangeArrowheads="1"/>
            </p:cNvSpPr>
            <p:nvPr/>
          </p:nvSpPr>
          <p:spPr bwMode="auto">
            <a:xfrm>
              <a:off x="4453" y="3021"/>
              <a:ext cx="22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</a:t>
              </a:r>
            </a:p>
          </p:txBody>
        </p:sp>
        <p:sp>
          <p:nvSpPr>
            <p:cNvPr id="23575" name="Text Box 13"/>
            <p:cNvSpPr txBox="1">
              <a:spLocks noChangeArrowheads="1"/>
            </p:cNvSpPr>
            <p:nvPr/>
          </p:nvSpPr>
          <p:spPr bwMode="auto">
            <a:xfrm>
              <a:off x="4816" y="2704"/>
              <a:ext cx="196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d</a:t>
              </a:r>
            </a:p>
          </p:txBody>
        </p:sp>
        <p:sp>
          <p:nvSpPr>
            <p:cNvPr id="23576" name="Text Box 14"/>
            <p:cNvSpPr txBox="1">
              <a:spLocks noChangeArrowheads="1"/>
            </p:cNvSpPr>
            <p:nvPr/>
          </p:nvSpPr>
          <p:spPr bwMode="auto">
            <a:xfrm>
              <a:off x="5360" y="3248"/>
              <a:ext cx="23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e</a:t>
              </a:r>
            </a:p>
          </p:txBody>
        </p:sp>
      </p:grpSp>
      <p:grpSp>
        <p:nvGrpSpPr>
          <p:cNvPr id="3" name="Group 17"/>
          <p:cNvGrpSpPr/>
          <p:nvPr/>
        </p:nvGrpSpPr>
        <p:grpSpPr bwMode="auto">
          <a:xfrm>
            <a:off x="7645400" y="908050"/>
            <a:ext cx="1174750" cy="2166938"/>
            <a:chOff x="4740" y="2836"/>
            <a:chExt cx="740" cy="1365"/>
          </a:xfrm>
        </p:grpSpPr>
        <p:sp>
          <p:nvSpPr>
            <p:cNvPr id="23558" name="Line 18"/>
            <p:cNvSpPr>
              <a:spLocks noChangeShapeType="1"/>
            </p:cNvSpPr>
            <p:nvPr/>
          </p:nvSpPr>
          <p:spPr bwMode="auto">
            <a:xfrm>
              <a:off x="4929" y="3735"/>
              <a:ext cx="222" cy="318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9" name="Line 19"/>
            <p:cNvSpPr>
              <a:spLocks noChangeShapeType="1"/>
            </p:cNvSpPr>
            <p:nvPr/>
          </p:nvSpPr>
          <p:spPr bwMode="auto">
            <a:xfrm flipH="1">
              <a:off x="4930" y="3521"/>
              <a:ext cx="354" cy="214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0" name="Line 20"/>
            <p:cNvSpPr>
              <a:spLocks noChangeShapeType="1"/>
            </p:cNvSpPr>
            <p:nvPr/>
          </p:nvSpPr>
          <p:spPr bwMode="auto">
            <a:xfrm flipV="1">
              <a:off x="4921" y="3022"/>
              <a:ext cx="226" cy="272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1" name="Line 21"/>
            <p:cNvSpPr>
              <a:spLocks noChangeShapeType="1"/>
            </p:cNvSpPr>
            <p:nvPr/>
          </p:nvSpPr>
          <p:spPr bwMode="auto">
            <a:xfrm>
              <a:off x="4921" y="3294"/>
              <a:ext cx="363" cy="227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2" name="Text Box 22"/>
            <p:cNvSpPr txBox="1">
              <a:spLocks noChangeArrowheads="1"/>
            </p:cNvSpPr>
            <p:nvPr/>
          </p:nvSpPr>
          <p:spPr bwMode="auto">
            <a:xfrm>
              <a:off x="5148" y="397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333300"/>
                  </a:solidFill>
                </a:rPr>
                <a:t>a</a:t>
              </a:r>
            </a:p>
          </p:txBody>
        </p:sp>
        <p:sp>
          <p:nvSpPr>
            <p:cNvPr id="23563" name="Text Box 23"/>
            <p:cNvSpPr txBox="1">
              <a:spLocks noChangeArrowheads="1"/>
            </p:cNvSpPr>
            <p:nvPr/>
          </p:nvSpPr>
          <p:spPr bwMode="auto">
            <a:xfrm>
              <a:off x="4794" y="365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333300"/>
                  </a:solidFill>
                </a:rPr>
                <a:t>b</a:t>
              </a:r>
            </a:p>
          </p:txBody>
        </p:sp>
        <p:sp>
          <p:nvSpPr>
            <p:cNvPr id="23564" name="Text Box 24"/>
            <p:cNvSpPr txBox="1">
              <a:spLocks noChangeArrowheads="1"/>
            </p:cNvSpPr>
            <p:nvPr/>
          </p:nvSpPr>
          <p:spPr bwMode="auto">
            <a:xfrm>
              <a:off x="4740" y="315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333300"/>
                  </a:solidFill>
                </a:rPr>
                <a:t>c</a:t>
              </a:r>
            </a:p>
          </p:txBody>
        </p:sp>
        <p:sp>
          <p:nvSpPr>
            <p:cNvPr id="23565" name="Text Box 25"/>
            <p:cNvSpPr txBox="1">
              <a:spLocks noChangeArrowheads="1"/>
            </p:cNvSpPr>
            <p:nvPr/>
          </p:nvSpPr>
          <p:spPr bwMode="auto">
            <a:xfrm>
              <a:off x="5103" y="2836"/>
              <a:ext cx="1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333300"/>
                  </a:solidFill>
                </a:rPr>
                <a:t>d</a:t>
              </a:r>
            </a:p>
          </p:txBody>
        </p:sp>
        <p:sp>
          <p:nvSpPr>
            <p:cNvPr id="23566" name="Text Box 26"/>
            <p:cNvSpPr txBox="1">
              <a:spLocks noChangeArrowheads="1"/>
            </p:cNvSpPr>
            <p:nvPr/>
          </p:nvSpPr>
          <p:spPr bwMode="auto">
            <a:xfrm>
              <a:off x="5284" y="343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333300"/>
                  </a:solidFill>
                </a:rPr>
                <a:t>e</a:t>
              </a:r>
            </a:p>
          </p:txBody>
        </p:sp>
      </p:grpSp>
      <p:sp>
        <p:nvSpPr>
          <p:cNvPr id="300059" name="AutoShape 27"/>
          <p:cNvSpPr>
            <a:spLocks noChangeArrowheads="1"/>
          </p:cNvSpPr>
          <p:nvPr/>
        </p:nvSpPr>
        <p:spPr bwMode="auto">
          <a:xfrm>
            <a:off x="2987675" y="5516563"/>
            <a:ext cx="4176713" cy="936625"/>
          </a:xfrm>
          <a:prstGeom prst="wedgeEllipseCallout">
            <a:avLst>
              <a:gd name="adj1" fmla="val -3287"/>
              <a:gd name="adj2" fmla="val -1013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993300"/>
                </a:solidFill>
              </a:rPr>
              <a:t>, &lt;</a:t>
            </a:r>
            <a:r>
              <a:rPr lang="en-US" altLang="zh-CN" sz="3200" b="1" dirty="0" err="1">
                <a:solidFill>
                  <a:srgbClr val="993300"/>
                </a:solidFill>
              </a:rPr>
              <a:t>b,e</a:t>
            </a:r>
            <a:r>
              <a:rPr lang="en-US" altLang="zh-CN" sz="3200" b="1" dirty="0">
                <a:solidFill>
                  <a:srgbClr val="CC0000"/>
                </a:solidFill>
              </a:rPr>
              <a:t>&gt;, &lt;</a:t>
            </a:r>
            <a:r>
              <a:rPr lang="en-US" altLang="zh-CN" sz="3200" b="1" dirty="0" err="1">
                <a:solidFill>
                  <a:srgbClr val="CC0000"/>
                </a:solidFill>
              </a:rPr>
              <a:t>e,c</a:t>
            </a:r>
            <a:r>
              <a:rPr lang="en-US" altLang="zh-CN" sz="3200" b="1" dirty="0">
                <a:solidFill>
                  <a:srgbClr val="CC0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602260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0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0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5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D829349-C00A-41E2-A614-3E067D9AA68E}" type="slidenum">
              <a:rPr lang="zh-CN" altLang="en-US" smtClean="0">
                <a:solidFill>
                  <a:schemeClr val="accent1"/>
                </a:solidFill>
              </a:rPr>
              <a:t>35</a:t>
            </a:fld>
            <a:r>
              <a:rPr lang="en-US" altLang="zh-CN" dirty="0">
                <a:solidFill>
                  <a:schemeClr val="accent1"/>
                </a:solidFill>
              </a:rPr>
              <a:t>/52</a:t>
            </a:r>
          </a:p>
        </p:txBody>
      </p:sp>
      <p:sp>
        <p:nvSpPr>
          <p:cNvPr id="24579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640762" cy="642938"/>
          </a:xfrm>
        </p:spPr>
        <p:txBody>
          <a:bodyPr/>
          <a:lstStyle/>
          <a:p>
            <a:pPr algn="l"/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思考题   </a:t>
            </a:r>
            <a:r>
              <a:rPr lang="zh-CN" altLang="en-US" sz="4000" b="1">
                <a:latin typeface="Calibri" panose="020F0502020204030204" pitchFamily="34" charset="0"/>
                <a:ea typeface="宋体" panose="02010600030101010101" pitchFamily="2" charset="-122"/>
              </a:rPr>
              <a:t>设</a:t>
            </a:r>
            <a:r>
              <a:rPr lang="en-US" altLang="zh-CN" sz="4000" b="1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4000" b="1">
                <a:latin typeface="Calibri" panose="020F0502020204030204" pitchFamily="34" charset="0"/>
                <a:ea typeface="宋体" panose="02010600030101010101" pitchFamily="2" charset="-122"/>
              </a:rPr>
              <a:t>是一个有限集合</a:t>
            </a:r>
            <a:r>
              <a:rPr lang="en-US" altLang="zh-CN" sz="4000" b="1">
                <a:latin typeface="Calibri" panose="020F0502020204030204" pitchFamily="34" charset="0"/>
                <a:ea typeface="宋体" panose="02010600030101010101" pitchFamily="2" charset="-122"/>
              </a:rPr>
              <a:t>, |A|=n</a:t>
            </a:r>
          </a:p>
        </p:txBody>
      </p:sp>
      <p:sp>
        <p:nvSpPr>
          <p:cNvPr id="24580" name="Rectangle 3"/>
          <p:cNvSpPr>
            <a:spLocks noGrp="1"/>
          </p:cNvSpPr>
          <p:nvPr>
            <p:ph type="body" idx="4294967295"/>
          </p:nvPr>
        </p:nvSpPr>
        <p:spPr>
          <a:xfrm>
            <a:off x="177800" y="1125538"/>
            <a:ext cx="6049963" cy="4525962"/>
          </a:xfrm>
        </p:spPr>
        <p:txBody>
          <a:bodyPr/>
          <a:lstStyle/>
          <a:p>
            <a:pPr marL="1078230" indent="-1078230">
              <a:buFont typeface="Arial" panose="020B0604020202020204" pitchFamily="34" charset="0"/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(1) 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上有多少个全序关系</a:t>
            </a: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？</a:t>
            </a:r>
          </a:p>
          <a:p>
            <a:pPr marL="1078230" indent="-1078230">
              <a:spcBef>
                <a:spcPct val="145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(2) 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上有多少个既是对称的、又是反对称的关系</a:t>
            </a: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？</a:t>
            </a:r>
          </a:p>
          <a:p>
            <a:pPr marL="1078230" indent="-1078230">
              <a:spcBef>
                <a:spcPct val="25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(3) 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上有多少个反对称关系</a:t>
            </a: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？</a:t>
            </a: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7812088" y="1196975"/>
            <a:ext cx="650875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>
                <a:solidFill>
                  <a:srgbClr val="993300"/>
                </a:solidFill>
              </a:rPr>
              <a:t>n!</a:t>
            </a:r>
          </a:p>
        </p:txBody>
      </p:sp>
      <p:sp>
        <p:nvSpPr>
          <p:cNvPr id="265221" name="Text Box 5"/>
          <p:cNvSpPr txBox="1">
            <a:spLocks noChangeArrowheads="1"/>
          </p:cNvSpPr>
          <p:nvPr/>
        </p:nvSpPr>
        <p:spPr bwMode="auto">
          <a:xfrm>
            <a:off x="7812088" y="2781300"/>
            <a:ext cx="647700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>
                <a:solidFill>
                  <a:srgbClr val="99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4400" baseline="30000">
                <a:solidFill>
                  <a:srgbClr val="993300"/>
                </a:solidFill>
                <a:latin typeface="Times New Roman" panose="02020603050405020304" pitchFamily="18" charset="0"/>
              </a:rPr>
              <a:t>n</a:t>
            </a:r>
            <a:endParaRPr lang="zh-CN" altLang="en-US" sz="4400" baseline="30000">
              <a:solidFill>
                <a:srgbClr val="9933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43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0" grpId="0" animBg="1"/>
      <p:bldP spid="2652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D8B6753-7BD0-43B7-8A0D-3A83F660F423}" type="slidenum">
              <a:rPr lang="zh-CN" altLang="en-US" smtClean="0">
                <a:solidFill>
                  <a:schemeClr val="accent1"/>
                </a:solidFill>
              </a:rPr>
              <a:t>36</a:t>
            </a:fld>
            <a:r>
              <a:rPr lang="en-US" altLang="zh-CN" dirty="0">
                <a:solidFill>
                  <a:schemeClr val="accent1"/>
                </a:solidFill>
              </a:rPr>
              <a:t>/52</a:t>
            </a:r>
          </a:p>
        </p:txBody>
      </p:sp>
      <p:sp>
        <p:nvSpPr>
          <p:cNvPr id="2969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4.20 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最大元、最小元</a:t>
            </a:r>
          </a:p>
        </p:txBody>
      </p:sp>
      <p:sp>
        <p:nvSpPr>
          <p:cNvPr id="29700" name="Rectangle 3"/>
          <p:cNvSpPr>
            <a:spLocks noGrp="1"/>
          </p:cNvSpPr>
          <p:nvPr>
            <p:ph type="body" idx="4294967295"/>
          </p:nvPr>
        </p:nvSpPr>
        <p:spPr>
          <a:xfrm>
            <a:off x="250825" y="908050"/>
            <a:ext cx="8713788" cy="3673475"/>
          </a:xfrm>
        </p:spPr>
        <p:txBody>
          <a:bodyPr/>
          <a:lstStyle/>
          <a:p>
            <a:pPr marL="452755" indent="-452755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设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(A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zh-CN" altLang="en-US" b="1" u="sng" dirty="0">
                <a:latin typeface="Calibri" panose="020F0502020204030204" pitchFamily="34" charset="0"/>
                <a:ea typeface="宋体" panose="02010600030101010101" pitchFamily="2" charset="-122"/>
              </a:rPr>
              <a:t>≺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是一个偏序集，</a:t>
            </a:r>
          </a:p>
          <a:p>
            <a:pPr marL="452755" indent="-452755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若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中存在一个元素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a∊A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，对于任意的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x∊A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en-US" altLang="zh-CN" b="1" u="sng" dirty="0" err="1">
                <a:latin typeface="Calibri" panose="020F0502020204030204" pitchFamily="34" charset="0"/>
                <a:ea typeface="宋体" panose="02010600030101010101" pitchFamily="2" charset="-122"/>
              </a:rPr>
              <a:t>≺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，则称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为</a:t>
            </a:r>
            <a:r>
              <a:rPr lang="zh-CN" altLang="en-US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最大元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  <a:p>
            <a:pPr marL="452755" indent="-452755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若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中存在一个元素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a∊A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，对于任意的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x∊A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b="1" u="sng" dirty="0" err="1">
                <a:latin typeface="Calibri" panose="020F0502020204030204" pitchFamily="34" charset="0"/>
                <a:ea typeface="宋体" panose="02010600030101010101" pitchFamily="2" charset="-122"/>
              </a:rPr>
              <a:t>≺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，则称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为</a:t>
            </a:r>
            <a:r>
              <a:rPr lang="zh-CN" altLang="en-US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最小元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7040706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EA9DFE3-FBAE-4DE7-84A8-F5E49647061B}" type="slidenum">
              <a:rPr lang="zh-CN" altLang="en-US" smtClean="0">
                <a:solidFill>
                  <a:schemeClr val="accent1"/>
                </a:solidFill>
              </a:rPr>
              <a:t>37</a:t>
            </a:fld>
            <a:r>
              <a:rPr lang="en-US" altLang="zh-CN" dirty="0">
                <a:solidFill>
                  <a:schemeClr val="accent1"/>
                </a:solidFill>
              </a:rPr>
              <a:t>/52</a:t>
            </a:r>
          </a:p>
        </p:txBody>
      </p:sp>
      <p:sp>
        <p:nvSpPr>
          <p:cNvPr id="2560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b="1">
                <a:latin typeface="Calibri" panose="020F0502020204030204" pitchFamily="34" charset="0"/>
                <a:ea typeface="宋体" panose="02010600030101010101" pitchFamily="2" charset="-122"/>
              </a:rPr>
              <a:t>4.20’ 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极大元、极小元</a:t>
            </a:r>
          </a:p>
        </p:txBody>
      </p:sp>
      <p:sp>
        <p:nvSpPr>
          <p:cNvPr id="25604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836613"/>
            <a:ext cx="8280400" cy="4176712"/>
          </a:xfrm>
        </p:spPr>
        <p:txBody>
          <a:bodyPr/>
          <a:lstStyle/>
          <a:p>
            <a:pPr marL="452755" indent="-452755">
              <a:lnSpc>
                <a:spcPct val="130000"/>
              </a:lnSpc>
              <a:spcBef>
                <a:spcPct val="4000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设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(A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zh-CN" altLang="en-US" b="1" u="sng" dirty="0">
                <a:latin typeface="Calibri" panose="020F0502020204030204" pitchFamily="34" charset="0"/>
                <a:ea typeface="宋体" panose="02010600030101010101" pitchFamily="2" charset="-122"/>
              </a:rPr>
              <a:t>≺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是一个偏序集，</a:t>
            </a:r>
          </a:p>
          <a:p>
            <a:pPr marL="452755" indent="-452755">
              <a:lnSpc>
                <a:spcPct val="130000"/>
              </a:lnSpc>
              <a:spcBef>
                <a:spcPct val="40000"/>
              </a:spcBef>
              <a:buFont typeface="Wingdings" panose="05000000000000000000" pitchFamily="2" charset="2"/>
              <a:buChar char="u"/>
            </a:pP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a∊A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，若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中不存在任何元素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，使得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en-US" altLang="zh-CN" b="1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≠</a:t>
            </a:r>
            <a:r>
              <a:rPr lang="en-US" altLang="zh-CN" b="1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a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且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b="1" u="sng" dirty="0" err="1">
                <a:latin typeface="Calibri" panose="020F0502020204030204" pitchFamily="34" charset="0"/>
                <a:ea typeface="宋体" panose="02010600030101010101" pitchFamily="2" charset="-122"/>
              </a:rPr>
              <a:t>≺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，则称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为</a:t>
            </a:r>
            <a:r>
              <a:rPr lang="zh-CN" altLang="en-US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极大元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  <a:p>
            <a:pPr marL="452755" indent="-452755">
              <a:lnSpc>
                <a:spcPct val="130000"/>
              </a:lnSpc>
              <a:spcBef>
                <a:spcPct val="40000"/>
              </a:spcBef>
              <a:buFont typeface="Wingdings" panose="05000000000000000000" pitchFamily="2" charset="2"/>
              <a:buChar char="u"/>
            </a:pP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d∊A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，若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中不存在任何元素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，使得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b≠d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且 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en-US" altLang="zh-CN" b="1" u="sng" dirty="0" err="1">
                <a:latin typeface="Calibri" panose="020F0502020204030204" pitchFamily="34" charset="0"/>
                <a:ea typeface="宋体" panose="02010600030101010101" pitchFamily="2" charset="-122"/>
              </a:rPr>
              <a:t>≺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d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，则称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d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为</a:t>
            </a:r>
            <a:r>
              <a:rPr lang="zh-CN" altLang="en-US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极小元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4782274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A4B4EC-D6CA-4BE3-A1BB-35250A9F26DE}" type="slidenum">
              <a:rPr lang="zh-CN" altLang="en-US" smtClean="0">
                <a:solidFill>
                  <a:schemeClr val="accent1"/>
                </a:solidFill>
              </a:rPr>
              <a:t>38</a:t>
            </a:fld>
            <a:r>
              <a:rPr lang="en-US" altLang="zh-CN" dirty="0">
                <a:solidFill>
                  <a:schemeClr val="accent1"/>
                </a:solidFill>
              </a:rPr>
              <a:t>/52</a:t>
            </a:r>
          </a:p>
        </p:txBody>
      </p:sp>
      <p:sp>
        <p:nvSpPr>
          <p:cNvPr id="26627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9073132" cy="642938"/>
          </a:xfrm>
        </p:spPr>
        <p:txBody>
          <a:bodyPr/>
          <a:lstStyle/>
          <a:p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极大元、极小元、最大元、最小元</a:t>
            </a:r>
          </a:p>
        </p:txBody>
      </p:sp>
      <p:sp>
        <p:nvSpPr>
          <p:cNvPr id="301060" name="Rectangle 4"/>
          <p:cNvSpPr>
            <a:spLocks noChangeArrowheads="1"/>
          </p:cNvSpPr>
          <p:nvPr/>
        </p:nvSpPr>
        <p:spPr bwMode="auto">
          <a:xfrm>
            <a:off x="285750" y="1144876"/>
            <a:ext cx="6911975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5000"/>
              </a:spcBef>
            </a:pPr>
            <a:r>
              <a:rPr lang="zh-CN" altLang="en-US" sz="3200" b="1" dirty="0">
                <a:solidFill>
                  <a:schemeClr val="hlink"/>
                </a:solidFill>
              </a:rPr>
              <a:t>例　给出如图所示的偏序集。</a:t>
            </a:r>
          </a:p>
          <a:p>
            <a:pPr eaLnBrk="1" hangingPunct="1">
              <a:lnSpc>
                <a:spcPct val="120000"/>
              </a:lnSpc>
              <a:spcBef>
                <a:spcPct val="35000"/>
              </a:spcBef>
            </a:pPr>
            <a:r>
              <a:rPr lang="zh-CN" altLang="en-US" sz="3200" b="1" dirty="0">
                <a:solidFill>
                  <a:schemeClr val="hlink"/>
                </a:solidFill>
              </a:rPr>
              <a:t>　　</a:t>
            </a:r>
          </a:p>
        </p:txBody>
      </p:sp>
      <p:grpSp>
        <p:nvGrpSpPr>
          <p:cNvPr id="26629" name="Group 5"/>
          <p:cNvGrpSpPr/>
          <p:nvPr/>
        </p:nvGrpSpPr>
        <p:grpSpPr bwMode="auto">
          <a:xfrm>
            <a:off x="6877050" y="2276475"/>
            <a:ext cx="1541463" cy="1384300"/>
            <a:chOff x="3923" y="1752"/>
            <a:chExt cx="971" cy="872"/>
          </a:xfrm>
        </p:grpSpPr>
        <p:sp>
          <p:nvSpPr>
            <p:cNvPr id="26630" name="Line 6"/>
            <p:cNvSpPr>
              <a:spLocks noChangeShapeType="1"/>
            </p:cNvSpPr>
            <p:nvPr/>
          </p:nvSpPr>
          <p:spPr bwMode="auto">
            <a:xfrm>
              <a:off x="4108" y="2195"/>
              <a:ext cx="280" cy="2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1" name="Line 7"/>
            <p:cNvSpPr>
              <a:spLocks noChangeShapeType="1"/>
            </p:cNvSpPr>
            <p:nvPr/>
          </p:nvSpPr>
          <p:spPr bwMode="auto">
            <a:xfrm flipH="1">
              <a:off x="4388" y="2195"/>
              <a:ext cx="279" cy="2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2" name="Line 8"/>
            <p:cNvSpPr>
              <a:spLocks noChangeShapeType="1"/>
            </p:cNvSpPr>
            <p:nvPr/>
          </p:nvSpPr>
          <p:spPr bwMode="auto">
            <a:xfrm>
              <a:off x="4108" y="1882"/>
              <a:ext cx="0" cy="3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3" name="Text Box 9"/>
            <p:cNvSpPr txBox="1">
              <a:spLocks noChangeArrowheads="1"/>
            </p:cNvSpPr>
            <p:nvPr/>
          </p:nvSpPr>
          <p:spPr bwMode="auto">
            <a:xfrm>
              <a:off x="4377" y="2387"/>
              <a:ext cx="249" cy="23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6634" name="Text Box 10"/>
            <p:cNvSpPr txBox="1">
              <a:spLocks noChangeArrowheads="1"/>
            </p:cNvSpPr>
            <p:nvPr/>
          </p:nvSpPr>
          <p:spPr bwMode="auto">
            <a:xfrm>
              <a:off x="3923" y="2101"/>
              <a:ext cx="202" cy="23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26635" name="Text Box 11"/>
            <p:cNvSpPr txBox="1">
              <a:spLocks noChangeArrowheads="1"/>
            </p:cNvSpPr>
            <p:nvPr/>
          </p:nvSpPr>
          <p:spPr bwMode="auto">
            <a:xfrm>
              <a:off x="4692" y="2101"/>
              <a:ext cx="202" cy="23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</a:p>
          </p:txBody>
        </p:sp>
        <p:sp>
          <p:nvSpPr>
            <p:cNvPr id="26636" name="Text Box 12"/>
            <p:cNvSpPr txBox="1">
              <a:spLocks noChangeArrowheads="1"/>
            </p:cNvSpPr>
            <p:nvPr/>
          </p:nvSpPr>
          <p:spPr bwMode="auto">
            <a:xfrm>
              <a:off x="3923" y="1752"/>
              <a:ext cx="202" cy="23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4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1046436" y="3005161"/>
            <a:ext cx="59774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200" b="1" dirty="0"/>
              <a:t>1</a:t>
            </a:r>
            <a:r>
              <a:rPr lang="zh-CN" altLang="en-US" sz="3200" b="1" dirty="0"/>
              <a:t>是最小元，也是极小元，</a:t>
            </a:r>
          </a:p>
          <a:p>
            <a:pPr eaLnBrk="1" hangingPunct="1"/>
            <a:endParaRPr lang="zh-CN" altLang="en-US" sz="3200" b="1" dirty="0"/>
          </a:p>
          <a:p>
            <a:pPr eaLnBrk="1" hangingPunct="1"/>
            <a:r>
              <a:rPr lang="en-US" altLang="zh-CN" sz="3200" b="1" dirty="0"/>
              <a:t>3</a:t>
            </a:r>
            <a:r>
              <a:rPr lang="zh-CN" altLang="en-US" sz="3200" b="1" dirty="0"/>
              <a:t>和</a:t>
            </a:r>
            <a:r>
              <a:rPr lang="en-US" altLang="zh-CN" sz="3200" b="1" dirty="0"/>
              <a:t>4</a:t>
            </a:r>
            <a:r>
              <a:rPr lang="zh-CN" altLang="en-US" sz="3200" b="1" dirty="0"/>
              <a:t>是极大元，无最大元。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23850" y="5229225"/>
            <a:ext cx="8424863" cy="1066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bg1"/>
                </a:solidFill>
              </a:rPr>
              <a:t>一个有限的偏序集，一定有极大元和极小元，但不一定有最大元和最小元。</a:t>
            </a:r>
          </a:p>
        </p:txBody>
      </p:sp>
    </p:spTree>
    <p:extLst>
      <p:ext uri="{BB962C8B-B14F-4D97-AF65-F5344CB8AC3E}">
        <p14:creationId xmlns:p14="http://schemas.microsoft.com/office/powerpoint/2010/main" val="2996944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1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5D99F47-A4D6-45C9-85CF-B6D38FEE5BCD}" type="slidenum">
              <a:rPr lang="zh-CN" altLang="en-US" smtClean="0">
                <a:solidFill>
                  <a:schemeClr val="accent1"/>
                </a:solidFill>
              </a:rPr>
              <a:t>39</a:t>
            </a:fld>
            <a:r>
              <a:rPr lang="en-US" altLang="zh-CN" dirty="0">
                <a:solidFill>
                  <a:schemeClr val="accent1"/>
                </a:solidFill>
              </a:rPr>
              <a:t>/52</a:t>
            </a:r>
          </a:p>
        </p:txBody>
      </p:sp>
      <p:sp>
        <p:nvSpPr>
          <p:cNvPr id="31747" name="Rectangle 2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9144000" cy="642938"/>
          </a:xfrm>
        </p:spPr>
        <p:txBody>
          <a:bodyPr/>
          <a:lstStyle/>
          <a:p>
            <a:pPr algn="l"/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例  考察如图所示偏序集的最小元与最大元</a:t>
            </a:r>
          </a:p>
        </p:txBody>
      </p:sp>
      <p:grpSp>
        <p:nvGrpSpPr>
          <p:cNvPr id="31749" name="Group 4"/>
          <p:cNvGrpSpPr/>
          <p:nvPr/>
        </p:nvGrpSpPr>
        <p:grpSpPr bwMode="auto">
          <a:xfrm>
            <a:off x="150218" y="1666655"/>
            <a:ext cx="1541462" cy="1384300"/>
            <a:chOff x="3923" y="1752"/>
            <a:chExt cx="971" cy="872"/>
          </a:xfrm>
        </p:grpSpPr>
        <p:sp>
          <p:nvSpPr>
            <p:cNvPr id="31807" name="Line 5"/>
            <p:cNvSpPr>
              <a:spLocks noChangeShapeType="1"/>
            </p:cNvSpPr>
            <p:nvPr/>
          </p:nvSpPr>
          <p:spPr bwMode="auto">
            <a:xfrm>
              <a:off x="4108" y="2195"/>
              <a:ext cx="280" cy="279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8" name="Line 6"/>
            <p:cNvSpPr>
              <a:spLocks noChangeShapeType="1"/>
            </p:cNvSpPr>
            <p:nvPr/>
          </p:nvSpPr>
          <p:spPr bwMode="auto">
            <a:xfrm flipH="1">
              <a:off x="4388" y="2195"/>
              <a:ext cx="279" cy="279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9" name="Line 7"/>
            <p:cNvSpPr>
              <a:spLocks noChangeShapeType="1"/>
            </p:cNvSpPr>
            <p:nvPr/>
          </p:nvSpPr>
          <p:spPr bwMode="auto">
            <a:xfrm>
              <a:off x="4108" y="1882"/>
              <a:ext cx="0" cy="313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0" name="Text Box 8"/>
            <p:cNvSpPr txBox="1">
              <a:spLocks noChangeArrowheads="1"/>
            </p:cNvSpPr>
            <p:nvPr/>
          </p:nvSpPr>
          <p:spPr bwMode="auto">
            <a:xfrm>
              <a:off x="4377" y="2387"/>
              <a:ext cx="249" cy="23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333300"/>
                  </a:solidFill>
                </a:rPr>
                <a:t>1</a:t>
              </a:r>
            </a:p>
          </p:txBody>
        </p:sp>
        <p:sp>
          <p:nvSpPr>
            <p:cNvPr id="31811" name="Text Box 9"/>
            <p:cNvSpPr txBox="1">
              <a:spLocks noChangeArrowheads="1"/>
            </p:cNvSpPr>
            <p:nvPr/>
          </p:nvSpPr>
          <p:spPr bwMode="auto">
            <a:xfrm>
              <a:off x="3923" y="2101"/>
              <a:ext cx="202" cy="23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333300"/>
                  </a:solidFill>
                </a:rPr>
                <a:t>2</a:t>
              </a:r>
            </a:p>
          </p:txBody>
        </p:sp>
        <p:sp>
          <p:nvSpPr>
            <p:cNvPr id="31812" name="Text Box 10"/>
            <p:cNvSpPr txBox="1">
              <a:spLocks noChangeArrowheads="1"/>
            </p:cNvSpPr>
            <p:nvPr/>
          </p:nvSpPr>
          <p:spPr bwMode="auto">
            <a:xfrm>
              <a:off x="4692" y="2101"/>
              <a:ext cx="202" cy="23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333300"/>
                  </a:solidFill>
                </a:rPr>
                <a:t>3</a:t>
              </a:r>
            </a:p>
          </p:txBody>
        </p:sp>
        <p:sp>
          <p:nvSpPr>
            <p:cNvPr id="31813" name="Text Box 11"/>
            <p:cNvSpPr txBox="1">
              <a:spLocks noChangeArrowheads="1"/>
            </p:cNvSpPr>
            <p:nvPr/>
          </p:nvSpPr>
          <p:spPr bwMode="auto">
            <a:xfrm>
              <a:off x="3923" y="1752"/>
              <a:ext cx="202" cy="23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333300"/>
                  </a:solidFill>
                </a:rPr>
                <a:t>4</a:t>
              </a:r>
            </a:p>
          </p:txBody>
        </p:sp>
      </p:grpSp>
      <p:grpSp>
        <p:nvGrpSpPr>
          <p:cNvPr id="31750" name="Group 12"/>
          <p:cNvGrpSpPr/>
          <p:nvPr/>
        </p:nvGrpSpPr>
        <p:grpSpPr bwMode="auto">
          <a:xfrm>
            <a:off x="2368178" y="1246273"/>
            <a:ext cx="1555750" cy="1992313"/>
            <a:chOff x="4453" y="2704"/>
            <a:chExt cx="1134" cy="1445"/>
          </a:xfrm>
        </p:grpSpPr>
        <p:sp>
          <p:nvSpPr>
            <p:cNvPr id="31797" name="Line 13"/>
            <p:cNvSpPr>
              <a:spLocks noChangeShapeType="1"/>
            </p:cNvSpPr>
            <p:nvPr/>
          </p:nvSpPr>
          <p:spPr bwMode="auto">
            <a:xfrm>
              <a:off x="4646" y="3553"/>
              <a:ext cx="318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8" name="Line 14"/>
            <p:cNvSpPr>
              <a:spLocks noChangeShapeType="1"/>
            </p:cNvSpPr>
            <p:nvPr/>
          </p:nvSpPr>
          <p:spPr bwMode="auto">
            <a:xfrm flipH="1">
              <a:off x="4964" y="3372"/>
              <a:ext cx="363" cy="4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9" name="Line 15"/>
            <p:cNvSpPr>
              <a:spLocks noChangeShapeType="1"/>
            </p:cNvSpPr>
            <p:nvPr/>
          </p:nvSpPr>
          <p:spPr bwMode="auto">
            <a:xfrm>
              <a:off x="4647" y="3190"/>
              <a:ext cx="0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0" name="Line 16"/>
            <p:cNvSpPr>
              <a:spLocks noChangeShapeType="1"/>
            </p:cNvSpPr>
            <p:nvPr/>
          </p:nvSpPr>
          <p:spPr bwMode="auto">
            <a:xfrm flipV="1">
              <a:off x="4647" y="2918"/>
              <a:ext cx="317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1" name="Line 17"/>
            <p:cNvSpPr>
              <a:spLocks noChangeShapeType="1"/>
            </p:cNvSpPr>
            <p:nvPr/>
          </p:nvSpPr>
          <p:spPr bwMode="auto">
            <a:xfrm>
              <a:off x="4964" y="2918"/>
              <a:ext cx="363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2" name="Text Box 18"/>
            <p:cNvSpPr txBox="1">
              <a:spLocks noChangeArrowheads="1"/>
            </p:cNvSpPr>
            <p:nvPr/>
          </p:nvSpPr>
          <p:spPr bwMode="auto">
            <a:xfrm>
              <a:off x="4861" y="3883"/>
              <a:ext cx="22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</p:txBody>
        </p:sp>
        <p:sp>
          <p:nvSpPr>
            <p:cNvPr id="31803" name="Text Box 19"/>
            <p:cNvSpPr txBox="1">
              <a:spLocks noChangeArrowheads="1"/>
            </p:cNvSpPr>
            <p:nvPr/>
          </p:nvSpPr>
          <p:spPr bwMode="auto">
            <a:xfrm>
              <a:off x="4453" y="3475"/>
              <a:ext cx="22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b</a:t>
              </a:r>
            </a:p>
          </p:txBody>
        </p:sp>
        <p:sp>
          <p:nvSpPr>
            <p:cNvPr id="31804" name="Text Box 20"/>
            <p:cNvSpPr txBox="1">
              <a:spLocks noChangeArrowheads="1"/>
            </p:cNvSpPr>
            <p:nvPr/>
          </p:nvSpPr>
          <p:spPr bwMode="auto">
            <a:xfrm>
              <a:off x="4453" y="3021"/>
              <a:ext cx="218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</a:t>
              </a:r>
            </a:p>
          </p:txBody>
        </p:sp>
        <p:sp>
          <p:nvSpPr>
            <p:cNvPr id="31805" name="Text Box 21"/>
            <p:cNvSpPr txBox="1">
              <a:spLocks noChangeArrowheads="1"/>
            </p:cNvSpPr>
            <p:nvPr/>
          </p:nvSpPr>
          <p:spPr bwMode="auto">
            <a:xfrm>
              <a:off x="4816" y="2704"/>
              <a:ext cx="22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d</a:t>
              </a:r>
            </a:p>
          </p:txBody>
        </p:sp>
        <p:sp>
          <p:nvSpPr>
            <p:cNvPr id="31806" name="Text Box 22"/>
            <p:cNvSpPr txBox="1">
              <a:spLocks noChangeArrowheads="1"/>
            </p:cNvSpPr>
            <p:nvPr/>
          </p:nvSpPr>
          <p:spPr bwMode="auto">
            <a:xfrm>
              <a:off x="5360" y="3248"/>
              <a:ext cx="22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e</a:t>
              </a:r>
            </a:p>
          </p:txBody>
        </p:sp>
      </p:grpSp>
      <p:grpSp>
        <p:nvGrpSpPr>
          <p:cNvPr id="31751" name="Group 23"/>
          <p:cNvGrpSpPr/>
          <p:nvPr/>
        </p:nvGrpSpPr>
        <p:grpSpPr bwMode="auto">
          <a:xfrm>
            <a:off x="4572000" y="1250730"/>
            <a:ext cx="1822450" cy="2238375"/>
            <a:chOff x="4319" y="886"/>
            <a:chExt cx="1148" cy="1410"/>
          </a:xfrm>
        </p:grpSpPr>
        <p:sp>
          <p:nvSpPr>
            <p:cNvPr id="31774" name="Line 24"/>
            <p:cNvSpPr>
              <a:spLocks noChangeShapeType="1"/>
            </p:cNvSpPr>
            <p:nvPr/>
          </p:nvSpPr>
          <p:spPr bwMode="auto">
            <a:xfrm>
              <a:off x="4604" y="981"/>
              <a:ext cx="0" cy="7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5" name="Line 25"/>
            <p:cNvSpPr>
              <a:spLocks noChangeShapeType="1"/>
            </p:cNvSpPr>
            <p:nvPr/>
          </p:nvSpPr>
          <p:spPr bwMode="auto">
            <a:xfrm>
              <a:off x="5193" y="981"/>
              <a:ext cx="0" cy="7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6" name="Line 26"/>
            <p:cNvSpPr>
              <a:spLocks noChangeShapeType="1"/>
            </p:cNvSpPr>
            <p:nvPr/>
          </p:nvSpPr>
          <p:spPr bwMode="auto">
            <a:xfrm>
              <a:off x="4604" y="981"/>
              <a:ext cx="589" cy="4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7" name="Line 27"/>
            <p:cNvSpPr>
              <a:spLocks noChangeShapeType="1"/>
            </p:cNvSpPr>
            <p:nvPr/>
          </p:nvSpPr>
          <p:spPr bwMode="auto">
            <a:xfrm flipH="1">
              <a:off x="4604" y="981"/>
              <a:ext cx="589" cy="4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8" name="Line 28"/>
            <p:cNvSpPr>
              <a:spLocks noChangeShapeType="1"/>
            </p:cNvSpPr>
            <p:nvPr/>
          </p:nvSpPr>
          <p:spPr bwMode="auto">
            <a:xfrm>
              <a:off x="4604" y="1434"/>
              <a:ext cx="589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9" name="Line 29"/>
            <p:cNvSpPr>
              <a:spLocks noChangeShapeType="1"/>
            </p:cNvSpPr>
            <p:nvPr/>
          </p:nvSpPr>
          <p:spPr bwMode="auto">
            <a:xfrm flipH="1">
              <a:off x="4610" y="1434"/>
              <a:ext cx="589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0" name="Line 30"/>
            <p:cNvSpPr>
              <a:spLocks noChangeShapeType="1"/>
            </p:cNvSpPr>
            <p:nvPr/>
          </p:nvSpPr>
          <p:spPr bwMode="auto">
            <a:xfrm flipH="1">
              <a:off x="4423" y="1706"/>
              <a:ext cx="181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1" name="Line 31"/>
            <p:cNvSpPr>
              <a:spLocks noChangeShapeType="1"/>
            </p:cNvSpPr>
            <p:nvPr/>
          </p:nvSpPr>
          <p:spPr bwMode="auto">
            <a:xfrm>
              <a:off x="5193" y="1706"/>
              <a:ext cx="181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Line 32"/>
            <p:cNvSpPr>
              <a:spLocks noChangeShapeType="1"/>
            </p:cNvSpPr>
            <p:nvPr/>
          </p:nvSpPr>
          <p:spPr bwMode="auto">
            <a:xfrm flipH="1">
              <a:off x="5012" y="1706"/>
              <a:ext cx="181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3" name="Line 33"/>
            <p:cNvSpPr>
              <a:spLocks noChangeShapeType="1"/>
            </p:cNvSpPr>
            <p:nvPr/>
          </p:nvSpPr>
          <p:spPr bwMode="auto">
            <a:xfrm>
              <a:off x="4604" y="1706"/>
              <a:ext cx="181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4" name="Line 34"/>
            <p:cNvSpPr>
              <a:spLocks noChangeShapeType="1"/>
            </p:cNvSpPr>
            <p:nvPr/>
          </p:nvSpPr>
          <p:spPr bwMode="auto">
            <a:xfrm flipH="1">
              <a:off x="4876" y="1888"/>
              <a:ext cx="136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5" name="Line 35"/>
            <p:cNvSpPr>
              <a:spLocks noChangeShapeType="1"/>
            </p:cNvSpPr>
            <p:nvPr/>
          </p:nvSpPr>
          <p:spPr bwMode="auto">
            <a:xfrm>
              <a:off x="4785" y="1888"/>
              <a:ext cx="91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6" name="Text Box 36"/>
            <p:cNvSpPr txBox="1">
              <a:spLocks noChangeArrowheads="1"/>
            </p:cNvSpPr>
            <p:nvPr/>
          </p:nvSpPr>
          <p:spPr bwMode="auto">
            <a:xfrm>
              <a:off x="4785" y="206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</p:txBody>
        </p:sp>
        <p:sp>
          <p:nvSpPr>
            <p:cNvPr id="31787" name="Text Box 37"/>
            <p:cNvSpPr txBox="1">
              <a:spLocks noChangeArrowheads="1"/>
            </p:cNvSpPr>
            <p:nvPr/>
          </p:nvSpPr>
          <p:spPr bwMode="auto">
            <a:xfrm>
              <a:off x="4319" y="18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b</a:t>
              </a:r>
            </a:p>
          </p:txBody>
        </p:sp>
        <p:sp>
          <p:nvSpPr>
            <p:cNvPr id="31788" name="Text Box 38"/>
            <p:cNvSpPr txBox="1">
              <a:spLocks noChangeArrowheads="1"/>
            </p:cNvSpPr>
            <p:nvPr/>
          </p:nvSpPr>
          <p:spPr bwMode="auto">
            <a:xfrm>
              <a:off x="4636" y="183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</a:t>
              </a:r>
            </a:p>
          </p:txBody>
        </p:sp>
        <p:sp>
          <p:nvSpPr>
            <p:cNvPr id="31789" name="Text Box 39"/>
            <p:cNvSpPr txBox="1">
              <a:spLocks noChangeArrowheads="1"/>
            </p:cNvSpPr>
            <p:nvPr/>
          </p:nvSpPr>
          <p:spPr bwMode="auto">
            <a:xfrm>
              <a:off x="4967" y="184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d</a:t>
              </a:r>
            </a:p>
          </p:txBody>
        </p:sp>
        <p:sp>
          <p:nvSpPr>
            <p:cNvPr id="31790" name="Text Box 40"/>
            <p:cNvSpPr txBox="1">
              <a:spLocks noChangeArrowheads="1"/>
            </p:cNvSpPr>
            <p:nvPr/>
          </p:nvSpPr>
          <p:spPr bwMode="auto">
            <a:xfrm>
              <a:off x="5271" y="18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e</a:t>
              </a:r>
            </a:p>
          </p:txBody>
        </p:sp>
        <p:sp>
          <p:nvSpPr>
            <p:cNvPr id="31791" name="Text Box 41"/>
            <p:cNvSpPr txBox="1">
              <a:spLocks noChangeArrowheads="1"/>
            </p:cNvSpPr>
            <p:nvPr/>
          </p:nvSpPr>
          <p:spPr bwMode="auto">
            <a:xfrm>
              <a:off x="4410" y="1537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f</a:t>
              </a:r>
            </a:p>
          </p:txBody>
        </p:sp>
        <p:sp>
          <p:nvSpPr>
            <p:cNvPr id="31792" name="Text Box 42"/>
            <p:cNvSpPr txBox="1">
              <a:spLocks noChangeArrowheads="1"/>
            </p:cNvSpPr>
            <p:nvPr/>
          </p:nvSpPr>
          <p:spPr bwMode="auto">
            <a:xfrm>
              <a:off x="5193" y="149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g</a:t>
              </a:r>
            </a:p>
          </p:txBody>
        </p:sp>
        <p:sp>
          <p:nvSpPr>
            <p:cNvPr id="31793" name="Text Box 43"/>
            <p:cNvSpPr txBox="1">
              <a:spLocks noChangeArrowheads="1"/>
            </p:cNvSpPr>
            <p:nvPr/>
          </p:nvSpPr>
          <p:spPr bwMode="auto">
            <a:xfrm>
              <a:off x="4410" y="131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h</a:t>
              </a:r>
            </a:p>
          </p:txBody>
        </p:sp>
        <p:sp>
          <p:nvSpPr>
            <p:cNvPr id="31794" name="Text Box 44"/>
            <p:cNvSpPr txBox="1">
              <a:spLocks noChangeArrowheads="1"/>
            </p:cNvSpPr>
            <p:nvPr/>
          </p:nvSpPr>
          <p:spPr bwMode="auto">
            <a:xfrm>
              <a:off x="5226" y="1311"/>
              <a:ext cx="1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i</a:t>
              </a:r>
            </a:p>
          </p:txBody>
        </p:sp>
        <p:sp>
          <p:nvSpPr>
            <p:cNvPr id="31795" name="Text Box 45"/>
            <p:cNvSpPr txBox="1">
              <a:spLocks noChangeArrowheads="1"/>
            </p:cNvSpPr>
            <p:nvPr/>
          </p:nvSpPr>
          <p:spPr bwMode="auto">
            <a:xfrm>
              <a:off x="4456" y="886"/>
              <a:ext cx="1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j</a:t>
              </a:r>
            </a:p>
          </p:txBody>
        </p:sp>
        <p:sp>
          <p:nvSpPr>
            <p:cNvPr id="31796" name="Text Box 46"/>
            <p:cNvSpPr txBox="1">
              <a:spLocks noChangeArrowheads="1"/>
            </p:cNvSpPr>
            <p:nvPr/>
          </p:nvSpPr>
          <p:spPr bwMode="auto">
            <a:xfrm>
              <a:off x="5187" y="88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k</a:t>
              </a:r>
            </a:p>
          </p:txBody>
        </p:sp>
      </p:grpSp>
      <p:grpSp>
        <p:nvGrpSpPr>
          <p:cNvPr id="31752" name="Group 47"/>
          <p:cNvGrpSpPr/>
          <p:nvPr/>
        </p:nvGrpSpPr>
        <p:grpSpPr bwMode="auto">
          <a:xfrm>
            <a:off x="6980317" y="1338837"/>
            <a:ext cx="2098675" cy="1966912"/>
            <a:chOff x="4092" y="2432"/>
            <a:chExt cx="1306" cy="1249"/>
          </a:xfrm>
        </p:grpSpPr>
        <p:sp>
          <p:nvSpPr>
            <p:cNvPr id="31754" name="Line 48"/>
            <p:cNvSpPr>
              <a:spLocks noChangeShapeType="1"/>
            </p:cNvSpPr>
            <p:nvPr/>
          </p:nvSpPr>
          <p:spPr bwMode="auto">
            <a:xfrm>
              <a:off x="4281" y="3151"/>
              <a:ext cx="462" cy="323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5" name="Line 49"/>
            <p:cNvSpPr>
              <a:spLocks noChangeShapeType="1"/>
            </p:cNvSpPr>
            <p:nvPr/>
          </p:nvSpPr>
          <p:spPr bwMode="auto">
            <a:xfrm>
              <a:off x="4281" y="2972"/>
              <a:ext cx="462" cy="323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6" name="Line 50"/>
            <p:cNvSpPr>
              <a:spLocks noChangeShapeType="1"/>
            </p:cNvSpPr>
            <p:nvPr/>
          </p:nvSpPr>
          <p:spPr bwMode="auto">
            <a:xfrm>
              <a:off x="4743" y="2648"/>
              <a:ext cx="461" cy="323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7" name="Line 51"/>
            <p:cNvSpPr>
              <a:spLocks noChangeShapeType="1"/>
            </p:cNvSpPr>
            <p:nvPr/>
          </p:nvSpPr>
          <p:spPr bwMode="auto">
            <a:xfrm>
              <a:off x="4743" y="2827"/>
              <a:ext cx="461" cy="324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8" name="Line 52"/>
            <p:cNvSpPr>
              <a:spLocks noChangeShapeType="1"/>
            </p:cNvSpPr>
            <p:nvPr/>
          </p:nvSpPr>
          <p:spPr bwMode="auto">
            <a:xfrm flipH="1">
              <a:off x="4281" y="2827"/>
              <a:ext cx="462" cy="324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9" name="Line 53"/>
            <p:cNvSpPr>
              <a:spLocks noChangeShapeType="1"/>
            </p:cNvSpPr>
            <p:nvPr/>
          </p:nvSpPr>
          <p:spPr bwMode="auto">
            <a:xfrm flipH="1">
              <a:off x="4743" y="3151"/>
              <a:ext cx="461" cy="323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0" name="Line 54"/>
            <p:cNvSpPr>
              <a:spLocks noChangeShapeType="1"/>
            </p:cNvSpPr>
            <p:nvPr/>
          </p:nvSpPr>
          <p:spPr bwMode="auto">
            <a:xfrm flipH="1">
              <a:off x="4281" y="2648"/>
              <a:ext cx="462" cy="323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1" name="Line 55"/>
            <p:cNvSpPr>
              <a:spLocks noChangeShapeType="1"/>
            </p:cNvSpPr>
            <p:nvPr/>
          </p:nvSpPr>
          <p:spPr bwMode="auto">
            <a:xfrm flipH="1">
              <a:off x="4743" y="2971"/>
              <a:ext cx="461" cy="323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2" name="Line 56"/>
            <p:cNvSpPr>
              <a:spLocks noChangeShapeType="1"/>
            </p:cNvSpPr>
            <p:nvPr/>
          </p:nvSpPr>
          <p:spPr bwMode="auto">
            <a:xfrm>
              <a:off x="4281" y="2971"/>
              <a:ext cx="0" cy="180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3" name="Line 57"/>
            <p:cNvSpPr>
              <a:spLocks noChangeShapeType="1"/>
            </p:cNvSpPr>
            <p:nvPr/>
          </p:nvSpPr>
          <p:spPr bwMode="auto">
            <a:xfrm>
              <a:off x="4743" y="2648"/>
              <a:ext cx="0" cy="179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4" name="Line 58"/>
            <p:cNvSpPr>
              <a:spLocks noChangeShapeType="1"/>
            </p:cNvSpPr>
            <p:nvPr/>
          </p:nvSpPr>
          <p:spPr bwMode="auto">
            <a:xfrm>
              <a:off x="4743" y="3295"/>
              <a:ext cx="0" cy="180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5" name="Line 59"/>
            <p:cNvSpPr>
              <a:spLocks noChangeShapeType="1"/>
            </p:cNvSpPr>
            <p:nvPr/>
          </p:nvSpPr>
          <p:spPr bwMode="auto">
            <a:xfrm>
              <a:off x="5204" y="2971"/>
              <a:ext cx="0" cy="180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6" name="Text Box 60"/>
            <p:cNvSpPr txBox="1">
              <a:spLocks noChangeArrowheads="1"/>
            </p:cNvSpPr>
            <p:nvPr/>
          </p:nvSpPr>
          <p:spPr bwMode="auto">
            <a:xfrm>
              <a:off x="4669" y="3449"/>
              <a:ext cx="19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333300"/>
                  </a:solidFill>
                </a:rPr>
                <a:t>a</a:t>
              </a:r>
            </a:p>
          </p:txBody>
        </p:sp>
        <p:sp>
          <p:nvSpPr>
            <p:cNvPr id="31767" name="Text Box 61"/>
            <p:cNvSpPr txBox="1">
              <a:spLocks noChangeArrowheads="1"/>
            </p:cNvSpPr>
            <p:nvPr/>
          </p:nvSpPr>
          <p:spPr bwMode="auto">
            <a:xfrm>
              <a:off x="4092" y="3090"/>
              <a:ext cx="19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333300"/>
                  </a:solidFill>
                </a:rPr>
                <a:t>b</a:t>
              </a:r>
            </a:p>
          </p:txBody>
        </p:sp>
        <p:sp>
          <p:nvSpPr>
            <p:cNvPr id="31768" name="Text Box 62"/>
            <p:cNvSpPr txBox="1">
              <a:spLocks noChangeArrowheads="1"/>
            </p:cNvSpPr>
            <p:nvPr/>
          </p:nvSpPr>
          <p:spPr bwMode="auto">
            <a:xfrm>
              <a:off x="4642" y="3067"/>
              <a:ext cx="1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333300"/>
                  </a:solidFill>
                </a:rPr>
                <a:t>c</a:t>
              </a:r>
            </a:p>
          </p:txBody>
        </p:sp>
        <p:sp>
          <p:nvSpPr>
            <p:cNvPr id="31769" name="Text Box 63"/>
            <p:cNvSpPr txBox="1">
              <a:spLocks noChangeArrowheads="1"/>
            </p:cNvSpPr>
            <p:nvPr/>
          </p:nvSpPr>
          <p:spPr bwMode="auto">
            <a:xfrm>
              <a:off x="5204" y="3090"/>
              <a:ext cx="19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333300"/>
                  </a:solidFill>
                </a:rPr>
                <a:t>d</a:t>
              </a:r>
            </a:p>
          </p:txBody>
        </p:sp>
        <p:sp>
          <p:nvSpPr>
            <p:cNvPr id="31770" name="Text Box 64"/>
            <p:cNvSpPr txBox="1">
              <a:spLocks noChangeArrowheads="1"/>
            </p:cNvSpPr>
            <p:nvPr/>
          </p:nvSpPr>
          <p:spPr bwMode="auto">
            <a:xfrm>
              <a:off x="4675" y="2838"/>
              <a:ext cx="1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333300"/>
                  </a:solidFill>
                </a:rPr>
                <a:t>f</a:t>
              </a:r>
            </a:p>
          </p:txBody>
        </p:sp>
        <p:sp>
          <p:nvSpPr>
            <p:cNvPr id="31771" name="Text Box 65"/>
            <p:cNvSpPr txBox="1">
              <a:spLocks noChangeArrowheads="1"/>
            </p:cNvSpPr>
            <p:nvPr/>
          </p:nvSpPr>
          <p:spPr bwMode="auto">
            <a:xfrm>
              <a:off x="4092" y="2838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333300"/>
                  </a:solidFill>
                </a:rPr>
                <a:t>e</a:t>
              </a:r>
            </a:p>
          </p:txBody>
        </p:sp>
        <p:sp>
          <p:nvSpPr>
            <p:cNvPr id="31772" name="Text Box 66"/>
            <p:cNvSpPr txBox="1">
              <a:spLocks noChangeArrowheads="1"/>
            </p:cNvSpPr>
            <p:nvPr/>
          </p:nvSpPr>
          <p:spPr bwMode="auto">
            <a:xfrm>
              <a:off x="5188" y="2838"/>
              <a:ext cx="19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333300"/>
                  </a:solidFill>
                </a:rPr>
                <a:t>g</a:t>
              </a:r>
            </a:p>
          </p:txBody>
        </p:sp>
        <p:sp>
          <p:nvSpPr>
            <p:cNvPr id="31773" name="Text Box 67"/>
            <p:cNvSpPr txBox="1">
              <a:spLocks noChangeArrowheads="1"/>
            </p:cNvSpPr>
            <p:nvPr/>
          </p:nvSpPr>
          <p:spPr bwMode="auto">
            <a:xfrm>
              <a:off x="4635" y="2432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333300"/>
                  </a:solidFill>
                </a:rPr>
                <a:t>h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323527" y="3840443"/>
            <a:ext cx="23094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Calibri" panose="020F0502020204030204" pitchFamily="34" charset="0"/>
              </a:rPr>
              <a:t>最小元</a:t>
            </a:r>
            <a:r>
              <a:rPr lang="en-US" altLang="zh-CN" sz="2800" b="1" dirty="0">
                <a:solidFill>
                  <a:srgbClr val="FF0000"/>
                </a:solidFill>
              </a:rPr>
              <a:t>✔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latin typeface="Calibri" panose="020F0502020204030204" pitchFamily="34" charset="0"/>
              </a:rPr>
              <a:t>最大元</a:t>
            </a:r>
            <a:r>
              <a:rPr lang="en-US" altLang="zh-CN" sz="2800" b="1" dirty="0">
                <a:solidFill>
                  <a:srgbClr val="FF0000"/>
                </a:solidFill>
              </a:rPr>
              <a:t>✘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endParaRPr lang="zh-CN" altLang="en-US" sz="2800" b="1" dirty="0">
              <a:latin typeface="Calibri" panose="020F0502020204030204" pitchFamily="34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339752" y="3844205"/>
            <a:ext cx="21701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Calibri" panose="020F0502020204030204" pitchFamily="34" charset="0"/>
              </a:rPr>
              <a:t>最小元</a:t>
            </a:r>
            <a:r>
              <a:rPr lang="en-US" altLang="zh-CN" sz="2800" b="1" dirty="0">
                <a:solidFill>
                  <a:srgbClr val="FF0000"/>
                </a:solidFill>
              </a:rPr>
              <a:t>✔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latin typeface="Calibri" panose="020F0502020204030204" pitchFamily="34" charset="0"/>
              </a:rPr>
              <a:t>最大元</a:t>
            </a:r>
            <a:r>
              <a:rPr lang="en-US" altLang="zh-CN" sz="2800" b="1" dirty="0">
                <a:solidFill>
                  <a:srgbClr val="FF0000"/>
                </a:solidFill>
              </a:rPr>
              <a:t>✔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endParaRPr lang="zh-CN" altLang="en-US" sz="2800" b="1" dirty="0">
              <a:latin typeface="Calibri" panose="020F0502020204030204" pitchFamily="34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716016" y="3861048"/>
            <a:ext cx="20882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Calibri" panose="020F0502020204030204" pitchFamily="34" charset="0"/>
              </a:rPr>
              <a:t>最小元</a:t>
            </a:r>
            <a:r>
              <a:rPr lang="en-US" altLang="zh-CN" sz="2800" b="1" dirty="0">
                <a:solidFill>
                  <a:srgbClr val="FF0000"/>
                </a:solidFill>
              </a:rPr>
              <a:t>✘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latin typeface="Calibri" panose="020F0502020204030204" pitchFamily="34" charset="0"/>
              </a:rPr>
              <a:t>最大元</a:t>
            </a:r>
            <a:r>
              <a:rPr lang="en-US" altLang="zh-CN" sz="2800" b="1" dirty="0">
                <a:solidFill>
                  <a:srgbClr val="FF0000"/>
                </a:solidFill>
              </a:rPr>
              <a:t>✘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endParaRPr lang="zh-CN" altLang="en-US" sz="2800" b="1" dirty="0">
              <a:latin typeface="Calibri" panose="020F0502020204030204" pitchFamily="34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010400" y="3861048"/>
            <a:ext cx="20412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Calibri" panose="020F0502020204030204" pitchFamily="34" charset="0"/>
              </a:rPr>
              <a:t>最小元</a:t>
            </a:r>
            <a:r>
              <a:rPr lang="en-US" altLang="zh-CN" sz="2800" b="1" dirty="0">
                <a:solidFill>
                  <a:srgbClr val="FF0000"/>
                </a:solidFill>
              </a:rPr>
              <a:t>✔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latin typeface="Calibri" panose="020F0502020204030204" pitchFamily="34" charset="0"/>
              </a:rPr>
              <a:t>最大元</a:t>
            </a:r>
            <a:r>
              <a:rPr lang="en-US" altLang="zh-CN" sz="2800" b="1" dirty="0">
                <a:solidFill>
                  <a:srgbClr val="FF0000"/>
                </a:solidFill>
              </a:rPr>
              <a:t>✔ 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endParaRPr lang="zh-CN" altLang="en-US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524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4" grpId="0"/>
      <p:bldP spid="75" grpId="0"/>
      <p:bldP spid="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A9AEC9E-7312-4492-83DB-17C80D4FE85D}" type="slidenum">
              <a:rPr lang="zh-CN" altLang="en-US" smtClean="0">
                <a:solidFill>
                  <a:schemeClr val="accent1"/>
                </a:solidFill>
              </a:rPr>
              <a:pPr/>
              <a:t>4</a:t>
            </a:fld>
            <a:r>
              <a:rPr lang="en-US" altLang="zh-CN" dirty="0">
                <a:solidFill>
                  <a:schemeClr val="accent1"/>
                </a:solidFill>
              </a:rPr>
              <a:t>/52</a:t>
            </a:r>
          </a:p>
        </p:txBody>
      </p:sp>
      <p:sp>
        <p:nvSpPr>
          <p:cNvPr id="3379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4.13  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等价类、代表元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44463" y="1125538"/>
            <a:ext cx="8964612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3200" b="1" dirty="0"/>
              <a:t>若</a:t>
            </a:r>
            <a:r>
              <a:rPr lang="en-US" altLang="zh-CN" sz="3200" b="1" dirty="0"/>
              <a:t>R</a:t>
            </a:r>
            <a:r>
              <a:rPr lang="zh-CN" altLang="en-US" sz="3200" b="1" dirty="0"/>
              <a:t>是非空集合</a:t>
            </a:r>
            <a:r>
              <a:rPr lang="en-US" altLang="zh-CN" sz="3200" b="1" dirty="0"/>
              <a:t>A</a:t>
            </a:r>
            <a:r>
              <a:rPr lang="zh-CN" altLang="en-US" sz="3200" b="1" dirty="0"/>
              <a:t>上的等价关系， </a:t>
            </a:r>
            <a:r>
              <a:rPr lang="en-US" altLang="zh-CN" sz="3200" b="1" dirty="0"/>
              <a:t>x</a:t>
            </a:r>
            <a:r>
              <a:rPr lang="zh-CN" altLang="en-US" sz="3200" b="1" dirty="0"/>
              <a:t>是</a:t>
            </a:r>
            <a:r>
              <a:rPr lang="en-US" altLang="zh-CN" sz="3200" b="1" dirty="0"/>
              <a:t>A</a:t>
            </a:r>
            <a:r>
              <a:rPr lang="zh-CN" altLang="en-US" sz="3200" b="1" dirty="0"/>
              <a:t>中任意一个元素，令  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zh-CN" sz="3200" b="1" dirty="0"/>
              <a:t>           [x]</a:t>
            </a:r>
            <a:r>
              <a:rPr lang="en-US" altLang="zh-CN" sz="3200" b="1" baseline="-25000" dirty="0"/>
              <a:t>R</a:t>
            </a:r>
            <a:r>
              <a:rPr lang="en-US" altLang="zh-CN" sz="3200" b="1" dirty="0"/>
              <a:t>= {y│ </a:t>
            </a:r>
            <a:r>
              <a:rPr lang="en-US" altLang="zh-CN" sz="3200" b="1" dirty="0" err="1"/>
              <a:t>x∊A</a:t>
            </a:r>
            <a:r>
              <a:rPr lang="zh-CN" altLang="en-US" sz="3200" b="1" dirty="0">
                <a:latin typeface="宋体" panose="02010600030101010101" pitchFamily="2" charset="-122"/>
              </a:rPr>
              <a:t>∧</a:t>
            </a:r>
            <a:r>
              <a:rPr lang="en-US" altLang="zh-CN" sz="3200" b="1" dirty="0"/>
              <a:t>&lt;</a:t>
            </a:r>
            <a:r>
              <a:rPr lang="en-US" altLang="zh-CN" sz="3200" b="1" dirty="0" err="1"/>
              <a:t>x,y</a:t>
            </a:r>
            <a:r>
              <a:rPr lang="en-US" altLang="zh-CN" sz="3200" b="1" dirty="0"/>
              <a:t>&gt;∊R},   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3200" b="1" dirty="0"/>
              <a:t>称之为</a:t>
            </a:r>
            <a:r>
              <a:rPr lang="en-US" altLang="zh-CN" sz="3200" b="1" dirty="0"/>
              <a:t>x</a:t>
            </a:r>
            <a:r>
              <a:rPr lang="zh-CN" altLang="en-US" sz="3200" b="1" dirty="0"/>
              <a:t>关于</a:t>
            </a:r>
            <a:r>
              <a:rPr lang="en-US" altLang="zh-CN" sz="3200" b="1" dirty="0"/>
              <a:t>R</a:t>
            </a:r>
            <a:r>
              <a:rPr lang="zh-CN" altLang="en-US" sz="3200" b="1" dirty="0"/>
              <a:t>的</a:t>
            </a:r>
            <a:r>
              <a:rPr lang="zh-CN" altLang="en-US" sz="3200" b="1" dirty="0">
                <a:solidFill>
                  <a:srgbClr val="CC0000"/>
                </a:solidFill>
              </a:rPr>
              <a:t>等价类</a:t>
            </a:r>
            <a:r>
              <a:rPr lang="zh-CN" altLang="en-US" sz="3200" b="1" dirty="0"/>
              <a:t>，简记为</a:t>
            </a:r>
            <a:r>
              <a:rPr lang="en-US" altLang="zh-CN" sz="3200" b="1" dirty="0"/>
              <a:t>[x]</a:t>
            </a:r>
            <a:r>
              <a:rPr lang="zh-CN" altLang="en-US" sz="3200" b="1" dirty="0"/>
              <a:t>，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3200" b="1" dirty="0"/>
              <a:t>其中</a:t>
            </a:r>
            <a:r>
              <a:rPr lang="en-US" altLang="zh-CN" sz="3200" b="1" dirty="0"/>
              <a:t>x</a:t>
            </a:r>
            <a:r>
              <a:rPr lang="zh-CN" altLang="en-US" sz="3200" b="1" dirty="0"/>
              <a:t>叫</a:t>
            </a:r>
            <a:r>
              <a:rPr lang="zh-CN" altLang="en-US" sz="3200" b="1" dirty="0">
                <a:solidFill>
                  <a:srgbClr val="993300"/>
                </a:solidFill>
              </a:rPr>
              <a:t>代表元</a:t>
            </a:r>
            <a:r>
              <a:rPr lang="zh-CN" altLang="en-US" sz="3200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35135841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E80DBB-A2BF-4164-B4A6-DC02C62BD205}" type="slidenum">
              <a:rPr lang="zh-CN" altLang="en-US" smtClean="0">
                <a:solidFill>
                  <a:schemeClr val="accent1"/>
                </a:solidFill>
              </a:rPr>
              <a:t>40</a:t>
            </a:fld>
            <a:r>
              <a:rPr lang="en-US" altLang="zh-CN" dirty="0">
                <a:solidFill>
                  <a:schemeClr val="accent1"/>
                </a:solidFill>
              </a:rPr>
              <a:t>/52</a:t>
            </a:r>
          </a:p>
        </p:txBody>
      </p:sp>
      <p:sp>
        <p:nvSpPr>
          <p:cNvPr id="3277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4.21      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上界、最小上界</a:t>
            </a:r>
          </a:p>
        </p:txBody>
      </p:sp>
      <p:sp>
        <p:nvSpPr>
          <p:cNvPr id="32772" name="Rectangle 3"/>
          <p:cNvSpPr>
            <a:spLocks noGrp="1"/>
          </p:cNvSpPr>
          <p:nvPr>
            <p:ph type="body" idx="4294967295"/>
          </p:nvPr>
        </p:nvSpPr>
        <p:spPr>
          <a:xfrm>
            <a:off x="179388" y="908050"/>
            <a:ext cx="8713787" cy="5400675"/>
          </a:xfrm>
        </p:spPr>
        <p:txBody>
          <a:bodyPr/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3000" b="1" dirty="0">
                <a:latin typeface="Calibri" panose="020F0502020204030204" pitchFamily="34" charset="0"/>
                <a:ea typeface="宋体" panose="02010600030101010101" pitchFamily="2" charset="-122"/>
              </a:rPr>
              <a:t>设</a:t>
            </a:r>
            <a:r>
              <a:rPr lang="en-US" altLang="zh-CN" sz="3000" b="1" dirty="0">
                <a:latin typeface="Calibri" panose="020F0502020204030204" pitchFamily="34" charset="0"/>
                <a:ea typeface="宋体" panose="02010600030101010101" pitchFamily="2" charset="-122"/>
              </a:rPr>
              <a:t>(A</a:t>
            </a:r>
            <a:r>
              <a:rPr lang="zh-CN" altLang="en-US" sz="30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3000" b="1" u="sng" dirty="0">
                <a:latin typeface="Calibri" panose="020F0502020204030204" pitchFamily="34" charset="0"/>
                <a:ea typeface="宋体" panose="02010600030101010101" pitchFamily="2" charset="-122"/>
              </a:rPr>
              <a:t>≺</a:t>
            </a:r>
            <a:r>
              <a:rPr lang="en-US" altLang="zh-CN" sz="3000" b="1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3000" b="1" dirty="0">
                <a:latin typeface="Calibri" panose="020F0502020204030204" pitchFamily="34" charset="0"/>
                <a:ea typeface="宋体" panose="02010600030101010101" pitchFamily="2" charset="-122"/>
              </a:rPr>
              <a:t>是一个偏序集。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3000" b="1" dirty="0">
                <a:latin typeface="Calibri" panose="020F0502020204030204" pitchFamily="34" charset="0"/>
                <a:ea typeface="宋体" panose="02010600030101010101" pitchFamily="2" charset="-122"/>
              </a:rPr>
              <a:t>设</a:t>
            </a:r>
            <a:r>
              <a:rPr lang="en-US" altLang="zh-CN" sz="30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3000" b="1" dirty="0"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3000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3000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30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3000" b="1" dirty="0">
                <a:latin typeface="Calibri" panose="020F0502020204030204" pitchFamily="34" charset="0"/>
                <a:ea typeface="宋体" panose="02010600030101010101" pitchFamily="2" charset="-122"/>
              </a:rPr>
              <a:t>中的两个元素。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u"/>
            </a:pPr>
            <a:r>
              <a:rPr lang="zh-CN" altLang="en-US" sz="3000" b="1" dirty="0">
                <a:latin typeface="Calibri" panose="020F0502020204030204" pitchFamily="34" charset="0"/>
                <a:ea typeface="宋体" panose="02010600030101010101" pitchFamily="2" charset="-122"/>
              </a:rPr>
              <a:t>如果</a:t>
            </a:r>
            <a:r>
              <a:rPr lang="en-US" altLang="zh-CN" sz="30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3000" b="1" dirty="0">
                <a:latin typeface="Calibri" panose="020F0502020204030204" pitchFamily="34" charset="0"/>
                <a:ea typeface="宋体" panose="02010600030101010101" pitchFamily="2" charset="-122"/>
              </a:rPr>
              <a:t>一个元素</a:t>
            </a:r>
            <a:r>
              <a:rPr lang="en-US" altLang="zh-CN" sz="3000" b="1" dirty="0">
                <a:latin typeface="Calibri" panose="020F050202020403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3000" b="1" dirty="0">
                <a:latin typeface="Calibri" panose="020F0502020204030204" pitchFamily="34" charset="0"/>
                <a:ea typeface="宋体" panose="02010600030101010101" pitchFamily="2" charset="-122"/>
              </a:rPr>
              <a:t>满足</a:t>
            </a:r>
            <a:r>
              <a:rPr lang="en-US" altLang="zh-CN" sz="3000" b="1" dirty="0" err="1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3000" b="1" u="sng" dirty="0" err="1">
                <a:latin typeface="Calibri" panose="020F0502020204030204" pitchFamily="34" charset="0"/>
                <a:ea typeface="宋体" panose="02010600030101010101" pitchFamily="2" charset="-122"/>
              </a:rPr>
              <a:t>≺</a:t>
            </a:r>
            <a:r>
              <a:rPr lang="en-US" altLang="zh-CN" sz="3000" b="1" dirty="0" err="1">
                <a:latin typeface="Calibri" panose="020F050202020403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3000" b="1" dirty="0">
                <a:latin typeface="Calibri" panose="020F0502020204030204" pitchFamily="34" charset="0"/>
                <a:ea typeface="宋体" panose="02010600030101010101" pitchFamily="2" charset="-122"/>
              </a:rPr>
              <a:t>且</a:t>
            </a:r>
            <a:r>
              <a:rPr lang="en-US" altLang="zh-CN" sz="3000" b="1" dirty="0" err="1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3000" b="1" u="sng" dirty="0" err="1">
                <a:latin typeface="Calibri" panose="020F0502020204030204" pitchFamily="34" charset="0"/>
                <a:ea typeface="宋体" panose="02010600030101010101" pitchFamily="2" charset="-122"/>
              </a:rPr>
              <a:t>≺</a:t>
            </a:r>
            <a:r>
              <a:rPr lang="en-US" altLang="zh-CN" sz="3000" b="1" dirty="0" err="1">
                <a:latin typeface="Calibri" panose="020F050202020403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3000" b="1" dirty="0">
                <a:latin typeface="Calibri" panose="020F0502020204030204" pitchFamily="34" charset="0"/>
                <a:ea typeface="宋体" panose="02010600030101010101" pitchFamily="2" charset="-122"/>
              </a:rPr>
              <a:t>，说</a:t>
            </a:r>
            <a:r>
              <a:rPr lang="en-US" altLang="zh-CN" sz="3000" b="1" dirty="0">
                <a:latin typeface="Calibri" panose="020F050202020403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3000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30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3000" b="1" dirty="0"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3000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3000" b="1" dirty="0"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r>
              <a:rPr lang="zh-CN" altLang="en-US" sz="3000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上界</a:t>
            </a:r>
            <a:r>
              <a:rPr lang="zh-CN" altLang="en-US" sz="3000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u"/>
            </a:pPr>
            <a:r>
              <a:rPr lang="zh-CN" altLang="en-US" sz="3000" b="1" dirty="0">
                <a:latin typeface="Calibri" panose="020F0502020204030204" pitchFamily="34" charset="0"/>
                <a:ea typeface="宋体" panose="02010600030101010101" pitchFamily="2" charset="-122"/>
              </a:rPr>
              <a:t>如果</a:t>
            </a:r>
            <a:r>
              <a:rPr lang="en-US" altLang="zh-CN" sz="3000" b="1" dirty="0">
                <a:latin typeface="Calibri" panose="020F050202020403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3000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30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3000" b="1" dirty="0"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3000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3000" b="1" dirty="0">
                <a:latin typeface="Calibri" panose="020F0502020204030204" pitchFamily="34" charset="0"/>
                <a:ea typeface="宋体" panose="02010600030101010101" pitchFamily="2" charset="-122"/>
              </a:rPr>
              <a:t>的上界，并且若存在</a:t>
            </a:r>
            <a:r>
              <a:rPr lang="en-US" altLang="zh-CN" sz="30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3000" b="1" dirty="0"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3000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3000" b="1" dirty="0">
                <a:latin typeface="Calibri" panose="020F0502020204030204" pitchFamily="34" charset="0"/>
                <a:ea typeface="宋体" panose="02010600030101010101" pitchFamily="2" charset="-122"/>
              </a:rPr>
              <a:t>的任意一个上界</a:t>
            </a:r>
            <a:r>
              <a:rPr lang="en-US" altLang="zh-CN" sz="3000" b="1" dirty="0">
                <a:latin typeface="Calibri" panose="020F0502020204030204" pitchFamily="34" charset="0"/>
                <a:ea typeface="宋体" panose="02010600030101010101" pitchFamily="2" charset="-122"/>
              </a:rPr>
              <a:t>d</a:t>
            </a:r>
            <a:r>
              <a:rPr lang="zh-CN" altLang="en-US" sz="3000" b="1" dirty="0">
                <a:latin typeface="Calibri" panose="020F0502020204030204" pitchFamily="34" charset="0"/>
                <a:ea typeface="宋体" panose="02010600030101010101" pitchFamily="2" charset="-122"/>
              </a:rPr>
              <a:t>，则有</a:t>
            </a:r>
            <a:r>
              <a:rPr lang="en-US" altLang="zh-CN" sz="3000" b="1" dirty="0" err="1">
                <a:latin typeface="Calibri" panose="020F050202020403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3000" b="1" u="sng" dirty="0" err="1">
                <a:latin typeface="Calibri" panose="020F0502020204030204" pitchFamily="34" charset="0"/>
                <a:ea typeface="宋体" panose="02010600030101010101" pitchFamily="2" charset="-122"/>
              </a:rPr>
              <a:t>≺</a:t>
            </a:r>
            <a:r>
              <a:rPr lang="en-US" altLang="zh-CN" sz="3000" b="1" dirty="0" err="1">
                <a:latin typeface="Calibri" panose="020F0502020204030204" pitchFamily="34" charset="0"/>
                <a:ea typeface="宋体" panose="02010600030101010101" pitchFamily="2" charset="-122"/>
              </a:rPr>
              <a:t>d</a:t>
            </a:r>
            <a:r>
              <a:rPr lang="zh-CN" altLang="en-US" sz="3000" b="1" dirty="0">
                <a:latin typeface="Calibri" panose="020F0502020204030204" pitchFamily="34" charset="0"/>
                <a:ea typeface="宋体" panose="02010600030101010101" pitchFamily="2" charset="-122"/>
              </a:rPr>
              <a:t>，称</a:t>
            </a:r>
            <a:r>
              <a:rPr lang="en-US" altLang="zh-CN" sz="3000" b="1" dirty="0">
                <a:latin typeface="Calibri" panose="020F050202020403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3000" b="1" dirty="0">
                <a:latin typeface="Calibri" panose="020F0502020204030204" pitchFamily="34" charset="0"/>
                <a:ea typeface="宋体" panose="02010600030101010101" pitchFamily="2" charset="-122"/>
              </a:rPr>
              <a:t>为元素</a:t>
            </a:r>
            <a:r>
              <a:rPr lang="en-US" altLang="zh-CN" sz="30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3000" b="1" dirty="0"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3000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3000" b="1" dirty="0"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r>
              <a:rPr lang="zh-CN" altLang="en-US" sz="3000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最小上界</a:t>
            </a:r>
            <a:r>
              <a:rPr lang="en-US" altLang="zh-CN" sz="3000" b="1" dirty="0">
                <a:latin typeface="Calibri" panose="020F0502020204030204" pitchFamily="34" charset="0"/>
                <a:ea typeface="宋体" panose="02010600030101010101" pitchFamily="2" charset="-122"/>
              </a:rPr>
              <a:t>&lt;least upper bound&gt;</a:t>
            </a:r>
            <a:r>
              <a:rPr lang="zh-CN" altLang="en-US" sz="3000" b="1" dirty="0">
                <a:latin typeface="Calibri" panose="020F0502020204030204" pitchFamily="34" charset="0"/>
                <a:ea typeface="宋体" panose="02010600030101010101" pitchFamily="2" charset="-122"/>
              </a:rPr>
              <a:t>，记为</a:t>
            </a:r>
            <a:r>
              <a:rPr lang="en-US" altLang="zh-CN" sz="3000" b="1" dirty="0" err="1">
                <a:latin typeface="Calibri" panose="020F0502020204030204" pitchFamily="34" charset="0"/>
                <a:ea typeface="宋体" panose="02010600030101010101" pitchFamily="2" charset="-122"/>
              </a:rPr>
              <a:t>lub</a:t>
            </a:r>
            <a:r>
              <a:rPr lang="en-US" altLang="zh-CN" sz="3000" b="1" dirty="0">
                <a:latin typeface="Calibri" panose="020F0502020204030204" pitchFamily="34" charset="0"/>
                <a:ea typeface="宋体" panose="02010600030101010101" pitchFamily="2" charset="-122"/>
              </a:rPr>
              <a:t>{</a:t>
            </a:r>
            <a:r>
              <a:rPr lang="en-US" altLang="zh-CN" sz="3000" b="1" dirty="0" err="1">
                <a:latin typeface="Calibri" panose="020F0502020204030204" pitchFamily="34" charset="0"/>
                <a:ea typeface="宋体" panose="02010600030101010101" pitchFamily="2" charset="-122"/>
              </a:rPr>
              <a:t>a,b</a:t>
            </a:r>
            <a:r>
              <a:rPr lang="en-US" altLang="zh-CN" sz="3000" b="1" dirty="0">
                <a:latin typeface="Calibri" panose="020F0502020204030204" pitchFamily="34" charset="0"/>
                <a:ea typeface="宋体" panose="02010600030101010101" pitchFamily="2" charset="-122"/>
              </a:rPr>
              <a:t>}=c</a:t>
            </a:r>
            <a:r>
              <a:rPr lang="zh-CN" altLang="en-US" sz="3000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8078819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8DBE19-22AA-42A1-99C4-2DA4B9E9826D}" type="slidenum">
              <a:rPr lang="zh-CN" altLang="en-US" smtClean="0">
                <a:solidFill>
                  <a:schemeClr val="accent1"/>
                </a:solidFill>
              </a:rPr>
              <a:t>41</a:t>
            </a:fld>
            <a:r>
              <a:rPr lang="en-US" altLang="zh-CN" dirty="0">
                <a:solidFill>
                  <a:schemeClr val="accent1"/>
                </a:solidFill>
              </a:rPr>
              <a:t>/52</a:t>
            </a:r>
          </a:p>
        </p:txBody>
      </p:sp>
      <p:sp>
        <p:nvSpPr>
          <p:cNvPr id="3379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>
                <a:latin typeface="Calibri" panose="020F0502020204030204" pitchFamily="34" charset="0"/>
                <a:ea typeface="宋体" panose="02010600030101010101" pitchFamily="2" charset="-122"/>
              </a:rPr>
              <a:t>上界、最小上界</a:t>
            </a:r>
          </a:p>
        </p:txBody>
      </p:sp>
      <p:sp>
        <p:nvSpPr>
          <p:cNvPr id="302084" name="Rectangle 4"/>
          <p:cNvSpPr>
            <a:spLocks noChangeArrowheads="1"/>
          </p:cNvSpPr>
          <p:nvPr/>
        </p:nvSpPr>
        <p:spPr bwMode="auto">
          <a:xfrm>
            <a:off x="323850" y="1268413"/>
            <a:ext cx="6192838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例　给出如图所示的偏序集。</a:t>
            </a:r>
          </a:p>
          <a:p>
            <a:pPr eaLnBrk="1" hangingPunct="1"/>
            <a:endParaRPr lang="zh-CN" altLang="en-US" sz="3200" b="1">
              <a:solidFill>
                <a:srgbClr val="993300"/>
              </a:solidFill>
            </a:endParaRPr>
          </a:p>
          <a:p>
            <a:pPr eaLnBrk="1" hangingPunct="1"/>
            <a:endParaRPr lang="zh-CN" altLang="en-US" sz="3200" b="1">
              <a:solidFill>
                <a:srgbClr val="9933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993300"/>
                </a:solidFill>
              </a:rPr>
              <a:t>    </a:t>
            </a:r>
            <a:r>
              <a:rPr lang="en-US" altLang="zh-CN" sz="3200" b="1">
                <a:solidFill>
                  <a:srgbClr val="993300"/>
                </a:solidFill>
              </a:rPr>
              <a:t>h</a:t>
            </a:r>
            <a:r>
              <a:rPr lang="zh-CN" altLang="en-US" sz="3200" b="1">
                <a:solidFill>
                  <a:srgbClr val="993300"/>
                </a:solidFill>
              </a:rPr>
              <a:t>、</a:t>
            </a:r>
            <a:r>
              <a:rPr lang="en-US" altLang="zh-CN" sz="3200" b="1">
                <a:solidFill>
                  <a:srgbClr val="993300"/>
                </a:solidFill>
              </a:rPr>
              <a:t>i</a:t>
            </a:r>
            <a:r>
              <a:rPr lang="zh-CN" altLang="en-US" sz="3200" b="1">
                <a:solidFill>
                  <a:srgbClr val="993300"/>
                </a:solidFill>
              </a:rPr>
              <a:t>、</a:t>
            </a:r>
            <a:r>
              <a:rPr lang="en-US" altLang="zh-CN" sz="3200" b="1">
                <a:solidFill>
                  <a:srgbClr val="993300"/>
                </a:solidFill>
              </a:rPr>
              <a:t>j</a:t>
            </a:r>
            <a:r>
              <a:rPr lang="zh-CN" altLang="en-US" sz="3200" b="1">
                <a:solidFill>
                  <a:srgbClr val="993300"/>
                </a:solidFill>
              </a:rPr>
              <a:t>和</a:t>
            </a:r>
            <a:r>
              <a:rPr lang="en-US" altLang="zh-CN" sz="3200" b="1">
                <a:solidFill>
                  <a:srgbClr val="993300"/>
                </a:solidFill>
              </a:rPr>
              <a:t>k</a:t>
            </a:r>
            <a:r>
              <a:rPr lang="zh-CN" altLang="en-US" sz="3200" b="1">
                <a:solidFill>
                  <a:srgbClr val="993300"/>
                </a:solidFill>
              </a:rPr>
              <a:t>都是</a:t>
            </a:r>
            <a:r>
              <a:rPr lang="en-US" altLang="zh-CN" sz="3200" b="1">
                <a:solidFill>
                  <a:srgbClr val="993300"/>
                </a:solidFill>
              </a:rPr>
              <a:t>f</a:t>
            </a:r>
            <a:r>
              <a:rPr lang="zh-CN" altLang="en-US" sz="3200" b="1">
                <a:solidFill>
                  <a:srgbClr val="993300"/>
                </a:solidFill>
              </a:rPr>
              <a:t>和</a:t>
            </a:r>
            <a:r>
              <a:rPr lang="en-US" altLang="zh-CN" sz="3200" b="1">
                <a:solidFill>
                  <a:srgbClr val="993300"/>
                </a:solidFill>
              </a:rPr>
              <a:t>g</a:t>
            </a:r>
            <a:r>
              <a:rPr lang="zh-CN" altLang="en-US" sz="3200" b="1">
                <a:solidFill>
                  <a:srgbClr val="993300"/>
                </a:solidFill>
              </a:rPr>
              <a:t>的上界，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3200" b="1">
                <a:solidFill>
                  <a:srgbClr val="993300"/>
                </a:solidFill>
              </a:rPr>
              <a:t>    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3200" b="1">
                <a:solidFill>
                  <a:srgbClr val="993300"/>
                </a:solidFill>
              </a:rPr>
              <a:t>    但没有最小上界。</a:t>
            </a:r>
            <a:r>
              <a:rPr lang="zh-CN" altLang="en-US" sz="3200"/>
              <a:t>　　</a:t>
            </a:r>
          </a:p>
        </p:txBody>
      </p:sp>
      <p:grpSp>
        <p:nvGrpSpPr>
          <p:cNvPr id="33797" name="Group 5"/>
          <p:cNvGrpSpPr/>
          <p:nvPr/>
        </p:nvGrpSpPr>
        <p:grpSpPr bwMode="auto">
          <a:xfrm>
            <a:off x="6156325" y="2205038"/>
            <a:ext cx="1822450" cy="2238375"/>
            <a:chOff x="4319" y="886"/>
            <a:chExt cx="1148" cy="1410"/>
          </a:xfrm>
        </p:grpSpPr>
        <p:sp>
          <p:nvSpPr>
            <p:cNvPr id="33798" name="Line 6"/>
            <p:cNvSpPr>
              <a:spLocks noChangeShapeType="1"/>
            </p:cNvSpPr>
            <p:nvPr/>
          </p:nvSpPr>
          <p:spPr bwMode="auto">
            <a:xfrm>
              <a:off x="4604" y="981"/>
              <a:ext cx="0" cy="7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99" name="Line 7"/>
            <p:cNvSpPr>
              <a:spLocks noChangeShapeType="1"/>
            </p:cNvSpPr>
            <p:nvPr/>
          </p:nvSpPr>
          <p:spPr bwMode="auto">
            <a:xfrm>
              <a:off x="5193" y="981"/>
              <a:ext cx="0" cy="7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0" name="Line 8"/>
            <p:cNvSpPr>
              <a:spLocks noChangeShapeType="1"/>
            </p:cNvSpPr>
            <p:nvPr/>
          </p:nvSpPr>
          <p:spPr bwMode="auto">
            <a:xfrm>
              <a:off x="4604" y="981"/>
              <a:ext cx="589" cy="4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1" name="Line 9"/>
            <p:cNvSpPr>
              <a:spLocks noChangeShapeType="1"/>
            </p:cNvSpPr>
            <p:nvPr/>
          </p:nvSpPr>
          <p:spPr bwMode="auto">
            <a:xfrm flipH="1">
              <a:off x="4604" y="981"/>
              <a:ext cx="589" cy="4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2" name="Line 10"/>
            <p:cNvSpPr>
              <a:spLocks noChangeShapeType="1"/>
            </p:cNvSpPr>
            <p:nvPr/>
          </p:nvSpPr>
          <p:spPr bwMode="auto">
            <a:xfrm>
              <a:off x="4604" y="1434"/>
              <a:ext cx="589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3" name="Line 11"/>
            <p:cNvSpPr>
              <a:spLocks noChangeShapeType="1"/>
            </p:cNvSpPr>
            <p:nvPr/>
          </p:nvSpPr>
          <p:spPr bwMode="auto">
            <a:xfrm flipH="1">
              <a:off x="4604" y="1434"/>
              <a:ext cx="589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4" name="Line 12"/>
            <p:cNvSpPr>
              <a:spLocks noChangeShapeType="1"/>
            </p:cNvSpPr>
            <p:nvPr/>
          </p:nvSpPr>
          <p:spPr bwMode="auto">
            <a:xfrm flipH="1">
              <a:off x="4423" y="1706"/>
              <a:ext cx="181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5" name="Line 13"/>
            <p:cNvSpPr>
              <a:spLocks noChangeShapeType="1"/>
            </p:cNvSpPr>
            <p:nvPr/>
          </p:nvSpPr>
          <p:spPr bwMode="auto">
            <a:xfrm>
              <a:off x="5193" y="1706"/>
              <a:ext cx="181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6" name="Line 14"/>
            <p:cNvSpPr>
              <a:spLocks noChangeShapeType="1"/>
            </p:cNvSpPr>
            <p:nvPr/>
          </p:nvSpPr>
          <p:spPr bwMode="auto">
            <a:xfrm flipH="1">
              <a:off x="5012" y="1706"/>
              <a:ext cx="181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7" name="Line 15"/>
            <p:cNvSpPr>
              <a:spLocks noChangeShapeType="1"/>
            </p:cNvSpPr>
            <p:nvPr/>
          </p:nvSpPr>
          <p:spPr bwMode="auto">
            <a:xfrm>
              <a:off x="4604" y="1706"/>
              <a:ext cx="181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8" name="Line 16"/>
            <p:cNvSpPr>
              <a:spLocks noChangeShapeType="1"/>
            </p:cNvSpPr>
            <p:nvPr/>
          </p:nvSpPr>
          <p:spPr bwMode="auto">
            <a:xfrm flipH="1">
              <a:off x="4876" y="1888"/>
              <a:ext cx="136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9" name="Line 17"/>
            <p:cNvSpPr>
              <a:spLocks noChangeShapeType="1"/>
            </p:cNvSpPr>
            <p:nvPr/>
          </p:nvSpPr>
          <p:spPr bwMode="auto">
            <a:xfrm>
              <a:off x="4785" y="1888"/>
              <a:ext cx="91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0" name="Text Box 18"/>
            <p:cNvSpPr txBox="1">
              <a:spLocks noChangeArrowheads="1"/>
            </p:cNvSpPr>
            <p:nvPr/>
          </p:nvSpPr>
          <p:spPr bwMode="auto">
            <a:xfrm>
              <a:off x="4785" y="206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</p:txBody>
        </p:sp>
        <p:sp>
          <p:nvSpPr>
            <p:cNvPr id="33811" name="Text Box 19"/>
            <p:cNvSpPr txBox="1">
              <a:spLocks noChangeArrowheads="1"/>
            </p:cNvSpPr>
            <p:nvPr/>
          </p:nvSpPr>
          <p:spPr bwMode="auto">
            <a:xfrm>
              <a:off x="4319" y="18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b</a:t>
              </a:r>
            </a:p>
          </p:txBody>
        </p:sp>
        <p:sp>
          <p:nvSpPr>
            <p:cNvPr id="33812" name="Text Box 20"/>
            <p:cNvSpPr txBox="1">
              <a:spLocks noChangeArrowheads="1"/>
            </p:cNvSpPr>
            <p:nvPr/>
          </p:nvSpPr>
          <p:spPr bwMode="auto">
            <a:xfrm>
              <a:off x="4636" y="183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</a:t>
              </a:r>
            </a:p>
          </p:txBody>
        </p:sp>
        <p:sp>
          <p:nvSpPr>
            <p:cNvPr id="33813" name="Text Box 21"/>
            <p:cNvSpPr txBox="1">
              <a:spLocks noChangeArrowheads="1"/>
            </p:cNvSpPr>
            <p:nvPr/>
          </p:nvSpPr>
          <p:spPr bwMode="auto">
            <a:xfrm>
              <a:off x="4967" y="184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d</a:t>
              </a:r>
            </a:p>
          </p:txBody>
        </p:sp>
        <p:sp>
          <p:nvSpPr>
            <p:cNvPr id="33814" name="Text Box 22"/>
            <p:cNvSpPr txBox="1">
              <a:spLocks noChangeArrowheads="1"/>
            </p:cNvSpPr>
            <p:nvPr/>
          </p:nvSpPr>
          <p:spPr bwMode="auto">
            <a:xfrm>
              <a:off x="5271" y="18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e</a:t>
              </a:r>
            </a:p>
          </p:txBody>
        </p:sp>
        <p:sp>
          <p:nvSpPr>
            <p:cNvPr id="33815" name="Text Box 23"/>
            <p:cNvSpPr txBox="1">
              <a:spLocks noChangeArrowheads="1"/>
            </p:cNvSpPr>
            <p:nvPr/>
          </p:nvSpPr>
          <p:spPr bwMode="auto">
            <a:xfrm>
              <a:off x="4410" y="1537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f</a:t>
              </a:r>
            </a:p>
          </p:txBody>
        </p:sp>
        <p:sp>
          <p:nvSpPr>
            <p:cNvPr id="33816" name="Text Box 24"/>
            <p:cNvSpPr txBox="1">
              <a:spLocks noChangeArrowheads="1"/>
            </p:cNvSpPr>
            <p:nvPr/>
          </p:nvSpPr>
          <p:spPr bwMode="auto">
            <a:xfrm>
              <a:off x="5193" y="149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g</a:t>
              </a:r>
            </a:p>
          </p:txBody>
        </p:sp>
        <p:sp>
          <p:nvSpPr>
            <p:cNvPr id="33817" name="Text Box 25"/>
            <p:cNvSpPr txBox="1">
              <a:spLocks noChangeArrowheads="1"/>
            </p:cNvSpPr>
            <p:nvPr/>
          </p:nvSpPr>
          <p:spPr bwMode="auto">
            <a:xfrm>
              <a:off x="4410" y="131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h</a:t>
              </a:r>
            </a:p>
          </p:txBody>
        </p:sp>
        <p:sp>
          <p:nvSpPr>
            <p:cNvPr id="33818" name="Text Box 26"/>
            <p:cNvSpPr txBox="1">
              <a:spLocks noChangeArrowheads="1"/>
            </p:cNvSpPr>
            <p:nvPr/>
          </p:nvSpPr>
          <p:spPr bwMode="auto">
            <a:xfrm>
              <a:off x="5226" y="1311"/>
              <a:ext cx="1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i</a:t>
              </a:r>
            </a:p>
          </p:txBody>
        </p:sp>
        <p:sp>
          <p:nvSpPr>
            <p:cNvPr id="33819" name="Text Box 27"/>
            <p:cNvSpPr txBox="1">
              <a:spLocks noChangeArrowheads="1"/>
            </p:cNvSpPr>
            <p:nvPr/>
          </p:nvSpPr>
          <p:spPr bwMode="auto">
            <a:xfrm>
              <a:off x="4456" y="886"/>
              <a:ext cx="1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j</a:t>
              </a:r>
            </a:p>
          </p:txBody>
        </p:sp>
        <p:sp>
          <p:nvSpPr>
            <p:cNvPr id="33820" name="Text Box 28"/>
            <p:cNvSpPr txBox="1">
              <a:spLocks noChangeArrowheads="1"/>
            </p:cNvSpPr>
            <p:nvPr/>
          </p:nvSpPr>
          <p:spPr bwMode="auto">
            <a:xfrm>
              <a:off x="5187" y="88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44481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2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2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2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399D323-1217-4D6A-BB53-95423F08837B}" type="slidenum">
              <a:rPr lang="zh-CN" altLang="en-US" smtClean="0">
                <a:solidFill>
                  <a:schemeClr val="accent1"/>
                </a:solidFill>
              </a:rPr>
              <a:t>42</a:t>
            </a:fld>
            <a:r>
              <a:rPr lang="en-US" altLang="zh-CN" dirty="0">
                <a:solidFill>
                  <a:schemeClr val="accent1"/>
                </a:solidFill>
              </a:rPr>
              <a:t>/52</a:t>
            </a:r>
          </a:p>
        </p:txBody>
      </p:sp>
      <p:sp>
        <p:nvSpPr>
          <p:cNvPr id="3481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4.21’              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下界、最大下界</a:t>
            </a:r>
          </a:p>
        </p:txBody>
      </p:sp>
      <p:sp>
        <p:nvSpPr>
          <p:cNvPr id="34820" name="Rectangle 3"/>
          <p:cNvSpPr>
            <a:spLocks noGrp="1"/>
          </p:cNvSpPr>
          <p:nvPr>
            <p:ph type="body" idx="4294967295"/>
          </p:nvPr>
        </p:nvSpPr>
        <p:spPr>
          <a:xfrm>
            <a:off x="179388" y="908050"/>
            <a:ext cx="8640762" cy="489585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设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(A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zh-CN" altLang="en-US" b="1" u="sng" dirty="0">
                <a:latin typeface="Calibri" panose="020F0502020204030204" pitchFamily="34" charset="0"/>
                <a:ea typeface="宋体" panose="02010600030101010101" pitchFamily="2" charset="-122"/>
              </a:rPr>
              <a:t>≺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是一个偏序集。</a:t>
            </a:r>
          </a:p>
          <a:p>
            <a:pPr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设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中的两个元素。</a:t>
            </a:r>
          </a:p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如果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一个元素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c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满足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c</a:t>
            </a:r>
            <a:r>
              <a:rPr lang="en-US" altLang="zh-CN" b="1" u="sng" dirty="0" err="1">
                <a:latin typeface="Calibri" panose="020F0502020204030204" pitchFamily="34" charset="0"/>
                <a:ea typeface="宋体" panose="02010600030101010101" pitchFamily="2" charset="-122"/>
              </a:rPr>
              <a:t>≺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且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c</a:t>
            </a:r>
            <a:r>
              <a:rPr lang="en-US" altLang="zh-CN" b="1" u="sng" dirty="0" err="1">
                <a:latin typeface="Calibri" panose="020F0502020204030204" pitchFamily="34" charset="0"/>
                <a:ea typeface="宋体" panose="02010600030101010101" pitchFamily="2" charset="-122"/>
              </a:rPr>
              <a:t>≺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，说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c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的下界。</a:t>
            </a:r>
          </a:p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如果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c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的下界，且对于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的任何一个下界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d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，有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d</a:t>
            </a:r>
            <a:r>
              <a:rPr lang="en-US" altLang="zh-CN" b="1" u="sng" dirty="0" err="1">
                <a:latin typeface="Calibri" panose="020F0502020204030204" pitchFamily="34" charset="0"/>
                <a:ea typeface="宋体" panose="02010600030101010101" pitchFamily="2" charset="-122"/>
              </a:rPr>
              <a:t>≺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c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，则称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c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为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的最大下界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&lt;greatest lower bound&gt;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，记为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glb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a,b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&gt;=c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21801487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5F422F9-5B4A-4599-B796-532E050A95D4}" type="slidenum">
              <a:rPr lang="zh-CN" altLang="en-US" smtClean="0">
                <a:solidFill>
                  <a:schemeClr val="accent1"/>
                </a:solidFill>
              </a:rPr>
              <a:t>43</a:t>
            </a:fld>
            <a:r>
              <a:rPr lang="en-US" altLang="zh-CN" dirty="0">
                <a:solidFill>
                  <a:schemeClr val="accent1"/>
                </a:solidFill>
              </a:rPr>
              <a:t>/52</a:t>
            </a:r>
          </a:p>
        </p:txBody>
      </p:sp>
      <p:sp>
        <p:nvSpPr>
          <p:cNvPr id="3584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下界、最大下界</a:t>
            </a:r>
          </a:p>
        </p:txBody>
      </p:sp>
      <p:sp>
        <p:nvSpPr>
          <p:cNvPr id="303108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50825" y="836613"/>
            <a:ext cx="6121400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28650" indent="-6286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b="1">
                <a:latin typeface="Calibri" panose="020F0502020204030204" pitchFamily="34" charset="0"/>
              </a:rPr>
              <a:t>例 给出如图所示的偏 序集。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2800" b="1">
              <a:solidFill>
                <a:schemeClr val="hlink"/>
              </a:solidFill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2800" b="1">
              <a:solidFill>
                <a:schemeClr val="hlink"/>
              </a:solidFill>
              <a:latin typeface="Calibri" panose="020F0502020204030204" pitchFamily="34" charset="0"/>
            </a:endParaRPr>
          </a:p>
          <a:p>
            <a:pPr>
              <a:lnSpc>
                <a:spcPct val="13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hlink"/>
                </a:solidFill>
                <a:latin typeface="Calibri" panose="020F0502020204030204" pitchFamily="34" charset="0"/>
              </a:rPr>
              <a:t>   </a:t>
            </a:r>
            <a:r>
              <a:rPr lang="en-US" altLang="en-US" sz="2800" b="1">
                <a:solidFill>
                  <a:schemeClr val="hlink"/>
                </a:solidFill>
                <a:latin typeface="Calibri" panose="020F0502020204030204" pitchFamily="34" charset="0"/>
              </a:rPr>
              <a:t>◆</a:t>
            </a:r>
            <a:r>
              <a:rPr lang="zh-CN" altLang="en-US" sz="2800" b="1">
                <a:solidFill>
                  <a:schemeClr val="hlink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800" b="1">
                <a:solidFill>
                  <a:schemeClr val="hlink"/>
                </a:solidFill>
                <a:latin typeface="Calibri" panose="020F0502020204030204" pitchFamily="34" charset="0"/>
              </a:rPr>
              <a:t>h</a:t>
            </a:r>
            <a:r>
              <a:rPr lang="zh-CN" altLang="en-US" sz="2800" b="1">
                <a:solidFill>
                  <a:schemeClr val="hlink"/>
                </a:solidFill>
                <a:latin typeface="Calibri" panose="020F0502020204030204" pitchFamily="34" charset="0"/>
              </a:rPr>
              <a:t>和</a:t>
            </a:r>
            <a:r>
              <a:rPr lang="en-US" altLang="zh-CN" sz="2800" b="1">
                <a:solidFill>
                  <a:schemeClr val="hlink"/>
                </a:solidFill>
                <a:latin typeface="Calibri" panose="020F0502020204030204" pitchFamily="34" charset="0"/>
              </a:rPr>
              <a:t>f</a:t>
            </a:r>
            <a:r>
              <a:rPr lang="zh-CN" altLang="en-US" sz="2800" b="1">
                <a:solidFill>
                  <a:schemeClr val="hlink"/>
                </a:solidFill>
                <a:latin typeface="Calibri" panose="020F0502020204030204" pitchFamily="34" charset="0"/>
              </a:rPr>
              <a:t>都是</a:t>
            </a:r>
            <a:r>
              <a:rPr lang="en-US" altLang="zh-CN" sz="2800" b="1">
                <a:solidFill>
                  <a:schemeClr val="hlink"/>
                </a:solidFill>
                <a:latin typeface="Calibri" panose="020F0502020204030204" pitchFamily="34" charset="0"/>
              </a:rPr>
              <a:t>b</a:t>
            </a:r>
            <a:r>
              <a:rPr lang="zh-CN" altLang="en-US" sz="2800" b="1">
                <a:solidFill>
                  <a:schemeClr val="hlink"/>
                </a:solidFill>
                <a:latin typeface="Calibri" panose="020F0502020204030204" pitchFamily="34" charset="0"/>
              </a:rPr>
              <a:t>和</a:t>
            </a:r>
            <a:r>
              <a:rPr lang="en-US" altLang="zh-CN" sz="2800" b="1">
                <a:solidFill>
                  <a:schemeClr val="hlink"/>
                </a:solidFill>
                <a:latin typeface="Calibri" panose="020F0502020204030204" pitchFamily="34" charset="0"/>
              </a:rPr>
              <a:t>d</a:t>
            </a:r>
            <a:r>
              <a:rPr lang="zh-CN" altLang="en-US" sz="2800" b="1">
                <a:solidFill>
                  <a:schemeClr val="hlink"/>
                </a:solidFill>
                <a:latin typeface="Calibri" panose="020F0502020204030204" pitchFamily="34" charset="0"/>
              </a:rPr>
              <a:t>的上界，</a:t>
            </a:r>
          </a:p>
          <a:p>
            <a:pPr>
              <a:lnSpc>
                <a:spcPct val="13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chemeClr val="hlink"/>
                </a:solidFill>
                <a:latin typeface="Calibri" panose="020F0502020204030204" pitchFamily="34" charset="0"/>
              </a:rPr>
              <a:t>       f</a:t>
            </a:r>
            <a:r>
              <a:rPr lang="zh-CN" altLang="en-US" sz="2800" b="1">
                <a:solidFill>
                  <a:schemeClr val="hlink"/>
                </a:solidFill>
                <a:latin typeface="Calibri" panose="020F0502020204030204" pitchFamily="34" charset="0"/>
              </a:rPr>
              <a:t>是</a:t>
            </a:r>
            <a:r>
              <a:rPr lang="en-US" altLang="zh-CN" sz="2800" b="1">
                <a:solidFill>
                  <a:schemeClr val="hlink"/>
                </a:solidFill>
                <a:latin typeface="Calibri" panose="020F0502020204030204" pitchFamily="34" charset="0"/>
              </a:rPr>
              <a:t>b</a:t>
            </a:r>
            <a:r>
              <a:rPr lang="zh-CN" altLang="en-US" sz="2800" b="1">
                <a:solidFill>
                  <a:schemeClr val="hlink"/>
                </a:solidFill>
                <a:latin typeface="Calibri" panose="020F0502020204030204" pitchFamily="34" charset="0"/>
              </a:rPr>
              <a:t>和</a:t>
            </a:r>
            <a:r>
              <a:rPr lang="en-US" altLang="zh-CN" sz="2800" b="1">
                <a:solidFill>
                  <a:schemeClr val="hlink"/>
                </a:solidFill>
                <a:latin typeface="Calibri" panose="020F0502020204030204" pitchFamily="34" charset="0"/>
              </a:rPr>
              <a:t>d</a:t>
            </a:r>
            <a:r>
              <a:rPr lang="zh-CN" altLang="en-US" sz="2800" b="1">
                <a:solidFill>
                  <a:schemeClr val="hlink"/>
                </a:solidFill>
                <a:latin typeface="Calibri" panose="020F0502020204030204" pitchFamily="34" charset="0"/>
              </a:rPr>
              <a:t>的最小上界</a:t>
            </a:r>
          </a:p>
          <a:p>
            <a:pPr>
              <a:lnSpc>
                <a:spcPct val="13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hlink"/>
                </a:solidFill>
                <a:latin typeface="Calibri" panose="020F0502020204030204" pitchFamily="34" charset="0"/>
              </a:rPr>
              <a:t>   </a:t>
            </a:r>
            <a:r>
              <a:rPr lang="en-US" altLang="en-US" sz="2800" b="1">
                <a:solidFill>
                  <a:schemeClr val="hlink"/>
                </a:solidFill>
                <a:latin typeface="Calibri" panose="020F0502020204030204" pitchFamily="34" charset="0"/>
              </a:rPr>
              <a:t>◆</a:t>
            </a:r>
            <a:r>
              <a:rPr lang="zh-CN" altLang="en-US" sz="2800" b="1">
                <a:solidFill>
                  <a:schemeClr val="hlink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800" b="1">
                <a:solidFill>
                  <a:schemeClr val="hlink"/>
                </a:solidFill>
                <a:latin typeface="Calibri" panose="020F0502020204030204" pitchFamily="34" charset="0"/>
              </a:rPr>
              <a:t>c</a:t>
            </a:r>
            <a:r>
              <a:rPr lang="zh-CN" altLang="en-US" sz="2800" b="1">
                <a:solidFill>
                  <a:schemeClr val="hlink"/>
                </a:solidFill>
                <a:latin typeface="Calibri" panose="020F0502020204030204" pitchFamily="34" charset="0"/>
              </a:rPr>
              <a:t>是</a:t>
            </a:r>
            <a:r>
              <a:rPr lang="en-US" altLang="zh-CN" sz="2800" b="1">
                <a:solidFill>
                  <a:schemeClr val="hlink"/>
                </a:solidFill>
                <a:latin typeface="Calibri" panose="020F0502020204030204" pitchFamily="34" charset="0"/>
              </a:rPr>
              <a:t>e</a:t>
            </a:r>
            <a:r>
              <a:rPr lang="zh-CN" altLang="en-US" sz="2800" b="1">
                <a:solidFill>
                  <a:schemeClr val="hlink"/>
                </a:solidFill>
                <a:latin typeface="Calibri" panose="020F0502020204030204" pitchFamily="34" charset="0"/>
              </a:rPr>
              <a:t>和</a:t>
            </a:r>
            <a:r>
              <a:rPr lang="en-US" altLang="zh-CN" sz="2800" b="1">
                <a:solidFill>
                  <a:schemeClr val="hlink"/>
                </a:solidFill>
                <a:latin typeface="Calibri" panose="020F0502020204030204" pitchFamily="34" charset="0"/>
              </a:rPr>
              <a:t>g</a:t>
            </a:r>
            <a:r>
              <a:rPr lang="zh-CN" altLang="en-US" sz="2800" b="1">
                <a:solidFill>
                  <a:schemeClr val="hlink"/>
                </a:solidFill>
                <a:latin typeface="Calibri" panose="020F0502020204030204" pitchFamily="34" charset="0"/>
              </a:rPr>
              <a:t>的最大下界</a:t>
            </a:r>
          </a:p>
        </p:txBody>
      </p:sp>
      <p:grpSp>
        <p:nvGrpSpPr>
          <p:cNvPr id="35845" name="Group 5"/>
          <p:cNvGrpSpPr/>
          <p:nvPr/>
        </p:nvGrpSpPr>
        <p:grpSpPr bwMode="auto">
          <a:xfrm>
            <a:off x="5724525" y="1844675"/>
            <a:ext cx="2290763" cy="2144713"/>
            <a:chOff x="4092" y="2432"/>
            <a:chExt cx="1287" cy="1227"/>
          </a:xfrm>
        </p:grpSpPr>
        <p:sp>
          <p:nvSpPr>
            <p:cNvPr id="35846" name="Line 6"/>
            <p:cNvSpPr>
              <a:spLocks noChangeShapeType="1"/>
            </p:cNvSpPr>
            <p:nvPr/>
          </p:nvSpPr>
          <p:spPr bwMode="auto">
            <a:xfrm>
              <a:off x="4281" y="3151"/>
              <a:ext cx="462" cy="323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7" name="Line 7"/>
            <p:cNvSpPr>
              <a:spLocks noChangeShapeType="1"/>
            </p:cNvSpPr>
            <p:nvPr/>
          </p:nvSpPr>
          <p:spPr bwMode="auto">
            <a:xfrm>
              <a:off x="4281" y="2972"/>
              <a:ext cx="462" cy="323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>
              <a:off x="4743" y="2648"/>
              <a:ext cx="461" cy="323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>
              <a:off x="4743" y="2827"/>
              <a:ext cx="461" cy="324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 flipH="1">
              <a:off x="4281" y="2827"/>
              <a:ext cx="462" cy="324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 flipH="1">
              <a:off x="4743" y="3151"/>
              <a:ext cx="461" cy="323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 flipH="1">
              <a:off x="4281" y="2648"/>
              <a:ext cx="462" cy="323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 flipH="1">
              <a:off x="4743" y="2971"/>
              <a:ext cx="461" cy="323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4" name="Line 14"/>
            <p:cNvSpPr>
              <a:spLocks noChangeShapeType="1"/>
            </p:cNvSpPr>
            <p:nvPr/>
          </p:nvSpPr>
          <p:spPr bwMode="auto">
            <a:xfrm>
              <a:off x="4281" y="2971"/>
              <a:ext cx="0" cy="180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>
              <a:off x="4743" y="2648"/>
              <a:ext cx="0" cy="179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6" name="Line 16"/>
            <p:cNvSpPr>
              <a:spLocks noChangeShapeType="1"/>
            </p:cNvSpPr>
            <p:nvPr/>
          </p:nvSpPr>
          <p:spPr bwMode="auto">
            <a:xfrm>
              <a:off x="4743" y="3295"/>
              <a:ext cx="0" cy="180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>
              <a:off x="5204" y="2971"/>
              <a:ext cx="0" cy="180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8" name="Text Box 18"/>
            <p:cNvSpPr txBox="1">
              <a:spLocks noChangeArrowheads="1"/>
            </p:cNvSpPr>
            <p:nvPr/>
          </p:nvSpPr>
          <p:spPr bwMode="auto">
            <a:xfrm>
              <a:off x="4669" y="3449"/>
              <a:ext cx="17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333300"/>
                  </a:solidFill>
                </a:rPr>
                <a:t>a</a:t>
              </a:r>
            </a:p>
          </p:txBody>
        </p:sp>
        <p:sp>
          <p:nvSpPr>
            <p:cNvPr id="35859" name="Text Box 19"/>
            <p:cNvSpPr txBox="1">
              <a:spLocks noChangeArrowheads="1"/>
            </p:cNvSpPr>
            <p:nvPr/>
          </p:nvSpPr>
          <p:spPr bwMode="auto">
            <a:xfrm>
              <a:off x="4092" y="3090"/>
              <a:ext cx="175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333300"/>
                  </a:solidFill>
                </a:rPr>
                <a:t>b</a:t>
              </a:r>
            </a:p>
          </p:txBody>
        </p:sp>
        <p:sp>
          <p:nvSpPr>
            <p:cNvPr id="35860" name="Text Box 20"/>
            <p:cNvSpPr txBox="1">
              <a:spLocks noChangeArrowheads="1"/>
            </p:cNvSpPr>
            <p:nvPr/>
          </p:nvSpPr>
          <p:spPr bwMode="auto">
            <a:xfrm>
              <a:off x="4642" y="3067"/>
              <a:ext cx="18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333300"/>
                  </a:solidFill>
                </a:rPr>
                <a:t>c</a:t>
              </a:r>
            </a:p>
          </p:txBody>
        </p:sp>
        <p:sp>
          <p:nvSpPr>
            <p:cNvPr id="35861" name="Text Box 21"/>
            <p:cNvSpPr txBox="1">
              <a:spLocks noChangeArrowheads="1"/>
            </p:cNvSpPr>
            <p:nvPr/>
          </p:nvSpPr>
          <p:spPr bwMode="auto">
            <a:xfrm>
              <a:off x="5204" y="3090"/>
              <a:ext cx="175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333300"/>
                  </a:solidFill>
                </a:rPr>
                <a:t>d</a:t>
              </a:r>
            </a:p>
          </p:txBody>
        </p:sp>
        <p:sp>
          <p:nvSpPr>
            <p:cNvPr id="35862" name="Text Box 22"/>
            <p:cNvSpPr txBox="1">
              <a:spLocks noChangeArrowheads="1"/>
            </p:cNvSpPr>
            <p:nvPr/>
          </p:nvSpPr>
          <p:spPr bwMode="auto">
            <a:xfrm>
              <a:off x="4675" y="2838"/>
              <a:ext cx="14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333300"/>
                  </a:solidFill>
                </a:rPr>
                <a:t>f</a:t>
              </a:r>
            </a:p>
          </p:txBody>
        </p:sp>
        <p:sp>
          <p:nvSpPr>
            <p:cNvPr id="35863" name="Text Box 23"/>
            <p:cNvSpPr txBox="1">
              <a:spLocks noChangeArrowheads="1"/>
            </p:cNvSpPr>
            <p:nvPr/>
          </p:nvSpPr>
          <p:spPr bwMode="auto">
            <a:xfrm>
              <a:off x="4092" y="2838"/>
              <a:ext cx="17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333300"/>
                  </a:solidFill>
                </a:rPr>
                <a:t>e</a:t>
              </a:r>
            </a:p>
          </p:txBody>
        </p:sp>
        <p:sp>
          <p:nvSpPr>
            <p:cNvPr id="35864" name="Text Box 24"/>
            <p:cNvSpPr txBox="1">
              <a:spLocks noChangeArrowheads="1"/>
            </p:cNvSpPr>
            <p:nvPr/>
          </p:nvSpPr>
          <p:spPr bwMode="auto">
            <a:xfrm>
              <a:off x="5188" y="2838"/>
              <a:ext cx="17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333300"/>
                  </a:solidFill>
                </a:rPr>
                <a:t>g</a:t>
              </a:r>
            </a:p>
          </p:txBody>
        </p:sp>
        <p:sp>
          <p:nvSpPr>
            <p:cNvPr id="35865" name="Text Box 25"/>
            <p:cNvSpPr txBox="1">
              <a:spLocks noChangeArrowheads="1"/>
            </p:cNvSpPr>
            <p:nvPr/>
          </p:nvSpPr>
          <p:spPr bwMode="auto">
            <a:xfrm>
              <a:off x="4635" y="2432"/>
              <a:ext cx="19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333300"/>
                  </a:solidFill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6535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3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3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3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11082CE-506D-49A2-AEB6-B0759C4BD4AF}" type="slidenum">
              <a:rPr lang="zh-CN" altLang="en-US" smtClean="0">
                <a:solidFill>
                  <a:schemeClr val="accent1"/>
                </a:solidFill>
              </a:rPr>
              <a:t>44</a:t>
            </a:fld>
            <a:r>
              <a:rPr lang="en-US" altLang="zh-CN" dirty="0">
                <a:solidFill>
                  <a:schemeClr val="accent1"/>
                </a:solidFill>
              </a:rPr>
              <a:t>/52</a:t>
            </a:r>
          </a:p>
        </p:txBody>
      </p:sp>
      <p:sp>
        <p:nvSpPr>
          <p:cNvPr id="3686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定义                    格</a:t>
            </a:r>
          </a:p>
        </p:txBody>
      </p:sp>
      <p:sp>
        <p:nvSpPr>
          <p:cNvPr id="36868" name="Rectangle 3"/>
          <p:cNvSpPr>
            <a:spLocks noGrp="1"/>
          </p:cNvSpPr>
          <p:nvPr>
            <p:ph type="body" idx="4294967295"/>
          </p:nvPr>
        </p:nvSpPr>
        <p:spPr>
          <a:xfrm>
            <a:off x="0" y="981075"/>
            <a:ext cx="9144000" cy="2952750"/>
          </a:xfrm>
        </p:spPr>
        <p:txBody>
          <a:bodyPr/>
          <a:lstStyle/>
          <a:p>
            <a:pPr marL="1793875" indent="-1793875">
              <a:lnSpc>
                <a:spcPct val="15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是一个非空集，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(A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zh-CN" altLang="en-US" b="1" u="sng" dirty="0">
                <a:latin typeface="Calibri" panose="020F0502020204030204" pitchFamily="34" charset="0"/>
                <a:ea typeface="宋体" panose="02010600030101010101" pitchFamily="2" charset="-122"/>
              </a:rPr>
              <a:t>≺</a:t>
            </a:r>
            <a:r>
              <a:rPr lang="en-US" altLang="zh-CN" b="1" u="sng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是一个偏序集，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1793875" indent="-1793875">
              <a:lnSpc>
                <a:spcPct val="15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若</a:t>
            </a: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对于任意的元素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属于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 marL="1703705" indent="-1703705">
              <a:lnSpc>
                <a:spcPct val="15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在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中存在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的最小上界及最大下界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 marL="1256030" indent="-1256030">
              <a:lnSpc>
                <a:spcPct val="15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则称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(A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zh-CN" altLang="en-US" b="1" u="sng" dirty="0">
                <a:latin typeface="Calibri" panose="020F0502020204030204" pitchFamily="34" charset="0"/>
                <a:ea typeface="宋体" panose="02010600030101010101" pitchFamily="2" charset="-122"/>
              </a:rPr>
              <a:t>≺</a:t>
            </a:r>
            <a:r>
              <a:rPr lang="en-US" altLang="zh-CN" b="1" u="sng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是一个格。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341972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18BC647-AF29-429D-A8F1-7AA2B321DCC7}" type="slidenum">
              <a:rPr lang="zh-CN" altLang="en-US" smtClean="0">
                <a:solidFill>
                  <a:schemeClr val="accent1"/>
                </a:solidFill>
              </a:rPr>
              <a:t>45</a:t>
            </a:fld>
            <a:r>
              <a:rPr lang="en-US" altLang="zh-CN" dirty="0">
                <a:solidFill>
                  <a:schemeClr val="accent1"/>
                </a:solidFill>
              </a:rPr>
              <a:t>/52</a:t>
            </a:r>
          </a:p>
        </p:txBody>
      </p:sp>
      <p:sp>
        <p:nvSpPr>
          <p:cNvPr id="3789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例 它们是格吗？</a:t>
            </a:r>
          </a:p>
        </p:txBody>
      </p:sp>
      <p:grpSp>
        <p:nvGrpSpPr>
          <p:cNvPr id="37892" name="Group 5"/>
          <p:cNvGrpSpPr/>
          <p:nvPr/>
        </p:nvGrpSpPr>
        <p:grpSpPr bwMode="auto">
          <a:xfrm>
            <a:off x="900113" y="2811463"/>
            <a:ext cx="1541462" cy="1384300"/>
            <a:chOff x="3923" y="1752"/>
            <a:chExt cx="971" cy="872"/>
          </a:xfrm>
        </p:grpSpPr>
        <p:sp>
          <p:nvSpPr>
            <p:cNvPr id="37954" name="Line 6"/>
            <p:cNvSpPr>
              <a:spLocks noChangeShapeType="1"/>
            </p:cNvSpPr>
            <p:nvPr/>
          </p:nvSpPr>
          <p:spPr bwMode="auto">
            <a:xfrm>
              <a:off x="4108" y="2195"/>
              <a:ext cx="280" cy="279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5" name="Line 7"/>
            <p:cNvSpPr>
              <a:spLocks noChangeShapeType="1"/>
            </p:cNvSpPr>
            <p:nvPr/>
          </p:nvSpPr>
          <p:spPr bwMode="auto">
            <a:xfrm flipH="1">
              <a:off x="4388" y="2195"/>
              <a:ext cx="279" cy="279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6" name="Line 8"/>
            <p:cNvSpPr>
              <a:spLocks noChangeShapeType="1"/>
            </p:cNvSpPr>
            <p:nvPr/>
          </p:nvSpPr>
          <p:spPr bwMode="auto">
            <a:xfrm>
              <a:off x="4108" y="1882"/>
              <a:ext cx="0" cy="313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7" name="Text Box 9"/>
            <p:cNvSpPr txBox="1">
              <a:spLocks noChangeArrowheads="1"/>
            </p:cNvSpPr>
            <p:nvPr/>
          </p:nvSpPr>
          <p:spPr bwMode="auto">
            <a:xfrm>
              <a:off x="4377" y="2387"/>
              <a:ext cx="249" cy="23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333300"/>
                  </a:solidFill>
                </a:rPr>
                <a:t>1</a:t>
              </a:r>
            </a:p>
          </p:txBody>
        </p:sp>
        <p:sp>
          <p:nvSpPr>
            <p:cNvPr id="37958" name="Text Box 10"/>
            <p:cNvSpPr txBox="1">
              <a:spLocks noChangeArrowheads="1"/>
            </p:cNvSpPr>
            <p:nvPr/>
          </p:nvSpPr>
          <p:spPr bwMode="auto">
            <a:xfrm>
              <a:off x="3923" y="2101"/>
              <a:ext cx="202" cy="23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333300"/>
                  </a:solidFill>
                </a:rPr>
                <a:t>2</a:t>
              </a:r>
            </a:p>
          </p:txBody>
        </p:sp>
        <p:sp>
          <p:nvSpPr>
            <p:cNvPr id="37959" name="Text Box 11"/>
            <p:cNvSpPr txBox="1">
              <a:spLocks noChangeArrowheads="1"/>
            </p:cNvSpPr>
            <p:nvPr/>
          </p:nvSpPr>
          <p:spPr bwMode="auto">
            <a:xfrm>
              <a:off x="4692" y="2101"/>
              <a:ext cx="202" cy="23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333300"/>
                  </a:solidFill>
                </a:rPr>
                <a:t>3</a:t>
              </a:r>
            </a:p>
          </p:txBody>
        </p:sp>
        <p:sp>
          <p:nvSpPr>
            <p:cNvPr id="37960" name="Text Box 12"/>
            <p:cNvSpPr txBox="1">
              <a:spLocks noChangeArrowheads="1"/>
            </p:cNvSpPr>
            <p:nvPr/>
          </p:nvSpPr>
          <p:spPr bwMode="auto">
            <a:xfrm>
              <a:off x="3923" y="1752"/>
              <a:ext cx="202" cy="23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333300"/>
                  </a:solidFill>
                </a:rPr>
                <a:t>4</a:t>
              </a:r>
            </a:p>
          </p:txBody>
        </p:sp>
      </p:grpSp>
      <p:grpSp>
        <p:nvGrpSpPr>
          <p:cNvPr id="37893" name="Group 13"/>
          <p:cNvGrpSpPr/>
          <p:nvPr/>
        </p:nvGrpSpPr>
        <p:grpSpPr bwMode="auto">
          <a:xfrm>
            <a:off x="2627313" y="2395538"/>
            <a:ext cx="1555750" cy="1992312"/>
            <a:chOff x="4453" y="2704"/>
            <a:chExt cx="1134" cy="1445"/>
          </a:xfrm>
        </p:grpSpPr>
        <p:sp>
          <p:nvSpPr>
            <p:cNvPr id="37944" name="Line 14"/>
            <p:cNvSpPr>
              <a:spLocks noChangeShapeType="1"/>
            </p:cNvSpPr>
            <p:nvPr/>
          </p:nvSpPr>
          <p:spPr bwMode="auto">
            <a:xfrm>
              <a:off x="4646" y="3553"/>
              <a:ext cx="318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5" name="Line 15"/>
            <p:cNvSpPr>
              <a:spLocks noChangeShapeType="1"/>
            </p:cNvSpPr>
            <p:nvPr/>
          </p:nvSpPr>
          <p:spPr bwMode="auto">
            <a:xfrm flipH="1">
              <a:off x="4964" y="3372"/>
              <a:ext cx="363" cy="4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6" name="Line 16"/>
            <p:cNvSpPr>
              <a:spLocks noChangeShapeType="1"/>
            </p:cNvSpPr>
            <p:nvPr/>
          </p:nvSpPr>
          <p:spPr bwMode="auto">
            <a:xfrm>
              <a:off x="4647" y="3190"/>
              <a:ext cx="0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7" name="Line 17"/>
            <p:cNvSpPr>
              <a:spLocks noChangeShapeType="1"/>
            </p:cNvSpPr>
            <p:nvPr/>
          </p:nvSpPr>
          <p:spPr bwMode="auto">
            <a:xfrm flipV="1">
              <a:off x="4647" y="2918"/>
              <a:ext cx="317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8" name="Line 18"/>
            <p:cNvSpPr>
              <a:spLocks noChangeShapeType="1"/>
            </p:cNvSpPr>
            <p:nvPr/>
          </p:nvSpPr>
          <p:spPr bwMode="auto">
            <a:xfrm>
              <a:off x="4964" y="2918"/>
              <a:ext cx="363" cy="4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9" name="Text Box 19"/>
            <p:cNvSpPr txBox="1">
              <a:spLocks noChangeArrowheads="1"/>
            </p:cNvSpPr>
            <p:nvPr/>
          </p:nvSpPr>
          <p:spPr bwMode="auto">
            <a:xfrm>
              <a:off x="4861" y="3883"/>
              <a:ext cx="22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</p:txBody>
        </p:sp>
        <p:sp>
          <p:nvSpPr>
            <p:cNvPr id="37950" name="Text Box 20"/>
            <p:cNvSpPr txBox="1">
              <a:spLocks noChangeArrowheads="1"/>
            </p:cNvSpPr>
            <p:nvPr/>
          </p:nvSpPr>
          <p:spPr bwMode="auto">
            <a:xfrm>
              <a:off x="4453" y="3475"/>
              <a:ext cx="22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b</a:t>
              </a:r>
            </a:p>
          </p:txBody>
        </p:sp>
        <p:sp>
          <p:nvSpPr>
            <p:cNvPr id="37951" name="Text Box 21"/>
            <p:cNvSpPr txBox="1">
              <a:spLocks noChangeArrowheads="1"/>
            </p:cNvSpPr>
            <p:nvPr/>
          </p:nvSpPr>
          <p:spPr bwMode="auto">
            <a:xfrm>
              <a:off x="4453" y="3021"/>
              <a:ext cx="218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</a:t>
              </a:r>
            </a:p>
          </p:txBody>
        </p:sp>
        <p:sp>
          <p:nvSpPr>
            <p:cNvPr id="37952" name="Text Box 22"/>
            <p:cNvSpPr txBox="1">
              <a:spLocks noChangeArrowheads="1"/>
            </p:cNvSpPr>
            <p:nvPr/>
          </p:nvSpPr>
          <p:spPr bwMode="auto">
            <a:xfrm>
              <a:off x="4816" y="2704"/>
              <a:ext cx="22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d</a:t>
              </a:r>
            </a:p>
          </p:txBody>
        </p:sp>
        <p:sp>
          <p:nvSpPr>
            <p:cNvPr id="37953" name="Text Box 23"/>
            <p:cNvSpPr txBox="1">
              <a:spLocks noChangeArrowheads="1"/>
            </p:cNvSpPr>
            <p:nvPr/>
          </p:nvSpPr>
          <p:spPr bwMode="auto">
            <a:xfrm>
              <a:off x="5360" y="3248"/>
              <a:ext cx="22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e</a:t>
              </a:r>
            </a:p>
          </p:txBody>
        </p:sp>
      </p:grpSp>
      <p:grpSp>
        <p:nvGrpSpPr>
          <p:cNvPr id="37894" name="Group 24"/>
          <p:cNvGrpSpPr/>
          <p:nvPr/>
        </p:nvGrpSpPr>
        <p:grpSpPr bwMode="auto">
          <a:xfrm>
            <a:off x="4405313" y="2395538"/>
            <a:ext cx="1822450" cy="2238375"/>
            <a:chOff x="4319" y="886"/>
            <a:chExt cx="1148" cy="1410"/>
          </a:xfrm>
        </p:grpSpPr>
        <p:sp>
          <p:nvSpPr>
            <p:cNvPr id="37921" name="Line 25"/>
            <p:cNvSpPr>
              <a:spLocks noChangeShapeType="1"/>
            </p:cNvSpPr>
            <p:nvPr/>
          </p:nvSpPr>
          <p:spPr bwMode="auto">
            <a:xfrm>
              <a:off x="4604" y="981"/>
              <a:ext cx="0" cy="7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2" name="Line 26"/>
            <p:cNvSpPr>
              <a:spLocks noChangeShapeType="1"/>
            </p:cNvSpPr>
            <p:nvPr/>
          </p:nvSpPr>
          <p:spPr bwMode="auto">
            <a:xfrm>
              <a:off x="5193" y="981"/>
              <a:ext cx="0" cy="7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3" name="Line 27"/>
            <p:cNvSpPr>
              <a:spLocks noChangeShapeType="1"/>
            </p:cNvSpPr>
            <p:nvPr/>
          </p:nvSpPr>
          <p:spPr bwMode="auto">
            <a:xfrm>
              <a:off x="4604" y="981"/>
              <a:ext cx="589" cy="4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4" name="Line 28"/>
            <p:cNvSpPr>
              <a:spLocks noChangeShapeType="1"/>
            </p:cNvSpPr>
            <p:nvPr/>
          </p:nvSpPr>
          <p:spPr bwMode="auto">
            <a:xfrm flipH="1">
              <a:off x="4604" y="981"/>
              <a:ext cx="589" cy="4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5" name="Line 29"/>
            <p:cNvSpPr>
              <a:spLocks noChangeShapeType="1"/>
            </p:cNvSpPr>
            <p:nvPr/>
          </p:nvSpPr>
          <p:spPr bwMode="auto">
            <a:xfrm>
              <a:off x="4604" y="1434"/>
              <a:ext cx="589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6" name="Line 30"/>
            <p:cNvSpPr>
              <a:spLocks noChangeShapeType="1"/>
            </p:cNvSpPr>
            <p:nvPr/>
          </p:nvSpPr>
          <p:spPr bwMode="auto">
            <a:xfrm flipH="1">
              <a:off x="4604" y="1434"/>
              <a:ext cx="589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7" name="Line 31"/>
            <p:cNvSpPr>
              <a:spLocks noChangeShapeType="1"/>
            </p:cNvSpPr>
            <p:nvPr/>
          </p:nvSpPr>
          <p:spPr bwMode="auto">
            <a:xfrm flipH="1">
              <a:off x="4423" y="1706"/>
              <a:ext cx="181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8" name="Line 32"/>
            <p:cNvSpPr>
              <a:spLocks noChangeShapeType="1"/>
            </p:cNvSpPr>
            <p:nvPr/>
          </p:nvSpPr>
          <p:spPr bwMode="auto">
            <a:xfrm>
              <a:off x="5193" y="1706"/>
              <a:ext cx="181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9" name="Line 33"/>
            <p:cNvSpPr>
              <a:spLocks noChangeShapeType="1"/>
            </p:cNvSpPr>
            <p:nvPr/>
          </p:nvSpPr>
          <p:spPr bwMode="auto">
            <a:xfrm flipH="1">
              <a:off x="5012" y="1706"/>
              <a:ext cx="181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0" name="Line 34"/>
            <p:cNvSpPr>
              <a:spLocks noChangeShapeType="1"/>
            </p:cNvSpPr>
            <p:nvPr/>
          </p:nvSpPr>
          <p:spPr bwMode="auto">
            <a:xfrm>
              <a:off x="4604" y="1706"/>
              <a:ext cx="181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1" name="Line 35"/>
            <p:cNvSpPr>
              <a:spLocks noChangeShapeType="1"/>
            </p:cNvSpPr>
            <p:nvPr/>
          </p:nvSpPr>
          <p:spPr bwMode="auto">
            <a:xfrm flipH="1">
              <a:off x="4876" y="1888"/>
              <a:ext cx="136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Line 36"/>
            <p:cNvSpPr>
              <a:spLocks noChangeShapeType="1"/>
            </p:cNvSpPr>
            <p:nvPr/>
          </p:nvSpPr>
          <p:spPr bwMode="auto">
            <a:xfrm>
              <a:off x="4785" y="1888"/>
              <a:ext cx="91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3" name="Text Box 37"/>
            <p:cNvSpPr txBox="1">
              <a:spLocks noChangeArrowheads="1"/>
            </p:cNvSpPr>
            <p:nvPr/>
          </p:nvSpPr>
          <p:spPr bwMode="auto">
            <a:xfrm>
              <a:off x="4785" y="206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</a:p>
          </p:txBody>
        </p:sp>
        <p:sp>
          <p:nvSpPr>
            <p:cNvPr id="37934" name="Text Box 38"/>
            <p:cNvSpPr txBox="1">
              <a:spLocks noChangeArrowheads="1"/>
            </p:cNvSpPr>
            <p:nvPr/>
          </p:nvSpPr>
          <p:spPr bwMode="auto">
            <a:xfrm>
              <a:off x="4319" y="18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b</a:t>
              </a:r>
            </a:p>
          </p:txBody>
        </p:sp>
        <p:sp>
          <p:nvSpPr>
            <p:cNvPr id="37935" name="Text Box 39"/>
            <p:cNvSpPr txBox="1">
              <a:spLocks noChangeArrowheads="1"/>
            </p:cNvSpPr>
            <p:nvPr/>
          </p:nvSpPr>
          <p:spPr bwMode="auto">
            <a:xfrm>
              <a:off x="4636" y="1838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</a:t>
              </a:r>
            </a:p>
          </p:txBody>
        </p:sp>
        <p:sp>
          <p:nvSpPr>
            <p:cNvPr id="37936" name="Text Box 40"/>
            <p:cNvSpPr txBox="1">
              <a:spLocks noChangeArrowheads="1"/>
            </p:cNvSpPr>
            <p:nvPr/>
          </p:nvSpPr>
          <p:spPr bwMode="auto">
            <a:xfrm>
              <a:off x="4967" y="184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d</a:t>
              </a:r>
            </a:p>
          </p:txBody>
        </p:sp>
        <p:sp>
          <p:nvSpPr>
            <p:cNvPr id="37937" name="Text Box 41"/>
            <p:cNvSpPr txBox="1">
              <a:spLocks noChangeArrowheads="1"/>
            </p:cNvSpPr>
            <p:nvPr/>
          </p:nvSpPr>
          <p:spPr bwMode="auto">
            <a:xfrm>
              <a:off x="5271" y="185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e</a:t>
              </a:r>
            </a:p>
          </p:txBody>
        </p:sp>
        <p:sp>
          <p:nvSpPr>
            <p:cNvPr id="37938" name="Text Box 42"/>
            <p:cNvSpPr txBox="1">
              <a:spLocks noChangeArrowheads="1"/>
            </p:cNvSpPr>
            <p:nvPr/>
          </p:nvSpPr>
          <p:spPr bwMode="auto">
            <a:xfrm>
              <a:off x="4410" y="1537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f</a:t>
              </a:r>
            </a:p>
          </p:txBody>
        </p:sp>
        <p:sp>
          <p:nvSpPr>
            <p:cNvPr id="37939" name="Text Box 43"/>
            <p:cNvSpPr txBox="1">
              <a:spLocks noChangeArrowheads="1"/>
            </p:cNvSpPr>
            <p:nvPr/>
          </p:nvSpPr>
          <p:spPr bwMode="auto">
            <a:xfrm>
              <a:off x="5193" y="149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g</a:t>
              </a:r>
            </a:p>
          </p:txBody>
        </p:sp>
        <p:sp>
          <p:nvSpPr>
            <p:cNvPr id="37940" name="Text Box 44"/>
            <p:cNvSpPr txBox="1">
              <a:spLocks noChangeArrowheads="1"/>
            </p:cNvSpPr>
            <p:nvPr/>
          </p:nvSpPr>
          <p:spPr bwMode="auto">
            <a:xfrm>
              <a:off x="4410" y="131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h</a:t>
              </a:r>
            </a:p>
          </p:txBody>
        </p:sp>
        <p:sp>
          <p:nvSpPr>
            <p:cNvPr id="37941" name="Text Box 45"/>
            <p:cNvSpPr txBox="1">
              <a:spLocks noChangeArrowheads="1"/>
            </p:cNvSpPr>
            <p:nvPr/>
          </p:nvSpPr>
          <p:spPr bwMode="auto">
            <a:xfrm>
              <a:off x="5226" y="1311"/>
              <a:ext cx="1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i</a:t>
              </a:r>
            </a:p>
          </p:txBody>
        </p:sp>
        <p:sp>
          <p:nvSpPr>
            <p:cNvPr id="37942" name="Text Box 46"/>
            <p:cNvSpPr txBox="1">
              <a:spLocks noChangeArrowheads="1"/>
            </p:cNvSpPr>
            <p:nvPr/>
          </p:nvSpPr>
          <p:spPr bwMode="auto">
            <a:xfrm>
              <a:off x="4456" y="886"/>
              <a:ext cx="1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j</a:t>
              </a:r>
            </a:p>
          </p:txBody>
        </p:sp>
        <p:sp>
          <p:nvSpPr>
            <p:cNvPr id="37943" name="Text Box 47"/>
            <p:cNvSpPr txBox="1">
              <a:spLocks noChangeArrowheads="1"/>
            </p:cNvSpPr>
            <p:nvPr/>
          </p:nvSpPr>
          <p:spPr bwMode="auto">
            <a:xfrm>
              <a:off x="5187" y="88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k</a:t>
              </a:r>
            </a:p>
          </p:txBody>
        </p:sp>
      </p:grpSp>
      <p:grpSp>
        <p:nvGrpSpPr>
          <p:cNvPr id="37895" name="Group 48"/>
          <p:cNvGrpSpPr/>
          <p:nvPr/>
        </p:nvGrpSpPr>
        <p:grpSpPr bwMode="auto">
          <a:xfrm>
            <a:off x="6496050" y="2444750"/>
            <a:ext cx="2098675" cy="1966913"/>
            <a:chOff x="4092" y="2432"/>
            <a:chExt cx="1306" cy="1249"/>
          </a:xfrm>
        </p:grpSpPr>
        <p:sp>
          <p:nvSpPr>
            <p:cNvPr id="37901" name="Line 49"/>
            <p:cNvSpPr>
              <a:spLocks noChangeShapeType="1"/>
            </p:cNvSpPr>
            <p:nvPr/>
          </p:nvSpPr>
          <p:spPr bwMode="auto">
            <a:xfrm>
              <a:off x="4281" y="3151"/>
              <a:ext cx="462" cy="323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2" name="Line 50"/>
            <p:cNvSpPr>
              <a:spLocks noChangeShapeType="1"/>
            </p:cNvSpPr>
            <p:nvPr/>
          </p:nvSpPr>
          <p:spPr bwMode="auto">
            <a:xfrm>
              <a:off x="4281" y="2972"/>
              <a:ext cx="462" cy="323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3" name="Line 51"/>
            <p:cNvSpPr>
              <a:spLocks noChangeShapeType="1"/>
            </p:cNvSpPr>
            <p:nvPr/>
          </p:nvSpPr>
          <p:spPr bwMode="auto">
            <a:xfrm>
              <a:off x="4743" y="2648"/>
              <a:ext cx="461" cy="323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4" name="Line 52"/>
            <p:cNvSpPr>
              <a:spLocks noChangeShapeType="1"/>
            </p:cNvSpPr>
            <p:nvPr/>
          </p:nvSpPr>
          <p:spPr bwMode="auto">
            <a:xfrm>
              <a:off x="4743" y="2827"/>
              <a:ext cx="461" cy="324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5" name="Line 53"/>
            <p:cNvSpPr>
              <a:spLocks noChangeShapeType="1"/>
            </p:cNvSpPr>
            <p:nvPr/>
          </p:nvSpPr>
          <p:spPr bwMode="auto">
            <a:xfrm flipH="1">
              <a:off x="4281" y="2827"/>
              <a:ext cx="462" cy="324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6" name="Line 54"/>
            <p:cNvSpPr>
              <a:spLocks noChangeShapeType="1"/>
            </p:cNvSpPr>
            <p:nvPr/>
          </p:nvSpPr>
          <p:spPr bwMode="auto">
            <a:xfrm flipH="1">
              <a:off x="4743" y="3151"/>
              <a:ext cx="461" cy="323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7" name="Line 55"/>
            <p:cNvSpPr>
              <a:spLocks noChangeShapeType="1"/>
            </p:cNvSpPr>
            <p:nvPr/>
          </p:nvSpPr>
          <p:spPr bwMode="auto">
            <a:xfrm flipH="1">
              <a:off x="4281" y="2648"/>
              <a:ext cx="462" cy="323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8" name="Line 56"/>
            <p:cNvSpPr>
              <a:spLocks noChangeShapeType="1"/>
            </p:cNvSpPr>
            <p:nvPr/>
          </p:nvSpPr>
          <p:spPr bwMode="auto">
            <a:xfrm flipH="1">
              <a:off x="4743" y="2971"/>
              <a:ext cx="461" cy="323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9" name="Line 57"/>
            <p:cNvSpPr>
              <a:spLocks noChangeShapeType="1"/>
            </p:cNvSpPr>
            <p:nvPr/>
          </p:nvSpPr>
          <p:spPr bwMode="auto">
            <a:xfrm>
              <a:off x="4281" y="2971"/>
              <a:ext cx="0" cy="180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0" name="Line 58"/>
            <p:cNvSpPr>
              <a:spLocks noChangeShapeType="1"/>
            </p:cNvSpPr>
            <p:nvPr/>
          </p:nvSpPr>
          <p:spPr bwMode="auto">
            <a:xfrm>
              <a:off x="4743" y="2648"/>
              <a:ext cx="0" cy="179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1" name="Line 59"/>
            <p:cNvSpPr>
              <a:spLocks noChangeShapeType="1"/>
            </p:cNvSpPr>
            <p:nvPr/>
          </p:nvSpPr>
          <p:spPr bwMode="auto">
            <a:xfrm>
              <a:off x="4743" y="3295"/>
              <a:ext cx="0" cy="180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2" name="Line 60"/>
            <p:cNvSpPr>
              <a:spLocks noChangeShapeType="1"/>
            </p:cNvSpPr>
            <p:nvPr/>
          </p:nvSpPr>
          <p:spPr bwMode="auto">
            <a:xfrm>
              <a:off x="5204" y="2971"/>
              <a:ext cx="0" cy="180"/>
            </a:xfrm>
            <a:prstGeom prst="line">
              <a:avLst/>
            </a:prstGeom>
            <a:noFill/>
            <a:ln w="38100">
              <a:solidFill>
                <a:srgbClr val="33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3" name="Text Box 61"/>
            <p:cNvSpPr txBox="1">
              <a:spLocks noChangeArrowheads="1"/>
            </p:cNvSpPr>
            <p:nvPr/>
          </p:nvSpPr>
          <p:spPr bwMode="auto">
            <a:xfrm>
              <a:off x="4669" y="3449"/>
              <a:ext cx="19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333300"/>
                  </a:solidFill>
                </a:rPr>
                <a:t>a</a:t>
              </a:r>
            </a:p>
          </p:txBody>
        </p:sp>
        <p:sp>
          <p:nvSpPr>
            <p:cNvPr id="37914" name="Text Box 62"/>
            <p:cNvSpPr txBox="1">
              <a:spLocks noChangeArrowheads="1"/>
            </p:cNvSpPr>
            <p:nvPr/>
          </p:nvSpPr>
          <p:spPr bwMode="auto">
            <a:xfrm>
              <a:off x="4092" y="3090"/>
              <a:ext cx="19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333300"/>
                  </a:solidFill>
                </a:rPr>
                <a:t>b</a:t>
              </a:r>
            </a:p>
          </p:txBody>
        </p:sp>
        <p:sp>
          <p:nvSpPr>
            <p:cNvPr id="37915" name="Text Box 63"/>
            <p:cNvSpPr txBox="1">
              <a:spLocks noChangeArrowheads="1"/>
            </p:cNvSpPr>
            <p:nvPr/>
          </p:nvSpPr>
          <p:spPr bwMode="auto">
            <a:xfrm>
              <a:off x="4642" y="3067"/>
              <a:ext cx="1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333300"/>
                  </a:solidFill>
                </a:rPr>
                <a:t>c</a:t>
              </a:r>
            </a:p>
          </p:txBody>
        </p:sp>
        <p:sp>
          <p:nvSpPr>
            <p:cNvPr id="37916" name="Text Box 64"/>
            <p:cNvSpPr txBox="1">
              <a:spLocks noChangeArrowheads="1"/>
            </p:cNvSpPr>
            <p:nvPr/>
          </p:nvSpPr>
          <p:spPr bwMode="auto">
            <a:xfrm>
              <a:off x="5204" y="3090"/>
              <a:ext cx="19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333300"/>
                  </a:solidFill>
                </a:rPr>
                <a:t>d</a:t>
              </a:r>
            </a:p>
          </p:txBody>
        </p:sp>
        <p:sp>
          <p:nvSpPr>
            <p:cNvPr id="37917" name="Text Box 65"/>
            <p:cNvSpPr txBox="1">
              <a:spLocks noChangeArrowheads="1"/>
            </p:cNvSpPr>
            <p:nvPr/>
          </p:nvSpPr>
          <p:spPr bwMode="auto">
            <a:xfrm>
              <a:off x="4675" y="2838"/>
              <a:ext cx="1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333300"/>
                  </a:solidFill>
                </a:rPr>
                <a:t>f</a:t>
              </a:r>
            </a:p>
          </p:txBody>
        </p:sp>
        <p:sp>
          <p:nvSpPr>
            <p:cNvPr id="37918" name="Text Box 66"/>
            <p:cNvSpPr txBox="1">
              <a:spLocks noChangeArrowheads="1"/>
            </p:cNvSpPr>
            <p:nvPr/>
          </p:nvSpPr>
          <p:spPr bwMode="auto">
            <a:xfrm>
              <a:off x="4092" y="2838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333300"/>
                  </a:solidFill>
                </a:rPr>
                <a:t>e</a:t>
              </a:r>
            </a:p>
          </p:txBody>
        </p:sp>
        <p:sp>
          <p:nvSpPr>
            <p:cNvPr id="37919" name="Text Box 67"/>
            <p:cNvSpPr txBox="1">
              <a:spLocks noChangeArrowheads="1"/>
            </p:cNvSpPr>
            <p:nvPr/>
          </p:nvSpPr>
          <p:spPr bwMode="auto">
            <a:xfrm>
              <a:off x="5188" y="2838"/>
              <a:ext cx="19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333300"/>
                  </a:solidFill>
                </a:rPr>
                <a:t>g</a:t>
              </a:r>
            </a:p>
          </p:txBody>
        </p:sp>
        <p:sp>
          <p:nvSpPr>
            <p:cNvPr id="37920" name="Text Box 68"/>
            <p:cNvSpPr txBox="1">
              <a:spLocks noChangeArrowheads="1"/>
            </p:cNvSpPr>
            <p:nvPr/>
          </p:nvSpPr>
          <p:spPr bwMode="auto">
            <a:xfrm>
              <a:off x="4635" y="2432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333300"/>
                  </a:solidFill>
                </a:rPr>
                <a:t>h</a:t>
              </a:r>
            </a:p>
          </p:txBody>
        </p:sp>
      </p:grpSp>
      <p:sp>
        <p:nvSpPr>
          <p:cNvPr id="289863" name="Rectangle 71"/>
          <p:cNvSpPr>
            <a:spLocks noChangeArrowheads="1"/>
          </p:cNvSpPr>
          <p:nvPr/>
        </p:nvSpPr>
        <p:spPr bwMode="auto">
          <a:xfrm>
            <a:off x="2771775" y="820738"/>
            <a:ext cx="1408113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b="1" dirty="0">
                <a:solidFill>
                  <a:srgbClr val="FF0000"/>
                </a:solidFill>
              </a:rPr>
              <a:t>✔</a:t>
            </a:r>
            <a:endParaRPr lang="zh-CN" altLang="en-US" sz="9600" b="1" dirty="0">
              <a:solidFill>
                <a:srgbClr val="FF0000"/>
              </a:solidFill>
            </a:endParaRPr>
          </a:p>
        </p:txBody>
      </p:sp>
      <p:sp>
        <p:nvSpPr>
          <p:cNvPr id="289864" name="Rectangle 72"/>
          <p:cNvSpPr>
            <a:spLocks noChangeArrowheads="1"/>
          </p:cNvSpPr>
          <p:nvPr/>
        </p:nvSpPr>
        <p:spPr bwMode="auto">
          <a:xfrm>
            <a:off x="6875463" y="820738"/>
            <a:ext cx="1408112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b="1">
                <a:solidFill>
                  <a:srgbClr val="FF0000"/>
                </a:solidFill>
              </a:rPr>
              <a:t>✔</a:t>
            </a:r>
            <a:endParaRPr lang="zh-CN" altLang="en-US" sz="9600" b="1">
              <a:solidFill>
                <a:srgbClr val="FF0000"/>
              </a:solidFill>
            </a:endParaRPr>
          </a:p>
        </p:txBody>
      </p:sp>
      <p:sp>
        <p:nvSpPr>
          <p:cNvPr id="289865" name="Rectangle 73"/>
          <p:cNvSpPr>
            <a:spLocks noChangeArrowheads="1"/>
          </p:cNvSpPr>
          <p:nvPr/>
        </p:nvSpPr>
        <p:spPr bwMode="auto">
          <a:xfrm>
            <a:off x="827088" y="865188"/>
            <a:ext cx="1408112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b="1" dirty="0">
                <a:solidFill>
                  <a:srgbClr val="FF0000"/>
                </a:solidFill>
              </a:rPr>
              <a:t>✘</a:t>
            </a:r>
            <a:endParaRPr lang="zh-CN" altLang="en-US" sz="9600" b="1" dirty="0">
              <a:solidFill>
                <a:srgbClr val="FF0000"/>
              </a:solidFill>
            </a:endParaRPr>
          </a:p>
        </p:txBody>
      </p:sp>
      <p:sp>
        <p:nvSpPr>
          <p:cNvPr id="289866" name="Rectangle 74"/>
          <p:cNvSpPr>
            <a:spLocks noChangeArrowheads="1"/>
          </p:cNvSpPr>
          <p:nvPr/>
        </p:nvSpPr>
        <p:spPr bwMode="auto">
          <a:xfrm>
            <a:off x="4787900" y="820738"/>
            <a:ext cx="1408113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b="1">
                <a:solidFill>
                  <a:srgbClr val="FF0000"/>
                </a:solidFill>
              </a:rPr>
              <a:t>✘</a:t>
            </a:r>
            <a:endParaRPr lang="zh-CN" altLang="en-US" sz="9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146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9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63" grpId="0"/>
      <p:bldP spid="289864" grpId="0"/>
      <p:bldP spid="289865" grpId="0"/>
      <p:bldP spid="28986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4B5A1E6-719C-4E9B-BF16-CB0338DCF201}" type="slidenum">
              <a:rPr lang="zh-CN" altLang="en-US" smtClean="0">
                <a:solidFill>
                  <a:schemeClr val="accent1"/>
                </a:solidFill>
              </a:rPr>
              <a:t>46</a:t>
            </a:fld>
            <a:r>
              <a:rPr lang="en-US" altLang="zh-CN" dirty="0">
                <a:solidFill>
                  <a:schemeClr val="accent1"/>
                </a:solidFill>
              </a:rPr>
              <a:t>/52</a:t>
            </a:r>
          </a:p>
        </p:txBody>
      </p:sp>
      <p:sp>
        <p:nvSpPr>
          <p:cNvPr id="3993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例 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&lt;Z</a:t>
            </a:r>
            <a:r>
              <a:rPr lang="en-US" altLang="zh-CN" sz="4000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|&gt;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是一个格</a:t>
            </a:r>
            <a:endParaRPr lang="en-US" altLang="zh-CN" sz="4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9940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981075"/>
            <a:ext cx="8424862" cy="2735263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Z</a:t>
            </a:r>
            <a:r>
              <a:rPr lang="en-US" altLang="zh-CN" sz="2800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是正整数， </a:t>
            </a:r>
            <a:r>
              <a:rPr lang="zh-CN" altLang="en-US" sz="2800" b="1" u="sng" dirty="0">
                <a:latin typeface="Calibri" panose="020F0502020204030204" pitchFamily="34" charset="0"/>
                <a:ea typeface="宋体" panose="02010600030101010101" pitchFamily="2" charset="-122"/>
              </a:rPr>
              <a:t>≺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Z</a:t>
            </a:r>
            <a:r>
              <a:rPr lang="en-US" altLang="zh-CN" sz="2800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上的一个二元关系，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对于任意的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m∊Z</a:t>
            </a:r>
            <a:r>
              <a:rPr lang="en-US" altLang="zh-CN" sz="2800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 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800" b="1" u="sng" dirty="0" err="1">
                <a:latin typeface="Calibri" panose="020F0502020204030204" pitchFamily="34" charset="0"/>
                <a:ea typeface="宋体" panose="02010600030101010101" pitchFamily="2" charset="-122"/>
              </a:rPr>
              <a:t>≺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m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当且仅当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n|m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容易证明</a:t>
            </a:r>
            <a:r>
              <a:rPr lang="en-US" altLang="zh-CN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(Z</a:t>
            </a:r>
            <a:r>
              <a:rPr lang="en-US" altLang="zh-CN" sz="2800" b="1" baseline="30000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r>
              <a:rPr lang="zh-CN" altLang="en-US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2800" b="1" u="sng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≺</a:t>
            </a:r>
            <a:r>
              <a:rPr lang="en-US" altLang="zh-CN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是一个偏序集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；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下面我们来</a:t>
            </a:r>
            <a:r>
              <a:rPr lang="zh-CN" altLang="en-US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证明</a:t>
            </a:r>
            <a:r>
              <a:rPr lang="en-US" altLang="zh-CN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(Z</a:t>
            </a:r>
            <a:r>
              <a:rPr lang="en-US" altLang="zh-CN" sz="2800" b="1" baseline="30000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r>
              <a:rPr lang="zh-CN" altLang="en-US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2800" b="1" u="sng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≺</a:t>
            </a:r>
            <a:r>
              <a:rPr lang="en-US" altLang="zh-CN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是一个格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275461" name="AutoShape 5"/>
          <p:cNvSpPr>
            <a:spLocks noChangeArrowheads="1"/>
          </p:cNvSpPr>
          <p:nvPr/>
        </p:nvSpPr>
        <p:spPr bwMode="auto">
          <a:xfrm>
            <a:off x="3852862" y="4891087"/>
            <a:ext cx="5040313" cy="1728788"/>
          </a:xfrm>
          <a:prstGeom prst="wedgeEllipseCallout">
            <a:avLst>
              <a:gd name="adj1" fmla="val -36644"/>
              <a:gd name="adj2" fmla="val -11281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/>
              <a:t>有没有最小元、最大元？</a:t>
            </a:r>
          </a:p>
        </p:txBody>
      </p:sp>
    </p:spTree>
    <p:extLst>
      <p:ext uri="{BB962C8B-B14F-4D97-AF65-F5344CB8AC3E}">
        <p14:creationId xmlns:p14="http://schemas.microsoft.com/office/powerpoint/2010/main" val="3376198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70E3E04-9F2C-434E-8991-2A0B78BD032C}" type="slidenum">
              <a:rPr lang="zh-CN" altLang="en-US" smtClean="0">
                <a:solidFill>
                  <a:schemeClr val="accent1"/>
                </a:solidFill>
              </a:rPr>
              <a:t>47</a:t>
            </a:fld>
            <a:r>
              <a:rPr lang="en-US" altLang="zh-CN" dirty="0">
                <a:solidFill>
                  <a:schemeClr val="accent1"/>
                </a:solidFill>
              </a:rPr>
              <a:t>/52</a:t>
            </a:r>
          </a:p>
        </p:txBody>
      </p:sp>
      <p:sp>
        <p:nvSpPr>
          <p:cNvPr id="4096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续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)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证明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&lt;Z</a:t>
            </a:r>
            <a:r>
              <a:rPr lang="en-US" altLang="zh-CN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+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|&gt;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是一个格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323850" y="908050"/>
            <a:ext cx="8675688" cy="5484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400" b="1" dirty="0"/>
              <a:t>对于任意的 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，</a:t>
            </a:r>
            <a:r>
              <a:rPr lang="en-US" altLang="zh-CN" sz="2400" b="1" dirty="0" err="1"/>
              <a:t>m∊Z</a:t>
            </a:r>
            <a:r>
              <a:rPr lang="en-US" altLang="zh-CN" sz="2400" b="1" baseline="30000" dirty="0"/>
              <a:t>+</a:t>
            </a:r>
            <a:r>
              <a:rPr lang="zh-CN" altLang="en-US" sz="2400" b="1" dirty="0"/>
              <a:t>，记</a:t>
            </a:r>
            <a:endParaRPr lang="en-US" altLang="zh-CN" sz="2400" b="1" dirty="0"/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400" b="1" dirty="0"/>
              <a:t>      &lt;m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n&gt;</a:t>
            </a:r>
            <a:r>
              <a:rPr lang="zh-CN" altLang="en-US" sz="2400" b="1" dirty="0"/>
              <a:t>表示</a:t>
            </a:r>
            <a:r>
              <a:rPr lang="en-US" altLang="zh-CN" sz="2400" b="1" dirty="0"/>
              <a:t>m</a:t>
            </a:r>
            <a:r>
              <a:rPr lang="zh-CN" altLang="en-US" sz="2400" b="1" dirty="0"/>
              <a:t>与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的最大公约数，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400" b="1" dirty="0"/>
              <a:t>      [m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n]</a:t>
            </a:r>
            <a:r>
              <a:rPr lang="zh-CN" altLang="en-US" sz="2400" b="1" dirty="0"/>
              <a:t>表示</a:t>
            </a:r>
            <a:r>
              <a:rPr lang="en-US" altLang="zh-CN" sz="2400" b="1" dirty="0"/>
              <a:t>m</a:t>
            </a:r>
            <a:r>
              <a:rPr lang="zh-CN" altLang="en-US" sz="2400" b="1" dirty="0"/>
              <a:t>与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的最小公倍数。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993300"/>
                </a:solidFill>
              </a:rPr>
              <a:t>先证明</a:t>
            </a:r>
            <a:r>
              <a:rPr lang="en-US" altLang="zh-CN" sz="2400" b="1" dirty="0" err="1">
                <a:solidFill>
                  <a:srgbClr val="993300"/>
                </a:solidFill>
              </a:rPr>
              <a:t>glb</a:t>
            </a:r>
            <a:r>
              <a:rPr lang="en-US" altLang="zh-CN" sz="2400" b="1" dirty="0">
                <a:solidFill>
                  <a:srgbClr val="993300"/>
                </a:solidFill>
              </a:rPr>
              <a:t>{</a:t>
            </a:r>
            <a:r>
              <a:rPr lang="en-US" altLang="zh-CN" sz="2400" b="1" dirty="0" err="1">
                <a:solidFill>
                  <a:srgbClr val="993300"/>
                </a:solidFill>
              </a:rPr>
              <a:t>m,n</a:t>
            </a:r>
            <a:r>
              <a:rPr lang="en-US" altLang="zh-CN" sz="2400" b="1" dirty="0">
                <a:solidFill>
                  <a:srgbClr val="993300"/>
                </a:solidFill>
              </a:rPr>
              <a:t>}=&lt;m</a:t>
            </a:r>
            <a:r>
              <a:rPr lang="zh-CN" altLang="en-US" sz="2400" b="1" dirty="0">
                <a:solidFill>
                  <a:srgbClr val="993300"/>
                </a:solidFill>
              </a:rPr>
              <a:t>，</a:t>
            </a:r>
            <a:r>
              <a:rPr lang="en-US" altLang="zh-CN" sz="2400" b="1" dirty="0">
                <a:solidFill>
                  <a:srgbClr val="993300"/>
                </a:solidFill>
              </a:rPr>
              <a:t>n&gt;</a:t>
            </a:r>
            <a:r>
              <a:rPr lang="zh-CN" altLang="en-US" sz="2400" b="1" dirty="0"/>
              <a:t>。显然</a:t>
            </a:r>
            <a:r>
              <a:rPr lang="en-US" altLang="zh-CN" sz="2400" b="1" dirty="0"/>
              <a:t>, &lt;m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n&gt;|m </a:t>
            </a:r>
            <a:r>
              <a:rPr lang="zh-CN" altLang="en-US" sz="2400" b="1" dirty="0"/>
              <a:t>且</a:t>
            </a:r>
            <a:r>
              <a:rPr lang="en-US" altLang="zh-CN" sz="2400" b="1" dirty="0"/>
              <a:t>&lt;m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n&gt;|n </a:t>
            </a:r>
            <a:r>
              <a:rPr lang="zh-CN" altLang="en-US" sz="2400" b="1" dirty="0"/>
              <a:t>，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400" b="1" dirty="0"/>
              <a:t>即</a:t>
            </a:r>
            <a:r>
              <a:rPr lang="en-US" altLang="zh-CN" sz="2400" b="1" dirty="0"/>
              <a:t>&lt;m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n&gt; </a:t>
            </a:r>
            <a:r>
              <a:rPr lang="en-US" altLang="zh-CN" sz="2400" b="1" u="sng" dirty="0"/>
              <a:t>≺</a:t>
            </a:r>
            <a:r>
              <a:rPr lang="en-US" altLang="zh-CN" sz="2400" b="1" dirty="0"/>
              <a:t>m</a:t>
            </a:r>
            <a:r>
              <a:rPr lang="zh-CN" altLang="en-US" sz="2400" b="1" dirty="0"/>
              <a:t>且</a:t>
            </a:r>
            <a:r>
              <a:rPr lang="en-US" altLang="zh-CN" sz="2400" b="1" dirty="0"/>
              <a:t>&lt;m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n&gt; </a:t>
            </a:r>
            <a:r>
              <a:rPr lang="en-US" altLang="zh-CN" sz="2400" b="1" u="sng" dirty="0"/>
              <a:t>≺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。若存在</a:t>
            </a:r>
            <a:r>
              <a:rPr lang="en-US" altLang="zh-CN" sz="2400" b="1" dirty="0" err="1"/>
              <a:t>s∊Z</a:t>
            </a:r>
            <a:r>
              <a:rPr lang="en-US" altLang="zh-CN" sz="2400" b="1" baseline="30000" dirty="0"/>
              <a:t>+</a:t>
            </a:r>
            <a:r>
              <a:rPr lang="zh-CN" altLang="en-US" sz="2400" b="1" dirty="0"/>
              <a:t>，有</a:t>
            </a:r>
            <a:r>
              <a:rPr lang="en-US" altLang="zh-CN" sz="2400" b="1" dirty="0" err="1"/>
              <a:t>s</a:t>
            </a:r>
            <a:r>
              <a:rPr lang="en-US" altLang="zh-CN" sz="2400" b="1" u="sng" dirty="0" err="1"/>
              <a:t>≺</a:t>
            </a:r>
            <a:r>
              <a:rPr lang="en-US" altLang="zh-CN" sz="2400" b="1" dirty="0" err="1"/>
              <a:t>m</a:t>
            </a:r>
            <a:r>
              <a:rPr lang="zh-CN" altLang="en-US" sz="2400" b="1" dirty="0"/>
              <a:t>且</a:t>
            </a:r>
            <a:r>
              <a:rPr lang="en-US" altLang="zh-CN" sz="2400" b="1" dirty="0" err="1"/>
              <a:t>s</a:t>
            </a:r>
            <a:r>
              <a:rPr lang="en-US" altLang="zh-CN" sz="2400" b="1" u="sng" dirty="0" err="1"/>
              <a:t>≺</a:t>
            </a:r>
            <a:r>
              <a:rPr lang="en-US" altLang="zh-CN" sz="2400" b="1" dirty="0" err="1"/>
              <a:t>n</a:t>
            </a:r>
            <a:r>
              <a:rPr lang="zh-CN" altLang="en-US" sz="2400" b="1" dirty="0"/>
              <a:t>，即</a:t>
            </a:r>
            <a:r>
              <a:rPr lang="en-US" altLang="zh-CN" sz="2400" b="1" dirty="0" err="1"/>
              <a:t>s|m</a:t>
            </a:r>
            <a:r>
              <a:rPr lang="zh-CN" altLang="en-US" sz="2400" b="1" dirty="0"/>
              <a:t>且</a:t>
            </a:r>
            <a:r>
              <a:rPr lang="en-US" altLang="zh-CN" sz="2400" b="1" dirty="0" err="1"/>
              <a:t>s|n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再由</a:t>
            </a:r>
            <a:r>
              <a:rPr lang="en-US" altLang="zh-CN" sz="2400" b="1" dirty="0"/>
              <a:t>&lt;m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n&gt;</a:t>
            </a:r>
            <a:r>
              <a:rPr lang="zh-CN" altLang="en-US" sz="2400" b="1" dirty="0"/>
              <a:t>定义知 </a:t>
            </a:r>
            <a:r>
              <a:rPr lang="en-US" altLang="zh-CN" sz="2400" b="1" dirty="0"/>
              <a:t>s|&lt;m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n&gt;</a:t>
            </a:r>
            <a:r>
              <a:rPr lang="zh-CN" altLang="en-US" sz="2400" b="1" dirty="0"/>
              <a:t>，即</a:t>
            </a:r>
            <a:r>
              <a:rPr lang="en-US" altLang="zh-CN" sz="2400" b="1" dirty="0"/>
              <a:t>s</a:t>
            </a:r>
            <a:r>
              <a:rPr lang="en-US" altLang="zh-CN" sz="2400" b="1" u="sng" dirty="0"/>
              <a:t>≺</a:t>
            </a:r>
            <a:r>
              <a:rPr lang="en-US" altLang="zh-CN" sz="2400" b="1" dirty="0"/>
              <a:t> &lt;m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n&gt;</a:t>
            </a:r>
            <a:r>
              <a:rPr lang="zh-CN" altLang="en-US" sz="2400" b="1" dirty="0"/>
              <a:t>，故</a:t>
            </a:r>
            <a:r>
              <a:rPr lang="en-US" altLang="zh-CN" sz="2400" b="1" dirty="0" err="1"/>
              <a:t>glb</a:t>
            </a:r>
            <a:r>
              <a:rPr lang="en-US" altLang="zh-CN" sz="2400" b="1" dirty="0"/>
              <a:t>{</a:t>
            </a:r>
            <a:r>
              <a:rPr lang="en-US" altLang="zh-CN" sz="2400" b="1" dirty="0" err="1"/>
              <a:t>m,n</a:t>
            </a:r>
            <a:r>
              <a:rPr lang="en-US" altLang="zh-CN" sz="2400" b="1" dirty="0"/>
              <a:t>}=&lt;m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n&gt;</a:t>
            </a:r>
            <a:r>
              <a:rPr lang="zh-CN" altLang="en-US" sz="2400" b="1" dirty="0"/>
              <a:t>。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993300"/>
                </a:solidFill>
              </a:rPr>
              <a:t>再证明</a:t>
            </a:r>
            <a:r>
              <a:rPr lang="en-US" altLang="zh-CN" sz="2400" b="1" dirty="0" err="1">
                <a:solidFill>
                  <a:srgbClr val="993300"/>
                </a:solidFill>
              </a:rPr>
              <a:t>lub</a:t>
            </a:r>
            <a:r>
              <a:rPr lang="en-US" altLang="zh-CN" sz="2400" b="1" dirty="0">
                <a:solidFill>
                  <a:srgbClr val="993300"/>
                </a:solidFill>
              </a:rPr>
              <a:t>{</a:t>
            </a:r>
            <a:r>
              <a:rPr lang="en-US" altLang="zh-CN" sz="2400" b="1" dirty="0" err="1">
                <a:solidFill>
                  <a:srgbClr val="993300"/>
                </a:solidFill>
              </a:rPr>
              <a:t>m,n</a:t>
            </a:r>
            <a:r>
              <a:rPr lang="en-US" altLang="zh-CN" sz="2400" b="1" dirty="0">
                <a:solidFill>
                  <a:srgbClr val="993300"/>
                </a:solidFill>
              </a:rPr>
              <a:t>}=[m</a:t>
            </a:r>
            <a:r>
              <a:rPr lang="zh-CN" altLang="en-US" sz="2400" b="1" dirty="0">
                <a:solidFill>
                  <a:srgbClr val="993300"/>
                </a:solidFill>
              </a:rPr>
              <a:t>，</a:t>
            </a:r>
            <a:r>
              <a:rPr lang="en-US" altLang="zh-CN" sz="2400" b="1" dirty="0">
                <a:solidFill>
                  <a:srgbClr val="993300"/>
                </a:solidFill>
              </a:rPr>
              <a:t>n]</a:t>
            </a:r>
            <a:r>
              <a:rPr lang="zh-CN" altLang="en-US" sz="2400" b="1" dirty="0"/>
              <a:t>。显然</a:t>
            </a:r>
            <a:r>
              <a:rPr lang="en-US" altLang="zh-CN" sz="2400" b="1" dirty="0"/>
              <a:t>, m|[m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n]</a:t>
            </a:r>
            <a:r>
              <a:rPr lang="zh-CN" altLang="en-US" sz="2400" b="1" dirty="0"/>
              <a:t>且 </a:t>
            </a:r>
            <a:r>
              <a:rPr lang="en-US" altLang="zh-CN" sz="2400" b="1" dirty="0"/>
              <a:t>n|[m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m]</a:t>
            </a:r>
            <a:r>
              <a:rPr lang="zh-CN" altLang="en-US" sz="2400" b="1" dirty="0"/>
              <a:t>，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400" b="1" dirty="0"/>
              <a:t>即 </a:t>
            </a:r>
            <a:r>
              <a:rPr lang="en-US" altLang="zh-CN" sz="2400" b="1" dirty="0"/>
              <a:t>m</a:t>
            </a:r>
            <a:r>
              <a:rPr lang="en-US" altLang="zh-CN" sz="2400" b="1" u="sng" dirty="0"/>
              <a:t>≺</a:t>
            </a:r>
            <a:r>
              <a:rPr lang="en-US" altLang="zh-CN" sz="2400" b="1" dirty="0"/>
              <a:t> [m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n]</a:t>
            </a:r>
            <a:r>
              <a:rPr lang="zh-CN" altLang="en-US" sz="2400" b="1" dirty="0"/>
              <a:t>且 </a:t>
            </a:r>
            <a:r>
              <a:rPr lang="en-US" altLang="zh-CN" sz="2400" b="1" dirty="0"/>
              <a:t>n</a:t>
            </a:r>
            <a:r>
              <a:rPr lang="en-US" altLang="zh-CN" sz="2400" b="1" u="sng" dirty="0"/>
              <a:t>≺</a:t>
            </a:r>
            <a:r>
              <a:rPr lang="en-US" altLang="zh-CN" sz="2400" b="1" dirty="0"/>
              <a:t> [m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n]</a:t>
            </a:r>
            <a:r>
              <a:rPr lang="zh-CN" altLang="en-US" sz="2400" b="1" dirty="0"/>
              <a:t>，若存在</a:t>
            </a:r>
            <a:r>
              <a:rPr lang="en-US" altLang="zh-CN" sz="2400" b="1" dirty="0" err="1"/>
              <a:t>s∊Z</a:t>
            </a:r>
            <a:r>
              <a:rPr lang="en-US" altLang="zh-CN" sz="2400" b="1" baseline="30000" dirty="0"/>
              <a:t>+</a:t>
            </a:r>
            <a:r>
              <a:rPr lang="zh-CN" altLang="en-US" sz="2400" b="1" dirty="0"/>
              <a:t>，</a:t>
            </a:r>
            <a:r>
              <a:rPr lang="en-US" altLang="zh-CN" sz="2400" b="1" dirty="0" err="1"/>
              <a:t>m</a:t>
            </a:r>
            <a:r>
              <a:rPr lang="en-US" altLang="zh-CN" sz="2400" b="1" u="sng" dirty="0" err="1"/>
              <a:t>≺</a:t>
            </a:r>
            <a:r>
              <a:rPr lang="en-US" altLang="zh-CN" sz="2400" b="1" dirty="0" err="1"/>
              <a:t>s</a:t>
            </a:r>
            <a:r>
              <a:rPr lang="zh-CN" altLang="en-US" sz="2400" b="1" dirty="0"/>
              <a:t>且</a:t>
            </a:r>
            <a:r>
              <a:rPr lang="en-US" altLang="zh-CN" sz="2400" b="1" dirty="0" err="1"/>
              <a:t>n</a:t>
            </a:r>
            <a:r>
              <a:rPr lang="en-US" altLang="zh-CN" sz="2400" b="1" u="sng" dirty="0" err="1"/>
              <a:t>≺</a:t>
            </a:r>
            <a:r>
              <a:rPr lang="en-US" altLang="zh-CN" sz="2400" b="1" dirty="0" err="1"/>
              <a:t>s</a:t>
            </a:r>
            <a:r>
              <a:rPr lang="zh-CN" altLang="en-US" sz="2400" b="1" dirty="0"/>
              <a:t>，则</a:t>
            </a:r>
            <a:r>
              <a:rPr lang="en-US" altLang="zh-CN" sz="2400" b="1" dirty="0" err="1"/>
              <a:t>m|s</a:t>
            </a:r>
            <a:r>
              <a:rPr lang="zh-CN" altLang="en-US" sz="2400" b="1" dirty="0"/>
              <a:t>且</a:t>
            </a:r>
            <a:r>
              <a:rPr lang="en-US" altLang="zh-CN" sz="2400" b="1" dirty="0" err="1"/>
              <a:t>n|s</a:t>
            </a:r>
            <a:r>
              <a:rPr lang="zh-CN" altLang="en-US" sz="2400" b="1" dirty="0"/>
              <a:t>，再由</a:t>
            </a:r>
            <a:r>
              <a:rPr lang="en-US" altLang="zh-CN" sz="2400" b="1" dirty="0"/>
              <a:t>[m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n]</a:t>
            </a:r>
            <a:r>
              <a:rPr lang="zh-CN" altLang="en-US" sz="2400" b="1" dirty="0"/>
              <a:t>的定义知</a:t>
            </a:r>
            <a:r>
              <a:rPr lang="en-US" altLang="zh-CN" sz="2400" b="1" dirty="0"/>
              <a:t>[m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n]|s</a:t>
            </a:r>
            <a:r>
              <a:rPr lang="zh-CN" altLang="en-US" sz="2400" b="1" dirty="0"/>
              <a:t>，即</a:t>
            </a:r>
            <a:r>
              <a:rPr lang="en-US" altLang="zh-CN" sz="2400" b="1" dirty="0"/>
              <a:t>[m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n] </a:t>
            </a:r>
            <a:r>
              <a:rPr lang="en-US" altLang="zh-CN" sz="2400" b="1" u="sng" dirty="0"/>
              <a:t>≺</a:t>
            </a:r>
            <a:r>
              <a:rPr lang="en-US" altLang="zh-CN" sz="2400" b="1" dirty="0"/>
              <a:t>s</a:t>
            </a:r>
            <a:r>
              <a:rPr lang="zh-CN" altLang="en-US" sz="2400" b="1" dirty="0"/>
              <a:t>。故</a:t>
            </a:r>
            <a:r>
              <a:rPr lang="en-US" altLang="zh-CN" sz="2400" b="1" dirty="0" err="1"/>
              <a:t>lub</a:t>
            </a:r>
            <a:r>
              <a:rPr lang="en-US" altLang="zh-CN" sz="2400" b="1" dirty="0"/>
              <a:t>{</a:t>
            </a:r>
            <a:r>
              <a:rPr lang="en-US" altLang="zh-CN" sz="2400" b="1" dirty="0" err="1"/>
              <a:t>m,n</a:t>
            </a:r>
            <a:r>
              <a:rPr lang="en-US" altLang="zh-CN" sz="2400" b="1" dirty="0"/>
              <a:t>}=[m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n]</a:t>
            </a:r>
            <a:r>
              <a:rPr lang="zh-CN" altLang="en-US" sz="2400" b="1" dirty="0"/>
              <a:t>。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993300"/>
                </a:solidFill>
              </a:rPr>
              <a:t>所以</a:t>
            </a:r>
            <a:r>
              <a:rPr lang="en-US" altLang="zh-CN" sz="2400" b="1" dirty="0">
                <a:solidFill>
                  <a:srgbClr val="993300"/>
                </a:solidFill>
              </a:rPr>
              <a:t>(Z+</a:t>
            </a:r>
            <a:r>
              <a:rPr lang="zh-CN" altLang="en-US" sz="2400" b="1" dirty="0">
                <a:solidFill>
                  <a:srgbClr val="993300"/>
                </a:solidFill>
              </a:rPr>
              <a:t>，</a:t>
            </a:r>
            <a:r>
              <a:rPr lang="zh-CN" altLang="en-US" sz="2400" b="1" u="sng" dirty="0">
                <a:solidFill>
                  <a:srgbClr val="993300"/>
                </a:solidFill>
              </a:rPr>
              <a:t>≺</a:t>
            </a:r>
            <a:r>
              <a:rPr lang="en-US" altLang="zh-CN" sz="2400" b="1" u="sng" dirty="0">
                <a:solidFill>
                  <a:srgbClr val="993300"/>
                </a:solidFill>
              </a:rPr>
              <a:t>)</a:t>
            </a:r>
            <a:r>
              <a:rPr lang="zh-CN" altLang="en-US" sz="2400" b="1" dirty="0">
                <a:solidFill>
                  <a:srgbClr val="993300"/>
                </a:solidFill>
              </a:rPr>
              <a:t>是一个格，也记为</a:t>
            </a:r>
            <a:r>
              <a:rPr lang="en-US" altLang="zh-CN" sz="2400" b="1" dirty="0">
                <a:solidFill>
                  <a:srgbClr val="993300"/>
                </a:solidFill>
              </a:rPr>
              <a:t>(Z</a:t>
            </a:r>
            <a:r>
              <a:rPr lang="en-US" altLang="zh-CN" sz="2400" b="1" baseline="30000" dirty="0">
                <a:solidFill>
                  <a:srgbClr val="993300"/>
                </a:solidFill>
              </a:rPr>
              <a:t>+</a:t>
            </a:r>
            <a:r>
              <a:rPr lang="zh-CN" altLang="en-US" sz="2400" b="1" dirty="0">
                <a:solidFill>
                  <a:srgbClr val="993300"/>
                </a:solidFill>
              </a:rPr>
              <a:t>，</a:t>
            </a:r>
            <a:r>
              <a:rPr lang="en-US" altLang="zh-CN" sz="2400" b="1" dirty="0">
                <a:solidFill>
                  <a:srgbClr val="993300"/>
                </a:solidFill>
              </a:rPr>
              <a:t>|)</a:t>
            </a:r>
            <a:r>
              <a:rPr lang="zh-CN" altLang="en-US" sz="2400" b="1" dirty="0">
                <a:solidFill>
                  <a:srgbClr val="9933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643590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1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1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1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1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1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91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1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1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8B01A2-2CE6-43D3-AF50-7F0BEDAB4366}" type="slidenum">
              <a:rPr lang="zh-CN" altLang="en-US" smtClean="0">
                <a:solidFill>
                  <a:schemeClr val="accent1"/>
                </a:solidFill>
              </a:rPr>
              <a:t>48</a:t>
            </a:fld>
            <a:r>
              <a:rPr lang="en-US" altLang="zh-CN" dirty="0">
                <a:solidFill>
                  <a:schemeClr val="accent1"/>
                </a:solidFill>
              </a:rPr>
              <a:t>/52</a:t>
            </a:r>
          </a:p>
        </p:txBody>
      </p:sp>
      <p:sp>
        <p:nvSpPr>
          <p:cNvPr id="4198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例  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(P(A)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，⊆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是一个格</a:t>
            </a:r>
            <a:endParaRPr lang="en-US" altLang="zh-CN" sz="4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1988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981075"/>
            <a:ext cx="8424862" cy="2952750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设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是一个任意集合，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(A)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的幂集合。在</a:t>
            </a: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</a:rPr>
              <a:t>P(A)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上建立关系</a:t>
            </a:r>
            <a:r>
              <a:rPr lang="zh-CN" altLang="en-US" sz="2800" b="1" u="sng" dirty="0">
                <a:latin typeface="Calibri" panose="020F0502020204030204" pitchFamily="34" charset="0"/>
                <a:ea typeface="宋体" panose="02010600030101010101" pitchFamily="2" charset="-122"/>
              </a:rPr>
              <a:t>≺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：对于任意的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y∊</a:t>
            </a:r>
            <a:r>
              <a:rPr lang="en-US" altLang="zh-CN" sz="2800" dirty="0" err="1">
                <a:latin typeface="Calibri" panose="020F050202020403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</a:rPr>
              <a:t>(A)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800" b="1" u="sng" dirty="0" err="1">
                <a:latin typeface="Calibri" panose="020F0502020204030204" pitchFamily="34" charset="0"/>
                <a:ea typeface="宋体" panose="02010600030101010101" pitchFamily="2" charset="-122"/>
              </a:rPr>
              <a:t>≺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y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当且仅当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x⊆y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◆容易证明</a:t>
            </a:r>
            <a:r>
              <a:rPr lang="en-US" altLang="zh-CN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(P</a:t>
            </a:r>
            <a:r>
              <a:rPr lang="en-US" altLang="zh-CN" sz="2800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(A)</a:t>
            </a:r>
            <a:r>
              <a:rPr lang="zh-CN" altLang="en-US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2800" b="1" u="sng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≺</a:t>
            </a:r>
            <a:r>
              <a:rPr lang="en-US" altLang="zh-CN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是一个偏序集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；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◆下面我们证明</a:t>
            </a:r>
            <a:r>
              <a:rPr lang="en-US" altLang="zh-CN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P(A)</a:t>
            </a:r>
            <a:r>
              <a:rPr lang="zh-CN" altLang="en-US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2800" b="1" u="sng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≺</a:t>
            </a:r>
            <a:r>
              <a:rPr lang="en-US" altLang="zh-CN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是一个格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276485" name="AutoShape 5"/>
          <p:cNvSpPr>
            <a:spLocks noChangeArrowheads="1"/>
          </p:cNvSpPr>
          <p:nvPr/>
        </p:nvSpPr>
        <p:spPr bwMode="auto">
          <a:xfrm>
            <a:off x="4572000" y="4797425"/>
            <a:ext cx="4392613" cy="1368425"/>
          </a:xfrm>
          <a:prstGeom prst="wedgeEllipseCallout">
            <a:avLst>
              <a:gd name="adj1" fmla="val -38218"/>
              <a:gd name="adj2" fmla="val -849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/>
              <a:t>有没有最小元、最大元？</a:t>
            </a:r>
          </a:p>
        </p:txBody>
      </p:sp>
    </p:spTree>
    <p:extLst>
      <p:ext uri="{BB962C8B-B14F-4D97-AF65-F5344CB8AC3E}">
        <p14:creationId xmlns:p14="http://schemas.microsoft.com/office/powerpoint/2010/main" val="4516800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67D2BCD-4050-4FDB-AB80-9E6A5A353C9C}" type="slidenum">
              <a:rPr lang="zh-CN" altLang="en-US" smtClean="0">
                <a:solidFill>
                  <a:schemeClr val="accent1"/>
                </a:solidFill>
              </a:rPr>
              <a:t>49</a:t>
            </a:fld>
            <a:r>
              <a:rPr lang="en-US" altLang="zh-CN" dirty="0">
                <a:solidFill>
                  <a:schemeClr val="accent1"/>
                </a:solidFill>
              </a:rPr>
              <a:t>/52</a:t>
            </a:r>
          </a:p>
        </p:txBody>
      </p:sp>
      <p:sp>
        <p:nvSpPr>
          <p:cNvPr id="4301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续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证明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(P(A)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，⊆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是一个格</a:t>
            </a:r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468313" y="1052513"/>
            <a:ext cx="7991475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800" b="1" dirty="0"/>
              <a:t>证明：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800" b="1" dirty="0"/>
              <a:t>        	对于任意的</a:t>
            </a:r>
            <a:r>
              <a:rPr lang="en-US" altLang="zh-CN" sz="2800" b="1" dirty="0"/>
              <a:t>x</a:t>
            </a:r>
            <a:r>
              <a:rPr lang="zh-CN" altLang="en-US" sz="2800" b="1" dirty="0"/>
              <a:t>，</a:t>
            </a:r>
            <a:r>
              <a:rPr lang="en-US" altLang="zh-CN" sz="2800" b="1" dirty="0" err="1"/>
              <a:t>y∊</a:t>
            </a:r>
            <a:r>
              <a:rPr lang="en-US" altLang="zh-CN" sz="2800" dirty="0" err="1"/>
              <a:t>P</a:t>
            </a:r>
            <a:r>
              <a:rPr lang="en-US" altLang="zh-CN" sz="2800" dirty="0"/>
              <a:t>(A)</a:t>
            </a:r>
            <a:r>
              <a:rPr lang="zh-CN" altLang="en-US" sz="2800" b="1" dirty="0"/>
              <a:t>，则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800" b="1" dirty="0"/>
              <a:t>        		</a:t>
            </a:r>
            <a:r>
              <a:rPr lang="en-US" altLang="zh-CN" sz="2800" b="1" dirty="0" err="1"/>
              <a:t>x∩y⊆x</a:t>
            </a:r>
            <a:r>
              <a:rPr lang="zh-CN" altLang="en-US" sz="2800" b="1" dirty="0"/>
              <a:t>，且</a:t>
            </a:r>
            <a:r>
              <a:rPr lang="en-US" altLang="zh-CN" sz="2800" b="1" dirty="0" err="1"/>
              <a:t>x∩y⊆y</a:t>
            </a:r>
            <a:r>
              <a:rPr lang="zh-CN" altLang="en-US" sz="2800" b="1" dirty="0"/>
              <a:t>，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800" b="1" dirty="0"/>
              <a:t>	即    </a:t>
            </a:r>
            <a:r>
              <a:rPr lang="en-US" altLang="zh-CN" sz="2800" b="1" dirty="0" err="1"/>
              <a:t>x∩y</a:t>
            </a:r>
            <a:r>
              <a:rPr lang="en-US" altLang="zh-CN" sz="2800" b="1" u="sng" dirty="0" err="1"/>
              <a:t>≺</a:t>
            </a:r>
            <a:r>
              <a:rPr lang="en-US" altLang="zh-CN" sz="2800" b="1" dirty="0" err="1"/>
              <a:t>x</a:t>
            </a:r>
            <a:r>
              <a:rPr lang="en-US" altLang="zh-CN" sz="2800" b="1" dirty="0"/>
              <a:t>   </a:t>
            </a:r>
            <a:r>
              <a:rPr lang="zh-CN" altLang="en-US" sz="2800" b="1" dirty="0"/>
              <a:t>且</a:t>
            </a:r>
            <a:r>
              <a:rPr lang="en-US" altLang="zh-CN" sz="2800" b="1" dirty="0" err="1"/>
              <a:t>x∩y</a:t>
            </a:r>
            <a:r>
              <a:rPr lang="en-US" altLang="zh-CN" sz="2800" b="1" u="sng" dirty="0" err="1"/>
              <a:t>≺</a:t>
            </a:r>
            <a:r>
              <a:rPr lang="en-US" altLang="zh-CN" sz="2800" b="1" dirty="0" err="1"/>
              <a:t>y</a:t>
            </a:r>
            <a:r>
              <a:rPr lang="zh-CN" altLang="en-US" sz="2800" b="1" dirty="0"/>
              <a:t>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800" b="1" dirty="0"/>
              <a:t>	若存在</a:t>
            </a:r>
            <a:r>
              <a:rPr lang="en-US" altLang="zh-CN" sz="2800" b="1" dirty="0" err="1"/>
              <a:t>z∊</a:t>
            </a:r>
            <a:r>
              <a:rPr lang="en-US" altLang="zh-CN" sz="2800" dirty="0" err="1"/>
              <a:t>P</a:t>
            </a:r>
            <a:r>
              <a:rPr lang="en-US" altLang="zh-CN" sz="2800" dirty="0"/>
              <a:t>(A)</a:t>
            </a:r>
            <a:r>
              <a:rPr lang="zh-CN" altLang="en-US" sz="2800" b="1" dirty="0"/>
              <a:t>，使得  </a:t>
            </a:r>
            <a:r>
              <a:rPr lang="en-US" altLang="zh-CN" sz="2800" b="1" dirty="0" err="1"/>
              <a:t>z</a:t>
            </a:r>
            <a:r>
              <a:rPr lang="en-US" altLang="zh-CN" sz="2800" b="1" u="sng" dirty="0" err="1"/>
              <a:t>≺</a:t>
            </a:r>
            <a:r>
              <a:rPr lang="en-US" altLang="zh-CN" sz="2800" b="1" dirty="0" err="1"/>
              <a:t>x</a:t>
            </a:r>
            <a:r>
              <a:rPr lang="zh-CN" altLang="en-US" sz="2800" b="1" dirty="0"/>
              <a:t>且</a:t>
            </a:r>
            <a:r>
              <a:rPr lang="en-US" altLang="zh-CN" sz="2800" b="1" dirty="0" err="1"/>
              <a:t>z</a:t>
            </a:r>
            <a:r>
              <a:rPr lang="en-US" altLang="zh-CN" sz="2800" b="1" u="sng" dirty="0" err="1"/>
              <a:t>≺</a:t>
            </a:r>
            <a:r>
              <a:rPr lang="en-US" altLang="zh-CN" sz="2800" b="1" dirty="0" err="1"/>
              <a:t>y</a:t>
            </a:r>
            <a:r>
              <a:rPr lang="zh-CN" altLang="en-US" sz="2800" b="1" dirty="0"/>
              <a:t>，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800" b="1" dirty="0"/>
              <a:t>	则   </a:t>
            </a:r>
            <a:r>
              <a:rPr lang="en-US" altLang="zh-CN" sz="2800" b="1" dirty="0" err="1"/>
              <a:t>z⊆x</a:t>
            </a:r>
            <a:r>
              <a:rPr lang="zh-CN" altLang="en-US" sz="2800" b="1" dirty="0"/>
              <a:t>且</a:t>
            </a:r>
            <a:r>
              <a:rPr lang="en-US" altLang="zh-CN" sz="2800" b="1" dirty="0" err="1"/>
              <a:t>z⊆y</a:t>
            </a:r>
            <a:r>
              <a:rPr lang="zh-CN" altLang="en-US" sz="2800" b="1" dirty="0"/>
              <a:t>，即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800" b="1" dirty="0"/>
              <a:t>	         </a:t>
            </a:r>
            <a:r>
              <a:rPr lang="en-US" altLang="zh-CN" sz="2800" b="1" dirty="0" err="1"/>
              <a:t>z⊆x∩y</a:t>
            </a:r>
            <a:r>
              <a:rPr lang="zh-CN" altLang="en-US" sz="2800" b="1" dirty="0"/>
              <a:t>，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800" b="1" dirty="0"/>
              <a:t>	故最大下界为       </a:t>
            </a:r>
            <a:r>
              <a:rPr lang="en-US" altLang="zh-CN" sz="2800" b="1" dirty="0" err="1">
                <a:solidFill>
                  <a:srgbClr val="CC0000"/>
                </a:solidFill>
              </a:rPr>
              <a:t>glb</a:t>
            </a:r>
            <a:r>
              <a:rPr lang="en-US" altLang="zh-CN" sz="2800" b="1" dirty="0">
                <a:solidFill>
                  <a:srgbClr val="CC0000"/>
                </a:solidFill>
              </a:rPr>
              <a:t>{</a:t>
            </a:r>
            <a:r>
              <a:rPr lang="en-US" altLang="zh-CN" sz="2800" b="1" dirty="0" err="1">
                <a:solidFill>
                  <a:srgbClr val="CC0000"/>
                </a:solidFill>
              </a:rPr>
              <a:t>x,y</a:t>
            </a:r>
            <a:r>
              <a:rPr lang="en-US" altLang="zh-CN" sz="2800" b="1" dirty="0">
                <a:solidFill>
                  <a:srgbClr val="CC0000"/>
                </a:solidFill>
              </a:rPr>
              <a:t>}=</a:t>
            </a:r>
            <a:r>
              <a:rPr lang="en-US" altLang="zh-CN" sz="2800" b="1" dirty="0" err="1">
                <a:solidFill>
                  <a:srgbClr val="CC0000"/>
                </a:solidFill>
              </a:rPr>
              <a:t>x∩y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13863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2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2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2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2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2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2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2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2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9C00AF4-C3EC-4E4C-A05A-F2B031A44AD6}" type="slidenum">
              <a:rPr lang="zh-CN" altLang="en-US" smtClean="0">
                <a:solidFill>
                  <a:schemeClr val="accent1"/>
                </a:solidFill>
              </a:rPr>
              <a:pPr/>
              <a:t>5</a:t>
            </a:fld>
            <a:r>
              <a:rPr lang="en-US" altLang="zh-CN" dirty="0">
                <a:solidFill>
                  <a:schemeClr val="accent1"/>
                </a:solidFill>
              </a:rPr>
              <a:t>/52</a:t>
            </a:r>
          </a:p>
        </p:txBody>
      </p:sp>
      <p:sp>
        <p:nvSpPr>
          <p:cNvPr id="3481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试画出关系图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539750" y="836613"/>
            <a:ext cx="8064500" cy="219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5000"/>
              </a:spcBef>
            </a:pPr>
            <a:r>
              <a:rPr lang="en-US" altLang="zh-CN" sz="3200" b="1" dirty="0">
                <a:solidFill>
                  <a:srgbClr val="333300"/>
                </a:solidFill>
              </a:rPr>
              <a:t>A={1,2,3},</a:t>
            </a:r>
          </a:p>
          <a:p>
            <a:pPr eaLnBrk="1" hangingPunct="1">
              <a:spcBef>
                <a:spcPct val="35000"/>
              </a:spcBef>
            </a:pPr>
            <a:r>
              <a:rPr lang="en-US" altLang="zh-CN" sz="3200" b="1" dirty="0">
                <a:solidFill>
                  <a:srgbClr val="333300"/>
                </a:solidFill>
              </a:rPr>
              <a:t>R={&lt;1,1&gt;, &lt;2,2&gt;, &lt;3,3&gt;, &lt;1,2&gt;, &lt;2,1&gt;} </a:t>
            </a:r>
          </a:p>
          <a:p>
            <a:pPr eaLnBrk="1" hangingPunct="1">
              <a:spcBef>
                <a:spcPct val="35000"/>
              </a:spcBef>
            </a:pPr>
            <a:r>
              <a:rPr lang="zh-CN" altLang="en-US" sz="3200" b="1" dirty="0">
                <a:solidFill>
                  <a:srgbClr val="333300"/>
                </a:solidFill>
              </a:rPr>
              <a:t>则</a:t>
            </a:r>
            <a:r>
              <a:rPr lang="en-US" altLang="zh-CN" sz="3200" b="1" dirty="0">
                <a:solidFill>
                  <a:srgbClr val="333300"/>
                </a:solidFill>
              </a:rPr>
              <a:t>R</a:t>
            </a:r>
            <a:r>
              <a:rPr lang="zh-CN" altLang="en-US" sz="3200" b="1" dirty="0">
                <a:solidFill>
                  <a:srgbClr val="333300"/>
                </a:solidFill>
              </a:rPr>
              <a:t>是</a:t>
            </a:r>
            <a:r>
              <a:rPr lang="en-US" altLang="zh-CN" sz="3200" b="1" dirty="0">
                <a:solidFill>
                  <a:srgbClr val="333300"/>
                </a:solidFill>
              </a:rPr>
              <a:t>A</a:t>
            </a:r>
            <a:r>
              <a:rPr lang="zh-CN" altLang="en-US" sz="3200" b="1" dirty="0">
                <a:solidFill>
                  <a:srgbClr val="333300"/>
                </a:solidFill>
              </a:rPr>
              <a:t>上一个等价关系。</a:t>
            </a:r>
          </a:p>
          <a:p>
            <a:pPr eaLnBrk="1" hangingPunct="1"/>
            <a:r>
              <a:rPr lang="zh-CN" altLang="en-US" dirty="0">
                <a:solidFill>
                  <a:srgbClr val="333300"/>
                </a:solidFill>
              </a:rPr>
              <a:t>    </a:t>
            </a:r>
          </a:p>
        </p:txBody>
      </p:sp>
      <p:grpSp>
        <p:nvGrpSpPr>
          <p:cNvPr id="34821" name="Group 4"/>
          <p:cNvGrpSpPr>
            <a:grpSpLocks/>
          </p:cNvGrpSpPr>
          <p:nvPr/>
        </p:nvGrpSpPr>
        <p:grpSpPr bwMode="auto">
          <a:xfrm>
            <a:off x="971550" y="3906838"/>
            <a:ext cx="3097213" cy="1009650"/>
            <a:chOff x="1565" y="2840"/>
            <a:chExt cx="1451" cy="363"/>
          </a:xfrm>
        </p:grpSpPr>
        <p:sp>
          <p:nvSpPr>
            <p:cNvPr id="34824" name="Oval 5"/>
            <p:cNvSpPr>
              <a:spLocks noChangeArrowheads="1"/>
            </p:cNvSpPr>
            <p:nvPr/>
          </p:nvSpPr>
          <p:spPr bwMode="auto">
            <a:xfrm>
              <a:off x="1701" y="3067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25" name="Oval 6"/>
            <p:cNvSpPr>
              <a:spLocks noChangeArrowheads="1"/>
            </p:cNvSpPr>
            <p:nvPr/>
          </p:nvSpPr>
          <p:spPr bwMode="auto">
            <a:xfrm>
              <a:off x="2291" y="3067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26" name="Oval 7"/>
            <p:cNvSpPr>
              <a:spLocks noChangeArrowheads="1"/>
            </p:cNvSpPr>
            <p:nvPr/>
          </p:nvSpPr>
          <p:spPr bwMode="auto">
            <a:xfrm>
              <a:off x="1565" y="2840"/>
              <a:ext cx="317" cy="2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27" name="Line 8"/>
            <p:cNvSpPr>
              <a:spLocks noChangeShapeType="1"/>
            </p:cNvSpPr>
            <p:nvPr/>
          </p:nvSpPr>
          <p:spPr bwMode="auto">
            <a:xfrm flipH="1">
              <a:off x="1746" y="3021"/>
              <a:ext cx="91" cy="4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8" name="Oval 9"/>
            <p:cNvSpPr>
              <a:spLocks noChangeArrowheads="1"/>
            </p:cNvSpPr>
            <p:nvPr/>
          </p:nvSpPr>
          <p:spPr bwMode="auto">
            <a:xfrm>
              <a:off x="2154" y="2840"/>
              <a:ext cx="317" cy="2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29" name="Line 10"/>
            <p:cNvSpPr>
              <a:spLocks noChangeShapeType="1"/>
            </p:cNvSpPr>
            <p:nvPr/>
          </p:nvSpPr>
          <p:spPr bwMode="auto">
            <a:xfrm flipH="1">
              <a:off x="2336" y="3021"/>
              <a:ext cx="91" cy="4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0" name="Line 11"/>
            <p:cNvSpPr>
              <a:spLocks noChangeShapeType="1"/>
            </p:cNvSpPr>
            <p:nvPr/>
          </p:nvSpPr>
          <p:spPr bwMode="auto">
            <a:xfrm>
              <a:off x="1746" y="3067"/>
              <a:ext cx="58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1" name="Freeform 12"/>
            <p:cNvSpPr>
              <a:spLocks/>
            </p:cNvSpPr>
            <p:nvPr/>
          </p:nvSpPr>
          <p:spPr bwMode="auto">
            <a:xfrm>
              <a:off x="1746" y="3112"/>
              <a:ext cx="544" cy="91"/>
            </a:xfrm>
            <a:custGeom>
              <a:avLst/>
              <a:gdLst>
                <a:gd name="T0" fmla="*/ 544 w 544"/>
                <a:gd name="T1" fmla="*/ 0 h 91"/>
                <a:gd name="T2" fmla="*/ 272 w 544"/>
                <a:gd name="T3" fmla="*/ 91 h 91"/>
                <a:gd name="T4" fmla="*/ 0 w 544"/>
                <a:gd name="T5" fmla="*/ 0 h 91"/>
                <a:gd name="T6" fmla="*/ 0 60000 65536"/>
                <a:gd name="T7" fmla="*/ 0 60000 65536"/>
                <a:gd name="T8" fmla="*/ 0 60000 65536"/>
                <a:gd name="T9" fmla="*/ 0 w 544"/>
                <a:gd name="T10" fmla="*/ 0 h 91"/>
                <a:gd name="T11" fmla="*/ 544 w 544"/>
                <a:gd name="T12" fmla="*/ 91 h 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4" h="91">
                  <a:moveTo>
                    <a:pt x="544" y="0"/>
                  </a:moveTo>
                  <a:cubicBezTo>
                    <a:pt x="453" y="45"/>
                    <a:pt x="363" y="91"/>
                    <a:pt x="272" y="91"/>
                  </a:cubicBezTo>
                  <a:cubicBezTo>
                    <a:pt x="181" y="91"/>
                    <a:pt x="90" y="45"/>
                    <a:pt x="0" y="0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32" name="Oval 13"/>
            <p:cNvSpPr>
              <a:spLocks noChangeArrowheads="1"/>
            </p:cNvSpPr>
            <p:nvPr/>
          </p:nvSpPr>
          <p:spPr bwMode="auto">
            <a:xfrm>
              <a:off x="2836" y="3067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33" name="Oval 14"/>
            <p:cNvSpPr>
              <a:spLocks noChangeArrowheads="1"/>
            </p:cNvSpPr>
            <p:nvPr/>
          </p:nvSpPr>
          <p:spPr bwMode="auto">
            <a:xfrm>
              <a:off x="2699" y="2840"/>
              <a:ext cx="317" cy="22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34" name="Line 15"/>
            <p:cNvSpPr>
              <a:spLocks noChangeShapeType="1"/>
            </p:cNvSpPr>
            <p:nvPr/>
          </p:nvSpPr>
          <p:spPr bwMode="auto">
            <a:xfrm flipH="1">
              <a:off x="2881" y="3021"/>
              <a:ext cx="91" cy="4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6320" name="Rectangle 16"/>
          <p:cNvSpPr>
            <a:spLocks noChangeArrowheads="1"/>
          </p:cNvSpPr>
          <p:nvPr/>
        </p:nvSpPr>
        <p:spPr bwMode="auto">
          <a:xfrm>
            <a:off x="5003800" y="4652963"/>
            <a:ext cx="4572000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5000"/>
              </a:spcBef>
            </a:pPr>
            <a:r>
              <a:rPr lang="zh-CN" altLang="en-US" sz="3200" b="1">
                <a:solidFill>
                  <a:srgbClr val="333300"/>
                </a:solidFill>
              </a:rPr>
              <a:t>显然   </a:t>
            </a:r>
            <a:r>
              <a:rPr lang="en-US" altLang="zh-CN" sz="3200" b="1">
                <a:solidFill>
                  <a:srgbClr val="333300"/>
                </a:solidFill>
              </a:rPr>
              <a:t>[1]</a:t>
            </a:r>
            <a:r>
              <a:rPr lang="en-US" altLang="zh-CN" sz="3200" b="1" baseline="-25000">
                <a:solidFill>
                  <a:srgbClr val="333300"/>
                </a:solidFill>
              </a:rPr>
              <a:t>R</a:t>
            </a:r>
            <a:r>
              <a:rPr lang="zh-CN" altLang="en-US" sz="3200" b="1">
                <a:solidFill>
                  <a:srgbClr val="333300"/>
                </a:solidFill>
              </a:rPr>
              <a:t>＝</a:t>
            </a:r>
            <a:r>
              <a:rPr lang="en-US" altLang="zh-CN" sz="3200" b="1">
                <a:solidFill>
                  <a:srgbClr val="333300"/>
                </a:solidFill>
              </a:rPr>
              <a:t>{1,2} </a:t>
            </a:r>
          </a:p>
          <a:p>
            <a:pPr eaLnBrk="1" hangingPunct="1">
              <a:spcBef>
                <a:spcPct val="35000"/>
              </a:spcBef>
            </a:pPr>
            <a:r>
              <a:rPr lang="en-US" altLang="zh-CN" sz="3200" b="1">
                <a:solidFill>
                  <a:srgbClr val="333300"/>
                </a:solidFill>
              </a:rPr>
              <a:t>	  [2]</a:t>
            </a:r>
            <a:r>
              <a:rPr lang="en-US" altLang="zh-CN" sz="3200" b="1" baseline="-25000">
                <a:solidFill>
                  <a:srgbClr val="333300"/>
                </a:solidFill>
              </a:rPr>
              <a:t>R</a:t>
            </a:r>
            <a:r>
              <a:rPr lang="zh-CN" altLang="en-US" sz="3200" b="1">
                <a:solidFill>
                  <a:srgbClr val="333300"/>
                </a:solidFill>
              </a:rPr>
              <a:t>＝</a:t>
            </a:r>
            <a:r>
              <a:rPr lang="en-US" altLang="zh-CN" sz="3200" b="1">
                <a:solidFill>
                  <a:srgbClr val="333300"/>
                </a:solidFill>
              </a:rPr>
              <a:t>{1,2}</a:t>
            </a:r>
          </a:p>
          <a:p>
            <a:pPr eaLnBrk="1" hangingPunct="1">
              <a:spcBef>
                <a:spcPct val="35000"/>
              </a:spcBef>
            </a:pPr>
            <a:r>
              <a:rPr lang="en-US" altLang="zh-CN" sz="3200" b="1">
                <a:solidFill>
                  <a:srgbClr val="333300"/>
                </a:solidFill>
              </a:rPr>
              <a:t> 	  [3]</a:t>
            </a:r>
            <a:r>
              <a:rPr lang="en-US" altLang="zh-CN" sz="3200" b="1" baseline="-25000">
                <a:solidFill>
                  <a:srgbClr val="333300"/>
                </a:solidFill>
              </a:rPr>
              <a:t>R</a:t>
            </a:r>
            <a:r>
              <a:rPr lang="zh-CN" altLang="en-US" sz="3200" b="1">
                <a:solidFill>
                  <a:srgbClr val="333300"/>
                </a:solidFill>
              </a:rPr>
              <a:t>＝</a:t>
            </a:r>
            <a:r>
              <a:rPr lang="en-US" altLang="zh-CN" sz="3200" b="1">
                <a:solidFill>
                  <a:srgbClr val="333300"/>
                </a:solidFill>
              </a:rPr>
              <a:t>{3}</a:t>
            </a:r>
            <a:r>
              <a:rPr lang="en-US" altLang="zh-CN" sz="3200"/>
              <a:t> </a:t>
            </a:r>
          </a:p>
        </p:txBody>
      </p:sp>
      <p:sp>
        <p:nvSpPr>
          <p:cNvPr id="34823" name="Text Box 17"/>
          <p:cNvSpPr txBox="1">
            <a:spLocks noChangeArrowheads="1"/>
          </p:cNvSpPr>
          <p:nvPr/>
        </p:nvSpPr>
        <p:spPr bwMode="auto">
          <a:xfrm>
            <a:off x="1023938" y="4575175"/>
            <a:ext cx="297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1                      2                3</a:t>
            </a:r>
          </a:p>
        </p:txBody>
      </p:sp>
    </p:spTree>
    <p:extLst>
      <p:ext uri="{BB962C8B-B14F-4D97-AF65-F5344CB8AC3E}">
        <p14:creationId xmlns:p14="http://schemas.microsoft.com/office/powerpoint/2010/main" val="3873715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6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2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C243721-E7AF-4F60-9640-3F6C851F39D5}" type="slidenum">
              <a:rPr lang="zh-CN" altLang="en-US" smtClean="0">
                <a:solidFill>
                  <a:schemeClr val="accent1"/>
                </a:solidFill>
              </a:rPr>
              <a:t>50</a:t>
            </a:fld>
            <a:r>
              <a:rPr lang="en-US" altLang="zh-CN" dirty="0">
                <a:solidFill>
                  <a:schemeClr val="accent1"/>
                </a:solidFill>
              </a:rPr>
              <a:t>/52</a:t>
            </a:r>
          </a:p>
        </p:txBody>
      </p:sp>
      <p:sp>
        <p:nvSpPr>
          <p:cNvPr id="4403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续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) 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证明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(P(A)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，⊆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是一个格</a:t>
            </a:r>
          </a:p>
        </p:txBody>
      </p:sp>
      <p:sp>
        <p:nvSpPr>
          <p:cNvPr id="304131" name="Rectangle 3"/>
          <p:cNvSpPr>
            <a:spLocks noChangeArrowheads="1"/>
          </p:cNvSpPr>
          <p:nvPr/>
        </p:nvSpPr>
        <p:spPr bwMode="auto">
          <a:xfrm>
            <a:off x="1260475" y="1052513"/>
            <a:ext cx="7559675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800" b="1" dirty="0"/>
              <a:t>对于任意的</a:t>
            </a:r>
            <a:r>
              <a:rPr lang="en-US" altLang="zh-CN" sz="2800" b="1" dirty="0"/>
              <a:t>x</a:t>
            </a:r>
            <a:r>
              <a:rPr lang="zh-CN" altLang="en-US" sz="2800" b="1" dirty="0"/>
              <a:t>，</a:t>
            </a:r>
            <a:r>
              <a:rPr lang="en-US" altLang="zh-CN" sz="2800" b="1" dirty="0" err="1"/>
              <a:t>y∊</a:t>
            </a:r>
            <a:r>
              <a:rPr lang="en-US" altLang="zh-CN" sz="2800" dirty="0" err="1"/>
              <a:t>P</a:t>
            </a:r>
            <a:r>
              <a:rPr lang="en-US" altLang="zh-CN" sz="2800" dirty="0"/>
              <a:t>(A)</a:t>
            </a:r>
            <a:r>
              <a:rPr lang="zh-CN" altLang="en-US" sz="2800" b="1" dirty="0"/>
              <a:t>，则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800" b="1" dirty="0"/>
              <a:t>       </a:t>
            </a:r>
            <a:r>
              <a:rPr lang="en-US" altLang="zh-CN" sz="2800" b="1" dirty="0" err="1"/>
              <a:t>x⊆x</a:t>
            </a:r>
            <a:r>
              <a:rPr lang="en-US" altLang="zh-CN" sz="2800" b="1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∪</a:t>
            </a:r>
            <a:r>
              <a:rPr lang="en-US" altLang="zh-CN" sz="2800" b="1" dirty="0" err="1"/>
              <a:t>y</a:t>
            </a:r>
            <a:r>
              <a:rPr lang="zh-CN" altLang="en-US" sz="2800" b="1" dirty="0"/>
              <a:t>， </a:t>
            </a:r>
            <a:r>
              <a:rPr lang="en-US" altLang="zh-CN" sz="2800" b="1" dirty="0" err="1"/>
              <a:t>y⊆x∪y</a:t>
            </a:r>
            <a:r>
              <a:rPr lang="zh-CN" altLang="en-US" sz="2800" b="1" dirty="0"/>
              <a:t>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800" b="1" dirty="0"/>
              <a:t>若存在</a:t>
            </a:r>
            <a:r>
              <a:rPr lang="en-US" altLang="zh-CN" sz="2800" b="1" dirty="0" err="1"/>
              <a:t>z∊</a:t>
            </a:r>
            <a:r>
              <a:rPr lang="en-US" altLang="zh-CN" sz="2800" dirty="0" err="1"/>
              <a:t>P</a:t>
            </a:r>
            <a:r>
              <a:rPr lang="en-US" altLang="zh-CN" sz="2800" dirty="0"/>
              <a:t>(A)</a:t>
            </a:r>
            <a:r>
              <a:rPr lang="zh-CN" altLang="en-US" sz="2800" b="1" dirty="0"/>
              <a:t>，使得</a:t>
            </a:r>
            <a:r>
              <a:rPr lang="en-US" altLang="zh-CN" sz="2800" b="1" dirty="0" err="1"/>
              <a:t>x</a:t>
            </a:r>
            <a:r>
              <a:rPr lang="en-US" altLang="zh-CN" sz="2800" b="1" u="sng" dirty="0" err="1"/>
              <a:t>≺</a:t>
            </a:r>
            <a:r>
              <a:rPr lang="en-US" altLang="zh-CN" sz="2800" b="1" dirty="0" err="1"/>
              <a:t>z</a:t>
            </a:r>
            <a:r>
              <a:rPr lang="zh-CN" altLang="en-US" sz="2800" b="1" dirty="0"/>
              <a:t>且</a:t>
            </a:r>
            <a:r>
              <a:rPr lang="en-US" altLang="zh-CN" sz="2800" b="1" dirty="0" err="1"/>
              <a:t>y</a:t>
            </a:r>
            <a:r>
              <a:rPr lang="en-US" altLang="zh-CN" sz="2800" b="1" u="sng" dirty="0" err="1"/>
              <a:t>≺</a:t>
            </a:r>
            <a:r>
              <a:rPr lang="en-US" altLang="zh-CN" sz="2800" b="1" dirty="0" err="1"/>
              <a:t>z</a:t>
            </a:r>
            <a:r>
              <a:rPr lang="zh-CN" altLang="en-US" sz="2800" b="1" dirty="0"/>
              <a:t>，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800" b="1" dirty="0"/>
              <a:t>        即 </a:t>
            </a:r>
            <a:r>
              <a:rPr lang="en-US" altLang="zh-CN" sz="2800" b="1" dirty="0" err="1"/>
              <a:t>x⊆z</a:t>
            </a:r>
            <a:r>
              <a:rPr lang="zh-CN" altLang="en-US" sz="2800" b="1" dirty="0"/>
              <a:t>， 且</a:t>
            </a:r>
            <a:r>
              <a:rPr lang="en-US" altLang="zh-CN" sz="2800" b="1" dirty="0" err="1"/>
              <a:t>y⊆z</a:t>
            </a:r>
            <a:r>
              <a:rPr lang="zh-CN" altLang="en-US" sz="2800" b="1" dirty="0"/>
              <a:t>，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800" b="1" dirty="0"/>
              <a:t>则      </a:t>
            </a:r>
            <a:r>
              <a:rPr lang="en-US" altLang="zh-CN" sz="2800" b="1" dirty="0" err="1"/>
              <a:t>x∪y⊆z</a:t>
            </a:r>
            <a:r>
              <a:rPr lang="zh-CN" altLang="en-US" sz="2800" b="1" dirty="0"/>
              <a:t>，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800" b="1" dirty="0"/>
              <a:t>即       </a:t>
            </a:r>
            <a:r>
              <a:rPr lang="en-US" altLang="zh-CN" sz="2800" b="1" dirty="0" err="1"/>
              <a:t>x∪y</a:t>
            </a:r>
            <a:r>
              <a:rPr lang="en-US" altLang="zh-CN" sz="2800" b="1" u="sng" dirty="0" err="1"/>
              <a:t>≺</a:t>
            </a:r>
            <a:r>
              <a:rPr lang="en-US" altLang="zh-CN" sz="2800" b="1" dirty="0" err="1"/>
              <a:t>z</a:t>
            </a:r>
            <a:r>
              <a:rPr lang="zh-CN" altLang="en-US" sz="2800" b="1" dirty="0"/>
              <a:t>，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800" b="1" dirty="0"/>
              <a:t>故最小上界为：</a:t>
            </a:r>
            <a:r>
              <a:rPr lang="en-US" altLang="zh-CN" sz="2800" b="1" dirty="0" err="1">
                <a:solidFill>
                  <a:srgbClr val="CC0000"/>
                </a:solidFill>
              </a:rPr>
              <a:t>lub</a:t>
            </a:r>
            <a:r>
              <a:rPr lang="en-US" altLang="zh-CN" sz="2800" b="1" dirty="0">
                <a:solidFill>
                  <a:srgbClr val="CC0000"/>
                </a:solidFill>
              </a:rPr>
              <a:t>{</a:t>
            </a:r>
            <a:r>
              <a:rPr lang="en-US" altLang="zh-CN" sz="2800" b="1" dirty="0" err="1">
                <a:solidFill>
                  <a:srgbClr val="CC0000"/>
                </a:solidFill>
              </a:rPr>
              <a:t>x,y</a:t>
            </a:r>
            <a:r>
              <a:rPr lang="en-US" altLang="zh-CN" sz="2800" b="1" dirty="0">
                <a:solidFill>
                  <a:srgbClr val="CC0000"/>
                </a:solidFill>
              </a:rPr>
              <a:t>} =</a:t>
            </a:r>
            <a:r>
              <a:rPr lang="en-US" altLang="zh-CN" sz="2800" b="1" dirty="0" err="1">
                <a:solidFill>
                  <a:srgbClr val="CC0000"/>
                </a:solidFill>
              </a:rPr>
              <a:t>x∪y</a:t>
            </a:r>
            <a:r>
              <a:rPr lang="zh-CN" altLang="en-US" sz="2800" b="1" dirty="0"/>
              <a:t>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hlink"/>
                </a:solidFill>
              </a:rPr>
              <a:t>所以</a:t>
            </a:r>
            <a:r>
              <a:rPr lang="en-US" altLang="zh-CN" sz="2800" b="1" dirty="0">
                <a:solidFill>
                  <a:schemeClr val="hlink"/>
                </a:solidFill>
              </a:rPr>
              <a:t>(P(</a:t>
            </a:r>
            <a:r>
              <a:rPr lang="en-US" altLang="zh-CN" sz="2800" dirty="0">
                <a:solidFill>
                  <a:schemeClr val="hlink"/>
                </a:solidFill>
              </a:rPr>
              <a:t>A)</a:t>
            </a:r>
            <a:r>
              <a:rPr lang="zh-CN" altLang="en-US" sz="2800" b="1" dirty="0">
                <a:solidFill>
                  <a:schemeClr val="hlink"/>
                </a:solidFill>
              </a:rPr>
              <a:t>，</a:t>
            </a:r>
            <a:r>
              <a:rPr lang="zh-CN" altLang="en-US" sz="2800" b="1" u="sng" dirty="0">
                <a:solidFill>
                  <a:schemeClr val="hlink"/>
                </a:solidFill>
              </a:rPr>
              <a:t>≺</a:t>
            </a:r>
            <a:r>
              <a:rPr lang="en-US" altLang="zh-CN" sz="2800" b="1" dirty="0">
                <a:solidFill>
                  <a:schemeClr val="hlink"/>
                </a:solidFill>
              </a:rPr>
              <a:t>)</a:t>
            </a:r>
            <a:r>
              <a:rPr lang="zh-CN" altLang="en-US" sz="2800" b="1" dirty="0">
                <a:solidFill>
                  <a:schemeClr val="hlink"/>
                </a:solidFill>
              </a:rPr>
              <a:t>是一个格，可记为</a:t>
            </a:r>
            <a:r>
              <a:rPr lang="en-US" altLang="zh-CN" sz="2800" b="1" dirty="0">
                <a:solidFill>
                  <a:schemeClr val="hlink"/>
                </a:solidFill>
              </a:rPr>
              <a:t>(P(</a:t>
            </a:r>
            <a:r>
              <a:rPr lang="en-US" altLang="zh-CN" sz="2800" dirty="0">
                <a:solidFill>
                  <a:schemeClr val="hlink"/>
                </a:solidFill>
              </a:rPr>
              <a:t>A)</a:t>
            </a:r>
            <a:r>
              <a:rPr lang="zh-CN" altLang="en-US" sz="2800" b="1" dirty="0">
                <a:solidFill>
                  <a:schemeClr val="hlink"/>
                </a:solidFill>
              </a:rPr>
              <a:t>，⊆</a:t>
            </a:r>
            <a:r>
              <a:rPr lang="en-US" altLang="zh-CN" sz="2800" b="1" dirty="0">
                <a:solidFill>
                  <a:schemeClr val="hlink"/>
                </a:solidFill>
              </a:rPr>
              <a:t>)</a:t>
            </a:r>
            <a:r>
              <a:rPr lang="zh-CN" altLang="en-US" sz="2800" b="1" dirty="0">
                <a:solidFill>
                  <a:schemeClr val="hlink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278488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FE7DB8A-56FF-4A08-AAC3-CBC286A9400B}" type="slidenum">
              <a:rPr lang="zh-CN" altLang="en-US" smtClean="0">
                <a:solidFill>
                  <a:schemeClr val="accent1"/>
                </a:solidFill>
              </a:rPr>
              <a:t>51</a:t>
            </a:fld>
            <a:r>
              <a:rPr lang="en-US" altLang="zh-CN" dirty="0">
                <a:solidFill>
                  <a:schemeClr val="accent1"/>
                </a:solidFill>
              </a:rPr>
              <a:t>/52</a:t>
            </a:r>
          </a:p>
        </p:txBody>
      </p:sp>
      <p:sp>
        <p:nvSpPr>
          <p:cNvPr id="4505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3600" b="1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981075"/>
            <a:ext cx="8640762" cy="1225550"/>
          </a:xfrm>
          <a:noFill/>
        </p:spPr>
        <p:txBody>
          <a:bodyPr/>
          <a:lstStyle/>
          <a:p>
            <a:pPr marL="901700" indent="-901700" defTabSz="892175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在实数集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上定义二元关系</a:t>
            </a:r>
            <a:r>
              <a:rPr lang="zh-CN" altLang="en-US" sz="2800" b="1" u="sng">
                <a:latin typeface="Calibri" panose="020F0502020204030204" pitchFamily="34" charset="0"/>
                <a:ea typeface="宋体" panose="02010600030101010101" pitchFamily="2" charset="-122"/>
              </a:rPr>
              <a:t>≺</a:t>
            </a:r>
            <a:r>
              <a:rPr lang="zh-CN" altLang="en-US" sz="280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，对于任意的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y∊R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 marL="901700" indent="-901700" defTabSz="892175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         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x </a:t>
            </a:r>
            <a:r>
              <a:rPr lang="en-US" altLang="zh-CN" sz="2800" b="1" u="sng">
                <a:latin typeface="Calibri" panose="020F0502020204030204" pitchFamily="34" charset="0"/>
                <a:ea typeface="宋体" panose="02010600030101010101" pitchFamily="2" charset="-122"/>
              </a:rPr>
              <a:t>≺</a:t>
            </a:r>
            <a:r>
              <a:rPr lang="en-US" altLang="zh-CN" sz="2800">
                <a:latin typeface="Calibri" panose="020F0502020204030204" pitchFamily="34" charset="0"/>
                <a:ea typeface="宋体" panose="02010600030101010101" pitchFamily="2" charset="-122"/>
              </a:rPr>
              <a:t> y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当且仅当 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x≤y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250825" y="2203450"/>
            <a:ext cx="72009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993300"/>
                </a:solidFill>
              </a:rPr>
              <a:t> 可以证明 </a:t>
            </a:r>
            <a:r>
              <a:rPr lang="en-US" altLang="zh-CN" sz="2800" b="1" dirty="0">
                <a:solidFill>
                  <a:srgbClr val="993300"/>
                </a:solidFill>
              </a:rPr>
              <a:t>&lt;R</a:t>
            </a:r>
            <a:r>
              <a:rPr lang="zh-CN" altLang="en-US" sz="2800" b="1" dirty="0">
                <a:solidFill>
                  <a:srgbClr val="993300"/>
                </a:solidFill>
              </a:rPr>
              <a:t>，</a:t>
            </a:r>
            <a:r>
              <a:rPr lang="zh-CN" altLang="en-US" sz="2800" b="1" u="sng" dirty="0">
                <a:solidFill>
                  <a:srgbClr val="993300"/>
                </a:solidFill>
              </a:rPr>
              <a:t>≺</a:t>
            </a:r>
            <a:r>
              <a:rPr lang="en-US" altLang="zh-CN" sz="2800" b="1" dirty="0">
                <a:solidFill>
                  <a:srgbClr val="993300"/>
                </a:solidFill>
              </a:rPr>
              <a:t>&gt;</a:t>
            </a:r>
            <a:r>
              <a:rPr lang="zh-CN" altLang="en-US" sz="2800" b="1" dirty="0">
                <a:solidFill>
                  <a:srgbClr val="993300"/>
                </a:solidFill>
              </a:rPr>
              <a:t>是一个偏序集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333300"/>
                </a:solidFill>
              </a:rPr>
              <a:t> 可以证明 </a:t>
            </a:r>
            <a:r>
              <a:rPr lang="en-US" altLang="zh-CN" sz="2800" b="1" dirty="0">
                <a:solidFill>
                  <a:srgbClr val="333300"/>
                </a:solidFill>
              </a:rPr>
              <a:t>&lt;R</a:t>
            </a:r>
            <a:r>
              <a:rPr lang="zh-CN" altLang="en-US" sz="2800" b="1" dirty="0">
                <a:solidFill>
                  <a:srgbClr val="333300"/>
                </a:solidFill>
              </a:rPr>
              <a:t>，</a:t>
            </a:r>
            <a:r>
              <a:rPr lang="zh-CN" altLang="en-US" sz="2800" b="1" u="sng" dirty="0">
                <a:solidFill>
                  <a:srgbClr val="333300"/>
                </a:solidFill>
              </a:rPr>
              <a:t>≺</a:t>
            </a:r>
            <a:r>
              <a:rPr lang="en-US" altLang="zh-CN" sz="2800" b="1" dirty="0">
                <a:solidFill>
                  <a:srgbClr val="333300"/>
                </a:solidFill>
              </a:rPr>
              <a:t>&gt;</a:t>
            </a:r>
            <a:r>
              <a:rPr lang="zh-CN" altLang="en-US" sz="2800" b="1" dirty="0">
                <a:solidFill>
                  <a:srgbClr val="333300"/>
                </a:solidFill>
              </a:rPr>
              <a:t>是一个格</a:t>
            </a:r>
          </a:p>
        </p:txBody>
      </p:sp>
      <p:sp>
        <p:nvSpPr>
          <p:cNvPr id="277509" name="AutoShape 5"/>
          <p:cNvSpPr>
            <a:spLocks noChangeArrowheads="1"/>
          </p:cNvSpPr>
          <p:nvPr/>
        </p:nvSpPr>
        <p:spPr bwMode="auto">
          <a:xfrm>
            <a:off x="4643438" y="4149725"/>
            <a:ext cx="3816350" cy="1366838"/>
          </a:xfrm>
          <a:prstGeom prst="wedgeEllipseCallout">
            <a:avLst>
              <a:gd name="adj1" fmla="val -57069"/>
              <a:gd name="adj2" fmla="val -94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/>
              <a:t>有没有最小元、最大元？</a:t>
            </a:r>
          </a:p>
        </p:txBody>
      </p:sp>
    </p:spTree>
    <p:extLst>
      <p:ext uri="{BB962C8B-B14F-4D97-AF65-F5344CB8AC3E}">
        <p14:creationId xmlns:p14="http://schemas.microsoft.com/office/powerpoint/2010/main" val="5444445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3647" y="695200"/>
            <a:ext cx="8889909" cy="1509664"/>
          </a:xfrm>
        </p:spPr>
        <p:txBody>
          <a:bodyPr/>
          <a:lstStyle/>
          <a:p>
            <a:pPr marL="1789113" indent="-1789113" algn="l" eaLnBrk="1" hangingPunct="1"/>
            <a:r>
              <a:rPr lang="zh-CN" altLang="en-US" sz="3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补充题</a:t>
            </a:r>
            <a:r>
              <a:rPr lang="en-US" altLang="zh-CN" sz="3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32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已知</a:t>
            </a: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上的等价关系</a:t>
            </a: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证明</a:t>
            </a: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3200" b="1" baseline="300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也是</a:t>
            </a: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上的等价关系。</a:t>
            </a:r>
            <a:endParaRPr lang="en-US" altLang="zh-CN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0180" name="标题 1"/>
          <p:cNvSpPr txBox="1">
            <a:spLocks/>
          </p:cNvSpPr>
          <p:nvPr/>
        </p:nvSpPr>
        <p:spPr bwMode="auto">
          <a:xfrm>
            <a:off x="251520" y="20873"/>
            <a:ext cx="82296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400" b="1" dirty="0">
                <a:solidFill>
                  <a:schemeClr val="bg1"/>
                </a:solidFill>
              </a:rPr>
              <a:t>作业</a:t>
            </a:r>
            <a:r>
              <a:rPr lang="en-US" altLang="zh-CN" sz="44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2510" y="2348880"/>
            <a:ext cx="8565953" cy="361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0" indent="-15240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补充题</a:t>
            </a:r>
            <a:r>
              <a:rPr lang="en-US" altLang="zh-CN" sz="3200" b="1" dirty="0">
                <a:solidFill>
                  <a:srgbClr val="FF0000"/>
                </a:solidFill>
              </a:rPr>
              <a:t>2 </a:t>
            </a:r>
            <a:r>
              <a:rPr lang="zh-CN" altLang="en-US" sz="3200" b="1" dirty="0"/>
              <a:t>设</a:t>
            </a:r>
            <a:r>
              <a:rPr lang="en-US" altLang="zh-CN" sz="3200" b="1" dirty="0"/>
              <a:t>D={x</a:t>
            </a:r>
            <a:r>
              <a:rPr lang="en-US" altLang="zh-CN" sz="3200" b="1" dirty="0">
                <a:cs typeface="Arial" panose="020B0604020202020204" pitchFamily="34" charset="0"/>
              </a:rPr>
              <a:t>│</a:t>
            </a:r>
            <a:r>
              <a:rPr lang="en-US" altLang="zh-CN" sz="3200" b="1" dirty="0"/>
              <a:t> </a:t>
            </a:r>
            <a:r>
              <a:rPr lang="en-US" altLang="zh-CN" sz="3200" b="1" dirty="0" err="1"/>
              <a:t>x∊N</a:t>
            </a:r>
            <a:r>
              <a:rPr lang="zh-CN" altLang="en-US" sz="3200" b="1" dirty="0"/>
              <a:t>，</a:t>
            </a:r>
            <a:r>
              <a:rPr lang="en-US" altLang="zh-CN" sz="3200" b="1" dirty="0">
                <a:solidFill>
                  <a:srgbClr val="FF0000"/>
                </a:solidFill>
                <a:cs typeface="Arial" panose="020B0604020202020204" pitchFamily="34" charset="0"/>
              </a:rPr>
              <a:t>x|30</a:t>
            </a:r>
            <a:r>
              <a:rPr lang="en-US" altLang="zh-CN" sz="3200" b="1" dirty="0">
                <a:cs typeface="Arial" panose="020B0604020202020204" pitchFamily="34" charset="0"/>
              </a:rPr>
              <a:t>}</a:t>
            </a:r>
            <a:r>
              <a:rPr lang="zh-CN" altLang="en-US" sz="3200" b="1" dirty="0">
                <a:cs typeface="Arial" panose="020B0604020202020204" pitchFamily="34" charset="0"/>
              </a:rPr>
              <a:t>。</a:t>
            </a:r>
            <a:r>
              <a:rPr lang="en-US" altLang="zh-CN" sz="3200" b="1" dirty="0">
                <a:cs typeface="Arial" panose="020B0604020202020204" pitchFamily="34" charset="0"/>
              </a:rPr>
              <a:t>R</a:t>
            </a:r>
            <a:r>
              <a:rPr lang="zh-CN" altLang="en-US" sz="3200" b="1" dirty="0">
                <a:cs typeface="Arial" panose="020B0604020202020204" pitchFamily="34" charset="0"/>
              </a:rPr>
              <a:t>是</a:t>
            </a:r>
            <a:r>
              <a:rPr lang="en-US" altLang="zh-CN" sz="3200" b="1" dirty="0">
                <a:cs typeface="Arial" panose="020B0604020202020204" pitchFamily="34" charset="0"/>
              </a:rPr>
              <a:t>D</a:t>
            </a:r>
            <a:r>
              <a:rPr lang="zh-CN" altLang="en-US" sz="3200" b="1" dirty="0">
                <a:cs typeface="Arial" panose="020B0604020202020204" pitchFamily="34" charset="0"/>
              </a:rPr>
              <a:t>上的一个二元关系。</a:t>
            </a:r>
            <a:r>
              <a:rPr lang="zh-CN" altLang="en-US" sz="3200" b="1" dirty="0"/>
              <a:t>对于任意的 </a:t>
            </a:r>
            <a:r>
              <a:rPr lang="en-US" altLang="zh-CN" sz="3200" b="1" dirty="0"/>
              <a:t>x</a:t>
            </a:r>
            <a:r>
              <a:rPr lang="zh-CN" altLang="en-US" sz="3200" b="1" dirty="0"/>
              <a:t>，</a:t>
            </a:r>
            <a:r>
              <a:rPr lang="en-US" altLang="zh-CN" sz="3200" b="1" dirty="0" err="1"/>
              <a:t>y∊D</a:t>
            </a:r>
            <a:r>
              <a:rPr lang="en-US" altLang="zh-CN" sz="3200" b="1" dirty="0"/>
              <a:t>, </a:t>
            </a:r>
          </a:p>
          <a:p>
            <a:pPr marL="1524000" indent="-152400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3200" b="1" dirty="0"/>
              <a:t>             &lt;x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y&gt; ∊R</a:t>
            </a:r>
            <a:r>
              <a:rPr lang="zh-CN" altLang="en-US" sz="3200" b="1" dirty="0"/>
              <a:t>当且仅当 </a:t>
            </a:r>
            <a:r>
              <a:rPr lang="en-US" altLang="zh-CN" sz="3200" b="1" dirty="0" err="1"/>
              <a:t>x|y</a:t>
            </a:r>
            <a:r>
              <a:rPr lang="en-US" altLang="zh-CN" sz="3200" b="1" dirty="0"/>
              <a:t> </a:t>
            </a:r>
            <a:r>
              <a:rPr lang="zh-CN" altLang="en-US" sz="3200" b="1" dirty="0"/>
              <a:t>。</a:t>
            </a:r>
          </a:p>
          <a:p>
            <a:pPr marL="804863" indent="-804863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200" b="1" dirty="0"/>
              <a:t>             </a:t>
            </a:r>
            <a:r>
              <a:rPr lang="en-US" altLang="zh-CN" sz="3200" b="1" dirty="0"/>
              <a:t>(1) </a:t>
            </a:r>
            <a:r>
              <a:rPr lang="zh-CN" altLang="en-US" sz="3200" b="1" dirty="0"/>
              <a:t>写出</a:t>
            </a:r>
            <a:r>
              <a:rPr lang="en-US" altLang="zh-CN" sz="3200" b="1" dirty="0"/>
              <a:t>D;</a:t>
            </a:r>
          </a:p>
          <a:p>
            <a:pPr marL="804863" indent="-804863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3200" b="1" dirty="0"/>
              <a:t>          </a:t>
            </a:r>
            <a:r>
              <a:rPr lang="zh-CN" altLang="en-US" sz="3200" b="1" dirty="0"/>
              <a:t>   </a:t>
            </a:r>
            <a:r>
              <a:rPr lang="en-US" altLang="zh-CN" sz="3200" b="1" dirty="0"/>
              <a:t>(2) </a:t>
            </a:r>
            <a:r>
              <a:rPr lang="zh-CN" altLang="en-US" sz="3200" b="1" dirty="0"/>
              <a:t>写出</a:t>
            </a:r>
            <a:r>
              <a:rPr lang="en-US" altLang="zh-CN" sz="3200" b="1" dirty="0"/>
              <a:t>R;</a:t>
            </a:r>
            <a:endParaRPr lang="zh-CN" altLang="en-US" sz="3200" b="1" dirty="0"/>
          </a:p>
          <a:p>
            <a:pPr marL="804863" indent="-804863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200" b="1" dirty="0"/>
              <a:t>             </a:t>
            </a:r>
            <a:r>
              <a:rPr lang="en-US" altLang="zh-CN" sz="3200" b="1" dirty="0"/>
              <a:t>(3) </a:t>
            </a:r>
            <a:r>
              <a:rPr lang="zh-CN" altLang="en-US" sz="3200" b="1" dirty="0"/>
              <a:t>画出偏序集</a:t>
            </a:r>
            <a:r>
              <a:rPr lang="en-US" altLang="zh-CN" sz="3200" b="1" dirty="0"/>
              <a:t>(D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R)</a:t>
            </a:r>
            <a:r>
              <a:rPr lang="zh-CN" altLang="en-US" sz="3200" b="1" dirty="0"/>
              <a:t>的哈斯图。</a:t>
            </a: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1520" y="5877272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思考题</a:t>
            </a:r>
            <a:r>
              <a:rPr lang="zh-CN" altLang="en-US" sz="3200" dirty="0"/>
              <a:t>（选做题，见下页）</a:t>
            </a:r>
          </a:p>
        </p:txBody>
      </p:sp>
    </p:spTree>
    <p:extLst>
      <p:ext uri="{BB962C8B-B14F-4D97-AF65-F5344CB8AC3E}">
        <p14:creationId xmlns:p14="http://schemas.microsoft.com/office/powerpoint/2010/main" val="126024318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9388" y="332656"/>
            <a:ext cx="881076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</a:rPr>
              <a:t>思考题</a:t>
            </a:r>
            <a:r>
              <a:rPr lang="zh-CN" altLang="en-US" sz="3200" dirty="0"/>
              <a:t> 设集合</a:t>
            </a:r>
            <a:r>
              <a:rPr lang="en-US" altLang="zh-CN" sz="3200" dirty="0"/>
              <a:t>A</a:t>
            </a:r>
            <a:r>
              <a:rPr lang="zh-CN" altLang="en-US" sz="3200" dirty="0"/>
              <a:t>的元素个数为</a:t>
            </a:r>
            <a:r>
              <a:rPr lang="en-US" altLang="zh-CN" sz="3200" dirty="0"/>
              <a:t>3</a:t>
            </a:r>
            <a:r>
              <a:rPr lang="zh-CN" altLang="en-US" sz="3200" dirty="0"/>
              <a:t>，试考察</a:t>
            </a:r>
            <a:r>
              <a:rPr lang="en-US" altLang="zh-CN" sz="3200" dirty="0"/>
              <a:t>A</a:t>
            </a:r>
            <a:r>
              <a:rPr lang="zh-CN" altLang="en-US" sz="3200" dirty="0"/>
              <a:t>上的满足下表中条件的二元关系，填表并稍作分析。</a:t>
            </a:r>
            <a:endParaRPr lang="en-US" altLang="zh-CN" sz="3200" dirty="0"/>
          </a:p>
          <a:p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847453"/>
              </p:ext>
            </p:extLst>
          </p:nvPr>
        </p:nvGraphicFramePr>
        <p:xfrm>
          <a:off x="179388" y="1484784"/>
          <a:ext cx="8892728" cy="4896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636">
                  <a:extLst>
                    <a:ext uri="{9D8B030D-6E8A-4147-A177-3AD203B41FA5}">
                      <a16:colId xmlns:a16="http://schemas.microsoft.com/office/drawing/2014/main" val="1985156462"/>
                    </a:ext>
                  </a:extLst>
                </a:gridCol>
                <a:gridCol w="4284092">
                  <a:extLst>
                    <a:ext uri="{9D8B030D-6E8A-4147-A177-3AD203B41FA5}">
                      <a16:colId xmlns:a16="http://schemas.microsoft.com/office/drawing/2014/main" val="525368689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满足条件的二元关系的数目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372518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r>
                        <a:rPr lang="zh-CN" altLang="en-US" sz="2400" dirty="0"/>
                        <a:t>上的二元关系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2^9=512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611454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A</a:t>
                      </a:r>
                      <a:r>
                        <a:rPr lang="zh-CN" altLang="en-US" sz="2400" dirty="0"/>
                        <a:t>上的</a:t>
                      </a:r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等价</a:t>
                      </a:r>
                      <a:r>
                        <a:rPr lang="zh-CN" altLang="en-US" sz="2400" dirty="0"/>
                        <a:t>关系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603535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r>
                        <a:rPr lang="zh-CN" altLang="en-US" sz="2400" dirty="0"/>
                        <a:t>上的</a:t>
                      </a:r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全序</a:t>
                      </a:r>
                      <a:r>
                        <a:rPr lang="zh-CN" altLang="en-US" sz="2400" dirty="0"/>
                        <a:t>关系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20758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A</a:t>
                      </a:r>
                      <a:r>
                        <a:rPr lang="zh-CN" altLang="en-US" sz="2400" dirty="0"/>
                        <a:t>上的</a:t>
                      </a:r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偏序</a:t>
                      </a:r>
                      <a:r>
                        <a:rPr lang="zh-CN" altLang="en-US" sz="2400" dirty="0"/>
                        <a:t>关系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218917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r>
                        <a:rPr lang="zh-CN" altLang="en-US" sz="2400" dirty="0"/>
                        <a:t>上的</a:t>
                      </a:r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既对称又反对称</a:t>
                      </a:r>
                      <a:r>
                        <a:rPr lang="zh-CN" altLang="en-US" sz="2400" dirty="0"/>
                        <a:t>的关系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33496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r>
                        <a:rPr lang="zh-CN" altLang="en-US" sz="2400" dirty="0"/>
                        <a:t>上的</a:t>
                      </a:r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既自反又对称</a:t>
                      </a:r>
                      <a:r>
                        <a:rPr lang="zh-CN" altLang="en-US" sz="2400" dirty="0"/>
                        <a:t>的关系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27606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r>
                        <a:rPr lang="zh-CN" altLang="en-US" sz="2400" dirty="0"/>
                        <a:t>上的</a:t>
                      </a:r>
                      <a:r>
                        <a:rPr lang="zh-CN" altLang="en-US" sz="2400" dirty="0">
                          <a:solidFill>
                            <a:srgbClr val="FF0000"/>
                          </a:solidFill>
                        </a:rPr>
                        <a:t>既自反又反对称</a:t>
                      </a:r>
                      <a:r>
                        <a:rPr lang="zh-CN" altLang="en-US" sz="2400" dirty="0"/>
                        <a:t>的关系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031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820868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52736"/>
            <a:ext cx="9252520" cy="5113337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补充题</a:t>
            </a:r>
            <a:r>
              <a:rPr lang="en-US" altLang="zh-CN" b="1" dirty="0">
                <a:solidFill>
                  <a:srgbClr val="FF0000"/>
                </a:solidFill>
              </a:rPr>
              <a:t>1  </a:t>
            </a:r>
            <a:r>
              <a:rPr lang="zh-CN" altLang="en-US" b="1" dirty="0">
                <a:solidFill>
                  <a:srgbClr val="FF0000"/>
                </a:solidFill>
              </a:rPr>
              <a:t>已知</a:t>
            </a:r>
            <a:r>
              <a:rPr lang="en-US" altLang="zh-CN" b="1" dirty="0">
                <a:solidFill>
                  <a:srgbClr val="FF0000"/>
                </a:solidFill>
              </a:rPr>
              <a:t>A={{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Ø}</a:t>
            </a:r>
            <a:r>
              <a:rPr lang="en-US" altLang="zh-CN" b="1" dirty="0">
                <a:solidFill>
                  <a:srgbClr val="FF0000"/>
                </a:solidFill>
              </a:rPr>
              <a:t>, a},B={{1, (</a:t>
            </a:r>
            <a:r>
              <a:rPr lang="en-US" altLang="zh-CN" b="1" dirty="0" err="1">
                <a:solidFill>
                  <a:srgbClr val="FF0000"/>
                </a:solidFill>
              </a:rPr>
              <a:t>a,a</a:t>
            </a:r>
            <a:r>
              <a:rPr lang="en-US" altLang="zh-CN" b="1" dirty="0">
                <a:solidFill>
                  <a:srgbClr val="FF0000"/>
                </a:solidFill>
              </a:rPr>
              <a:t>)}},</a:t>
            </a:r>
            <a:r>
              <a:rPr lang="zh-CN" altLang="en-US" b="1" dirty="0">
                <a:solidFill>
                  <a:srgbClr val="FF0000"/>
                </a:solidFill>
              </a:rPr>
              <a:t> 求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            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(1) 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en-US" altLang="zh-CN" b="1" baseline="30000" dirty="0">
                <a:solidFill>
                  <a:srgbClr val="FF0000"/>
                </a:solidFill>
              </a:rPr>
              <a:t>A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×B</a:t>
            </a:r>
            <a:b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b="1" dirty="0"/>
              <a:t>解：</a:t>
            </a:r>
            <a:r>
              <a:rPr lang="zh-CN" altLang="en-US" b="1" dirty="0">
                <a:solidFill>
                  <a:srgbClr val="CC0000"/>
                </a:solidFill>
              </a:rPr>
              <a:t>	</a:t>
            </a:r>
          </a:p>
          <a:p>
            <a:pPr eaLnBrk="1" hangingPunct="1">
              <a:spcAft>
                <a:spcPct val="40000"/>
              </a:spcAft>
              <a:buFont typeface="Wingdings" panose="05000000000000000000" pitchFamily="2" charset="2"/>
              <a:buNone/>
            </a:pPr>
            <a:r>
              <a:rPr lang="zh-CN" altLang="en-US" b="1" dirty="0"/>
              <a:t>       </a:t>
            </a:r>
            <a:r>
              <a:rPr lang="en-US" altLang="zh-CN" b="1" dirty="0"/>
              <a:t>2</a:t>
            </a:r>
            <a:r>
              <a:rPr lang="en-US" altLang="zh-CN" b="1" baseline="30000" dirty="0"/>
              <a:t>A </a:t>
            </a:r>
            <a:r>
              <a:rPr lang="en-US" altLang="zh-CN" b="1" dirty="0"/>
              <a:t>={</a:t>
            </a:r>
            <a:r>
              <a:rPr lang="en-US" altLang="zh-CN" b="1" dirty="0">
                <a:latin typeface="Arial" panose="020B0604020202020204" pitchFamily="34" charset="0"/>
              </a:rPr>
              <a:t>Ø</a:t>
            </a:r>
            <a:r>
              <a:rPr lang="en-US" altLang="zh-CN" b="1" dirty="0"/>
              <a:t>, {a}, {{</a:t>
            </a:r>
            <a:r>
              <a:rPr lang="en-US" altLang="zh-CN" b="1" dirty="0">
                <a:latin typeface="Arial" panose="020B0604020202020204" pitchFamily="34" charset="0"/>
              </a:rPr>
              <a:t>Ø</a:t>
            </a:r>
            <a:r>
              <a:rPr lang="en-US" altLang="zh-CN" b="1" dirty="0"/>
              <a:t>}}, A}</a:t>
            </a:r>
          </a:p>
          <a:p>
            <a:pPr eaLnBrk="1" hangingPunct="1">
              <a:spcAft>
                <a:spcPct val="40000"/>
              </a:spcAft>
              <a:buFont typeface="Wingdings" panose="05000000000000000000" pitchFamily="2" charset="2"/>
              <a:buNone/>
            </a:pPr>
            <a:r>
              <a:rPr lang="en-US" altLang="zh-CN" b="1" dirty="0"/>
              <a:t>	    2</a:t>
            </a:r>
            <a:r>
              <a:rPr lang="en-US" altLang="zh-CN" b="1" baseline="30000" dirty="0"/>
              <a:t>A </a:t>
            </a:r>
            <a:r>
              <a:rPr lang="en-US" altLang="zh-CN" b="1" dirty="0"/>
              <a:t>×B={(</a:t>
            </a:r>
            <a:r>
              <a:rPr lang="en-US" altLang="zh-CN" b="1" dirty="0" err="1">
                <a:latin typeface="Arial" panose="020B0604020202020204" pitchFamily="34" charset="0"/>
              </a:rPr>
              <a:t>Ø</a:t>
            </a:r>
            <a:r>
              <a:rPr lang="en-US" altLang="zh-CN" b="1" dirty="0" err="1"/>
              <a:t>,b</a:t>
            </a:r>
            <a:r>
              <a:rPr lang="en-US" altLang="zh-CN" b="1" dirty="0"/>
              <a:t>),({a},b),({{</a:t>
            </a:r>
            <a:r>
              <a:rPr lang="en-US" altLang="zh-CN" b="1" dirty="0">
                <a:latin typeface="Arial" panose="020B0604020202020204" pitchFamily="34" charset="0"/>
              </a:rPr>
              <a:t>Ø}</a:t>
            </a:r>
            <a:r>
              <a:rPr lang="en-US" altLang="zh-CN" b="1" dirty="0"/>
              <a:t>},b),(</a:t>
            </a:r>
            <a:r>
              <a:rPr lang="en-US" altLang="zh-CN" b="1" dirty="0" err="1"/>
              <a:t>A,b</a:t>
            </a:r>
            <a:r>
              <a:rPr lang="en-US" altLang="zh-CN" b="1" dirty="0"/>
              <a:t>)}</a:t>
            </a:r>
          </a:p>
          <a:p>
            <a:pPr eaLnBrk="1" hangingPunct="1">
              <a:spcAft>
                <a:spcPct val="40000"/>
              </a:spcAft>
              <a:buFont typeface="Wingdings" panose="05000000000000000000" pitchFamily="2" charset="2"/>
              <a:buNone/>
            </a:pPr>
            <a:r>
              <a:rPr lang="en-US" altLang="zh-CN" b="1" dirty="0"/>
              <a:t>            </a:t>
            </a:r>
            <a:r>
              <a:rPr lang="zh-CN" altLang="en-US" b="1" dirty="0"/>
              <a:t>其中 </a:t>
            </a:r>
            <a:r>
              <a:rPr lang="en-US" altLang="zh-CN" b="1" dirty="0"/>
              <a:t>b= {1, (</a:t>
            </a:r>
            <a:r>
              <a:rPr lang="en-US" altLang="zh-CN" b="1" dirty="0" err="1"/>
              <a:t>a,a</a:t>
            </a:r>
            <a:r>
              <a:rPr lang="en-US" altLang="zh-CN" b="1" dirty="0"/>
              <a:t>)}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F2DA8CF-C74B-5C98-CD72-0DAA21FA0E86}"/>
              </a:ext>
            </a:extLst>
          </p:cNvPr>
          <p:cNvSpPr txBox="1">
            <a:spLocks/>
          </p:cNvSpPr>
          <p:nvPr/>
        </p:nvSpPr>
        <p:spPr bwMode="auto">
          <a:xfrm>
            <a:off x="251520" y="20873"/>
            <a:ext cx="82296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400" b="1" dirty="0"/>
              <a:t>作业</a:t>
            </a:r>
            <a:r>
              <a:rPr lang="en-US" altLang="zh-CN" sz="4400" b="1" dirty="0"/>
              <a:t>09</a:t>
            </a:r>
            <a:r>
              <a:rPr lang="zh-CN" altLang="en-US" sz="4400" b="1" dirty="0"/>
              <a:t>参考解答</a:t>
            </a:r>
            <a:endParaRPr lang="en-US" altLang="zh-CN" sz="4400" b="1" dirty="0"/>
          </a:p>
        </p:txBody>
      </p:sp>
    </p:spTree>
    <p:extLst>
      <p:ext uri="{BB962C8B-B14F-4D97-AF65-F5344CB8AC3E}">
        <p14:creationId xmlns:p14="http://schemas.microsoft.com/office/powerpoint/2010/main" val="146667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254472" y="872331"/>
            <a:ext cx="9000455" cy="5113337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补充题</a:t>
            </a:r>
            <a:r>
              <a:rPr lang="en-US" altLang="zh-CN" b="1" dirty="0">
                <a:solidFill>
                  <a:srgbClr val="FF0000"/>
                </a:solidFill>
              </a:rPr>
              <a:t>1  </a:t>
            </a:r>
            <a:r>
              <a:rPr lang="zh-CN" altLang="en-US" b="1" dirty="0">
                <a:solidFill>
                  <a:srgbClr val="FF0000"/>
                </a:solidFill>
              </a:rPr>
              <a:t>已知</a:t>
            </a:r>
            <a:r>
              <a:rPr lang="en-US" altLang="zh-CN" b="1" dirty="0">
                <a:solidFill>
                  <a:srgbClr val="FF0000"/>
                </a:solidFill>
              </a:rPr>
              <a:t>A={{Ø}, a},B={{1, (</a:t>
            </a:r>
            <a:r>
              <a:rPr lang="en-US" altLang="zh-CN" b="1" dirty="0" err="1">
                <a:solidFill>
                  <a:srgbClr val="FF0000"/>
                </a:solidFill>
              </a:rPr>
              <a:t>a,a</a:t>
            </a:r>
            <a:r>
              <a:rPr lang="en-US" altLang="zh-CN" b="1" dirty="0">
                <a:solidFill>
                  <a:srgbClr val="FF0000"/>
                </a:solidFill>
              </a:rPr>
              <a:t>)}},</a:t>
            </a:r>
            <a:r>
              <a:rPr lang="zh-CN" altLang="en-US" b="1" dirty="0">
                <a:solidFill>
                  <a:srgbClr val="FF0000"/>
                </a:solidFill>
              </a:rPr>
              <a:t> 求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(2) A×</a:t>
            </a:r>
            <a:r>
              <a:rPr lang="en-US" altLang="zh-CN" sz="3600" b="1" dirty="0">
                <a:solidFill>
                  <a:srgbClr val="FF0000"/>
                </a:solidFill>
              </a:rPr>
              <a:t>2</a:t>
            </a:r>
            <a:r>
              <a:rPr lang="en-US" altLang="zh-CN" sz="3600" b="1" baseline="30000" dirty="0">
                <a:solidFill>
                  <a:srgbClr val="FF0000"/>
                </a:solidFill>
              </a:rPr>
              <a:t>B</a:t>
            </a:r>
          </a:p>
          <a:p>
            <a:pPr eaLnBrk="1" hangingPunct="1">
              <a:spcAft>
                <a:spcPct val="40000"/>
              </a:spcAft>
              <a:buFont typeface="Wingdings" panose="05000000000000000000" pitchFamily="2" charset="2"/>
              <a:buNone/>
            </a:pPr>
            <a:endParaRPr lang="en-US" altLang="zh-CN" sz="3600" b="1" dirty="0"/>
          </a:p>
          <a:p>
            <a:pPr eaLnBrk="1" hangingPunct="1">
              <a:spcAft>
                <a:spcPct val="40000"/>
              </a:spcAft>
              <a:buFont typeface="Wingdings" panose="05000000000000000000" pitchFamily="2" charset="2"/>
              <a:buNone/>
            </a:pPr>
            <a:r>
              <a:rPr lang="zh-CN" altLang="en-US" sz="3600" b="1" dirty="0"/>
              <a:t>解：</a:t>
            </a:r>
            <a:r>
              <a:rPr lang="zh-CN" altLang="en-US" sz="3600" b="1" dirty="0">
                <a:solidFill>
                  <a:srgbClr val="CC0000"/>
                </a:solidFill>
              </a:rPr>
              <a:t>	</a:t>
            </a:r>
          </a:p>
          <a:p>
            <a:pPr eaLnBrk="1" hangingPunct="1">
              <a:spcAft>
                <a:spcPct val="40000"/>
              </a:spcAft>
              <a:buFont typeface="Wingdings" panose="05000000000000000000" pitchFamily="2" charset="2"/>
              <a:buNone/>
            </a:pPr>
            <a:r>
              <a:rPr lang="zh-CN" altLang="en-US" sz="3600" b="1" dirty="0"/>
              <a:t>       </a:t>
            </a:r>
            <a:r>
              <a:rPr lang="en-US" altLang="zh-CN" sz="3600" b="1" dirty="0"/>
              <a:t>2</a:t>
            </a:r>
            <a:r>
              <a:rPr lang="en-US" altLang="zh-CN" sz="3600" b="1" baseline="30000" dirty="0"/>
              <a:t>B </a:t>
            </a:r>
            <a:r>
              <a:rPr lang="en-US" altLang="zh-CN" sz="3600" b="1" dirty="0"/>
              <a:t>={</a:t>
            </a:r>
            <a:r>
              <a:rPr lang="en-US" altLang="zh-CN" sz="3600" b="1" dirty="0">
                <a:latin typeface="Arial" panose="020B0604020202020204" pitchFamily="34" charset="0"/>
              </a:rPr>
              <a:t>Ø</a:t>
            </a:r>
            <a:r>
              <a:rPr lang="en-US" altLang="zh-CN" sz="3600" b="1" dirty="0"/>
              <a:t>, B}</a:t>
            </a:r>
          </a:p>
          <a:p>
            <a:pPr eaLnBrk="1" hangingPunct="1">
              <a:spcAft>
                <a:spcPct val="40000"/>
              </a:spcAft>
              <a:buFont typeface="Wingdings" panose="05000000000000000000" pitchFamily="2" charset="2"/>
              <a:buNone/>
            </a:pPr>
            <a:r>
              <a:rPr lang="en-US" altLang="zh-CN" sz="3600" b="1" dirty="0"/>
              <a:t>		A×2</a:t>
            </a:r>
            <a:r>
              <a:rPr lang="en-US" altLang="zh-CN" sz="3600" b="1" baseline="30000" dirty="0"/>
              <a:t>B </a:t>
            </a:r>
            <a:r>
              <a:rPr lang="en-US" altLang="zh-CN" sz="3600" b="1" dirty="0"/>
              <a:t>={({</a:t>
            </a:r>
            <a:r>
              <a:rPr lang="en-US" altLang="zh-CN" sz="3600" b="1" dirty="0">
                <a:latin typeface="Arial" panose="020B0604020202020204" pitchFamily="34" charset="0"/>
              </a:rPr>
              <a:t>Ø}</a:t>
            </a:r>
            <a:r>
              <a:rPr lang="en-US" altLang="zh-CN" sz="3600" b="1" dirty="0"/>
              <a:t>,</a:t>
            </a:r>
            <a:r>
              <a:rPr lang="en-US" altLang="zh-CN" sz="3600" b="1" dirty="0">
                <a:latin typeface="Arial" panose="020B0604020202020204" pitchFamily="34" charset="0"/>
              </a:rPr>
              <a:t> Ø</a:t>
            </a:r>
            <a:r>
              <a:rPr lang="en-US" altLang="zh-CN" sz="3600" b="1" dirty="0"/>
              <a:t>),({</a:t>
            </a:r>
            <a:r>
              <a:rPr lang="en-US" altLang="zh-CN" sz="3600" b="1" dirty="0">
                <a:latin typeface="Arial" panose="020B0604020202020204" pitchFamily="34" charset="0"/>
              </a:rPr>
              <a:t>Ø}</a:t>
            </a:r>
            <a:r>
              <a:rPr lang="en-US" altLang="zh-CN" sz="3600" b="1" dirty="0"/>
              <a:t>,B),(a,</a:t>
            </a:r>
            <a:r>
              <a:rPr lang="en-US" altLang="zh-CN" sz="3600" b="1" dirty="0">
                <a:latin typeface="Arial" panose="020B0604020202020204" pitchFamily="34" charset="0"/>
              </a:rPr>
              <a:t> Ø</a:t>
            </a:r>
            <a:r>
              <a:rPr lang="en-US" altLang="zh-CN" sz="3600" b="1" dirty="0"/>
              <a:t>),(</a:t>
            </a:r>
            <a:r>
              <a:rPr lang="en-US" altLang="zh-CN" sz="3600" b="1" dirty="0" err="1"/>
              <a:t>a,B</a:t>
            </a:r>
            <a:r>
              <a:rPr lang="en-US" altLang="zh-CN" sz="3600" b="1" dirty="0"/>
              <a:t>)}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C6C81E7-B2F2-B792-65A4-F3E9E8589AB6}"/>
              </a:ext>
            </a:extLst>
          </p:cNvPr>
          <p:cNvSpPr txBox="1">
            <a:spLocks/>
          </p:cNvSpPr>
          <p:nvPr/>
        </p:nvSpPr>
        <p:spPr bwMode="auto">
          <a:xfrm>
            <a:off x="251520" y="20873"/>
            <a:ext cx="82296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400" b="1" dirty="0"/>
              <a:t>作业</a:t>
            </a:r>
            <a:r>
              <a:rPr lang="en-US" altLang="zh-CN" sz="4400" b="1" dirty="0"/>
              <a:t>09</a:t>
            </a:r>
            <a:r>
              <a:rPr lang="zh-CN" altLang="en-US" sz="4400" b="1" dirty="0"/>
              <a:t>参考解答</a:t>
            </a:r>
            <a:endParaRPr lang="en-US" altLang="zh-CN" sz="4400" b="1" dirty="0"/>
          </a:p>
        </p:txBody>
      </p:sp>
    </p:spTree>
    <p:extLst>
      <p:ext uri="{BB962C8B-B14F-4D97-AF65-F5344CB8AC3E}">
        <p14:creationId xmlns:p14="http://schemas.microsoft.com/office/powerpoint/2010/main" val="96777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433387"/>
            <a:ext cx="8353425" cy="1008063"/>
          </a:xfrm>
        </p:spPr>
        <p:txBody>
          <a:bodyPr/>
          <a:lstStyle/>
          <a:p>
            <a:pPr marL="0" indent="0">
              <a:buNone/>
              <a:tabLst>
                <a:tab pos="722313" algn="l"/>
              </a:tabLst>
            </a:pPr>
            <a:r>
              <a:rPr lang="zh-CN" altLang="en-US" b="1" dirty="0">
                <a:solidFill>
                  <a:srgbClr val="FF0000"/>
                </a:solidFill>
              </a:rPr>
              <a:t>补充题</a:t>
            </a:r>
            <a:r>
              <a:rPr lang="en-US" altLang="zh-CN" b="1" dirty="0">
                <a:solidFill>
                  <a:srgbClr val="FF0000"/>
                </a:solidFill>
              </a:rPr>
              <a:t>2. </a:t>
            </a:r>
            <a:r>
              <a:rPr lang="zh-CN" altLang="en-US" b="1" dirty="0">
                <a:solidFill>
                  <a:srgbClr val="FF0000"/>
                </a:solidFill>
              </a:rPr>
              <a:t>判断下列结论是否成立，并给出论证或给出反例。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722313" algn="l"/>
              </a:tabLst>
            </a:pPr>
            <a:r>
              <a:rPr lang="en-US" altLang="zh-CN" b="1" dirty="0">
                <a:solidFill>
                  <a:srgbClr val="FF0000"/>
                </a:solidFill>
              </a:rPr>
              <a:t>   (1) </a:t>
            </a:r>
            <a:r>
              <a:rPr lang="zh-CN" altLang="en-US" b="1" dirty="0">
                <a:solidFill>
                  <a:srgbClr val="FF0000"/>
                </a:solidFill>
              </a:rPr>
              <a:t>已知</a:t>
            </a:r>
            <a:r>
              <a:rPr lang="en-US" altLang="zh-CN" b="1" dirty="0">
                <a:solidFill>
                  <a:srgbClr val="FF0000"/>
                </a:solidFill>
              </a:rPr>
              <a:t>A⊆C</a:t>
            </a:r>
            <a:r>
              <a:rPr lang="zh-CN" altLang="en-US" b="1" dirty="0">
                <a:solidFill>
                  <a:srgbClr val="FF0000"/>
                </a:solidFill>
              </a:rPr>
              <a:t>， </a:t>
            </a:r>
            <a:r>
              <a:rPr lang="en-US" altLang="zh-CN" b="1" dirty="0">
                <a:solidFill>
                  <a:srgbClr val="FF0000"/>
                </a:solidFill>
              </a:rPr>
              <a:t>B⊆D</a:t>
            </a:r>
            <a:r>
              <a:rPr lang="zh-CN" altLang="en-US" b="1" dirty="0">
                <a:solidFill>
                  <a:srgbClr val="FF0000"/>
                </a:solidFill>
              </a:rPr>
              <a:t>，那么 </a:t>
            </a:r>
            <a:r>
              <a:rPr lang="en-US" altLang="zh-CN" b="1" dirty="0">
                <a:solidFill>
                  <a:srgbClr val="FF0000"/>
                </a:solidFill>
              </a:rPr>
              <a:t>A×B⊆C×D</a:t>
            </a:r>
            <a:r>
              <a:rPr lang="zh-CN" altLang="en-US" b="1" dirty="0"/>
              <a:t>。</a:t>
            </a:r>
            <a:r>
              <a:rPr lang="zh-CN" altLang="en-US" sz="2400" b="1" dirty="0"/>
              <a:t>     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48444" y="2276872"/>
            <a:ext cx="8228012" cy="4253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92175" indent="-892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 sz="3200" b="1" dirty="0"/>
              <a:t>证</a:t>
            </a:r>
            <a:r>
              <a:rPr lang="en-US" altLang="zh-CN" sz="3200" b="1" dirty="0"/>
              <a:t>: </a:t>
            </a:r>
          </a:p>
          <a:p>
            <a:pPr eaLnBrk="1" hangingPunct="1">
              <a:lnSpc>
                <a:spcPct val="35000"/>
              </a:lnSpc>
            </a:pPr>
            <a:r>
              <a:rPr lang="en-US" altLang="zh-CN" sz="3200" b="1" dirty="0"/>
              <a:t>          </a:t>
            </a:r>
            <a:r>
              <a:rPr lang="zh-CN" altLang="en-US" sz="3200" b="1" dirty="0"/>
              <a:t>对于任意的</a:t>
            </a:r>
            <a:r>
              <a:rPr lang="en-US" altLang="zh-CN" sz="3200" b="1" dirty="0"/>
              <a:t>(</a:t>
            </a:r>
            <a:r>
              <a:rPr lang="en-US" altLang="zh-CN" sz="3200" b="1" dirty="0" err="1"/>
              <a:t>x,y</a:t>
            </a:r>
            <a:r>
              <a:rPr lang="en-US" altLang="zh-CN" sz="3200" b="1" dirty="0"/>
              <a:t>) ∊ A×B, 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zh-CN" sz="3200" b="1" dirty="0"/>
              <a:t>          </a:t>
            </a:r>
            <a:r>
              <a:rPr lang="zh-CN" altLang="en-US" sz="3200" b="1" dirty="0"/>
              <a:t>有  </a:t>
            </a:r>
            <a:r>
              <a:rPr lang="en-US" altLang="zh-CN" sz="3200" b="1" dirty="0" err="1"/>
              <a:t>x∊A</a:t>
            </a:r>
            <a:r>
              <a:rPr lang="en-US" altLang="zh-CN" sz="3200" b="1" dirty="0"/>
              <a:t>, </a:t>
            </a:r>
            <a:r>
              <a:rPr lang="en-US" altLang="zh-CN" sz="3200" b="1" dirty="0" err="1"/>
              <a:t>y∊B</a:t>
            </a:r>
            <a:r>
              <a:rPr lang="en-US" altLang="zh-CN" sz="3200" b="1" dirty="0"/>
              <a:t>,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zh-CN" sz="3200" b="1" dirty="0"/>
              <a:t>          </a:t>
            </a:r>
            <a:r>
              <a:rPr lang="zh-CN" altLang="en-US" sz="3200" b="1" dirty="0"/>
              <a:t>因为</a:t>
            </a:r>
            <a:r>
              <a:rPr lang="en-US" altLang="zh-CN" sz="3200" b="1" dirty="0"/>
              <a:t>A⊆C</a:t>
            </a:r>
            <a:r>
              <a:rPr lang="zh-CN" altLang="en-US" sz="3200" b="1" dirty="0"/>
              <a:t>， </a:t>
            </a:r>
            <a:r>
              <a:rPr lang="en-US" altLang="zh-CN" sz="3200" b="1" dirty="0"/>
              <a:t>B⊆D, 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zh-CN" sz="3200" b="1" dirty="0"/>
              <a:t>          </a:t>
            </a:r>
            <a:r>
              <a:rPr lang="zh-CN" altLang="en-US" sz="3200" b="1" dirty="0"/>
              <a:t>所以有   </a:t>
            </a:r>
            <a:r>
              <a:rPr lang="en-US" altLang="zh-CN" sz="3200" b="1" dirty="0" err="1"/>
              <a:t>x∊C</a:t>
            </a:r>
            <a:r>
              <a:rPr lang="en-US" altLang="zh-CN" sz="3200" b="1" dirty="0"/>
              <a:t>, </a:t>
            </a:r>
            <a:r>
              <a:rPr lang="en-US" altLang="zh-CN" sz="3200" b="1" dirty="0" err="1"/>
              <a:t>y∊D</a:t>
            </a:r>
            <a:endParaRPr lang="en-US" altLang="zh-CN" sz="3200" b="1" dirty="0"/>
          </a:p>
          <a:p>
            <a:pPr eaLnBrk="1" hangingPunct="1">
              <a:lnSpc>
                <a:spcPct val="135000"/>
              </a:lnSpc>
            </a:pPr>
            <a:r>
              <a:rPr lang="en-US" altLang="zh-CN" sz="3200" b="1" dirty="0"/>
              <a:t>          </a:t>
            </a:r>
            <a:r>
              <a:rPr lang="zh-CN" altLang="en-US" sz="3200" b="1" dirty="0"/>
              <a:t>从而 </a:t>
            </a:r>
            <a:r>
              <a:rPr lang="en-US" altLang="zh-CN" sz="3200" b="1" dirty="0"/>
              <a:t>(</a:t>
            </a:r>
            <a:r>
              <a:rPr lang="en-US" altLang="zh-CN" sz="3200" b="1" dirty="0" err="1"/>
              <a:t>x,y</a:t>
            </a:r>
            <a:r>
              <a:rPr lang="en-US" altLang="zh-CN" sz="3200" b="1" dirty="0"/>
              <a:t>) ∊ C×D.   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zh-CN" sz="3200" b="1" dirty="0"/>
              <a:t>          </a:t>
            </a:r>
            <a:r>
              <a:rPr lang="zh-CN" altLang="en-US" sz="3200" b="1" dirty="0"/>
              <a:t>故 </a:t>
            </a:r>
            <a:r>
              <a:rPr lang="en-US" altLang="zh-CN" sz="3200" b="1" dirty="0"/>
              <a:t>A×B⊆C×D</a:t>
            </a:r>
            <a:r>
              <a:rPr lang="zh-CN" altLang="en-US" sz="3200" b="1" dirty="0"/>
              <a:t>得证</a:t>
            </a:r>
            <a:r>
              <a:rPr lang="en-US" altLang="zh-CN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8229658"/>
      </p:ext>
    </p:extLst>
  </p:cSld>
  <p:clrMapOvr>
    <a:masterClrMapping/>
  </p:clrMapOvr>
  <p:transition advTm="4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349920" y="504825"/>
            <a:ext cx="8794080" cy="1008063"/>
          </a:xfrm>
        </p:spPr>
        <p:txBody>
          <a:bodyPr/>
          <a:lstStyle/>
          <a:p>
            <a:pPr marL="0" indent="0">
              <a:buNone/>
              <a:tabLst>
                <a:tab pos="722313" algn="l"/>
              </a:tabLst>
            </a:pPr>
            <a:r>
              <a:rPr lang="zh-CN" altLang="en-US" b="1" dirty="0">
                <a:solidFill>
                  <a:srgbClr val="FF0000"/>
                </a:solidFill>
              </a:rPr>
              <a:t>补充题</a:t>
            </a:r>
            <a:r>
              <a:rPr lang="en-US" altLang="zh-CN" b="1" dirty="0">
                <a:solidFill>
                  <a:srgbClr val="FF0000"/>
                </a:solidFill>
              </a:rPr>
              <a:t>2. </a:t>
            </a:r>
            <a:r>
              <a:rPr lang="zh-CN" altLang="en-US" b="1" dirty="0">
                <a:solidFill>
                  <a:srgbClr val="FF0000"/>
                </a:solidFill>
              </a:rPr>
              <a:t>判断下列结论是否成立，并给出论证或给出反例。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722313" algn="l"/>
              </a:tabLst>
            </a:pPr>
            <a:r>
              <a:rPr lang="en-US" altLang="zh-CN" b="1" dirty="0">
                <a:solidFill>
                  <a:srgbClr val="FF0000"/>
                </a:solidFill>
              </a:rPr>
              <a:t>    (2) </a:t>
            </a:r>
            <a:r>
              <a:rPr lang="zh-CN" altLang="en-US" b="1" dirty="0">
                <a:solidFill>
                  <a:srgbClr val="FF0000"/>
                </a:solidFill>
              </a:rPr>
              <a:t>已知</a:t>
            </a:r>
            <a:r>
              <a:rPr lang="en-US" altLang="zh-CN" b="1" dirty="0">
                <a:solidFill>
                  <a:srgbClr val="FF0000"/>
                </a:solidFill>
              </a:rPr>
              <a:t>A×B⊆C×D</a:t>
            </a:r>
            <a:r>
              <a:rPr lang="zh-CN" altLang="en-US" b="1" dirty="0">
                <a:solidFill>
                  <a:srgbClr val="FF0000"/>
                </a:solidFill>
              </a:rPr>
              <a:t>，那么</a:t>
            </a:r>
            <a:r>
              <a:rPr lang="en-US" altLang="zh-CN" b="1" dirty="0">
                <a:solidFill>
                  <a:srgbClr val="FF0000"/>
                </a:solidFill>
              </a:rPr>
              <a:t> A⊆C,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B⊆D </a:t>
            </a:r>
            <a:r>
              <a:rPr lang="zh-CN" altLang="en-US" b="1" dirty="0">
                <a:solidFill>
                  <a:srgbClr val="FF0000"/>
                </a:solidFill>
              </a:rPr>
              <a:t>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95536" y="2348880"/>
            <a:ext cx="8228012" cy="393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92175" indent="-892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3200" b="1" dirty="0"/>
              <a:t>解</a:t>
            </a:r>
            <a:r>
              <a:rPr lang="en-US" altLang="zh-CN" sz="3200" b="1" dirty="0"/>
              <a:t>: </a:t>
            </a:r>
            <a:r>
              <a:rPr lang="zh-CN" altLang="en-US" sz="3200" b="1" dirty="0"/>
              <a:t>不一定成立</a:t>
            </a:r>
            <a:r>
              <a:rPr lang="en-US" altLang="zh-CN" sz="3200" b="1" dirty="0"/>
              <a:t>. 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 b="1" dirty="0"/>
              <a:t>          </a:t>
            </a:r>
            <a:r>
              <a:rPr lang="zh-CN" altLang="en-US" sz="3200" b="1" dirty="0"/>
              <a:t>只须举出</a:t>
            </a:r>
            <a:r>
              <a:rPr lang="en-US" altLang="zh-CN" sz="3200" b="1" dirty="0"/>
              <a:t>A⊆C</a:t>
            </a:r>
            <a:r>
              <a:rPr lang="zh-CN" altLang="en-US" sz="3200" b="1" dirty="0"/>
              <a:t>不成立的一个例子即可</a:t>
            </a:r>
            <a:r>
              <a:rPr lang="en-US" altLang="zh-CN" sz="3200" b="1" dirty="0"/>
              <a:t>.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 b="1" dirty="0"/>
              <a:t>          </a:t>
            </a:r>
            <a:r>
              <a:rPr lang="zh-CN" altLang="en-US" sz="3200" b="1" dirty="0">
                <a:solidFill>
                  <a:srgbClr val="333300"/>
                </a:solidFill>
              </a:rPr>
              <a:t>见下面的例子</a:t>
            </a:r>
            <a:r>
              <a:rPr lang="en-US" altLang="zh-CN" sz="3200" b="1" dirty="0">
                <a:solidFill>
                  <a:srgbClr val="333300"/>
                </a:solidFill>
              </a:rPr>
              <a:t>: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 b="1" dirty="0">
                <a:solidFill>
                  <a:srgbClr val="333300"/>
                </a:solidFill>
              </a:rPr>
              <a:t>           A= {1}, B=Ø, C=D=Ø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 b="1" dirty="0">
                <a:solidFill>
                  <a:srgbClr val="333300"/>
                </a:solidFill>
              </a:rPr>
              <a:t>	  </a:t>
            </a:r>
            <a:r>
              <a:rPr lang="zh-CN" altLang="en-US" sz="3200" b="1" dirty="0">
                <a:solidFill>
                  <a:srgbClr val="333300"/>
                </a:solidFill>
              </a:rPr>
              <a:t>显然 </a:t>
            </a:r>
            <a:r>
              <a:rPr lang="en-US" altLang="zh-CN" sz="3200" b="1" dirty="0">
                <a:solidFill>
                  <a:srgbClr val="333300"/>
                </a:solidFill>
              </a:rPr>
              <a:t>A×B=Ø⊆C×D=Ø ,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 b="1" dirty="0">
                <a:solidFill>
                  <a:srgbClr val="333300"/>
                </a:solidFill>
              </a:rPr>
              <a:t>          </a:t>
            </a:r>
            <a:r>
              <a:rPr lang="zh-CN" altLang="en-US" sz="3200" b="1" dirty="0">
                <a:solidFill>
                  <a:srgbClr val="333300"/>
                </a:solidFill>
              </a:rPr>
              <a:t>但</a:t>
            </a:r>
            <a:r>
              <a:rPr lang="en-US" altLang="zh-CN" sz="3200" b="1" dirty="0">
                <a:solidFill>
                  <a:srgbClr val="333300"/>
                </a:solidFill>
              </a:rPr>
              <a:t>A={1}⊆D=Ø </a:t>
            </a:r>
            <a:r>
              <a:rPr lang="zh-CN" altLang="en-US" sz="3200" b="1" dirty="0">
                <a:solidFill>
                  <a:srgbClr val="333300"/>
                </a:solidFill>
              </a:rPr>
              <a:t>不成立</a:t>
            </a:r>
            <a:r>
              <a:rPr lang="en-US" altLang="zh-CN" sz="3200" b="1" dirty="0">
                <a:solidFill>
                  <a:srgbClr val="3333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0346994"/>
      </p:ext>
    </p:extLst>
  </p:cSld>
  <p:clrMapOvr>
    <a:masterClrMapping/>
  </p:clrMapOvr>
  <p:transition advTm="4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5888"/>
            <a:ext cx="7859713" cy="777875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练习七 </a:t>
            </a:r>
            <a:r>
              <a:rPr lang="en-US" altLang="zh-CN" sz="2400" dirty="0"/>
              <a:t>(p90)</a:t>
            </a:r>
          </a:p>
        </p:txBody>
      </p:sp>
      <p:sp>
        <p:nvSpPr>
          <p:cNvPr id="6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207168" y="1196752"/>
            <a:ext cx="8757319" cy="1224136"/>
          </a:xfrm>
        </p:spPr>
        <p:txBody>
          <a:bodyPr/>
          <a:lstStyle/>
          <a:p>
            <a:pPr marL="1255713" indent="-125571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B0F0"/>
                </a:solidFill>
              </a:rPr>
              <a:t>已知</a:t>
            </a:r>
            <a:r>
              <a:rPr lang="en-US" altLang="zh-CN" b="1" dirty="0">
                <a:solidFill>
                  <a:srgbClr val="00B0F0"/>
                </a:solidFill>
              </a:rPr>
              <a:t>A×B⊆C×D</a:t>
            </a:r>
            <a:r>
              <a:rPr lang="zh-CN" altLang="en-US" b="1" dirty="0">
                <a:solidFill>
                  <a:srgbClr val="00B0F0"/>
                </a:solidFill>
              </a:rPr>
              <a:t>，那么</a:t>
            </a:r>
            <a:r>
              <a:rPr lang="en-US" altLang="zh-CN" b="1" dirty="0">
                <a:solidFill>
                  <a:srgbClr val="00B0F0"/>
                </a:solidFill>
              </a:rPr>
              <a:t>A⊆C</a:t>
            </a:r>
            <a:r>
              <a:rPr lang="zh-CN" altLang="en-US" b="1" dirty="0">
                <a:solidFill>
                  <a:srgbClr val="00B0F0"/>
                </a:solidFill>
              </a:rPr>
              <a:t>，</a:t>
            </a:r>
            <a:r>
              <a:rPr lang="en-US" altLang="zh-CN" b="1" dirty="0">
                <a:solidFill>
                  <a:srgbClr val="00B0F0"/>
                </a:solidFill>
              </a:rPr>
              <a:t>B⊆D</a:t>
            </a:r>
            <a:r>
              <a:rPr lang="zh-CN" altLang="en-US" b="1" dirty="0">
                <a:solidFill>
                  <a:srgbClr val="00B0F0"/>
                </a:solidFill>
              </a:rPr>
              <a:t>一定成立。</a:t>
            </a:r>
            <a:endParaRPr lang="en-US" altLang="zh-CN" b="1" dirty="0">
              <a:solidFill>
                <a:srgbClr val="00B0F0"/>
              </a:solidFill>
            </a:endParaRPr>
          </a:p>
          <a:p>
            <a:pPr marL="1255713" indent="-125571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B0F0"/>
                </a:solidFill>
              </a:rPr>
              <a:t>其证明如下：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79512" y="2420888"/>
            <a:ext cx="4248471" cy="33239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 marL="892175" indent="-892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800" b="1" dirty="0">
                <a:solidFill>
                  <a:srgbClr val="333300"/>
                </a:solidFill>
              </a:rPr>
              <a:t>对于任意的</a:t>
            </a:r>
            <a:r>
              <a:rPr lang="en-US" altLang="zh-CN" sz="2800" b="1" dirty="0" err="1">
                <a:solidFill>
                  <a:srgbClr val="333300"/>
                </a:solidFill>
              </a:rPr>
              <a:t>x∊A</a:t>
            </a:r>
            <a:r>
              <a:rPr lang="en-US" altLang="zh-CN" sz="2800" b="1" dirty="0">
                <a:solidFill>
                  <a:srgbClr val="333300"/>
                </a:solidFill>
              </a:rPr>
              <a:t>, </a:t>
            </a:r>
            <a:r>
              <a:rPr lang="en-US" altLang="zh-CN" sz="2800" b="1" dirty="0" err="1">
                <a:solidFill>
                  <a:srgbClr val="333300"/>
                </a:solidFill>
              </a:rPr>
              <a:t>y∊B</a:t>
            </a:r>
            <a:r>
              <a:rPr lang="en-US" altLang="zh-CN" sz="2800" b="1" dirty="0">
                <a:solidFill>
                  <a:srgbClr val="333300"/>
                </a:solidFill>
              </a:rPr>
              <a:t>, </a:t>
            </a:r>
            <a:r>
              <a:rPr lang="zh-CN" altLang="en-US" sz="2800" b="1" dirty="0">
                <a:solidFill>
                  <a:srgbClr val="333300"/>
                </a:solidFill>
              </a:rPr>
              <a:t>有</a:t>
            </a:r>
            <a:r>
              <a:rPr lang="en-US" altLang="zh-CN" sz="2800" b="1" dirty="0">
                <a:solidFill>
                  <a:srgbClr val="333300"/>
                </a:solidFill>
              </a:rPr>
              <a:t> 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dirty="0">
                <a:solidFill>
                  <a:srgbClr val="333300"/>
                </a:solidFill>
              </a:rPr>
              <a:t>     (</a:t>
            </a:r>
            <a:r>
              <a:rPr lang="en-US" altLang="zh-CN" sz="2800" b="1" dirty="0" err="1">
                <a:solidFill>
                  <a:srgbClr val="333300"/>
                </a:solidFill>
              </a:rPr>
              <a:t>x,y</a:t>
            </a:r>
            <a:r>
              <a:rPr lang="en-US" altLang="zh-CN" sz="2800" b="1" dirty="0">
                <a:solidFill>
                  <a:srgbClr val="333300"/>
                </a:solidFill>
              </a:rPr>
              <a:t>) ∊ A×B, 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b="1" dirty="0">
                <a:solidFill>
                  <a:srgbClr val="333300"/>
                </a:solidFill>
              </a:rPr>
              <a:t>因为 </a:t>
            </a:r>
            <a:r>
              <a:rPr lang="en-US" altLang="zh-CN" sz="2800" b="1" dirty="0">
                <a:solidFill>
                  <a:srgbClr val="333300"/>
                </a:solidFill>
              </a:rPr>
              <a:t>A×B⊆C×D</a:t>
            </a:r>
            <a:r>
              <a:rPr lang="zh-CN" altLang="en-US" sz="2800" b="1" dirty="0">
                <a:solidFill>
                  <a:srgbClr val="333300"/>
                </a:solidFill>
              </a:rPr>
              <a:t>，</a:t>
            </a:r>
            <a:endParaRPr lang="en-US" altLang="zh-CN" sz="2800" b="1" dirty="0">
              <a:solidFill>
                <a:srgbClr val="333300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800" b="1" dirty="0">
                <a:solidFill>
                  <a:srgbClr val="333300"/>
                </a:solidFill>
              </a:rPr>
              <a:t>从而 </a:t>
            </a:r>
            <a:r>
              <a:rPr lang="en-US" altLang="zh-CN" sz="2800" b="1" dirty="0">
                <a:solidFill>
                  <a:srgbClr val="333300"/>
                </a:solidFill>
              </a:rPr>
              <a:t>(</a:t>
            </a:r>
            <a:r>
              <a:rPr lang="en-US" altLang="zh-CN" sz="2800" b="1" dirty="0" err="1">
                <a:solidFill>
                  <a:srgbClr val="333300"/>
                </a:solidFill>
              </a:rPr>
              <a:t>x,y</a:t>
            </a:r>
            <a:r>
              <a:rPr lang="en-US" altLang="zh-CN" sz="2800" b="1" dirty="0">
                <a:solidFill>
                  <a:srgbClr val="333300"/>
                </a:solidFill>
              </a:rPr>
              <a:t>) ∊ C×D 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b="1" dirty="0"/>
              <a:t>故</a:t>
            </a:r>
            <a:r>
              <a:rPr lang="zh-CN" altLang="en-US" sz="2800" b="1" dirty="0">
                <a:solidFill>
                  <a:srgbClr val="333300"/>
                </a:solidFill>
              </a:rPr>
              <a:t>有   </a:t>
            </a:r>
            <a:r>
              <a:rPr lang="en-US" altLang="zh-CN" sz="2800" b="1" dirty="0" err="1">
                <a:solidFill>
                  <a:srgbClr val="333300"/>
                </a:solidFill>
              </a:rPr>
              <a:t>x∊C</a:t>
            </a:r>
            <a:r>
              <a:rPr lang="en-US" altLang="zh-CN" sz="2800" b="1" dirty="0">
                <a:solidFill>
                  <a:srgbClr val="333300"/>
                </a:solidFill>
              </a:rPr>
              <a:t>, </a:t>
            </a:r>
            <a:r>
              <a:rPr lang="en-US" altLang="zh-CN" sz="2800" b="1" dirty="0" err="1">
                <a:solidFill>
                  <a:srgbClr val="333300"/>
                </a:solidFill>
              </a:rPr>
              <a:t>y∊D</a:t>
            </a:r>
            <a:endParaRPr lang="en-US" altLang="zh-CN" sz="2800" b="1" dirty="0">
              <a:solidFill>
                <a:srgbClr val="333300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800" b="1" dirty="0">
                <a:solidFill>
                  <a:srgbClr val="333300"/>
                </a:solidFill>
              </a:rPr>
              <a:t>所以</a:t>
            </a:r>
            <a:r>
              <a:rPr lang="en-US" altLang="zh-CN" sz="2800" b="1" dirty="0"/>
              <a:t>A⊆C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B⊆D</a:t>
            </a:r>
            <a:r>
              <a:rPr lang="zh-CN" altLang="en-US" sz="2800" b="1" dirty="0"/>
              <a:t>得证</a:t>
            </a:r>
            <a:r>
              <a:rPr lang="en-US" altLang="zh-CN" sz="2800" b="1" dirty="0"/>
              <a:t>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45DF5D-6B2D-4526-9730-FB7B9D97D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8" y="43160"/>
            <a:ext cx="9144000" cy="923330"/>
          </a:xfrm>
          <a:prstGeom prst="rect">
            <a:avLst/>
          </a:prstGeom>
          <a:solidFill>
            <a:srgbClr val="33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5400" b="1" dirty="0">
                <a:solidFill>
                  <a:srgbClr val="CC0000"/>
                </a:solidFill>
              </a:rPr>
              <a:t>问：证明中有没有错误</a:t>
            </a:r>
            <a:r>
              <a:rPr lang="en-US" altLang="zh-CN" sz="5400" b="1" dirty="0">
                <a:solidFill>
                  <a:srgbClr val="CC0000"/>
                </a:solidFill>
              </a:rPr>
              <a:t>?</a:t>
            </a:r>
          </a:p>
        </p:txBody>
      </p:sp>
      <p:sp>
        <p:nvSpPr>
          <p:cNvPr id="2" name="矩形 1"/>
          <p:cNvSpPr/>
          <p:nvPr/>
        </p:nvSpPr>
        <p:spPr>
          <a:xfrm>
            <a:off x="4050822" y="5517232"/>
            <a:ext cx="93647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600" b="1" dirty="0">
                <a:solidFill>
                  <a:srgbClr val="CC0000"/>
                </a:solidFill>
              </a:rPr>
              <a:t>?</a:t>
            </a:r>
            <a:endParaRPr lang="zh-CN" altLang="en-US" sz="9600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788024" y="2420887"/>
            <a:ext cx="4248471" cy="33239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>
            <a:spAutoFit/>
          </a:bodyPr>
          <a:lstStyle>
            <a:lvl1pPr marL="892175" indent="-892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800" b="1" dirty="0">
                <a:solidFill>
                  <a:srgbClr val="333300"/>
                </a:solidFill>
              </a:rPr>
              <a:t>对于任意的</a:t>
            </a:r>
            <a:r>
              <a:rPr lang="en-US" altLang="zh-CN" sz="2800" b="1" dirty="0" err="1">
                <a:solidFill>
                  <a:srgbClr val="333300"/>
                </a:solidFill>
              </a:rPr>
              <a:t>x∊A</a:t>
            </a:r>
            <a:r>
              <a:rPr lang="en-US" altLang="zh-CN" sz="2800" b="1" dirty="0">
                <a:solidFill>
                  <a:srgbClr val="333300"/>
                </a:solidFill>
              </a:rPr>
              <a:t>, </a:t>
            </a:r>
            <a:r>
              <a:rPr lang="en-US" altLang="zh-CN" sz="2800" b="1" dirty="0" err="1">
                <a:solidFill>
                  <a:srgbClr val="333300"/>
                </a:solidFill>
              </a:rPr>
              <a:t>y∊B</a:t>
            </a:r>
            <a:r>
              <a:rPr lang="en-US" altLang="zh-CN" sz="2800" b="1" dirty="0">
                <a:solidFill>
                  <a:srgbClr val="333300"/>
                </a:solidFill>
              </a:rPr>
              <a:t>, </a:t>
            </a:r>
            <a:r>
              <a:rPr lang="zh-CN" altLang="en-US" sz="2800" b="1" dirty="0">
                <a:solidFill>
                  <a:srgbClr val="333300"/>
                </a:solidFill>
              </a:rPr>
              <a:t>有</a:t>
            </a:r>
            <a:r>
              <a:rPr lang="en-US" altLang="zh-CN" sz="2800" b="1" dirty="0">
                <a:solidFill>
                  <a:srgbClr val="333300"/>
                </a:solidFill>
              </a:rPr>
              <a:t> 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dirty="0">
                <a:solidFill>
                  <a:srgbClr val="333300"/>
                </a:solidFill>
              </a:rPr>
              <a:t>     (</a:t>
            </a:r>
            <a:r>
              <a:rPr lang="en-US" altLang="zh-CN" sz="2800" b="1" dirty="0" err="1">
                <a:solidFill>
                  <a:srgbClr val="333300"/>
                </a:solidFill>
              </a:rPr>
              <a:t>x,y</a:t>
            </a:r>
            <a:r>
              <a:rPr lang="en-US" altLang="zh-CN" sz="2800" b="1" dirty="0">
                <a:solidFill>
                  <a:srgbClr val="333300"/>
                </a:solidFill>
              </a:rPr>
              <a:t>) ∊ A×B, 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b="1" dirty="0">
                <a:solidFill>
                  <a:srgbClr val="333300"/>
                </a:solidFill>
              </a:rPr>
              <a:t>因为 </a:t>
            </a:r>
            <a:r>
              <a:rPr lang="en-US" altLang="zh-CN" sz="2800" b="1" dirty="0">
                <a:solidFill>
                  <a:srgbClr val="333300"/>
                </a:solidFill>
              </a:rPr>
              <a:t>A×B⊆C×D</a:t>
            </a:r>
            <a:r>
              <a:rPr lang="zh-CN" altLang="en-US" sz="2800" b="1" dirty="0">
                <a:solidFill>
                  <a:srgbClr val="333300"/>
                </a:solidFill>
              </a:rPr>
              <a:t>，</a:t>
            </a:r>
            <a:endParaRPr lang="en-US" altLang="zh-CN" sz="2800" b="1" dirty="0">
              <a:solidFill>
                <a:srgbClr val="333300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800" b="1" dirty="0">
                <a:solidFill>
                  <a:srgbClr val="333300"/>
                </a:solidFill>
              </a:rPr>
              <a:t>从而 </a:t>
            </a:r>
            <a:r>
              <a:rPr lang="en-US" altLang="zh-CN" sz="2800" b="1" dirty="0">
                <a:solidFill>
                  <a:srgbClr val="333300"/>
                </a:solidFill>
              </a:rPr>
              <a:t>(</a:t>
            </a:r>
            <a:r>
              <a:rPr lang="en-US" altLang="zh-CN" sz="2800" b="1" dirty="0" err="1">
                <a:solidFill>
                  <a:srgbClr val="333300"/>
                </a:solidFill>
              </a:rPr>
              <a:t>x,y</a:t>
            </a:r>
            <a:r>
              <a:rPr lang="en-US" altLang="zh-CN" sz="2800" b="1" dirty="0">
                <a:solidFill>
                  <a:srgbClr val="333300"/>
                </a:solidFill>
              </a:rPr>
              <a:t>) ∊ C×D 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b="1" dirty="0"/>
              <a:t>故</a:t>
            </a:r>
            <a:r>
              <a:rPr lang="zh-CN" altLang="en-US" sz="2800" b="1" dirty="0">
                <a:solidFill>
                  <a:srgbClr val="333300"/>
                </a:solidFill>
              </a:rPr>
              <a:t>有   </a:t>
            </a:r>
            <a:r>
              <a:rPr lang="en-US" altLang="zh-CN" sz="2800" b="1" dirty="0" err="1">
                <a:solidFill>
                  <a:srgbClr val="333300"/>
                </a:solidFill>
              </a:rPr>
              <a:t>x∊C</a:t>
            </a:r>
            <a:endParaRPr lang="en-US" altLang="zh-CN" sz="2800" b="1" dirty="0">
              <a:solidFill>
                <a:srgbClr val="333300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800" b="1" dirty="0">
                <a:solidFill>
                  <a:srgbClr val="333300"/>
                </a:solidFill>
              </a:rPr>
              <a:t>所以</a:t>
            </a:r>
            <a:r>
              <a:rPr lang="en-US" altLang="zh-CN" sz="2800" b="1" dirty="0"/>
              <a:t>A⊆C</a:t>
            </a:r>
            <a:r>
              <a:rPr lang="zh-CN" altLang="en-US" sz="2800" b="1" dirty="0"/>
              <a:t>得证</a:t>
            </a:r>
            <a:r>
              <a:rPr lang="en-US" altLang="zh-CN" sz="2800" b="1" dirty="0"/>
              <a:t>.</a:t>
            </a:r>
          </a:p>
        </p:txBody>
      </p:sp>
      <p:sp>
        <p:nvSpPr>
          <p:cNvPr id="8" name="矩形 7"/>
          <p:cNvSpPr/>
          <p:nvPr/>
        </p:nvSpPr>
        <p:spPr>
          <a:xfrm>
            <a:off x="7851898" y="5517232"/>
            <a:ext cx="93647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600" b="1" dirty="0">
                <a:solidFill>
                  <a:srgbClr val="CC0000"/>
                </a:solidFill>
              </a:rPr>
              <a:t>?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986818504"/>
      </p:ext>
    </p:extLst>
  </p:cSld>
  <p:clrMapOvr>
    <a:masterClrMapping/>
  </p:clrMapOvr>
  <p:transition advTm="4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7" y="3427845"/>
            <a:ext cx="9144000" cy="34301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1" y="722745"/>
            <a:ext cx="9153525" cy="2705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6816" y="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作业推荐</a:t>
            </a:r>
          </a:p>
        </p:txBody>
      </p:sp>
    </p:spTree>
    <p:extLst>
      <p:ext uri="{BB962C8B-B14F-4D97-AF65-F5344CB8AC3E}">
        <p14:creationId xmlns:p14="http://schemas.microsoft.com/office/powerpoint/2010/main" val="259905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DC93C3B-3E84-4FFA-A5DD-AAEF3A2C478B}" type="slidenum">
              <a:rPr lang="zh-CN" altLang="en-US" smtClean="0">
                <a:solidFill>
                  <a:schemeClr val="accent1"/>
                </a:solidFill>
              </a:rPr>
              <a:pPr/>
              <a:t>6</a:t>
            </a:fld>
            <a:r>
              <a:rPr lang="en-US" altLang="zh-CN" dirty="0">
                <a:solidFill>
                  <a:schemeClr val="accent1"/>
                </a:solidFill>
              </a:rPr>
              <a:t>/52</a:t>
            </a:r>
          </a:p>
        </p:txBody>
      </p:sp>
      <p:sp>
        <p:nvSpPr>
          <p:cNvPr id="3584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试画出关系图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323850" y="922338"/>
            <a:ext cx="8640763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3200" b="1" dirty="0"/>
              <a:t>      </a:t>
            </a:r>
            <a:r>
              <a:rPr lang="en-US" altLang="zh-CN" sz="3200" b="1" dirty="0"/>
              <a:t>A={1,2,3,4,5,6,7,8}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3200" b="1" dirty="0"/>
              <a:t>      R={&lt;</a:t>
            </a:r>
            <a:r>
              <a:rPr lang="en-US" altLang="zh-CN" sz="3200" b="1" dirty="0" err="1"/>
              <a:t>x,y</a:t>
            </a:r>
            <a:r>
              <a:rPr lang="en-US" altLang="zh-CN" sz="3200" b="1" dirty="0"/>
              <a:t>&gt; │</a:t>
            </a:r>
            <a:r>
              <a:rPr lang="en-US" altLang="zh-CN" sz="3200" b="1" dirty="0" err="1"/>
              <a:t>x,y</a:t>
            </a:r>
            <a:r>
              <a:rPr lang="en-US" altLang="zh-CN" sz="3200" b="1" dirty="0"/>
              <a:t> ∊A, </a:t>
            </a:r>
            <a:r>
              <a:rPr lang="en-US" altLang="zh-CN" sz="3200" b="1" dirty="0" err="1"/>
              <a:t>x≡y</a:t>
            </a:r>
            <a:r>
              <a:rPr lang="en-US" altLang="zh-CN" sz="3200" b="1" dirty="0"/>
              <a:t>(mod 3)}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3200" b="1" dirty="0"/>
              <a:t>其中</a:t>
            </a:r>
            <a:r>
              <a:rPr lang="en-US" altLang="zh-CN" sz="3200" b="1" dirty="0" err="1"/>
              <a:t>x≡y</a:t>
            </a:r>
            <a:r>
              <a:rPr lang="en-US" altLang="zh-CN" sz="3200" b="1" dirty="0"/>
              <a:t>(mod 3)</a:t>
            </a:r>
            <a:r>
              <a:rPr lang="zh-CN" altLang="en-US" sz="3200" b="1" dirty="0"/>
              <a:t>的含义就是</a:t>
            </a:r>
            <a:r>
              <a:rPr lang="en-US" altLang="zh-CN" sz="3200" b="1" dirty="0"/>
              <a:t>x-y</a:t>
            </a:r>
            <a:r>
              <a:rPr lang="zh-CN" altLang="en-US" sz="3200" b="1" dirty="0"/>
              <a:t>可以被</a:t>
            </a:r>
            <a:r>
              <a:rPr lang="en-US" altLang="zh-CN" sz="3200" b="1" dirty="0"/>
              <a:t>3</a:t>
            </a:r>
            <a:r>
              <a:rPr lang="zh-CN" altLang="en-US" sz="3200" b="1" dirty="0"/>
              <a:t>整除</a:t>
            </a:r>
            <a:r>
              <a:rPr lang="en-US" altLang="zh-CN" sz="3200" b="1" dirty="0"/>
              <a:t>.</a:t>
            </a:r>
          </a:p>
          <a:p>
            <a:pPr eaLnBrk="1" hangingPunct="1">
              <a:lnSpc>
                <a:spcPct val="120000"/>
              </a:lnSpc>
            </a:pPr>
            <a:endParaRPr lang="en-US" altLang="zh-CN" sz="3200" b="1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1188" y="3860800"/>
            <a:ext cx="2935287" cy="2305050"/>
            <a:chOff x="781" y="2477"/>
            <a:chExt cx="2081" cy="1452"/>
          </a:xfrm>
        </p:grpSpPr>
        <p:sp>
          <p:nvSpPr>
            <p:cNvPr id="35881" name="Oval 5"/>
            <p:cNvSpPr>
              <a:spLocks noChangeArrowheads="1"/>
            </p:cNvSpPr>
            <p:nvPr/>
          </p:nvSpPr>
          <p:spPr bwMode="auto">
            <a:xfrm>
              <a:off x="1022" y="2875"/>
              <a:ext cx="60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82" name="Oval 6"/>
            <p:cNvSpPr>
              <a:spLocks noChangeArrowheads="1"/>
            </p:cNvSpPr>
            <p:nvPr/>
          </p:nvSpPr>
          <p:spPr bwMode="auto">
            <a:xfrm>
              <a:off x="1815" y="2875"/>
              <a:ext cx="61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83" name="Oval 7"/>
            <p:cNvSpPr>
              <a:spLocks noChangeArrowheads="1"/>
            </p:cNvSpPr>
            <p:nvPr/>
          </p:nvSpPr>
          <p:spPr bwMode="auto">
            <a:xfrm>
              <a:off x="839" y="2477"/>
              <a:ext cx="426" cy="3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84" name="Line 8"/>
            <p:cNvSpPr>
              <a:spLocks noChangeShapeType="1"/>
            </p:cNvSpPr>
            <p:nvPr/>
          </p:nvSpPr>
          <p:spPr bwMode="auto">
            <a:xfrm flipH="1">
              <a:off x="1082" y="2794"/>
              <a:ext cx="123" cy="8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5" name="Oval 9"/>
            <p:cNvSpPr>
              <a:spLocks noChangeArrowheads="1"/>
            </p:cNvSpPr>
            <p:nvPr/>
          </p:nvSpPr>
          <p:spPr bwMode="auto">
            <a:xfrm>
              <a:off x="1631" y="2477"/>
              <a:ext cx="426" cy="3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86" name="Line 10"/>
            <p:cNvSpPr>
              <a:spLocks noChangeShapeType="1"/>
            </p:cNvSpPr>
            <p:nvPr/>
          </p:nvSpPr>
          <p:spPr bwMode="auto">
            <a:xfrm flipH="1">
              <a:off x="1876" y="2794"/>
              <a:ext cx="122" cy="8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7" name="Line 11"/>
            <p:cNvSpPr>
              <a:spLocks noChangeShapeType="1"/>
            </p:cNvSpPr>
            <p:nvPr/>
          </p:nvSpPr>
          <p:spPr bwMode="auto">
            <a:xfrm>
              <a:off x="1082" y="2875"/>
              <a:ext cx="709" cy="1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8" name="Freeform 12"/>
            <p:cNvSpPr>
              <a:spLocks/>
            </p:cNvSpPr>
            <p:nvPr/>
          </p:nvSpPr>
          <p:spPr bwMode="auto">
            <a:xfrm>
              <a:off x="1082" y="2954"/>
              <a:ext cx="732" cy="159"/>
            </a:xfrm>
            <a:custGeom>
              <a:avLst/>
              <a:gdLst>
                <a:gd name="T0" fmla="*/ 732 w 544"/>
                <a:gd name="T1" fmla="*/ 0 h 91"/>
                <a:gd name="T2" fmla="*/ 366 w 544"/>
                <a:gd name="T3" fmla="*/ 159 h 91"/>
                <a:gd name="T4" fmla="*/ 0 w 544"/>
                <a:gd name="T5" fmla="*/ 0 h 91"/>
                <a:gd name="T6" fmla="*/ 0 60000 65536"/>
                <a:gd name="T7" fmla="*/ 0 60000 65536"/>
                <a:gd name="T8" fmla="*/ 0 60000 65536"/>
                <a:gd name="T9" fmla="*/ 0 w 544"/>
                <a:gd name="T10" fmla="*/ 0 h 91"/>
                <a:gd name="T11" fmla="*/ 544 w 544"/>
                <a:gd name="T12" fmla="*/ 91 h 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4" h="91">
                  <a:moveTo>
                    <a:pt x="544" y="0"/>
                  </a:moveTo>
                  <a:cubicBezTo>
                    <a:pt x="453" y="45"/>
                    <a:pt x="363" y="91"/>
                    <a:pt x="272" y="91"/>
                  </a:cubicBezTo>
                  <a:cubicBezTo>
                    <a:pt x="181" y="91"/>
                    <a:pt x="90" y="45"/>
                    <a:pt x="0" y="0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89" name="Oval 13"/>
            <p:cNvSpPr>
              <a:spLocks noChangeArrowheads="1"/>
            </p:cNvSpPr>
            <p:nvPr/>
          </p:nvSpPr>
          <p:spPr bwMode="auto">
            <a:xfrm>
              <a:off x="2548" y="2875"/>
              <a:ext cx="60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90" name="Oval 14"/>
            <p:cNvSpPr>
              <a:spLocks noChangeArrowheads="1"/>
            </p:cNvSpPr>
            <p:nvPr/>
          </p:nvSpPr>
          <p:spPr bwMode="auto">
            <a:xfrm>
              <a:off x="2364" y="2477"/>
              <a:ext cx="426" cy="3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91" name="Line 15"/>
            <p:cNvSpPr>
              <a:spLocks noChangeShapeType="1"/>
            </p:cNvSpPr>
            <p:nvPr/>
          </p:nvSpPr>
          <p:spPr bwMode="auto">
            <a:xfrm flipH="1">
              <a:off x="2608" y="2794"/>
              <a:ext cx="123" cy="8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2" name="Line 16"/>
            <p:cNvSpPr>
              <a:spLocks noChangeShapeType="1"/>
            </p:cNvSpPr>
            <p:nvPr/>
          </p:nvSpPr>
          <p:spPr bwMode="auto">
            <a:xfrm flipH="1" flipV="1">
              <a:off x="1066" y="2931"/>
              <a:ext cx="90" cy="9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3" name="Freeform 17"/>
            <p:cNvSpPr>
              <a:spLocks/>
            </p:cNvSpPr>
            <p:nvPr/>
          </p:nvSpPr>
          <p:spPr bwMode="auto">
            <a:xfrm>
              <a:off x="1837" y="2931"/>
              <a:ext cx="732" cy="159"/>
            </a:xfrm>
            <a:custGeom>
              <a:avLst/>
              <a:gdLst>
                <a:gd name="T0" fmla="*/ 732 w 544"/>
                <a:gd name="T1" fmla="*/ 0 h 91"/>
                <a:gd name="T2" fmla="*/ 366 w 544"/>
                <a:gd name="T3" fmla="*/ 159 h 91"/>
                <a:gd name="T4" fmla="*/ 0 w 544"/>
                <a:gd name="T5" fmla="*/ 0 h 91"/>
                <a:gd name="T6" fmla="*/ 0 60000 65536"/>
                <a:gd name="T7" fmla="*/ 0 60000 65536"/>
                <a:gd name="T8" fmla="*/ 0 60000 65536"/>
                <a:gd name="T9" fmla="*/ 0 w 544"/>
                <a:gd name="T10" fmla="*/ 0 h 91"/>
                <a:gd name="T11" fmla="*/ 544 w 544"/>
                <a:gd name="T12" fmla="*/ 91 h 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4" h="91">
                  <a:moveTo>
                    <a:pt x="544" y="0"/>
                  </a:moveTo>
                  <a:cubicBezTo>
                    <a:pt x="453" y="45"/>
                    <a:pt x="363" y="91"/>
                    <a:pt x="272" y="91"/>
                  </a:cubicBezTo>
                  <a:cubicBezTo>
                    <a:pt x="181" y="91"/>
                    <a:pt x="90" y="45"/>
                    <a:pt x="0" y="0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94" name="Line 18"/>
            <p:cNvSpPr>
              <a:spLocks noChangeShapeType="1"/>
            </p:cNvSpPr>
            <p:nvPr/>
          </p:nvSpPr>
          <p:spPr bwMode="auto">
            <a:xfrm flipH="1" flipV="1">
              <a:off x="1882" y="2931"/>
              <a:ext cx="90" cy="9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5" name="Line 19"/>
            <p:cNvSpPr>
              <a:spLocks noChangeShapeType="1"/>
            </p:cNvSpPr>
            <p:nvPr/>
          </p:nvSpPr>
          <p:spPr bwMode="auto">
            <a:xfrm>
              <a:off x="1837" y="2886"/>
              <a:ext cx="709" cy="1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6" name="Freeform 20"/>
            <p:cNvSpPr>
              <a:spLocks/>
            </p:cNvSpPr>
            <p:nvPr/>
          </p:nvSpPr>
          <p:spPr bwMode="auto">
            <a:xfrm>
              <a:off x="1020" y="2931"/>
              <a:ext cx="1588" cy="544"/>
            </a:xfrm>
            <a:custGeom>
              <a:avLst/>
              <a:gdLst>
                <a:gd name="T0" fmla="*/ 1588 w 544"/>
                <a:gd name="T1" fmla="*/ 0 h 91"/>
                <a:gd name="T2" fmla="*/ 794 w 544"/>
                <a:gd name="T3" fmla="*/ 544 h 91"/>
                <a:gd name="T4" fmla="*/ 0 w 544"/>
                <a:gd name="T5" fmla="*/ 0 h 91"/>
                <a:gd name="T6" fmla="*/ 0 60000 65536"/>
                <a:gd name="T7" fmla="*/ 0 60000 65536"/>
                <a:gd name="T8" fmla="*/ 0 60000 65536"/>
                <a:gd name="T9" fmla="*/ 0 w 544"/>
                <a:gd name="T10" fmla="*/ 0 h 91"/>
                <a:gd name="T11" fmla="*/ 544 w 544"/>
                <a:gd name="T12" fmla="*/ 91 h 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4" h="91">
                  <a:moveTo>
                    <a:pt x="544" y="0"/>
                  </a:moveTo>
                  <a:cubicBezTo>
                    <a:pt x="453" y="45"/>
                    <a:pt x="363" y="91"/>
                    <a:pt x="272" y="91"/>
                  </a:cubicBezTo>
                  <a:cubicBezTo>
                    <a:pt x="181" y="91"/>
                    <a:pt x="90" y="45"/>
                    <a:pt x="0" y="0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97" name="Freeform 21"/>
            <p:cNvSpPr>
              <a:spLocks/>
            </p:cNvSpPr>
            <p:nvPr/>
          </p:nvSpPr>
          <p:spPr bwMode="auto">
            <a:xfrm>
              <a:off x="1066" y="2931"/>
              <a:ext cx="1542" cy="998"/>
            </a:xfrm>
            <a:custGeom>
              <a:avLst/>
              <a:gdLst>
                <a:gd name="T0" fmla="*/ 1542 w 544"/>
                <a:gd name="T1" fmla="*/ 0 h 91"/>
                <a:gd name="T2" fmla="*/ 771 w 544"/>
                <a:gd name="T3" fmla="*/ 998 h 91"/>
                <a:gd name="T4" fmla="*/ 0 w 544"/>
                <a:gd name="T5" fmla="*/ 0 h 91"/>
                <a:gd name="T6" fmla="*/ 0 60000 65536"/>
                <a:gd name="T7" fmla="*/ 0 60000 65536"/>
                <a:gd name="T8" fmla="*/ 0 60000 65536"/>
                <a:gd name="T9" fmla="*/ 0 w 544"/>
                <a:gd name="T10" fmla="*/ 0 h 91"/>
                <a:gd name="T11" fmla="*/ 544 w 544"/>
                <a:gd name="T12" fmla="*/ 91 h 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4" h="91">
                  <a:moveTo>
                    <a:pt x="544" y="0"/>
                  </a:moveTo>
                  <a:cubicBezTo>
                    <a:pt x="453" y="45"/>
                    <a:pt x="363" y="91"/>
                    <a:pt x="272" y="91"/>
                  </a:cubicBezTo>
                  <a:cubicBezTo>
                    <a:pt x="181" y="91"/>
                    <a:pt x="90" y="45"/>
                    <a:pt x="0" y="0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98" name="Line 22"/>
            <p:cNvSpPr>
              <a:spLocks noChangeShapeType="1"/>
            </p:cNvSpPr>
            <p:nvPr/>
          </p:nvSpPr>
          <p:spPr bwMode="auto">
            <a:xfrm flipV="1">
              <a:off x="2290" y="2976"/>
              <a:ext cx="272" cy="27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99" name="Line 23"/>
            <p:cNvSpPr>
              <a:spLocks noChangeShapeType="1"/>
            </p:cNvSpPr>
            <p:nvPr/>
          </p:nvSpPr>
          <p:spPr bwMode="auto">
            <a:xfrm flipH="1" flipV="1">
              <a:off x="1156" y="3113"/>
              <a:ext cx="136" cy="22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0" name="Text Box 24"/>
            <p:cNvSpPr txBox="1">
              <a:spLocks noChangeArrowheads="1"/>
            </p:cNvSpPr>
            <p:nvPr/>
          </p:nvSpPr>
          <p:spPr bwMode="auto">
            <a:xfrm>
              <a:off x="781" y="2898"/>
              <a:ext cx="2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35901" name="Text Box 25"/>
            <p:cNvSpPr txBox="1">
              <a:spLocks noChangeArrowheads="1"/>
            </p:cNvSpPr>
            <p:nvPr/>
          </p:nvSpPr>
          <p:spPr bwMode="auto">
            <a:xfrm>
              <a:off x="1733" y="2944"/>
              <a:ext cx="2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4</a:t>
              </a:r>
            </a:p>
          </p:txBody>
        </p:sp>
        <p:sp>
          <p:nvSpPr>
            <p:cNvPr id="35902" name="Text Box 26"/>
            <p:cNvSpPr txBox="1">
              <a:spLocks noChangeArrowheads="1"/>
            </p:cNvSpPr>
            <p:nvPr/>
          </p:nvSpPr>
          <p:spPr bwMode="auto">
            <a:xfrm>
              <a:off x="2641" y="2944"/>
              <a:ext cx="2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7</a:t>
              </a: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659563" y="3933825"/>
            <a:ext cx="2025650" cy="1085850"/>
            <a:chOff x="2865" y="2478"/>
            <a:chExt cx="1276" cy="684"/>
          </a:xfrm>
        </p:grpSpPr>
        <p:sp>
          <p:nvSpPr>
            <p:cNvPr id="35870" name="Oval 28"/>
            <p:cNvSpPr>
              <a:spLocks noChangeArrowheads="1"/>
            </p:cNvSpPr>
            <p:nvPr/>
          </p:nvSpPr>
          <p:spPr bwMode="auto">
            <a:xfrm>
              <a:off x="3106" y="2876"/>
              <a:ext cx="60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1" name="Oval 29"/>
            <p:cNvSpPr>
              <a:spLocks noChangeArrowheads="1"/>
            </p:cNvSpPr>
            <p:nvPr/>
          </p:nvSpPr>
          <p:spPr bwMode="auto">
            <a:xfrm>
              <a:off x="3899" y="2876"/>
              <a:ext cx="61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2" name="Oval 30"/>
            <p:cNvSpPr>
              <a:spLocks noChangeArrowheads="1"/>
            </p:cNvSpPr>
            <p:nvPr/>
          </p:nvSpPr>
          <p:spPr bwMode="auto">
            <a:xfrm>
              <a:off x="2923" y="2478"/>
              <a:ext cx="426" cy="3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3" name="Line 31"/>
            <p:cNvSpPr>
              <a:spLocks noChangeShapeType="1"/>
            </p:cNvSpPr>
            <p:nvPr/>
          </p:nvSpPr>
          <p:spPr bwMode="auto">
            <a:xfrm flipH="1">
              <a:off x="3166" y="2795"/>
              <a:ext cx="123" cy="8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4" name="Oval 32"/>
            <p:cNvSpPr>
              <a:spLocks noChangeArrowheads="1"/>
            </p:cNvSpPr>
            <p:nvPr/>
          </p:nvSpPr>
          <p:spPr bwMode="auto">
            <a:xfrm>
              <a:off x="3715" y="2478"/>
              <a:ext cx="426" cy="3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5" name="Line 33"/>
            <p:cNvSpPr>
              <a:spLocks noChangeShapeType="1"/>
            </p:cNvSpPr>
            <p:nvPr/>
          </p:nvSpPr>
          <p:spPr bwMode="auto">
            <a:xfrm flipH="1">
              <a:off x="3960" y="2795"/>
              <a:ext cx="122" cy="8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6" name="Line 34"/>
            <p:cNvSpPr>
              <a:spLocks noChangeShapeType="1"/>
            </p:cNvSpPr>
            <p:nvPr/>
          </p:nvSpPr>
          <p:spPr bwMode="auto">
            <a:xfrm>
              <a:off x="3166" y="2876"/>
              <a:ext cx="709" cy="1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7" name="Freeform 35"/>
            <p:cNvSpPr>
              <a:spLocks/>
            </p:cNvSpPr>
            <p:nvPr/>
          </p:nvSpPr>
          <p:spPr bwMode="auto">
            <a:xfrm>
              <a:off x="3166" y="2955"/>
              <a:ext cx="732" cy="159"/>
            </a:xfrm>
            <a:custGeom>
              <a:avLst/>
              <a:gdLst>
                <a:gd name="T0" fmla="*/ 732 w 544"/>
                <a:gd name="T1" fmla="*/ 0 h 91"/>
                <a:gd name="T2" fmla="*/ 366 w 544"/>
                <a:gd name="T3" fmla="*/ 159 h 91"/>
                <a:gd name="T4" fmla="*/ 0 w 544"/>
                <a:gd name="T5" fmla="*/ 0 h 91"/>
                <a:gd name="T6" fmla="*/ 0 60000 65536"/>
                <a:gd name="T7" fmla="*/ 0 60000 65536"/>
                <a:gd name="T8" fmla="*/ 0 60000 65536"/>
                <a:gd name="T9" fmla="*/ 0 w 544"/>
                <a:gd name="T10" fmla="*/ 0 h 91"/>
                <a:gd name="T11" fmla="*/ 544 w 544"/>
                <a:gd name="T12" fmla="*/ 91 h 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4" h="91">
                  <a:moveTo>
                    <a:pt x="544" y="0"/>
                  </a:moveTo>
                  <a:cubicBezTo>
                    <a:pt x="453" y="45"/>
                    <a:pt x="363" y="91"/>
                    <a:pt x="272" y="91"/>
                  </a:cubicBezTo>
                  <a:cubicBezTo>
                    <a:pt x="181" y="91"/>
                    <a:pt x="90" y="45"/>
                    <a:pt x="0" y="0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8" name="Line 36"/>
            <p:cNvSpPr>
              <a:spLocks noChangeShapeType="1"/>
            </p:cNvSpPr>
            <p:nvPr/>
          </p:nvSpPr>
          <p:spPr bwMode="auto">
            <a:xfrm flipH="1" flipV="1">
              <a:off x="3150" y="2932"/>
              <a:ext cx="90" cy="9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9" name="Text Box 37"/>
            <p:cNvSpPr txBox="1">
              <a:spLocks noChangeArrowheads="1"/>
            </p:cNvSpPr>
            <p:nvPr/>
          </p:nvSpPr>
          <p:spPr bwMode="auto">
            <a:xfrm>
              <a:off x="2865" y="289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</a:p>
          </p:txBody>
        </p:sp>
        <p:sp>
          <p:nvSpPr>
            <p:cNvPr id="35880" name="Text Box 38"/>
            <p:cNvSpPr txBox="1">
              <a:spLocks noChangeArrowheads="1"/>
            </p:cNvSpPr>
            <p:nvPr/>
          </p:nvSpPr>
          <p:spPr bwMode="auto">
            <a:xfrm>
              <a:off x="3878" y="293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6</a:t>
              </a: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3581400" y="3860800"/>
            <a:ext cx="2935288" cy="2305050"/>
            <a:chOff x="781" y="2477"/>
            <a:chExt cx="2081" cy="1452"/>
          </a:xfrm>
        </p:grpSpPr>
        <p:sp>
          <p:nvSpPr>
            <p:cNvPr id="35848" name="Oval 40"/>
            <p:cNvSpPr>
              <a:spLocks noChangeArrowheads="1"/>
            </p:cNvSpPr>
            <p:nvPr/>
          </p:nvSpPr>
          <p:spPr bwMode="auto">
            <a:xfrm>
              <a:off x="1022" y="2875"/>
              <a:ext cx="60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49" name="Oval 41"/>
            <p:cNvSpPr>
              <a:spLocks noChangeArrowheads="1"/>
            </p:cNvSpPr>
            <p:nvPr/>
          </p:nvSpPr>
          <p:spPr bwMode="auto">
            <a:xfrm>
              <a:off x="1815" y="2875"/>
              <a:ext cx="61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50" name="Oval 42"/>
            <p:cNvSpPr>
              <a:spLocks noChangeArrowheads="1"/>
            </p:cNvSpPr>
            <p:nvPr/>
          </p:nvSpPr>
          <p:spPr bwMode="auto">
            <a:xfrm>
              <a:off x="839" y="2477"/>
              <a:ext cx="426" cy="3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51" name="Line 43"/>
            <p:cNvSpPr>
              <a:spLocks noChangeShapeType="1"/>
            </p:cNvSpPr>
            <p:nvPr/>
          </p:nvSpPr>
          <p:spPr bwMode="auto">
            <a:xfrm flipH="1">
              <a:off x="1082" y="2794"/>
              <a:ext cx="123" cy="8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2" name="Oval 44"/>
            <p:cNvSpPr>
              <a:spLocks noChangeArrowheads="1"/>
            </p:cNvSpPr>
            <p:nvPr/>
          </p:nvSpPr>
          <p:spPr bwMode="auto">
            <a:xfrm>
              <a:off x="1631" y="2477"/>
              <a:ext cx="426" cy="3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53" name="Line 45"/>
            <p:cNvSpPr>
              <a:spLocks noChangeShapeType="1"/>
            </p:cNvSpPr>
            <p:nvPr/>
          </p:nvSpPr>
          <p:spPr bwMode="auto">
            <a:xfrm flipH="1">
              <a:off x="1876" y="2794"/>
              <a:ext cx="122" cy="8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4" name="Line 46"/>
            <p:cNvSpPr>
              <a:spLocks noChangeShapeType="1"/>
            </p:cNvSpPr>
            <p:nvPr/>
          </p:nvSpPr>
          <p:spPr bwMode="auto">
            <a:xfrm>
              <a:off x="1082" y="2875"/>
              <a:ext cx="709" cy="1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5" name="Freeform 47"/>
            <p:cNvSpPr>
              <a:spLocks/>
            </p:cNvSpPr>
            <p:nvPr/>
          </p:nvSpPr>
          <p:spPr bwMode="auto">
            <a:xfrm>
              <a:off x="1082" y="2954"/>
              <a:ext cx="732" cy="159"/>
            </a:xfrm>
            <a:custGeom>
              <a:avLst/>
              <a:gdLst>
                <a:gd name="T0" fmla="*/ 732 w 544"/>
                <a:gd name="T1" fmla="*/ 0 h 91"/>
                <a:gd name="T2" fmla="*/ 366 w 544"/>
                <a:gd name="T3" fmla="*/ 159 h 91"/>
                <a:gd name="T4" fmla="*/ 0 w 544"/>
                <a:gd name="T5" fmla="*/ 0 h 91"/>
                <a:gd name="T6" fmla="*/ 0 60000 65536"/>
                <a:gd name="T7" fmla="*/ 0 60000 65536"/>
                <a:gd name="T8" fmla="*/ 0 60000 65536"/>
                <a:gd name="T9" fmla="*/ 0 w 544"/>
                <a:gd name="T10" fmla="*/ 0 h 91"/>
                <a:gd name="T11" fmla="*/ 544 w 544"/>
                <a:gd name="T12" fmla="*/ 91 h 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4" h="91">
                  <a:moveTo>
                    <a:pt x="544" y="0"/>
                  </a:moveTo>
                  <a:cubicBezTo>
                    <a:pt x="453" y="45"/>
                    <a:pt x="363" y="91"/>
                    <a:pt x="272" y="91"/>
                  </a:cubicBezTo>
                  <a:cubicBezTo>
                    <a:pt x="181" y="91"/>
                    <a:pt x="90" y="45"/>
                    <a:pt x="0" y="0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56" name="Oval 48"/>
            <p:cNvSpPr>
              <a:spLocks noChangeArrowheads="1"/>
            </p:cNvSpPr>
            <p:nvPr/>
          </p:nvSpPr>
          <p:spPr bwMode="auto">
            <a:xfrm>
              <a:off x="2548" y="2875"/>
              <a:ext cx="60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57" name="Oval 49"/>
            <p:cNvSpPr>
              <a:spLocks noChangeArrowheads="1"/>
            </p:cNvSpPr>
            <p:nvPr/>
          </p:nvSpPr>
          <p:spPr bwMode="auto">
            <a:xfrm>
              <a:off x="2364" y="2477"/>
              <a:ext cx="426" cy="39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58" name="Line 50"/>
            <p:cNvSpPr>
              <a:spLocks noChangeShapeType="1"/>
            </p:cNvSpPr>
            <p:nvPr/>
          </p:nvSpPr>
          <p:spPr bwMode="auto">
            <a:xfrm flipH="1">
              <a:off x="2608" y="2794"/>
              <a:ext cx="123" cy="8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9" name="Line 51"/>
            <p:cNvSpPr>
              <a:spLocks noChangeShapeType="1"/>
            </p:cNvSpPr>
            <p:nvPr/>
          </p:nvSpPr>
          <p:spPr bwMode="auto">
            <a:xfrm flipH="1" flipV="1">
              <a:off x="1066" y="2931"/>
              <a:ext cx="90" cy="9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0" name="Freeform 52"/>
            <p:cNvSpPr>
              <a:spLocks/>
            </p:cNvSpPr>
            <p:nvPr/>
          </p:nvSpPr>
          <p:spPr bwMode="auto">
            <a:xfrm>
              <a:off x="1837" y="2931"/>
              <a:ext cx="732" cy="159"/>
            </a:xfrm>
            <a:custGeom>
              <a:avLst/>
              <a:gdLst>
                <a:gd name="T0" fmla="*/ 732 w 544"/>
                <a:gd name="T1" fmla="*/ 0 h 91"/>
                <a:gd name="T2" fmla="*/ 366 w 544"/>
                <a:gd name="T3" fmla="*/ 159 h 91"/>
                <a:gd name="T4" fmla="*/ 0 w 544"/>
                <a:gd name="T5" fmla="*/ 0 h 91"/>
                <a:gd name="T6" fmla="*/ 0 60000 65536"/>
                <a:gd name="T7" fmla="*/ 0 60000 65536"/>
                <a:gd name="T8" fmla="*/ 0 60000 65536"/>
                <a:gd name="T9" fmla="*/ 0 w 544"/>
                <a:gd name="T10" fmla="*/ 0 h 91"/>
                <a:gd name="T11" fmla="*/ 544 w 544"/>
                <a:gd name="T12" fmla="*/ 91 h 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4" h="91">
                  <a:moveTo>
                    <a:pt x="544" y="0"/>
                  </a:moveTo>
                  <a:cubicBezTo>
                    <a:pt x="453" y="45"/>
                    <a:pt x="363" y="91"/>
                    <a:pt x="272" y="91"/>
                  </a:cubicBezTo>
                  <a:cubicBezTo>
                    <a:pt x="181" y="91"/>
                    <a:pt x="90" y="45"/>
                    <a:pt x="0" y="0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61" name="Line 53"/>
            <p:cNvSpPr>
              <a:spLocks noChangeShapeType="1"/>
            </p:cNvSpPr>
            <p:nvPr/>
          </p:nvSpPr>
          <p:spPr bwMode="auto">
            <a:xfrm flipH="1" flipV="1">
              <a:off x="1882" y="2931"/>
              <a:ext cx="90" cy="9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2" name="Line 54"/>
            <p:cNvSpPr>
              <a:spLocks noChangeShapeType="1"/>
            </p:cNvSpPr>
            <p:nvPr/>
          </p:nvSpPr>
          <p:spPr bwMode="auto">
            <a:xfrm>
              <a:off x="1837" y="2886"/>
              <a:ext cx="709" cy="1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3" name="Freeform 55"/>
            <p:cNvSpPr>
              <a:spLocks/>
            </p:cNvSpPr>
            <p:nvPr/>
          </p:nvSpPr>
          <p:spPr bwMode="auto">
            <a:xfrm>
              <a:off x="1020" y="2931"/>
              <a:ext cx="1588" cy="544"/>
            </a:xfrm>
            <a:custGeom>
              <a:avLst/>
              <a:gdLst>
                <a:gd name="T0" fmla="*/ 1588 w 544"/>
                <a:gd name="T1" fmla="*/ 0 h 91"/>
                <a:gd name="T2" fmla="*/ 794 w 544"/>
                <a:gd name="T3" fmla="*/ 544 h 91"/>
                <a:gd name="T4" fmla="*/ 0 w 544"/>
                <a:gd name="T5" fmla="*/ 0 h 91"/>
                <a:gd name="T6" fmla="*/ 0 60000 65536"/>
                <a:gd name="T7" fmla="*/ 0 60000 65536"/>
                <a:gd name="T8" fmla="*/ 0 60000 65536"/>
                <a:gd name="T9" fmla="*/ 0 w 544"/>
                <a:gd name="T10" fmla="*/ 0 h 91"/>
                <a:gd name="T11" fmla="*/ 544 w 544"/>
                <a:gd name="T12" fmla="*/ 91 h 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4" h="91">
                  <a:moveTo>
                    <a:pt x="544" y="0"/>
                  </a:moveTo>
                  <a:cubicBezTo>
                    <a:pt x="453" y="45"/>
                    <a:pt x="363" y="91"/>
                    <a:pt x="272" y="91"/>
                  </a:cubicBezTo>
                  <a:cubicBezTo>
                    <a:pt x="181" y="91"/>
                    <a:pt x="90" y="45"/>
                    <a:pt x="0" y="0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64" name="Freeform 56"/>
            <p:cNvSpPr>
              <a:spLocks/>
            </p:cNvSpPr>
            <p:nvPr/>
          </p:nvSpPr>
          <p:spPr bwMode="auto">
            <a:xfrm>
              <a:off x="1066" y="2931"/>
              <a:ext cx="1542" cy="998"/>
            </a:xfrm>
            <a:custGeom>
              <a:avLst/>
              <a:gdLst>
                <a:gd name="T0" fmla="*/ 1542 w 544"/>
                <a:gd name="T1" fmla="*/ 0 h 91"/>
                <a:gd name="T2" fmla="*/ 771 w 544"/>
                <a:gd name="T3" fmla="*/ 998 h 91"/>
                <a:gd name="T4" fmla="*/ 0 w 544"/>
                <a:gd name="T5" fmla="*/ 0 h 91"/>
                <a:gd name="T6" fmla="*/ 0 60000 65536"/>
                <a:gd name="T7" fmla="*/ 0 60000 65536"/>
                <a:gd name="T8" fmla="*/ 0 60000 65536"/>
                <a:gd name="T9" fmla="*/ 0 w 544"/>
                <a:gd name="T10" fmla="*/ 0 h 91"/>
                <a:gd name="T11" fmla="*/ 544 w 544"/>
                <a:gd name="T12" fmla="*/ 91 h 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4" h="91">
                  <a:moveTo>
                    <a:pt x="544" y="0"/>
                  </a:moveTo>
                  <a:cubicBezTo>
                    <a:pt x="453" y="45"/>
                    <a:pt x="363" y="91"/>
                    <a:pt x="272" y="91"/>
                  </a:cubicBezTo>
                  <a:cubicBezTo>
                    <a:pt x="181" y="91"/>
                    <a:pt x="90" y="45"/>
                    <a:pt x="0" y="0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65" name="Line 57"/>
            <p:cNvSpPr>
              <a:spLocks noChangeShapeType="1"/>
            </p:cNvSpPr>
            <p:nvPr/>
          </p:nvSpPr>
          <p:spPr bwMode="auto">
            <a:xfrm flipV="1">
              <a:off x="2290" y="2976"/>
              <a:ext cx="272" cy="27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6" name="Line 58"/>
            <p:cNvSpPr>
              <a:spLocks noChangeShapeType="1"/>
            </p:cNvSpPr>
            <p:nvPr/>
          </p:nvSpPr>
          <p:spPr bwMode="auto">
            <a:xfrm flipH="1" flipV="1">
              <a:off x="1156" y="3113"/>
              <a:ext cx="136" cy="22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7" name="Text Box 59"/>
            <p:cNvSpPr txBox="1">
              <a:spLocks noChangeArrowheads="1"/>
            </p:cNvSpPr>
            <p:nvPr/>
          </p:nvSpPr>
          <p:spPr bwMode="auto">
            <a:xfrm>
              <a:off x="781" y="2898"/>
              <a:ext cx="2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35868" name="Text Box 60"/>
            <p:cNvSpPr txBox="1">
              <a:spLocks noChangeArrowheads="1"/>
            </p:cNvSpPr>
            <p:nvPr/>
          </p:nvSpPr>
          <p:spPr bwMode="auto">
            <a:xfrm>
              <a:off x="1733" y="2944"/>
              <a:ext cx="2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5</a:t>
              </a:r>
            </a:p>
          </p:txBody>
        </p:sp>
        <p:sp>
          <p:nvSpPr>
            <p:cNvPr id="35869" name="Text Box 61"/>
            <p:cNvSpPr txBox="1">
              <a:spLocks noChangeArrowheads="1"/>
            </p:cNvSpPr>
            <p:nvPr/>
          </p:nvSpPr>
          <p:spPr bwMode="auto">
            <a:xfrm>
              <a:off x="2641" y="2944"/>
              <a:ext cx="22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56938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430"/>
            <a:ext cx="8755429" cy="68465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57226" y="18864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典型错误</a:t>
            </a:r>
          </a:p>
        </p:txBody>
      </p:sp>
    </p:spTree>
    <p:extLst>
      <p:ext uri="{BB962C8B-B14F-4D97-AF65-F5344CB8AC3E}">
        <p14:creationId xmlns:p14="http://schemas.microsoft.com/office/powerpoint/2010/main" val="364321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8CBEF98-55FF-4544-9AD6-3E04710445BF}" type="slidenum">
              <a:rPr lang="zh-CN" altLang="en-US" smtClean="0">
                <a:solidFill>
                  <a:schemeClr val="accent1"/>
                </a:solidFill>
              </a:rPr>
              <a:pPr/>
              <a:t>7</a:t>
            </a:fld>
            <a:r>
              <a:rPr lang="en-US" altLang="zh-CN" dirty="0">
                <a:solidFill>
                  <a:schemeClr val="accent1"/>
                </a:solidFill>
              </a:rPr>
              <a:t>/52</a:t>
            </a:r>
          </a:p>
        </p:txBody>
      </p:sp>
      <p:sp>
        <p:nvSpPr>
          <p:cNvPr id="36867" name="Rectangle 2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9144000" cy="1943101"/>
          </a:xfrm>
          <a:solidFill>
            <a:schemeClr val="accent1"/>
          </a:solidFill>
        </p:spPr>
        <p:txBody>
          <a:bodyPr/>
          <a:lstStyle/>
          <a:p>
            <a:pPr marL="542925" indent="-542925" algn="l"/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Z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是整数集，在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Z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上定义一个二元关系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：对于任意的 </a:t>
            </a:r>
            <a:r>
              <a:rPr lang="en-US" altLang="zh-CN" sz="3200" b="1" dirty="0" err="1">
                <a:latin typeface="Calibri" panose="020F0502020204030204" pitchFamily="34" charset="0"/>
                <a:ea typeface="宋体" panose="02010600030101010101" pitchFamily="2" charset="-122"/>
              </a:rPr>
              <a:t>x,y∊Z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, &lt;</a:t>
            </a:r>
            <a:r>
              <a:rPr lang="en-US" altLang="zh-CN" sz="3200" b="1" dirty="0" err="1">
                <a:latin typeface="Calibri" panose="020F0502020204030204" pitchFamily="34" charset="0"/>
                <a:ea typeface="宋体" panose="02010600030101010101" pitchFamily="2" charset="-122"/>
              </a:rPr>
              <a:t>x,y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&gt; ∊R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当且仅当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与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y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被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除余数相同。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Z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上的等价关系。</a:t>
            </a:r>
            <a:endParaRPr lang="en-US" altLang="zh-CN" sz="32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250825" y="1988840"/>
            <a:ext cx="8569325" cy="4552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 sz="2800" b="1" dirty="0"/>
              <a:t>显然</a:t>
            </a:r>
            <a:r>
              <a:rPr lang="en-US" altLang="zh-CN" sz="2800" b="1" dirty="0"/>
              <a:t>, x</a:t>
            </a:r>
            <a:r>
              <a:rPr lang="zh-CN" altLang="en-US" sz="2800" b="1" dirty="0"/>
              <a:t>与</a:t>
            </a:r>
            <a:r>
              <a:rPr lang="en-US" altLang="zh-CN" sz="2800" b="1" dirty="0"/>
              <a:t>y</a:t>
            </a:r>
            <a:r>
              <a:rPr lang="zh-CN" altLang="en-US" sz="2800" b="1" dirty="0"/>
              <a:t>被</a:t>
            </a:r>
            <a:r>
              <a:rPr lang="en-US" altLang="zh-CN" sz="2800" b="1" dirty="0"/>
              <a:t>5</a:t>
            </a:r>
            <a:r>
              <a:rPr lang="zh-CN" altLang="en-US" sz="2800" b="1" dirty="0"/>
              <a:t>除同余的充要条件是</a:t>
            </a:r>
            <a:r>
              <a:rPr lang="en-US" altLang="zh-CN" sz="2800" b="1" dirty="0"/>
              <a:t>5</a:t>
            </a:r>
            <a:r>
              <a:rPr lang="en-US" altLang="zh-CN" sz="2800" b="1" dirty="0">
                <a:cs typeface="Arial" panose="020B0604020202020204" pitchFamily="34" charset="0"/>
              </a:rPr>
              <a:t>|</a:t>
            </a:r>
            <a:r>
              <a:rPr lang="en-US" altLang="zh-CN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(x-y)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这里符号</a:t>
            </a:r>
            <a:r>
              <a:rPr lang="en-US" altLang="zh-CN" sz="2800" b="1" dirty="0" err="1"/>
              <a:t>a|b</a:t>
            </a:r>
            <a:r>
              <a:rPr lang="zh-CN" altLang="en-US" sz="2800" b="1" dirty="0"/>
              <a:t>表示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整除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与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是两个整数。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800" b="1" dirty="0">
                <a:solidFill>
                  <a:schemeClr val="hlink"/>
                </a:solidFill>
              </a:rPr>
              <a:t>对于</a:t>
            </a:r>
            <a:r>
              <a:rPr lang="zh-CN" altLang="en-US" sz="2800" b="1" dirty="0">
                <a:solidFill>
                  <a:schemeClr val="hlink"/>
                </a:solidFill>
                <a:sym typeface="Symbol" panose="05050102010706020507" pitchFamily="18" charset="2"/>
              </a:rPr>
              <a:t></a:t>
            </a:r>
            <a:r>
              <a:rPr lang="zh-CN" altLang="en-US" sz="2800" dirty="0">
                <a:solidFill>
                  <a:schemeClr val="hlink"/>
                </a:solidFill>
              </a:rPr>
              <a:t> </a:t>
            </a:r>
            <a:r>
              <a:rPr lang="en-US" altLang="zh-CN" sz="2800" b="1" dirty="0" err="1">
                <a:solidFill>
                  <a:schemeClr val="hlink"/>
                </a:solidFill>
              </a:rPr>
              <a:t>x∊Z</a:t>
            </a:r>
            <a:r>
              <a:rPr lang="zh-CN" altLang="en-US" sz="2800" b="1" dirty="0">
                <a:solidFill>
                  <a:schemeClr val="hlink"/>
                </a:solidFill>
              </a:rPr>
              <a:t>，有</a:t>
            </a:r>
            <a:r>
              <a:rPr lang="en-US" altLang="zh-CN" sz="2800" b="1" dirty="0">
                <a:solidFill>
                  <a:schemeClr val="hlink"/>
                </a:solidFill>
              </a:rPr>
              <a:t>5|(x-x), </a:t>
            </a:r>
            <a:r>
              <a:rPr lang="zh-CN" altLang="en-US" sz="2800" b="1" dirty="0">
                <a:solidFill>
                  <a:schemeClr val="hlink"/>
                </a:solidFill>
              </a:rPr>
              <a:t>即</a:t>
            </a:r>
            <a:r>
              <a:rPr lang="en-US" altLang="zh-CN" sz="2800" b="1" dirty="0">
                <a:solidFill>
                  <a:schemeClr val="hlink"/>
                </a:solidFill>
              </a:rPr>
              <a:t>&lt;</a:t>
            </a:r>
            <a:r>
              <a:rPr lang="en-US" altLang="zh-CN" sz="2800" b="1" dirty="0" err="1">
                <a:solidFill>
                  <a:schemeClr val="hlink"/>
                </a:solidFill>
              </a:rPr>
              <a:t>x,x</a:t>
            </a:r>
            <a:r>
              <a:rPr lang="en-US" altLang="zh-CN" sz="2800" b="1" dirty="0">
                <a:solidFill>
                  <a:schemeClr val="hlink"/>
                </a:solidFill>
              </a:rPr>
              <a:t>&gt; ∊R</a:t>
            </a:r>
            <a:r>
              <a:rPr lang="zh-CN" altLang="en-US" sz="2800" b="1" dirty="0">
                <a:solidFill>
                  <a:schemeClr val="hlink"/>
                </a:solidFill>
              </a:rPr>
              <a:t>，亦即</a:t>
            </a:r>
            <a:r>
              <a:rPr lang="en-US" altLang="zh-CN" sz="2800" b="1" dirty="0">
                <a:solidFill>
                  <a:schemeClr val="hlink"/>
                </a:solidFill>
              </a:rPr>
              <a:t>R</a:t>
            </a:r>
            <a:r>
              <a:rPr lang="zh-CN" altLang="en-US" sz="2800" b="1" dirty="0">
                <a:solidFill>
                  <a:schemeClr val="hlink"/>
                </a:solidFill>
              </a:rPr>
              <a:t>有自反性。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800" b="1" dirty="0"/>
              <a:t>对于</a:t>
            </a:r>
            <a:r>
              <a:rPr lang="zh-CN" altLang="en-US" sz="2800" b="1" dirty="0">
                <a:sym typeface="Symbol" panose="05050102010706020507" pitchFamily="18" charset="2"/>
              </a:rPr>
              <a:t></a:t>
            </a:r>
            <a:r>
              <a:rPr lang="zh-CN" altLang="en-US" sz="2800" dirty="0"/>
              <a:t> </a:t>
            </a:r>
            <a:r>
              <a:rPr lang="en-US" altLang="zh-CN" sz="2800" b="1" dirty="0" err="1"/>
              <a:t>x,y∊Z</a:t>
            </a:r>
            <a:r>
              <a:rPr lang="zh-CN" altLang="en-US" sz="2800" b="1" dirty="0"/>
              <a:t>，若</a:t>
            </a:r>
            <a:r>
              <a:rPr lang="en-US" altLang="zh-CN" sz="2800" b="1" dirty="0"/>
              <a:t>&lt;</a:t>
            </a:r>
            <a:r>
              <a:rPr lang="en-US" altLang="zh-CN" sz="2800" b="1" dirty="0" err="1"/>
              <a:t>x,y</a:t>
            </a:r>
            <a:r>
              <a:rPr lang="en-US" altLang="zh-CN" sz="2800" b="1" dirty="0"/>
              <a:t>&gt; ∊R, </a:t>
            </a:r>
            <a:r>
              <a:rPr lang="zh-CN" altLang="en-US" sz="2800" b="1" dirty="0"/>
              <a:t>即</a:t>
            </a:r>
            <a:r>
              <a:rPr lang="en-US" altLang="zh-CN" sz="2800" b="1" dirty="0"/>
              <a:t>5|(x-y)</a:t>
            </a:r>
            <a:r>
              <a:rPr lang="zh-CN" altLang="en-US" sz="2800" b="1" dirty="0"/>
              <a:t>，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800" b="1" dirty="0"/>
              <a:t>          也即</a:t>
            </a:r>
            <a:r>
              <a:rPr lang="en-US" altLang="zh-CN" sz="2800" b="1" dirty="0"/>
              <a:t>5|(y-x), </a:t>
            </a:r>
            <a:r>
              <a:rPr lang="zh-CN" altLang="en-US" sz="2800" b="1" dirty="0"/>
              <a:t>所以</a:t>
            </a:r>
            <a:r>
              <a:rPr lang="en-US" altLang="zh-CN" sz="2800" b="1" dirty="0"/>
              <a:t>&lt;</a:t>
            </a:r>
            <a:r>
              <a:rPr lang="en-US" altLang="zh-CN" sz="2800" b="1" dirty="0" err="1"/>
              <a:t>y,x</a:t>
            </a:r>
            <a:r>
              <a:rPr lang="en-US" altLang="zh-CN" sz="2800" b="1" dirty="0"/>
              <a:t>&gt; ∊R</a:t>
            </a:r>
            <a:r>
              <a:rPr lang="zh-CN" altLang="en-US" sz="2800" b="1" dirty="0"/>
              <a:t>， 亦即</a:t>
            </a:r>
            <a:r>
              <a:rPr lang="en-US" altLang="zh-CN" sz="2800" b="1" dirty="0"/>
              <a:t>R</a:t>
            </a:r>
            <a:r>
              <a:rPr lang="zh-CN" altLang="en-US" sz="2800" b="1" dirty="0"/>
              <a:t>有对称性。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800" b="1" dirty="0">
                <a:solidFill>
                  <a:schemeClr val="hlink"/>
                </a:solidFill>
              </a:rPr>
              <a:t>对于</a:t>
            </a:r>
            <a:r>
              <a:rPr lang="zh-CN" altLang="en-US" sz="2800" b="1" dirty="0">
                <a:solidFill>
                  <a:schemeClr val="hlink"/>
                </a:solidFill>
                <a:sym typeface="Symbol" panose="05050102010706020507" pitchFamily="18" charset="2"/>
              </a:rPr>
              <a:t></a:t>
            </a:r>
            <a:r>
              <a:rPr lang="zh-CN" altLang="en-US" sz="2800" dirty="0">
                <a:solidFill>
                  <a:schemeClr val="hlink"/>
                </a:solidFill>
              </a:rPr>
              <a:t> </a:t>
            </a:r>
            <a:r>
              <a:rPr lang="en-US" altLang="zh-CN" sz="2800" b="1" dirty="0" err="1">
                <a:solidFill>
                  <a:schemeClr val="hlink"/>
                </a:solidFill>
              </a:rPr>
              <a:t>x,y,z∊Z</a:t>
            </a:r>
            <a:r>
              <a:rPr lang="zh-CN" altLang="en-US" sz="2800" b="1" dirty="0">
                <a:solidFill>
                  <a:schemeClr val="hlink"/>
                </a:solidFill>
              </a:rPr>
              <a:t>，若</a:t>
            </a:r>
            <a:r>
              <a:rPr lang="en-US" altLang="zh-CN" sz="2800" b="1" dirty="0">
                <a:solidFill>
                  <a:schemeClr val="hlink"/>
                </a:solidFill>
              </a:rPr>
              <a:t>&lt;</a:t>
            </a:r>
            <a:r>
              <a:rPr lang="en-US" altLang="zh-CN" sz="2800" b="1" dirty="0" err="1">
                <a:solidFill>
                  <a:schemeClr val="hlink"/>
                </a:solidFill>
              </a:rPr>
              <a:t>x,y</a:t>
            </a:r>
            <a:r>
              <a:rPr lang="en-US" altLang="zh-CN" sz="2800" b="1" dirty="0">
                <a:solidFill>
                  <a:schemeClr val="hlink"/>
                </a:solidFill>
              </a:rPr>
              <a:t>&gt; ∊R, </a:t>
            </a:r>
            <a:r>
              <a:rPr lang="zh-CN" altLang="en-US" sz="2800" b="1" dirty="0">
                <a:solidFill>
                  <a:schemeClr val="hlink"/>
                </a:solidFill>
              </a:rPr>
              <a:t>且</a:t>
            </a:r>
            <a:r>
              <a:rPr lang="en-US" altLang="zh-CN" sz="2800" b="1" dirty="0">
                <a:solidFill>
                  <a:schemeClr val="hlink"/>
                </a:solidFill>
              </a:rPr>
              <a:t>&lt;</a:t>
            </a:r>
            <a:r>
              <a:rPr lang="en-US" altLang="zh-CN" sz="2800" b="1" dirty="0" err="1">
                <a:solidFill>
                  <a:schemeClr val="hlink"/>
                </a:solidFill>
              </a:rPr>
              <a:t>y,z</a:t>
            </a:r>
            <a:r>
              <a:rPr lang="en-US" altLang="zh-CN" sz="2800" b="1" dirty="0">
                <a:solidFill>
                  <a:schemeClr val="hlink"/>
                </a:solidFill>
              </a:rPr>
              <a:t>&gt; ∊R</a:t>
            </a:r>
            <a:r>
              <a:rPr lang="zh-CN" altLang="en-US" sz="2800" b="1" dirty="0">
                <a:solidFill>
                  <a:schemeClr val="hlink"/>
                </a:solidFill>
              </a:rPr>
              <a:t>，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800" b="1" dirty="0">
                <a:solidFill>
                  <a:schemeClr val="hlink"/>
                </a:solidFill>
              </a:rPr>
              <a:t>         即</a:t>
            </a:r>
            <a:r>
              <a:rPr lang="en-US" altLang="zh-CN" sz="2800" b="1" dirty="0">
                <a:solidFill>
                  <a:schemeClr val="hlink"/>
                </a:solidFill>
              </a:rPr>
              <a:t>5|(x-y)</a:t>
            </a:r>
            <a:r>
              <a:rPr lang="zh-CN" altLang="en-US" sz="2800" b="1" dirty="0">
                <a:solidFill>
                  <a:schemeClr val="hlink"/>
                </a:solidFill>
              </a:rPr>
              <a:t>，且</a:t>
            </a:r>
            <a:r>
              <a:rPr lang="en-US" altLang="zh-CN" sz="2800" b="1" dirty="0">
                <a:solidFill>
                  <a:schemeClr val="hlink"/>
                </a:solidFill>
              </a:rPr>
              <a:t>5|(y-z)</a:t>
            </a:r>
            <a:r>
              <a:rPr lang="zh-CN" altLang="en-US" sz="2800" b="1" dirty="0">
                <a:solidFill>
                  <a:schemeClr val="hlink"/>
                </a:solidFill>
              </a:rPr>
              <a:t>，则  </a:t>
            </a:r>
            <a:r>
              <a:rPr lang="en-US" altLang="zh-CN" sz="2800" b="1" dirty="0">
                <a:solidFill>
                  <a:schemeClr val="hlink"/>
                </a:solidFill>
              </a:rPr>
              <a:t>5|(x-y)+(y-z)</a:t>
            </a:r>
            <a:r>
              <a:rPr lang="zh-CN" altLang="en-US" sz="2800" b="1" dirty="0">
                <a:solidFill>
                  <a:schemeClr val="hlink"/>
                </a:solidFill>
              </a:rPr>
              <a:t>，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800" b="1" dirty="0">
                <a:solidFill>
                  <a:schemeClr val="hlink"/>
                </a:solidFill>
              </a:rPr>
              <a:t>         亦即</a:t>
            </a:r>
            <a:r>
              <a:rPr lang="en-US" altLang="zh-CN" sz="2800" b="1" dirty="0">
                <a:solidFill>
                  <a:schemeClr val="hlink"/>
                </a:solidFill>
              </a:rPr>
              <a:t>5|(x-z)</a:t>
            </a:r>
            <a:r>
              <a:rPr lang="zh-CN" altLang="en-US" sz="2800" b="1" dirty="0">
                <a:solidFill>
                  <a:schemeClr val="hlink"/>
                </a:solidFill>
              </a:rPr>
              <a:t>，所以</a:t>
            </a:r>
            <a:r>
              <a:rPr lang="en-US" altLang="zh-CN" sz="2800" b="1" dirty="0">
                <a:solidFill>
                  <a:schemeClr val="hlink"/>
                </a:solidFill>
              </a:rPr>
              <a:t>&lt;</a:t>
            </a:r>
            <a:r>
              <a:rPr lang="en-US" altLang="zh-CN" sz="2800" b="1" dirty="0" err="1">
                <a:solidFill>
                  <a:schemeClr val="hlink"/>
                </a:solidFill>
              </a:rPr>
              <a:t>x,z</a:t>
            </a:r>
            <a:r>
              <a:rPr lang="en-US" altLang="zh-CN" sz="2800" b="1" dirty="0">
                <a:solidFill>
                  <a:schemeClr val="hlink"/>
                </a:solidFill>
              </a:rPr>
              <a:t>&gt; ∊R</a:t>
            </a:r>
            <a:r>
              <a:rPr lang="zh-CN" altLang="en-US" sz="2800" b="1" dirty="0">
                <a:solidFill>
                  <a:schemeClr val="hlink"/>
                </a:solidFill>
              </a:rPr>
              <a:t>，亦即</a:t>
            </a:r>
            <a:r>
              <a:rPr lang="en-US" altLang="zh-CN" sz="2800" b="1" dirty="0">
                <a:solidFill>
                  <a:schemeClr val="hlink"/>
                </a:solidFill>
              </a:rPr>
              <a:t>R</a:t>
            </a:r>
            <a:r>
              <a:rPr lang="zh-CN" altLang="en-US" sz="2800" b="1" dirty="0">
                <a:solidFill>
                  <a:schemeClr val="hlink"/>
                </a:solidFill>
              </a:rPr>
              <a:t>有传递性。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800" b="1" dirty="0"/>
              <a:t>故</a:t>
            </a:r>
            <a:r>
              <a:rPr lang="en-US" altLang="zh-CN" sz="2800" b="1" dirty="0"/>
              <a:t>R</a:t>
            </a:r>
            <a:r>
              <a:rPr lang="zh-CN" altLang="en-US" sz="2800" b="1" dirty="0"/>
              <a:t>是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上的等价关系。</a:t>
            </a:r>
          </a:p>
        </p:txBody>
      </p:sp>
    </p:spTree>
    <p:extLst>
      <p:ext uri="{BB962C8B-B14F-4D97-AF65-F5344CB8AC3E}">
        <p14:creationId xmlns:p14="http://schemas.microsoft.com/office/powerpoint/2010/main" val="21658934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1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1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1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1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1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1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14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FA28562-7082-4F7B-AE4F-86572C0BEDD6}" type="slidenum">
              <a:rPr lang="zh-CN" altLang="en-US" smtClean="0">
                <a:solidFill>
                  <a:schemeClr val="accent1"/>
                </a:solidFill>
              </a:rPr>
              <a:pPr/>
              <a:t>8</a:t>
            </a:fld>
            <a:r>
              <a:rPr lang="en-US" altLang="zh-CN" dirty="0">
                <a:solidFill>
                  <a:schemeClr val="accent1"/>
                </a:solidFill>
              </a:rPr>
              <a:t>/52</a:t>
            </a:r>
          </a:p>
        </p:txBody>
      </p:sp>
      <p:sp>
        <p:nvSpPr>
          <p:cNvPr id="37891" name="Rectangle 2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9144000" cy="1943101"/>
          </a:xfrm>
          <a:solidFill>
            <a:schemeClr val="accent1"/>
          </a:solidFill>
        </p:spPr>
        <p:txBody>
          <a:bodyPr/>
          <a:lstStyle/>
          <a:p>
            <a:pPr marL="625475" indent="-625475" algn="l"/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例设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A={1,2,3,…},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并设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~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A×A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上的关系，其定义为：若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ad=</a:t>
            </a:r>
            <a:r>
              <a:rPr lang="en-US" altLang="zh-CN" sz="3600" b="1" dirty="0" err="1">
                <a:latin typeface="Calibri" panose="020F0502020204030204" pitchFamily="34" charset="0"/>
                <a:ea typeface="宋体" panose="02010600030101010101" pitchFamily="2" charset="-122"/>
              </a:rPr>
              <a:t>bc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， 则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sz="3600" b="1" dirty="0" err="1">
                <a:latin typeface="Calibri" panose="020F0502020204030204" pitchFamily="34" charset="0"/>
                <a:ea typeface="宋体" panose="02010600030101010101" pitchFamily="2" charset="-122"/>
              </a:rPr>
              <a:t>a,b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&gt;~&lt;</a:t>
            </a:r>
            <a:r>
              <a:rPr lang="en-US" altLang="zh-CN" sz="3600" b="1" dirty="0" err="1">
                <a:latin typeface="Calibri" panose="020F0502020204030204" pitchFamily="34" charset="0"/>
                <a:ea typeface="宋体" panose="02010600030101010101" pitchFamily="2" charset="-122"/>
              </a:rPr>
              <a:t>c,d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&gt;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。证明 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~ 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是一个等价关系。</a:t>
            </a:r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90820" name="Text Box 4"/>
          <p:cNvSpPr txBox="1">
            <a:spLocks noChangeArrowheads="1"/>
          </p:cNvSpPr>
          <p:nvPr/>
        </p:nvSpPr>
        <p:spPr bwMode="auto">
          <a:xfrm>
            <a:off x="0" y="1989138"/>
            <a:ext cx="9144000" cy="481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 b="1" dirty="0"/>
              <a:t>证： </a:t>
            </a:r>
            <a:r>
              <a:rPr lang="en-US" altLang="zh-CN" sz="3200" b="1" dirty="0"/>
              <a:t>(1) </a:t>
            </a:r>
            <a:r>
              <a:rPr lang="zh-CN" altLang="en-US" sz="3200" b="1" dirty="0">
                <a:solidFill>
                  <a:srgbClr val="FF3300"/>
                </a:solidFill>
              </a:rPr>
              <a:t>自反性</a:t>
            </a:r>
            <a:r>
              <a:rPr lang="zh-CN" altLang="en-US" sz="3200" b="1" dirty="0"/>
              <a:t> 对于</a:t>
            </a:r>
            <a:r>
              <a:rPr lang="el-GR" altLang="zh-CN" sz="3200" b="1" dirty="0"/>
              <a:t>∀</a:t>
            </a:r>
            <a:r>
              <a:rPr lang="en-US" altLang="zh-CN" sz="3200" b="1" dirty="0"/>
              <a:t>&lt;</a:t>
            </a:r>
            <a:r>
              <a:rPr lang="en-US" altLang="zh-CN" sz="3200" b="1" dirty="0" err="1"/>
              <a:t>a,b</a:t>
            </a:r>
            <a:r>
              <a:rPr lang="en-US" altLang="zh-CN" sz="3200" b="1" dirty="0"/>
              <a:t>&gt;∊A×</a:t>
            </a:r>
            <a:r>
              <a:rPr lang="en-US" altLang="zh-CN" sz="3200" dirty="0"/>
              <a:t>A</a:t>
            </a:r>
            <a:r>
              <a:rPr lang="en-US" altLang="zh-CN" sz="3200" b="1" dirty="0"/>
              <a:t>,</a:t>
            </a:r>
            <a:r>
              <a:rPr lang="en-US" altLang="zh-CN" sz="3200" dirty="0"/>
              <a:t> </a:t>
            </a:r>
            <a:r>
              <a:rPr lang="zh-CN" altLang="en-US" sz="3200" dirty="0"/>
              <a:t>因为</a:t>
            </a:r>
            <a:r>
              <a:rPr lang="en-US" altLang="zh-CN" sz="3200" dirty="0"/>
              <a:t>ab=</a:t>
            </a:r>
            <a:r>
              <a:rPr lang="en-US" altLang="zh-CN" sz="3200" dirty="0" err="1"/>
              <a:t>ba</a:t>
            </a:r>
            <a:r>
              <a:rPr lang="zh-CN" altLang="en-US" sz="3200" dirty="0"/>
              <a:t>，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dirty="0"/>
              <a:t>                          则有</a:t>
            </a:r>
            <a:r>
              <a:rPr lang="en-US" altLang="zh-CN" sz="3200" dirty="0"/>
              <a:t>&lt;</a:t>
            </a:r>
            <a:r>
              <a:rPr lang="en-US" altLang="zh-CN" sz="3200" dirty="0" err="1"/>
              <a:t>a,b</a:t>
            </a:r>
            <a:r>
              <a:rPr lang="en-US" altLang="zh-CN" sz="3200" dirty="0"/>
              <a:t>&gt; ~&lt;</a:t>
            </a:r>
            <a:r>
              <a:rPr lang="en-US" altLang="zh-CN" sz="3200" dirty="0" err="1"/>
              <a:t>a,b</a:t>
            </a:r>
            <a:r>
              <a:rPr lang="en-US" altLang="zh-CN" sz="3200" dirty="0"/>
              <a:t>&gt; </a:t>
            </a:r>
            <a:r>
              <a:rPr lang="zh-CN" altLang="en-US" sz="3200" b="1" dirty="0"/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b="1" dirty="0"/>
              <a:t>        </a:t>
            </a:r>
            <a:r>
              <a:rPr lang="en-US" altLang="zh-CN" sz="3200" b="1" dirty="0"/>
              <a:t>(2) </a:t>
            </a:r>
            <a:r>
              <a:rPr lang="zh-CN" altLang="en-US" sz="3200" b="1" dirty="0">
                <a:solidFill>
                  <a:srgbClr val="FF3300"/>
                </a:solidFill>
              </a:rPr>
              <a:t>对称性</a:t>
            </a:r>
            <a:r>
              <a:rPr lang="zh-CN" altLang="en-US" sz="3200" b="1" dirty="0"/>
              <a:t> 如果</a:t>
            </a:r>
            <a:r>
              <a:rPr lang="en-US" altLang="zh-CN" sz="3200" dirty="0"/>
              <a:t>&lt;</a:t>
            </a:r>
            <a:r>
              <a:rPr lang="en-US" altLang="zh-CN" sz="3200" dirty="0" err="1"/>
              <a:t>a,b</a:t>
            </a:r>
            <a:r>
              <a:rPr lang="en-US" altLang="zh-CN" sz="3200" dirty="0"/>
              <a:t>&gt; ~&lt;</a:t>
            </a:r>
            <a:r>
              <a:rPr lang="en-US" altLang="zh-CN" sz="3200" dirty="0" err="1"/>
              <a:t>c,d</a:t>
            </a:r>
            <a:r>
              <a:rPr lang="en-US" altLang="zh-CN" sz="3200" dirty="0"/>
              <a:t>&gt;</a:t>
            </a:r>
            <a:r>
              <a:rPr lang="zh-CN" altLang="en-US" sz="3200" dirty="0"/>
              <a:t>，即有 </a:t>
            </a:r>
            <a:r>
              <a:rPr lang="en-US" altLang="zh-CN" sz="3200" dirty="0"/>
              <a:t>ad=</a:t>
            </a:r>
            <a:r>
              <a:rPr lang="en-US" altLang="zh-CN" sz="3200" dirty="0" err="1"/>
              <a:t>bc</a:t>
            </a:r>
            <a:r>
              <a:rPr lang="zh-CN" altLang="en-US" sz="3200" dirty="0"/>
              <a:t>，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dirty="0"/>
              <a:t>                          即有</a:t>
            </a:r>
            <a:r>
              <a:rPr lang="en-US" altLang="zh-CN" sz="3200" dirty="0"/>
              <a:t> </a:t>
            </a:r>
            <a:r>
              <a:rPr lang="en-US" altLang="zh-CN" sz="3200" dirty="0" err="1"/>
              <a:t>cb</a:t>
            </a:r>
            <a:r>
              <a:rPr lang="en-US" altLang="zh-CN" sz="3200" dirty="0"/>
              <a:t>=da</a:t>
            </a:r>
            <a:r>
              <a:rPr lang="zh-CN" altLang="en-US" sz="3200" dirty="0"/>
              <a:t>， 故有</a:t>
            </a:r>
            <a:r>
              <a:rPr lang="en-US" altLang="zh-CN" sz="3200" dirty="0"/>
              <a:t>&lt;</a:t>
            </a:r>
            <a:r>
              <a:rPr lang="en-US" altLang="zh-CN" sz="3200" dirty="0" err="1"/>
              <a:t>c,d</a:t>
            </a:r>
            <a:r>
              <a:rPr lang="en-US" altLang="zh-CN" sz="3200" dirty="0"/>
              <a:t>&gt; ~&lt;</a:t>
            </a:r>
            <a:r>
              <a:rPr lang="en-US" altLang="zh-CN" sz="3200" dirty="0" err="1"/>
              <a:t>a,b</a:t>
            </a:r>
            <a:r>
              <a:rPr lang="en-US" altLang="zh-CN" sz="3200" dirty="0"/>
              <a:t>&gt;</a:t>
            </a:r>
            <a:r>
              <a:rPr lang="zh-CN" altLang="en-US" sz="3200" dirty="0"/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b="1" dirty="0"/>
              <a:t>        </a:t>
            </a:r>
            <a:r>
              <a:rPr lang="en-US" altLang="zh-CN" sz="3200" b="1" dirty="0"/>
              <a:t>(3) </a:t>
            </a:r>
            <a:r>
              <a:rPr lang="zh-CN" altLang="en-US" sz="3200" b="1" dirty="0">
                <a:solidFill>
                  <a:srgbClr val="FF3300"/>
                </a:solidFill>
              </a:rPr>
              <a:t>传递性 </a:t>
            </a:r>
            <a:r>
              <a:rPr lang="zh-CN" altLang="en-US" sz="3200" b="1" dirty="0"/>
              <a:t>如果</a:t>
            </a:r>
            <a:r>
              <a:rPr lang="en-US" altLang="zh-CN" sz="3200" dirty="0"/>
              <a:t>&lt;</a:t>
            </a:r>
            <a:r>
              <a:rPr lang="en-US" altLang="zh-CN" sz="3200" dirty="0" err="1"/>
              <a:t>a,b</a:t>
            </a:r>
            <a:r>
              <a:rPr lang="en-US" altLang="zh-CN" sz="3200" dirty="0"/>
              <a:t>&gt; ~&lt;</a:t>
            </a:r>
            <a:r>
              <a:rPr lang="en-US" altLang="zh-CN" sz="3200" dirty="0" err="1"/>
              <a:t>c,d</a:t>
            </a:r>
            <a:r>
              <a:rPr lang="en-US" altLang="zh-CN" sz="3200" dirty="0"/>
              <a:t>&gt;, &lt;</a:t>
            </a:r>
            <a:r>
              <a:rPr lang="en-US" altLang="zh-CN" sz="3200" dirty="0" err="1"/>
              <a:t>c,d</a:t>
            </a:r>
            <a:r>
              <a:rPr lang="en-US" altLang="zh-CN" sz="3200" dirty="0"/>
              <a:t>&gt; ~&lt;</a:t>
            </a:r>
            <a:r>
              <a:rPr lang="en-US" altLang="zh-CN" sz="3200" dirty="0" err="1"/>
              <a:t>e,f</a:t>
            </a:r>
            <a:r>
              <a:rPr lang="en-US" altLang="zh-CN" sz="3200" dirty="0"/>
              <a:t>&gt;</a:t>
            </a:r>
            <a:r>
              <a:rPr lang="zh-CN" altLang="en-US" sz="3200" dirty="0"/>
              <a:t>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dirty="0"/>
              <a:t>                           即有 </a:t>
            </a:r>
            <a:r>
              <a:rPr lang="en-US" altLang="zh-CN" sz="3200" dirty="0"/>
              <a:t>ad=</a:t>
            </a:r>
            <a:r>
              <a:rPr lang="en-US" altLang="zh-CN" sz="3200" dirty="0" err="1"/>
              <a:t>bc</a:t>
            </a:r>
            <a:r>
              <a:rPr lang="en-US" altLang="zh-CN" sz="3200" dirty="0"/>
              <a:t>, </a:t>
            </a:r>
            <a:r>
              <a:rPr lang="zh-CN" altLang="en-US" sz="3200" dirty="0"/>
              <a:t> </a:t>
            </a:r>
            <a:r>
              <a:rPr lang="en-US" altLang="zh-CN" sz="3200" dirty="0" err="1"/>
              <a:t>cf</a:t>
            </a:r>
            <a:r>
              <a:rPr lang="en-US" altLang="zh-CN" sz="3200" dirty="0"/>
              <a:t>=de,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/>
              <a:t>                           </a:t>
            </a:r>
            <a:r>
              <a:rPr lang="zh-CN" altLang="en-US" sz="3200" dirty="0"/>
              <a:t>于是有 </a:t>
            </a:r>
            <a:r>
              <a:rPr lang="en-US" altLang="zh-CN" sz="3200" dirty="0" err="1"/>
              <a:t>adcf</a:t>
            </a:r>
            <a:r>
              <a:rPr lang="en-US" altLang="zh-CN" sz="3200" dirty="0"/>
              <a:t>=</a:t>
            </a:r>
            <a:r>
              <a:rPr lang="en-US" altLang="zh-CN" sz="3200" dirty="0" err="1"/>
              <a:t>bcde</a:t>
            </a:r>
            <a:endParaRPr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lang="en-US" altLang="zh-CN" sz="3200" dirty="0"/>
              <a:t>                           </a:t>
            </a:r>
            <a:r>
              <a:rPr lang="zh-CN" altLang="en-US" sz="3200" dirty="0"/>
              <a:t>即 </a:t>
            </a:r>
            <a:r>
              <a:rPr lang="en-US" altLang="zh-CN" sz="3200" dirty="0" err="1"/>
              <a:t>af</a:t>
            </a:r>
            <a:r>
              <a:rPr lang="en-US" altLang="zh-CN" sz="3200" dirty="0"/>
              <a:t>=be,  </a:t>
            </a:r>
            <a:r>
              <a:rPr lang="zh-CN" altLang="en-US" sz="3200" dirty="0"/>
              <a:t>故有  </a:t>
            </a:r>
            <a:r>
              <a:rPr lang="en-US" altLang="zh-CN" sz="3200" dirty="0"/>
              <a:t>&lt;</a:t>
            </a:r>
            <a:r>
              <a:rPr lang="en-US" altLang="zh-CN" sz="3200" dirty="0" err="1"/>
              <a:t>a,b</a:t>
            </a:r>
            <a:r>
              <a:rPr lang="en-US" altLang="zh-CN" sz="3200" dirty="0"/>
              <a:t>&gt;~&lt;</a:t>
            </a:r>
            <a:r>
              <a:rPr lang="en-US" altLang="zh-CN" sz="3200" dirty="0" err="1"/>
              <a:t>e,f</a:t>
            </a:r>
            <a:r>
              <a:rPr lang="en-US" altLang="zh-CN" sz="3200" dirty="0"/>
              <a:t>&gt;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45585888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0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0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0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0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0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90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0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0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55D75C4-0C05-4D73-A8AA-84DD6F06264B}" type="slidenum">
              <a:rPr lang="zh-CN" altLang="en-US" smtClean="0">
                <a:solidFill>
                  <a:schemeClr val="accent1"/>
                </a:solidFill>
              </a:rPr>
              <a:pPr/>
              <a:t>9</a:t>
            </a:fld>
            <a:r>
              <a:rPr lang="en-US" altLang="zh-CN" dirty="0">
                <a:solidFill>
                  <a:schemeClr val="accent1"/>
                </a:solidFill>
              </a:rPr>
              <a:t>/52</a:t>
            </a:r>
          </a:p>
        </p:txBody>
      </p:sp>
      <p:sp>
        <p:nvSpPr>
          <p:cNvPr id="4403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定理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4.5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p91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4036" name="Rectangle 3"/>
          <p:cNvSpPr>
            <a:spLocks noGrp="1"/>
          </p:cNvSpPr>
          <p:nvPr>
            <p:ph type="body" idx="4294967295"/>
          </p:nvPr>
        </p:nvSpPr>
        <p:spPr>
          <a:xfrm>
            <a:off x="684213" y="1052513"/>
            <a:ext cx="8280400" cy="5184775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是一个非空集合，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上的一个等价关系，则有</a:t>
            </a:r>
          </a:p>
          <a:p>
            <a:pPr marL="609600" indent="-609600">
              <a:lnSpc>
                <a:spcPct val="120000"/>
              </a:lnSpc>
              <a:spcBef>
                <a:spcPct val="5000"/>
              </a:spcBef>
              <a:spcAft>
                <a:spcPct val="30000"/>
              </a:spcAft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MS Mincho" panose="02020609040205080304" pitchFamily="49" charset="-128"/>
              </a:rPr>
              <a:t>(1)  </a:t>
            </a:r>
            <a:r>
              <a:rPr lang="en-US" altLang="zh-CN" sz="28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∪</a:t>
            </a:r>
            <a:r>
              <a:rPr lang="en-US" altLang="zh-CN" sz="2800" b="1" dirty="0">
                <a:latin typeface="Calibri" panose="020F0502020204030204" pitchFamily="34" charset="0"/>
                <a:ea typeface="MS Mincho" panose="02020609040205080304" pitchFamily="49" charset="-128"/>
              </a:rPr>
              <a:t>[x]</a:t>
            </a:r>
            <a:r>
              <a:rPr lang="en-US" altLang="zh-CN" sz="2800" b="1" baseline="-25000" dirty="0">
                <a:latin typeface="Calibri" panose="020F0502020204030204" pitchFamily="34" charset="0"/>
                <a:ea typeface="MS Mincho" panose="02020609040205080304" pitchFamily="49" charset="-128"/>
              </a:rPr>
              <a:t>R</a:t>
            </a:r>
            <a:r>
              <a:rPr lang="en-US" altLang="zh-CN" sz="2800" b="1" dirty="0">
                <a:latin typeface="Calibri" panose="020F0502020204030204" pitchFamily="34" charset="0"/>
                <a:ea typeface="MS Mincho" panose="02020609040205080304" pitchFamily="49" charset="-128"/>
              </a:rPr>
              <a:t>=A.</a:t>
            </a:r>
            <a:endParaRPr lang="zh-CN" altLang="en-US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609600" indent="-6096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(2)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对于任意的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x,y∊A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，若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[x]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8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∩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[y]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8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≠</a:t>
            </a:r>
            <a:r>
              <a:rPr lang="en-US" altLang="zh-CN" sz="2800" b="1" dirty="0">
                <a:latin typeface="Tahoma" panose="020B0604030504040204" pitchFamily="34" charset="0"/>
                <a:ea typeface="MS Mincho" panose="02020609040205080304" pitchFamily="49" charset="-128"/>
                <a:cs typeface="Tahoma" panose="020B0604030504040204" pitchFamily="34" charset="0"/>
              </a:rPr>
              <a:t>Ø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609600" indent="-6096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则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[x]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=[y]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.</a:t>
            </a:r>
            <a:endParaRPr lang="zh-CN" altLang="en-US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609600" indent="-6096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(3) [x]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≠Ø,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且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[x]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⊆A.</a:t>
            </a:r>
          </a:p>
          <a:p>
            <a:pPr marL="609600" indent="-6096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(4)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若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xRy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则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[x]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=[y]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.</a:t>
            </a:r>
          </a:p>
          <a:p>
            <a:pPr marL="609600" indent="-6096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(5)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若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xRy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则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[x]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l-GR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∩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[y]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=Ø.</a:t>
            </a:r>
          </a:p>
          <a:p>
            <a:pPr marL="609600" indent="-609600">
              <a:buFont typeface="Arial" panose="020B0604020202020204" pitchFamily="34" charset="0"/>
              <a:buNone/>
            </a:pP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609600" indent="-609600">
              <a:buFont typeface="Arial" panose="020B0604020202020204" pitchFamily="34" charset="0"/>
              <a:buNone/>
            </a:pPr>
            <a:endParaRPr lang="zh-CN" altLang="en-US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1258888" y="1982788"/>
            <a:ext cx="669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00"/>
                </a:solidFill>
              </a:rPr>
              <a:t>x</a:t>
            </a:r>
            <a:r>
              <a:rPr lang="en-US" altLang="zh-CN" b="1">
                <a:solidFill>
                  <a:srgbClr val="333300"/>
                </a:solidFill>
              </a:rPr>
              <a:t>∊</a:t>
            </a:r>
            <a:r>
              <a:rPr lang="en-US" altLang="zh-CN">
                <a:solidFill>
                  <a:srgbClr val="333300"/>
                </a:solidFill>
              </a:rPr>
              <a:t>A</a:t>
            </a:r>
          </a:p>
        </p:txBody>
      </p:sp>
      <p:sp>
        <p:nvSpPr>
          <p:cNvPr id="44038" name="Line 5"/>
          <p:cNvSpPr>
            <a:spLocks noChangeShapeType="1"/>
          </p:cNvSpPr>
          <p:nvPr/>
        </p:nvSpPr>
        <p:spPr bwMode="auto">
          <a:xfrm flipH="1">
            <a:off x="1785938" y="4854575"/>
            <a:ext cx="215900" cy="2889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88387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4_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316515</TotalTime>
  <Words>5941</Words>
  <Application>Microsoft Office PowerPoint</Application>
  <PresentationFormat>全屏显示(4:3)</PresentationFormat>
  <Paragraphs>651</Paragraphs>
  <Slides>60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0" baseType="lpstr">
      <vt:lpstr>MS Mincho</vt:lpstr>
      <vt:lpstr>MS PMincho</vt:lpstr>
      <vt:lpstr>黑体</vt:lpstr>
      <vt:lpstr>宋体</vt:lpstr>
      <vt:lpstr>Arial</vt:lpstr>
      <vt:lpstr>Calibri</vt:lpstr>
      <vt:lpstr>Tahoma</vt:lpstr>
      <vt:lpstr>Times New Roman</vt:lpstr>
      <vt:lpstr>Wingdings</vt:lpstr>
      <vt:lpstr>4_Office 主题</vt:lpstr>
      <vt:lpstr>PowerPoint 演示文稿</vt:lpstr>
      <vt:lpstr>4.5  等价关系和偏序关系 </vt:lpstr>
      <vt:lpstr>定义4.12       等价关系</vt:lpstr>
      <vt:lpstr>定义4.13   等价类、代表元 </vt:lpstr>
      <vt:lpstr>例 试画出关系图</vt:lpstr>
      <vt:lpstr>例 试画出关系图</vt:lpstr>
      <vt:lpstr>例 Z是整数集，在Z上定义一个二元关系R：对于任意的 x,y∊Z, &lt;x,y&gt; ∊R当且仅当x与y被5除余数相同。R是Z上的等价关系。</vt:lpstr>
      <vt:lpstr>例设A={1,2,3,…},并设~是A×A上的关系，其定义为：若ad=bc， 则&lt;a,b&gt;~&lt;c,d&gt;。证明 ~ 是一个等价关系。 </vt:lpstr>
      <vt:lpstr>定理4.5（p91） </vt:lpstr>
      <vt:lpstr>定理4.5(1)的证明 </vt:lpstr>
      <vt:lpstr> 求证(2) 若[x]R∩[y]R≠Ø，则[x]R=[y]R </vt:lpstr>
      <vt:lpstr>定义4.14    商集 </vt:lpstr>
      <vt:lpstr>PowerPoint 演示文稿</vt:lpstr>
      <vt:lpstr>PowerPoint 演示文稿</vt:lpstr>
      <vt:lpstr>定义4.15     集合的划分</vt:lpstr>
      <vt:lpstr>例</vt:lpstr>
      <vt:lpstr>集合的划分——等价关系</vt:lpstr>
      <vt:lpstr>例</vt:lpstr>
      <vt:lpstr>例 设A={1,2,3},求出A上所有的等价关系.</vt:lpstr>
      <vt:lpstr>定义4.16(4.17)    偏序关系、偏序集</vt:lpstr>
      <vt:lpstr>例 证明（Z+，R）是偏序集</vt:lpstr>
      <vt:lpstr>例</vt:lpstr>
      <vt:lpstr>例</vt:lpstr>
      <vt:lpstr>记号 ≺</vt:lpstr>
      <vt:lpstr>注意</vt:lpstr>
      <vt:lpstr>定义4.18    可比、不可比</vt:lpstr>
      <vt:lpstr>定义4.18’      覆盖</vt:lpstr>
      <vt:lpstr>例</vt:lpstr>
      <vt:lpstr>哈斯图(Hasse Diagram)</vt:lpstr>
      <vt:lpstr>例</vt:lpstr>
      <vt:lpstr>例 试画出哈斯图</vt:lpstr>
      <vt:lpstr>例</vt:lpstr>
      <vt:lpstr>定义4.19    全序集、全序关系 </vt:lpstr>
      <vt:lpstr>PowerPoint 演示文稿</vt:lpstr>
      <vt:lpstr>思考题   设A是一个有限集合, |A|=n</vt:lpstr>
      <vt:lpstr>定义4.20  最大元、最小元</vt:lpstr>
      <vt:lpstr>定义4.20’  极大元、极小元</vt:lpstr>
      <vt:lpstr>极大元、极小元、最大元、最小元</vt:lpstr>
      <vt:lpstr>例  考察如图所示偏序集的最小元与最大元</vt:lpstr>
      <vt:lpstr>定义4.21       上界、最小上界</vt:lpstr>
      <vt:lpstr>上界、最小上界</vt:lpstr>
      <vt:lpstr>定义4.21’              下界、最大下界</vt:lpstr>
      <vt:lpstr>下界、最大下界</vt:lpstr>
      <vt:lpstr>定义                    格</vt:lpstr>
      <vt:lpstr>例 它们是格吗？</vt:lpstr>
      <vt:lpstr>例 &lt;Z+，|&gt;是一个格</vt:lpstr>
      <vt:lpstr>例(续) 证明&lt;Z+，|&gt;是一个格</vt:lpstr>
      <vt:lpstr>例  (P(A)，⊆)是一个格</vt:lpstr>
      <vt:lpstr>例(续) 证明(P(A)，⊆)是一个格</vt:lpstr>
      <vt:lpstr>例(续) 证明(P(A)，⊆)是一个格</vt:lpstr>
      <vt:lpstr>例</vt:lpstr>
      <vt:lpstr>补充题1 已知R是A上的等价关系, 证明R2也是A上的等价关系。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练习七 (p90)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zhong</dc:creator>
  <cp:lastModifiedBy>1563883475@qq.com</cp:lastModifiedBy>
  <cp:revision>218</cp:revision>
  <dcterms:created xsi:type="dcterms:W3CDTF">2090-01-01T11:28:32Z</dcterms:created>
  <dcterms:modified xsi:type="dcterms:W3CDTF">2024-12-05T13:23:39Z</dcterms:modified>
</cp:coreProperties>
</file>