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525" r:id="rId2"/>
    <p:sldId id="629" r:id="rId3"/>
    <p:sldId id="63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0930" autoAdjust="0"/>
  </p:normalViewPr>
  <p:slideViewPr>
    <p:cSldViewPr>
      <p:cViewPr varScale="1">
        <p:scale>
          <a:sx n="58" d="100"/>
          <a:sy n="58" d="100"/>
        </p:scale>
        <p:origin x="209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24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78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42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0A7EF-AD72-41AB-839D-CD46B34E9A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6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FAF9-64E4-48CA-A43C-B91CD2820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0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647" y="695200"/>
            <a:ext cx="8889909" cy="1509664"/>
          </a:xfrm>
        </p:spPr>
        <p:txBody>
          <a:bodyPr/>
          <a:lstStyle/>
          <a:p>
            <a:pPr marL="1789113" indent="-1789113" algn="l" eaLnBrk="1" hangingPunct="1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标题 1"/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510" y="2348880"/>
            <a:ext cx="8565953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0" indent="-1524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补充题</a:t>
            </a:r>
            <a:r>
              <a:rPr lang="en-US" altLang="zh-CN" sz="3200" b="1" dirty="0">
                <a:solidFill>
                  <a:srgbClr val="FF0000"/>
                </a:solidFill>
              </a:rPr>
              <a:t>2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D={x</a:t>
            </a:r>
            <a:r>
              <a:rPr lang="en-US" altLang="zh-CN" sz="3200" b="1" dirty="0">
                <a:cs typeface="Arial" panose="020B0604020202020204" pitchFamily="34" charset="0"/>
              </a:rPr>
              <a:t>│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x∊N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FF0000"/>
                </a:solidFill>
                <a:cs typeface="Arial" panose="020B0604020202020204" pitchFamily="34" charset="0"/>
              </a:rPr>
              <a:t>x|30</a:t>
            </a:r>
            <a:r>
              <a:rPr lang="en-US" altLang="zh-CN" sz="3200" b="1" dirty="0">
                <a:cs typeface="Arial" panose="020B0604020202020204" pitchFamily="34" charset="0"/>
              </a:rPr>
              <a:t>}</a:t>
            </a:r>
            <a:r>
              <a:rPr lang="zh-CN" altLang="en-US" sz="3200" b="1" dirty="0">
                <a:cs typeface="Arial" panose="020B0604020202020204" pitchFamily="34" charset="0"/>
              </a:rPr>
              <a:t>。</a:t>
            </a:r>
            <a:r>
              <a:rPr lang="en-US" altLang="zh-CN" sz="3200" b="1" dirty="0">
                <a:cs typeface="Arial" panose="020B0604020202020204" pitchFamily="34" charset="0"/>
              </a:rPr>
              <a:t>R</a:t>
            </a:r>
            <a:r>
              <a:rPr lang="zh-CN" altLang="en-US" sz="3200" b="1" dirty="0">
                <a:cs typeface="Arial" panose="020B0604020202020204" pitchFamily="34" charset="0"/>
              </a:rPr>
              <a:t>是</a:t>
            </a:r>
            <a:r>
              <a:rPr lang="en-US" altLang="zh-CN" sz="3200" b="1" dirty="0">
                <a:cs typeface="Arial" panose="020B0604020202020204" pitchFamily="34" charset="0"/>
              </a:rPr>
              <a:t>D</a:t>
            </a:r>
            <a:r>
              <a:rPr lang="zh-CN" altLang="en-US" sz="3200" b="1" dirty="0">
                <a:cs typeface="Arial" panose="020B0604020202020204" pitchFamily="34" charset="0"/>
              </a:rPr>
              <a:t>上的一个二元关系。</a:t>
            </a:r>
            <a:r>
              <a:rPr lang="zh-CN" altLang="en-US" sz="3200" b="1" dirty="0"/>
              <a:t>对于任意的 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y∊D</a:t>
            </a:r>
            <a:r>
              <a:rPr lang="en-US" altLang="zh-CN" sz="3200" b="1" dirty="0"/>
              <a:t>, </a:t>
            </a:r>
          </a:p>
          <a:p>
            <a:pPr marL="1524000" indent="-1524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&lt;x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y&gt; ∊R</a:t>
            </a:r>
            <a:r>
              <a:rPr lang="zh-CN" altLang="en-US" sz="3200" b="1" dirty="0"/>
              <a:t>当且仅当 </a:t>
            </a:r>
            <a:r>
              <a:rPr lang="en-US" altLang="zh-CN" sz="3200" b="1" dirty="0" err="1"/>
              <a:t>x|y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。</a:t>
            </a:r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200" b="1" dirty="0"/>
              <a:t>(1) </a:t>
            </a:r>
            <a:r>
              <a:rPr lang="zh-CN" altLang="en-US" sz="3200" b="1" dirty="0"/>
              <a:t>写出</a:t>
            </a:r>
            <a:r>
              <a:rPr lang="en-US" altLang="zh-CN" sz="3200" b="1" dirty="0"/>
              <a:t>D;</a:t>
            </a:r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   </a:t>
            </a:r>
            <a:r>
              <a:rPr lang="en-US" altLang="zh-CN" sz="3200" b="1" dirty="0"/>
              <a:t>(2) </a:t>
            </a:r>
            <a:r>
              <a:rPr lang="zh-CN" altLang="en-US" sz="3200" b="1" dirty="0"/>
              <a:t>写出</a:t>
            </a:r>
            <a:r>
              <a:rPr lang="en-US" altLang="zh-CN" sz="3200" b="1" dirty="0"/>
              <a:t>R;</a:t>
            </a:r>
            <a:endParaRPr lang="zh-CN" altLang="en-US" sz="3200" b="1" dirty="0"/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200" b="1" dirty="0"/>
              <a:t>(3) </a:t>
            </a:r>
            <a:r>
              <a:rPr lang="zh-CN" altLang="en-US" sz="3200" b="1" dirty="0"/>
              <a:t>画出偏序集</a:t>
            </a:r>
            <a:r>
              <a:rPr lang="en-US" altLang="zh-CN" sz="3200" b="1" dirty="0"/>
              <a:t>(D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R)</a:t>
            </a:r>
            <a:r>
              <a:rPr lang="zh-CN" altLang="en-US" sz="3200" b="1" dirty="0"/>
              <a:t>的哈斯图。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587727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</a:t>
            </a:r>
            <a:r>
              <a:rPr lang="zh-CN" altLang="en-US" sz="3200" dirty="0"/>
              <a:t>（选做题，见下页）</a:t>
            </a:r>
          </a:p>
        </p:txBody>
      </p:sp>
    </p:spTree>
    <p:extLst>
      <p:ext uri="{BB962C8B-B14F-4D97-AF65-F5344CB8AC3E}">
        <p14:creationId xmlns:p14="http://schemas.microsoft.com/office/powerpoint/2010/main" val="12602431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）全序关系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链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3</a:t>
            </a:r>
            <a:r>
              <a:rPr lang="zh-CN" altLang="en-US" sz="2400" dirty="0"/>
              <a:t>！</a:t>
            </a:r>
            <a:r>
              <a:rPr lang="en-US" altLang="zh-CN" sz="2400" dirty="0"/>
              <a:t>=6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672263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709172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682321" y="2519347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431942" y="328576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590247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592789" y="224086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6709265" y="3429057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6694290" y="2516815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93526" y="47182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4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4228" y="2240868"/>
            <a:ext cx="864096" cy="24850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19979" y="3195448"/>
            <a:ext cx="972201" cy="15304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99093" y="3187753"/>
            <a:ext cx="972201" cy="15304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47372" y="3187753"/>
            <a:ext cx="972201" cy="15304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547" y="3187754"/>
            <a:ext cx="972201" cy="15304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480813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）偏序关系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哈斯图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个元素的哈斯图有</a:t>
            </a:r>
            <a:r>
              <a:rPr lang="en-US" altLang="zh-CN" sz="2400" dirty="0"/>
              <a:t>1+3+3+6+6=19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26986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96859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23549" y="429352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301970" y="320797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77934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34018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781026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10903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060388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04391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39652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997050" y="43370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4148823" y="3483249"/>
            <a:ext cx="264352" cy="82387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996299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7033208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7006357" y="2519347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755978" y="328576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914283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916825" y="224086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033301" y="3429057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7018326" y="2516815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17562" y="47182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860812" y="3429670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468734" y="342315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203369" y="429852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735796" y="3212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59289" y="318775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113838" y="434710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2914392" y="3488011"/>
            <a:ext cx="334744" cy="83442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H="1">
            <a:off x="3242746" y="3440068"/>
            <a:ext cx="231725" cy="88236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453100" y="3429670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5490009" y="429785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5849663" y="429852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328084" y="3212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5371084" y="435295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760132" y="434710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5490102" y="3434062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4457137" y="3440068"/>
            <a:ext cx="411455" cy="84802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1372435" y="2672916"/>
            <a:ext cx="1444043" cy="1242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073951" y="2672916"/>
            <a:ext cx="1444043" cy="124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74579" y="2674483"/>
            <a:ext cx="1444043" cy="1242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2210" y="2672916"/>
            <a:ext cx="1444043" cy="124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646" y="875589"/>
            <a:ext cx="6723459" cy="187833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）既对称又反对称的关系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只有环这样的边</a:t>
            </a:r>
            <a:r>
              <a:rPr lang="en-US" altLang="zh-CN" sz="2400" dirty="0">
                <a:solidFill>
                  <a:srgbClr val="FF0000"/>
                </a:solidFill>
              </a:rPr>
              <a:t/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                                            =</a:t>
            </a:r>
            <a:r>
              <a:rPr lang="zh-CN" altLang="en-US" sz="2400" dirty="0">
                <a:solidFill>
                  <a:srgbClr val="FF0000"/>
                </a:solidFill>
              </a:rPr>
              <a:t>只有对角线上的边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个顶点上总环数可以是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943044" y="3099959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672921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222406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66409" y="31539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601670" y="364002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159068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3771826" y="3099959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3501703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4051187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695190" y="31539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430451" y="364002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987850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7146949" y="30949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876826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7426311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070314" y="314896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805575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362973" y="363001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" name="椭圆 2"/>
          <p:cNvSpPr/>
          <p:nvPr/>
        </p:nvSpPr>
        <p:spPr>
          <a:xfrm>
            <a:off x="7038939" y="2883937"/>
            <a:ext cx="264739" cy="21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479889" y="3423997"/>
            <a:ext cx="224459" cy="265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24749" y="3478001"/>
            <a:ext cx="252078" cy="27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5472243" y="30949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202120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751604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395607" y="314896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130868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5688267" y="363001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47" name="椭圆 46"/>
          <p:cNvSpPr/>
          <p:nvPr/>
        </p:nvSpPr>
        <p:spPr>
          <a:xfrm>
            <a:off x="5364232" y="2883937"/>
            <a:ext cx="264739" cy="21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950042" y="3478001"/>
            <a:ext cx="252078" cy="27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03110" y="3423997"/>
            <a:ext cx="252171" cy="265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8471" y="4506215"/>
            <a:ext cx="2980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/>
              <a:t>1+3+3+1=2^3=8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25025" y="4131078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29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723459" cy="1717953"/>
          </a:xfrm>
        </p:spPr>
        <p:txBody>
          <a:bodyPr/>
          <a:lstStyle/>
          <a:p>
            <a:pPr marL="1012031" indent="-101203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）既自反又对称的关系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=</a:t>
            </a:r>
            <a:r>
              <a:rPr lang="zh-CN" altLang="en-US" sz="2400" dirty="0"/>
              <a:t>有对角线上的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条边，非对角线上的边需要成对出现。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726922"/>
            <a:ext cx="6333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非对角线上有</a:t>
            </a:r>
            <a:r>
              <a:rPr lang="en-US" altLang="zh-CN" sz="2400" dirty="0"/>
              <a:t>3</a:t>
            </a:r>
            <a:r>
              <a:rPr lang="zh-CN" altLang="en-US" sz="2400" dirty="0"/>
              <a:t>对边，每对边共有</a:t>
            </a:r>
            <a:r>
              <a:rPr lang="en-US" altLang="zh-CN" sz="2400" dirty="0"/>
              <a:t>2*2</a:t>
            </a:r>
            <a:r>
              <a:rPr lang="zh-CN" altLang="en-US" sz="2400" dirty="0"/>
              <a:t>种可能，其中</a:t>
            </a:r>
            <a:r>
              <a:rPr lang="en-US" altLang="zh-CN" sz="2400" dirty="0"/>
              <a:t>2</a:t>
            </a:r>
            <a:r>
              <a:rPr lang="zh-CN" altLang="en-US" sz="2400" dirty="0"/>
              <a:t>种可能（即都出现，或都不出现）满足条件。</a:t>
            </a:r>
            <a:endParaRPr lang="en-US" altLang="zh-CN" sz="2400" dirty="0"/>
          </a:p>
          <a:p>
            <a:r>
              <a:rPr lang="zh-CN" altLang="en-US" sz="2400" dirty="0"/>
              <a:t>所以总数目为：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2^3=8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66066" y="4031560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53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723459" cy="1717953"/>
          </a:xfrm>
        </p:spPr>
        <p:txBody>
          <a:bodyPr/>
          <a:lstStyle/>
          <a:p>
            <a:pPr marL="1012031" indent="-101203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）既自反又反对称的关系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=</a:t>
            </a:r>
            <a:r>
              <a:rPr lang="zh-CN" altLang="en-US" sz="2400" dirty="0"/>
              <a:t>有对角线上的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条边，非对角线上的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对边不能成对出现。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780929"/>
            <a:ext cx="610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非对角线上有</a:t>
            </a:r>
            <a:r>
              <a:rPr lang="en-US" altLang="zh-CN" sz="2400" dirty="0"/>
              <a:t>3</a:t>
            </a:r>
            <a:r>
              <a:rPr lang="zh-CN" altLang="en-US" sz="2400" dirty="0"/>
              <a:t>对边，每对边共有</a:t>
            </a:r>
            <a:r>
              <a:rPr lang="en-US" altLang="zh-CN" sz="2400" dirty="0"/>
              <a:t>2*2</a:t>
            </a:r>
            <a:r>
              <a:rPr lang="zh-CN" altLang="en-US" sz="2400" dirty="0"/>
              <a:t>种可能，其中</a:t>
            </a:r>
            <a:r>
              <a:rPr lang="en-US" altLang="zh-CN" sz="2400" dirty="0"/>
              <a:t>3</a:t>
            </a:r>
            <a:r>
              <a:rPr lang="zh-CN" altLang="en-US" sz="2400" dirty="0"/>
              <a:t>种可能（即除了都出现）满足条件。</a:t>
            </a:r>
            <a:endParaRPr lang="en-US" altLang="zh-CN" sz="2400" dirty="0"/>
          </a:p>
          <a:p>
            <a:r>
              <a:rPr lang="zh-CN" altLang="en-US" sz="2400" dirty="0"/>
              <a:t>所以总数目为：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3^3=27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66066" y="4031560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60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388" y="332656"/>
            <a:ext cx="88107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思考题</a:t>
            </a:r>
            <a:r>
              <a:rPr lang="zh-CN" altLang="en-US" sz="3200" dirty="0"/>
              <a:t> 设集合</a:t>
            </a:r>
            <a:r>
              <a:rPr lang="en-US" altLang="zh-CN" sz="3200" dirty="0"/>
              <a:t>A</a:t>
            </a:r>
            <a:r>
              <a:rPr lang="zh-CN" altLang="en-US" sz="3200" dirty="0"/>
              <a:t>的元素个数为</a:t>
            </a:r>
            <a:r>
              <a:rPr lang="en-US" altLang="zh-CN" sz="3200" dirty="0"/>
              <a:t>3</a:t>
            </a:r>
            <a:r>
              <a:rPr lang="zh-CN" altLang="en-US" sz="3200" dirty="0"/>
              <a:t>，试考察</a:t>
            </a:r>
            <a:r>
              <a:rPr lang="en-US" altLang="zh-CN" sz="3200" dirty="0"/>
              <a:t>A</a:t>
            </a:r>
            <a:r>
              <a:rPr lang="zh-CN" altLang="en-US" sz="3200" dirty="0"/>
              <a:t>上的满足下表中条件的二元关系，填表并稍作分析。</a:t>
            </a:r>
            <a:endParaRPr lang="en-US" altLang="zh-CN" sz="3200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47453"/>
              </p:ext>
            </p:extLst>
          </p:nvPr>
        </p:nvGraphicFramePr>
        <p:xfrm>
          <a:off x="179388" y="1484784"/>
          <a:ext cx="8892728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636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4284092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满足条件的二元关系的数目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上的二元关系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2^9=512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既对称又反对称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既自反又对称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既自反又反对称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208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885527"/>
            <a:ext cx="9144000" cy="1103313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7156" y="2093443"/>
            <a:ext cx="8929688" cy="452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证</a:t>
            </a:r>
            <a:r>
              <a:rPr lang="en-US" altLang="zh-CN" sz="2400" b="1" dirty="0"/>
              <a:t>: (1) </a:t>
            </a:r>
            <a:r>
              <a:rPr lang="zh-CN" altLang="en-US" sz="2400" b="1" dirty="0">
                <a:solidFill>
                  <a:srgbClr val="FF3300"/>
                </a:solidFill>
              </a:rPr>
              <a:t>自反性</a:t>
            </a:r>
            <a:r>
              <a:rPr lang="zh-CN" altLang="en-US" sz="2400" b="1" dirty="0"/>
              <a:t> 对于</a:t>
            </a:r>
            <a:r>
              <a:rPr lang="el-GR" altLang="zh-CN" sz="2400" b="1" dirty="0"/>
              <a:t>∀</a:t>
            </a:r>
            <a:r>
              <a:rPr lang="en-US" altLang="zh-CN" sz="2400" b="1" dirty="0" err="1"/>
              <a:t>a∊A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因为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是自反的，即有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	              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定义知，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</a:t>
            </a:r>
            <a:r>
              <a:rPr lang="en-US" altLang="zh-CN" sz="2400" dirty="0"/>
              <a:t>∊R</a:t>
            </a:r>
            <a:r>
              <a:rPr lang="en-US" altLang="zh-CN" sz="2400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rgbClr val="FF3300"/>
                </a:solidFill>
              </a:rPr>
              <a:t>对称性</a:t>
            </a:r>
            <a:r>
              <a:rPr lang="zh-CN" altLang="en-US" sz="2400" b="1" dirty="0"/>
              <a:t> 对于</a:t>
            </a:r>
            <a:r>
              <a:rPr lang="zh-CN" altLang="el-GR" sz="2400" b="1" dirty="0"/>
              <a:t>∀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由定义知</a:t>
            </a:r>
            <a:r>
              <a:rPr lang="en-US" altLang="zh-CN" sz="2400" b="1" dirty="0"/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            存在</a:t>
            </a:r>
            <a:r>
              <a:rPr lang="en-US" altLang="zh-CN" sz="2400" b="1" dirty="0"/>
              <a:t>c,</a:t>
            </a:r>
            <a:r>
              <a:rPr lang="zh-CN" altLang="en-US" sz="2400" b="1" dirty="0"/>
              <a:t>使得	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c,b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是对称的，有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c,a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定义知有 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b,a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(3) </a:t>
            </a:r>
            <a:r>
              <a:rPr lang="zh-CN" altLang="en-US" sz="2400" b="1" dirty="0">
                <a:solidFill>
                  <a:srgbClr val="FF3300"/>
                </a:solidFill>
              </a:rPr>
              <a:t>传递性</a:t>
            </a:r>
            <a:r>
              <a:rPr lang="zh-CN" altLang="en-US" sz="2400" b="1" dirty="0"/>
              <a:t> 对于</a:t>
            </a:r>
            <a:r>
              <a:rPr lang="zh-CN" altLang="el-GR" sz="2400" b="1" dirty="0"/>
              <a:t>∀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因为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是传递的，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zh-CN" altLang="en-US" sz="2400" b="1" dirty="0"/>
              <a:t>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定义知，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.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179388" y="-26988"/>
            <a:ext cx="8229600" cy="7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11</a:t>
            </a:r>
            <a:r>
              <a:rPr lang="zh-CN" altLang="en-US" sz="4400" b="1" dirty="0">
                <a:solidFill>
                  <a:schemeClr val="bg1"/>
                </a:solidFill>
              </a:rPr>
              <a:t>参考答案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0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41438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4925" y="1341438"/>
            <a:ext cx="8929688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证</a:t>
            </a:r>
            <a:r>
              <a:rPr lang="en-US" altLang="zh-CN" sz="2800" b="1" dirty="0"/>
              <a:t>: (1) </a:t>
            </a:r>
            <a:r>
              <a:rPr lang="zh-CN" altLang="en-US" sz="2800" b="1" dirty="0">
                <a:solidFill>
                  <a:srgbClr val="FF3300"/>
                </a:solidFill>
              </a:rPr>
              <a:t>自反性</a:t>
            </a:r>
            <a:r>
              <a:rPr lang="zh-CN" altLang="en-US" sz="2800" b="1" dirty="0"/>
              <a:t> 对于</a:t>
            </a:r>
            <a:r>
              <a:rPr lang="el-GR" altLang="zh-CN" sz="2800" b="1" dirty="0"/>
              <a:t>∀</a:t>
            </a:r>
            <a:r>
              <a:rPr lang="en-US" altLang="zh-CN" sz="2800" b="1" dirty="0" err="1"/>
              <a:t>a∊A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因为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是自反的，即有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	                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a,a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，故由定义知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a,a</a:t>
            </a:r>
            <a:r>
              <a:rPr lang="en-US" altLang="zh-CN" sz="2800" b="1" dirty="0"/>
              <a:t>&gt; </a:t>
            </a:r>
            <a:r>
              <a:rPr lang="en-US" altLang="zh-CN" sz="2800" dirty="0"/>
              <a:t>∊R</a:t>
            </a:r>
            <a:r>
              <a:rPr lang="en-US" altLang="zh-CN" sz="2800" baseline="30000" dirty="0"/>
              <a:t>2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(2) </a:t>
            </a:r>
            <a:r>
              <a:rPr lang="zh-CN" altLang="en-US" sz="2800" b="1" dirty="0">
                <a:solidFill>
                  <a:srgbClr val="FF3300"/>
                </a:solidFill>
              </a:rPr>
              <a:t>对称性</a:t>
            </a:r>
            <a:r>
              <a:rPr lang="zh-CN" altLang="en-US" sz="2800" b="1" dirty="0"/>
              <a:t> 对于</a:t>
            </a:r>
            <a:r>
              <a:rPr lang="zh-CN" altLang="el-GR" sz="2800" b="1" dirty="0"/>
              <a:t>∀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由定义知</a:t>
            </a:r>
            <a:r>
              <a:rPr lang="en-US" altLang="zh-CN" sz="2800" b="1" dirty="0"/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            存在</a:t>
            </a:r>
            <a:r>
              <a:rPr lang="en-US" altLang="zh-CN" sz="2800" b="1" dirty="0"/>
              <a:t>c,</a:t>
            </a:r>
            <a:r>
              <a:rPr lang="zh-CN" altLang="en-US" sz="2800" b="1" dirty="0"/>
              <a:t>使得	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a,c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c,b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由于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是对称的，有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c,a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b,c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</a:t>
            </a:r>
            <a:r>
              <a:rPr lang="en-US" altLang="zh-CN" sz="2800" b="1" dirty="0"/>
              <a:t>R</a:t>
            </a:r>
            <a:r>
              <a:rPr lang="en-US" altLang="zh-CN" sz="2800" b="1" baseline="30000" dirty="0"/>
              <a:t>2</a:t>
            </a:r>
            <a:r>
              <a:rPr lang="zh-CN" altLang="en-US" sz="2800" b="1" dirty="0"/>
              <a:t>定义知有 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b,a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(3) </a:t>
            </a:r>
            <a:r>
              <a:rPr lang="zh-CN" altLang="en-US" sz="2800" b="1" dirty="0">
                <a:solidFill>
                  <a:srgbClr val="FF3300"/>
                </a:solidFill>
              </a:rPr>
              <a:t>传递性</a:t>
            </a:r>
            <a:r>
              <a:rPr lang="zh-CN" altLang="en-US" sz="2800" b="1" dirty="0"/>
              <a:t> 对于</a:t>
            </a:r>
            <a:r>
              <a:rPr lang="zh-CN" altLang="el-GR" sz="2800" b="1" dirty="0"/>
              <a:t>∀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&lt;</a:t>
            </a:r>
            <a:r>
              <a:rPr lang="en-US" altLang="zh-CN" sz="2800" b="1" dirty="0" err="1"/>
              <a:t>b,c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有：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		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a,x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x,b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	&lt;</a:t>
            </a:r>
            <a:r>
              <a:rPr lang="en-US" altLang="zh-CN" sz="2800" b="1" dirty="0" err="1"/>
              <a:t>b,y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y,c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由于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具有传递性，则有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x,c</a:t>
            </a:r>
            <a:r>
              <a:rPr lang="en-US" altLang="zh-CN" sz="2800" b="1" dirty="0"/>
              <a:t>&gt; </a:t>
            </a:r>
            <a:r>
              <a:rPr lang="en-US" altLang="zh-CN" sz="2800" dirty="0"/>
              <a:t>∊R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进而，由定义知，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a,c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23474" y="177281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627784" y="2276872"/>
            <a:ext cx="5449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46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5895"/>
            <a:ext cx="9144000" cy="1103313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7156" y="1509873"/>
            <a:ext cx="8929688" cy="49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另证</a:t>
            </a:r>
            <a:r>
              <a:rPr lang="en-US" altLang="zh-CN" sz="2400" b="1" dirty="0"/>
              <a:t>: (1) </a:t>
            </a:r>
            <a:r>
              <a:rPr lang="zh-CN" altLang="en-US" sz="2400" b="1" dirty="0">
                <a:solidFill>
                  <a:srgbClr val="FF3300"/>
                </a:solidFill>
              </a:rPr>
              <a:t>自反性</a:t>
            </a:r>
            <a:r>
              <a:rPr lang="zh-CN" altLang="en-US" sz="2400" b="1" dirty="0"/>
              <a:t> 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是自反的，即有 </a:t>
            </a:r>
            <a:r>
              <a:rPr lang="en-US" altLang="zh-CN" sz="2400" b="1" dirty="0"/>
              <a:t>I</a:t>
            </a:r>
            <a:r>
              <a:rPr lang="en-US" altLang="zh-CN" sz="1600" b="1" dirty="0"/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  I</a:t>
            </a:r>
            <a:r>
              <a:rPr lang="en-US" altLang="zh-CN" sz="1600" b="1" dirty="0"/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∘ I</a:t>
            </a:r>
            <a:r>
              <a:rPr lang="en-US" altLang="zh-CN" sz="1600" b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en-US" altLang="zh-CN" sz="2400" b="1" dirty="0"/>
              <a:t>∘R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	             即有        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 I</a:t>
            </a:r>
            <a:r>
              <a:rPr lang="en-US" altLang="zh-CN" sz="1600" b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rgbClr val="FF3300"/>
                </a:solidFill>
              </a:rPr>
              <a:t>对称性</a:t>
            </a:r>
            <a:r>
              <a:rPr lang="zh-CN" altLang="en-US" sz="2400" b="1" dirty="0"/>
              <a:t> 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是对称的，即有 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-1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(R</a:t>
            </a:r>
            <a:r>
              <a:rPr lang="en-US" altLang="zh-CN" sz="2400" b="1" dirty="0"/>
              <a:t>∘</a:t>
            </a:r>
            <a:r>
              <a:rPr lang="en-US" altLang="zh-CN" sz="2400" b="1" dirty="0">
                <a:latin typeface="Times New Roman" panose="02020603050405020304" pitchFamily="18" charset="0"/>
              </a:rPr>
              <a:t>R) </a:t>
            </a:r>
            <a:r>
              <a:rPr lang="en-US" altLang="zh-CN" sz="2400" b="1" baseline="30000" dirty="0"/>
              <a:t>-1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∘R</a:t>
            </a:r>
            <a:r>
              <a:rPr lang="en-US" altLang="zh-CN" sz="2400" b="1" baseline="30000" dirty="0"/>
              <a:t>-1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=R</a:t>
            </a:r>
            <a:r>
              <a:rPr lang="en-US" altLang="zh-CN" sz="2400" b="1" dirty="0"/>
              <a:t>∘R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</a:t>
            </a:r>
            <a:r>
              <a:rPr lang="zh-CN" altLang="en-US" sz="2400" b="1" dirty="0"/>
              <a:t>即有   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</a:t>
            </a:r>
            <a:r>
              <a:rPr lang="zh-CN" altLang="en-US" sz="2400" b="1" dirty="0"/>
              <a:t>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baseline="30000" dirty="0"/>
              <a:t>-1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=R</a:t>
            </a:r>
            <a:r>
              <a:rPr lang="en-US" altLang="zh-CN" sz="2400" b="1" baseline="30000" dirty="0"/>
              <a:t>2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(3) </a:t>
            </a:r>
            <a:r>
              <a:rPr lang="zh-CN" altLang="en-US" sz="2400" b="1" dirty="0">
                <a:solidFill>
                  <a:srgbClr val="FF3300"/>
                </a:solidFill>
              </a:rPr>
              <a:t>传递性 </a:t>
            </a:r>
            <a:r>
              <a:rPr lang="zh-CN" altLang="en-US" sz="2400" b="1" dirty="0"/>
              <a:t>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是对称的，即有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 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/>
              <a:t>∘ 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en-US" altLang="zh-CN" sz="2400" b="1" dirty="0"/>
              <a:t>∘R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  </a:t>
            </a:r>
            <a:r>
              <a:rPr lang="zh-CN" altLang="en-US" sz="2400" b="1" dirty="0"/>
              <a:t>即有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     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/>
              <a:t>∘ 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dirty="0"/>
              <a:t> R</a:t>
            </a:r>
            <a:r>
              <a:rPr lang="en-US" altLang="zh-CN" sz="2400" b="1" baseline="30000" dirty="0"/>
              <a:t>2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2092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424862" cy="2016125"/>
          </a:xfrm>
        </p:spPr>
        <p:txBody>
          <a:bodyPr/>
          <a:lstStyle/>
          <a:p>
            <a:pPr marL="1166813" indent="-11668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补充题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D={x</a:t>
            </a:r>
            <a:r>
              <a:rPr lang="en-US" altLang="zh-CN" sz="2400" b="1" dirty="0">
                <a:cs typeface="Arial" panose="020B0604020202020204" pitchFamily="34" charset="0"/>
              </a:rPr>
              <a:t>│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x∊N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x|30</a:t>
            </a:r>
            <a:r>
              <a:rPr lang="en-US" altLang="zh-CN" sz="2400" b="1" dirty="0">
                <a:cs typeface="Arial" panose="020B0604020202020204" pitchFamily="34" charset="0"/>
              </a:rPr>
              <a:t>}</a:t>
            </a:r>
            <a:r>
              <a:rPr lang="zh-CN" altLang="en-US" sz="2400" b="1" dirty="0">
                <a:cs typeface="Arial" panose="020B0604020202020204" pitchFamily="34" charset="0"/>
              </a:rPr>
              <a:t>。</a:t>
            </a:r>
            <a:r>
              <a:rPr lang="en-US" altLang="zh-CN" sz="2400" b="1" dirty="0">
                <a:cs typeface="Arial" panose="020B0604020202020204" pitchFamily="34" charset="0"/>
              </a:rPr>
              <a:t>R</a:t>
            </a:r>
            <a:r>
              <a:rPr lang="zh-CN" altLang="en-US" sz="2400" b="1" dirty="0">
                <a:cs typeface="Arial" panose="020B0604020202020204" pitchFamily="34" charset="0"/>
              </a:rPr>
              <a:t>是</a:t>
            </a:r>
            <a:r>
              <a:rPr lang="en-US" altLang="zh-CN" sz="2400" b="1" dirty="0">
                <a:cs typeface="Arial" panose="020B0604020202020204" pitchFamily="34" charset="0"/>
              </a:rPr>
              <a:t>D</a:t>
            </a:r>
            <a:r>
              <a:rPr lang="zh-CN" altLang="en-US" sz="2400" b="1" dirty="0">
                <a:cs typeface="Arial" panose="020B0604020202020204" pitchFamily="34" charset="0"/>
              </a:rPr>
              <a:t>上的一个二元关系。</a:t>
            </a:r>
            <a:r>
              <a:rPr lang="zh-CN" altLang="en-US" sz="2400" b="1" dirty="0"/>
              <a:t>对于任意的 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y∊D</a:t>
            </a:r>
            <a:r>
              <a:rPr lang="en-US" altLang="zh-CN" sz="2400" b="1" dirty="0"/>
              <a:t>,  (x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y) ∊R</a:t>
            </a:r>
            <a:r>
              <a:rPr lang="zh-CN" altLang="en-US" sz="2400" b="1" dirty="0"/>
              <a:t>当且仅当 </a:t>
            </a:r>
            <a:r>
              <a:rPr lang="en-US" altLang="zh-CN" sz="2400" b="1" dirty="0" err="1"/>
              <a:t>x|y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。</a:t>
            </a:r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写出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(2) </a:t>
            </a:r>
            <a:r>
              <a:rPr lang="zh-CN" altLang="en-US" sz="2400" b="1" dirty="0"/>
              <a:t>写出</a:t>
            </a:r>
            <a:r>
              <a:rPr lang="en-US" altLang="zh-CN" sz="2400" b="1" dirty="0"/>
              <a:t>R;</a:t>
            </a:r>
            <a:endParaRPr lang="zh-CN" altLang="en-US" sz="2400" b="1" dirty="0"/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</a:t>
            </a:r>
            <a:r>
              <a:rPr lang="en-US" altLang="zh-CN" sz="2400" b="1" dirty="0"/>
              <a:t>(3) </a:t>
            </a:r>
            <a:r>
              <a:rPr lang="zh-CN" altLang="en-US" sz="2400" b="1" dirty="0"/>
              <a:t>画出偏序集</a:t>
            </a:r>
            <a:r>
              <a:rPr lang="en-US" altLang="zh-CN" sz="2400" b="1" dirty="0"/>
              <a:t>(D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R)</a:t>
            </a:r>
            <a:r>
              <a:rPr lang="zh-CN" altLang="en-US" sz="2400" b="1" dirty="0"/>
              <a:t>的哈斯图。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1988840"/>
            <a:ext cx="5130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5713" indent="-1255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解：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(1) D={1,2,3,5,6,10,15,30}</a:t>
            </a:r>
            <a:r>
              <a:rPr lang="zh-CN" altLang="en-US" sz="2400" b="1" dirty="0"/>
              <a:t>。</a:t>
            </a:r>
          </a:p>
          <a:p>
            <a:pPr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(2)  R={ (1,1), (1,2), (1,3), (1,5), (1,6), (1,10), (1,15), (1,30), (2,2), (2,6), (2,10), (2,30), (3,3), (3,6), (3,15), (3,30), (5,5), (5,10), (5,15), (5,30), (6,6), (6, 30), (10,10), (10,30), (15,15), (15,30), (30,30) 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63431" y="2670571"/>
            <a:ext cx="318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33300"/>
                </a:solidFill>
              </a:rPr>
              <a:t>(3) (D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R)</a:t>
            </a:r>
            <a:r>
              <a:rPr lang="zh-CN" altLang="en-US" sz="2400" b="1" dirty="0">
                <a:solidFill>
                  <a:srgbClr val="333300"/>
                </a:solidFill>
              </a:rPr>
              <a:t>的哈斯图为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51588" y="3015952"/>
            <a:ext cx="2255837" cy="3076575"/>
            <a:chOff x="4001" y="2036"/>
            <a:chExt cx="1421" cy="1938"/>
          </a:xfrm>
        </p:grpSpPr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4649" y="2160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4195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4649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03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195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4649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03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649" y="3657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4694" y="2205"/>
              <a:ext cx="0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>
              <a:off x="4241" y="2205"/>
              <a:ext cx="453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4241" y="2659"/>
              <a:ext cx="0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4694" y="2659"/>
              <a:ext cx="454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H="1">
              <a:off x="5148" y="2659"/>
              <a:ext cx="0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4241" y="2659"/>
              <a:ext cx="453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 flipH="1">
              <a:off x="4694" y="2659"/>
              <a:ext cx="454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4694" y="2205"/>
              <a:ext cx="454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4241" y="3203"/>
              <a:ext cx="453" cy="499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H="1">
              <a:off x="4694" y="3203"/>
              <a:ext cx="454" cy="499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4772" y="20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30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4001" y="23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4649" y="238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5090" y="23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4001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4727" y="30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5226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127" name="Text Box 31"/>
            <p:cNvSpPr txBox="1">
              <a:spLocks noChangeArrowheads="1"/>
            </p:cNvSpPr>
            <p:nvPr/>
          </p:nvSpPr>
          <p:spPr bwMode="auto">
            <a:xfrm>
              <a:off x="4591" y="37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>
              <a:off x="4241" y="2659"/>
              <a:ext cx="453" cy="545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4694" y="3249"/>
              <a:ext cx="0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59632" y="58772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2556092934"/>
      </p:ext>
    </p:extLst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541" y="1058737"/>
            <a:ext cx="6608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设集合</a:t>
            </a:r>
            <a:r>
              <a:rPr lang="en-US" altLang="zh-CN" sz="2400" dirty="0"/>
              <a:t>A</a:t>
            </a:r>
            <a:r>
              <a:rPr lang="zh-CN" altLang="en-US" sz="2400" dirty="0"/>
              <a:t>的元素个数为</a:t>
            </a:r>
            <a:r>
              <a:rPr lang="en-US" altLang="zh-CN" sz="2400" dirty="0"/>
              <a:t>3</a:t>
            </a:r>
            <a:r>
              <a:rPr lang="zh-CN" altLang="en-US" sz="2400" dirty="0"/>
              <a:t>，试考察</a:t>
            </a:r>
            <a:r>
              <a:rPr lang="en-US" altLang="zh-CN" sz="2400" dirty="0"/>
              <a:t>A</a:t>
            </a:r>
            <a:r>
              <a:rPr lang="zh-CN" altLang="en-US" sz="2400" dirty="0"/>
              <a:t>上的满足下表中条件的二元关系，填表其数目。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0419" y="1991412"/>
          <a:ext cx="6342315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891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3055424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条件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满足条件的二元关系的数目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上的二元关系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2^9=512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1+3+1=5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3!=6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1+3+3+3*2!+3!=19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既对称又反对称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2^3=8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既自反又对称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2^3=8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既自反又反对称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3^3=27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2AFDF53-9ADA-27AC-4102-90CA442100D7}"/>
              </a:ext>
            </a:extLst>
          </p:cNvPr>
          <p:cNvSpPr txBox="1"/>
          <p:nvPr/>
        </p:nvSpPr>
        <p:spPr>
          <a:xfrm>
            <a:off x="3491880" y="856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82985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232196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）二元关系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en-US" altLang="zh-CN" sz="2400" dirty="0"/>
              <a:t>A×A</a:t>
            </a:r>
            <a:r>
              <a:rPr lang="zh-CN" altLang="en-US" sz="2400" dirty="0"/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9</a:t>
            </a:r>
            <a:r>
              <a:rPr lang="zh-CN" altLang="en-US" sz="2400" dirty="0"/>
              <a:t>个元素（即</a:t>
            </a:r>
            <a:r>
              <a:rPr lang="en-US" altLang="zh-CN" sz="2400" dirty="0"/>
              <a:t>9</a:t>
            </a:r>
            <a:r>
              <a:rPr lang="zh-CN" altLang="en-US" sz="2400" dirty="0"/>
              <a:t>条边），每条边可以出现或不出现，有</a:t>
            </a:r>
            <a:r>
              <a:rPr lang="en-US" altLang="zh-CN" sz="2400" dirty="0"/>
              <a:t>2</a:t>
            </a:r>
            <a:r>
              <a:rPr lang="zh-CN" altLang="en-US" sz="2400" dirty="0"/>
              <a:t>种可能，故总数为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2^9=512</a:t>
            </a:r>
            <a:r>
              <a:rPr lang="zh-CN" altLang="en-US" sz="2400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3658" y="3320989"/>
            <a:ext cx="633282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例如 </a:t>
            </a:r>
            <a:r>
              <a:rPr lang="en-US" altLang="zh-CN" sz="2400" dirty="0"/>
              <a:t>A={1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  <a:r>
              <a:rPr lang="zh-CN" altLang="en-US" sz="2400" dirty="0"/>
              <a:t>， 则</a:t>
            </a:r>
            <a:r>
              <a:rPr lang="en-US" altLang="zh-CN" sz="2400" dirty="0"/>
              <a:t>A×A</a:t>
            </a:r>
            <a:r>
              <a:rPr lang="zh-CN" altLang="en-US" sz="2400" dirty="0"/>
              <a:t>中有如下</a:t>
            </a:r>
            <a:r>
              <a:rPr lang="en-US" altLang="zh-CN" sz="2400" dirty="0"/>
              <a:t>9</a:t>
            </a:r>
            <a:r>
              <a:rPr lang="zh-CN" altLang="en-US" sz="2400" dirty="0"/>
              <a:t>条边：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7814" y="3921587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393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）等价关系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划分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个元素的划分有</a:t>
            </a:r>
            <a:r>
              <a:rPr lang="en-US" altLang="zh-CN" sz="2400" dirty="0"/>
              <a:t>1+3+1=5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67502" y="2834935"/>
            <a:ext cx="1134666" cy="1188244"/>
            <a:chOff x="2381" y="1389"/>
            <a:chExt cx="953" cy="99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826871" y="2834935"/>
            <a:ext cx="1134666" cy="1188244"/>
            <a:chOff x="2381" y="1389"/>
            <a:chExt cx="953" cy="998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583858" y="2834935"/>
            <a:ext cx="1134666" cy="1188244"/>
            <a:chOff x="2381" y="1389"/>
            <a:chExt cx="953" cy="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310515" y="2834935"/>
            <a:ext cx="1134666" cy="1188244"/>
            <a:chOff x="2381" y="1389"/>
            <a:chExt cx="953" cy="998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552338" y="2834935"/>
            <a:ext cx="1134665" cy="1188244"/>
            <a:chOff x="2381" y="1389"/>
            <a:chExt cx="953" cy="99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2988797" y="2996860"/>
            <a:ext cx="594122" cy="97274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4068693" y="3429056"/>
            <a:ext cx="11334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5689135" y="2996860"/>
            <a:ext cx="594122" cy="97274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7146460" y="3158784"/>
            <a:ext cx="432197" cy="3238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6607107" y="3213554"/>
            <a:ext cx="539353" cy="2690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146458" y="3482635"/>
            <a:ext cx="0" cy="48696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7375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316516</TotalTime>
  <Words>939</Words>
  <Application>Microsoft Office PowerPoint</Application>
  <PresentationFormat>全屏显示(4:3)</PresentationFormat>
  <Paragraphs>176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Symbol</vt:lpstr>
      <vt:lpstr>Times New Roman</vt:lpstr>
      <vt:lpstr>Wingdings</vt:lpstr>
      <vt:lpstr>4_Office 主题</vt:lpstr>
      <vt:lpstr>补充题1 已知R是A上的等价关系, 证明R2也是A上的等价关系。</vt:lpstr>
      <vt:lpstr>PowerPoint 演示文稿</vt:lpstr>
      <vt:lpstr>补充题1 已知R是A上的等价关系, 证明R2也是A上的等价关系。</vt:lpstr>
      <vt:lpstr>补充题1 已知R是A上的等价关系, 证明R2也是A上的等价关系。</vt:lpstr>
      <vt:lpstr>补充题1 已知R是A上的等价关系, 证明R2也是A上的等价关系。</vt:lpstr>
      <vt:lpstr>PowerPoint 演示文稿</vt:lpstr>
      <vt:lpstr>PowerPoint 演示文稿</vt:lpstr>
      <vt:lpstr>（0）二元关系             A×A有 9个元素（即9条边），每条边可以出现或不出现，有2种可能，故总数为 2^9=512。</vt:lpstr>
      <vt:lpstr>（1）等价关系=划分          3个元素的划分有1+3+1=5种。</vt:lpstr>
      <vt:lpstr>（2）全序关系=链           3！=6种。</vt:lpstr>
      <vt:lpstr>（3）偏序关系=哈斯图          3个元素的哈斯图有1+3+3+6+6=19种。</vt:lpstr>
      <vt:lpstr>（4）既对称又反对称的关系=只有环这样的边                                              =只有对角线上的边          3个顶点上总环数可以是0、1、2、3。</vt:lpstr>
      <vt:lpstr>（5）既自反又对称的关系 =有对角线上的3条边，非对角线上的边需要成对出现。</vt:lpstr>
      <vt:lpstr>（6）既自反又反对称的关系 =有对角线上的3条边，非对角线上的3对边不能成对出现。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219</cp:revision>
  <dcterms:created xsi:type="dcterms:W3CDTF">2090-01-01T11:28:32Z</dcterms:created>
  <dcterms:modified xsi:type="dcterms:W3CDTF">2024-11-16T04:52:04Z</dcterms:modified>
</cp:coreProperties>
</file>