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51"/>
  </p:notesMasterIdLst>
  <p:handoutMasterIdLst>
    <p:handoutMasterId r:id="rId52"/>
  </p:handoutMasterIdLst>
  <p:sldIdLst>
    <p:sldId id="670" r:id="rId2"/>
    <p:sldId id="601" r:id="rId3"/>
    <p:sldId id="602" r:id="rId4"/>
    <p:sldId id="603" r:id="rId5"/>
    <p:sldId id="645" r:id="rId6"/>
    <p:sldId id="604" r:id="rId7"/>
    <p:sldId id="635" r:id="rId8"/>
    <p:sldId id="605" r:id="rId9"/>
    <p:sldId id="636" r:id="rId10"/>
    <p:sldId id="642" r:id="rId11"/>
    <p:sldId id="639" r:id="rId12"/>
    <p:sldId id="640" r:id="rId13"/>
    <p:sldId id="608" r:id="rId14"/>
    <p:sldId id="609" r:id="rId15"/>
    <p:sldId id="610" r:id="rId16"/>
    <p:sldId id="612" r:id="rId17"/>
    <p:sldId id="614" r:id="rId18"/>
    <p:sldId id="615" r:id="rId19"/>
    <p:sldId id="616" r:id="rId20"/>
    <p:sldId id="617" r:id="rId21"/>
    <p:sldId id="643" r:id="rId22"/>
    <p:sldId id="627" r:id="rId23"/>
    <p:sldId id="628" r:id="rId24"/>
    <p:sldId id="629" r:id="rId25"/>
    <p:sldId id="630" r:id="rId26"/>
    <p:sldId id="631" r:id="rId27"/>
    <p:sldId id="646" r:id="rId28"/>
    <p:sldId id="662" r:id="rId29"/>
    <p:sldId id="665" r:id="rId30"/>
    <p:sldId id="664" r:id="rId31"/>
    <p:sldId id="663" r:id="rId32"/>
    <p:sldId id="666" r:id="rId33"/>
    <p:sldId id="667" r:id="rId34"/>
    <p:sldId id="648" r:id="rId35"/>
    <p:sldId id="647" r:id="rId36"/>
    <p:sldId id="650" r:id="rId37"/>
    <p:sldId id="651" r:id="rId38"/>
    <p:sldId id="652" r:id="rId39"/>
    <p:sldId id="653" r:id="rId40"/>
    <p:sldId id="654" r:id="rId41"/>
    <p:sldId id="655" r:id="rId42"/>
    <p:sldId id="656" r:id="rId43"/>
    <p:sldId id="657" r:id="rId44"/>
    <p:sldId id="658" r:id="rId45"/>
    <p:sldId id="599" r:id="rId46"/>
    <p:sldId id="668" r:id="rId47"/>
    <p:sldId id="671" r:id="rId48"/>
    <p:sldId id="535" r:id="rId49"/>
    <p:sldId id="669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5B3D7"/>
    <a:srgbClr val="7F8D8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70930" autoAdjust="0"/>
  </p:normalViewPr>
  <p:slideViewPr>
    <p:cSldViewPr>
      <p:cViewPr varScale="1">
        <p:scale>
          <a:sx n="105" d="100"/>
          <a:sy n="105" d="100"/>
        </p:scale>
        <p:origin x="45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471E439D-D633-4E6F-BA12-D179ADFF03DF}" type="datetimeFigureOut">
              <a:rPr lang="zh-CN" altLang="en-US"/>
              <a:pPr>
                <a:defRPr/>
              </a:pPr>
              <a:t>2024/11/22</a:t>
            </a:fld>
            <a:endParaRPr lang="en-US" altLang="zh-CN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80D706F-E94D-4326-AB6B-751CCB535A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D9152009-46E7-4EFB-9A51-6C7BCE042240}" type="datetimeFigureOut">
              <a:rPr lang="zh-CN" altLang="en-US"/>
              <a:pPr>
                <a:defRPr/>
              </a:pPr>
              <a:t>2024/11/22</a:t>
            </a:fld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92E180E-5D7D-4A6E-820C-92D78CF64EF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28A268-A88C-4588-9A5D-7BFE0AADEA33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393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ct val="5000"/>
              </a:spcAft>
            </a:pPr>
            <a:r>
              <a:rPr lang="zh-CN" altLang="en-US" b="1" dirty="0"/>
              <a:t>函数在</a:t>
            </a:r>
            <a:r>
              <a:rPr lang="en-US" altLang="zh-CN" b="1" dirty="0"/>
              <a:t>A’</a:t>
            </a:r>
            <a:r>
              <a:rPr lang="zh-CN" altLang="en-US" b="1" dirty="0"/>
              <a:t>上的限制</a:t>
            </a:r>
            <a:r>
              <a:rPr lang="en-US" altLang="zh-CN" b="1" dirty="0"/>
              <a:t>&lt;</a:t>
            </a:r>
            <a:r>
              <a:rPr lang="zh-CN" altLang="en-US" b="1" dirty="0"/>
              <a:t>已经删除，课上不讲</a:t>
            </a:r>
            <a:r>
              <a:rPr lang="en-US" altLang="zh-CN" b="1" dirty="0"/>
              <a:t>&gt;</a:t>
            </a:r>
            <a:endParaRPr lang="zh-CN" altLang="en-US" b="1" dirty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ct val="5000"/>
              </a:spcAft>
            </a:pPr>
            <a:endParaRPr lang="zh-CN" altLang="en-US" b="1" dirty="0"/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ct val="5000"/>
              </a:spcAft>
            </a:pPr>
            <a:r>
              <a:rPr lang="zh-CN" altLang="en-US" b="1" dirty="0">
                <a:solidFill>
                  <a:srgbClr val="95B3D7"/>
                </a:solidFill>
              </a:rPr>
              <a:t>设 </a:t>
            </a:r>
            <a:r>
              <a:rPr lang="en-US" altLang="zh-CN" b="1" dirty="0">
                <a:solidFill>
                  <a:srgbClr val="95B3D7"/>
                </a:solidFill>
              </a:rPr>
              <a:t>f</a:t>
            </a:r>
            <a:r>
              <a:rPr lang="zh-CN" altLang="en-US" b="1" dirty="0">
                <a:solidFill>
                  <a:srgbClr val="95B3D7"/>
                </a:solidFill>
              </a:rPr>
              <a:t>：</a:t>
            </a:r>
            <a:r>
              <a:rPr lang="en-US" altLang="zh-CN" b="1" dirty="0">
                <a:solidFill>
                  <a:srgbClr val="95B3D7"/>
                </a:solidFill>
              </a:rPr>
              <a:t>A</a:t>
            </a:r>
            <a:r>
              <a:rPr lang="en-US" altLang="zh-CN" dirty="0">
                <a:solidFill>
                  <a:srgbClr val="95B3D7"/>
                </a:solidFill>
              </a:rPr>
              <a:t>→</a:t>
            </a:r>
            <a:r>
              <a:rPr lang="en-US" altLang="zh-CN" b="1" dirty="0">
                <a:solidFill>
                  <a:srgbClr val="95B3D7"/>
                </a:solidFill>
              </a:rPr>
              <a:t>B</a:t>
            </a:r>
            <a:r>
              <a:rPr lang="zh-CN" altLang="en-US" b="1" dirty="0">
                <a:solidFill>
                  <a:srgbClr val="95B3D7"/>
                </a:solidFill>
              </a:rPr>
              <a:t>， </a:t>
            </a:r>
            <a:r>
              <a:rPr lang="en-US" altLang="zh-CN" b="1" dirty="0">
                <a:solidFill>
                  <a:srgbClr val="95B3D7"/>
                </a:solidFill>
              </a:rPr>
              <a:t>A’ </a:t>
            </a:r>
            <a:r>
              <a:rPr lang="en-US" altLang="zh-CN" dirty="0">
                <a:solidFill>
                  <a:srgbClr val="95B3D7"/>
                </a:solidFill>
              </a:rPr>
              <a:t>⊆</a:t>
            </a:r>
            <a:r>
              <a:rPr lang="en-US" altLang="zh-CN" b="1" dirty="0">
                <a:solidFill>
                  <a:srgbClr val="95B3D7"/>
                </a:solidFill>
              </a:rPr>
              <a:t>A</a:t>
            </a:r>
            <a:r>
              <a:rPr lang="zh-CN" altLang="en-US" b="1" dirty="0">
                <a:solidFill>
                  <a:srgbClr val="95B3D7"/>
                </a:solidFill>
              </a:rPr>
              <a:t>，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ct val="5000"/>
              </a:spcAft>
            </a:pPr>
            <a:r>
              <a:rPr lang="zh-CN" altLang="en-US" b="1" dirty="0">
                <a:solidFill>
                  <a:srgbClr val="95B3D7"/>
                </a:solidFill>
              </a:rPr>
              <a:t>可以定义一个新函数 </a:t>
            </a:r>
            <a:r>
              <a:rPr lang="en-US" altLang="zh-CN" b="1" dirty="0">
                <a:solidFill>
                  <a:srgbClr val="95B3D7"/>
                </a:solidFill>
              </a:rPr>
              <a:t>g</a:t>
            </a:r>
            <a:r>
              <a:rPr lang="zh-CN" altLang="en-US" b="1" dirty="0">
                <a:solidFill>
                  <a:srgbClr val="95B3D7"/>
                </a:solidFill>
              </a:rPr>
              <a:t>： </a:t>
            </a:r>
            <a:r>
              <a:rPr lang="en-US" altLang="zh-CN" b="1" dirty="0">
                <a:solidFill>
                  <a:srgbClr val="95B3D7"/>
                </a:solidFill>
              </a:rPr>
              <a:t>A’ </a:t>
            </a:r>
            <a:r>
              <a:rPr lang="en-US" altLang="zh-CN" dirty="0">
                <a:solidFill>
                  <a:srgbClr val="95B3D7"/>
                </a:solidFill>
              </a:rPr>
              <a:t>→</a:t>
            </a:r>
            <a:r>
              <a:rPr lang="en-US" altLang="zh-CN" b="1" dirty="0">
                <a:solidFill>
                  <a:srgbClr val="95B3D7"/>
                </a:solidFill>
              </a:rPr>
              <a:t>B</a:t>
            </a:r>
            <a:r>
              <a:rPr lang="zh-CN" altLang="en-US" b="1" dirty="0">
                <a:solidFill>
                  <a:srgbClr val="95B3D7"/>
                </a:solidFill>
              </a:rPr>
              <a:t>：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ct val="5000"/>
              </a:spcAft>
            </a:pPr>
            <a:r>
              <a:rPr lang="zh-CN" altLang="en-US" b="1" dirty="0">
                <a:solidFill>
                  <a:srgbClr val="95B3D7"/>
                </a:solidFill>
              </a:rPr>
              <a:t>     对于任意的</a:t>
            </a:r>
            <a:r>
              <a:rPr lang="en-US" altLang="zh-CN" b="1" dirty="0" err="1">
                <a:solidFill>
                  <a:srgbClr val="95B3D7"/>
                </a:solidFill>
              </a:rPr>
              <a:t>x</a:t>
            </a:r>
            <a:r>
              <a:rPr lang="en-US" altLang="zh-CN" dirty="0" err="1">
                <a:solidFill>
                  <a:srgbClr val="95B3D7"/>
                </a:solidFill>
              </a:rPr>
              <a:t>∊</a:t>
            </a:r>
            <a:r>
              <a:rPr lang="en-US" altLang="zh-CN" b="1" dirty="0" err="1">
                <a:solidFill>
                  <a:srgbClr val="95B3D7"/>
                </a:solidFill>
              </a:rPr>
              <a:t>A</a:t>
            </a:r>
            <a:r>
              <a:rPr lang="en-US" altLang="zh-CN" b="1" dirty="0">
                <a:solidFill>
                  <a:srgbClr val="95B3D7"/>
                </a:solidFill>
              </a:rPr>
              <a:t>’</a:t>
            </a:r>
            <a:r>
              <a:rPr lang="zh-CN" altLang="en-US" b="1" dirty="0">
                <a:solidFill>
                  <a:srgbClr val="95B3D7"/>
                </a:solidFill>
              </a:rPr>
              <a:t>，</a:t>
            </a:r>
            <a:r>
              <a:rPr lang="en-US" altLang="zh-CN" b="1" dirty="0">
                <a:solidFill>
                  <a:srgbClr val="95B3D7"/>
                </a:solidFill>
              </a:rPr>
              <a:t>g&lt;x&gt;=f&lt;x&gt;</a:t>
            </a:r>
            <a:r>
              <a:rPr lang="zh-CN" altLang="en-US" b="1" dirty="0">
                <a:solidFill>
                  <a:srgbClr val="95B3D7"/>
                </a:solidFill>
              </a:rPr>
              <a:t>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ct val="5000"/>
              </a:spcAft>
            </a:pPr>
            <a:r>
              <a:rPr lang="zh-CN" altLang="en-US" b="1" dirty="0">
                <a:solidFill>
                  <a:srgbClr val="95B3D7"/>
                </a:solidFill>
              </a:rPr>
              <a:t>称函数</a:t>
            </a:r>
            <a:r>
              <a:rPr lang="en-US" altLang="zh-CN" b="1" dirty="0">
                <a:solidFill>
                  <a:srgbClr val="95B3D7"/>
                </a:solidFill>
              </a:rPr>
              <a:t>g</a:t>
            </a:r>
            <a:r>
              <a:rPr lang="zh-CN" altLang="en-US" b="1" dirty="0">
                <a:solidFill>
                  <a:srgbClr val="95B3D7"/>
                </a:solidFill>
              </a:rPr>
              <a:t>为函数</a:t>
            </a:r>
            <a:r>
              <a:rPr lang="en-US" altLang="zh-CN" b="1" dirty="0">
                <a:solidFill>
                  <a:srgbClr val="95B3D7"/>
                </a:solidFill>
              </a:rPr>
              <a:t>f</a:t>
            </a:r>
            <a:r>
              <a:rPr lang="zh-CN" altLang="en-US" b="1" dirty="0">
                <a:solidFill>
                  <a:srgbClr val="95B3D7"/>
                </a:solidFill>
              </a:rPr>
              <a:t>：</a:t>
            </a:r>
            <a:r>
              <a:rPr lang="en-US" altLang="zh-CN" b="1" dirty="0">
                <a:solidFill>
                  <a:srgbClr val="95B3D7"/>
                </a:solidFill>
              </a:rPr>
              <a:t>A</a:t>
            </a:r>
            <a:r>
              <a:rPr lang="en-US" altLang="zh-CN" dirty="0">
                <a:solidFill>
                  <a:srgbClr val="95B3D7"/>
                </a:solidFill>
              </a:rPr>
              <a:t>→</a:t>
            </a:r>
            <a:r>
              <a:rPr lang="en-US" altLang="zh-CN" b="1" dirty="0">
                <a:solidFill>
                  <a:srgbClr val="95B3D7"/>
                </a:solidFill>
              </a:rPr>
              <a:t>B </a:t>
            </a:r>
            <a:r>
              <a:rPr lang="zh-CN" altLang="en-US" b="1" dirty="0">
                <a:solidFill>
                  <a:srgbClr val="95B3D7"/>
                </a:solidFill>
              </a:rPr>
              <a:t>在</a:t>
            </a:r>
            <a:r>
              <a:rPr lang="en-US" altLang="zh-CN" b="1" dirty="0">
                <a:solidFill>
                  <a:srgbClr val="95B3D7"/>
                </a:solidFill>
              </a:rPr>
              <a:t>A’ </a:t>
            </a:r>
            <a:r>
              <a:rPr lang="zh-CN" altLang="en-US" b="1" dirty="0">
                <a:solidFill>
                  <a:srgbClr val="95B3D7"/>
                </a:solidFill>
              </a:rPr>
              <a:t>上的限制，记  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ct val="5000"/>
              </a:spcAft>
            </a:pPr>
            <a:r>
              <a:rPr lang="en-US" altLang="zh-CN" b="1" dirty="0">
                <a:solidFill>
                  <a:srgbClr val="95B3D7"/>
                </a:solidFill>
              </a:rPr>
              <a:t>         g=</a:t>
            </a:r>
            <a:r>
              <a:rPr lang="en-US" altLang="zh-CN" b="1" dirty="0" err="1">
                <a:solidFill>
                  <a:srgbClr val="95B3D7"/>
                </a:solidFill>
              </a:rPr>
              <a:t>f│</a:t>
            </a:r>
            <a:r>
              <a:rPr lang="en-US" altLang="zh-CN" b="1" baseline="-25000" dirty="0" err="1">
                <a:solidFill>
                  <a:srgbClr val="95B3D7"/>
                </a:solidFill>
              </a:rPr>
              <a:t>A</a:t>
            </a:r>
            <a:r>
              <a:rPr lang="en-US" altLang="zh-CN" b="1" baseline="-25000" dirty="0">
                <a:solidFill>
                  <a:srgbClr val="95B3D7"/>
                </a:solidFill>
              </a:rPr>
              <a:t>’</a:t>
            </a:r>
            <a:r>
              <a:rPr lang="en-US" altLang="zh-CN" b="1" dirty="0">
                <a:solidFill>
                  <a:srgbClr val="95B3D7"/>
                </a:solidFill>
              </a:rPr>
              <a:t> </a:t>
            </a:r>
            <a:endParaRPr lang="zh-CN" altLang="en-US" b="1" dirty="0">
              <a:solidFill>
                <a:srgbClr val="95B3D7"/>
              </a:solidFill>
            </a:endParaRP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628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21F99-1506-4903-B59A-B3814DA5FD83}" type="slidenum">
              <a:rPr lang="zh-CN" altLang="en-US" smtClean="0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9365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442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B770F6-550F-4986-A727-5216748850DE}" type="slidenum">
              <a:rPr lang="zh-CN" altLang="en-US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136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804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425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921F99-1506-4903-B59A-B3814DA5FD83}" type="slidenum">
              <a:rPr lang="zh-CN" altLang="en-US" smtClean="0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693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974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173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6611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900" b="1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89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Cot </a:t>
            </a:r>
            <a:r>
              <a:rPr lang="zh-CN" altLang="en-US"/>
              <a:t>曲线</a:t>
            </a:r>
            <a:r>
              <a:rPr lang="en-US" altLang="zh-CN"/>
              <a:t>(Cot curve)</a:t>
            </a:r>
          </a:p>
          <a:p>
            <a:pPr eaLnBrk="1" hangingPunct="1"/>
            <a:r>
              <a:rPr lang="zh-CN" altLang="en-US"/>
              <a:t>余切曲线</a:t>
            </a:r>
          </a:p>
          <a:p>
            <a:pPr eaLnBrk="1" hangingPunct="1"/>
            <a:r>
              <a:rPr lang="en-US" altLang="zh-CN"/>
              <a:t>Cot(x)=ctg(x)=cos(x)/sin(x)</a:t>
            </a:r>
          </a:p>
        </p:txBody>
      </p:sp>
    </p:spTree>
    <p:extLst>
      <p:ext uri="{BB962C8B-B14F-4D97-AF65-F5344CB8AC3E}">
        <p14:creationId xmlns:p14="http://schemas.microsoft.com/office/powerpoint/2010/main" val="1577756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9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符号</a:t>
            </a:r>
            <a:r>
              <a:rPr lang="en-US" altLang="zh-CN" sz="900" b="1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900" b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是康托引入的。</a:t>
            </a:r>
          </a:p>
        </p:txBody>
      </p:sp>
    </p:spTree>
    <p:extLst>
      <p:ext uri="{BB962C8B-B14F-4D97-AF65-F5344CB8AC3E}">
        <p14:creationId xmlns:p14="http://schemas.microsoft.com/office/powerpoint/2010/main" val="1869528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061EE6-FC09-45AE-B3EB-0C45595883FB}" type="slidenum">
              <a:rPr lang="zh-CN" altLang="en-US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4287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5851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278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7852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56E83-44ED-4A9C-B25A-9993D8AC91F7}" type="slidenum">
              <a:rPr lang="zh-CN" altLang="en-US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0811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56E83-44ED-4A9C-B25A-9993D8AC91F7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007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900" b="1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9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900" b="1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903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b="1" dirty="0"/>
              <a:t>解： </a:t>
            </a:r>
            <a:r>
              <a:rPr lang="en-US" altLang="zh-CN" b="1" dirty="0"/>
              <a:t>f1</a:t>
            </a:r>
            <a:r>
              <a:rPr lang="zh-CN" altLang="en-US" b="1" dirty="0"/>
              <a:t>是从</a:t>
            </a:r>
            <a:r>
              <a:rPr lang="en-US" altLang="zh-CN" b="1" dirty="0"/>
              <a:t>A</a:t>
            </a:r>
            <a:r>
              <a:rPr lang="zh-CN" altLang="en-US" b="1" dirty="0"/>
              <a:t>到</a:t>
            </a:r>
            <a:r>
              <a:rPr lang="en-US" altLang="zh-CN" b="1" dirty="0"/>
              <a:t>B</a:t>
            </a:r>
            <a:r>
              <a:rPr lang="zh-CN" altLang="en-US" b="1" dirty="0"/>
              <a:t>的函数， </a:t>
            </a:r>
          </a:p>
          <a:p>
            <a:pPr eaLnBrk="1" hangingPunct="1"/>
            <a:r>
              <a:rPr lang="zh-CN" altLang="en-US" b="1" dirty="0"/>
              <a:t>        </a:t>
            </a:r>
            <a:r>
              <a:rPr lang="en-US" altLang="zh-CN" b="1" dirty="0"/>
              <a:t>f2</a:t>
            </a:r>
            <a:r>
              <a:rPr lang="zh-CN" altLang="en-US" b="1" dirty="0"/>
              <a:t>不是的，</a:t>
            </a:r>
          </a:p>
          <a:p>
            <a:pPr eaLnBrk="1" hangingPunct="1"/>
            <a:r>
              <a:rPr lang="zh-CN" altLang="en-US" b="1" dirty="0"/>
              <a:t>         因为</a:t>
            </a:r>
            <a:r>
              <a:rPr lang="en-US" altLang="zh-CN" b="1" dirty="0"/>
              <a:t>0</a:t>
            </a:r>
            <a:r>
              <a:rPr lang="en-US" altLang="zh-CN" dirty="0"/>
              <a:t>∊</a:t>
            </a:r>
            <a:r>
              <a:rPr lang="en-US" altLang="zh-CN" b="1" dirty="0"/>
              <a:t>A</a:t>
            </a:r>
            <a:r>
              <a:rPr lang="zh-CN" altLang="en-US" b="1" dirty="0"/>
              <a:t>，有两个值</a:t>
            </a:r>
            <a:r>
              <a:rPr lang="en-US" altLang="zh-CN" b="1" dirty="0"/>
              <a:t>a</a:t>
            </a:r>
            <a:r>
              <a:rPr lang="zh-CN" altLang="en-US" b="1" dirty="0"/>
              <a:t>，</a:t>
            </a:r>
            <a:r>
              <a:rPr lang="en-US" altLang="zh-CN" b="1" dirty="0"/>
              <a:t>b</a:t>
            </a:r>
            <a:r>
              <a:rPr lang="zh-CN" altLang="en-US" b="1" dirty="0"/>
              <a:t>，使</a:t>
            </a:r>
            <a:r>
              <a:rPr lang="en-US" altLang="zh-CN" b="1" dirty="0"/>
              <a:t>&lt;0, a&gt;, &lt;0, b&gt; </a:t>
            </a:r>
            <a:r>
              <a:rPr lang="en-US" altLang="zh-CN" dirty="0"/>
              <a:t>∊</a:t>
            </a:r>
            <a:r>
              <a:rPr lang="en-US" altLang="zh-CN" b="1" dirty="0"/>
              <a:t>f2</a:t>
            </a:r>
            <a:r>
              <a:rPr lang="zh-CN" altLang="en-US" b="1" dirty="0"/>
              <a:t>。 </a:t>
            </a:r>
          </a:p>
          <a:p>
            <a:pPr eaLnBrk="1" hangingPunct="1"/>
            <a:r>
              <a:rPr lang="zh-CN" altLang="en-US" b="1" dirty="0"/>
              <a:t>        </a:t>
            </a:r>
            <a:r>
              <a:rPr lang="en-US" altLang="zh-CN" b="1" dirty="0"/>
              <a:t>f3</a:t>
            </a:r>
            <a:r>
              <a:rPr lang="zh-CN" altLang="en-US" b="1" dirty="0"/>
              <a:t>也不是的，</a:t>
            </a:r>
          </a:p>
          <a:p>
            <a:pPr eaLnBrk="1" hangingPunct="1"/>
            <a:r>
              <a:rPr lang="zh-CN" altLang="en-US" b="1" dirty="0"/>
              <a:t>         因为</a:t>
            </a:r>
            <a:r>
              <a:rPr lang="en-US" altLang="zh-CN" b="1" dirty="0"/>
              <a:t>0</a:t>
            </a:r>
            <a:r>
              <a:rPr lang="en-US" altLang="zh-CN" dirty="0"/>
              <a:t>∊</a:t>
            </a:r>
            <a:r>
              <a:rPr lang="en-US" altLang="zh-CN" b="1" dirty="0"/>
              <a:t>A</a:t>
            </a:r>
            <a:r>
              <a:rPr lang="zh-CN" altLang="en-US" b="1" dirty="0"/>
              <a:t>，但不存在 </a:t>
            </a:r>
            <a:r>
              <a:rPr lang="en-US" altLang="zh-CN" b="1" dirty="0" err="1"/>
              <a:t>y</a:t>
            </a:r>
            <a:r>
              <a:rPr lang="en-US" altLang="zh-CN" dirty="0" err="1"/>
              <a:t>∊</a:t>
            </a:r>
            <a:r>
              <a:rPr lang="en-US" altLang="zh-CN" b="1" dirty="0" err="1"/>
              <a:t>B</a:t>
            </a:r>
            <a:r>
              <a:rPr lang="zh-CN" altLang="en-US" b="1" dirty="0"/>
              <a:t>，使得</a:t>
            </a:r>
            <a:r>
              <a:rPr lang="en-US" altLang="zh-CN" b="1" dirty="0"/>
              <a:t>&lt;0,y&gt; </a:t>
            </a:r>
            <a:r>
              <a:rPr lang="en-US" altLang="zh-CN" dirty="0"/>
              <a:t>∊</a:t>
            </a:r>
            <a:r>
              <a:rPr lang="en-US" altLang="zh-CN" b="1" dirty="0"/>
              <a:t>f3</a:t>
            </a:r>
            <a:r>
              <a:rPr lang="zh-CN" altLang="en-US" b="1" dirty="0"/>
              <a:t>。</a:t>
            </a:r>
          </a:p>
          <a:p>
            <a:pPr eaLnBrk="1" hangingPunct="1"/>
            <a:r>
              <a:rPr lang="zh-CN" altLang="en-US" b="1" dirty="0"/>
              <a:t>        </a:t>
            </a:r>
            <a:r>
              <a:rPr lang="en-US" altLang="zh-CN" b="1" dirty="0"/>
              <a:t>f4</a:t>
            </a:r>
            <a:r>
              <a:rPr lang="zh-CN" altLang="en-US" b="1" dirty="0"/>
              <a:t>是从</a:t>
            </a:r>
            <a:r>
              <a:rPr lang="en-US" altLang="zh-CN" b="1" dirty="0"/>
              <a:t>A</a:t>
            </a:r>
            <a:r>
              <a:rPr lang="zh-CN" altLang="en-US" b="1" dirty="0"/>
              <a:t>到</a:t>
            </a:r>
            <a:r>
              <a:rPr lang="en-US" altLang="zh-CN" b="1" dirty="0"/>
              <a:t>B</a:t>
            </a:r>
            <a:r>
              <a:rPr lang="zh-CN" altLang="en-US" b="1" dirty="0"/>
              <a:t>的函数</a:t>
            </a:r>
            <a:r>
              <a:rPr lang="en-US" altLang="zh-CN" b="1" dirty="0"/>
              <a:t>.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05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1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从充要条件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f=g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  </a:t>
            </a:r>
            <a:r>
              <a:rPr lang="zh-CN" altLang="en-US" sz="12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</a:t>
            </a:r>
            <a:r>
              <a:rPr lang="zh-CN" altLang="en-US" sz="1200" b="1" dirty="0">
                <a:latin typeface="Times New Roman" panose="02020603050405020304" pitchFamily="18" charset="0"/>
                <a:ea typeface="MS PMincho" pitchFamily="18" charset="-128"/>
                <a:cs typeface="Times New Roman" panose="02020603050405020304" pitchFamily="18" charset="0"/>
              </a:rPr>
              <a:t>⊆</a:t>
            </a:r>
            <a:r>
              <a:rPr lang="en-US" altLang="zh-CN" sz="1200" b="1" dirty="0">
                <a:latin typeface="Times New Roman" panose="02020603050405020304" pitchFamily="18" charset="0"/>
                <a:ea typeface="MS PMincho" pitchFamily="18" charset="-128"/>
                <a:cs typeface="Times New Roman" panose="02020603050405020304" pitchFamily="18" charset="0"/>
              </a:rPr>
              <a:t>g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∧</a:t>
            </a:r>
            <a:r>
              <a:rPr lang="en-US" altLang="zh-CN" sz="1200" b="1" dirty="0">
                <a:latin typeface="Times New Roman" panose="02020603050405020304" pitchFamily="18" charset="0"/>
                <a:ea typeface="MS PMincho" pitchFamily="18" charset="-128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</a:t>
            </a:r>
            <a:r>
              <a:rPr lang="zh-CN" altLang="en-US" sz="1200" b="1" dirty="0">
                <a:latin typeface="Times New Roman" panose="02020603050405020304" pitchFamily="18" charset="0"/>
                <a:ea typeface="MS PMincho" pitchFamily="18" charset="-128"/>
                <a:cs typeface="Times New Roman" panose="02020603050405020304" pitchFamily="18" charset="0"/>
              </a:rPr>
              <a:t>⊆</a:t>
            </a:r>
            <a:r>
              <a:rPr lang="en-US" altLang="zh-CN" sz="1200" b="1" dirty="0">
                <a:latin typeface="Times New Roman" panose="02020603050405020304" pitchFamily="18" charset="0"/>
                <a:ea typeface="MS PMincho" pitchFamily="18" charset="-128"/>
                <a:cs typeface="Times New Roman" panose="02020603050405020304" pitchFamily="18" charset="0"/>
              </a:rPr>
              <a:t>f</a:t>
            </a:r>
            <a:r>
              <a:rPr lang="zh-CN" altLang="en-US" sz="1200" b="1" dirty="0">
                <a:latin typeface="Times New Roman" panose="02020603050405020304" pitchFamily="18" charset="0"/>
                <a:ea typeface="MS PMincho" pitchFamily="18" charset="-128"/>
                <a:cs typeface="Times New Roman" panose="02020603050405020304" pitchFamily="18" charset="0"/>
              </a:rPr>
              <a:t>看，不必强调</a:t>
            </a:r>
            <a:r>
              <a:rPr lang="en-US" altLang="zh-CN" sz="1200" b="1" dirty="0">
                <a:latin typeface="Times New Roman" panose="02020603050405020304" pitchFamily="18" charset="0"/>
                <a:ea typeface="MS PMincho" pitchFamily="18" charset="-128"/>
                <a:cs typeface="Times New Roman" panose="02020603050405020304" pitchFamily="18" charset="0"/>
              </a:rPr>
              <a:t>B=D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1138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1200" b="1" dirty="0">
                <a:latin typeface="Times New Roman" panose="02020603050405020304" pitchFamily="18" charset="0"/>
              </a:rPr>
              <a:t>=</a:t>
            </a:r>
            <a:r>
              <a:rPr lang="en-US" altLang="zh-CN" sz="1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1200" b="1" dirty="0">
                <a:latin typeface="Times New Roman" panose="02020603050405020304" pitchFamily="18" charset="0"/>
              </a:rPr>
              <a:t>, </a:t>
            </a:r>
            <a:r>
              <a:rPr lang="zh-CN" altLang="en-US" sz="1200" b="1" dirty="0">
                <a:latin typeface="Times New Roman" panose="02020603050405020304" pitchFamily="18" charset="0"/>
              </a:rPr>
              <a:t>则   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1200" b="1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sz="1200" b="1" dirty="0">
                <a:latin typeface="Times New Roman" panose="02020603050405020304" pitchFamily="18" charset="0"/>
              </a:rPr>
              <a:t>=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12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1200" b="1" dirty="0">
                <a:latin typeface="Times New Roman" panose="02020603050405020304" pitchFamily="18" charset="0"/>
              </a:rPr>
              <a:t>={</a:t>
            </a:r>
            <a:r>
              <a:rPr lang="en-US" altLang="zh-CN" sz="1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1200" b="1" dirty="0">
                <a:latin typeface="Times New Roman" panose="02020603050405020304" pitchFamily="18" charset="0"/>
              </a:rPr>
              <a:t>}</a:t>
            </a:r>
            <a:r>
              <a:rPr lang="zh-CN" altLang="en-US" sz="1200" b="1" baseline="0" dirty="0">
                <a:latin typeface="Times New Roman" panose="02020603050405020304" pitchFamily="18" charset="0"/>
              </a:rPr>
              <a:t>，清华大学教材的</a:t>
            </a:r>
            <a:r>
              <a:rPr lang="en-US" altLang="zh-CN" sz="1200" b="1" baseline="0" dirty="0">
                <a:latin typeface="Times New Roman" panose="02020603050405020304" pitchFamily="18" charset="0"/>
              </a:rPr>
              <a:t>PPT</a:t>
            </a:r>
            <a:r>
              <a:rPr lang="zh-CN" altLang="en-US" sz="1200" b="1" baseline="0" dirty="0">
                <a:latin typeface="Times New Roman" panose="02020603050405020304" pitchFamily="18" charset="0"/>
              </a:rPr>
              <a:t>，错误！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1654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700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0AAA24-ABE8-4AE6-9F3B-472DFBA5166D}" type="slidenum">
              <a:rPr lang="zh-CN" altLang="en-US"/>
              <a:pPr/>
              <a:t>‹#›</a:t>
            </a:fld>
            <a:r>
              <a:rPr lang="en-US" altLang="zh-CN"/>
              <a:t>/69</a:t>
            </a:r>
          </a:p>
        </p:txBody>
      </p:sp>
    </p:spTree>
    <p:extLst>
      <p:ext uri="{BB962C8B-B14F-4D97-AF65-F5344CB8AC3E}">
        <p14:creationId xmlns:p14="http://schemas.microsoft.com/office/powerpoint/2010/main" val="574458479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0310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accent1"/>
                </a:solidFill>
              </a:defRPr>
            </a:lvl1pPr>
          </a:lstStyle>
          <a:p>
            <a:fld id="{3100F7D3-FF00-4D32-9021-400E6AD3C57D}" type="slidenum">
              <a:rPr lang="zh-CN" altLang="en-US"/>
              <a:pPr/>
              <a:t>‹#›</a:t>
            </a:fld>
            <a:r>
              <a:rPr lang="en-US" altLang="zh-CN"/>
              <a:t>/69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transition advTm="100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" y="0"/>
            <a:ext cx="9153486" cy="6858000"/>
          </a:xfrm>
          <a:prstGeom prst="rect">
            <a:avLst/>
          </a:prstGeom>
        </p:spPr>
      </p:pic>
      <p:sp>
        <p:nvSpPr>
          <p:cNvPr id="4103" name="Rectangle 12"/>
          <p:cNvSpPr>
            <a:spLocks noChangeArrowheads="1"/>
          </p:cNvSpPr>
          <p:nvPr/>
        </p:nvSpPr>
        <p:spPr bwMode="auto">
          <a:xfrm>
            <a:off x="-6005" y="1217713"/>
            <a:ext cx="917628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6000" dirty="0">
                <a:solidFill>
                  <a:srgbClr val="C00000"/>
                </a:solidFill>
                <a:latin typeface="Calibri" panose="020F0502020204030204" pitchFamily="34" charset="0"/>
              </a:rPr>
              <a:t>函数的定义与性质</a:t>
            </a:r>
            <a:endParaRPr lang="zh-CN" altLang="en-US" sz="6000" b="1" dirty="0">
              <a:solidFill>
                <a:srgbClr val="C00000"/>
              </a:solidFill>
            </a:endParaRPr>
          </a:p>
        </p:txBody>
      </p:sp>
      <p:sp>
        <p:nvSpPr>
          <p:cNvPr id="4104" name="Rectangle 12"/>
          <p:cNvSpPr>
            <a:spLocks noChangeArrowheads="1"/>
          </p:cNvSpPr>
          <p:nvPr/>
        </p:nvSpPr>
        <p:spPr bwMode="auto">
          <a:xfrm>
            <a:off x="3886200" y="4572000"/>
            <a:ext cx="500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石油学院计算机系   金 忠</a:t>
            </a:r>
          </a:p>
        </p:txBody>
      </p:sp>
      <p:sp>
        <p:nvSpPr>
          <p:cNvPr id="4105" name="TextBox 7"/>
          <p:cNvSpPr txBox="1">
            <a:spLocks noChangeArrowheads="1"/>
          </p:cNvSpPr>
          <p:nvPr/>
        </p:nvSpPr>
        <p:spPr bwMode="auto">
          <a:xfrm>
            <a:off x="5343400" y="5887998"/>
            <a:ext cx="38268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http://patternrecognition.asia/dm</a:t>
            </a:r>
            <a:endParaRPr lang="zh-CN" alt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" y="5555042"/>
            <a:ext cx="4935107" cy="733066"/>
          </a:xfrm>
          <a:prstGeom prst="rect">
            <a:avLst/>
          </a:prstGeom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8941" y="139128"/>
            <a:ext cx="89675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450910"/>
      </p:ext>
    </p:extLst>
  </p:cSld>
  <p:clrMapOvr>
    <a:masterClrMapping/>
  </p:clrMapOvr>
  <p:transition advTm="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zh-CN" altLang="en-US" sz="3600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A={0, 1, 2}</a:t>
            </a:r>
            <a:r>
              <a:rPr lang="zh-CN" altLang="en-US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B={a, b}</a:t>
            </a:r>
            <a:endParaRPr lang="zh-CN" altLang="en-US" sz="3600" b="1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395288" y="692150"/>
            <a:ext cx="8064500" cy="553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3200" b="1" dirty="0"/>
              <a:t>    </a:t>
            </a:r>
            <a:r>
              <a:rPr lang="en-US" altLang="zh-CN" sz="3200" b="1" dirty="0">
                <a:solidFill>
                  <a:srgbClr val="993300"/>
                </a:solidFill>
              </a:rPr>
              <a:t>B</a:t>
            </a:r>
            <a:r>
              <a:rPr lang="en-US" altLang="zh-CN" sz="3200" b="1" baseline="30000" dirty="0">
                <a:solidFill>
                  <a:srgbClr val="993300"/>
                </a:solidFill>
              </a:rPr>
              <a:t>A</a:t>
            </a:r>
            <a:r>
              <a:rPr lang="en-US" altLang="zh-CN" sz="3200" b="1" dirty="0">
                <a:solidFill>
                  <a:srgbClr val="993300"/>
                </a:solidFill>
              </a:rPr>
              <a:t>={f</a:t>
            </a:r>
            <a:r>
              <a:rPr lang="en-US" altLang="zh-CN" sz="3200" b="1" baseline="-25000" dirty="0">
                <a:solidFill>
                  <a:srgbClr val="993300"/>
                </a:solidFill>
              </a:rPr>
              <a:t>1</a:t>
            </a:r>
            <a:r>
              <a:rPr lang="en-US" altLang="zh-CN" sz="3200" b="1" dirty="0">
                <a:solidFill>
                  <a:srgbClr val="993300"/>
                </a:solidFill>
              </a:rPr>
              <a:t>, f</a:t>
            </a:r>
            <a:r>
              <a:rPr lang="en-US" altLang="zh-CN" sz="3200" b="1" baseline="-25000" dirty="0">
                <a:solidFill>
                  <a:srgbClr val="993300"/>
                </a:solidFill>
              </a:rPr>
              <a:t>2</a:t>
            </a:r>
            <a:r>
              <a:rPr lang="en-US" altLang="zh-CN" sz="3200" b="1" dirty="0">
                <a:solidFill>
                  <a:srgbClr val="993300"/>
                </a:solidFill>
              </a:rPr>
              <a:t>, f</a:t>
            </a:r>
            <a:r>
              <a:rPr lang="en-US" altLang="zh-CN" sz="3200" b="1" baseline="-25000" dirty="0">
                <a:solidFill>
                  <a:srgbClr val="993300"/>
                </a:solidFill>
              </a:rPr>
              <a:t>3</a:t>
            </a:r>
            <a:r>
              <a:rPr lang="en-US" altLang="zh-CN" sz="3200" b="1" dirty="0">
                <a:solidFill>
                  <a:srgbClr val="993300"/>
                </a:solidFill>
              </a:rPr>
              <a:t>, f</a:t>
            </a:r>
            <a:r>
              <a:rPr lang="en-US" altLang="zh-CN" sz="3200" b="1" baseline="-25000" dirty="0">
                <a:solidFill>
                  <a:srgbClr val="993300"/>
                </a:solidFill>
              </a:rPr>
              <a:t>4</a:t>
            </a:r>
            <a:r>
              <a:rPr lang="en-US" altLang="zh-CN" sz="3200" b="1" dirty="0">
                <a:solidFill>
                  <a:srgbClr val="993300"/>
                </a:solidFill>
              </a:rPr>
              <a:t>, f</a:t>
            </a:r>
            <a:r>
              <a:rPr lang="en-US" altLang="zh-CN" sz="3200" b="1" baseline="-25000" dirty="0">
                <a:solidFill>
                  <a:srgbClr val="993300"/>
                </a:solidFill>
              </a:rPr>
              <a:t>5</a:t>
            </a:r>
            <a:r>
              <a:rPr lang="en-US" altLang="zh-CN" sz="3200" b="1" dirty="0">
                <a:solidFill>
                  <a:srgbClr val="993300"/>
                </a:solidFill>
              </a:rPr>
              <a:t>, f</a:t>
            </a:r>
            <a:r>
              <a:rPr lang="en-US" altLang="zh-CN" sz="3200" b="1" baseline="-25000" dirty="0">
                <a:solidFill>
                  <a:srgbClr val="993300"/>
                </a:solidFill>
              </a:rPr>
              <a:t>6</a:t>
            </a:r>
            <a:r>
              <a:rPr lang="en-US" altLang="zh-CN" sz="3200" b="1" dirty="0">
                <a:solidFill>
                  <a:srgbClr val="993300"/>
                </a:solidFill>
              </a:rPr>
              <a:t>, f</a:t>
            </a:r>
            <a:r>
              <a:rPr lang="en-US" altLang="zh-CN" sz="3200" b="1" baseline="-25000" dirty="0">
                <a:solidFill>
                  <a:srgbClr val="993300"/>
                </a:solidFill>
              </a:rPr>
              <a:t>7</a:t>
            </a:r>
            <a:r>
              <a:rPr lang="en-US" altLang="zh-CN" sz="3200" b="1" dirty="0">
                <a:solidFill>
                  <a:srgbClr val="993300"/>
                </a:solidFill>
              </a:rPr>
              <a:t>, f</a:t>
            </a:r>
            <a:r>
              <a:rPr lang="en-US" altLang="zh-CN" sz="3200" b="1" baseline="-25000" dirty="0">
                <a:solidFill>
                  <a:srgbClr val="993300"/>
                </a:solidFill>
              </a:rPr>
              <a:t>8</a:t>
            </a:r>
            <a:r>
              <a:rPr lang="en-US" altLang="zh-CN" sz="3200" b="1" dirty="0">
                <a:solidFill>
                  <a:srgbClr val="993300"/>
                </a:solidFill>
              </a:rPr>
              <a:t>}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</a:pPr>
            <a:r>
              <a:rPr lang="en-US" altLang="zh-CN" sz="2800" b="1" dirty="0"/>
              <a:t>     </a:t>
            </a:r>
            <a:r>
              <a:rPr lang="zh-CN" altLang="en-US" sz="2800" b="1" dirty="0"/>
              <a:t>这里 	</a:t>
            </a:r>
            <a:r>
              <a:rPr lang="en-US" altLang="zh-CN" sz="2800" b="1" dirty="0"/>
              <a:t>f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={ &lt;0, a&gt;, &lt;1, a&gt;, &lt;2, a&gt;}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</a:pPr>
            <a:r>
              <a:rPr lang="en-US" altLang="zh-CN" sz="2800" b="1" dirty="0"/>
              <a:t>		f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={ &lt;0, a&gt;, &lt;1, a&gt;, &lt;2, b&gt;}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</a:pPr>
            <a:r>
              <a:rPr lang="en-US" altLang="zh-CN" sz="2800" b="1" dirty="0"/>
              <a:t>		f</a:t>
            </a:r>
            <a:r>
              <a:rPr lang="en-US" altLang="zh-CN" sz="2800" b="1" baseline="-25000" dirty="0"/>
              <a:t>3</a:t>
            </a:r>
            <a:r>
              <a:rPr lang="en-US" altLang="zh-CN" sz="2800" b="1" dirty="0"/>
              <a:t>={ &lt;0, a&gt;, &lt;1, b&gt;, &lt;2, a&gt;}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</a:pPr>
            <a:r>
              <a:rPr lang="en-US" altLang="zh-CN" sz="2800" b="1" dirty="0"/>
              <a:t>		f</a:t>
            </a:r>
            <a:r>
              <a:rPr lang="en-US" altLang="zh-CN" sz="2800" b="1" baseline="-25000" dirty="0"/>
              <a:t>4</a:t>
            </a:r>
            <a:r>
              <a:rPr lang="en-US" altLang="zh-CN" sz="2800" b="1" dirty="0"/>
              <a:t>={ &lt;0, a&gt;, &lt;1, b&gt;, &lt;2, b&gt;}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</a:pPr>
            <a:r>
              <a:rPr lang="en-US" altLang="zh-CN" sz="2800" b="1" dirty="0"/>
              <a:t>		f</a:t>
            </a:r>
            <a:r>
              <a:rPr lang="en-US" altLang="zh-CN" sz="2800" b="1" baseline="-25000" dirty="0"/>
              <a:t>5</a:t>
            </a:r>
            <a:r>
              <a:rPr lang="en-US" altLang="zh-CN" sz="2800" b="1" dirty="0"/>
              <a:t>={ &lt;0, b&gt;, &lt;1, a&gt;, &lt;2, a&gt;}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</a:pPr>
            <a:r>
              <a:rPr lang="en-US" altLang="zh-CN" sz="2800" b="1" dirty="0"/>
              <a:t>		f</a:t>
            </a:r>
            <a:r>
              <a:rPr lang="en-US" altLang="zh-CN" sz="2800" b="1" baseline="-25000" dirty="0"/>
              <a:t>6</a:t>
            </a:r>
            <a:r>
              <a:rPr lang="en-US" altLang="zh-CN" sz="2800" b="1" dirty="0"/>
              <a:t>={ &lt;0, b&gt;, &lt;1, a&gt;, &lt;2, b&gt;}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</a:pPr>
            <a:r>
              <a:rPr lang="en-US" altLang="zh-CN" sz="2800" b="1" dirty="0"/>
              <a:t>		f</a:t>
            </a:r>
            <a:r>
              <a:rPr lang="en-US" altLang="zh-CN" sz="2800" b="1" baseline="-25000" dirty="0"/>
              <a:t>7</a:t>
            </a:r>
            <a:r>
              <a:rPr lang="en-US" altLang="zh-CN" sz="2800" b="1" dirty="0"/>
              <a:t>={ &lt;0, b&gt;, &lt;1, b&gt;, &lt;2, a&gt;}</a:t>
            </a:r>
          </a:p>
          <a:p>
            <a:pPr eaLnBrk="1" hangingPunct="1">
              <a:lnSpc>
                <a:spcPct val="125000"/>
              </a:lnSpc>
              <a:spcBef>
                <a:spcPct val="15000"/>
              </a:spcBef>
            </a:pPr>
            <a:r>
              <a:rPr lang="en-US" altLang="zh-CN" sz="2800" b="1" dirty="0"/>
              <a:t>		f</a:t>
            </a:r>
            <a:r>
              <a:rPr lang="en-US" altLang="zh-CN" sz="2800" b="1" baseline="-25000" dirty="0"/>
              <a:t>8</a:t>
            </a:r>
            <a:r>
              <a:rPr lang="en-US" altLang="zh-CN" sz="2800" b="1" dirty="0"/>
              <a:t>={ &lt;0, b&gt;, &lt;1, b&gt;, &lt;2, b&gt;}</a:t>
            </a:r>
          </a:p>
        </p:txBody>
      </p:sp>
    </p:spTree>
    <p:extLst>
      <p:ext uri="{BB962C8B-B14F-4D97-AF65-F5344CB8AC3E}">
        <p14:creationId xmlns:p14="http://schemas.microsoft.com/office/powerpoint/2010/main" val="3184803253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7E7784-0EB9-4701-A53E-39175372ED55}" type="slidenum">
              <a:rPr lang="zh-CN" altLang="en-US" smtClean="0">
                <a:solidFill>
                  <a:schemeClr val="accent1"/>
                </a:solidFill>
              </a:rPr>
              <a:t>11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2457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一元真值函数</a:t>
            </a:r>
            <a:endParaRPr lang="en-US" altLang="zh-CN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052513"/>
            <a:ext cx="8229600" cy="7207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A=B={1, 0}</a:t>
            </a:r>
            <a:endParaRPr lang="zh-CN" altLang="en-US" b="1" dirty="0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-108520" y="1847243"/>
            <a:ext cx="698500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400" b="1" dirty="0">
                <a:solidFill>
                  <a:srgbClr val="993300"/>
                </a:solidFill>
              </a:rPr>
              <a:t>      </a:t>
            </a:r>
            <a:r>
              <a:rPr lang="en-US" altLang="zh-CN" sz="3200" b="1" dirty="0">
                <a:solidFill>
                  <a:srgbClr val="993300"/>
                </a:solidFill>
              </a:rPr>
              <a:t>B</a:t>
            </a:r>
            <a:r>
              <a:rPr lang="en-US" altLang="zh-CN" sz="3200" b="1" baseline="30000" dirty="0">
                <a:solidFill>
                  <a:srgbClr val="993300"/>
                </a:solidFill>
              </a:rPr>
              <a:t>A</a:t>
            </a:r>
            <a:r>
              <a:rPr lang="en-US" altLang="zh-CN" sz="3200" b="1" dirty="0">
                <a:solidFill>
                  <a:srgbClr val="993300"/>
                </a:solidFill>
              </a:rPr>
              <a:t>={f</a:t>
            </a:r>
            <a:r>
              <a:rPr lang="en-US" altLang="zh-CN" sz="3200" b="1" baseline="-25000" dirty="0">
                <a:solidFill>
                  <a:srgbClr val="993300"/>
                </a:solidFill>
              </a:rPr>
              <a:t>1</a:t>
            </a:r>
            <a:r>
              <a:rPr lang="en-US" altLang="zh-CN" sz="3200" b="1" dirty="0">
                <a:solidFill>
                  <a:srgbClr val="993300"/>
                </a:solidFill>
              </a:rPr>
              <a:t>, f</a:t>
            </a:r>
            <a:r>
              <a:rPr lang="en-US" altLang="zh-CN" sz="3200" b="1" baseline="-25000" dirty="0">
                <a:solidFill>
                  <a:srgbClr val="993300"/>
                </a:solidFill>
              </a:rPr>
              <a:t>2</a:t>
            </a:r>
            <a:r>
              <a:rPr lang="en-US" altLang="zh-CN" sz="3200" b="1" dirty="0">
                <a:solidFill>
                  <a:srgbClr val="993300"/>
                </a:solidFill>
              </a:rPr>
              <a:t>, f</a:t>
            </a:r>
            <a:r>
              <a:rPr lang="en-US" altLang="zh-CN" sz="3200" b="1" baseline="-25000" dirty="0">
                <a:solidFill>
                  <a:srgbClr val="993300"/>
                </a:solidFill>
              </a:rPr>
              <a:t>3</a:t>
            </a:r>
            <a:r>
              <a:rPr lang="en-US" altLang="zh-CN" sz="3200" b="1" dirty="0">
                <a:solidFill>
                  <a:srgbClr val="993300"/>
                </a:solidFill>
              </a:rPr>
              <a:t>, f</a:t>
            </a:r>
            <a:r>
              <a:rPr lang="en-US" altLang="zh-CN" sz="3200" b="1" baseline="-25000" dirty="0">
                <a:solidFill>
                  <a:srgbClr val="993300"/>
                </a:solidFill>
              </a:rPr>
              <a:t>4</a:t>
            </a:r>
            <a:r>
              <a:rPr lang="en-US" altLang="zh-CN" sz="3200" b="1" dirty="0">
                <a:solidFill>
                  <a:srgbClr val="993300"/>
                </a:solidFill>
              </a:rPr>
              <a:t>}</a:t>
            </a:r>
          </a:p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altLang="zh-CN" sz="3200" b="1" dirty="0"/>
              <a:t>     </a:t>
            </a:r>
            <a:r>
              <a:rPr lang="en-US" altLang="zh-CN" sz="2400" b="1" dirty="0"/>
              <a:t>         </a:t>
            </a:r>
          </a:p>
          <a:p>
            <a:pPr eaLnBrk="1" hangingPunct="1"/>
            <a:r>
              <a:rPr lang="en-US" altLang="zh-CN" sz="2400" b="1" dirty="0"/>
              <a:t>     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733310" y="4970475"/>
            <a:ext cx="54534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4347E7"/>
                </a:solidFill>
              </a:rPr>
              <a:t>永</a:t>
            </a:r>
            <a:endParaRPr lang="en-US" altLang="zh-CN" sz="2800" b="1" dirty="0">
              <a:solidFill>
                <a:srgbClr val="4347E7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4347E7"/>
                </a:solidFill>
              </a:rPr>
              <a:t>假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266407" y="4970475"/>
            <a:ext cx="539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4347E7"/>
                </a:solidFill>
              </a:rPr>
              <a:t>恒</a:t>
            </a:r>
            <a:endParaRPr lang="en-US" altLang="zh-CN" sz="2800" b="1">
              <a:solidFill>
                <a:srgbClr val="4347E7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4347E7"/>
                </a:solidFill>
              </a:rPr>
              <a:t>等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952152" y="4993295"/>
            <a:ext cx="66075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993300"/>
                </a:solidFill>
              </a:rPr>
              <a:t>否</a:t>
            </a:r>
            <a:endParaRPr lang="en-US" altLang="zh-CN" sz="2800" b="1" dirty="0">
              <a:solidFill>
                <a:srgbClr val="9933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993300"/>
                </a:solidFill>
              </a:rPr>
              <a:t>定</a:t>
            </a:r>
            <a:endParaRPr lang="en-US" altLang="zh-CN" sz="2800" b="1" dirty="0">
              <a:solidFill>
                <a:srgbClr val="9933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99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solidFill>
                  <a:srgbClr val="993300"/>
                </a:solidFill>
                <a:sym typeface="Symbol" panose="05050102010706020507" pitchFamily="18" charset="2"/>
              </a:rPr>
              <a:t>p</a:t>
            </a:r>
            <a:endParaRPr lang="en-US" altLang="zh-CN" sz="2800" b="1" i="1" dirty="0">
              <a:solidFill>
                <a:srgbClr val="993300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665548" y="4970475"/>
            <a:ext cx="54534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4347E7"/>
                </a:solidFill>
              </a:rPr>
              <a:t>永</a:t>
            </a:r>
            <a:endParaRPr lang="en-US" altLang="zh-CN" sz="2800" b="1" dirty="0">
              <a:solidFill>
                <a:srgbClr val="4347E7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4347E7"/>
                </a:solidFill>
              </a:rPr>
              <a:t>真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136112"/>
              </p:ext>
            </p:extLst>
          </p:nvPr>
        </p:nvGraphicFramePr>
        <p:xfrm>
          <a:off x="539552" y="3004531"/>
          <a:ext cx="820891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782">
                  <a:extLst>
                    <a:ext uri="{9D8B030D-6E8A-4147-A177-3AD203B41FA5}">
                      <a16:colId xmlns:a16="http://schemas.microsoft.com/office/drawing/2014/main" val="2427059838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1583063929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1984898657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1811996285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2098147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p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i="0" dirty="0"/>
                        <a:t>f</a:t>
                      </a:r>
                      <a:r>
                        <a:rPr lang="en-US" altLang="zh-CN" sz="3200" b="1" i="0" baseline="-25000" dirty="0"/>
                        <a:t>1</a:t>
                      </a:r>
                      <a:endParaRPr lang="zh-CN" altLang="en-US" sz="3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i="0" dirty="0"/>
                        <a:t>f</a:t>
                      </a:r>
                      <a:r>
                        <a:rPr lang="en-US" altLang="zh-CN" sz="3200" b="1" i="0" baseline="-25000" dirty="0"/>
                        <a:t>2</a:t>
                      </a:r>
                      <a:endParaRPr lang="zh-CN" altLang="en-US" sz="3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i="0" dirty="0"/>
                        <a:t>f</a:t>
                      </a:r>
                      <a:r>
                        <a:rPr lang="en-US" altLang="zh-CN" sz="3200" b="1" i="0" baseline="-25000" dirty="0"/>
                        <a:t>3</a:t>
                      </a:r>
                      <a:endParaRPr lang="zh-CN" altLang="en-US" sz="3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i="0" dirty="0"/>
                        <a:t>f</a:t>
                      </a:r>
                      <a:r>
                        <a:rPr lang="en-US" altLang="zh-CN" sz="3200" b="1" i="0" baseline="-25000" dirty="0"/>
                        <a:t>4</a:t>
                      </a:r>
                      <a:endParaRPr lang="zh-CN" altLang="en-US" sz="32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04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98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0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/>
                        <a:t>1</a:t>
                      </a:r>
                      <a:endParaRPr lang="zh-CN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038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13424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4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20D4323-3BA8-4B93-8E2C-A07FB6DB7340}" type="slidenum">
              <a:rPr lang="zh-CN" altLang="en-US" smtClean="0">
                <a:solidFill>
                  <a:schemeClr val="accent1"/>
                </a:solidFill>
              </a:rPr>
              <a:t>12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2662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例 二元真值函数（见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P8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表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1.4</a:t>
            </a:r>
            <a:r>
              <a:rPr lang="zh-CN" altLang="en-US" sz="4000" dirty="0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endParaRPr lang="en-US" altLang="zh-CN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052513"/>
            <a:ext cx="8229600" cy="1152525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A={1, 0} ×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{1, 0}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B={1, 0}</a:t>
            </a:r>
            <a:endParaRPr lang="zh-CN" altLang="en-US" b="1" dirty="0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632624"/>
              </p:ext>
            </p:extLst>
          </p:nvPr>
        </p:nvGraphicFramePr>
        <p:xfrm>
          <a:off x="107504" y="2852936"/>
          <a:ext cx="89289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055">
                  <a:extLst>
                    <a:ext uri="{9D8B030D-6E8A-4147-A177-3AD203B41FA5}">
                      <a16:colId xmlns:a16="http://schemas.microsoft.com/office/drawing/2014/main" val="3419213191"/>
                    </a:ext>
                  </a:extLst>
                </a:gridCol>
                <a:gridCol w="496055">
                  <a:extLst>
                    <a:ext uri="{9D8B030D-6E8A-4147-A177-3AD203B41FA5}">
                      <a16:colId xmlns:a16="http://schemas.microsoft.com/office/drawing/2014/main" val="2010842493"/>
                    </a:ext>
                  </a:extLst>
                </a:gridCol>
                <a:gridCol w="496055">
                  <a:extLst>
                    <a:ext uri="{9D8B030D-6E8A-4147-A177-3AD203B41FA5}">
                      <a16:colId xmlns:a16="http://schemas.microsoft.com/office/drawing/2014/main" val="4013948858"/>
                    </a:ext>
                  </a:extLst>
                </a:gridCol>
                <a:gridCol w="496055">
                  <a:extLst>
                    <a:ext uri="{9D8B030D-6E8A-4147-A177-3AD203B41FA5}">
                      <a16:colId xmlns:a16="http://schemas.microsoft.com/office/drawing/2014/main" val="1500605848"/>
                    </a:ext>
                  </a:extLst>
                </a:gridCol>
                <a:gridCol w="496055">
                  <a:extLst>
                    <a:ext uri="{9D8B030D-6E8A-4147-A177-3AD203B41FA5}">
                      <a16:colId xmlns:a16="http://schemas.microsoft.com/office/drawing/2014/main" val="1828319734"/>
                    </a:ext>
                  </a:extLst>
                </a:gridCol>
                <a:gridCol w="496055">
                  <a:extLst>
                    <a:ext uri="{9D8B030D-6E8A-4147-A177-3AD203B41FA5}">
                      <a16:colId xmlns:a16="http://schemas.microsoft.com/office/drawing/2014/main" val="3742404302"/>
                    </a:ext>
                  </a:extLst>
                </a:gridCol>
                <a:gridCol w="496055">
                  <a:extLst>
                    <a:ext uri="{9D8B030D-6E8A-4147-A177-3AD203B41FA5}">
                      <a16:colId xmlns:a16="http://schemas.microsoft.com/office/drawing/2014/main" val="4178551821"/>
                    </a:ext>
                  </a:extLst>
                </a:gridCol>
                <a:gridCol w="496055">
                  <a:extLst>
                    <a:ext uri="{9D8B030D-6E8A-4147-A177-3AD203B41FA5}">
                      <a16:colId xmlns:a16="http://schemas.microsoft.com/office/drawing/2014/main" val="3855943338"/>
                    </a:ext>
                  </a:extLst>
                </a:gridCol>
                <a:gridCol w="496055">
                  <a:extLst>
                    <a:ext uri="{9D8B030D-6E8A-4147-A177-3AD203B41FA5}">
                      <a16:colId xmlns:a16="http://schemas.microsoft.com/office/drawing/2014/main" val="4123913907"/>
                    </a:ext>
                  </a:extLst>
                </a:gridCol>
                <a:gridCol w="496055">
                  <a:extLst>
                    <a:ext uri="{9D8B030D-6E8A-4147-A177-3AD203B41FA5}">
                      <a16:colId xmlns:a16="http://schemas.microsoft.com/office/drawing/2014/main" val="3327727487"/>
                    </a:ext>
                  </a:extLst>
                </a:gridCol>
                <a:gridCol w="496055">
                  <a:extLst>
                    <a:ext uri="{9D8B030D-6E8A-4147-A177-3AD203B41FA5}">
                      <a16:colId xmlns:a16="http://schemas.microsoft.com/office/drawing/2014/main" val="635002971"/>
                    </a:ext>
                  </a:extLst>
                </a:gridCol>
                <a:gridCol w="496055">
                  <a:extLst>
                    <a:ext uri="{9D8B030D-6E8A-4147-A177-3AD203B41FA5}">
                      <a16:colId xmlns:a16="http://schemas.microsoft.com/office/drawing/2014/main" val="1352786556"/>
                    </a:ext>
                  </a:extLst>
                </a:gridCol>
                <a:gridCol w="496055">
                  <a:extLst>
                    <a:ext uri="{9D8B030D-6E8A-4147-A177-3AD203B41FA5}">
                      <a16:colId xmlns:a16="http://schemas.microsoft.com/office/drawing/2014/main" val="4176426347"/>
                    </a:ext>
                  </a:extLst>
                </a:gridCol>
                <a:gridCol w="496055">
                  <a:extLst>
                    <a:ext uri="{9D8B030D-6E8A-4147-A177-3AD203B41FA5}">
                      <a16:colId xmlns:a16="http://schemas.microsoft.com/office/drawing/2014/main" val="1246923616"/>
                    </a:ext>
                  </a:extLst>
                </a:gridCol>
                <a:gridCol w="496055">
                  <a:extLst>
                    <a:ext uri="{9D8B030D-6E8A-4147-A177-3AD203B41FA5}">
                      <a16:colId xmlns:a16="http://schemas.microsoft.com/office/drawing/2014/main" val="3682899638"/>
                    </a:ext>
                  </a:extLst>
                </a:gridCol>
                <a:gridCol w="496055">
                  <a:extLst>
                    <a:ext uri="{9D8B030D-6E8A-4147-A177-3AD203B41FA5}">
                      <a16:colId xmlns:a16="http://schemas.microsoft.com/office/drawing/2014/main" val="1184897185"/>
                    </a:ext>
                  </a:extLst>
                </a:gridCol>
                <a:gridCol w="496055">
                  <a:extLst>
                    <a:ext uri="{9D8B030D-6E8A-4147-A177-3AD203B41FA5}">
                      <a16:colId xmlns:a16="http://schemas.microsoft.com/office/drawing/2014/main" val="34757193"/>
                    </a:ext>
                  </a:extLst>
                </a:gridCol>
                <a:gridCol w="496055">
                  <a:extLst>
                    <a:ext uri="{9D8B030D-6E8A-4147-A177-3AD203B41FA5}">
                      <a16:colId xmlns:a16="http://schemas.microsoft.com/office/drawing/2014/main" val="767561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altLang="zh-CN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altLang="zh-CN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altLang="zh-CN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altLang="zh-CN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4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altLang="zh-CN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5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altLang="zh-CN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altLang="zh-CN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7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altLang="zh-CN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8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altLang="zh-CN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9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altLang="zh-CN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10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altLang="zh-CN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11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altLang="zh-CN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12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altLang="zh-CN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13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altLang="zh-CN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14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altLang="zh-CN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15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0" lang="en-US" altLang="zh-CN" sz="16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altLang="zh-CN" sz="18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32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6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50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318897"/>
                  </a:ext>
                </a:extLst>
              </a:tr>
            </a:tbl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460367" y="4832846"/>
            <a:ext cx="687697" cy="138499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f</a:t>
            </a:r>
            <a:r>
              <a:rPr lang="en-US" altLang="zh-CN" sz="2800" baseline="-25000" dirty="0"/>
              <a:t>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为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∨</a:t>
            </a:r>
            <a:endParaRPr lang="zh-CN" altLang="en-US" sz="28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73461" y="4832847"/>
            <a:ext cx="719783" cy="138499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2800" dirty="0">
                <a:latin typeface="Arial" charset="0"/>
                <a:ea typeface="宋体" charset="-122"/>
                <a:sym typeface="Symbol" pitchFamily="18" charset="2"/>
              </a:rPr>
              <a:t>f</a:t>
            </a:r>
            <a:r>
              <a:rPr lang="en-US" altLang="zh-CN" sz="2800" baseline="-25000" dirty="0">
                <a:latin typeface="Arial" charset="0"/>
                <a:ea typeface="宋体" charset="-122"/>
                <a:sym typeface="Symbol" pitchFamily="18" charset="2"/>
              </a:rPr>
              <a:t>14</a:t>
            </a:r>
            <a:r>
              <a:rPr lang="zh-CN" altLang="en-US" sz="2800" dirty="0">
                <a:latin typeface="Arial" charset="0"/>
                <a:ea typeface="宋体" charset="-122"/>
                <a:sym typeface="Symbol" pitchFamily="18" charset="2"/>
              </a:rPr>
              <a:t>为</a:t>
            </a:r>
          </a:p>
          <a:p>
            <a:pPr algn="ctr" eaLnBrk="1" hangingPunct="1">
              <a:defRPr/>
            </a:pPr>
            <a:r>
              <a:rPr lang="zh-CN" altLang="en-US" sz="2800" dirty="0">
                <a:solidFill>
                  <a:srgbClr val="FF0000"/>
                </a:solidFill>
                <a:latin typeface="Arial" charset="0"/>
                <a:ea typeface="宋体" charset="-122"/>
                <a:sym typeface="Symbol" pitchFamily="18" charset="2"/>
              </a:rPr>
              <a:t></a:t>
            </a:r>
            <a:endParaRPr lang="zh-CN" altLang="en-US" sz="2800" dirty="0">
              <a:solidFill>
                <a:srgbClr val="FF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13237" y="4808825"/>
            <a:ext cx="71494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2800" dirty="0">
                <a:latin typeface="Arial" charset="0"/>
                <a:ea typeface="宋体" charset="-122"/>
              </a:rPr>
              <a:t>f</a:t>
            </a:r>
            <a:r>
              <a:rPr lang="en-US" altLang="zh-CN" sz="2800" baseline="-25000" dirty="0">
                <a:latin typeface="Arial" charset="0"/>
                <a:ea typeface="宋体" charset="-122"/>
              </a:rPr>
              <a:t>10</a:t>
            </a:r>
          </a:p>
          <a:p>
            <a:pPr algn="ctr" eaLnBrk="1" hangingPunct="1">
              <a:defRPr/>
            </a:pPr>
            <a:r>
              <a:rPr lang="zh-CN" altLang="en-US" sz="2800" dirty="0">
                <a:latin typeface="Arial" charset="0"/>
                <a:ea typeface="宋体" charset="-122"/>
                <a:sym typeface="Symbol" pitchFamily="18" charset="2"/>
              </a:rPr>
              <a:t>为</a:t>
            </a:r>
          </a:p>
          <a:p>
            <a:pPr algn="ctr" eaLnBrk="1" hangingPunct="1">
              <a:defRPr/>
            </a:pPr>
            <a:r>
              <a:rPr lang="zh-CN" altLang="en-US" sz="2800" dirty="0">
                <a:solidFill>
                  <a:srgbClr val="FF0000"/>
                </a:solidFill>
                <a:latin typeface="Arial" charset="0"/>
                <a:ea typeface="宋体" charset="-122"/>
                <a:sym typeface="Symbol" pitchFamily="18" charset="2"/>
              </a:rPr>
              <a:t></a:t>
            </a:r>
          </a:p>
        </p:txBody>
      </p:sp>
      <p:sp>
        <p:nvSpPr>
          <p:cNvPr id="12" name="矩形 11"/>
          <p:cNvSpPr/>
          <p:nvPr/>
        </p:nvSpPr>
        <p:spPr>
          <a:xfrm>
            <a:off x="1582738" y="4832846"/>
            <a:ext cx="575841" cy="1384995"/>
          </a:xfrm>
          <a:prstGeom prst="rect">
            <a:avLst/>
          </a:prstGeom>
          <a:solidFill>
            <a:schemeClr val="accent3"/>
          </a:solidFill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zh-CN" sz="2800" dirty="0">
                <a:latin typeface="Arial" charset="0"/>
                <a:ea typeface="宋体" charset="-122"/>
                <a:sym typeface="Symbol" pitchFamily="18" charset="2"/>
              </a:rPr>
              <a:t>f</a:t>
            </a:r>
            <a:r>
              <a:rPr lang="en-US" altLang="zh-CN" sz="2800" baseline="-25000" dirty="0">
                <a:latin typeface="Arial" charset="0"/>
                <a:ea typeface="宋体" charset="-122"/>
                <a:sym typeface="Symbol" pitchFamily="18" charset="2"/>
              </a:rPr>
              <a:t>2</a:t>
            </a:r>
          </a:p>
          <a:p>
            <a:pPr algn="ctr" eaLnBrk="1" hangingPunct="1">
              <a:defRPr/>
            </a:pPr>
            <a:r>
              <a:rPr lang="zh-CN" altLang="en-US" sz="2800" dirty="0">
                <a:latin typeface="Arial" charset="0"/>
                <a:ea typeface="宋体" charset="-122"/>
                <a:sym typeface="Symbol" pitchFamily="18" charset="2"/>
              </a:rPr>
              <a:t>为</a:t>
            </a:r>
            <a:endParaRPr lang="en-US" altLang="zh-CN" sz="2800" dirty="0">
              <a:latin typeface="Arial" charset="0"/>
              <a:ea typeface="宋体" charset="-122"/>
              <a:sym typeface="Symbol" pitchFamily="18" charset="2"/>
            </a:endParaRPr>
          </a:p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∧</a:t>
            </a:r>
            <a:endParaRPr lang="zh-CN" altLang="en-US" sz="2800" dirty="0">
              <a:solidFill>
                <a:srgbClr val="FF0000"/>
              </a:solidFill>
              <a:latin typeface="Arial" charset="0"/>
              <a:ea typeface="宋体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4903490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4.25                 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像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765175"/>
            <a:ext cx="8229600" cy="2346326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500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设 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→B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A’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⊆A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，令 </a:t>
            </a:r>
          </a:p>
          <a:p>
            <a:pPr>
              <a:spcBef>
                <a:spcPct val="0"/>
              </a:spcBef>
              <a:spcAft>
                <a:spcPct val="4500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f(A’)={f(x) │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</a:rPr>
              <a:t>∊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’} </a:t>
            </a:r>
          </a:p>
          <a:p>
            <a:pPr>
              <a:spcBef>
                <a:spcPct val="0"/>
              </a:spcBef>
              <a:spcAft>
                <a:spcPct val="5000"/>
              </a:spcAft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称之为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A’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在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下的像。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500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971550" y="3272929"/>
            <a:ext cx="2663825" cy="2232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5435600" y="2696667"/>
            <a:ext cx="2663825" cy="28082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5" name="Freeform 7"/>
          <p:cNvSpPr/>
          <p:nvPr/>
        </p:nvSpPr>
        <p:spPr bwMode="auto">
          <a:xfrm>
            <a:off x="2051050" y="2564904"/>
            <a:ext cx="4465638" cy="2076450"/>
          </a:xfrm>
          <a:custGeom>
            <a:avLst/>
            <a:gdLst>
              <a:gd name="T0" fmla="*/ 0 w 2813"/>
              <a:gd name="T1" fmla="*/ 2147483647 h 1308"/>
              <a:gd name="T2" fmla="*/ 2147483647 w 2813"/>
              <a:gd name="T3" fmla="*/ 2147483647 h 1308"/>
              <a:gd name="T4" fmla="*/ 2147483647 w 2813"/>
              <a:gd name="T5" fmla="*/ 2147483647 h 1308"/>
              <a:gd name="T6" fmla="*/ 2147483647 w 2813"/>
              <a:gd name="T7" fmla="*/ 2147483647 h 1308"/>
              <a:gd name="T8" fmla="*/ 0 60000 65536"/>
              <a:gd name="T9" fmla="*/ 0 60000 65536"/>
              <a:gd name="T10" fmla="*/ 0 60000 65536"/>
              <a:gd name="T11" fmla="*/ 0 60000 65536"/>
              <a:gd name="T12" fmla="*/ 0 w 2813"/>
              <a:gd name="T13" fmla="*/ 0 h 1308"/>
              <a:gd name="T14" fmla="*/ 2813 w 2813"/>
              <a:gd name="T15" fmla="*/ 1308 h 13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13" h="1308">
                <a:moveTo>
                  <a:pt x="0" y="1308"/>
                </a:moveTo>
                <a:cubicBezTo>
                  <a:pt x="204" y="952"/>
                  <a:pt x="408" y="597"/>
                  <a:pt x="635" y="401"/>
                </a:cubicBezTo>
                <a:cubicBezTo>
                  <a:pt x="862" y="205"/>
                  <a:pt x="998" y="0"/>
                  <a:pt x="1361" y="129"/>
                </a:cubicBezTo>
                <a:cubicBezTo>
                  <a:pt x="1724" y="258"/>
                  <a:pt x="2571" y="998"/>
                  <a:pt x="2813" y="1172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1763713" y="4354017"/>
            <a:ext cx="647700" cy="576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</a:rPr>
              <a:t>A’</a:t>
            </a: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6300788" y="4138117"/>
            <a:ext cx="1008062" cy="503237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dirty="0">
                <a:solidFill>
                  <a:schemeClr val="bg1"/>
                </a:solidFill>
              </a:rPr>
              <a:t>f(A’)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042988" y="5130304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A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7596188" y="5146179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B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3924300" y="2769692"/>
            <a:ext cx="282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f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496" y="6033128"/>
            <a:ext cx="9050876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当</a:t>
            </a:r>
            <a:r>
              <a:rPr lang="en-US" altLang="zh-CN" sz="3200" dirty="0"/>
              <a:t>A’=A</a:t>
            </a:r>
            <a:r>
              <a:rPr lang="zh-CN" altLang="en-US" sz="3200" dirty="0"/>
              <a:t>时，称</a:t>
            </a:r>
            <a:r>
              <a:rPr lang="en-US" altLang="zh-CN" sz="3200" dirty="0"/>
              <a:t>f(A’)=f(A)=ran f</a:t>
            </a:r>
            <a:r>
              <a:rPr lang="zh-CN" altLang="en-US" sz="3200" dirty="0"/>
              <a:t>是函数的像（值域）</a:t>
            </a:r>
          </a:p>
        </p:txBody>
      </p:sp>
    </p:spTree>
    <p:extLst>
      <p:ext uri="{BB962C8B-B14F-4D97-AF65-F5344CB8AC3E}">
        <p14:creationId xmlns:p14="http://schemas.microsoft.com/office/powerpoint/2010/main" val="4001164815"/>
      </p:ext>
    </p:extLst>
  </p:cSld>
  <p:clrMapOvr>
    <a:masterClrMapping/>
  </p:clrMapOvr>
  <p:transition advTm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25DFBF-5B57-4591-B259-7C3E68E97CA5}" type="slidenum">
              <a:rPr lang="zh-CN" altLang="en-US" smtClean="0">
                <a:solidFill>
                  <a:schemeClr val="accent1"/>
                </a:solidFill>
              </a:rPr>
              <a:t>14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1331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像源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集</a:t>
            </a:r>
          </a:p>
        </p:txBody>
      </p:sp>
      <p:sp>
        <p:nvSpPr>
          <p:cNvPr id="13316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052513"/>
            <a:ext cx="8229600" cy="3024187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500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设 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→B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B’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⊆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，令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(B’)={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dirty="0" err="1">
                <a:latin typeface="Calibri" panose="020F0502020204030204" pitchFamily="34" charset="0"/>
                <a:ea typeface="宋体" panose="02010600030101010101" pitchFamily="2" charset="-122"/>
              </a:rPr>
              <a:t>∊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A│f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(x)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∊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B’}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⊆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3000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称之为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B’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像源集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3317" name="Oval 4"/>
          <p:cNvSpPr>
            <a:spLocks noChangeArrowheads="1"/>
          </p:cNvSpPr>
          <p:nvPr/>
        </p:nvSpPr>
        <p:spPr bwMode="auto">
          <a:xfrm>
            <a:off x="827088" y="4076700"/>
            <a:ext cx="2663825" cy="2232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8" name="Oval 5"/>
          <p:cNvSpPr>
            <a:spLocks noChangeArrowheads="1"/>
          </p:cNvSpPr>
          <p:nvPr/>
        </p:nvSpPr>
        <p:spPr bwMode="auto">
          <a:xfrm>
            <a:off x="5435600" y="3500438"/>
            <a:ext cx="2663825" cy="28082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9" name="Freeform 6"/>
          <p:cNvSpPr/>
          <p:nvPr/>
        </p:nvSpPr>
        <p:spPr bwMode="auto">
          <a:xfrm>
            <a:off x="2051050" y="3368675"/>
            <a:ext cx="4465638" cy="2076450"/>
          </a:xfrm>
          <a:custGeom>
            <a:avLst/>
            <a:gdLst>
              <a:gd name="T0" fmla="*/ 0 w 2813"/>
              <a:gd name="T1" fmla="*/ 2147483647 h 1308"/>
              <a:gd name="T2" fmla="*/ 2147483647 w 2813"/>
              <a:gd name="T3" fmla="*/ 2147483647 h 1308"/>
              <a:gd name="T4" fmla="*/ 2147483647 w 2813"/>
              <a:gd name="T5" fmla="*/ 2147483647 h 1308"/>
              <a:gd name="T6" fmla="*/ 2147483647 w 2813"/>
              <a:gd name="T7" fmla="*/ 2147483647 h 1308"/>
              <a:gd name="T8" fmla="*/ 0 60000 65536"/>
              <a:gd name="T9" fmla="*/ 0 60000 65536"/>
              <a:gd name="T10" fmla="*/ 0 60000 65536"/>
              <a:gd name="T11" fmla="*/ 0 60000 65536"/>
              <a:gd name="T12" fmla="*/ 0 w 2813"/>
              <a:gd name="T13" fmla="*/ 0 h 1308"/>
              <a:gd name="T14" fmla="*/ 2813 w 2813"/>
              <a:gd name="T15" fmla="*/ 1308 h 13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13" h="1308">
                <a:moveTo>
                  <a:pt x="0" y="1308"/>
                </a:moveTo>
                <a:cubicBezTo>
                  <a:pt x="204" y="952"/>
                  <a:pt x="408" y="597"/>
                  <a:pt x="635" y="401"/>
                </a:cubicBezTo>
                <a:cubicBezTo>
                  <a:pt x="862" y="205"/>
                  <a:pt x="998" y="0"/>
                  <a:pt x="1361" y="129"/>
                </a:cubicBezTo>
                <a:cubicBezTo>
                  <a:pt x="1724" y="258"/>
                  <a:pt x="2571" y="998"/>
                  <a:pt x="2813" y="1172"/>
                </a:cubicBezTo>
              </a:path>
            </a:pathLst>
          </a:custGeom>
          <a:noFill/>
          <a:ln w="9525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0" name="Oval 7"/>
          <p:cNvSpPr>
            <a:spLocks noChangeArrowheads="1"/>
          </p:cNvSpPr>
          <p:nvPr/>
        </p:nvSpPr>
        <p:spPr bwMode="auto">
          <a:xfrm>
            <a:off x="1476375" y="4868863"/>
            <a:ext cx="1150938" cy="7207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chemeClr val="bg1"/>
                </a:solidFill>
              </a:rPr>
              <a:t>f</a:t>
            </a:r>
            <a:r>
              <a:rPr lang="en-US" altLang="zh-CN" sz="2800" b="1" baseline="30000" dirty="0">
                <a:solidFill>
                  <a:schemeClr val="bg1"/>
                </a:solidFill>
              </a:rPr>
              <a:t>-1</a:t>
            </a:r>
            <a:r>
              <a:rPr lang="en-US" altLang="zh-CN" sz="2800" b="1" dirty="0">
                <a:solidFill>
                  <a:schemeClr val="bg1"/>
                </a:solidFill>
              </a:rPr>
              <a:t>(B’)</a:t>
            </a:r>
          </a:p>
        </p:txBody>
      </p:sp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6300788" y="4365625"/>
            <a:ext cx="719137" cy="10795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>
                <a:solidFill>
                  <a:schemeClr val="bg1"/>
                </a:solidFill>
              </a:rPr>
              <a:t>B’</a:t>
            </a:r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1042988" y="5934075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A</a:t>
            </a:r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7596188" y="594995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B</a:t>
            </a:r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3924300" y="3573463"/>
            <a:ext cx="282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794008679"/>
      </p:ext>
    </p:extLst>
  </p:cSld>
  <p:clrMapOvr>
    <a:masterClrMapping/>
  </p:clrMapOvr>
  <p:transition advTm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B1B3FB-14D5-4B0F-9198-40758B634632}" type="slidenum">
              <a:rPr lang="zh-CN" altLang="en-US" smtClean="0">
                <a:solidFill>
                  <a:schemeClr val="accent1"/>
                </a:solidFill>
              </a:rPr>
              <a:t>15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14339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1655763"/>
          </a:xfrm>
          <a:solidFill>
            <a:schemeClr val="accent1"/>
          </a:solidFill>
        </p:spPr>
        <p:txBody>
          <a:bodyPr/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A’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⊆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b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求证：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A’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⊆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(f(A’))</a:t>
            </a:r>
            <a:endParaRPr lang="en-US" altLang="zh-CN" b="1" dirty="0">
              <a:latin typeface="Times New Roman" panose="02020603050405020304" pitchFamily="18" charset="0"/>
              <a:ea typeface="MS PMincho" panose="02020600040205080304" pitchFamily="18" charset="-128"/>
            </a:endParaRPr>
          </a:p>
        </p:txBody>
      </p:sp>
      <p:grpSp>
        <p:nvGrpSpPr>
          <p:cNvPr id="14340" name="Group 14"/>
          <p:cNvGrpSpPr/>
          <p:nvPr/>
        </p:nvGrpSpPr>
        <p:grpSpPr bwMode="auto">
          <a:xfrm>
            <a:off x="179388" y="1916113"/>
            <a:ext cx="7920037" cy="3100387"/>
            <a:chOff x="113" y="1749"/>
            <a:chExt cx="4989" cy="1953"/>
          </a:xfrm>
        </p:grpSpPr>
        <p:sp>
          <p:nvSpPr>
            <p:cNvPr id="14342" name="Oval 4"/>
            <p:cNvSpPr>
              <a:spLocks noChangeArrowheads="1"/>
            </p:cNvSpPr>
            <p:nvPr/>
          </p:nvSpPr>
          <p:spPr bwMode="auto">
            <a:xfrm>
              <a:off x="521" y="2195"/>
              <a:ext cx="1678" cy="14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3" name="Oval 5"/>
            <p:cNvSpPr>
              <a:spLocks noChangeArrowheads="1"/>
            </p:cNvSpPr>
            <p:nvPr/>
          </p:nvSpPr>
          <p:spPr bwMode="auto">
            <a:xfrm>
              <a:off x="3424" y="1832"/>
              <a:ext cx="1678" cy="176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4" name="Freeform 6"/>
            <p:cNvSpPr/>
            <p:nvPr/>
          </p:nvSpPr>
          <p:spPr bwMode="auto">
            <a:xfrm>
              <a:off x="1292" y="1749"/>
              <a:ext cx="2813" cy="1308"/>
            </a:xfrm>
            <a:custGeom>
              <a:avLst/>
              <a:gdLst>
                <a:gd name="T0" fmla="*/ 0 w 2813"/>
                <a:gd name="T1" fmla="*/ 1308 h 1308"/>
                <a:gd name="T2" fmla="*/ 635 w 2813"/>
                <a:gd name="T3" fmla="*/ 401 h 1308"/>
                <a:gd name="T4" fmla="*/ 1361 w 2813"/>
                <a:gd name="T5" fmla="*/ 129 h 1308"/>
                <a:gd name="T6" fmla="*/ 2813 w 2813"/>
                <a:gd name="T7" fmla="*/ 1172 h 13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13"/>
                <a:gd name="T13" fmla="*/ 0 h 1308"/>
                <a:gd name="T14" fmla="*/ 2813 w 2813"/>
                <a:gd name="T15" fmla="*/ 1308 h 13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13" h="1308">
                  <a:moveTo>
                    <a:pt x="0" y="1308"/>
                  </a:moveTo>
                  <a:cubicBezTo>
                    <a:pt x="204" y="952"/>
                    <a:pt x="408" y="597"/>
                    <a:pt x="635" y="401"/>
                  </a:cubicBezTo>
                  <a:cubicBezTo>
                    <a:pt x="862" y="205"/>
                    <a:pt x="998" y="0"/>
                    <a:pt x="1361" y="129"/>
                  </a:cubicBezTo>
                  <a:cubicBezTo>
                    <a:pt x="1724" y="258"/>
                    <a:pt x="2571" y="998"/>
                    <a:pt x="2813" y="1172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5" name="Oval 7"/>
            <p:cNvSpPr>
              <a:spLocks noChangeArrowheads="1"/>
            </p:cNvSpPr>
            <p:nvPr/>
          </p:nvSpPr>
          <p:spPr bwMode="auto">
            <a:xfrm>
              <a:off x="657" y="2251"/>
              <a:ext cx="953" cy="87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800" b="1">
                <a:solidFill>
                  <a:schemeClr val="bg1"/>
                </a:solidFill>
              </a:endParaRPr>
            </a:p>
          </p:txBody>
        </p:sp>
        <p:sp>
          <p:nvSpPr>
            <p:cNvPr id="14346" name="Oval 8"/>
            <p:cNvSpPr>
              <a:spLocks noChangeArrowheads="1"/>
            </p:cNvSpPr>
            <p:nvPr/>
          </p:nvSpPr>
          <p:spPr bwMode="auto">
            <a:xfrm>
              <a:off x="3969" y="2377"/>
              <a:ext cx="453" cy="680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f(A’)</a:t>
              </a:r>
            </a:p>
          </p:txBody>
        </p:sp>
        <p:sp>
          <p:nvSpPr>
            <p:cNvPr id="14347" name="Text Box 9"/>
            <p:cNvSpPr txBox="1">
              <a:spLocks noChangeArrowheads="1"/>
            </p:cNvSpPr>
            <p:nvPr/>
          </p:nvSpPr>
          <p:spPr bwMode="auto">
            <a:xfrm>
              <a:off x="385" y="3249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A</a:t>
              </a:r>
            </a:p>
          </p:txBody>
        </p:sp>
        <p:sp>
          <p:nvSpPr>
            <p:cNvPr id="14348" name="Text Box 10"/>
            <p:cNvSpPr txBox="1">
              <a:spLocks noChangeArrowheads="1"/>
            </p:cNvSpPr>
            <p:nvPr/>
          </p:nvSpPr>
          <p:spPr bwMode="auto">
            <a:xfrm>
              <a:off x="4785" y="3375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B</a:t>
              </a:r>
            </a:p>
          </p:txBody>
        </p:sp>
        <p:sp>
          <p:nvSpPr>
            <p:cNvPr id="14349" name="Text Box 11"/>
            <p:cNvSpPr txBox="1">
              <a:spLocks noChangeArrowheads="1"/>
            </p:cNvSpPr>
            <p:nvPr/>
          </p:nvSpPr>
          <p:spPr bwMode="auto">
            <a:xfrm>
              <a:off x="2472" y="1878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f</a:t>
              </a:r>
            </a:p>
          </p:txBody>
        </p:sp>
        <p:sp>
          <p:nvSpPr>
            <p:cNvPr id="14350" name="Oval 12"/>
            <p:cNvSpPr>
              <a:spLocks noChangeArrowheads="1"/>
            </p:cNvSpPr>
            <p:nvPr/>
          </p:nvSpPr>
          <p:spPr bwMode="auto">
            <a:xfrm>
              <a:off x="1020" y="2432"/>
              <a:ext cx="590" cy="544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/>
                <a:t>A’</a:t>
              </a:r>
            </a:p>
          </p:txBody>
        </p:sp>
        <p:sp>
          <p:nvSpPr>
            <p:cNvPr id="14351" name="Rectangle 13"/>
            <p:cNvSpPr>
              <a:spLocks noChangeArrowheads="1"/>
            </p:cNvSpPr>
            <p:nvPr/>
          </p:nvSpPr>
          <p:spPr bwMode="auto">
            <a:xfrm>
              <a:off x="113" y="1888"/>
              <a:ext cx="91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chemeClr val="hlink"/>
                  </a:solidFill>
                </a:rPr>
                <a:t>f</a:t>
              </a:r>
              <a:r>
                <a:rPr lang="en-US" altLang="zh-CN" sz="2800" b="1" baseline="30000" dirty="0">
                  <a:solidFill>
                    <a:schemeClr val="hlink"/>
                  </a:solidFill>
                </a:rPr>
                <a:t>-1</a:t>
              </a:r>
              <a:r>
                <a:rPr lang="en-US" altLang="zh-CN" sz="2800" b="1" dirty="0">
                  <a:solidFill>
                    <a:schemeClr val="hlink"/>
                  </a:solidFill>
                </a:rPr>
                <a:t>(f(A’))</a:t>
              </a:r>
            </a:p>
          </p:txBody>
        </p:sp>
      </p:grpSp>
      <p:sp>
        <p:nvSpPr>
          <p:cNvPr id="384016" name="Text Box 16"/>
          <p:cNvSpPr txBox="1">
            <a:spLocks noChangeArrowheads="1"/>
          </p:cNvSpPr>
          <p:nvPr/>
        </p:nvSpPr>
        <p:spPr bwMode="auto">
          <a:xfrm>
            <a:off x="468313" y="5270500"/>
            <a:ext cx="7720012" cy="8223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例：</a:t>
            </a:r>
            <a:r>
              <a:rPr lang="en-US" altLang="zh-CN" sz="2400" dirty="0"/>
              <a:t>A</a:t>
            </a:r>
            <a:r>
              <a:rPr lang="zh-CN" altLang="en-US" sz="2400" dirty="0"/>
              <a:t>是</a:t>
            </a:r>
            <a:r>
              <a:rPr lang="en-US" altLang="zh-CN" sz="2400" dirty="0"/>
              <a:t>40</a:t>
            </a:r>
            <a:r>
              <a:rPr lang="zh-CN" altLang="en-US" sz="2400" dirty="0"/>
              <a:t>个同学组成的班级， </a:t>
            </a:r>
            <a:r>
              <a:rPr lang="en-US" altLang="zh-CN" sz="2400" dirty="0"/>
              <a:t>f</a:t>
            </a:r>
            <a:r>
              <a:rPr lang="zh-CN" altLang="en-US" sz="2400" dirty="0"/>
              <a:t>是从</a:t>
            </a:r>
            <a:r>
              <a:rPr lang="en-US" altLang="zh-CN" sz="2400" dirty="0"/>
              <a:t>A</a:t>
            </a:r>
            <a:r>
              <a:rPr lang="zh-CN" altLang="en-US" sz="2400" dirty="0"/>
              <a:t>到</a:t>
            </a:r>
            <a:r>
              <a:rPr lang="en-US" altLang="zh-CN" sz="2400" dirty="0"/>
              <a:t>N</a:t>
            </a:r>
            <a:r>
              <a:rPr lang="zh-CN" altLang="en-US" sz="2400" dirty="0"/>
              <a:t>的年龄函数。</a:t>
            </a:r>
          </a:p>
          <a:p>
            <a:pPr eaLnBrk="1" hangingPunct="1"/>
            <a:r>
              <a:rPr lang="en-US" altLang="zh-CN" sz="2400" dirty="0"/>
              <a:t>       A’</a:t>
            </a:r>
            <a:r>
              <a:rPr lang="zh-CN" altLang="en-US" sz="2400" dirty="0"/>
              <a:t>是一个同学组成的单点集。</a:t>
            </a:r>
          </a:p>
        </p:txBody>
      </p:sp>
    </p:spTree>
    <p:extLst>
      <p:ext uri="{BB962C8B-B14F-4D97-AF65-F5344CB8AC3E}">
        <p14:creationId xmlns:p14="http://schemas.microsoft.com/office/powerpoint/2010/main" val="2418308652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1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5D6A2F-61B1-4D5B-A7D2-02B48F7DB5F3}" type="slidenum">
              <a:rPr lang="zh-CN" altLang="en-US" smtClean="0">
                <a:solidFill>
                  <a:schemeClr val="accent1"/>
                </a:solidFill>
              </a:rPr>
              <a:t>16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16387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1306512"/>
          </a:xfrm>
          <a:solidFill>
            <a:schemeClr val="accent1"/>
          </a:solidFill>
        </p:spPr>
        <p:txBody>
          <a:bodyPr/>
          <a:lstStyle/>
          <a:p>
            <a:pPr algn="l"/>
            <a:r>
              <a:rPr lang="zh-CN" altLang="en-US" sz="4800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B’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⊆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b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求证：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f(f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(B’))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⊆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B’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16388" name="Group 14"/>
          <p:cNvGrpSpPr/>
          <p:nvPr/>
        </p:nvGrpSpPr>
        <p:grpSpPr bwMode="auto">
          <a:xfrm>
            <a:off x="539750" y="1989138"/>
            <a:ext cx="7488238" cy="3100387"/>
            <a:chOff x="340" y="1661"/>
            <a:chExt cx="4717" cy="1953"/>
          </a:xfrm>
        </p:grpSpPr>
        <p:sp>
          <p:nvSpPr>
            <p:cNvPr id="16390" name="Oval 4"/>
            <p:cNvSpPr>
              <a:spLocks noChangeArrowheads="1"/>
            </p:cNvSpPr>
            <p:nvPr/>
          </p:nvSpPr>
          <p:spPr bwMode="auto">
            <a:xfrm>
              <a:off x="476" y="2107"/>
              <a:ext cx="1678" cy="140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1" name="Oval 5"/>
            <p:cNvSpPr>
              <a:spLocks noChangeArrowheads="1"/>
            </p:cNvSpPr>
            <p:nvPr/>
          </p:nvSpPr>
          <p:spPr bwMode="auto">
            <a:xfrm>
              <a:off x="3379" y="1744"/>
              <a:ext cx="1678" cy="1769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2" name="Freeform 6"/>
            <p:cNvSpPr/>
            <p:nvPr/>
          </p:nvSpPr>
          <p:spPr bwMode="auto">
            <a:xfrm>
              <a:off x="1247" y="1661"/>
              <a:ext cx="2813" cy="1308"/>
            </a:xfrm>
            <a:custGeom>
              <a:avLst/>
              <a:gdLst>
                <a:gd name="T0" fmla="*/ 0 w 2813"/>
                <a:gd name="T1" fmla="*/ 1308 h 1308"/>
                <a:gd name="T2" fmla="*/ 635 w 2813"/>
                <a:gd name="T3" fmla="*/ 401 h 1308"/>
                <a:gd name="T4" fmla="*/ 1361 w 2813"/>
                <a:gd name="T5" fmla="*/ 129 h 1308"/>
                <a:gd name="T6" fmla="*/ 2813 w 2813"/>
                <a:gd name="T7" fmla="*/ 1172 h 13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13"/>
                <a:gd name="T13" fmla="*/ 0 h 1308"/>
                <a:gd name="T14" fmla="*/ 2813 w 2813"/>
                <a:gd name="T15" fmla="*/ 1308 h 13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13" h="1308">
                  <a:moveTo>
                    <a:pt x="0" y="1308"/>
                  </a:moveTo>
                  <a:cubicBezTo>
                    <a:pt x="204" y="952"/>
                    <a:pt x="408" y="597"/>
                    <a:pt x="635" y="401"/>
                  </a:cubicBezTo>
                  <a:cubicBezTo>
                    <a:pt x="862" y="205"/>
                    <a:pt x="998" y="0"/>
                    <a:pt x="1361" y="129"/>
                  </a:cubicBezTo>
                  <a:cubicBezTo>
                    <a:pt x="1724" y="258"/>
                    <a:pt x="2571" y="998"/>
                    <a:pt x="2813" y="1172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393" name="Oval 7"/>
            <p:cNvSpPr>
              <a:spLocks noChangeArrowheads="1"/>
            </p:cNvSpPr>
            <p:nvPr/>
          </p:nvSpPr>
          <p:spPr bwMode="auto">
            <a:xfrm>
              <a:off x="3651" y="1797"/>
              <a:ext cx="1316" cy="149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bg1"/>
                  </a:solidFill>
                </a:rPr>
                <a:t>B’</a:t>
              </a:r>
            </a:p>
          </p:txBody>
        </p:sp>
        <p:sp>
          <p:nvSpPr>
            <p:cNvPr id="16394" name="Oval 8"/>
            <p:cNvSpPr>
              <a:spLocks noChangeArrowheads="1"/>
            </p:cNvSpPr>
            <p:nvPr/>
          </p:nvSpPr>
          <p:spPr bwMode="auto">
            <a:xfrm>
              <a:off x="3833" y="1842"/>
              <a:ext cx="952" cy="499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bg1"/>
                  </a:solidFill>
                </a:rPr>
                <a:t>f(f</a:t>
              </a:r>
              <a:r>
                <a:rPr lang="en-US" altLang="zh-CN" sz="2800" b="1" baseline="30000" dirty="0">
                  <a:solidFill>
                    <a:schemeClr val="bg1"/>
                  </a:solidFill>
                </a:rPr>
                <a:t>-1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(B’)</a:t>
              </a:r>
            </a:p>
          </p:txBody>
        </p:sp>
        <p:sp>
          <p:nvSpPr>
            <p:cNvPr id="16395" name="Text Box 9"/>
            <p:cNvSpPr txBox="1">
              <a:spLocks noChangeArrowheads="1"/>
            </p:cNvSpPr>
            <p:nvPr/>
          </p:nvSpPr>
          <p:spPr bwMode="auto">
            <a:xfrm>
              <a:off x="340" y="3161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A</a:t>
              </a:r>
            </a:p>
          </p:txBody>
        </p:sp>
        <p:sp>
          <p:nvSpPr>
            <p:cNvPr id="16396" name="Text Box 10"/>
            <p:cNvSpPr txBox="1">
              <a:spLocks noChangeArrowheads="1"/>
            </p:cNvSpPr>
            <p:nvPr/>
          </p:nvSpPr>
          <p:spPr bwMode="auto">
            <a:xfrm>
              <a:off x="4740" y="3287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B</a:t>
              </a:r>
            </a:p>
          </p:txBody>
        </p:sp>
        <p:sp>
          <p:nvSpPr>
            <p:cNvPr id="16397" name="Text Box 11"/>
            <p:cNvSpPr txBox="1">
              <a:spLocks noChangeArrowheads="1"/>
            </p:cNvSpPr>
            <p:nvPr/>
          </p:nvSpPr>
          <p:spPr bwMode="auto">
            <a:xfrm>
              <a:off x="2427" y="1790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f</a:t>
              </a:r>
            </a:p>
          </p:txBody>
        </p:sp>
        <p:sp>
          <p:nvSpPr>
            <p:cNvPr id="16398" name="Oval 12"/>
            <p:cNvSpPr>
              <a:spLocks noChangeArrowheads="1"/>
            </p:cNvSpPr>
            <p:nvPr/>
          </p:nvSpPr>
          <p:spPr bwMode="auto">
            <a:xfrm>
              <a:off x="839" y="2568"/>
              <a:ext cx="726" cy="544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>
                  <a:solidFill>
                    <a:schemeClr val="bg1"/>
                  </a:solidFill>
                </a:rPr>
                <a:t>f</a:t>
              </a:r>
              <a:r>
                <a:rPr lang="en-US" altLang="zh-CN" sz="2800" b="1" baseline="30000" dirty="0">
                  <a:solidFill>
                    <a:schemeClr val="bg1"/>
                  </a:solidFill>
                </a:rPr>
                <a:t>-1</a:t>
              </a:r>
              <a:r>
                <a:rPr lang="en-US" altLang="zh-CN" sz="2800" b="1" dirty="0">
                  <a:solidFill>
                    <a:schemeClr val="bg1"/>
                  </a:solidFill>
                </a:rPr>
                <a:t>(B’)</a:t>
              </a:r>
            </a:p>
          </p:txBody>
        </p:sp>
      </p:grpSp>
      <p:sp>
        <p:nvSpPr>
          <p:cNvPr id="387087" name="Text Box 15"/>
          <p:cNvSpPr txBox="1">
            <a:spLocks noChangeArrowheads="1"/>
          </p:cNvSpPr>
          <p:nvPr/>
        </p:nvSpPr>
        <p:spPr bwMode="auto">
          <a:xfrm>
            <a:off x="468313" y="5486400"/>
            <a:ext cx="8064500" cy="8309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例：</a:t>
            </a:r>
            <a:r>
              <a:rPr lang="en-US" altLang="zh-CN" sz="2400" dirty="0"/>
              <a:t>A</a:t>
            </a:r>
            <a:r>
              <a:rPr lang="zh-CN" altLang="en-US" sz="2400" dirty="0"/>
              <a:t>是</a:t>
            </a:r>
            <a:r>
              <a:rPr lang="en-US" altLang="zh-CN" sz="2400" dirty="0"/>
              <a:t>40</a:t>
            </a:r>
            <a:r>
              <a:rPr lang="zh-CN" altLang="en-US" sz="2400" dirty="0"/>
              <a:t>个同学组成的班级，</a:t>
            </a:r>
            <a:r>
              <a:rPr lang="en-US" altLang="zh-CN" sz="2400" dirty="0"/>
              <a:t>f</a:t>
            </a:r>
            <a:r>
              <a:rPr lang="zh-CN" altLang="en-US" sz="2400" dirty="0"/>
              <a:t>是从</a:t>
            </a:r>
            <a:r>
              <a:rPr lang="en-US" altLang="zh-CN" sz="2400" dirty="0"/>
              <a:t>A</a:t>
            </a:r>
            <a:r>
              <a:rPr lang="zh-CN" altLang="en-US" sz="2400" dirty="0"/>
              <a:t>到</a:t>
            </a:r>
            <a:r>
              <a:rPr lang="en-US" altLang="zh-CN" sz="2400" dirty="0"/>
              <a:t>N</a:t>
            </a:r>
            <a:r>
              <a:rPr lang="zh-CN" altLang="en-US" sz="2400" dirty="0"/>
              <a:t>的年龄函数。</a:t>
            </a:r>
          </a:p>
          <a:p>
            <a:pPr eaLnBrk="1" hangingPunct="1"/>
            <a:r>
              <a:rPr lang="en-US" altLang="zh-CN" sz="2400" dirty="0"/>
              <a:t>       f(f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(N))=f(A)</a:t>
            </a:r>
            <a:r>
              <a:rPr lang="zh-CN" altLang="en-US" sz="2400" dirty="0"/>
              <a:t>可能为</a:t>
            </a:r>
            <a:r>
              <a:rPr lang="en-US" altLang="zh-CN" sz="2400" dirty="0"/>
              <a:t>{17,18,19,20,21}</a:t>
            </a:r>
            <a:r>
              <a:rPr lang="zh-CN" altLang="en-US" sz="2400" dirty="0"/>
              <a:t>，远比</a:t>
            </a:r>
            <a:r>
              <a:rPr lang="en-US" altLang="zh-CN" sz="2400" dirty="0"/>
              <a:t>N</a:t>
            </a:r>
            <a:r>
              <a:rPr lang="zh-CN" altLang="en-US" sz="2400" dirty="0"/>
              <a:t>小。</a:t>
            </a:r>
            <a:r>
              <a:rPr lang="zh-CN" altLang="en-US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802676199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8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1DEF686-9A1F-4291-AB87-B403259396F8}" type="slidenum">
              <a:rPr lang="zh-CN" altLang="en-US" smtClean="0">
                <a:solidFill>
                  <a:schemeClr val="accent1"/>
                </a:solidFill>
              </a:rPr>
              <a:t>17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1843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en-US" altLang="zh-CN" sz="40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(f(A’)) </a:t>
            </a:r>
            <a:r>
              <a:rPr lang="en-US" altLang="zh-CN" sz="4000" dirty="0">
                <a:latin typeface="Calibri" panose="020F0502020204030204" pitchFamily="34" charset="0"/>
                <a:ea typeface="宋体" panose="02010600030101010101" pitchFamily="2" charset="-122"/>
              </a:rPr>
              <a:t>≠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A’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的例子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73075" y="901700"/>
            <a:ext cx="5227713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3200" b="1" dirty="0">
                <a:solidFill>
                  <a:srgbClr val="333300"/>
                </a:solidFill>
              </a:rPr>
              <a:t>          </a:t>
            </a:r>
            <a:r>
              <a:rPr lang="en-US" altLang="zh-CN" sz="3200" b="1" dirty="0">
                <a:solidFill>
                  <a:srgbClr val="333300"/>
                </a:solidFill>
              </a:rPr>
              <a:t>A={</a:t>
            </a:r>
            <a:r>
              <a:rPr lang="en-US" altLang="zh-CN" sz="3200" b="1" dirty="0" err="1">
                <a:solidFill>
                  <a:srgbClr val="333300"/>
                </a:solidFill>
              </a:rPr>
              <a:t>a,b,c</a:t>
            </a:r>
            <a:r>
              <a:rPr lang="en-US" altLang="zh-CN" sz="3200" b="1" dirty="0">
                <a:solidFill>
                  <a:srgbClr val="333300"/>
                </a:solidFill>
              </a:rPr>
              <a:t>}, 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3200" b="1" dirty="0">
                <a:solidFill>
                  <a:srgbClr val="333300"/>
                </a:solidFill>
              </a:rPr>
              <a:t>          B={0,1}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3200" b="1" dirty="0">
                <a:solidFill>
                  <a:srgbClr val="333300"/>
                </a:solidFill>
              </a:rPr>
              <a:t>          f(a)=0, f(b)=0, f(c)=1.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3200" b="1" dirty="0">
                <a:solidFill>
                  <a:srgbClr val="333300"/>
                </a:solidFill>
              </a:rPr>
              <a:t>          </a:t>
            </a:r>
            <a:r>
              <a:rPr lang="zh-CN" altLang="en-US" sz="3200" b="1" dirty="0">
                <a:solidFill>
                  <a:srgbClr val="333300"/>
                </a:solidFill>
              </a:rPr>
              <a:t>取</a:t>
            </a:r>
            <a:r>
              <a:rPr lang="en-US" altLang="zh-CN" sz="3200" b="1" dirty="0">
                <a:solidFill>
                  <a:srgbClr val="333300"/>
                </a:solidFill>
              </a:rPr>
              <a:t>A’={a}, 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3200" b="1" dirty="0">
                <a:solidFill>
                  <a:srgbClr val="333300"/>
                </a:solidFill>
              </a:rPr>
              <a:t>             </a:t>
            </a:r>
            <a:r>
              <a:rPr lang="en-US" altLang="zh-CN" sz="3200" b="1" dirty="0">
                <a:solidFill>
                  <a:srgbClr val="FF0000"/>
                </a:solidFill>
              </a:rPr>
              <a:t>f(A’)={0}, 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3200" b="1" dirty="0">
                <a:solidFill>
                  <a:srgbClr val="FF0000"/>
                </a:solidFill>
              </a:rPr>
              <a:t>          f</a:t>
            </a:r>
            <a:r>
              <a:rPr lang="en-US" altLang="zh-CN" sz="3200" b="1" baseline="30000" dirty="0">
                <a:solidFill>
                  <a:srgbClr val="FF0000"/>
                </a:solidFill>
              </a:rPr>
              <a:t>-1</a:t>
            </a:r>
            <a:r>
              <a:rPr lang="en-US" altLang="zh-CN" sz="3200" b="1" dirty="0">
                <a:solidFill>
                  <a:srgbClr val="FF0000"/>
                </a:solidFill>
              </a:rPr>
              <a:t>(f(A’))={</a:t>
            </a:r>
            <a:r>
              <a:rPr lang="en-US" altLang="zh-CN" sz="3200" b="1" dirty="0" err="1">
                <a:solidFill>
                  <a:srgbClr val="FF0000"/>
                </a:solidFill>
              </a:rPr>
              <a:t>a,b</a:t>
            </a:r>
            <a:r>
              <a:rPr lang="en-US" altLang="zh-CN" sz="3200" b="1" dirty="0">
                <a:solidFill>
                  <a:srgbClr val="FF0000"/>
                </a:solidFill>
              </a:rPr>
              <a:t>} </a:t>
            </a:r>
            <a:r>
              <a:rPr lang="en-US" altLang="zh-CN" sz="3200" dirty="0">
                <a:solidFill>
                  <a:srgbClr val="FF0000"/>
                </a:solidFill>
              </a:rPr>
              <a:t>≠A’</a:t>
            </a:r>
          </a:p>
        </p:txBody>
      </p:sp>
      <p:grpSp>
        <p:nvGrpSpPr>
          <p:cNvPr id="18437" name="Group 4"/>
          <p:cNvGrpSpPr/>
          <p:nvPr/>
        </p:nvGrpSpPr>
        <p:grpSpPr bwMode="auto">
          <a:xfrm>
            <a:off x="6300788" y="3573463"/>
            <a:ext cx="2663825" cy="2592387"/>
            <a:chOff x="3969" y="2251"/>
            <a:chExt cx="1678" cy="1633"/>
          </a:xfrm>
        </p:grpSpPr>
        <p:sp>
          <p:nvSpPr>
            <p:cNvPr id="18438" name="Oval 5"/>
            <p:cNvSpPr>
              <a:spLocks noChangeArrowheads="1"/>
            </p:cNvSpPr>
            <p:nvPr/>
          </p:nvSpPr>
          <p:spPr bwMode="auto">
            <a:xfrm>
              <a:off x="3969" y="2251"/>
              <a:ext cx="226" cy="18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a</a:t>
              </a:r>
            </a:p>
          </p:txBody>
        </p:sp>
        <p:sp>
          <p:nvSpPr>
            <p:cNvPr id="18439" name="Oval 6"/>
            <p:cNvSpPr>
              <a:spLocks noChangeArrowheads="1"/>
            </p:cNvSpPr>
            <p:nvPr/>
          </p:nvSpPr>
          <p:spPr bwMode="auto">
            <a:xfrm>
              <a:off x="3969" y="2961"/>
              <a:ext cx="181" cy="1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b</a:t>
              </a:r>
            </a:p>
          </p:txBody>
        </p:sp>
        <p:sp>
          <p:nvSpPr>
            <p:cNvPr id="18440" name="Oval 7"/>
            <p:cNvSpPr>
              <a:spLocks noChangeArrowheads="1"/>
            </p:cNvSpPr>
            <p:nvPr/>
          </p:nvSpPr>
          <p:spPr bwMode="auto">
            <a:xfrm>
              <a:off x="3969" y="3702"/>
              <a:ext cx="181" cy="182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c</a:t>
              </a:r>
            </a:p>
          </p:txBody>
        </p:sp>
        <p:sp>
          <p:nvSpPr>
            <p:cNvPr id="18441" name="Oval 8"/>
            <p:cNvSpPr>
              <a:spLocks noChangeArrowheads="1"/>
            </p:cNvSpPr>
            <p:nvPr/>
          </p:nvSpPr>
          <p:spPr bwMode="auto">
            <a:xfrm>
              <a:off x="5435" y="2606"/>
              <a:ext cx="212" cy="18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0</a:t>
              </a:r>
            </a:p>
          </p:txBody>
        </p:sp>
        <p:sp>
          <p:nvSpPr>
            <p:cNvPr id="18442" name="Oval 9"/>
            <p:cNvSpPr>
              <a:spLocks noChangeArrowheads="1"/>
            </p:cNvSpPr>
            <p:nvPr/>
          </p:nvSpPr>
          <p:spPr bwMode="auto">
            <a:xfrm>
              <a:off x="5435" y="3319"/>
              <a:ext cx="212" cy="247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</a:t>
              </a:r>
            </a:p>
          </p:txBody>
        </p:sp>
        <p:sp>
          <p:nvSpPr>
            <p:cNvPr id="18443" name="Line 10"/>
            <p:cNvSpPr>
              <a:spLocks noChangeShapeType="1"/>
            </p:cNvSpPr>
            <p:nvPr/>
          </p:nvSpPr>
          <p:spPr bwMode="auto">
            <a:xfrm>
              <a:off x="4059" y="2296"/>
              <a:ext cx="1361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Line 11"/>
            <p:cNvSpPr>
              <a:spLocks noChangeShapeType="1"/>
            </p:cNvSpPr>
            <p:nvPr/>
          </p:nvSpPr>
          <p:spPr bwMode="auto">
            <a:xfrm flipV="1">
              <a:off x="4105" y="2704"/>
              <a:ext cx="1315" cy="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12"/>
            <p:cNvSpPr>
              <a:spLocks noChangeShapeType="1"/>
            </p:cNvSpPr>
            <p:nvPr/>
          </p:nvSpPr>
          <p:spPr bwMode="auto">
            <a:xfrm flipV="1">
              <a:off x="4090" y="3385"/>
              <a:ext cx="1345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3475299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64B4C9-F058-4E03-8CB6-8F238E5E38FB}" type="slidenum">
              <a:rPr lang="zh-CN" altLang="en-US" smtClean="0">
                <a:solidFill>
                  <a:schemeClr val="accent1"/>
                </a:solidFill>
              </a:rPr>
              <a:t>18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1945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f(f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(B’)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≠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B’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的例子</a:t>
            </a:r>
            <a:endParaRPr lang="en-US" altLang="zh-CN" sz="40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611188" y="1125538"/>
            <a:ext cx="5472112" cy="393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solidFill>
                  <a:srgbClr val="333300"/>
                </a:solidFill>
              </a:rPr>
              <a:t>A={</a:t>
            </a:r>
            <a:r>
              <a:rPr lang="en-US" altLang="zh-CN" sz="3200" b="1" dirty="0" err="1">
                <a:solidFill>
                  <a:srgbClr val="333300"/>
                </a:solidFill>
              </a:rPr>
              <a:t>a,b,c</a:t>
            </a:r>
            <a:r>
              <a:rPr lang="en-US" altLang="zh-CN" sz="3200" b="1" dirty="0">
                <a:solidFill>
                  <a:srgbClr val="333300"/>
                </a:solidFill>
              </a:rPr>
              <a:t>},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solidFill>
                  <a:srgbClr val="333300"/>
                </a:solidFill>
              </a:rPr>
              <a:t>B={0,1}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solidFill>
                  <a:srgbClr val="333300"/>
                </a:solidFill>
              </a:rPr>
              <a:t>f(a)=0, f(b)=0, f(c)=0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sz="3200" b="1" dirty="0">
                <a:solidFill>
                  <a:srgbClr val="333300"/>
                </a:solidFill>
              </a:rPr>
              <a:t>B’=B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f</a:t>
            </a:r>
            <a:r>
              <a:rPr lang="en-US" altLang="zh-CN" sz="3200" b="1" baseline="30000" dirty="0">
                <a:solidFill>
                  <a:srgbClr val="FF0000"/>
                </a:solidFill>
              </a:rPr>
              <a:t>-1</a:t>
            </a:r>
            <a:r>
              <a:rPr lang="en-US" altLang="zh-CN" sz="3200" b="1" dirty="0">
                <a:solidFill>
                  <a:srgbClr val="FF0000"/>
                </a:solidFill>
              </a:rPr>
              <a:t>(B’)=A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f(f</a:t>
            </a:r>
            <a:r>
              <a:rPr lang="en-US" altLang="zh-CN" sz="3200" b="1" baseline="30000" dirty="0">
                <a:solidFill>
                  <a:srgbClr val="FF0000"/>
                </a:solidFill>
              </a:rPr>
              <a:t>-1</a:t>
            </a:r>
            <a:r>
              <a:rPr lang="en-US" altLang="zh-CN" sz="3200" b="1" dirty="0">
                <a:solidFill>
                  <a:srgbClr val="FF0000"/>
                </a:solidFill>
              </a:rPr>
              <a:t>(B’))={0} </a:t>
            </a:r>
            <a:r>
              <a:rPr lang="en-US" altLang="zh-CN" sz="3200" dirty="0">
                <a:solidFill>
                  <a:srgbClr val="FF0000"/>
                </a:solidFill>
              </a:rPr>
              <a:t>≠B’</a:t>
            </a:r>
          </a:p>
        </p:txBody>
      </p:sp>
      <p:grpSp>
        <p:nvGrpSpPr>
          <p:cNvPr id="19461" name="Group 4"/>
          <p:cNvGrpSpPr/>
          <p:nvPr/>
        </p:nvGrpSpPr>
        <p:grpSpPr bwMode="auto">
          <a:xfrm>
            <a:off x="5940425" y="3573463"/>
            <a:ext cx="2663825" cy="2592387"/>
            <a:chOff x="3742" y="1071"/>
            <a:chExt cx="1678" cy="1633"/>
          </a:xfrm>
        </p:grpSpPr>
        <p:sp>
          <p:nvSpPr>
            <p:cNvPr id="19462" name="Oval 5"/>
            <p:cNvSpPr>
              <a:spLocks noChangeArrowheads="1"/>
            </p:cNvSpPr>
            <p:nvPr/>
          </p:nvSpPr>
          <p:spPr bwMode="auto">
            <a:xfrm>
              <a:off x="3742" y="1071"/>
              <a:ext cx="226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a</a:t>
              </a:r>
            </a:p>
          </p:txBody>
        </p:sp>
        <p:sp>
          <p:nvSpPr>
            <p:cNvPr id="19463" name="Oval 6"/>
            <p:cNvSpPr>
              <a:spLocks noChangeArrowheads="1"/>
            </p:cNvSpPr>
            <p:nvPr/>
          </p:nvSpPr>
          <p:spPr bwMode="auto">
            <a:xfrm>
              <a:off x="3742" y="1781"/>
              <a:ext cx="181" cy="1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b</a:t>
              </a:r>
            </a:p>
          </p:txBody>
        </p:sp>
        <p:sp>
          <p:nvSpPr>
            <p:cNvPr id="19464" name="Oval 7"/>
            <p:cNvSpPr>
              <a:spLocks noChangeArrowheads="1"/>
            </p:cNvSpPr>
            <p:nvPr/>
          </p:nvSpPr>
          <p:spPr bwMode="auto">
            <a:xfrm>
              <a:off x="3742" y="252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c</a:t>
              </a:r>
            </a:p>
          </p:txBody>
        </p:sp>
        <p:sp>
          <p:nvSpPr>
            <p:cNvPr id="19465" name="Oval 8"/>
            <p:cNvSpPr>
              <a:spLocks noChangeArrowheads="1"/>
            </p:cNvSpPr>
            <p:nvPr/>
          </p:nvSpPr>
          <p:spPr bwMode="auto">
            <a:xfrm>
              <a:off x="5208" y="1426"/>
              <a:ext cx="212" cy="18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0</a:t>
              </a:r>
            </a:p>
          </p:txBody>
        </p:sp>
        <p:sp>
          <p:nvSpPr>
            <p:cNvPr id="19466" name="Oval 9"/>
            <p:cNvSpPr>
              <a:spLocks noChangeArrowheads="1"/>
            </p:cNvSpPr>
            <p:nvPr/>
          </p:nvSpPr>
          <p:spPr bwMode="auto">
            <a:xfrm>
              <a:off x="5208" y="2139"/>
              <a:ext cx="212" cy="247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</a:t>
              </a:r>
            </a:p>
          </p:txBody>
        </p:sp>
        <p:sp>
          <p:nvSpPr>
            <p:cNvPr id="19467" name="Line 10"/>
            <p:cNvSpPr>
              <a:spLocks noChangeShapeType="1"/>
            </p:cNvSpPr>
            <p:nvPr/>
          </p:nvSpPr>
          <p:spPr bwMode="auto">
            <a:xfrm>
              <a:off x="3832" y="1116"/>
              <a:ext cx="1361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Line 11"/>
            <p:cNvSpPr>
              <a:spLocks noChangeShapeType="1"/>
            </p:cNvSpPr>
            <p:nvPr/>
          </p:nvSpPr>
          <p:spPr bwMode="auto">
            <a:xfrm flipV="1">
              <a:off x="3878" y="1524"/>
              <a:ext cx="1315" cy="2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12"/>
            <p:cNvSpPr>
              <a:spLocks noChangeShapeType="1"/>
            </p:cNvSpPr>
            <p:nvPr/>
          </p:nvSpPr>
          <p:spPr bwMode="auto">
            <a:xfrm flipV="1">
              <a:off x="3863" y="1570"/>
              <a:ext cx="1376" cy="9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1365013"/>
      </p:ext>
    </p:extLst>
  </p:cSld>
  <p:clrMapOvr>
    <a:masterClrMapping/>
  </p:clrMapOvr>
  <p:transition advTm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CAB39D-5FF8-40E0-9C73-4E05B18C59B0}" type="slidenum">
              <a:rPr lang="zh-CN" altLang="en-US" smtClean="0">
                <a:solidFill>
                  <a:schemeClr val="accent1"/>
                </a:solidFill>
              </a:rPr>
              <a:t>19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20483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916113"/>
          </a:xfrm>
          <a:solidFill>
            <a:schemeClr val="accent1"/>
          </a:solidFill>
        </p:spPr>
        <p:txBody>
          <a:bodyPr/>
          <a:lstStyle/>
          <a:p>
            <a:pPr marL="444500" indent="-444500"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zh-CN" altLang="en-US" sz="32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是一个非空集合， </a:t>
            </a:r>
            <a:r>
              <a:rPr lang="el-GR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φ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的一个映射，</a:t>
            </a:r>
            <a:b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问</a:t>
            </a:r>
            <a:r>
              <a:rPr lang="el-GR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φ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l-GR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φ</a:t>
            </a:r>
            <a:r>
              <a:rPr lang="en-US" altLang="zh-CN" sz="32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(A)) 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与</a:t>
            </a:r>
            <a:r>
              <a:rPr lang="el-GR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φ</a:t>
            </a:r>
            <a:r>
              <a:rPr lang="en-US" altLang="zh-CN" sz="32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el-GR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φ</a:t>
            </a:r>
            <a:r>
              <a:rPr lang="en-US" altLang="zh-CN" sz="3200" b="1" dirty="0">
                <a:latin typeface="Calibri" panose="020F0502020204030204" pitchFamily="34" charset="0"/>
                <a:ea typeface="宋体" panose="02010600030101010101" pitchFamily="2" charset="-122"/>
              </a:rPr>
              <a:t>(A)) </a:t>
            </a: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是否相等？</a:t>
            </a:r>
            <a:b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zh-CN" altLang="en-US" sz="3200" b="1" dirty="0">
                <a:latin typeface="Calibri" panose="020F0502020204030204" pitchFamily="34" charset="0"/>
                <a:ea typeface="宋体" panose="02010600030101010101" pitchFamily="2" charset="-122"/>
              </a:rPr>
              <a:t>若肯定相等请证明之，否则请举例说明。</a:t>
            </a:r>
            <a:endParaRPr lang="zh-CN" altLang="en-US" sz="48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82991" name="Rectangle 15"/>
          <p:cNvSpPr>
            <a:spLocks noChangeArrowheads="1"/>
          </p:cNvSpPr>
          <p:nvPr/>
        </p:nvSpPr>
        <p:spPr bwMode="auto">
          <a:xfrm>
            <a:off x="755650" y="2133600"/>
            <a:ext cx="7993063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l-GR" altLang="zh-CN" sz="3200" b="1" dirty="0">
                <a:solidFill>
                  <a:srgbClr val="993300"/>
                </a:solidFill>
              </a:rPr>
              <a:t>∵</a:t>
            </a:r>
            <a:r>
              <a:rPr lang="en-US" altLang="zh-CN" sz="3200" b="1" dirty="0">
                <a:solidFill>
                  <a:srgbClr val="993300"/>
                </a:solidFill>
              </a:rPr>
              <a:t>  </a:t>
            </a:r>
            <a:r>
              <a:rPr lang="el-GR" altLang="zh-CN" sz="3200" b="1" dirty="0">
                <a:solidFill>
                  <a:srgbClr val="993300"/>
                </a:solidFill>
              </a:rPr>
              <a:t> </a:t>
            </a:r>
            <a:r>
              <a:rPr lang="en-US" altLang="zh-CN" sz="3200" b="1" dirty="0">
                <a:solidFill>
                  <a:srgbClr val="993300"/>
                </a:solidFill>
              </a:rPr>
              <a:t>A</a:t>
            </a:r>
            <a:r>
              <a:rPr lang="en-US" altLang="zh-CN" sz="3600" dirty="0">
                <a:solidFill>
                  <a:srgbClr val="993300"/>
                </a:solidFill>
              </a:rPr>
              <a:t>⊆ </a:t>
            </a:r>
            <a:r>
              <a:rPr lang="el-GR" altLang="zh-CN" sz="3200" b="1" dirty="0">
                <a:solidFill>
                  <a:srgbClr val="993300"/>
                </a:solidFill>
              </a:rPr>
              <a:t>φ</a:t>
            </a:r>
            <a:r>
              <a:rPr lang="en-US" altLang="zh-CN" sz="3200" b="1" baseline="30000" dirty="0">
                <a:solidFill>
                  <a:srgbClr val="993300"/>
                </a:solidFill>
              </a:rPr>
              <a:t>-1</a:t>
            </a:r>
            <a:r>
              <a:rPr lang="en-US" altLang="zh-CN" sz="3200" b="1" dirty="0">
                <a:solidFill>
                  <a:srgbClr val="993300"/>
                </a:solidFill>
              </a:rPr>
              <a:t>(</a:t>
            </a:r>
            <a:r>
              <a:rPr lang="el-GR" altLang="zh-CN" sz="3200" b="1" dirty="0">
                <a:solidFill>
                  <a:srgbClr val="993300"/>
                </a:solidFill>
              </a:rPr>
              <a:t>φ</a:t>
            </a:r>
            <a:r>
              <a:rPr lang="en-US" altLang="zh-CN" sz="3200" b="1" dirty="0">
                <a:solidFill>
                  <a:srgbClr val="993300"/>
                </a:solidFill>
              </a:rPr>
              <a:t>(A))</a:t>
            </a:r>
            <a:r>
              <a:rPr lang="el-GR" altLang="zh-CN" sz="3200" dirty="0">
                <a:solidFill>
                  <a:srgbClr val="993300"/>
                </a:solidFill>
              </a:rPr>
              <a:t> </a:t>
            </a:r>
            <a:r>
              <a:rPr lang="en-US" altLang="zh-CN" sz="3200" dirty="0"/>
              <a:t> 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sz="3200" b="1" dirty="0"/>
              <a:t>      </a:t>
            </a:r>
            <a:r>
              <a:rPr lang="el-GR" altLang="zh-CN" sz="3200" b="1" dirty="0"/>
              <a:t>φ</a:t>
            </a:r>
            <a:r>
              <a:rPr lang="en-US" altLang="zh-CN" sz="3200" b="1" dirty="0"/>
              <a:t>(</a:t>
            </a:r>
            <a:r>
              <a:rPr lang="el-GR" altLang="zh-CN" sz="3200" b="1" dirty="0"/>
              <a:t>φ</a:t>
            </a:r>
            <a:r>
              <a:rPr lang="en-US" altLang="zh-CN" sz="3200" b="1" baseline="30000" dirty="0"/>
              <a:t>-1</a:t>
            </a:r>
            <a:r>
              <a:rPr lang="en-US" altLang="zh-CN" sz="3200" b="1" dirty="0"/>
              <a:t>(A)) </a:t>
            </a:r>
            <a:r>
              <a:rPr lang="en-US" altLang="zh-CN" sz="3200" dirty="0"/>
              <a:t>⊆A</a:t>
            </a:r>
            <a:endParaRPr lang="en-US" altLang="zh-CN" sz="3200" b="1" dirty="0"/>
          </a:p>
          <a:p>
            <a:pPr eaLnBrk="1" hangingPunct="1">
              <a:spcBef>
                <a:spcPct val="60000"/>
              </a:spcBef>
            </a:pPr>
            <a:r>
              <a:rPr lang="el-GR" altLang="zh-CN" sz="3600" b="1" dirty="0"/>
              <a:t>∴</a:t>
            </a:r>
            <a:r>
              <a:rPr lang="en-US" altLang="zh-CN" sz="3600" b="1" dirty="0"/>
              <a:t> </a:t>
            </a:r>
            <a:r>
              <a:rPr lang="el-GR" altLang="zh-CN" sz="3200" b="1" dirty="0">
                <a:solidFill>
                  <a:srgbClr val="993300"/>
                </a:solidFill>
              </a:rPr>
              <a:t>φ</a:t>
            </a:r>
            <a:r>
              <a:rPr lang="en-US" altLang="zh-CN" sz="3200" b="1" dirty="0">
                <a:solidFill>
                  <a:srgbClr val="993300"/>
                </a:solidFill>
              </a:rPr>
              <a:t>(</a:t>
            </a:r>
            <a:r>
              <a:rPr lang="el-GR" altLang="zh-CN" sz="3200" b="1" dirty="0">
                <a:solidFill>
                  <a:srgbClr val="993300"/>
                </a:solidFill>
              </a:rPr>
              <a:t>φ</a:t>
            </a:r>
            <a:r>
              <a:rPr lang="en-US" altLang="zh-CN" sz="3200" b="1" baseline="30000" dirty="0">
                <a:solidFill>
                  <a:srgbClr val="993300"/>
                </a:solidFill>
              </a:rPr>
              <a:t>-1</a:t>
            </a:r>
            <a:r>
              <a:rPr lang="en-US" altLang="zh-CN" sz="3200" b="1" dirty="0">
                <a:solidFill>
                  <a:srgbClr val="993300"/>
                </a:solidFill>
              </a:rPr>
              <a:t>(A)) </a:t>
            </a:r>
            <a:r>
              <a:rPr lang="en-US" altLang="zh-CN" sz="3200" dirty="0">
                <a:solidFill>
                  <a:srgbClr val="993300"/>
                </a:solidFill>
              </a:rPr>
              <a:t>⊆A ⊆</a:t>
            </a:r>
            <a:r>
              <a:rPr lang="en-US" altLang="zh-CN" sz="3200" dirty="0"/>
              <a:t> </a:t>
            </a:r>
            <a:r>
              <a:rPr lang="el-GR" altLang="zh-CN" sz="3200" b="1" dirty="0">
                <a:solidFill>
                  <a:srgbClr val="993300"/>
                </a:solidFill>
              </a:rPr>
              <a:t>φ</a:t>
            </a:r>
            <a:r>
              <a:rPr lang="en-US" altLang="zh-CN" sz="3200" b="1" baseline="30000" dirty="0">
                <a:solidFill>
                  <a:srgbClr val="993300"/>
                </a:solidFill>
              </a:rPr>
              <a:t>-1</a:t>
            </a:r>
            <a:r>
              <a:rPr lang="en-US" altLang="zh-CN" sz="3200" b="1" dirty="0">
                <a:solidFill>
                  <a:srgbClr val="993300"/>
                </a:solidFill>
              </a:rPr>
              <a:t>(</a:t>
            </a:r>
            <a:r>
              <a:rPr lang="el-GR" altLang="zh-CN" sz="3200" b="1" dirty="0">
                <a:solidFill>
                  <a:srgbClr val="993300"/>
                </a:solidFill>
              </a:rPr>
              <a:t>φ</a:t>
            </a:r>
            <a:r>
              <a:rPr lang="en-US" altLang="zh-CN" sz="3200" b="1" dirty="0">
                <a:solidFill>
                  <a:srgbClr val="993300"/>
                </a:solidFill>
              </a:rPr>
              <a:t>(A))</a:t>
            </a:r>
          </a:p>
          <a:p>
            <a:pPr eaLnBrk="1" hangingPunct="1">
              <a:spcBef>
                <a:spcPct val="60000"/>
              </a:spcBef>
            </a:pPr>
            <a:r>
              <a:rPr lang="el-GR" altLang="zh-CN" sz="3600" b="1" dirty="0"/>
              <a:t>∵</a:t>
            </a:r>
            <a:r>
              <a:rPr lang="en-US" altLang="zh-CN" sz="3600" b="1" dirty="0"/>
              <a:t> </a:t>
            </a:r>
            <a:r>
              <a:rPr lang="el-GR" altLang="zh-CN" sz="3200" b="1" dirty="0"/>
              <a:t>φ</a:t>
            </a:r>
            <a:r>
              <a:rPr lang="en-US" altLang="zh-CN" sz="3200" b="1" dirty="0"/>
              <a:t>(</a:t>
            </a:r>
            <a:r>
              <a:rPr lang="el-GR" altLang="zh-CN" sz="3200" b="1" dirty="0"/>
              <a:t>φ</a:t>
            </a:r>
            <a:r>
              <a:rPr lang="en-US" altLang="zh-CN" sz="3200" b="1" baseline="30000" dirty="0"/>
              <a:t>-1</a:t>
            </a:r>
            <a:r>
              <a:rPr lang="en-US" altLang="zh-CN" sz="3200" b="1" dirty="0"/>
              <a:t>(A)) </a:t>
            </a:r>
            <a:r>
              <a:rPr lang="en-US" altLang="zh-CN" sz="3200" dirty="0"/>
              <a:t>⊆A ⊆ </a:t>
            </a:r>
            <a:r>
              <a:rPr lang="el-GR" altLang="zh-CN" sz="3200" b="1" dirty="0"/>
              <a:t>φ</a:t>
            </a:r>
            <a:r>
              <a:rPr lang="en-US" altLang="zh-CN" sz="3200" b="1" baseline="30000" dirty="0"/>
              <a:t>-1</a:t>
            </a:r>
            <a:r>
              <a:rPr lang="en-US" altLang="zh-CN" sz="3200" b="1" dirty="0"/>
              <a:t>(</a:t>
            </a:r>
            <a:r>
              <a:rPr lang="el-GR" altLang="zh-CN" sz="3200" b="1" dirty="0"/>
              <a:t>φ</a:t>
            </a:r>
            <a:r>
              <a:rPr lang="en-US" altLang="zh-CN" sz="3200" b="1" dirty="0"/>
              <a:t>(A)) </a:t>
            </a:r>
            <a:r>
              <a:rPr lang="en-US" altLang="zh-CN" sz="3200" dirty="0"/>
              <a:t>⊆A </a:t>
            </a:r>
          </a:p>
          <a:p>
            <a:pPr eaLnBrk="1" hangingPunct="1">
              <a:spcBef>
                <a:spcPct val="60000"/>
              </a:spcBef>
            </a:pPr>
            <a:r>
              <a:rPr lang="el-GR" altLang="zh-CN" sz="3600" b="1" dirty="0"/>
              <a:t>∴</a:t>
            </a:r>
            <a:r>
              <a:rPr lang="el-GR" altLang="zh-CN" dirty="0"/>
              <a:t> </a:t>
            </a:r>
            <a:r>
              <a:rPr lang="en-US" altLang="zh-CN" dirty="0"/>
              <a:t> </a:t>
            </a:r>
            <a:r>
              <a:rPr lang="el-GR" altLang="zh-CN" sz="3200" b="1" dirty="0">
                <a:solidFill>
                  <a:srgbClr val="993300"/>
                </a:solidFill>
              </a:rPr>
              <a:t>φ</a:t>
            </a:r>
            <a:r>
              <a:rPr lang="en-US" altLang="zh-CN" sz="3200" b="1" dirty="0">
                <a:solidFill>
                  <a:srgbClr val="993300"/>
                </a:solidFill>
              </a:rPr>
              <a:t>(</a:t>
            </a:r>
            <a:r>
              <a:rPr lang="el-GR" altLang="zh-CN" sz="3200" b="1" dirty="0">
                <a:solidFill>
                  <a:srgbClr val="993300"/>
                </a:solidFill>
              </a:rPr>
              <a:t>φ</a:t>
            </a:r>
            <a:r>
              <a:rPr lang="en-US" altLang="zh-CN" sz="3200" b="1" baseline="30000" dirty="0">
                <a:solidFill>
                  <a:srgbClr val="993300"/>
                </a:solidFill>
              </a:rPr>
              <a:t>-1</a:t>
            </a:r>
            <a:r>
              <a:rPr lang="en-US" altLang="zh-CN" sz="3200" b="1" dirty="0">
                <a:solidFill>
                  <a:srgbClr val="993300"/>
                </a:solidFill>
              </a:rPr>
              <a:t>(A)) </a:t>
            </a:r>
            <a:r>
              <a:rPr lang="en-US" altLang="zh-CN" sz="3200" dirty="0">
                <a:solidFill>
                  <a:srgbClr val="993300"/>
                </a:solidFill>
              </a:rPr>
              <a:t>⊆A =</a:t>
            </a:r>
            <a:r>
              <a:rPr lang="en-US" altLang="zh-CN" sz="3200" dirty="0"/>
              <a:t> </a:t>
            </a:r>
            <a:r>
              <a:rPr lang="el-GR" altLang="zh-CN" sz="3200" b="1" dirty="0">
                <a:solidFill>
                  <a:srgbClr val="993300"/>
                </a:solidFill>
              </a:rPr>
              <a:t>φ</a:t>
            </a:r>
            <a:r>
              <a:rPr lang="en-US" altLang="zh-CN" sz="3200" b="1" baseline="30000" dirty="0">
                <a:solidFill>
                  <a:srgbClr val="993300"/>
                </a:solidFill>
              </a:rPr>
              <a:t>-1</a:t>
            </a:r>
            <a:r>
              <a:rPr lang="en-US" altLang="zh-CN" sz="3200" b="1" dirty="0">
                <a:solidFill>
                  <a:srgbClr val="993300"/>
                </a:solidFill>
              </a:rPr>
              <a:t>(</a:t>
            </a:r>
            <a:r>
              <a:rPr lang="el-GR" altLang="zh-CN" sz="3200" b="1" dirty="0">
                <a:solidFill>
                  <a:srgbClr val="993300"/>
                </a:solidFill>
              </a:rPr>
              <a:t>φ</a:t>
            </a:r>
            <a:r>
              <a:rPr lang="en-US" altLang="zh-CN" sz="3200" b="1" dirty="0">
                <a:solidFill>
                  <a:srgbClr val="993300"/>
                </a:solidFill>
              </a:rPr>
              <a:t>(A))</a:t>
            </a:r>
            <a:endParaRPr lang="zh-CN" altLang="en-US" sz="3200" b="1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324252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2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2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2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2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2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A49243-60EE-48CC-995E-517458D0C316}" type="slidenum">
              <a:rPr lang="zh-CN" altLang="en-US" smtClean="0">
                <a:solidFill>
                  <a:schemeClr val="accent1"/>
                </a:solidFill>
              </a:rPr>
              <a:t>2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512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4.6  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函数的定义与性质</a:t>
            </a:r>
            <a:endParaRPr lang="zh-CN" altLang="en-US" sz="40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7043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052513"/>
            <a:ext cx="8229600" cy="2232471"/>
          </a:xfrm>
        </p:spPr>
        <p:txBody>
          <a:bodyPr/>
          <a:lstStyle/>
          <a:p>
            <a:pPr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什么是函数？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solidFill>
                <a:srgbClr val="99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203849" y="2132856"/>
                <a:ext cx="3114058" cy="92333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zh-CN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9" y="2132856"/>
                <a:ext cx="3114058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 flipH="1">
                <a:off x="3203848" y="3895043"/>
                <a:ext cx="3114056" cy="1516634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6000" dirty="0"/>
                  <a:t> A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sz="6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nor/>
                          </m:rPr>
                          <a:rPr lang="en-US" altLang="zh-CN" sz="60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groupChr>
                  </m:oMath>
                </a14:m>
                <a:r>
                  <a:rPr lang="en-US" altLang="zh-CN" sz="6000" dirty="0"/>
                  <a:t> B</a:t>
                </a:r>
              </a:p>
            </p:txBody>
          </p:sp>
        </mc:Choice>
        <mc:Fallback xmlns="">
          <p:sp>
            <p:nvSpPr>
              <p:cNvPr id="3" name="文本框 2">
                <a:extLst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03848" y="3895043"/>
                <a:ext cx="3114056" cy="1516634"/>
              </a:xfrm>
              <a:prstGeom prst="rect">
                <a:avLst/>
              </a:prstGeom>
              <a:blipFill>
                <a:blip r:embed="rId3"/>
                <a:stretch>
                  <a:fillRect l="-6471" b="-26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269986"/>
      </p:ext>
    </p:extLst>
  </p:cSld>
  <p:clrMapOvr>
    <a:masterClrMapping/>
  </p:clrMapOvr>
  <p:transition advTm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15F66C-0674-4F2F-A3BC-48E69DEAE0F8}" type="slidenum">
              <a:rPr lang="zh-CN" altLang="en-US" smtClean="0">
                <a:solidFill>
                  <a:schemeClr val="accent1"/>
                </a:solidFill>
              </a:rPr>
              <a:t>20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389124" name="Text Box 4"/>
          <p:cNvSpPr txBox="1">
            <a:spLocks noChangeArrowheads="1"/>
          </p:cNvSpPr>
          <p:nvPr/>
        </p:nvSpPr>
        <p:spPr bwMode="auto">
          <a:xfrm>
            <a:off x="323850" y="2060575"/>
            <a:ext cx="6696075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993300"/>
                </a:solidFill>
              </a:rPr>
              <a:t>解： </a:t>
            </a:r>
            <a:r>
              <a:rPr lang="el-GR" altLang="zh-CN" sz="3200" b="1" dirty="0"/>
              <a:t>φ</a:t>
            </a:r>
            <a:r>
              <a:rPr lang="en-US" altLang="zh-CN" sz="3200" b="1" dirty="0"/>
              <a:t>(</a:t>
            </a:r>
            <a:r>
              <a:rPr lang="el-GR" altLang="zh-CN" sz="3200" b="1" dirty="0"/>
              <a:t>φ</a:t>
            </a:r>
            <a:r>
              <a:rPr lang="en-US" altLang="zh-CN" sz="3200" b="1" baseline="30000" dirty="0"/>
              <a:t>-1</a:t>
            </a:r>
            <a:r>
              <a:rPr lang="en-US" altLang="zh-CN" sz="3200" b="1" dirty="0"/>
              <a:t>(A)) </a:t>
            </a:r>
            <a:r>
              <a:rPr lang="en-US" altLang="zh-CN" sz="3200" dirty="0"/>
              <a:t>⊆A =</a:t>
            </a:r>
            <a:r>
              <a:rPr lang="el-GR" altLang="zh-CN" sz="3200" b="1" dirty="0"/>
              <a:t>φ</a:t>
            </a:r>
            <a:r>
              <a:rPr lang="en-US" altLang="zh-CN" sz="3200" b="1" baseline="30000" dirty="0"/>
              <a:t>-1</a:t>
            </a:r>
            <a:r>
              <a:rPr lang="en-US" altLang="zh-CN" sz="3200" b="1" dirty="0"/>
              <a:t>(</a:t>
            </a:r>
            <a:r>
              <a:rPr lang="el-GR" altLang="zh-CN" sz="3200" b="1" dirty="0"/>
              <a:t>φ</a:t>
            </a:r>
            <a:r>
              <a:rPr lang="en-US" altLang="zh-CN" sz="3200" b="1" dirty="0"/>
              <a:t>(A))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         </a:t>
            </a:r>
            <a:r>
              <a:rPr lang="zh-CN" altLang="en-US" sz="3200" b="1" dirty="0">
                <a:solidFill>
                  <a:srgbClr val="993300"/>
                </a:solidFill>
              </a:rPr>
              <a:t>不一定相等。下面是例子：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/>
              <a:t>	</a:t>
            </a:r>
            <a:r>
              <a:rPr lang="en-US" altLang="zh-CN" sz="3200" b="1" dirty="0"/>
              <a:t>A={</a:t>
            </a:r>
            <a:r>
              <a:rPr lang="en-US" altLang="zh-CN" sz="3200" b="1" dirty="0" err="1"/>
              <a:t>a,b</a:t>
            </a:r>
            <a:r>
              <a:rPr lang="en-US" altLang="zh-CN" sz="3200" b="1" dirty="0"/>
              <a:t>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/>
              <a:t>	 </a:t>
            </a:r>
            <a:r>
              <a:rPr lang="el-GR" altLang="zh-CN" sz="3200" b="1" dirty="0">
                <a:solidFill>
                  <a:srgbClr val="333300"/>
                </a:solidFill>
              </a:rPr>
              <a:t>φ</a:t>
            </a:r>
            <a:r>
              <a:rPr lang="en-US" altLang="zh-CN" sz="3200" b="1" dirty="0">
                <a:solidFill>
                  <a:srgbClr val="333300"/>
                </a:solidFill>
              </a:rPr>
              <a:t>(a)=a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/>
              <a:t>	 </a:t>
            </a:r>
            <a:r>
              <a:rPr lang="el-GR" altLang="zh-CN" sz="3200" b="1" dirty="0">
                <a:solidFill>
                  <a:srgbClr val="333300"/>
                </a:solidFill>
              </a:rPr>
              <a:t>φ</a:t>
            </a:r>
            <a:r>
              <a:rPr lang="en-US" altLang="zh-CN" sz="3200" b="1" dirty="0">
                <a:solidFill>
                  <a:srgbClr val="333300"/>
                </a:solidFill>
              </a:rPr>
              <a:t>(b)=a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/>
              <a:t>	 </a:t>
            </a:r>
            <a:r>
              <a:rPr lang="el-GR" altLang="zh-CN" sz="3200" b="1" dirty="0"/>
              <a:t>φ</a:t>
            </a:r>
            <a:r>
              <a:rPr lang="en-US" altLang="zh-CN" sz="3200" b="1" dirty="0"/>
              <a:t>(</a:t>
            </a:r>
            <a:r>
              <a:rPr lang="el-GR" altLang="zh-CN" sz="3200" b="1" dirty="0"/>
              <a:t>φ</a:t>
            </a:r>
            <a:r>
              <a:rPr lang="en-US" altLang="zh-CN" sz="3200" b="1" baseline="30000" dirty="0"/>
              <a:t>-1</a:t>
            </a:r>
            <a:r>
              <a:rPr lang="en-US" altLang="zh-CN" sz="3200" b="1" dirty="0"/>
              <a:t>(A))={a}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>
                <a:solidFill>
                  <a:srgbClr val="333300"/>
                </a:solidFill>
              </a:rPr>
              <a:t>	</a:t>
            </a:r>
            <a:r>
              <a:rPr lang="en-US" altLang="zh-CN" sz="3200" b="1" dirty="0"/>
              <a:t> </a:t>
            </a:r>
            <a:r>
              <a:rPr lang="el-GR" altLang="zh-CN" sz="3200" b="1" dirty="0"/>
              <a:t>φ</a:t>
            </a:r>
            <a:r>
              <a:rPr lang="en-US" altLang="zh-CN" sz="3200" b="1" baseline="30000" dirty="0"/>
              <a:t>-1</a:t>
            </a:r>
            <a:r>
              <a:rPr lang="en-US" altLang="zh-CN" sz="3200" b="1" dirty="0"/>
              <a:t>(</a:t>
            </a:r>
            <a:r>
              <a:rPr lang="el-GR" altLang="zh-CN" sz="3200" b="1" dirty="0"/>
              <a:t>φ</a:t>
            </a:r>
            <a:r>
              <a:rPr lang="en-US" altLang="zh-CN" sz="3200" b="1" dirty="0"/>
              <a:t>(A))={</a:t>
            </a:r>
            <a:r>
              <a:rPr lang="en-US" altLang="zh-CN" sz="3200" b="1" dirty="0" err="1"/>
              <a:t>a,b</a:t>
            </a:r>
            <a:r>
              <a:rPr lang="en-US" altLang="zh-CN" sz="3200" b="1" dirty="0"/>
              <a:t>}</a:t>
            </a: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6372225" y="3573463"/>
            <a:ext cx="2239963" cy="1524000"/>
            <a:chOff x="4014" y="2251"/>
            <a:chExt cx="1411" cy="960"/>
          </a:xfrm>
        </p:grpSpPr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4014" y="2251"/>
              <a:ext cx="190" cy="18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a</a:t>
              </a:r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4014" y="2961"/>
              <a:ext cx="152" cy="1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b</a:t>
              </a:r>
            </a:p>
          </p:txBody>
        </p:sp>
        <p:sp>
          <p:nvSpPr>
            <p:cNvPr id="21512" name="Oval 9"/>
            <p:cNvSpPr>
              <a:spLocks noChangeArrowheads="1"/>
            </p:cNvSpPr>
            <p:nvPr/>
          </p:nvSpPr>
          <p:spPr bwMode="auto">
            <a:xfrm>
              <a:off x="5247" y="2251"/>
              <a:ext cx="178" cy="189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a</a:t>
              </a:r>
            </a:p>
          </p:txBody>
        </p:sp>
        <p:sp>
          <p:nvSpPr>
            <p:cNvPr id="21513" name="Oval 10"/>
            <p:cNvSpPr>
              <a:spLocks noChangeArrowheads="1"/>
            </p:cNvSpPr>
            <p:nvPr/>
          </p:nvSpPr>
          <p:spPr bwMode="auto">
            <a:xfrm>
              <a:off x="5247" y="2964"/>
              <a:ext cx="178" cy="247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bg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b</a:t>
              </a:r>
            </a:p>
          </p:txBody>
        </p:sp>
        <p:sp>
          <p:nvSpPr>
            <p:cNvPr id="21514" name="Line 11"/>
            <p:cNvSpPr>
              <a:spLocks noChangeShapeType="1"/>
            </p:cNvSpPr>
            <p:nvPr/>
          </p:nvSpPr>
          <p:spPr bwMode="auto">
            <a:xfrm>
              <a:off x="4205" y="2341"/>
              <a:ext cx="10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" name="Line 12"/>
            <p:cNvSpPr>
              <a:spLocks noChangeShapeType="1"/>
            </p:cNvSpPr>
            <p:nvPr/>
          </p:nvSpPr>
          <p:spPr bwMode="auto">
            <a:xfrm flipV="1">
              <a:off x="4128" y="2387"/>
              <a:ext cx="1106" cy="5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09" name="Rectangle 15"/>
          <p:cNvSpPr/>
          <p:nvPr/>
        </p:nvSpPr>
        <p:spPr bwMode="auto">
          <a:xfrm>
            <a:off x="0" y="-26988"/>
            <a:ext cx="9144000" cy="18716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444500" indent="-444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例</a:t>
            </a:r>
            <a:r>
              <a:rPr lang="zh-CN" altLang="en-US" sz="3200" dirty="0">
                <a:solidFill>
                  <a:schemeClr val="bg1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是一个非空集合， </a:t>
            </a:r>
            <a:r>
              <a:rPr lang="el-GR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φ</a:t>
            </a: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是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到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的一个映射，</a:t>
            </a:r>
            <a:b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问</a:t>
            </a:r>
            <a:r>
              <a:rPr lang="el-GR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φ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l-GR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φ</a:t>
            </a:r>
            <a:r>
              <a:rPr lang="en-US" altLang="zh-CN" sz="3200" b="1" baseline="30000" dirty="0">
                <a:solidFill>
                  <a:schemeClr val="bg1"/>
                </a:solidFill>
                <a:latin typeface="Calibri" panose="020F0502020204030204" pitchFamily="34" charset="0"/>
              </a:rPr>
              <a:t>-1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(A)) </a:t>
            </a: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与</a:t>
            </a:r>
            <a:r>
              <a:rPr lang="el-GR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φ</a:t>
            </a:r>
            <a:r>
              <a:rPr lang="en-US" altLang="zh-CN" sz="3200" b="1" baseline="30000" dirty="0">
                <a:solidFill>
                  <a:schemeClr val="bg1"/>
                </a:solidFill>
                <a:latin typeface="Calibri" panose="020F0502020204030204" pitchFamily="34" charset="0"/>
              </a:rPr>
              <a:t>-1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(</a:t>
            </a:r>
            <a:r>
              <a:rPr lang="el-GR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φ</a:t>
            </a:r>
            <a:r>
              <a:rPr lang="en-US" altLang="zh-CN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(A)) </a:t>
            </a: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是否相等？</a:t>
            </a:r>
            <a:br>
              <a:rPr lang="zh-CN" altLang="en-US" sz="3200" b="1" dirty="0">
                <a:latin typeface="Calibri" panose="020F0502020204030204" pitchFamily="34" charset="0"/>
              </a:rPr>
            </a:b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若肯定相等请证明之，否则请举例说明。</a:t>
            </a:r>
            <a:endParaRPr lang="zh-CN" altLang="en-US" sz="480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127018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E106FF-0FF3-489D-9721-8D3E3FBED57B}" type="slidenum">
              <a:rPr lang="zh-CN" altLang="en-US" smtClean="0">
                <a:solidFill>
                  <a:schemeClr val="accent1"/>
                </a:solidFill>
              </a:rPr>
              <a:pPr/>
              <a:t>21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2969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4.26    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单射、满射、双射</a:t>
            </a:r>
          </a:p>
        </p:txBody>
      </p:sp>
      <p:sp>
        <p:nvSpPr>
          <p:cNvPr id="295939" name="Rectangle 3"/>
          <p:cNvSpPr>
            <a:spLocks noGrp="1"/>
          </p:cNvSpPr>
          <p:nvPr>
            <p:ph type="body" idx="4294967295"/>
          </p:nvPr>
        </p:nvSpPr>
        <p:spPr>
          <a:xfrm>
            <a:off x="179388" y="764704"/>
            <a:ext cx="8640762" cy="4752975"/>
          </a:xfrm>
        </p:spPr>
        <p:txBody>
          <a:bodyPr/>
          <a:lstStyle/>
          <a:p>
            <a:pPr marL="987425" indent="-987425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设函数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987425" indent="-987425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◆若对于任意的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∊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≠x</a:t>
            </a:r>
            <a:r>
              <a:rPr lang="en-US" altLang="zh-CN" sz="2800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，有</a:t>
            </a:r>
          </a:p>
          <a:p>
            <a:pPr marL="987425" indent="-987425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f(x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 </a:t>
            </a:r>
            <a:r>
              <a:rPr lang="en-US" altLang="zh-CN" sz="2800" dirty="0">
                <a:latin typeface="Calibri" panose="020F0502020204030204" pitchFamily="34" charset="0"/>
                <a:ea typeface="宋体" panose="02010600030101010101" pitchFamily="2" charset="-122"/>
              </a:rPr>
              <a:t>≠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f(x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987425" indent="-987425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则称函数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单射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函数。</a:t>
            </a:r>
          </a:p>
          <a:p>
            <a:pPr marL="987425" indent="-987425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◆若对于任意的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en-US" altLang="zh-CN" sz="2800" dirty="0" err="1">
                <a:latin typeface="Calibri" panose="020F0502020204030204" pitchFamily="34" charset="0"/>
                <a:ea typeface="宋体" panose="02010600030101010101" pitchFamily="2" charset="-122"/>
              </a:rPr>
              <a:t>∊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，存在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dirty="0" err="1">
                <a:latin typeface="Calibri" panose="020F0502020204030204" pitchFamily="34" charset="0"/>
                <a:ea typeface="宋体" panose="02010600030101010101" pitchFamily="2" charset="-122"/>
              </a:rPr>
              <a:t>∊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，使得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f(x)=y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987425" indent="-987425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则称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满射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函数。</a:t>
            </a:r>
          </a:p>
          <a:p>
            <a:pPr marL="987425" indent="-987425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◆若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f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既是单射函数，又是满射函数，</a:t>
            </a:r>
          </a:p>
          <a:p>
            <a:pPr marL="987425" indent="-987425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则称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双射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函数，也叫</a:t>
            </a:r>
            <a:r>
              <a:rPr lang="zh-CN" altLang="en-US" sz="2800" b="1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一一对应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的函数</a:t>
            </a:r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323850" y="6146140"/>
            <a:ext cx="7468711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chemeClr val="bg1"/>
                </a:solidFill>
              </a:rPr>
              <a:t>若</a:t>
            </a:r>
            <a:r>
              <a:rPr lang="en-US" altLang="zh-CN" sz="3200" b="1" dirty="0">
                <a:solidFill>
                  <a:schemeClr val="bg1"/>
                </a:solidFill>
              </a:rPr>
              <a:t>ran f=f(A)=B, </a:t>
            </a:r>
            <a:r>
              <a:rPr lang="zh-CN" altLang="en-US" sz="3200" b="1" dirty="0">
                <a:solidFill>
                  <a:schemeClr val="bg1"/>
                </a:solidFill>
              </a:rPr>
              <a:t>则</a:t>
            </a:r>
            <a:r>
              <a:rPr lang="en-US" altLang="zh-CN" sz="3200" b="1" dirty="0">
                <a:solidFill>
                  <a:schemeClr val="bg1"/>
                </a:solidFill>
              </a:rPr>
              <a:t> f:A→B</a:t>
            </a:r>
            <a:r>
              <a:rPr lang="zh-CN" altLang="en-US" sz="3200" b="1" dirty="0">
                <a:solidFill>
                  <a:schemeClr val="bg1"/>
                </a:solidFill>
              </a:rPr>
              <a:t>是满射函数。</a:t>
            </a:r>
          </a:p>
        </p:txBody>
      </p:sp>
      <p:sp>
        <p:nvSpPr>
          <p:cNvPr id="2" name="矩形 1"/>
          <p:cNvSpPr/>
          <p:nvPr/>
        </p:nvSpPr>
        <p:spPr>
          <a:xfrm>
            <a:off x="302146" y="5391840"/>
            <a:ext cx="6534161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latin typeface="Times New Roman" panose="02020603050405020304" pitchFamily="18" charset="0"/>
              </a:rPr>
              <a:t>f </a:t>
            </a:r>
            <a:r>
              <a:rPr lang="zh-CN" altLang="en-US" sz="3200" b="1" dirty="0">
                <a:latin typeface="Times New Roman" panose="02020603050405020304" pitchFamily="18" charset="0"/>
              </a:rPr>
              <a:t>单射意味着：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) =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</a:rPr>
              <a:t>)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3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5818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5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5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95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AD2D95-51EC-4017-B123-75DFFCB707DE}" type="slidenum">
              <a:rPr lang="zh-CN" altLang="en-US" smtClean="0">
                <a:solidFill>
                  <a:schemeClr val="accent1"/>
                </a:solidFill>
              </a:rPr>
              <a:pPr/>
              <a:t>22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30723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642938"/>
          </a:xfrm>
        </p:spPr>
        <p:txBody>
          <a:bodyPr/>
          <a:lstStyle/>
          <a:p>
            <a:pPr algn="l"/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例  哪个映射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是单射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满射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双射？</a:t>
            </a:r>
            <a:endParaRPr lang="en-US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836613"/>
            <a:ext cx="8424863" cy="3384550"/>
          </a:xfrm>
        </p:spPr>
        <p:txBody>
          <a:bodyPr/>
          <a:lstStyle/>
          <a:p>
            <a:pPr marL="901700" indent="-901700"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A={1, 2, 3, 4, 5}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901700" indent="-901700"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B={6, 7, 8, 9, 10} </a:t>
            </a:r>
          </a:p>
          <a:p>
            <a:pPr marL="901700" indent="-90170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en-US" altLang="zh-CN" b="1" baseline="-25000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={&lt;1,8&gt;,&lt;3,9&gt;,&lt;4,10&gt;,&lt;2,6&gt;,&lt;5,9&gt;}</a:t>
            </a:r>
          </a:p>
          <a:p>
            <a:pPr marL="901700" indent="-901700">
              <a:buFont typeface="Arial" panose="020B0604020202020204" pitchFamily="34" charset="0"/>
              <a:buNone/>
            </a:pPr>
            <a:endParaRPr lang="en-US" altLang="zh-CN" b="1" dirty="0">
              <a:solidFill>
                <a:srgbClr val="99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179388" y="4508500"/>
            <a:ext cx="864076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38275" indent="-143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/>
              <a:t>解：</a:t>
            </a:r>
            <a:r>
              <a:rPr lang="en-US" altLang="zh-CN" sz="2800" b="1"/>
              <a:t>f</a:t>
            </a:r>
            <a:r>
              <a:rPr lang="en-US" altLang="zh-CN" sz="2800" b="1" baseline="-25000"/>
              <a:t>1</a:t>
            </a:r>
            <a:r>
              <a:rPr lang="zh-CN" altLang="en-US" sz="2800" b="1"/>
              <a:t>既不是单射，又不是满射，更不会是双射。</a:t>
            </a:r>
          </a:p>
        </p:txBody>
      </p:sp>
      <p:grpSp>
        <p:nvGrpSpPr>
          <p:cNvPr id="30726" name="组合 20"/>
          <p:cNvGrpSpPr>
            <a:grpSpLocks/>
          </p:cNvGrpSpPr>
          <p:nvPr/>
        </p:nvGrpSpPr>
        <p:grpSpPr bwMode="auto">
          <a:xfrm>
            <a:off x="6572250" y="1643063"/>
            <a:ext cx="1625600" cy="2417762"/>
            <a:chOff x="6572264" y="1643050"/>
            <a:chExt cx="1625600" cy="2417777"/>
          </a:xfrm>
        </p:grpSpPr>
        <p:sp>
          <p:nvSpPr>
            <p:cNvPr id="30727" name="Oval 34"/>
            <p:cNvSpPr>
              <a:spLocks noChangeArrowheads="1"/>
            </p:cNvSpPr>
            <p:nvPr/>
          </p:nvSpPr>
          <p:spPr bwMode="auto">
            <a:xfrm>
              <a:off x="6572264" y="1643050"/>
              <a:ext cx="330200" cy="274637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</a:t>
              </a:r>
            </a:p>
          </p:txBody>
        </p:sp>
        <p:sp>
          <p:nvSpPr>
            <p:cNvPr id="30728" name="Oval 35"/>
            <p:cNvSpPr>
              <a:spLocks noChangeArrowheads="1"/>
            </p:cNvSpPr>
            <p:nvPr/>
          </p:nvSpPr>
          <p:spPr bwMode="auto">
            <a:xfrm>
              <a:off x="6572264" y="2143116"/>
              <a:ext cx="330200" cy="274637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</a:t>
              </a:r>
            </a:p>
          </p:txBody>
        </p:sp>
        <p:sp>
          <p:nvSpPr>
            <p:cNvPr id="30729" name="Oval 36"/>
            <p:cNvSpPr>
              <a:spLocks noChangeArrowheads="1"/>
            </p:cNvSpPr>
            <p:nvPr/>
          </p:nvSpPr>
          <p:spPr bwMode="auto">
            <a:xfrm>
              <a:off x="6572264" y="2714620"/>
              <a:ext cx="330200" cy="274637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30730" name="Oval 37"/>
            <p:cNvSpPr>
              <a:spLocks noChangeArrowheads="1"/>
            </p:cNvSpPr>
            <p:nvPr/>
          </p:nvSpPr>
          <p:spPr bwMode="auto">
            <a:xfrm>
              <a:off x="7867664" y="1643050"/>
              <a:ext cx="330200" cy="27463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30731" name="Oval 38"/>
            <p:cNvSpPr>
              <a:spLocks noChangeArrowheads="1"/>
            </p:cNvSpPr>
            <p:nvPr/>
          </p:nvSpPr>
          <p:spPr bwMode="auto">
            <a:xfrm>
              <a:off x="7867664" y="2219312"/>
              <a:ext cx="330200" cy="27463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0732" name="Line 39"/>
            <p:cNvSpPr>
              <a:spLocks noChangeShapeType="1"/>
            </p:cNvSpPr>
            <p:nvPr/>
          </p:nvSpPr>
          <p:spPr bwMode="auto">
            <a:xfrm flipV="1">
              <a:off x="6929455" y="3429000"/>
              <a:ext cx="1000132" cy="4286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3" name="Line 40"/>
            <p:cNvSpPr>
              <a:spLocks noChangeShapeType="1"/>
            </p:cNvSpPr>
            <p:nvPr/>
          </p:nvSpPr>
          <p:spPr bwMode="auto">
            <a:xfrm flipV="1">
              <a:off x="6929454" y="1857364"/>
              <a:ext cx="1000132" cy="5000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Line 41"/>
            <p:cNvSpPr>
              <a:spLocks noChangeShapeType="1"/>
            </p:cNvSpPr>
            <p:nvPr/>
          </p:nvSpPr>
          <p:spPr bwMode="auto">
            <a:xfrm>
              <a:off x="6929454" y="2928934"/>
              <a:ext cx="1000132" cy="357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Oval 42"/>
            <p:cNvSpPr>
              <a:spLocks noChangeArrowheads="1"/>
            </p:cNvSpPr>
            <p:nvPr/>
          </p:nvSpPr>
          <p:spPr bwMode="auto">
            <a:xfrm>
              <a:off x="7867664" y="2724137"/>
              <a:ext cx="330200" cy="27463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0736" name="Oval 43"/>
            <p:cNvSpPr>
              <a:spLocks noChangeArrowheads="1"/>
            </p:cNvSpPr>
            <p:nvPr/>
          </p:nvSpPr>
          <p:spPr bwMode="auto">
            <a:xfrm>
              <a:off x="6572264" y="3286124"/>
              <a:ext cx="330200" cy="274637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30737" name="Oval 44"/>
            <p:cNvSpPr>
              <a:spLocks noChangeArrowheads="1"/>
            </p:cNvSpPr>
            <p:nvPr/>
          </p:nvSpPr>
          <p:spPr bwMode="auto">
            <a:xfrm>
              <a:off x="7867664" y="3227375"/>
              <a:ext cx="330200" cy="27463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30738" name="Oval 45"/>
            <p:cNvSpPr>
              <a:spLocks noChangeArrowheads="1"/>
            </p:cNvSpPr>
            <p:nvPr/>
          </p:nvSpPr>
          <p:spPr bwMode="auto">
            <a:xfrm>
              <a:off x="7867664" y="3732200"/>
              <a:ext cx="330200" cy="27463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30739" name="Line 46"/>
            <p:cNvSpPr>
              <a:spLocks noChangeShapeType="1"/>
            </p:cNvSpPr>
            <p:nvPr/>
          </p:nvSpPr>
          <p:spPr bwMode="auto">
            <a:xfrm>
              <a:off x="6929454" y="3500438"/>
              <a:ext cx="1000132" cy="285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0" name="Line 47"/>
            <p:cNvSpPr>
              <a:spLocks noChangeShapeType="1"/>
            </p:cNvSpPr>
            <p:nvPr/>
          </p:nvSpPr>
          <p:spPr bwMode="auto">
            <a:xfrm>
              <a:off x="6900876" y="1787512"/>
              <a:ext cx="1028710" cy="9985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1" name="Oval 43"/>
            <p:cNvSpPr>
              <a:spLocks noChangeArrowheads="1"/>
            </p:cNvSpPr>
            <p:nvPr/>
          </p:nvSpPr>
          <p:spPr bwMode="auto">
            <a:xfrm>
              <a:off x="6572264" y="3786190"/>
              <a:ext cx="330200" cy="274637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87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C5275B9-F79A-4C0B-91EC-8712080F8DC6}" type="slidenum">
              <a:rPr lang="zh-CN" altLang="en-US" smtClean="0">
                <a:solidFill>
                  <a:schemeClr val="accent1"/>
                </a:solidFill>
              </a:rPr>
              <a:pPr/>
              <a:t>23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31747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642938"/>
          </a:xfrm>
        </p:spPr>
        <p:txBody>
          <a:bodyPr/>
          <a:lstStyle/>
          <a:p>
            <a:pPr algn="l"/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哪个映射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是单射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满射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双射？</a:t>
            </a:r>
            <a:endParaRPr lang="en-US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836613"/>
            <a:ext cx="8424863" cy="3384550"/>
          </a:xfrm>
        </p:spPr>
        <p:txBody>
          <a:bodyPr/>
          <a:lstStyle/>
          <a:p>
            <a:pPr marL="901700" indent="-901700"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A={1, 2, 3, 4, 5}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901700" indent="-901700"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B={6, 7, 8, 9, 10} </a:t>
            </a:r>
          </a:p>
          <a:p>
            <a:pPr marL="901700" indent="-901700">
              <a:buFont typeface="Arial" panose="020B0604020202020204" pitchFamily="34" charset="0"/>
              <a:buNone/>
            </a:pPr>
            <a:endParaRPr lang="en-US" altLang="zh-CN" b="1" dirty="0">
              <a:solidFill>
                <a:srgbClr val="99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901700" indent="-90170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en-US" altLang="zh-CN" b="1" baseline="-25000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={&lt;1,7&gt;,&lt;2,6&gt;,&lt;3,9&gt;,&lt;4,8&gt;,&lt;5,10&gt;}</a:t>
            </a:r>
          </a:p>
        </p:txBody>
      </p:sp>
      <p:sp>
        <p:nvSpPr>
          <p:cNvPr id="296964" name="Rectangle 4"/>
          <p:cNvSpPr>
            <a:spLocks noChangeArrowheads="1"/>
          </p:cNvSpPr>
          <p:nvPr/>
        </p:nvSpPr>
        <p:spPr bwMode="auto">
          <a:xfrm>
            <a:off x="179388" y="4508500"/>
            <a:ext cx="8640762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38275" indent="-1438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/>
              <a:t>解：</a:t>
            </a:r>
            <a:r>
              <a:rPr lang="en-US" altLang="zh-CN" sz="2800" b="1"/>
              <a:t>    f</a:t>
            </a:r>
            <a:r>
              <a:rPr lang="en-US" altLang="zh-CN" sz="2800" b="1" baseline="-25000"/>
              <a:t>2</a:t>
            </a:r>
            <a:r>
              <a:rPr lang="zh-CN" altLang="en-US" sz="2800" b="1"/>
              <a:t>是单射，又是满射，也是双射。</a:t>
            </a:r>
          </a:p>
        </p:txBody>
      </p:sp>
      <p:grpSp>
        <p:nvGrpSpPr>
          <p:cNvPr id="31750" name="组合 20"/>
          <p:cNvGrpSpPr>
            <a:grpSpLocks/>
          </p:cNvGrpSpPr>
          <p:nvPr/>
        </p:nvGrpSpPr>
        <p:grpSpPr bwMode="auto">
          <a:xfrm>
            <a:off x="6572250" y="1643063"/>
            <a:ext cx="1625600" cy="2417762"/>
            <a:chOff x="6572264" y="1643050"/>
            <a:chExt cx="1625600" cy="2417777"/>
          </a:xfrm>
        </p:grpSpPr>
        <p:sp>
          <p:nvSpPr>
            <p:cNvPr id="31751" name="Oval 34"/>
            <p:cNvSpPr>
              <a:spLocks noChangeArrowheads="1"/>
            </p:cNvSpPr>
            <p:nvPr/>
          </p:nvSpPr>
          <p:spPr bwMode="auto">
            <a:xfrm>
              <a:off x="6572264" y="1643050"/>
              <a:ext cx="330200" cy="274637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</a:t>
              </a:r>
            </a:p>
          </p:txBody>
        </p:sp>
        <p:sp>
          <p:nvSpPr>
            <p:cNvPr id="31752" name="Oval 35"/>
            <p:cNvSpPr>
              <a:spLocks noChangeArrowheads="1"/>
            </p:cNvSpPr>
            <p:nvPr/>
          </p:nvSpPr>
          <p:spPr bwMode="auto">
            <a:xfrm>
              <a:off x="6572264" y="2143116"/>
              <a:ext cx="330200" cy="274637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</a:t>
              </a:r>
            </a:p>
          </p:txBody>
        </p:sp>
        <p:sp>
          <p:nvSpPr>
            <p:cNvPr id="31753" name="Oval 36"/>
            <p:cNvSpPr>
              <a:spLocks noChangeArrowheads="1"/>
            </p:cNvSpPr>
            <p:nvPr/>
          </p:nvSpPr>
          <p:spPr bwMode="auto">
            <a:xfrm>
              <a:off x="6572264" y="2714620"/>
              <a:ext cx="330200" cy="274637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31754" name="Oval 37"/>
            <p:cNvSpPr>
              <a:spLocks noChangeArrowheads="1"/>
            </p:cNvSpPr>
            <p:nvPr/>
          </p:nvSpPr>
          <p:spPr bwMode="auto">
            <a:xfrm>
              <a:off x="7867664" y="1643050"/>
              <a:ext cx="330200" cy="27463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31755" name="Oval 38"/>
            <p:cNvSpPr>
              <a:spLocks noChangeArrowheads="1"/>
            </p:cNvSpPr>
            <p:nvPr/>
          </p:nvSpPr>
          <p:spPr bwMode="auto">
            <a:xfrm>
              <a:off x="7867664" y="2219312"/>
              <a:ext cx="330200" cy="27463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31756" name="Line 39"/>
            <p:cNvSpPr>
              <a:spLocks noChangeShapeType="1"/>
            </p:cNvSpPr>
            <p:nvPr/>
          </p:nvSpPr>
          <p:spPr bwMode="auto">
            <a:xfrm flipV="1">
              <a:off x="6929455" y="3811908"/>
              <a:ext cx="928693" cy="45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Line 40"/>
            <p:cNvSpPr>
              <a:spLocks noChangeShapeType="1"/>
            </p:cNvSpPr>
            <p:nvPr/>
          </p:nvSpPr>
          <p:spPr bwMode="auto">
            <a:xfrm flipV="1">
              <a:off x="6929454" y="1857364"/>
              <a:ext cx="1000132" cy="5000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Line 41"/>
            <p:cNvSpPr>
              <a:spLocks noChangeShapeType="1"/>
            </p:cNvSpPr>
            <p:nvPr/>
          </p:nvSpPr>
          <p:spPr bwMode="auto">
            <a:xfrm>
              <a:off x="6929454" y="2928934"/>
              <a:ext cx="1000132" cy="3571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" name="Oval 42"/>
            <p:cNvSpPr>
              <a:spLocks noChangeArrowheads="1"/>
            </p:cNvSpPr>
            <p:nvPr/>
          </p:nvSpPr>
          <p:spPr bwMode="auto">
            <a:xfrm>
              <a:off x="7867664" y="2724137"/>
              <a:ext cx="330200" cy="27463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1760" name="Oval 43"/>
            <p:cNvSpPr>
              <a:spLocks noChangeArrowheads="1"/>
            </p:cNvSpPr>
            <p:nvPr/>
          </p:nvSpPr>
          <p:spPr bwMode="auto">
            <a:xfrm>
              <a:off x="6572264" y="3286124"/>
              <a:ext cx="330200" cy="274637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31761" name="Oval 44"/>
            <p:cNvSpPr>
              <a:spLocks noChangeArrowheads="1"/>
            </p:cNvSpPr>
            <p:nvPr/>
          </p:nvSpPr>
          <p:spPr bwMode="auto">
            <a:xfrm>
              <a:off x="7867664" y="3227375"/>
              <a:ext cx="330200" cy="27463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31762" name="Oval 45"/>
            <p:cNvSpPr>
              <a:spLocks noChangeArrowheads="1"/>
            </p:cNvSpPr>
            <p:nvPr/>
          </p:nvSpPr>
          <p:spPr bwMode="auto">
            <a:xfrm>
              <a:off x="7867664" y="3732200"/>
              <a:ext cx="330200" cy="27463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31763" name="Line 46"/>
            <p:cNvSpPr>
              <a:spLocks noChangeShapeType="1"/>
            </p:cNvSpPr>
            <p:nvPr/>
          </p:nvSpPr>
          <p:spPr bwMode="auto">
            <a:xfrm flipV="1">
              <a:off x="6929454" y="2928934"/>
              <a:ext cx="1000132" cy="57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Line 47"/>
            <p:cNvSpPr>
              <a:spLocks noChangeShapeType="1"/>
            </p:cNvSpPr>
            <p:nvPr/>
          </p:nvSpPr>
          <p:spPr bwMode="auto">
            <a:xfrm>
              <a:off x="6900876" y="1787512"/>
              <a:ext cx="957272" cy="5699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Oval 43"/>
            <p:cNvSpPr>
              <a:spLocks noChangeArrowheads="1"/>
            </p:cNvSpPr>
            <p:nvPr/>
          </p:nvSpPr>
          <p:spPr bwMode="auto">
            <a:xfrm>
              <a:off x="6572264" y="3786190"/>
              <a:ext cx="330200" cy="274637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79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4E8CD8-7C84-4C5F-849C-888CA0527820}" type="slidenum">
              <a:rPr lang="zh-CN" altLang="en-US" smtClean="0">
                <a:solidFill>
                  <a:schemeClr val="accent1"/>
                </a:solidFill>
              </a:rPr>
              <a:pPr/>
              <a:t>24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32771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642938"/>
          </a:xfrm>
        </p:spPr>
        <p:txBody>
          <a:bodyPr/>
          <a:lstStyle/>
          <a:p>
            <a:pPr algn="l"/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哪个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是单射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满射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双射？</a:t>
            </a:r>
            <a:endParaRPr lang="en-US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60451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836613"/>
            <a:ext cx="8569325" cy="5832475"/>
          </a:xfrm>
        </p:spPr>
        <p:txBody>
          <a:bodyPr/>
          <a:lstStyle/>
          <a:p>
            <a:pPr marL="901700" indent="-90170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是实数集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 f</a:t>
            </a:r>
            <a:r>
              <a:rPr lang="en-US" altLang="zh-CN" b="1" baseline="-25000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 R</a:t>
            </a:r>
            <a:r>
              <a:rPr lang="en-US" altLang="zh-CN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R, 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定义如下：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en-US" altLang="zh-CN" b="1" baseline="-25000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(x)=x</a:t>
            </a:r>
            <a:r>
              <a:rPr lang="en-US" altLang="zh-CN" b="1" baseline="30000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-x</a:t>
            </a:r>
          </a:p>
          <a:p>
            <a:pPr marL="901700" indent="-901700">
              <a:lnSpc>
                <a:spcPct val="110000"/>
              </a:lnSpc>
              <a:buFont typeface="Arial" panose="020B0604020202020204" pitchFamily="34" charset="0"/>
              <a:buNone/>
            </a:pP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901700" indent="-90170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解： 显然，有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f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(x)=x(x-1)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901700" indent="-90170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当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=0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=1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时，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≠x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，但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(x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)=f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(x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901700" indent="-90170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所以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不是单射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901700" indent="-90170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又因为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-1∊R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，但对于任意的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x∊R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(x) ≠-1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901700" indent="-90170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所以 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不是满射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 marL="901700" indent="-90170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显然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 f</a:t>
            </a:r>
            <a:r>
              <a:rPr lang="en-US" altLang="zh-CN" sz="2800" b="1" baseline="-250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不是双射。</a:t>
            </a:r>
            <a:endParaRPr lang="en-US" altLang="zh-CN" sz="2800" b="1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59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0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6AF0B-A51A-451B-BEE9-3FCB07D27FBA}" type="slidenum">
              <a:rPr lang="zh-CN" altLang="en-US" smtClean="0">
                <a:solidFill>
                  <a:schemeClr val="accent1"/>
                </a:solidFill>
              </a:rPr>
              <a:pPr/>
              <a:t>25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2052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642938"/>
          </a:xfrm>
        </p:spPr>
        <p:txBody>
          <a:bodyPr/>
          <a:lstStyle/>
          <a:p>
            <a:pPr algn="l"/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例 哪个映射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是单射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满射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双射？ </a:t>
            </a:r>
            <a:endParaRPr lang="en-US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61475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836613"/>
            <a:ext cx="8424863" cy="5688012"/>
          </a:xfrm>
        </p:spPr>
        <p:txBody>
          <a:bodyPr/>
          <a:lstStyle/>
          <a:p>
            <a:pPr marL="901700" indent="-90170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是实数集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 f</a:t>
            </a:r>
            <a:r>
              <a:rPr lang="en-US" altLang="zh-CN" b="1" baseline="-25000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 R</a:t>
            </a:r>
            <a:r>
              <a:rPr lang="en-US" altLang="zh-CN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R, 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定义如下：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en-US" altLang="zh-CN" b="1" baseline="-25000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(x)=x</a:t>
            </a:r>
            <a:r>
              <a:rPr lang="en-US" altLang="zh-CN" b="1" baseline="30000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</a:p>
          <a:p>
            <a:pPr marL="901700" indent="-901700">
              <a:buFont typeface="Arial" panose="020B0604020202020204" pitchFamily="34" charset="0"/>
              <a:buNone/>
            </a:pPr>
            <a:endParaRPr lang="en-US" altLang="zh-CN" b="1" baseline="30000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901700" indent="-901700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解：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对于任意的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∊R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901700" indent="-901700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若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≠x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，则   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(x</a:t>
            </a:r>
            <a:r>
              <a:rPr lang="en-US" altLang="zh-CN" sz="2800" b="1" baseline="-25000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en-US" altLang="zh-CN" sz="2800" b="1" baseline="30000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≠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(x</a:t>
            </a:r>
            <a:r>
              <a:rPr lang="en-US" altLang="zh-CN" sz="2800" b="1" baseline="-25000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  <a:r>
              <a:rPr lang="en-US" altLang="zh-CN" sz="2800" b="1" baseline="30000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 </a:t>
            </a:r>
          </a:p>
          <a:p>
            <a:pPr marL="901700" indent="-901700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所以 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是单射。</a:t>
            </a:r>
          </a:p>
          <a:p>
            <a:pPr marL="901700" indent="-901700"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对任意</a:t>
            </a:r>
            <a:r>
              <a:rPr lang="en-US" altLang="zh-CN" sz="2800" b="1" dirty="0" err="1">
                <a:latin typeface="Calibri" panose="020F0502020204030204" pitchFamily="34" charset="0"/>
                <a:ea typeface="宋体" panose="02010600030101010101" pitchFamily="2" charset="-122"/>
              </a:rPr>
              <a:t>x∊R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，       </a:t>
            </a:r>
          </a:p>
          <a:p>
            <a:pPr marL="901700" indent="-90170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901700" indent="-901700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zh-CN" sz="2800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901700" indent="-9017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所以</a:t>
            </a: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en-US" altLang="zh-CN" sz="2800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  <a:ea typeface="宋体" panose="02010600030101010101" pitchFamily="2" charset="-122"/>
              </a:rPr>
              <a:t>是满射。</a:t>
            </a:r>
          </a:p>
          <a:p>
            <a:pPr marL="901700" indent="-9017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Calibri" panose="020F050202020403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于是</a:t>
            </a:r>
            <a:r>
              <a:rPr lang="en-US" altLang="zh-CN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 f</a:t>
            </a:r>
            <a:r>
              <a:rPr lang="en-US" altLang="zh-CN" sz="2800" b="1" baseline="-25000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是双射函数。</a:t>
            </a:r>
            <a:endParaRPr lang="en-US" altLang="zh-CN" sz="2800" b="1" dirty="0">
              <a:solidFill>
                <a:srgbClr val="99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9" name="Object 20"/>
          <p:cNvGraphicFramePr>
            <a:graphicFrameLocks noChangeAspect="1"/>
          </p:cNvGraphicFramePr>
          <p:nvPr/>
        </p:nvGraphicFramePr>
        <p:xfrm>
          <a:off x="1500188" y="4000500"/>
          <a:ext cx="62341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公式" r:id="rId4" imgW="2438280" imgH="279360" progId="Equation.3">
                  <p:embed/>
                </p:oleObj>
              </mc:Choice>
              <mc:Fallback>
                <p:oleObj name="公式" r:id="rId4" imgW="2438280" imgH="279360" progId="Equation.3">
                  <p:embed/>
                  <p:pic>
                    <p:nvPicPr>
                      <p:cNvPr id="19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000500"/>
                        <a:ext cx="623411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661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E0EF02-EFD4-41FA-B566-57692BFD4C52}" type="slidenum">
              <a:rPr lang="zh-CN" altLang="en-US" smtClean="0">
                <a:solidFill>
                  <a:schemeClr val="accent1"/>
                </a:solidFill>
              </a:rPr>
              <a:pPr/>
              <a:t>26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33795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642938"/>
          </a:xfrm>
        </p:spPr>
        <p:txBody>
          <a:bodyPr/>
          <a:lstStyle/>
          <a:p>
            <a:pPr algn="l"/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哪个映射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是单射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满射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双射？ </a:t>
            </a:r>
            <a:endParaRPr lang="en-US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62499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836613"/>
            <a:ext cx="8424863" cy="5761037"/>
          </a:xfrm>
        </p:spPr>
        <p:txBody>
          <a:bodyPr/>
          <a:lstStyle/>
          <a:p>
            <a:pPr marL="901700" indent="-9017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6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36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是实数集</a:t>
            </a:r>
            <a:r>
              <a:rPr lang="en-US" altLang="zh-CN" sz="36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 f</a:t>
            </a:r>
            <a:r>
              <a:rPr lang="en-US" altLang="zh-CN" sz="3600" b="1" baseline="-25000" dirty="0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36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: R</a:t>
            </a:r>
            <a:r>
              <a:rPr lang="en-US" altLang="zh-CN" sz="3600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36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R, </a:t>
            </a:r>
            <a:r>
              <a:rPr lang="zh-CN" altLang="en-US" sz="36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定义如下：</a:t>
            </a:r>
            <a:r>
              <a:rPr lang="en-US" altLang="zh-CN" sz="36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en-US" altLang="zh-CN" sz="3600" b="1" baseline="-25000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3600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(x)=e</a:t>
            </a:r>
            <a:r>
              <a:rPr lang="en-US" altLang="zh-CN" sz="3600" b="1" baseline="30000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</a:p>
          <a:p>
            <a:pPr marL="901700" indent="-90170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b="1" dirty="0">
              <a:solidFill>
                <a:schemeClr val="hlin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901700" indent="-9017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解：显然，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f</a:t>
            </a:r>
            <a:r>
              <a:rPr lang="en-US" altLang="zh-CN" b="1" baseline="-250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是单射。</a:t>
            </a:r>
          </a:p>
          <a:p>
            <a:pPr marL="901700" indent="-9017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又因为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-1∊R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，但对于任意的</a:t>
            </a:r>
            <a:r>
              <a:rPr lang="en-US" altLang="zh-CN" b="1" dirty="0" err="1">
                <a:latin typeface="Calibri" panose="020F0502020204030204" pitchFamily="34" charset="0"/>
                <a:ea typeface="宋体" panose="02010600030101010101" pitchFamily="2" charset="-122"/>
              </a:rPr>
              <a:t>x∊R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901700" indent="-9017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f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(x) =e</a:t>
            </a:r>
            <a:r>
              <a:rPr lang="en-US" altLang="zh-CN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≠-1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 marL="901700" indent="-9017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所以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不是满射。</a:t>
            </a:r>
          </a:p>
          <a:p>
            <a:pPr marL="901700" indent="-9017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显然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, f</a:t>
            </a:r>
            <a:r>
              <a:rPr lang="en-US" altLang="zh-CN" b="1" baseline="-25000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不是双射。</a:t>
            </a:r>
          </a:p>
        </p:txBody>
      </p:sp>
    </p:spTree>
    <p:extLst>
      <p:ext uri="{BB962C8B-B14F-4D97-AF65-F5344CB8AC3E}">
        <p14:creationId xmlns:p14="http://schemas.microsoft.com/office/powerpoint/2010/main" val="80055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E0EF02-EFD4-41FA-B566-57692BFD4C52}" type="slidenum">
              <a:rPr lang="zh-CN" altLang="en-US" smtClean="0">
                <a:solidFill>
                  <a:schemeClr val="accent1"/>
                </a:solidFill>
              </a:rPr>
              <a:pPr/>
              <a:t>27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33795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642938"/>
          </a:xfrm>
        </p:spPr>
        <p:txBody>
          <a:bodyPr/>
          <a:lstStyle/>
          <a:p>
            <a:pPr algn="l"/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哪个映射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是单射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满射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/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双射？ </a:t>
            </a:r>
            <a:endParaRPr lang="en-US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21102" y="1212070"/>
            <a:ext cx="8901796" cy="393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(1)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3200" b="1" dirty="0">
                <a:latin typeface="Times New Roman" panose="02020603050405020304" pitchFamily="18" charset="0"/>
              </a:rPr>
              <a:t>：</a:t>
            </a:r>
            <a:r>
              <a:rPr lang="en-US" altLang="zh-CN" sz="3200" b="1" dirty="0">
                <a:latin typeface="Times New Roman" panose="02020603050405020304" pitchFamily="18" charset="0"/>
              </a:rPr>
              <a:t>R→R,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) =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</a:rPr>
              <a:t>+2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dirty="0">
                <a:latin typeface="Times New Roman" panose="02020603050405020304" pitchFamily="18" charset="0"/>
              </a:rPr>
              <a:t>1</a:t>
            </a:r>
            <a:br>
              <a:rPr lang="en-US" altLang="zh-CN" sz="3200" b="1" dirty="0">
                <a:latin typeface="Times New Roman" panose="02020603050405020304" pitchFamily="18" charset="0"/>
              </a:rPr>
            </a:br>
            <a:r>
              <a:rPr lang="en-US" altLang="zh-CN" sz="3200" b="1" dirty="0">
                <a:latin typeface="Times New Roman" panose="02020603050405020304" pitchFamily="18" charset="0"/>
              </a:rPr>
              <a:t> (2)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3200" b="1" dirty="0">
                <a:latin typeface="Times New Roman" panose="02020603050405020304" pitchFamily="18" charset="0"/>
              </a:rPr>
              <a:t>：</a:t>
            </a:r>
            <a:r>
              <a:rPr lang="en-US" altLang="zh-CN" sz="3200" b="1" dirty="0">
                <a:latin typeface="Times New Roman" panose="02020603050405020304" pitchFamily="18" charset="0"/>
              </a:rPr>
              <a:t>Z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3200" b="1" dirty="0">
                <a:latin typeface="Times New Roman" panose="02020603050405020304" pitchFamily="18" charset="0"/>
              </a:rPr>
              <a:t>→R,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) = 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ln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, Z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+</a:t>
            </a:r>
            <a:r>
              <a:rPr lang="zh-CN" altLang="en-US" sz="3200" b="1" dirty="0">
                <a:latin typeface="Times New Roman" panose="02020603050405020304" pitchFamily="18" charset="0"/>
              </a:rPr>
              <a:t>为正整数集</a:t>
            </a:r>
            <a:br>
              <a:rPr lang="zh-CN" altLang="en-US" sz="3200" b="1" dirty="0">
                <a:latin typeface="Times New Roman" panose="02020603050405020304" pitchFamily="18" charset="0"/>
              </a:rPr>
            </a:br>
            <a:r>
              <a:rPr lang="zh-CN" altLang="en-US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(3)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3200" b="1" dirty="0">
                <a:latin typeface="Times New Roman" panose="02020603050405020304" pitchFamily="18" charset="0"/>
              </a:rPr>
              <a:t>：</a:t>
            </a:r>
            <a:r>
              <a:rPr lang="en-US" altLang="zh-CN" sz="3200" b="1" dirty="0">
                <a:latin typeface="Times New Roman" panose="02020603050405020304" pitchFamily="18" charset="0"/>
              </a:rPr>
              <a:t>R→Z,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) =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br>
              <a:rPr lang="en-US" altLang="zh-CN" sz="3200" b="1" dirty="0">
                <a:latin typeface="Times New Roman" panose="02020603050405020304" pitchFamily="18" charset="0"/>
              </a:rPr>
            </a:br>
            <a:r>
              <a:rPr lang="en-US" altLang="zh-CN" sz="3200" b="1" dirty="0">
                <a:latin typeface="Times New Roman" panose="02020603050405020304" pitchFamily="18" charset="0"/>
              </a:rPr>
              <a:t> (4)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3200" b="1" dirty="0">
                <a:latin typeface="Times New Roman" panose="02020603050405020304" pitchFamily="18" charset="0"/>
              </a:rPr>
              <a:t>：</a:t>
            </a:r>
            <a:r>
              <a:rPr lang="en-US" altLang="zh-CN" sz="3200" b="1" dirty="0">
                <a:latin typeface="Times New Roman" panose="02020603050405020304" pitchFamily="18" charset="0"/>
              </a:rPr>
              <a:t>R→R,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) = 2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+1</a:t>
            </a:r>
            <a:br>
              <a:rPr lang="en-US" altLang="zh-CN" sz="3200" b="1" dirty="0">
                <a:latin typeface="Times New Roman" panose="02020603050405020304" pitchFamily="18" charset="0"/>
              </a:rPr>
            </a:br>
            <a:r>
              <a:rPr lang="en-US" altLang="zh-CN" sz="3200" b="1" dirty="0">
                <a:latin typeface="Times New Roman" panose="02020603050405020304" pitchFamily="18" charset="0"/>
              </a:rPr>
              <a:t> (5)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3200" b="1" dirty="0">
                <a:latin typeface="Times New Roman" panose="02020603050405020304" pitchFamily="18" charset="0"/>
              </a:rPr>
              <a:t>：</a:t>
            </a:r>
            <a:r>
              <a:rPr lang="en-US" altLang="zh-CN" sz="3200" b="1" dirty="0">
                <a:latin typeface="Times New Roman" panose="02020603050405020304" pitchFamily="18" charset="0"/>
              </a:rPr>
              <a:t>R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3200" b="1" dirty="0">
                <a:latin typeface="Times New Roman" panose="02020603050405020304" pitchFamily="18" charset="0"/>
              </a:rPr>
              <a:t>→R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sz="3200" b="1" dirty="0">
                <a:latin typeface="Times New Roman" panose="02020603050405020304" pitchFamily="18" charset="0"/>
              </a:rPr>
              <a:t>,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)=(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</a:rPr>
              <a:t>+1)/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</a:rPr>
              <a:t>其中</a:t>
            </a:r>
            <a:r>
              <a:rPr lang="en-US" altLang="zh-CN" sz="3200" b="1" dirty="0">
                <a:latin typeface="Times New Roman" panose="02020603050405020304" pitchFamily="18" charset="0"/>
              </a:rPr>
              <a:t>R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+</a:t>
            </a:r>
            <a:r>
              <a:rPr lang="zh-CN" altLang="en-US" sz="3200" b="1" dirty="0">
                <a:latin typeface="Times New Roman" panose="02020603050405020304" pitchFamily="18" charset="0"/>
              </a:rPr>
              <a:t>为正实数集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 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630707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E0EF02-EFD4-41FA-B566-57692BFD4C52}" type="slidenum">
              <a:rPr lang="zh-CN" altLang="en-US" smtClean="0">
                <a:solidFill>
                  <a:schemeClr val="accent1"/>
                </a:solidFill>
              </a:rPr>
              <a:pPr/>
              <a:t>28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33795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642938"/>
          </a:xfrm>
        </p:spPr>
        <p:txBody>
          <a:bodyPr/>
          <a:lstStyle/>
          <a:p>
            <a:pPr algn="l"/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4.20            </a:t>
            </a:r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常函数、恒等函数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恒等关系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en-US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908720"/>
            <a:ext cx="9252520" cy="3692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</a:rPr>
              <a:t>1.</a:t>
            </a:r>
            <a:r>
              <a:rPr lang="en-US" altLang="zh-CN" sz="3200" b="1" dirty="0"/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设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3200" b="1" dirty="0">
                <a:latin typeface="Times New Roman" panose="02020603050405020304" pitchFamily="18" charset="0"/>
              </a:rPr>
              <a:t>：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→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</a:rPr>
              <a:t>若存在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使得 </a:t>
            </a:r>
            <a:r>
              <a:rPr lang="zh-CN" altLang="en-US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都有   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 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)=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3200" b="1" dirty="0">
                <a:latin typeface="Times New Roman" panose="02020603050405020304" pitchFamily="18" charset="0"/>
              </a:rPr>
              <a:t>：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→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3200" b="1" dirty="0">
                <a:latin typeface="Times New Roman" panose="02020603050405020304" pitchFamily="18" charset="0"/>
              </a:rPr>
              <a:t>是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常函数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2. </a:t>
            </a:r>
            <a:r>
              <a:rPr lang="zh-CN" altLang="en-US" sz="3200" b="1" dirty="0">
                <a:latin typeface="Times New Roman" panose="02020603050405020304" pitchFamily="18" charset="0"/>
              </a:rPr>
              <a:t>称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3200" b="1" dirty="0">
                <a:latin typeface="Times New Roman" panose="02020603050405020304" pitchFamily="18" charset="0"/>
              </a:rPr>
              <a:t>上的恒等关系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A</a:t>
            </a:r>
            <a:r>
              <a:rPr lang="zh-CN" altLang="en-US" sz="3200" b="1" dirty="0">
                <a:latin typeface="Times New Roman" panose="02020603050405020304" pitchFamily="18" charset="0"/>
              </a:rPr>
              <a:t>为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3200" b="1" dirty="0">
                <a:latin typeface="Times New Roman" panose="02020603050405020304" pitchFamily="18" charset="0"/>
              </a:rPr>
              <a:t>上的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恒等函数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</a:rPr>
              <a:t>对所有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  的 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32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</a:rPr>
              <a:t>都有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3200" b="1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)=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8526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E0EF02-EFD4-41FA-B566-57692BFD4C52}" type="slidenum">
              <a:rPr lang="zh-CN" altLang="en-US" smtClean="0">
                <a:solidFill>
                  <a:schemeClr val="accent1"/>
                </a:solidFill>
              </a:rPr>
              <a:pPr/>
              <a:t>29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33795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642938"/>
          </a:xfrm>
        </p:spPr>
        <p:txBody>
          <a:bodyPr/>
          <a:lstStyle/>
          <a:p>
            <a:pPr algn="l"/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4.20</a:t>
            </a:r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            </a:t>
            </a:r>
            <a:r>
              <a:rPr lang="zh-CN" altLang="en-US" sz="3600" b="1" dirty="0">
                <a:latin typeface="Times New Roman" panose="02020603050405020304" pitchFamily="18" charset="0"/>
              </a:rPr>
              <a:t>单调函数</a:t>
            </a:r>
            <a:endParaRPr lang="en-US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908720"/>
            <a:ext cx="9252520" cy="442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3.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3200" b="1" dirty="0">
                <a:latin typeface="Times New Roman" panose="02020603050405020304" pitchFamily="18" charset="0"/>
              </a:rPr>
              <a:t>→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3200" b="1" dirty="0">
                <a:latin typeface="Times New Roman" panose="02020603050405020304" pitchFamily="18" charset="0"/>
              </a:rPr>
              <a:t>，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如果对任意的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</a:rPr>
              <a:t>∈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3200" b="1" i="1" dirty="0">
                <a:latin typeface="Times New Roman" panose="02020603050405020304" pitchFamily="18" charset="0"/>
              </a:rPr>
              <a:t>，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&lt;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</a:rPr>
              <a:t>就有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)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</a:rPr>
              <a:t>),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 </a:t>
            </a:r>
            <a:r>
              <a:rPr lang="zh-CN" altLang="en-US" sz="3200" b="1" dirty="0">
                <a:latin typeface="Times New Roman" panose="02020603050405020304" pitchFamily="18" charset="0"/>
              </a:rPr>
              <a:t>为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单调递增</a:t>
            </a:r>
            <a:r>
              <a:rPr lang="zh-CN" altLang="en-US" sz="3200" b="1" dirty="0">
                <a:latin typeface="Times New Roman" panose="02020603050405020304" pitchFamily="18" charset="0"/>
              </a:rPr>
              <a:t>的；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如果对任意的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</a:rPr>
              <a:t>∈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&lt;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</a:rPr>
              <a:t>就有</a:t>
            </a:r>
            <a:endParaRPr lang="en-US" altLang="zh-CN" sz="3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</a:rPr>
              <a:t>) &lt;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</a:rPr>
              <a:t>),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 </a:t>
            </a:r>
            <a:r>
              <a:rPr lang="zh-CN" altLang="en-US" sz="3200" b="1" dirty="0">
                <a:latin typeface="Times New Roman" panose="02020603050405020304" pitchFamily="18" charset="0"/>
              </a:rPr>
              <a:t>为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严格单调递增 </a:t>
            </a:r>
            <a:r>
              <a:rPr lang="zh-CN" altLang="en-US" sz="3200" b="1" dirty="0">
                <a:latin typeface="Times New Roman" panose="02020603050405020304" pitchFamily="18" charset="0"/>
              </a:rPr>
              <a:t>的</a:t>
            </a:r>
            <a:r>
              <a:rPr lang="en-US" altLang="zh-CN" sz="3200" b="1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3200" b="1" dirty="0">
                <a:latin typeface="Times New Roman" panose="02020603050405020304" pitchFamily="18" charset="0"/>
              </a:rPr>
              <a:t>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类似可以定义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单调递减 </a:t>
            </a:r>
            <a:r>
              <a:rPr lang="zh-CN" altLang="en-US" sz="3200" b="1" dirty="0">
                <a:latin typeface="Times New Roman" panose="02020603050405020304" pitchFamily="18" charset="0"/>
              </a:rPr>
              <a:t>和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严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格单调递减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的函数</a:t>
            </a:r>
            <a:r>
              <a:rPr lang="en-US" altLang="zh-CN" sz="3200" b="1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1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07504" y="3789040"/>
            <a:ext cx="2592288" cy="280831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516216" y="3789040"/>
            <a:ext cx="2592288" cy="280831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47864" y="3789040"/>
            <a:ext cx="2592288" cy="280831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46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196975"/>
            <a:ext cx="7772400" cy="73025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</a:rPr>
              <a:t>    </a:t>
            </a:r>
            <a:endParaRPr lang="zh-CN" altLang="en-US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250825" y="44450"/>
            <a:ext cx="8640763" cy="3490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</a:rPr>
              <a:t>引例  </a:t>
            </a:r>
            <a:r>
              <a:rPr lang="zh-CN" altLang="en-US" sz="3200" b="1" dirty="0"/>
              <a:t>设</a:t>
            </a:r>
            <a:r>
              <a:rPr lang="en-US" altLang="zh-CN" sz="3200" b="1" dirty="0"/>
              <a:t>A={1,2,3,4},   B={5,6,7,8,9}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/>
              <a:t>         画出下述二元关系关系图</a:t>
            </a:r>
            <a:r>
              <a:rPr lang="en-US" altLang="zh-CN" sz="3200" b="1" dirty="0"/>
              <a:t>: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3200" dirty="0"/>
              <a:t>             </a:t>
            </a:r>
            <a:r>
              <a:rPr lang="en-US" altLang="zh-CN" sz="3200" b="1" dirty="0"/>
              <a:t>f={ &lt;1,5&gt;, &lt;2,8&gt;, &lt;3,7&gt;, &lt;4,5&gt;}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3200" b="1" dirty="0"/>
              <a:t>             g={&lt;1,5&gt;, &lt;1,6&gt;, &lt;2,7&gt;,&lt;3,8&gt;,&lt;4,9&gt;}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3200" b="1" dirty="0"/>
              <a:t>             h={&lt;1,5&gt;,&lt;2,6&gt;,&lt;3,7&gt;}</a:t>
            </a:r>
            <a:endParaRPr lang="zh-CN" altLang="en-US" sz="32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539750" y="3944938"/>
            <a:ext cx="1625600" cy="2363787"/>
            <a:chOff x="539750" y="3944938"/>
            <a:chExt cx="1625600" cy="2363787"/>
          </a:xfrm>
        </p:grpSpPr>
        <p:sp>
          <p:nvSpPr>
            <p:cNvPr id="6148" name="Oval 5"/>
            <p:cNvSpPr>
              <a:spLocks noChangeArrowheads="1"/>
            </p:cNvSpPr>
            <p:nvPr/>
          </p:nvSpPr>
          <p:spPr bwMode="auto">
            <a:xfrm>
              <a:off x="539750" y="3944938"/>
              <a:ext cx="330200" cy="2746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</a:t>
              </a:r>
            </a:p>
          </p:txBody>
        </p:sp>
        <p:sp>
          <p:nvSpPr>
            <p:cNvPr id="6149" name="Oval 6"/>
            <p:cNvSpPr>
              <a:spLocks noChangeArrowheads="1"/>
            </p:cNvSpPr>
            <p:nvPr/>
          </p:nvSpPr>
          <p:spPr bwMode="auto">
            <a:xfrm>
              <a:off x="539750" y="4592638"/>
              <a:ext cx="330200" cy="2746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</a:t>
              </a:r>
            </a:p>
          </p:txBody>
        </p:sp>
        <p:sp>
          <p:nvSpPr>
            <p:cNvPr id="6150" name="Oval 7"/>
            <p:cNvSpPr>
              <a:spLocks noChangeArrowheads="1"/>
            </p:cNvSpPr>
            <p:nvPr/>
          </p:nvSpPr>
          <p:spPr bwMode="auto">
            <a:xfrm>
              <a:off x="539750" y="5168900"/>
              <a:ext cx="330200" cy="2746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6151" name="Oval 8"/>
            <p:cNvSpPr>
              <a:spLocks noChangeArrowheads="1"/>
            </p:cNvSpPr>
            <p:nvPr/>
          </p:nvSpPr>
          <p:spPr bwMode="auto">
            <a:xfrm>
              <a:off x="1835150" y="3944938"/>
              <a:ext cx="330200" cy="274637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5</a:t>
              </a:r>
            </a:p>
          </p:txBody>
        </p:sp>
        <p:sp>
          <p:nvSpPr>
            <p:cNvPr id="6152" name="Oval 9"/>
            <p:cNvSpPr>
              <a:spLocks noChangeArrowheads="1"/>
            </p:cNvSpPr>
            <p:nvPr/>
          </p:nvSpPr>
          <p:spPr bwMode="auto">
            <a:xfrm>
              <a:off x="1835150" y="4521200"/>
              <a:ext cx="330200" cy="274638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6</a:t>
              </a:r>
            </a:p>
          </p:txBody>
        </p:sp>
        <p:sp>
          <p:nvSpPr>
            <p:cNvPr id="6153" name="Line 10"/>
            <p:cNvSpPr>
              <a:spLocks noChangeShapeType="1"/>
            </p:cNvSpPr>
            <p:nvPr/>
          </p:nvSpPr>
          <p:spPr bwMode="auto">
            <a:xfrm>
              <a:off x="827088" y="4089400"/>
              <a:ext cx="10080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Line 11"/>
            <p:cNvSpPr>
              <a:spLocks noChangeShapeType="1"/>
            </p:cNvSpPr>
            <p:nvPr/>
          </p:nvSpPr>
          <p:spPr bwMode="auto">
            <a:xfrm>
              <a:off x="900113" y="4737100"/>
              <a:ext cx="1008062" cy="865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Line 12"/>
            <p:cNvSpPr>
              <a:spLocks noChangeShapeType="1"/>
            </p:cNvSpPr>
            <p:nvPr/>
          </p:nvSpPr>
          <p:spPr bwMode="auto">
            <a:xfrm flipV="1">
              <a:off x="827088" y="5168900"/>
              <a:ext cx="1008062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6" name="Oval 13"/>
            <p:cNvSpPr>
              <a:spLocks noChangeArrowheads="1"/>
            </p:cNvSpPr>
            <p:nvPr/>
          </p:nvSpPr>
          <p:spPr bwMode="auto">
            <a:xfrm>
              <a:off x="1835150" y="5026025"/>
              <a:ext cx="330200" cy="274638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6157" name="Oval 15"/>
            <p:cNvSpPr>
              <a:spLocks noChangeArrowheads="1"/>
            </p:cNvSpPr>
            <p:nvPr/>
          </p:nvSpPr>
          <p:spPr bwMode="auto">
            <a:xfrm>
              <a:off x="539750" y="5818188"/>
              <a:ext cx="330200" cy="2746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6158" name="Oval 16"/>
            <p:cNvSpPr>
              <a:spLocks noChangeArrowheads="1"/>
            </p:cNvSpPr>
            <p:nvPr/>
          </p:nvSpPr>
          <p:spPr bwMode="auto">
            <a:xfrm>
              <a:off x="1835150" y="5529263"/>
              <a:ext cx="330200" cy="274637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8</a:t>
              </a:r>
            </a:p>
          </p:txBody>
        </p:sp>
        <p:sp>
          <p:nvSpPr>
            <p:cNvPr id="6159" name="Oval 17"/>
            <p:cNvSpPr>
              <a:spLocks noChangeArrowheads="1"/>
            </p:cNvSpPr>
            <p:nvPr/>
          </p:nvSpPr>
          <p:spPr bwMode="auto">
            <a:xfrm>
              <a:off x="1835150" y="6034088"/>
              <a:ext cx="330200" cy="274637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  <p:sp>
          <p:nvSpPr>
            <p:cNvPr id="6160" name="Line 18"/>
            <p:cNvSpPr>
              <a:spLocks noChangeShapeType="1"/>
            </p:cNvSpPr>
            <p:nvPr/>
          </p:nvSpPr>
          <p:spPr bwMode="auto">
            <a:xfrm flipV="1">
              <a:off x="827088" y="4160838"/>
              <a:ext cx="1081087" cy="1873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61" name="Group 49"/>
          <p:cNvGrpSpPr/>
          <p:nvPr/>
        </p:nvGrpSpPr>
        <p:grpSpPr bwMode="auto">
          <a:xfrm>
            <a:off x="7194550" y="3944938"/>
            <a:ext cx="1625600" cy="2363787"/>
            <a:chOff x="4396" y="2568"/>
            <a:chExt cx="1024" cy="1489"/>
          </a:xfrm>
        </p:grpSpPr>
        <p:sp>
          <p:nvSpPr>
            <p:cNvPr id="6177" name="Oval 35"/>
            <p:cNvSpPr>
              <a:spLocks noChangeArrowheads="1"/>
            </p:cNvSpPr>
            <p:nvPr/>
          </p:nvSpPr>
          <p:spPr bwMode="auto">
            <a:xfrm>
              <a:off x="4396" y="2568"/>
              <a:ext cx="208" cy="1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1</a:t>
              </a:r>
            </a:p>
          </p:txBody>
        </p:sp>
        <p:sp>
          <p:nvSpPr>
            <p:cNvPr id="6178" name="Oval 36"/>
            <p:cNvSpPr>
              <a:spLocks noChangeArrowheads="1"/>
            </p:cNvSpPr>
            <p:nvPr/>
          </p:nvSpPr>
          <p:spPr bwMode="auto">
            <a:xfrm>
              <a:off x="4396" y="2976"/>
              <a:ext cx="208" cy="1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</a:t>
              </a:r>
            </a:p>
          </p:txBody>
        </p:sp>
        <p:sp>
          <p:nvSpPr>
            <p:cNvPr id="6179" name="Oval 37"/>
            <p:cNvSpPr>
              <a:spLocks noChangeArrowheads="1"/>
            </p:cNvSpPr>
            <p:nvPr/>
          </p:nvSpPr>
          <p:spPr bwMode="auto">
            <a:xfrm>
              <a:off x="4396" y="3339"/>
              <a:ext cx="208" cy="1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6180" name="Oval 38"/>
            <p:cNvSpPr>
              <a:spLocks noChangeArrowheads="1"/>
            </p:cNvSpPr>
            <p:nvPr/>
          </p:nvSpPr>
          <p:spPr bwMode="auto">
            <a:xfrm>
              <a:off x="5212" y="2568"/>
              <a:ext cx="208" cy="173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5</a:t>
              </a:r>
            </a:p>
          </p:txBody>
        </p:sp>
        <p:sp>
          <p:nvSpPr>
            <p:cNvPr id="6181" name="Oval 39"/>
            <p:cNvSpPr>
              <a:spLocks noChangeArrowheads="1"/>
            </p:cNvSpPr>
            <p:nvPr/>
          </p:nvSpPr>
          <p:spPr bwMode="auto">
            <a:xfrm>
              <a:off x="5212" y="2931"/>
              <a:ext cx="208" cy="173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6</a:t>
              </a:r>
            </a:p>
          </p:txBody>
        </p:sp>
        <p:sp>
          <p:nvSpPr>
            <p:cNvPr id="6182" name="Line 40"/>
            <p:cNvSpPr>
              <a:spLocks noChangeShapeType="1"/>
            </p:cNvSpPr>
            <p:nvPr/>
          </p:nvSpPr>
          <p:spPr bwMode="auto">
            <a:xfrm>
              <a:off x="4577" y="265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3" name="Line 41"/>
            <p:cNvSpPr>
              <a:spLocks noChangeShapeType="1"/>
            </p:cNvSpPr>
            <p:nvPr/>
          </p:nvSpPr>
          <p:spPr bwMode="auto">
            <a:xfrm flipV="1">
              <a:off x="4623" y="3022"/>
              <a:ext cx="61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4" name="Line 42"/>
            <p:cNvSpPr>
              <a:spLocks noChangeShapeType="1"/>
            </p:cNvSpPr>
            <p:nvPr/>
          </p:nvSpPr>
          <p:spPr bwMode="auto">
            <a:xfrm flipV="1">
              <a:off x="4577" y="3339"/>
              <a:ext cx="635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5" name="Oval 43"/>
            <p:cNvSpPr>
              <a:spLocks noChangeArrowheads="1"/>
            </p:cNvSpPr>
            <p:nvPr/>
          </p:nvSpPr>
          <p:spPr bwMode="auto">
            <a:xfrm>
              <a:off x="5212" y="3249"/>
              <a:ext cx="208" cy="173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6186" name="Oval 44"/>
            <p:cNvSpPr>
              <a:spLocks noChangeArrowheads="1"/>
            </p:cNvSpPr>
            <p:nvPr/>
          </p:nvSpPr>
          <p:spPr bwMode="auto">
            <a:xfrm>
              <a:off x="4396" y="3748"/>
              <a:ext cx="208" cy="1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4</a:t>
              </a:r>
            </a:p>
          </p:txBody>
        </p:sp>
        <p:sp>
          <p:nvSpPr>
            <p:cNvPr id="6187" name="Oval 45"/>
            <p:cNvSpPr>
              <a:spLocks noChangeArrowheads="1"/>
            </p:cNvSpPr>
            <p:nvPr/>
          </p:nvSpPr>
          <p:spPr bwMode="auto">
            <a:xfrm>
              <a:off x="5212" y="3566"/>
              <a:ext cx="208" cy="173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8</a:t>
              </a:r>
            </a:p>
          </p:txBody>
        </p:sp>
        <p:sp>
          <p:nvSpPr>
            <p:cNvPr id="6188" name="Oval 46"/>
            <p:cNvSpPr>
              <a:spLocks noChangeArrowheads="1"/>
            </p:cNvSpPr>
            <p:nvPr/>
          </p:nvSpPr>
          <p:spPr bwMode="auto">
            <a:xfrm>
              <a:off x="5212" y="3884"/>
              <a:ext cx="208" cy="173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</p:grpSp>
      <p:grpSp>
        <p:nvGrpSpPr>
          <p:cNvPr id="6162" name="Group 50"/>
          <p:cNvGrpSpPr/>
          <p:nvPr/>
        </p:nvGrpSpPr>
        <p:grpSpPr bwMode="auto">
          <a:xfrm>
            <a:off x="3738563" y="3944938"/>
            <a:ext cx="1625600" cy="2363787"/>
            <a:chOff x="2355" y="2568"/>
            <a:chExt cx="1024" cy="1489"/>
          </a:xfrm>
        </p:grpSpPr>
        <p:sp>
          <p:nvSpPr>
            <p:cNvPr id="6163" name="Oval 21"/>
            <p:cNvSpPr>
              <a:spLocks noChangeArrowheads="1"/>
            </p:cNvSpPr>
            <p:nvPr/>
          </p:nvSpPr>
          <p:spPr bwMode="auto">
            <a:xfrm>
              <a:off x="2355" y="2568"/>
              <a:ext cx="208" cy="173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</a:t>
              </a:r>
            </a:p>
          </p:txBody>
        </p:sp>
        <p:sp>
          <p:nvSpPr>
            <p:cNvPr id="6164" name="Oval 22"/>
            <p:cNvSpPr>
              <a:spLocks noChangeArrowheads="1"/>
            </p:cNvSpPr>
            <p:nvPr/>
          </p:nvSpPr>
          <p:spPr bwMode="auto">
            <a:xfrm>
              <a:off x="2355" y="2976"/>
              <a:ext cx="208" cy="173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</a:t>
              </a:r>
            </a:p>
          </p:txBody>
        </p:sp>
        <p:sp>
          <p:nvSpPr>
            <p:cNvPr id="6165" name="Oval 23"/>
            <p:cNvSpPr>
              <a:spLocks noChangeArrowheads="1"/>
            </p:cNvSpPr>
            <p:nvPr/>
          </p:nvSpPr>
          <p:spPr bwMode="auto">
            <a:xfrm>
              <a:off x="2355" y="3339"/>
              <a:ext cx="208" cy="173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6166" name="Oval 24"/>
            <p:cNvSpPr>
              <a:spLocks noChangeArrowheads="1"/>
            </p:cNvSpPr>
            <p:nvPr/>
          </p:nvSpPr>
          <p:spPr bwMode="auto">
            <a:xfrm>
              <a:off x="3171" y="2568"/>
              <a:ext cx="208" cy="17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167" name="Oval 25"/>
            <p:cNvSpPr>
              <a:spLocks noChangeArrowheads="1"/>
            </p:cNvSpPr>
            <p:nvPr/>
          </p:nvSpPr>
          <p:spPr bwMode="auto">
            <a:xfrm>
              <a:off x="3171" y="2931"/>
              <a:ext cx="208" cy="17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168" name="Line 26"/>
            <p:cNvSpPr>
              <a:spLocks noChangeShapeType="1"/>
            </p:cNvSpPr>
            <p:nvPr/>
          </p:nvSpPr>
          <p:spPr bwMode="auto">
            <a:xfrm>
              <a:off x="2536" y="265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Line 27"/>
            <p:cNvSpPr>
              <a:spLocks noChangeShapeType="1"/>
            </p:cNvSpPr>
            <p:nvPr/>
          </p:nvSpPr>
          <p:spPr bwMode="auto">
            <a:xfrm>
              <a:off x="2582" y="3067"/>
              <a:ext cx="61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Line 28"/>
            <p:cNvSpPr>
              <a:spLocks noChangeShapeType="1"/>
            </p:cNvSpPr>
            <p:nvPr/>
          </p:nvSpPr>
          <p:spPr bwMode="auto">
            <a:xfrm>
              <a:off x="2536" y="3435"/>
              <a:ext cx="662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Oval 29"/>
            <p:cNvSpPr>
              <a:spLocks noChangeArrowheads="1"/>
            </p:cNvSpPr>
            <p:nvPr/>
          </p:nvSpPr>
          <p:spPr bwMode="auto">
            <a:xfrm>
              <a:off x="3171" y="3249"/>
              <a:ext cx="208" cy="17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6172" name="Oval 30"/>
            <p:cNvSpPr>
              <a:spLocks noChangeArrowheads="1"/>
            </p:cNvSpPr>
            <p:nvPr/>
          </p:nvSpPr>
          <p:spPr bwMode="auto">
            <a:xfrm>
              <a:off x="2355" y="3748"/>
              <a:ext cx="208" cy="173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6173" name="Oval 31"/>
            <p:cNvSpPr>
              <a:spLocks noChangeArrowheads="1"/>
            </p:cNvSpPr>
            <p:nvPr/>
          </p:nvSpPr>
          <p:spPr bwMode="auto">
            <a:xfrm>
              <a:off x="3171" y="3566"/>
              <a:ext cx="208" cy="17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6174" name="Oval 32"/>
            <p:cNvSpPr>
              <a:spLocks noChangeArrowheads="1"/>
            </p:cNvSpPr>
            <p:nvPr/>
          </p:nvSpPr>
          <p:spPr bwMode="auto">
            <a:xfrm>
              <a:off x="3171" y="3884"/>
              <a:ext cx="208" cy="17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6175" name="Line 33"/>
            <p:cNvSpPr>
              <a:spLocks noChangeShapeType="1"/>
            </p:cNvSpPr>
            <p:nvPr/>
          </p:nvSpPr>
          <p:spPr bwMode="auto">
            <a:xfrm>
              <a:off x="2562" y="3838"/>
              <a:ext cx="6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Line 48"/>
            <p:cNvSpPr>
              <a:spLocks noChangeShapeType="1"/>
            </p:cNvSpPr>
            <p:nvPr/>
          </p:nvSpPr>
          <p:spPr bwMode="auto">
            <a:xfrm>
              <a:off x="2562" y="2659"/>
              <a:ext cx="63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5319006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E0EF02-EFD4-41FA-B566-57692BFD4C52}" type="slidenum">
              <a:rPr lang="zh-CN" altLang="en-US" smtClean="0">
                <a:solidFill>
                  <a:schemeClr val="accent1"/>
                </a:solidFill>
              </a:rPr>
              <a:pPr/>
              <a:t>30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33795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642938"/>
          </a:xfrm>
        </p:spPr>
        <p:txBody>
          <a:bodyPr/>
          <a:lstStyle/>
          <a:p>
            <a:pPr algn="l"/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4.20            </a:t>
            </a:r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特征函数</a:t>
            </a:r>
            <a:endParaRPr lang="en-US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251440" y="997024"/>
            <a:ext cx="8388678" cy="2112963"/>
            <a:chOff x="272" y="1082"/>
            <a:chExt cx="5140" cy="1331"/>
          </a:xfrm>
          <a:solidFill>
            <a:srgbClr val="FFFF00"/>
          </a:solidFill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272" y="1082"/>
              <a:ext cx="5140" cy="59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AutoNum type="arabicPeriod" startAt="4"/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设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为集合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A’ </a:t>
              </a:r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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</a:p>
            <a:p>
              <a:pPr marL="0" indent="0" eaLnBrk="1" hangingPunct="1"/>
              <a:r>
                <a:rPr lang="en-US" altLang="zh-CN" sz="2800" b="1" dirty="0">
                  <a:latin typeface="Times New Roman" panose="02020603050405020304" pitchFamily="18" charset="0"/>
                </a:rPr>
                <a:t>     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’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的 特征函数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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</a:rPr>
                <a:t>’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：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→{0,1}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定义为</a:t>
              </a:r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1195446"/>
                </p:ext>
              </p:extLst>
            </p:nvPr>
          </p:nvGraphicFramePr>
          <p:xfrm>
            <a:off x="930" y="1752"/>
            <a:ext cx="2812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公式" r:id="rId3" imgW="1485720" imgH="431640" progId="Equation.3">
                    <p:embed/>
                  </p:oleObj>
                </mc:Choice>
                <mc:Fallback>
                  <p:oleObj name="公式" r:id="rId3" imgW="1485720" imgH="431640" progId="Equation.3">
                    <p:embed/>
                    <p:pic>
                      <p:nvPicPr>
                        <p:cNvPr id="307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752"/>
                          <a:ext cx="2812" cy="661"/>
                        </a:xfrm>
                        <a:prstGeom prst="rect">
                          <a:avLst/>
                        </a:prstGeom>
                        <a:solidFill>
                          <a:srgbClr val="00B050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51440" y="3395424"/>
            <a:ext cx="7956550" cy="302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实例   集合：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={ A, B, C, D, E, F, G, H },</a:t>
            </a:r>
            <a:r>
              <a:rPr lang="en-US" altLang="zh-CN" sz="2800" b="1" dirty="0">
                <a:sym typeface="Symbol" panose="05050102010706020507" pitchFamily="18" charset="2"/>
              </a:rPr>
              <a:t> 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ym typeface="Symbol" panose="05050102010706020507" pitchFamily="18" charset="2"/>
              </a:rPr>
              <a:t>          </a:t>
            </a:r>
            <a:r>
              <a:rPr lang="zh-CN" altLang="en-US" sz="2800" b="1" dirty="0">
                <a:sym typeface="Symbol" panose="05050102010706020507" pitchFamily="18" charset="2"/>
              </a:rPr>
              <a:t>子集：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= { A,  C,  F,  G,  H }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的特征函数</a:t>
            </a:r>
            <a:r>
              <a:rPr lang="zh-CN" altLang="en-US" sz="2800" b="1" dirty="0">
                <a:sym typeface="Symbol" panose="05050102010706020507" pitchFamily="18" charset="2"/>
              </a:rPr>
              <a:t></a:t>
            </a:r>
            <a:r>
              <a:rPr lang="en-US" altLang="zh-CN" sz="2800" b="1" i="1" baseline="-25000" dirty="0">
                <a:sym typeface="Symbol" panose="05050102010706020507" pitchFamily="18" charset="2"/>
              </a:rPr>
              <a:t>T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：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A     B     C     D     E     F     G     H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</a:t>
            </a:r>
            <a:r>
              <a:rPr lang="en-US" altLang="zh-CN" sz="2800" b="1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1      0     1      0      0      1      1      1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</a:p>
          <a:p>
            <a:pPr eaLnBrk="1" hangingPunct="1">
              <a:lnSpc>
                <a:spcPct val="120000"/>
              </a:lnSpc>
            </a:pPr>
            <a:endParaRPr lang="en-US" altLang="zh-CN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1114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E0EF02-EFD4-41FA-B566-57692BFD4C52}" type="slidenum">
              <a:rPr lang="zh-CN" altLang="en-US" smtClean="0">
                <a:solidFill>
                  <a:schemeClr val="accent1"/>
                </a:solidFill>
              </a:rPr>
              <a:pPr/>
              <a:t>31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33795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642938"/>
          </a:xfrm>
        </p:spPr>
        <p:txBody>
          <a:bodyPr/>
          <a:lstStyle/>
          <a:p>
            <a:pPr algn="l"/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4.20           </a:t>
            </a:r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自然映射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en-US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1520" y="764704"/>
            <a:ext cx="74168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5.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上的等价关系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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/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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 = [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],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g </a:t>
            </a:r>
            <a:r>
              <a:rPr lang="zh-CN" altLang="en-US" sz="2800" b="1" dirty="0">
                <a:latin typeface="Times New Roman" panose="02020603050405020304" pitchFamily="18" charset="0"/>
              </a:rPr>
              <a:t>是从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到商集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/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自然映射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020" y="2923704"/>
            <a:ext cx="4752975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622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60AF8A-1A9A-4A5B-9473-C0259F565988}" type="slidenum">
              <a:rPr lang="zh-CN" altLang="en-US" smtClean="0">
                <a:solidFill>
                  <a:schemeClr val="accent1"/>
                </a:solidFill>
              </a:rPr>
              <a:pPr/>
              <a:t>32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6963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endParaRPr lang="en-US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9636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765175"/>
            <a:ext cx="8351837" cy="2447925"/>
          </a:xfrm>
        </p:spPr>
        <p:txBody>
          <a:bodyPr/>
          <a:lstStyle/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是两个非空集合，设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800">
                <a:latin typeface="Calibri" panose="020F0502020204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，在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上定义一个二元关系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：对于任意的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en-US" altLang="zh-CN" sz="2800">
                <a:latin typeface="Calibri" panose="020F0502020204030204" pitchFamily="34" charset="0"/>
                <a:ea typeface="宋体" panose="02010600030101010101" pitchFamily="2" charset="-122"/>
              </a:rPr>
              <a:t>∊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，若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(x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y) </a:t>
            </a:r>
            <a:r>
              <a:rPr lang="en-US" altLang="zh-CN" sz="2800">
                <a:latin typeface="Calibri" panose="020F0502020204030204" pitchFamily="34" charset="0"/>
                <a:ea typeface="宋体" panose="02010600030101010101" pitchFamily="2" charset="-122"/>
              </a:rPr>
              <a:t>∊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当且仅当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f(x)=f(y)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，则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: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上的一个等价关系；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468313" y="3141663"/>
            <a:ext cx="7489825" cy="244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04863" indent="-8048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333300"/>
                </a:solidFill>
                <a:latin typeface="Tahoma" panose="020B0604030504040204" pitchFamily="34" charset="0"/>
              </a:rPr>
              <a:t>（</a:t>
            </a:r>
            <a:r>
              <a:rPr lang="en-US" altLang="zh-CN" sz="2800" b="1" dirty="0">
                <a:solidFill>
                  <a:srgbClr val="333300"/>
                </a:solidFill>
                <a:latin typeface="Tahoma" panose="020B0604030504040204" pitchFamily="34" charset="0"/>
              </a:rPr>
              <a:t>2</a:t>
            </a:r>
            <a:r>
              <a:rPr lang="zh-CN" altLang="en-US" sz="2800" b="1" dirty="0">
                <a:solidFill>
                  <a:srgbClr val="333300"/>
                </a:solidFill>
                <a:latin typeface="Tahoma" panose="020B0604030504040204" pitchFamily="34" charset="0"/>
              </a:rPr>
              <a:t>）一定存在一个单射函数</a:t>
            </a:r>
            <a:r>
              <a:rPr lang="en-US" altLang="zh-CN" sz="2800" b="1" dirty="0">
                <a:solidFill>
                  <a:srgbClr val="333300"/>
                </a:solidFill>
                <a:latin typeface="Tahoma" panose="020B0604030504040204" pitchFamily="34" charset="0"/>
              </a:rPr>
              <a:t>f:A/R</a:t>
            </a:r>
            <a:r>
              <a:rPr lang="en-US" altLang="zh-CN" sz="2800" dirty="0">
                <a:solidFill>
                  <a:srgbClr val="333300"/>
                </a:solidFill>
                <a:latin typeface="Tahoma" panose="020B0604030504040204" pitchFamily="34" charset="0"/>
              </a:rPr>
              <a:t>→</a:t>
            </a:r>
            <a:r>
              <a:rPr lang="en-US" altLang="zh-CN" sz="2800" b="1" dirty="0">
                <a:solidFill>
                  <a:srgbClr val="333300"/>
                </a:solidFill>
                <a:latin typeface="Tahoma" panose="020B0604030504040204" pitchFamily="34" charset="0"/>
              </a:rPr>
              <a:t>B</a:t>
            </a:r>
            <a:r>
              <a:rPr lang="zh-CN" altLang="en-US" sz="2800" b="1" dirty="0">
                <a:solidFill>
                  <a:srgbClr val="333300"/>
                </a:solidFill>
                <a:latin typeface="Tahoma" panose="020B0604030504040204" pitchFamily="34" charset="0"/>
              </a:rPr>
              <a:t>，使得</a:t>
            </a:r>
            <a:endParaRPr lang="en-US" altLang="zh-CN" sz="2800" b="1" dirty="0">
              <a:solidFill>
                <a:srgbClr val="333300"/>
              </a:solidFill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3333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800" b="1" dirty="0">
                <a:solidFill>
                  <a:srgbClr val="333300"/>
                </a:solidFill>
                <a:latin typeface="Tahoma" panose="020B0604030504040204" pitchFamily="34" charset="0"/>
              </a:rPr>
              <a:t>f∘</a:t>
            </a:r>
            <a:r>
              <a:rPr lang="el-GR" altLang="zh-CN" sz="2800" b="1" dirty="0">
                <a:solidFill>
                  <a:srgbClr val="333300"/>
                </a:solidFill>
                <a:latin typeface="Tahoma" panose="020B0604030504040204" pitchFamily="34" charset="0"/>
              </a:rPr>
              <a:t>φ</a:t>
            </a:r>
            <a:r>
              <a:rPr lang="en-US" altLang="zh-CN" sz="2800" b="1" dirty="0">
                <a:solidFill>
                  <a:srgbClr val="333300"/>
                </a:solidFill>
                <a:latin typeface="Tahoma" panose="020B0604030504040204" pitchFamily="34" charset="0"/>
              </a:rPr>
              <a:t>=f </a:t>
            </a:r>
            <a:r>
              <a:rPr lang="zh-CN" altLang="en-US" sz="2800" b="1" dirty="0">
                <a:solidFill>
                  <a:srgbClr val="333300"/>
                </a:solidFill>
                <a:latin typeface="Tahoma" panose="020B0604030504040204" pitchFamily="34" charset="0"/>
              </a:rPr>
              <a:t>，</a:t>
            </a:r>
            <a:endParaRPr lang="en-US" altLang="zh-CN" sz="2800" b="1" dirty="0">
              <a:solidFill>
                <a:srgbClr val="333300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333300"/>
                </a:solidFill>
                <a:latin typeface="Tahoma" panose="020B0604030504040204" pitchFamily="34" charset="0"/>
              </a:rPr>
              <a:t>       其中函数</a:t>
            </a:r>
            <a:r>
              <a:rPr lang="el-GR" altLang="zh-CN" sz="2800" b="1" dirty="0">
                <a:solidFill>
                  <a:srgbClr val="333300"/>
                </a:solidFill>
              </a:rPr>
              <a:t>φ</a:t>
            </a:r>
            <a:r>
              <a:rPr lang="el-GR" altLang="zh-CN" sz="2800" b="1" dirty="0">
                <a:solidFill>
                  <a:srgbClr val="333300"/>
                </a:solidFill>
                <a:latin typeface="Tahoma" panose="020B0604030504040204" pitchFamily="34" charset="0"/>
              </a:rPr>
              <a:t> </a:t>
            </a:r>
            <a:r>
              <a:rPr lang="zh-CN" altLang="en-US" sz="2800" b="1" dirty="0">
                <a:solidFill>
                  <a:srgbClr val="333300"/>
                </a:solidFill>
                <a:latin typeface="Tahoma" panose="020B0604030504040204" pitchFamily="34" charset="0"/>
              </a:rPr>
              <a:t>：</a:t>
            </a:r>
            <a:r>
              <a:rPr lang="en-US" altLang="zh-CN" sz="2800" b="1" dirty="0">
                <a:solidFill>
                  <a:srgbClr val="333300"/>
                </a:solidFill>
                <a:latin typeface="Tahoma" panose="020B0604030504040204" pitchFamily="34" charset="0"/>
              </a:rPr>
              <a:t>A</a:t>
            </a:r>
            <a:r>
              <a:rPr lang="en-US" altLang="zh-CN" sz="2800" dirty="0">
                <a:solidFill>
                  <a:srgbClr val="333300"/>
                </a:solidFill>
                <a:latin typeface="Tahoma" panose="020B0604030504040204" pitchFamily="34" charset="0"/>
              </a:rPr>
              <a:t>→</a:t>
            </a:r>
            <a:r>
              <a:rPr lang="en-US" altLang="zh-CN" sz="2800" b="1" dirty="0">
                <a:solidFill>
                  <a:srgbClr val="333300"/>
                </a:solidFill>
                <a:latin typeface="Tahoma" panose="020B0604030504040204" pitchFamily="34" charset="0"/>
              </a:rPr>
              <a:t>A/R</a:t>
            </a:r>
            <a:r>
              <a:rPr lang="zh-CN" altLang="en-US" sz="2800" b="1" dirty="0">
                <a:solidFill>
                  <a:srgbClr val="333300"/>
                </a:solidFill>
                <a:latin typeface="Tahoma" panose="020B0604030504040204" pitchFamily="34" charset="0"/>
              </a:rPr>
              <a:t>称为自然映射，对于任意的</a:t>
            </a:r>
            <a:r>
              <a:rPr lang="en-US" altLang="zh-CN" sz="2800" b="1" dirty="0" err="1">
                <a:solidFill>
                  <a:srgbClr val="333300"/>
                </a:solidFill>
                <a:latin typeface="Tahoma" panose="020B0604030504040204" pitchFamily="34" charset="0"/>
              </a:rPr>
              <a:t>a</a:t>
            </a:r>
            <a:r>
              <a:rPr lang="en-US" altLang="zh-CN" sz="2800" dirty="0" err="1">
                <a:solidFill>
                  <a:srgbClr val="333300"/>
                </a:solidFill>
                <a:latin typeface="Tahoma" panose="020B0604030504040204" pitchFamily="34" charset="0"/>
              </a:rPr>
              <a:t>∊</a:t>
            </a:r>
            <a:r>
              <a:rPr lang="en-US" altLang="zh-CN" sz="2800" b="1" dirty="0" err="1">
                <a:solidFill>
                  <a:srgbClr val="333300"/>
                </a:solidFill>
                <a:latin typeface="Tahoma" panose="020B0604030504040204" pitchFamily="34" charset="0"/>
              </a:rPr>
              <a:t>A</a:t>
            </a:r>
            <a:r>
              <a:rPr lang="zh-CN" altLang="en-US" sz="2800" b="1" dirty="0">
                <a:solidFill>
                  <a:srgbClr val="333300"/>
                </a:solidFill>
                <a:latin typeface="Tahoma" panose="020B0604030504040204" pitchFamily="34" charset="0"/>
              </a:rPr>
              <a:t>， </a:t>
            </a:r>
            <a:r>
              <a:rPr lang="el-GR" altLang="zh-CN" sz="2800" b="1" dirty="0">
                <a:solidFill>
                  <a:srgbClr val="333300"/>
                </a:solidFill>
                <a:latin typeface="Tahoma" panose="020B0604030504040204" pitchFamily="34" charset="0"/>
              </a:rPr>
              <a:t>φ</a:t>
            </a:r>
            <a:r>
              <a:rPr lang="en-US" altLang="zh-CN" sz="2800" b="1" dirty="0">
                <a:solidFill>
                  <a:srgbClr val="333300"/>
                </a:solidFill>
                <a:latin typeface="Tahoma" panose="020B0604030504040204" pitchFamily="34" charset="0"/>
              </a:rPr>
              <a:t>(a)=[a]</a:t>
            </a:r>
            <a:r>
              <a:rPr lang="en-US" altLang="zh-CN" sz="2800" b="1" baseline="-25000" dirty="0">
                <a:solidFill>
                  <a:srgbClr val="333300"/>
                </a:solidFill>
                <a:latin typeface="Tahoma" panose="020B0604030504040204" pitchFamily="34" charset="0"/>
              </a:rPr>
              <a:t>R</a:t>
            </a:r>
            <a:r>
              <a:rPr lang="en-US" altLang="zh-CN" sz="2800" b="1" dirty="0">
                <a:solidFill>
                  <a:srgbClr val="333300"/>
                </a:solidFill>
                <a:latin typeface="Tahoma" panose="020B0604030504040204" pitchFamily="34" charset="0"/>
              </a:rPr>
              <a:t> </a:t>
            </a:r>
            <a:r>
              <a:rPr lang="zh-CN" altLang="en-US" sz="2800" b="1" dirty="0">
                <a:solidFill>
                  <a:srgbClr val="333300"/>
                </a:solidFill>
                <a:latin typeface="Tahoma" panose="020B0604030504040204" pitchFamily="34" charset="0"/>
              </a:rPr>
              <a:t>。</a:t>
            </a:r>
          </a:p>
        </p:txBody>
      </p:sp>
      <p:sp>
        <p:nvSpPr>
          <p:cNvPr id="69638" name="Line 5"/>
          <p:cNvSpPr>
            <a:spLocks noChangeShapeType="1"/>
          </p:cNvSpPr>
          <p:nvPr/>
        </p:nvSpPr>
        <p:spPr bwMode="auto">
          <a:xfrm>
            <a:off x="3563888" y="3861048"/>
            <a:ext cx="144462" cy="0"/>
          </a:xfrm>
          <a:prstGeom prst="line">
            <a:avLst/>
          </a:prstGeom>
          <a:noFill/>
          <a:ln w="38100">
            <a:solidFill>
              <a:srgbClr val="33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639" name="Line 6"/>
          <p:cNvSpPr>
            <a:spLocks noChangeShapeType="1"/>
          </p:cNvSpPr>
          <p:nvPr/>
        </p:nvSpPr>
        <p:spPr bwMode="auto">
          <a:xfrm>
            <a:off x="5076056" y="3213100"/>
            <a:ext cx="144462" cy="0"/>
          </a:xfrm>
          <a:prstGeom prst="line">
            <a:avLst/>
          </a:prstGeom>
          <a:noFill/>
          <a:ln w="38100">
            <a:solidFill>
              <a:srgbClr val="33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399" name="Text Box 7"/>
          <p:cNvSpPr txBox="1">
            <a:spLocks noChangeArrowheads="1"/>
          </p:cNvSpPr>
          <p:nvPr/>
        </p:nvSpPr>
        <p:spPr bwMode="auto">
          <a:xfrm>
            <a:off x="344488" y="5589588"/>
            <a:ext cx="8064500" cy="9461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0713" indent="-6207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</a:rPr>
              <a:t>: </a:t>
            </a:r>
            <a:r>
              <a:rPr lang="zh-CN" altLang="en-US" sz="2800" b="1" dirty="0">
                <a:solidFill>
                  <a:schemeClr val="bg1"/>
                </a:solidFill>
              </a:rPr>
              <a:t>大学生奖学金函数</a:t>
            </a:r>
          </a:p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</a:rPr>
              <a:t>      =</a:t>
            </a:r>
            <a:r>
              <a:rPr lang="zh-CN" altLang="en-US" sz="2800" b="1" dirty="0">
                <a:solidFill>
                  <a:schemeClr val="bg1"/>
                </a:solidFill>
              </a:rPr>
              <a:t>奖学金标准函数∘个人归类函数</a:t>
            </a:r>
          </a:p>
        </p:txBody>
      </p:sp>
    </p:spTree>
    <p:extLst>
      <p:ext uri="{BB962C8B-B14F-4D97-AF65-F5344CB8AC3E}">
        <p14:creationId xmlns:p14="http://schemas.microsoft.com/office/powerpoint/2010/main" val="315386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642938"/>
          </a:xfrm>
        </p:spPr>
        <p:txBody>
          <a:bodyPr/>
          <a:lstStyle/>
          <a:p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思考题</a:t>
            </a:r>
            <a:endParaRPr lang="en-US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62499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836613"/>
            <a:ext cx="8424863" cy="2448371"/>
          </a:xfrm>
        </p:spPr>
        <p:txBody>
          <a:bodyPr/>
          <a:lstStyle/>
          <a:p>
            <a:pPr marL="901700" indent="-901700">
              <a:lnSpc>
                <a:spcPct val="120000"/>
              </a:lnSpc>
              <a:buNone/>
            </a:pP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是有限集合，函数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 f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3600" dirty="0">
                <a:latin typeface="Calibri" panose="020F0502020204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分别判断在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具有单射、满射、双射的条件下两个集合元素个数之间的关系是否一定成立</a:t>
            </a:r>
            <a:b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在下表中将</a:t>
            </a:r>
            <a:r>
              <a:rPr lang="zh-CN" altLang="en-US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？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换成</a:t>
            </a:r>
            <a:r>
              <a:rPr lang="en-US" altLang="zh-CN" b="1" dirty="0">
                <a:solidFill>
                  <a:srgbClr val="FF0000"/>
                </a:solidFill>
              </a:rPr>
              <a:t>✔</a:t>
            </a:r>
            <a:r>
              <a:rPr lang="zh-CN" altLang="en-US" dirty="0"/>
              <a:t>或</a:t>
            </a:r>
            <a:r>
              <a:rPr lang="en-US" altLang="zh-CN" b="1" dirty="0">
                <a:solidFill>
                  <a:srgbClr val="FF0000"/>
                </a:solidFill>
              </a:rPr>
              <a:t>✘</a:t>
            </a:r>
            <a:r>
              <a:rPr lang="en-US" altLang="zh-CN" b="1" dirty="0"/>
              <a:t>)</a:t>
            </a:r>
            <a:r>
              <a:rPr lang="zh-CN" altLang="en-US" b="1" dirty="0"/>
              <a:t>。</a:t>
            </a:r>
          </a:p>
          <a:p>
            <a:pPr marL="901700" indent="-901700">
              <a:lnSpc>
                <a:spcPct val="120000"/>
              </a:lnSpc>
              <a:buNone/>
            </a:pPr>
            <a:endParaRPr lang="zh-CN" altLang="en-US" b="1" dirty="0">
              <a:solidFill>
                <a:srgbClr val="FF0000"/>
              </a:solidFill>
            </a:endParaRPr>
          </a:p>
          <a:p>
            <a:pPr marL="901700" indent="-901700">
              <a:lnSpc>
                <a:spcPct val="120000"/>
              </a:lnSpc>
              <a:buNone/>
            </a:pPr>
            <a:endParaRPr lang="zh-CN" altLang="en-US" b="1" dirty="0">
              <a:solidFill>
                <a:srgbClr val="99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05563" y="3645024"/>
          <a:ext cx="8424864" cy="2722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216">
                  <a:extLst>
                    <a:ext uri="{9D8B030D-6E8A-4147-A177-3AD203B41FA5}">
                      <a16:colId xmlns:a16="http://schemas.microsoft.com/office/drawing/2014/main" val="96035908"/>
                    </a:ext>
                  </a:extLst>
                </a:gridCol>
                <a:gridCol w="2106216">
                  <a:extLst>
                    <a:ext uri="{9D8B030D-6E8A-4147-A177-3AD203B41FA5}">
                      <a16:colId xmlns:a16="http://schemas.microsoft.com/office/drawing/2014/main" val="1868923912"/>
                    </a:ext>
                  </a:extLst>
                </a:gridCol>
                <a:gridCol w="2106216">
                  <a:extLst>
                    <a:ext uri="{9D8B030D-6E8A-4147-A177-3AD203B41FA5}">
                      <a16:colId xmlns:a16="http://schemas.microsoft.com/office/drawing/2014/main" val="2036443815"/>
                    </a:ext>
                  </a:extLst>
                </a:gridCol>
                <a:gridCol w="2106216">
                  <a:extLst>
                    <a:ext uri="{9D8B030D-6E8A-4147-A177-3AD203B41FA5}">
                      <a16:colId xmlns:a16="http://schemas.microsoft.com/office/drawing/2014/main" val="3479145558"/>
                    </a:ext>
                  </a:extLst>
                </a:gridCol>
              </a:tblGrid>
              <a:tr h="4780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/>
                        <a:t>f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/>
                        <a:t>|A|</a:t>
                      </a:r>
                      <a:r>
                        <a:rPr lang="en-US" altLang="zh-CN" sz="3600" b="1" dirty="0"/>
                        <a:t>≤</a:t>
                      </a:r>
                      <a:r>
                        <a:rPr lang="en-US" altLang="zh-CN" sz="3600" dirty="0"/>
                        <a:t>|B|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/>
                        <a:t>|A|=|B|</a:t>
                      </a:r>
                      <a:endParaRPr lang="zh-CN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dirty="0"/>
                        <a:t>|A|≥|B|</a:t>
                      </a:r>
                      <a:endParaRPr lang="zh-CN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983065"/>
                  </a:ext>
                </a:extLst>
              </a:tr>
              <a:tr h="6941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单射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zh-CN" alt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zh-CN" alt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zh-CN" alt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19476"/>
                  </a:ext>
                </a:extLst>
              </a:tr>
              <a:tr h="6941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满射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zh-CN" alt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zh-CN" alt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zh-CN" alt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235089"/>
                  </a:ext>
                </a:extLst>
              </a:tr>
              <a:tr h="6941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/>
                        <a:t>双射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zh-CN" alt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zh-CN" alt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rgbClr val="C00000"/>
                          </a:solidFill>
                        </a:rPr>
                        <a:t>?</a:t>
                      </a:r>
                      <a:endParaRPr lang="zh-CN" altLang="en-US" sz="3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774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892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E0EF02-EFD4-41FA-B566-57692BFD4C52}" type="slidenum">
              <a:rPr lang="zh-CN" altLang="en-US" smtClean="0">
                <a:solidFill>
                  <a:schemeClr val="accent1"/>
                </a:solidFill>
              </a:rPr>
              <a:pPr/>
              <a:t>34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33795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642938"/>
          </a:xfrm>
        </p:spPr>
        <p:txBody>
          <a:bodyPr/>
          <a:lstStyle/>
          <a:p>
            <a:pPr algn="l"/>
            <a:r>
              <a:rPr lang="zh-CN" altLang="en-US" sz="3600" b="1" dirty="0"/>
              <a:t>例</a:t>
            </a:r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/>
              <a:t>构造从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>
                <a:latin typeface="Times New Roman" panose="02020603050405020304" pitchFamily="18" charset="0"/>
              </a:rPr>
              <a:t>到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3600" b="1" dirty="0"/>
              <a:t>的双射函数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en-US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024" y="836712"/>
            <a:ext cx="8784976" cy="668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=R,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=R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3" name="矩形 2"/>
          <p:cNvSpPr/>
          <p:nvPr/>
        </p:nvSpPr>
        <p:spPr>
          <a:xfrm>
            <a:off x="1547664" y="2259184"/>
            <a:ext cx="15648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1700" indent="-90170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4000" b="1" dirty="0">
                <a:solidFill>
                  <a:srgbClr val="993300"/>
                </a:solidFill>
                <a:latin typeface="Calibri" panose="020F0502020204030204" pitchFamily="34" charset="0"/>
              </a:rPr>
              <a:t>f(x)=e</a:t>
            </a:r>
            <a:r>
              <a:rPr lang="en-US" altLang="zh-CN" sz="4000" b="1" baseline="30000" dirty="0">
                <a:solidFill>
                  <a:srgbClr val="993300"/>
                </a:solidFill>
                <a:latin typeface="Calibri" panose="020F0502020204030204" pitchFamily="34" charset="0"/>
              </a:rPr>
              <a:t>x</a:t>
            </a:r>
          </a:p>
        </p:txBody>
      </p:sp>
      <p:sp>
        <p:nvSpPr>
          <p:cNvPr id="4" name="矩形 3"/>
          <p:cNvSpPr/>
          <p:nvPr/>
        </p:nvSpPr>
        <p:spPr>
          <a:xfrm>
            <a:off x="1331640" y="3365217"/>
            <a:ext cx="31277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3200" b="1" dirty="0">
                <a:latin typeface="Times New Roman" panose="02020603050405020304" pitchFamily="18" charset="0"/>
              </a:rPr>
              <a:t>：</a:t>
            </a:r>
            <a:r>
              <a:rPr lang="en-US" altLang="zh-CN" sz="3200" b="1" dirty="0">
                <a:latin typeface="Times New Roman" panose="02020603050405020304" pitchFamily="18" charset="0"/>
              </a:rPr>
              <a:t>R→R</a:t>
            </a:r>
            <a:r>
              <a:rPr lang="en-US" altLang="zh-CN" sz="3200" b="1" baseline="30000" dirty="0">
                <a:latin typeface="Times New Roman" panose="02020603050405020304" pitchFamily="18" charset="0"/>
              </a:rPr>
              <a:t>+</a:t>
            </a:r>
            <a:r>
              <a:rPr lang="zh-CN" altLang="en-US" sz="3200" b="1" dirty="0">
                <a:latin typeface="Times New Roman" panose="02020603050405020304" pitchFamily="18" charset="0"/>
              </a:rPr>
              <a:t>是双射</a:t>
            </a:r>
            <a:endParaRPr lang="zh-CN" altLang="en-US" sz="3200" dirty="0"/>
          </a:p>
        </p:txBody>
      </p:sp>
      <p:sp>
        <p:nvSpPr>
          <p:cNvPr id="5" name="矩形 4"/>
          <p:cNvSpPr/>
          <p:nvPr/>
        </p:nvSpPr>
        <p:spPr>
          <a:xfrm>
            <a:off x="1331640" y="4365104"/>
            <a:ext cx="4620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注意，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3200" b="1" dirty="0">
                <a:latin typeface="Times New Roman" panose="02020603050405020304" pitchFamily="18" charset="0"/>
              </a:rPr>
              <a:t>：</a:t>
            </a:r>
            <a:r>
              <a:rPr lang="en-US" altLang="zh-CN" sz="3200" b="1" dirty="0">
                <a:latin typeface="Times New Roman" panose="02020603050405020304" pitchFamily="18" charset="0"/>
              </a:rPr>
              <a:t>R→R</a:t>
            </a:r>
            <a:r>
              <a:rPr lang="zh-CN" altLang="en-US" sz="3200" b="1" dirty="0">
                <a:latin typeface="Times New Roman" panose="02020603050405020304" pitchFamily="18" charset="0"/>
              </a:rPr>
              <a:t>不是双射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353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E0EF02-EFD4-41FA-B566-57692BFD4C52}" type="slidenum">
              <a:rPr lang="zh-CN" altLang="en-US" smtClean="0">
                <a:solidFill>
                  <a:schemeClr val="accent1"/>
                </a:solidFill>
              </a:rPr>
              <a:pPr/>
              <a:t>35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33795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642938"/>
          </a:xfrm>
        </p:spPr>
        <p:txBody>
          <a:bodyPr/>
          <a:lstStyle/>
          <a:p>
            <a:pPr algn="l"/>
            <a:r>
              <a:rPr lang="zh-CN" altLang="en-US" sz="3600" b="1" dirty="0"/>
              <a:t>例</a:t>
            </a:r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/>
              <a:t>构造从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>
                <a:latin typeface="Times New Roman" panose="02020603050405020304" pitchFamily="18" charset="0"/>
              </a:rPr>
              <a:t>到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3600" b="1" dirty="0"/>
              <a:t>的双射函数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en-US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024" y="836712"/>
            <a:ext cx="878497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A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({1,2,3}),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={0,1}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{1,2,3}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</a:rPr>
              <a:t>解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={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latin typeface="Times New Roman" panose="02020603050405020304" pitchFamily="18" charset="0"/>
              </a:rPr>
              <a:t>,{1},{2},{3},{1,2},{1,3},{2,3},{1,2,3}}.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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={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… 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7 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zh-CN" altLang="en-US" sz="2800" b="1" dirty="0">
                <a:latin typeface="Times New Roman" panose="02020603050405020304" pitchFamily="18" charset="0"/>
              </a:rPr>
              <a:t>其中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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={&lt;1,0&gt;,&lt;2,0&gt;,&lt;3,0&gt;},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={&lt;1,0&gt;,&lt;2,0&gt;,&lt;3,1&gt;},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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={&lt;1,0&gt;,&lt;2,1&gt;,&lt;3,0&gt;},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={&lt;1,0&gt;,&lt;2,1&gt;,&lt;3,1&gt;},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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</a:rPr>
              <a:t>={&lt;1,1&gt;,&lt;2,0&gt;,&lt;3,0&gt;},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</a:rPr>
              <a:t>={&lt;1,1&gt;,&lt;2,0&gt;,&lt;3,1&gt;},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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latin typeface="Times New Roman" panose="02020603050405020304" pitchFamily="18" charset="0"/>
              </a:rPr>
              <a:t>={&lt;1,1&gt;,&lt;2,1&gt;,&lt;3,0&gt;},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sz="2800" b="1" dirty="0">
                <a:latin typeface="Times New Roman" panose="02020603050405020304" pitchFamily="18" charset="0"/>
              </a:rPr>
              <a:t>={&lt;1,1&gt;,&lt;2,1&gt;,&lt;3,1&gt;}.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6073" y="4762712"/>
            <a:ext cx="827087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令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 i="1" dirty="0">
                <a:latin typeface="Times New Roman" panose="02020603050405020304" pitchFamily="18" charset="0"/>
              </a:rPr>
              <a:t>         f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dirty="0">
                <a:latin typeface="Times New Roman" panose="02020603050405020304" pitchFamily="18" charset="0"/>
              </a:rPr>
              <a:t>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({1})=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({2})=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({3})=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endParaRPr lang="en-US" altLang="zh-CN" sz="2800" b="1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 i="1" dirty="0">
                <a:latin typeface="Times New Roman" panose="02020603050405020304" pitchFamily="18" charset="0"/>
              </a:rPr>
              <a:t>         f</a:t>
            </a:r>
            <a:r>
              <a:rPr lang="en-US" altLang="zh-CN" sz="2800" b="1" dirty="0">
                <a:latin typeface="Times New Roman" panose="02020603050405020304" pitchFamily="18" charset="0"/>
              </a:rPr>
              <a:t>({1,2})=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({1,3})=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({2,3})=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</a:rPr>
              <a:t>({1,2,3})=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23770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2E0EF02-EFD4-41FA-B566-57692BFD4C52}" type="slidenum">
              <a:rPr lang="zh-CN" altLang="en-US" smtClean="0">
                <a:solidFill>
                  <a:schemeClr val="accent1"/>
                </a:solidFill>
              </a:rPr>
              <a:pPr/>
              <a:t>36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33795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9144000" cy="642938"/>
          </a:xfrm>
        </p:spPr>
        <p:txBody>
          <a:bodyPr/>
          <a:lstStyle/>
          <a:p>
            <a:pPr algn="l"/>
            <a:r>
              <a:rPr lang="zh-CN" altLang="en-US" sz="3600" b="1" dirty="0"/>
              <a:t>例</a:t>
            </a:r>
            <a:r>
              <a:rPr lang="zh-CN" altLang="en-US" sz="3600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/>
              <a:t>构造从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>
                <a:latin typeface="Times New Roman" panose="02020603050405020304" pitchFamily="18" charset="0"/>
              </a:rPr>
              <a:t>到</a:t>
            </a:r>
            <a:r>
              <a:rPr lang="en-US" altLang="zh-CN" sz="36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3600" b="1" dirty="0"/>
              <a:t>的双射函数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en-US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9024" y="836712"/>
            <a:ext cx="8784976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=Z,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=N</a:t>
            </a:r>
            <a:endParaRPr lang="en-US" altLang="zh-CN" sz="3200" b="1" baseline="300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9512" y="1944159"/>
            <a:ext cx="87849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b="1" dirty="0">
                <a:latin typeface="Times New Roman" panose="02020603050405020304" pitchFamily="18" charset="0"/>
              </a:rPr>
              <a:t>将</a:t>
            </a:r>
            <a:r>
              <a:rPr lang="en-US" altLang="zh-CN" sz="3200" b="1" dirty="0">
                <a:latin typeface="Times New Roman" panose="02020603050405020304" pitchFamily="18" charset="0"/>
              </a:rPr>
              <a:t>Z</a:t>
            </a:r>
            <a:r>
              <a:rPr lang="zh-CN" altLang="en-US" sz="3200" b="1" dirty="0">
                <a:latin typeface="Times New Roman" panose="02020603050405020304" pitchFamily="18" charset="0"/>
              </a:rPr>
              <a:t>中元素以下列顺序排列并与</a:t>
            </a:r>
            <a:r>
              <a:rPr lang="en-US" altLang="zh-CN" sz="3200" b="1" dirty="0">
                <a:latin typeface="Times New Roman" panose="02020603050405020304" pitchFamily="18" charset="0"/>
              </a:rPr>
              <a:t>N</a:t>
            </a:r>
            <a:r>
              <a:rPr lang="zh-CN" altLang="en-US" sz="3200" b="1" dirty="0">
                <a:latin typeface="Times New Roman" panose="02020603050405020304" pitchFamily="18" charset="0"/>
              </a:rPr>
              <a:t>中元素对应：</a:t>
            </a:r>
            <a:br>
              <a:rPr lang="zh-CN" altLang="en-US" sz="3200" b="1" dirty="0">
                <a:latin typeface="Times New Roman" panose="02020603050405020304" pitchFamily="18" charset="0"/>
              </a:rPr>
            </a:br>
            <a:r>
              <a:rPr lang="zh-CN" altLang="en-US" sz="3200" b="1" dirty="0">
                <a:latin typeface="Times New Roman" panose="02020603050405020304" pitchFamily="18" charset="0"/>
              </a:rPr>
              <a:t></a:t>
            </a:r>
            <a:r>
              <a:rPr lang="en-US" altLang="zh-CN" sz="3200" b="1" dirty="0">
                <a:latin typeface="Times New Roman" panose="02020603050405020304" pitchFamily="18" charset="0"/>
              </a:rPr>
              <a:t>Z</a:t>
            </a:r>
            <a:r>
              <a:rPr lang="zh-CN" altLang="en-US" sz="3200" b="1" dirty="0">
                <a:latin typeface="Times New Roman" panose="02020603050405020304" pitchFamily="18" charset="0"/>
              </a:rPr>
              <a:t>：</a:t>
            </a:r>
            <a:r>
              <a:rPr lang="en-US" altLang="zh-CN" sz="3200" b="1" dirty="0">
                <a:latin typeface="Times New Roman" panose="02020603050405020304" pitchFamily="18" charset="0"/>
              </a:rPr>
              <a:t>0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dirty="0">
                <a:latin typeface="Times New Roman" panose="02020603050405020304" pitchFamily="18" charset="0"/>
              </a:rPr>
              <a:t>11   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dirty="0">
                <a:latin typeface="Times New Roman" panose="02020603050405020304" pitchFamily="18" charset="0"/>
              </a:rPr>
              <a:t>22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3200" b="1" dirty="0">
                <a:latin typeface="Times New Roman" panose="02020603050405020304" pitchFamily="18" charset="0"/>
              </a:rPr>
              <a:t>33 …</a:t>
            </a:r>
            <a:br>
              <a:rPr lang="en-US" altLang="zh-CN" sz="3200" b="1" dirty="0">
                <a:latin typeface="Times New Roman" panose="02020603050405020304" pitchFamily="18" charset="0"/>
              </a:rPr>
            </a:br>
            <a:r>
              <a:rPr lang="en-US" altLang="zh-CN" sz="3200" b="1" dirty="0">
                <a:latin typeface="Times New Roman" panose="02020603050405020304" pitchFamily="18" charset="0"/>
              </a:rPr>
              <a:t>      ↓      ↓     ↓     ↓     ↓     ↓     ↓</a:t>
            </a:r>
            <a:br>
              <a:rPr lang="en-US" altLang="zh-CN" sz="3200" b="1" dirty="0">
                <a:latin typeface="Times New Roman" panose="02020603050405020304" pitchFamily="18" charset="0"/>
              </a:rPr>
            </a:br>
            <a:r>
              <a:rPr lang="en-US" altLang="zh-CN" sz="3200" b="1" dirty="0">
                <a:latin typeface="Times New Roman" panose="02020603050405020304" pitchFamily="18" charset="0"/>
              </a:rPr>
              <a:t>N</a:t>
            </a:r>
            <a:r>
              <a:rPr lang="zh-CN" altLang="en-US" sz="3200" b="1" dirty="0">
                <a:latin typeface="Times New Roman" panose="02020603050405020304" pitchFamily="18" charset="0"/>
              </a:rPr>
              <a:t>：</a:t>
            </a:r>
            <a:r>
              <a:rPr lang="en-US" altLang="zh-CN" sz="3200" b="1" dirty="0">
                <a:latin typeface="Times New Roman" panose="02020603050405020304" pitchFamily="18" charset="0"/>
              </a:rPr>
              <a:t>0 1 2     3 4  5 6 …</a:t>
            </a:r>
            <a:br>
              <a:rPr lang="en-US" altLang="zh-CN" sz="3200" b="1" dirty="0">
                <a:latin typeface="Times New Roman" panose="02020603050405020304" pitchFamily="18" charset="0"/>
              </a:rPr>
            </a:br>
            <a:r>
              <a:rPr lang="zh-CN" altLang="en-US" sz="3200" b="1" dirty="0">
                <a:latin typeface="Times New Roman" panose="02020603050405020304" pitchFamily="18" charset="0"/>
              </a:rPr>
              <a:t>则这种对应所表示的函数是：</a:t>
            </a:r>
            <a:br>
              <a:rPr lang="zh-CN" altLang="en-US" sz="3200" b="1" dirty="0">
                <a:latin typeface="Times New Roman" panose="02020603050405020304" pitchFamily="18" charset="0"/>
              </a:rPr>
            </a:br>
            <a:r>
              <a:rPr lang="zh-CN" altLang="en-US" sz="3200" b="1" dirty="0"/>
              <a:t>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493732"/>
              </p:ext>
            </p:extLst>
          </p:nvPr>
        </p:nvGraphicFramePr>
        <p:xfrm>
          <a:off x="1403648" y="4818398"/>
          <a:ext cx="532288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4" imgW="2286000" imgH="469800" progId="Equation.3">
                  <p:embed/>
                </p:oleObj>
              </mc:Choice>
              <mc:Fallback>
                <p:oleObj name="公式" r:id="rId4" imgW="2286000" imgH="46980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818398"/>
                        <a:ext cx="5322887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008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510D05-7750-49C7-8C36-580E8D9D2CB2}" type="slidenum">
              <a:rPr lang="zh-CN" altLang="en-US" smtClean="0">
                <a:solidFill>
                  <a:schemeClr val="accent1"/>
                </a:solidFill>
              </a:rPr>
              <a:pPr/>
              <a:t>37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819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定义        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|A|=|B|</a:t>
            </a:r>
          </a:p>
        </p:txBody>
      </p:sp>
      <p:sp>
        <p:nvSpPr>
          <p:cNvPr id="8196" name="Rectangle 6"/>
          <p:cNvSpPr>
            <a:spLocks noGrp="1"/>
          </p:cNvSpPr>
          <p:nvPr>
            <p:ph type="body" idx="4294967295"/>
          </p:nvPr>
        </p:nvSpPr>
        <p:spPr>
          <a:xfrm>
            <a:off x="323850" y="1052513"/>
            <a:ext cx="8229600" cy="2376487"/>
          </a:xfrm>
        </p:spPr>
        <p:txBody>
          <a:bodyPr/>
          <a:lstStyle/>
          <a:p>
            <a:pPr marL="1166813" indent="-1166813"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是两个集合，</a:t>
            </a:r>
          </a:p>
          <a:p>
            <a:pPr marL="1166813" indent="-1166813"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若存在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f:A→B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，且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是双射函数，</a:t>
            </a:r>
          </a:p>
          <a:p>
            <a:pPr marL="1166813" indent="-1166813"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则称集合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与集合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的势相等，记为 </a:t>
            </a:r>
          </a:p>
          <a:p>
            <a:pPr marL="1166813" indent="-1166813"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    |A|=|B|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0007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613F73-055A-4E3B-BC15-C256E634E636}" type="slidenum">
              <a:rPr lang="zh-CN" altLang="en-US" smtClean="0">
                <a:solidFill>
                  <a:schemeClr val="accent1"/>
                </a:solidFill>
              </a:rPr>
              <a:pPr/>
              <a:t>38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2457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例   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|(0, 1)|=|R|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67619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908050"/>
            <a:ext cx="8280400" cy="4332288"/>
          </a:xfrm>
        </p:spPr>
        <p:txBody>
          <a:bodyPr/>
          <a:lstStyle/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设 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A={x∊R│0&lt;x&lt;1}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，则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|A|=|R|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其中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R 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是实数集。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解：令 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g:A→R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        </a:t>
            </a:r>
            <a:r>
              <a:rPr lang="zh-CN" altLang="el-GR" sz="2800" b="1">
                <a:latin typeface="Calibri" panose="020F0502020204030204" pitchFamily="34" charset="0"/>
                <a:ea typeface="宋体" panose="02010600030101010101" pitchFamily="2" charset="-122"/>
              </a:rPr>
              <a:t>∀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x∊A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g(x)=cot(</a:t>
            </a:r>
            <a:r>
              <a:rPr lang="el-GR" altLang="zh-CN" sz="2800" b="1">
                <a:latin typeface="MS PMincho" panose="02020600040205080304" pitchFamily="18" charset="-128"/>
                <a:ea typeface="MS PMincho" panose="02020600040205080304" pitchFamily="18" charset="-128"/>
              </a:rPr>
              <a:t>π</a:t>
            </a:r>
            <a:r>
              <a:rPr lang="en-US" altLang="zh-CN" sz="2800" b="1">
                <a:latin typeface="Times New Roman" panose="02020603050405020304" pitchFamily="18" charset="0"/>
                <a:ea typeface="MS PMincho" panose="02020600040205080304" pitchFamily="18" charset="-128"/>
              </a:rPr>
              <a:t>x)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       则 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是一个双射，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       故有 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|R|=|A|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367620" name="Picture 4" descr="fig-c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49500"/>
            <a:ext cx="1882775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555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7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7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7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7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F0B5DE3-25DF-4888-9FAE-8D58A1F36926}" type="slidenum">
              <a:rPr lang="zh-CN" altLang="en-US" smtClean="0">
                <a:solidFill>
                  <a:schemeClr val="accent1"/>
                </a:solidFill>
              </a:rPr>
              <a:pPr/>
              <a:t>39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23555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例   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|[0, 1]|=|[0, 1)|</a:t>
            </a: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981075"/>
            <a:ext cx="8229600" cy="1101725"/>
          </a:xfrm>
        </p:spPr>
        <p:txBody>
          <a:bodyPr/>
          <a:lstStyle/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A={x∊R│0 ≤ x ≤ 1}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B={x∊R│0 ≤ x &lt; 1} 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求证： </a:t>
            </a:r>
            <a:r>
              <a:rPr lang="en-US" altLang="zh-CN" sz="2800" b="1">
                <a:latin typeface="Calibri" panose="020F0502020204030204" pitchFamily="34" charset="0"/>
                <a:ea typeface="宋体" panose="02010600030101010101" pitchFamily="2" charset="-122"/>
              </a:rPr>
              <a:t>|A|=|B|</a:t>
            </a:r>
            <a:r>
              <a:rPr lang="zh-CN" altLang="en-US" sz="2800" b="1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369668" name="Rectangle 4"/>
          <p:cNvSpPr>
            <a:spLocks noChangeArrowheads="1"/>
          </p:cNvSpPr>
          <p:nvPr/>
        </p:nvSpPr>
        <p:spPr bwMode="auto">
          <a:xfrm>
            <a:off x="250825" y="2611438"/>
            <a:ext cx="69850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zh-CN" altLang="en-US" sz="2400" b="1" dirty="0">
                <a:solidFill>
                  <a:srgbClr val="333300"/>
                </a:solidFill>
              </a:rPr>
              <a:t>证明：作 </a:t>
            </a:r>
            <a:r>
              <a:rPr lang="en-US" altLang="zh-CN" sz="2400" b="1" dirty="0">
                <a:solidFill>
                  <a:srgbClr val="333300"/>
                </a:solidFill>
              </a:rPr>
              <a:t>f:A</a:t>
            </a:r>
            <a:r>
              <a:rPr lang="en-US" altLang="zh-CN" dirty="0"/>
              <a:t>→</a:t>
            </a:r>
            <a:r>
              <a:rPr lang="en-US" altLang="zh-CN" sz="2400" b="1" dirty="0">
                <a:solidFill>
                  <a:srgbClr val="333300"/>
                </a:solidFill>
              </a:rPr>
              <a:t>B</a:t>
            </a:r>
            <a:r>
              <a:rPr lang="zh-CN" altLang="en-US" sz="2400" b="1" dirty="0">
                <a:solidFill>
                  <a:srgbClr val="333300"/>
                </a:solidFill>
              </a:rPr>
              <a:t>， </a:t>
            </a:r>
          </a:p>
          <a:p>
            <a:pPr eaLnBrk="1" hangingPunct="1">
              <a:lnSpc>
                <a:spcPct val="105000"/>
              </a:lnSpc>
            </a:pPr>
            <a:r>
              <a:rPr lang="zh-CN" altLang="en-US" sz="2400" b="1" dirty="0">
                <a:solidFill>
                  <a:srgbClr val="333300"/>
                </a:solidFill>
              </a:rPr>
              <a:t>                </a:t>
            </a:r>
            <a:endParaRPr lang="en-US" altLang="zh-CN" sz="2400" b="1" dirty="0">
              <a:solidFill>
                <a:srgbClr val="333300"/>
              </a:solidFill>
            </a:endParaRPr>
          </a:p>
        </p:txBody>
      </p:sp>
      <p:sp>
        <p:nvSpPr>
          <p:cNvPr id="369669" name="Rectangle 5"/>
          <p:cNvSpPr>
            <a:spLocks noChangeArrowheads="1"/>
          </p:cNvSpPr>
          <p:nvPr/>
        </p:nvSpPr>
        <p:spPr bwMode="auto">
          <a:xfrm>
            <a:off x="1258888" y="5132388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333300"/>
                </a:solidFill>
              </a:rPr>
              <a:t>显然，</a:t>
            </a:r>
            <a:r>
              <a:rPr lang="en-US" altLang="zh-CN" sz="2400" b="1" dirty="0">
                <a:solidFill>
                  <a:srgbClr val="333300"/>
                </a:solidFill>
              </a:rPr>
              <a:t>f</a:t>
            </a:r>
            <a:r>
              <a:rPr lang="zh-CN" altLang="en-US" sz="2400" b="1" dirty="0">
                <a:solidFill>
                  <a:srgbClr val="333300"/>
                </a:solidFill>
              </a:rPr>
              <a:t>是双射，所以</a:t>
            </a:r>
            <a:r>
              <a:rPr lang="en-US" altLang="zh-CN" sz="2400" b="1" dirty="0">
                <a:solidFill>
                  <a:srgbClr val="333300"/>
                </a:solidFill>
              </a:rPr>
              <a:t>|A|=|B|</a:t>
            </a:r>
            <a:r>
              <a:rPr lang="zh-CN" altLang="en-US" sz="2400" b="1" dirty="0">
                <a:solidFill>
                  <a:srgbClr val="333300"/>
                </a:solidFill>
              </a:rPr>
              <a:t>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566863" y="3475038"/>
            <a:ext cx="4157662" cy="823912"/>
            <a:chOff x="1387" y="2201"/>
            <a:chExt cx="2455" cy="519"/>
          </a:xfrm>
        </p:grpSpPr>
        <p:sp>
          <p:nvSpPr>
            <p:cNvPr id="23571" name="AutoShape 7"/>
            <p:cNvSpPr>
              <a:spLocks noChangeArrowheads="1"/>
            </p:cNvSpPr>
            <p:nvPr/>
          </p:nvSpPr>
          <p:spPr bwMode="auto">
            <a:xfrm>
              <a:off x="1565" y="2251"/>
              <a:ext cx="272" cy="408"/>
            </a:xfrm>
            <a:prstGeom prst="bracketPair">
              <a:avLst>
                <a:gd name="adj" fmla="val 16667"/>
              </a:avLst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2" name="Line 8"/>
            <p:cNvSpPr>
              <a:spLocks noChangeShapeType="1"/>
            </p:cNvSpPr>
            <p:nvPr/>
          </p:nvSpPr>
          <p:spPr bwMode="auto">
            <a:xfrm>
              <a:off x="1610" y="2478"/>
              <a:ext cx="181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Text Box 9"/>
            <p:cNvSpPr txBox="1">
              <a:spLocks noChangeArrowheads="1"/>
            </p:cNvSpPr>
            <p:nvPr/>
          </p:nvSpPr>
          <p:spPr bwMode="auto">
            <a:xfrm>
              <a:off x="1597" y="2432"/>
              <a:ext cx="2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333300"/>
                  </a:solidFill>
                </a:rPr>
                <a:t>n</a:t>
              </a:r>
            </a:p>
          </p:txBody>
        </p:sp>
        <p:sp>
          <p:nvSpPr>
            <p:cNvPr id="23574" name="Text Box 10"/>
            <p:cNvSpPr txBox="1">
              <a:spLocks noChangeArrowheads="1"/>
            </p:cNvSpPr>
            <p:nvPr/>
          </p:nvSpPr>
          <p:spPr bwMode="auto">
            <a:xfrm>
              <a:off x="1597" y="2217"/>
              <a:ext cx="2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333300"/>
                  </a:solidFill>
                </a:rPr>
                <a:t>1</a:t>
              </a:r>
            </a:p>
          </p:txBody>
        </p:sp>
        <p:sp>
          <p:nvSpPr>
            <p:cNvPr id="23575" name="Line 11"/>
            <p:cNvSpPr>
              <a:spLocks noChangeShapeType="1"/>
            </p:cNvSpPr>
            <p:nvPr/>
          </p:nvSpPr>
          <p:spPr bwMode="auto">
            <a:xfrm>
              <a:off x="2076" y="2473"/>
              <a:ext cx="318" cy="0"/>
            </a:xfrm>
            <a:prstGeom prst="line">
              <a:avLst/>
            </a:prstGeom>
            <a:noFill/>
            <a:ln w="28575">
              <a:solidFill>
                <a:srgbClr val="33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Text Box 12"/>
            <p:cNvSpPr txBox="1">
              <a:spLocks noChangeArrowheads="1"/>
            </p:cNvSpPr>
            <p:nvPr/>
          </p:nvSpPr>
          <p:spPr bwMode="auto">
            <a:xfrm>
              <a:off x="2018" y="2416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333300"/>
                  </a:solidFill>
                </a:rPr>
                <a:t>n+1</a:t>
              </a:r>
            </a:p>
          </p:txBody>
        </p:sp>
        <p:sp>
          <p:nvSpPr>
            <p:cNvPr id="23577" name="Text Box 13"/>
            <p:cNvSpPr txBox="1">
              <a:spLocks noChangeArrowheads="1"/>
            </p:cNvSpPr>
            <p:nvPr/>
          </p:nvSpPr>
          <p:spPr bwMode="auto">
            <a:xfrm>
              <a:off x="2125" y="2201"/>
              <a:ext cx="2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rgbClr val="333300"/>
                  </a:solidFill>
                </a:rPr>
                <a:t>1</a:t>
              </a:r>
            </a:p>
          </p:txBody>
        </p:sp>
        <p:sp>
          <p:nvSpPr>
            <p:cNvPr id="23578" name="Text Box 14"/>
            <p:cNvSpPr txBox="1">
              <a:spLocks noChangeArrowheads="1"/>
            </p:cNvSpPr>
            <p:nvPr/>
          </p:nvSpPr>
          <p:spPr bwMode="auto">
            <a:xfrm>
              <a:off x="1387" y="2296"/>
              <a:ext cx="1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dirty="0">
                  <a:solidFill>
                    <a:srgbClr val="333300"/>
                  </a:solidFill>
                </a:rPr>
                <a:t>f</a:t>
              </a:r>
            </a:p>
          </p:txBody>
        </p:sp>
        <p:sp>
          <p:nvSpPr>
            <p:cNvPr id="23579" name="Text Box 15"/>
            <p:cNvSpPr txBox="1">
              <a:spLocks noChangeArrowheads="1"/>
            </p:cNvSpPr>
            <p:nvPr/>
          </p:nvSpPr>
          <p:spPr bwMode="auto">
            <a:xfrm>
              <a:off x="1791" y="2326"/>
              <a:ext cx="2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333300"/>
                  </a:solidFill>
                </a:rPr>
                <a:t>＝</a:t>
              </a:r>
            </a:p>
          </p:txBody>
        </p:sp>
        <p:sp>
          <p:nvSpPr>
            <p:cNvPr id="23580" name="Text Box 16"/>
            <p:cNvSpPr txBox="1">
              <a:spLocks noChangeArrowheads="1"/>
            </p:cNvSpPr>
            <p:nvPr/>
          </p:nvSpPr>
          <p:spPr bwMode="auto">
            <a:xfrm>
              <a:off x="2414" y="2308"/>
              <a:ext cx="14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333300"/>
                  </a:solidFill>
                </a:rPr>
                <a:t>，</a:t>
              </a:r>
              <a:r>
                <a:rPr lang="zh-CN" altLang="el-GR" sz="2400" b="1">
                  <a:solidFill>
                    <a:srgbClr val="333300"/>
                  </a:solidFill>
                </a:rPr>
                <a:t>∀</a:t>
              </a:r>
              <a:r>
                <a:rPr lang="en-US" altLang="zh-CN" sz="2400" b="1">
                  <a:solidFill>
                    <a:srgbClr val="333300"/>
                  </a:solidFill>
                </a:rPr>
                <a:t>n</a:t>
              </a:r>
              <a:r>
                <a:rPr lang="en-US" altLang="zh-CN" sz="2400">
                  <a:solidFill>
                    <a:srgbClr val="333300"/>
                  </a:solidFill>
                </a:rPr>
                <a:t>∊</a:t>
              </a:r>
              <a:r>
                <a:rPr lang="en-US" altLang="zh-CN" sz="2400" b="1">
                  <a:solidFill>
                    <a:srgbClr val="333300"/>
                  </a:solidFill>
                </a:rPr>
                <a:t>N, n</a:t>
              </a:r>
              <a:r>
                <a:rPr lang="en-US" altLang="zh-CN" sz="2400">
                  <a:solidFill>
                    <a:srgbClr val="333300"/>
                  </a:solidFill>
                </a:rPr>
                <a:t>≥1 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560513" y="4202113"/>
            <a:ext cx="5938838" cy="817562"/>
            <a:chOff x="1383" y="2659"/>
            <a:chExt cx="3741" cy="515"/>
          </a:xfrm>
        </p:grpSpPr>
        <p:sp>
          <p:nvSpPr>
            <p:cNvPr id="23562" name="Text Box 18"/>
            <p:cNvSpPr txBox="1">
              <a:spLocks noChangeArrowheads="1"/>
            </p:cNvSpPr>
            <p:nvPr/>
          </p:nvSpPr>
          <p:spPr bwMode="auto">
            <a:xfrm>
              <a:off x="1383" y="2761"/>
              <a:ext cx="374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rgbClr val="333300"/>
                  </a:solidFill>
                </a:rPr>
                <a:t>f(x) </a:t>
              </a:r>
              <a:r>
                <a:rPr lang="zh-CN" altLang="en-US" sz="2400" b="1" dirty="0">
                  <a:solidFill>
                    <a:srgbClr val="333300"/>
                  </a:solidFill>
                </a:rPr>
                <a:t>＝</a:t>
              </a:r>
              <a:r>
                <a:rPr lang="en-US" altLang="zh-CN" sz="2400" b="1" dirty="0">
                  <a:solidFill>
                    <a:srgbClr val="333300"/>
                  </a:solidFill>
                </a:rPr>
                <a:t>x</a:t>
              </a:r>
              <a:r>
                <a:rPr lang="zh-CN" altLang="en-US" sz="2400" b="1" dirty="0">
                  <a:solidFill>
                    <a:srgbClr val="333300"/>
                  </a:solidFill>
                </a:rPr>
                <a:t>， </a:t>
              </a:r>
              <a:r>
                <a:rPr lang="zh-CN" altLang="el-GR" sz="2400" b="1" dirty="0">
                  <a:solidFill>
                    <a:srgbClr val="333300"/>
                  </a:solidFill>
                </a:rPr>
                <a:t>∀</a:t>
              </a:r>
              <a:r>
                <a:rPr lang="en-US" altLang="zh-CN" sz="2400" b="1" dirty="0" err="1">
                  <a:solidFill>
                    <a:srgbClr val="333300"/>
                  </a:solidFill>
                </a:rPr>
                <a:t>x∊A</a:t>
              </a:r>
              <a:r>
                <a:rPr lang="zh-CN" altLang="en-US" sz="2400" b="1" dirty="0">
                  <a:solidFill>
                    <a:srgbClr val="333300"/>
                  </a:solidFill>
                </a:rPr>
                <a:t>，但</a:t>
              </a:r>
              <a:r>
                <a:rPr lang="en-US" altLang="zh-CN" sz="2400" b="1" dirty="0">
                  <a:solidFill>
                    <a:srgbClr val="333300"/>
                  </a:solidFill>
                </a:rPr>
                <a:t>x∉{1,      , </a:t>
              </a:r>
              <a:r>
                <a:rPr lang="en-US" altLang="zh-CN" b="1" dirty="0">
                  <a:solidFill>
                    <a:srgbClr val="333300"/>
                  </a:solidFill>
                </a:rPr>
                <a:t>⋯,</a:t>
              </a:r>
              <a:r>
                <a:rPr lang="en-US" altLang="zh-CN" sz="2400" b="1" dirty="0">
                  <a:solidFill>
                    <a:srgbClr val="333300"/>
                  </a:solidFill>
                </a:rPr>
                <a:t>      , </a:t>
              </a:r>
              <a:r>
                <a:rPr lang="en-US" altLang="zh-CN" b="1" dirty="0">
                  <a:solidFill>
                    <a:srgbClr val="333300"/>
                  </a:solidFill>
                </a:rPr>
                <a:t>⋯</a:t>
              </a:r>
              <a:r>
                <a:rPr lang="en-US" altLang="zh-CN" sz="2400" b="1" dirty="0">
                  <a:solidFill>
                    <a:srgbClr val="333300"/>
                  </a:solidFill>
                </a:rPr>
                <a:t> }</a:t>
              </a:r>
            </a:p>
          </p:txBody>
        </p:sp>
        <p:grpSp>
          <p:nvGrpSpPr>
            <p:cNvPr id="23563" name="Group 19"/>
            <p:cNvGrpSpPr>
              <a:grpSpLocks/>
            </p:cNvGrpSpPr>
            <p:nvPr/>
          </p:nvGrpSpPr>
          <p:grpSpPr bwMode="auto">
            <a:xfrm>
              <a:off x="3787" y="2671"/>
              <a:ext cx="223" cy="503"/>
              <a:chOff x="3787" y="2671"/>
              <a:chExt cx="223" cy="503"/>
            </a:xfrm>
          </p:grpSpPr>
          <p:sp>
            <p:nvSpPr>
              <p:cNvPr id="23568" name="Line 20"/>
              <p:cNvSpPr>
                <a:spLocks noChangeShapeType="1"/>
              </p:cNvSpPr>
              <p:nvPr/>
            </p:nvSpPr>
            <p:spPr bwMode="auto">
              <a:xfrm>
                <a:off x="3800" y="2932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9" name="Text Box 21"/>
              <p:cNvSpPr txBox="1">
                <a:spLocks noChangeArrowheads="1"/>
              </p:cNvSpPr>
              <p:nvPr/>
            </p:nvSpPr>
            <p:spPr bwMode="auto">
              <a:xfrm>
                <a:off x="3787" y="288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333300"/>
                    </a:solidFill>
                  </a:rPr>
                  <a:t>2</a:t>
                </a:r>
              </a:p>
            </p:txBody>
          </p:sp>
          <p:sp>
            <p:nvSpPr>
              <p:cNvPr id="23570" name="Text Box 22"/>
              <p:cNvSpPr txBox="1">
                <a:spLocks noChangeArrowheads="1"/>
              </p:cNvSpPr>
              <p:nvPr/>
            </p:nvSpPr>
            <p:spPr bwMode="auto">
              <a:xfrm>
                <a:off x="3787" y="267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333300"/>
                    </a:solidFill>
                  </a:rPr>
                  <a:t>1</a:t>
                </a:r>
                <a:endParaRPr lang="en-US" altLang="zh-CN"/>
              </a:p>
            </p:txBody>
          </p:sp>
        </p:grpSp>
        <p:grpSp>
          <p:nvGrpSpPr>
            <p:cNvPr id="23564" name="Group 23"/>
            <p:cNvGrpSpPr>
              <a:grpSpLocks/>
            </p:cNvGrpSpPr>
            <p:nvPr/>
          </p:nvGrpSpPr>
          <p:grpSpPr bwMode="auto">
            <a:xfrm>
              <a:off x="4245" y="2659"/>
              <a:ext cx="223" cy="503"/>
              <a:chOff x="3787" y="2671"/>
              <a:chExt cx="223" cy="503"/>
            </a:xfrm>
          </p:grpSpPr>
          <p:sp>
            <p:nvSpPr>
              <p:cNvPr id="23565" name="Line 24"/>
              <p:cNvSpPr>
                <a:spLocks noChangeShapeType="1"/>
              </p:cNvSpPr>
              <p:nvPr/>
            </p:nvSpPr>
            <p:spPr bwMode="auto">
              <a:xfrm>
                <a:off x="3800" y="2932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33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66" name="Text Box 25"/>
              <p:cNvSpPr txBox="1">
                <a:spLocks noChangeArrowheads="1"/>
              </p:cNvSpPr>
              <p:nvPr/>
            </p:nvSpPr>
            <p:spPr bwMode="auto">
              <a:xfrm>
                <a:off x="3787" y="288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333300"/>
                    </a:solidFill>
                  </a:rPr>
                  <a:t>n</a:t>
                </a:r>
                <a:endParaRPr lang="en-US" altLang="zh-CN"/>
              </a:p>
            </p:txBody>
          </p:sp>
          <p:sp>
            <p:nvSpPr>
              <p:cNvPr id="23567" name="Text Box 26"/>
              <p:cNvSpPr txBox="1">
                <a:spLocks noChangeArrowheads="1"/>
              </p:cNvSpPr>
              <p:nvPr/>
            </p:nvSpPr>
            <p:spPr bwMode="auto">
              <a:xfrm>
                <a:off x="3787" y="267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>
                    <a:solidFill>
                      <a:srgbClr val="333300"/>
                    </a:solidFill>
                  </a:rPr>
                  <a:t>1</a:t>
                </a:r>
                <a:endParaRPr lang="en-US" altLang="zh-C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877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8" grpId="0"/>
      <p:bldP spid="3696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8BBBA4-E9D1-4C3E-A2FE-30148A7DFDFA}" type="slidenum">
              <a:rPr lang="zh-CN" altLang="en-US" smtClean="0">
                <a:solidFill>
                  <a:schemeClr val="accent1"/>
                </a:solidFill>
              </a:rPr>
              <a:t>4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717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4.22-4.23       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函数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映射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250825" y="836712"/>
            <a:ext cx="8426450" cy="261302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marL="1160780" indent="-116078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2800" b="1" dirty="0"/>
              <a:t>设</a:t>
            </a:r>
            <a:r>
              <a:rPr lang="en-US" altLang="zh-CN" sz="2800" b="1" dirty="0"/>
              <a:t> A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是两个非空集合， 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en-US" altLang="zh-CN" sz="2800" b="1" dirty="0"/>
              <a:t>              f </a:t>
            </a:r>
            <a:r>
              <a:rPr lang="zh-CN" altLang="en-US" sz="2800" b="1" dirty="0"/>
              <a:t>是</a:t>
            </a:r>
            <a:r>
              <a:rPr lang="en-US" altLang="zh-CN" sz="2800" b="1" dirty="0"/>
              <a:t>A×B</a:t>
            </a:r>
            <a:r>
              <a:rPr lang="zh-CN" altLang="en-US" sz="2800" b="1" dirty="0"/>
              <a:t>的一个子集，即 </a:t>
            </a:r>
            <a:r>
              <a:rPr lang="en-US" altLang="zh-CN" sz="2800" b="1" dirty="0" err="1">
                <a:solidFill>
                  <a:srgbClr val="993300"/>
                </a:solidFill>
              </a:rPr>
              <a:t>f⊆A×B</a:t>
            </a:r>
            <a:r>
              <a:rPr lang="zh-CN" altLang="en-US" sz="2800" dirty="0"/>
              <a:t> </a:t>
            </a:r>
            <a:r>
              <a:rPr lang="zh-CN" altLang="en-US" sz="2800" b="1" dirty="0"/>
              <a:t>。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2800" b="1" dirty="0"/>
              <a:t>             </a:t>
            </a:r>
            <a:r>
              <a:rPr lang="zh-CN" altLang="en-US" sz="2800" b="1" dirty="0">
                <a:solidFill>
                  <a:schemeClr val="hlink"/>
                </a:solidFill>
              </a:rPr>
              <a:t>若对于任意的</a:t>
            </a:r>
            <a:r>
              <a:rPr lang="en-US" altLang="zh-CN" sz="2800" b="1" dirty="0" err="1">
                <a:solidFill>
                  <a:schemeClr val="hlink"/>
                </a:solidFill>
              </a:rPr>
              <a:t>x</a:t>
            </a:r>
            <a:r>
              <a:rPr lang="en-US" altLang="zh-CN" sz="2800" b="1" dirty="0" err="1">
                <a:solidFill>
                  <a:schemeClr val="hlink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∊</a:t>
            </a:r>
            <a:r>
              <a:rPr lang="en-US" altLang="zh-CN" sz="2800" b="1" dirty="0" err="1">
                <a:solidFill>
                  <a:schemeClr val="hlink"/>
                </a:solidFill>
              </a:rPr>
              <a:t>A</a:t>
            </a:r>
            <a:r>
              <a:rPr lang="zh-CN" altLang="en-US" sz="2800" b="1" dirty="0">
                <a:solidFill>
                  <a:schemeClr val="hlink"/>
                </a:solidFill>
              </a:rPr>
              <a:t>，存在唯一的</a:t>
            </a:r>
            <a:r>
              <a:rPr lang="en-US" altLang="zh-CN" sz="2800" b="1" dirty="0" err="1">
                <a:solidFill>
                  <a:schemeClr val="hlink"/>
                </a:solidFill>
              </a:rPr>
              <a:t>y∊B</a:t>
            </a:r>
            <a:r>
              <a:rPr lang="zh-CN" altLang="en-US" sz="2800" b="1" dirty="0">
                <a:solidFill>
                  <a:schemeClr val="hlink"/>
                </a:solidFill>
              </a:rPr>
              <a:t>，使得	</a:t>
            </a:r>
            <a:r>
              <a:rPr lang="en-US" altLang="zh-CN" sz="2800" b="1" dirty="0">
                <a:solidFill>
                  <a:schemeClr val="hlink"/>
                </a:solidFill>
              </a:rPr>
              <a:t>&lt;x</a:t>
            </a:r>
            <a:r>
              <a:rPr lang="zh-CN" altLang="en-US" sz="2800" b="1" dirty="0">
                <a:solidFill>
                  <a:schemeClr val="hlink"/>
                </a:solidFill>
              </a:rPr>
              <a:t>，</a:t>
            </a:r>
            <a:r>
              <a:rPr lang="en-US" altLang="zh-CN" sz="2800" b="1" dirty="0">
                <a:solidFill>
                  <a:schemeClr val="hlink"/>
                </a:solidFill>
              </a:rPr>
              <a:t>y&gt; ∊f</a:t>
            </a:r>
            <a:r>
              <a:rPr lang="zh-CN" altLang="en-US" sz="2800" b="1" dirty="0">
                <a:solidFill>
                  <a:schemeClr val="hlink"/>
                </a:solidFill>
              </a:rPr>
              <a:t>，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hlink"/>
                </a:solidFill>
              </a:rPr>
              <a:t>          </a:t>
            </a:r>
            <a:r>
              <a:rPr lang="zh-CN" altLang="en-US" sz="2800" b="1" dirty="0"/>
              <a:t>则称</a:t>
            </a:r>
            <a:r>
              <a:rPr lang="en-US" altLang="zh-CN" sz="2800" b="1" dirty="0"/>
              <a:t>f</a:t>
            </a:r>
            <a:r>
              <a:rPr lang="zh-CN" altLang="en-US" sz="2800" b="1" dirty="0"/>
              <a:t>是从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到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的一个函数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映射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11760" y="3645024"/>
            <a:ext cx="27815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err="1"/>
              <a:t>dom</a:t>
            </a:r>
            <a:r>
              <a:rPr lang="en-US" altLang="zh-CN" sz="5400" dirty="0"/>
              <a:t> f=A</a:t>
            </a:r>
          </a:p>
          <a:p>
            <a:r>
              <a:rPr lang="en-US" altLang="zh-CN" sz="5400" dirty="0"/>
              <a:t>ran f</a:t>
            </a:r>
            <a:r>
              <a:rPr lang="zh-CN" altLang="en-US" sz="5400" dirty="0">
                <a:latin typeface="MS PMincho" pitchFamily="18" charset="-128"/>
                <a:ea typeface="MS PMincho" pitchFamily="18" charset="-128"/>
                <a:cs typeface="Arial" panose="020B0604020202020204" pitchFamily="34" charset="0"/>
              </a:rPr>
              <a:t>⊆</a:t>
            </a:r>
            <a:r>
              <a:rPr lang="en-US" altLang="zh-CN" sz="5400" dirty="0">
                <a:latin typeface="MS PMincho" pitchFamily="18" charset="-128"/>
                <a:ea typeface="MS PMincho" pitchFamily="18" charset="-128"/>
                <a:cs typeface="Arial" panose="020B0604020202020204" pitchFamily="34" charset="0"/>
              </a:rPr>
              <a:t>B</a:t>
            </a:r>
            <a:endParaRPr lang="zh-CN" altLang="en-US" sz="5400" dirty="0"/>
          </a:p>
        </p:txBody>
      </p:sp>
      <p:sp>
        <p:nvSpPr>
          <p:cNvPr id="3" name="文本框 2"/>
          <p:cNvSpPr txBox="1"/>
          <p:nvPr/>
        </p:nvSpPr>
        <p:spPr>
          <a:xfrm>
            <a:off x="-108520" y="5661248"/>
            <a:ext cx="9761005" cy="52322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</a:rPr>
              <a:t>在定义</a:t>
            </a:r>
            <a:r>
              <a:rPr lang="en-US" altLang="zh-CN" sz="2800" b="1" dirty="0">
                <a:solidFill>
                  <a:schemeClr val="bg1"/>
                </a:solidFill>
              </a:rPr>
              <a:t>4.22</a:t>
            </a:r>
            <a:r>
              <a:rPr lang="zh-CN" altLang="en-US" sz="2800" b="1" dirty="0">
                <a:solidFill>
                  <a:schemeClr val="bg1"/>
                </a:solidFill>
              </a:rPr>
              <a:t>中，须指明二元关系</a:t>
            </a:r>
            <a:r>
              <a:rPr lang="en-US" altLang="zh-CN" sz="2800" b="1" dirty="0">
                <a:solidFill>
                  <a:schemeClr val="bg1"/>
                </a:solidFill>
              </a:rPr>
              <a:t>F</a:t>
            </a:r>
            <a:r>
              <a:rPr lang="zh-CN" altLang="en-US" sz="2800" b="1" dirty="0">
                <a:solidFill>
                  <a:schemeClr val="bg1"/>
                </a:solidFill>
              </a:rPr>
              <a:t>是哪个笛卡尔积集的子集</a:t>
            </a:r>
          </a:p>
        </p:txBody>
      </p:sp>
    </p:spTree>
    <p:extLst>
      <p:ext uri="{BB962C8B-B14F-4D97-AF65-F5344CB8AC3E}">
        <p14:creationId xmlns:p14="http://schemas.microsoft.com/office/powerpoint/2010/main" val="1829510529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EFA69D-8370-49B8-B6A5-BA40B762CA12}" type="slidenum">
              <a:rPr lang="zh-CN" altLang="en-US" smtClean="0">
                <a:solidFill>
                  <a:schemeClr val="accent1"/>
                </a:solidFill>
              </a:rPr>
              <a:pPr/>
              <a:t>40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102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例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|[0, 1]|=|(0, 1]|</a:t>
            </a:r>
            <a:endParaRPr lang="zh-CN" altLang="en-US" sz="24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836613"/>
            <a:ext cx="8229600" cy="208915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用势相等的定义证明下面两集合等势。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			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A={x</a:t>
            </a:r>
            <a:r>
              <a:rPr lang="en-US" altLang="zh-CN" sz="28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∊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│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0≤x≤1}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			B={x</a:t>
            </a:r>
            <a:r>
              <a:rPr lang="en-US" altLang="zh-CN" sz="28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∊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│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0&lt;x≤1}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其中 </a:t>
            </a:r>
            <a:r>
              <a:rPr lang="en-US" altLang="zh-CN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是实数集</a:t>
            </a:r>
            <a:r>
              <a:rPr lang="zh-CN" altLang="en-US" sz="2400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23850" y="3500438"/>
            <a:ext cx="7626350" cy="2463800"/>
            <a:chOff x="204" y="2205"/>
            <a:chExt cx="4804" cy="1552"/>
          </a:xfrm>
        </p:grpSpPr>
        <p:sp>
          <p:nvSpPr>
            <p:cNvPr id="1031" name="Text Box 4"/>
            <p:cNvSpPr txBox="1">
              <a:spLocks noChangeArrowheads="1"/>
            </p:cNvSpPr>
            <p:nvPr/>
          </p:nvSpPr>
          <p:spPr bwMode="auto">
            <a:xfrm>
              <a:off x="204" y="2205"/>
              <a:ext cx="39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解</a:t>
              </a:r>
              <a:r>
                <a:rPr lang="en-US" altLang="zh-CN" sz="2800" b="1"/>
                <a:t>:</a:t>
              </a:r>
              <a:r>
                <a:rPr lang="en-US" altLang="zh-CN" sz="2800"/>
                <a:t>           f: A→B</a:t>
              </a:r>
              <a:endParaRPr lang="zh-CN" altLang="en-US" sz="2800"/>
            </a:p>
          </p:txBody>
        </p:sp>
        <p:graphicFrame>
          <p:nvGraphicFramePr>
            <p:cNvPr id="1026" name="Object 5"/>
            <p:cNvGraphicFramePr>
              <a:graphicFrameLocks noChangeAspect="1"/>
            </p:cNvGraphicFramePr>
            <p:nvPr/>
          </p:nvGraphicFramePr>
          <p:xfrm>
            <a:off x="2608" y="2205"/>
            <a:ext cx="2400" cy="9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" name="公式" r:id="rId3" imgW="2247840" imgH="888840" progId="Equation.3">
                    <p:embed/>
                  </p:oleObj>
                </mc:Choice>
                <mc:Fallback>
                  <p:oleObj name="公式" r:id="rId3" imgW="2247840" imgH="888840" progId="Equation.3">
                    <p:embed/>
                    <p:pic>
                      <p:nvPicPr>
                        <p:cNvPr id="102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2205"/>
                          <a:ext cx="2400" cy="9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1146" y="3430"/>
              <a:ext cx="23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/>
                <a:t>显然</a:t>
              </a:r>
              <a:r>
                <a:rPr lang="en-US" altLang="zh-CN" sz="2800"/>
                <a:t>,f</a:t>
              </a:r>
              <a:r>
                <a:rPr lang="zh-CN" altLang="en-US" sz="2800"/>
                <a:t>是双射</a:t>
              </a:r>
              <a:r>
                <a:rPr lang="en-US" altLang="zh-CN" sz="2800"/>
                <a:t>,</a:t>
              </a:r>
              <a:r>
                <a:rPr lang="zh-CN" altLang="en-US" sz="2800"/>
                <a:t>故</a:t>
              </a:r>
              <a:r>
                <a:rPr lang="en-US" altLang="zh-CN" sz="2800"/>
                <a:t>|A|=|B|.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5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BEB9E5-5188-42E8-926E-B2D68856F47C}" type="slidenum">
              <a:rPr lang="zh-CN" altLang="en-US" smtClean="0">
                <a:solidFill>
                  <a:schemeClr val="accent1"/>
                </a:solidFill>
              </a:rPr>
              <a:pPr/>
              <a:t>41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359426" name="Rectangle 2"/>
          <p:cNvSpPr>
            <a:spLocks noGrp="1"/>
          </p:cNvSpPr>
          <p:nvPr>
            <p:ph type="title" idx="4294967295"/>
          </p:nvPr>
        </p:nvSpPr>
        <p:spPr>
          <a:xfrm>
            <a:off x="179387" y="-26988"/>
            <a:ext cx="8785225" cy="642938"/>
          </a:xfrm>
        </p:spPr>
        <p:txBody>
          <a:bodyPr/>
          <a:lstStyle/>
          <a:p>
            <a:pPr algn="l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宋体" pitchFamily="2" charset="-122"/>
                <a:sym typeface="Symbol" pitchFamily="18" charset="2"/>
              </a:rPr>
              <a:t>定义 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宋体" pitchFamily="2" charset="-122"/>
                <a:sym typeface="Symbol" pitchFamily="18" charset="2"/>
              </a:rPr>
              <a:t>可数无限集和不可数无限集</a:t>
            </a:r>
            <a:endParaRPr lang="en-US" altLang="zh-CN" b="1" baseline="-25000" dirty="0"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59427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052513"/>
            <a:ext cx="8640763" cy="2736850"/>
          </a:xfrm>
        </p:spPr>
        <p:txBody>
          <a:bodyPr/>
          <a:lstStyle/>
          <a:p>
            <a:pPr marL="1071563" indent="-1071563">
              <a:lnSpc>
                <a:spcPct val="120000"/>
              </a:lnSpc>
              <a:buFont typeface="Arial" charset="0"/>
              <a:buNone/>
              <a:defRPr/>
            </a:pPr>
            <a:r>
              <a:rPr lang="zh-CN" altLang="en-US" sz="2800" b="1" dirty="0">
                <a:latin typeface="Calibri" pitchFamily="34" charset="0"/>
                <a:ea typeface="宋体" pitchFamily="2" charset="-122"/>
              </a:rPr>
              <a:t>设</a:t>
            </a:r>
            <a:r>
              <a:rPr lang="en-US" altLang="zh-CN" sz="2800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zh-CN" altLang="en-US" sz="2800" b="1" dirty="0">
                <a:latin typeface="Calibri" pitchFamily="34" charset="0"/>
                <a:ea typeface="宋体" pitchFamily="2" charset="-122"/>
              </a:rPr>
              <a:t>是一个集合，若</a:t>
            </a:r>
            <a:r>
              <a:rPr lang="en-US" altLang="zh-CN" sz="2800" b="1" dirty="0">
                <a:latin typeface="Calibri" pitchFamily="34" charset="0"/>
                <a:ea typeface="宋体" pitchFamily="2" charset="-122"/>
              </a:rPr>
              <a:t>|A|=|N|</a:t>
            </a:r>
            <a:r>
              <a:rPr lang="zh-CN" altLang="en-US" sz="2800" b="1" dirty="0">
                <a:latin typeface="Calibri" pitchFamily="34" charset="0"/>
                <a:ea typeface="宋体" pitchFamily="2" charset="-122"/>
              </a:rPr>
              <a:t>，</a:t>
            </a:r>
          </a:p>
          <a:p>
            <a:pPr marL="1071563" indent="-1071563">
              <a:lnSpc>
                <a:spcPct val="120000"/>
              </a:lnSpc>
              <a:buFont typeface="Arial" charset="0"/>
              <a:buNone/>
              <a:defRPr/>
            </a:pPr>
            <a:r>
              <a:rPr lang="zh-CN" altLang="en-US" sz="2800" b="1" dirty="0">
                <a:latin typeface="Calibri" pitchFamily="34" charset="0"/>
                <a:ea typeface="宋体" pitchFamily="2" charset="-122"/>
              </a:rPr>
              <a:t>则称</a:t>
            </a:r>
            <a:r>
              <a:rPr lang="en-US" altLang="zh-CN" sz="2800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zh-CN" altLang="en-US" sz="2800" b="1" dirty="0">
                <a:latin typeface="Calibri" pitchFamily="34" charset="0"/>
                <a:ea typeface="宋体" pitchFamily="2" charset="-122"/>
              </a:rPr>
              <a:t>为可数无限集，记</a:t>
            </a:r>
          </a:p>
          <a:p>
            <a:pPr marL="1071563" indent="-1071563"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zh-CN" sz="2800" b="1" dirty="0">
                <a:latin typeface="Calibri" pitchFamily="34" charset="0"/>
                <a:ea typeface="宋体" pitchFamily="2" charset="-122"/>
              </a:rPr>
              <a:t>                                |A|= 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宋体" pitchFamily="2" charset="-122"/>
                <a:sym typeface="Symbol" pitchFamily="18" charset="2"/>
              </a:rPr>
              <a:t></a:t>
            </a: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宋体" pitchFamily="2" charset="-122"/>
              </a:rPr>
              <a:t>0</a:t>
            </a:r>
          </a:p>
          <a:p>
            <a:pPr marL="1071563" indent="-1071563">
              <a:lnSpc>
                <a:spcPct val="120000"/>
              </a:lnSpc>
              <a:buFont typeface="Arial" charset="0"/>
              <a:buNone/>
              <a:defRPr/>
            </a:pPr>
            <a:r>
              <a:rPr lang="en-US" altLang="zh-CN" sz="2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宋体" pitchFamily="2" charset="-122"/>
              </a:rPr>
              <a:t>                           </a:t>
            </a:r>
            <a:r>
              <a:rPr lang="en-US" altLang="zh-CN" sz="2800" b="1" dirty="0">
                <a:latin typeface="Calibri" pitchFamily="34" charset="0"/>
                <a:ea typeface="宋体" pitchFamily="2" charset="-122"/>
              </a:rPr>
              <a:t>(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宋体" pitchFamily="2" charset="-122"/>
                <a:sym typeface="Symbol" pitchFamily="18" charset="2"/>
              </a:rPr>
              <a:t>读作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/>
                <a:ea typeface="宋体" pitchFamily="2" charset="-122"/>
                <a:sym typeface="Symbol" pitchFamily="18" charset="2"/>
              </a:rPr>
              <a:t>“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宋体" pitchFamily="2" charset="-122"/>
                <a:sym typeface="Symbol" pitchFamily="18" charset="2"/>
              </a:rPr>
              <a:t>阿列夫零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/>
                <a:ea typeface="宋体" pitchFamily="2" charset="-122"/>
                <a:sym typeface="Symbol" pitchFamily="18" charset="2"/>
              </a:rPr>
              <a:t>”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宋体" pitchFamily="2" charset="-122"/>
                <a:sym typeface="Symbol" pitchFamily="18" charset="2"/>
              </a:rPr>
              <a:t>,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宋体" pitchFamily="2" charset="-122"/>
                <a:sym typeface="Symbol" pitchFamily="18" charset="2"/>
              </a:rPr>
              <a:t>是康托引入的</a:t>
            </a:r>
            <a:r>
              <a:rPr lang="en-US" altLang="zh-CN" sz="2800" b="1" dirty="0">
                <a:latin typeface="Calibri" pitchFamily="34" charset="0"/>
                <a:ea typeface="宋体" pitchFamily="2" charset="-122"/>
              </a:rPr>
              <a:t>)</a:t>
            </a:r>
            <a:r>
              <a:rPr lang="zh-CN" altLang="en-US" sz="2800" b="1" dirty="0">
                <a:latin typeface="Calibri" pitchFamily="34" charset="0"/>
                <a:ea typeface="宋体" pitchFamily="2" charset="-122"/>
              </a:rPr>
              <a:t>。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323850" y="4292600"/>
            <a:ext cx="8208963" cy="6477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ct val="30000"/>
              </a:spcAft>
            </a:pP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一个可数无限集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可以表示为  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A={a</a:t>
            </a:r>
            <a:r>
              <a:rPr lang="en-US" altLang="zh-CN" sz="2800" b="1" baseline="-25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a</a:t>
            </a:r>
            <a:r>
              <a:rPr lang="en-US" altLang="zh-CN" sz="2800" b="1" baseline="-25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⋯,a</a:t>
            </a:r>
            <a:r>
              <a:rPr lang="en-US" altLang="zh-CN" sz="2800" b="1" baseline="-25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⋯}</a:t>
            </a:r>
            <a:endParaRPr lang="zh-CN" altLang="en-US" sz="28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406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EA5615-99FA-4486-B8FB-7A1B66E06729}" type="slidenum">
              <a:rPr lang="zh-CN" altLang="en-US" smtClean="0">
                <a:solidFill>
                  <a:schemeClr val="accent1"/>
                </a:solidFill>
              </a:rPr>
              <a:pPr/>
              <a:t>42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20483" name="Rectangle 2"/>
          <p:cNvSpPr>
            <a:spLocks noGrp="1"/>
          </p:cNvSpPr>
          <p:nvPr>
            <p:ph type="title" idx="4294967295"/>
          </p:nvPr>
        </p:nvSpPr>
        <p:spPr>
          <a:xfrm>
            <a:off x="0" y="-26988"/>
            <a:ext cx="8964613" cy="642938"/>
          </a:xfrm>
        </p:spPr>
        <p:txBody>
          <a:bodyPr/>
          <a:lstStyle/>
          <a:p>
            <a:pPr algn="l"/>
            <a:r>
              <a:rPr lang="zh-CN" altLang="en-US" sz="4800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4800" dirty="0">
                <a:latin typeface="Calibri" panose="020F050202020403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A={x∊R│0≤x&lt;1}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不是可数无限集</a:t>
            </a:r>
            <a:endParaRPr lang="en-US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66595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981075"/>
            <a:ext cx="8569325" cy="5519738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zh-CN" altLang="en-US" b="1" dirty="0">
                <a:latin typeface="Calibri" pitchFamily="34" charset="0"/>
                <a:ea typeface="宋体" pitchFamily="2" charset="-122"/>
              </a:rPr>
              <a:t>证：采用反证法。假设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|A|=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宋体" pitchFamily="2" charset="-122"/>
                <a:sym typeface="Symbol" pitchFamily="18" charset="2"/>
              </a:rPr>
              <a:t></a:t>
            </a:r>
            <a:r>
              <a:rPr lang="en-US" altLang="zh-CN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  <a:ea typeface="宋体" pitchFamily="2" charset="-122"/>
                <a:sym typeface="Symbol" pitchFamily="18" charset="2"/>
              </a:rPr>
              <a:t>0</a:t>
            </a:r>
            <a:r>
              <a:rPr lang="zh-CN" altLang="en-US" b="1" dirty="0">
                <a:latin typeface="Calibri" pitchFamily="34" charset="0"/>
                <a:ea typeface="宋体" pitchFamily="2" charset="-122"/>
              </a:rPr>
              <a:t>，</a:t>
            </a:r>
          </a:p>
          <a:p>
            <a:pPr>
              <a:buFont typeface="Arial" charset="0"/>
              <a:buNone/>
              <a:defRPr/>
            </a:pPr>
            <a:r>
              <a:rPr lang="zh-CN" altLang="en-US" b="1" dirty="0">
                <a:latin typeface="Calibri" pitchFamily="34" charset="0"/>
                <a:ea typeface="宋体" pitchFamily="2" charset="-122"/>
              </a:rPr>
              <a:t>         则存在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g: N</a:t>
            </a:r>
            <a:r>
              <a:rPr lang="en-US" altLang="zh-CN" dirty="0">
                <a:latin typeface="Calibri" pitchFamily="34" charset="0"/>
                <a:ea typeface="宋体" pitchFamily="2" charset="-122"/>
              </a:rPr>
              <a:t>→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zh-CN" altLang="en-US" b="1" dirty="0">
                <a:latin typeface="Calibri" pitchFamily="34" charset="0"/>
                <a:ea typeface="宋体" pitchFamily="2" charset="-122"/>
              </a:rPr>
              <a:t>， 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g</a:t>
            </a:r>
            <a:r>
              <a:rPr lang="zh-CN" altLang="en-US" b="1" dirty="0">
                <a:latin typeface="Calibri" pitchFamily="34" charset="0"/>
                <a:ea typeface="宋体" pitchFamily="2" charset="-122"/>
              </a:rPr>
              <a:t>是双射。</a:t>
            </a:r>
          </a:p>
          <a:p>
            <a:pPr>
              <a:buFont typeface="Arial" charset="0"/>
              <a:buNone/>
              <a:defRPr/>
            </a:pPr>
            <a:r>
              <a:rPr lang="zh-CN" altLang="en-US" b="1" dirty="0">
                <a:latin typeface="Calibri" pitchFamily="34" charset="0"/>
                <a:ea typeface="宋体" pitchFamily="2" charset="-122"/>
              </a:rPr>
              <a:t>         不失一般性，设</a:t>
            </a:r>
          </a:p>
          <a:p>
            <a:pPr>
              <a:buFont typeface="Arial" charset="0"/>
              <a:buNone/>
              <a:defRPr/>
            </a:pPr>
            <a:r>
              <a:rPr lang="zh-CN" altLang="en-US" b="1" dirty="0">
                <a:latin typeface="Calibri" pitchFamily="34" charset="0"/>
                <a:ea typeface="宋体" pitchFamily="2" charset="-122"/>
              </a:rPr>
              <a:t>             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g(0)=0.a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00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01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02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03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04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…</a:t>
            </a:r>
          </a:p>
          <a:p>
            <a:pPr>
              <a:buFont typeface="Arial" charset="0"/>
              <a:buNone/>
              <a:defRPr/>
            </a:pPr>
            <a:r>
              <a:rPr lang="en-US" altLang="zh-CN" b="1" dirty="0">
                <a:latin typeface="Calibri" pitchFamily="34" charset="0"/>
                <a:ea typeface="宋体" pitchFamily="2" charset="-122"/>
              </a:rPr>
              <a:t>             g(1)=0.a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10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11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12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13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14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…</a:t>
            </a:r>
          </a:p>
          <a:p>
            <a:pPr>
              <a:buFont typeface="Arial" charset="0"/>
              <a:buNone/>
              <a:defRPr/>
            </a:pPr>
            <a:r>
              <a:rPr lang="en-US" altLang="zh-CN" b="1" dirty="0">
                <a:latin typeface="Calibri" pitchFamily="34" charset="0"/>
                <a:ea typeface="宋体" pitchFamily="2" charset="-122"/>
              </a:rPr>
              <a:t>		   g(2)=0.a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20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21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22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23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24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… </a:t>
            </a:r>
          </a:p>
          <a:p>
            <a:pPr>
              <a:buFont typeface="Arial" charset="0"/>
              <a:buNone/>
              <a:defRPr/>
            </a:pPr>
            <a:r>
              <a:rPr lang="en-US" altLang="zh-CN" b="1" dirty="0">
                <a:latin typeface="Calibri" pitchFamily="34" charset="0"/>
                <a:ea typeface="宋体" pitchFamily="2" charset="-122"/>
              </a:rPr>
              <a:t>		   g(3)=0.a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30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31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32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33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34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…</a:t>
            </a:r>
          </a:p>
          <a:p>
            <a:pPr>
              <a:buFont typeface="Arial" charset="0"/>
              <a:buNone/>
              <a:defRPr/>
            </a:pPr>
            <a:r>
              <a:rPr lang="en-US" altLang="zh-CN" b="1" dirty="0">
                <a:latin typeface="Calibri" pitchFamily="34" charset="0"/>
                <a:ea typeface="宋体" pitchFamily="2" charset="-122"/>
              </a:rPr>
              <a:t>		   g(4)=0.a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40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41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42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43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44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…</a:t>
            </a:r>
          </a:p>
          <a:p>
            <a:pPr>
              <a:buFont typeface="Arial" charset="0"/>
              <a:buNone/>
              <a:defRPr/>
            </a:pPr>
            <a:r>
              <a:rPr lang="en-US" altLang="zh-CN" b="1" dirty="0">
                <a:latin typeface="Calibri" pitchFamily="34" charset="0"/>
                <a:ea typeface="宋体" pitchFamily="2" charset="-122"/>
              </a:rPr>
              <a:t>		   … …</a:t>
            </a:r>
            <a:endParaRPr lang="zh-CN" altLang="en-US" b="1" dirty="0"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77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285750"/>
            <a:ext cx="8569325" cy="34290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zh-CN" b="1" dirty="0">
                <a:latin typeface="Calibri" pitchFamily="34" charset="0"/>
                <a:ea typeface="宋体" pitchFamily="2" charset="-122"/>
              </a:rPr>
              <a:t>		   g(0)=0.</a:t>
            </a:r>
            <a:r>
              <a:rPr lang="en-US" altLang="zh-CN" b="1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  <a:latin typeface="Calibri" pitchFamily="34" charset="0"/>
                <a:ea typeface="宋体" pitchFamily="2" charset="-122"/>
              </a:rPr>
              <a:t>00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01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02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03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04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…</a:t>
            </a:r>
          </a:p>
          <a:p>
            <a:pPr>
              <a:buFont typeface="Arial" charset="0"/>
              <a:buNone/>
              <a:defRPr/>
            </a:pPr>
            <a:r>
              <a:rPr lang="en-US" altLang="zh-CN" b="1" dirty="0">
                <a:latin typeface="Calibri" pitchFamily="34" charset="0"/>
                <a:ea typeface="宋体" pitchFamily="2" charset="-122"/>
              </a:rPr>
              <a:t>             g(1)=0.a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10</a:t>
            </a:r>
            <a:r>
              <a:rPr lang="en-US" altLang="zh-CN" b="1" dirty="0">
                <a:solidFill>
                  <a:srgbClr val="00B050"/>
                </a:solidFill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solidFill>
                  <a:srgbClr val="00B050"/>
                </a:solidFill>
                <a:latin typeface="Calibri" pitchFamily="34" charset="0"/>
                <a:ea typeface="宋体" pitchFamily="2" charset="-122"/>
              </a:rPr>
              <a:t>11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12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13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14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…</a:t>
            </a:r>
          </a:p>
          <a:p>
            <a:pPr>
              <a:buFont typeface="Arial" charset="0"/>
              <a:buNone/>
              <a:defRPr/>
            </a:pPr>
            <a:r>
              <a:rPr lang="en-US" altLang="zh-CN" b="1" dirty="0">
                <a:latin typeface="Calibri" pitchFamily="34" charset="0"/>
                <a:ea typeface="宋体" pitchFamily="2" charset="-122"/>
              </a:rPr>
              <a:t>		   g(2)=0.a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20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21</a:t>
            </a:r>
            <a:r>
              <a:rPr lang="en-US" altLang="zh-CN" b="1" dirty="0">
                <a:solidFill>
                  <a:srgbClr val="7030A0"/>
                </a:solidFill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solidFill>
                  <a:srgbClr val="7030A0"/>
                </a:solidFill>
                <a:latin typeface="Calibri" pitchFamily="34" charset="0"/>
                <a:ea typeface="宋体" pitchFamily="2" charset="-122"/>
              </a:rPr>
              <a:t>22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23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24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… </a:t>
            </a:r>
          </a:p>
          <a:p>
            <a:pPr>
              <a:buFont typeface="Arial" charset="0"/>
              <a:buNone/>
              <a:defRPr/>
            </a:pPr>
            <a:r>
              <a:rPr lang="en-US" altLang="zh-CN" b="1" dirty="0">
                <a:latin typeface="Calibri" pitchFamily="34" charset="0"/>
                <a:ea typeface="宋体" pitchFamily="2" charset="-122"/>
              </a:rPr>
              <a:t>		   g(3)=0.a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30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31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32</a:t>
            </a:r>
            <a:r>
              <a:rPr lang="en-US" altLang="zh-CN" b="1" dirty="0">
                <a:solidFill>
                  <a:srgbClr val="FFC000"/>
                </a:solidFill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solidFill>
                  <a:srgbClr val="FFC000"/>
                </a:solidFill>
                <a:latin typeface="Calibri" pitchFamily="34" charset="0"/>
                <a:ea typeface="宋体" pitchFamily="2" charset="-122"/>
              </a:rPr>
              <a:t>33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34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…</a:t>
            </a:r>
          </a:p>
          <a:p>
            <a:pPr>
              <a:buFont typeface="Arial" charset="0"/>
              <a:buNone/>
              <a:defRPr/>
            </a:pPr>
            <a:r>
              <a:rPr lang="en-US" altLang="zh-CN" b="1" dirty="0">
                <a:latin typeface="Calibri" pitchFamily="34" charset="0"/>
                <a:ea typeface="宋体" pitchFamily="2" charset="-122"/>
              </a:rPr>
              <a:t>		   g(4)=0.a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40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41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42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latin typeface="Calibri" pitchFamily="34" charset="0"/>
                <a:ea typeface="宋体" pitchFamily="2" charset="-122"/>
              </a:rPr>
              <a:t>43</a:t>
            </a:r>
            <a:r>
              <a:rPr lang="en-US" altLang="zh-CN" b="1" dirty="0">
                <a:solidFill>
                  <a:schemeClr val="accent3"/>
                </a:solidFill>
                <a:latin typeface="Calibri" pitchFamily="34" charset="0"/>
                <a:ea typeface="宋体" pitchFamily="2" charset="-122"/>
              </a:rPr>
              <a:t>a</a:t>
            </a:r>
            <a:r>
              <a:rPr lang="en-US" altLang="zh-CN" b="1" baseline="-25000" dirty="0">
                <a:solidFill>
                  <a:schemeClr val="accent3"/>
                </a:solidFill>
                <a:latin typeface="Calibri" pitchFamily="34" charset="0"/>
                <a:ea typeface="宋体" pitchFamily="2" charset="-122"/>
              </a:rPr>
              <a:t>44</a:t>
            </a:r>
            <a:r>
              <a:rPr lang="en-US" altLang="zh-CN" b="1" dirty="0">
                <a:latin typeface="Calibri" pitchFamily="34" charset="0"/>
                <a:ea typeface="宋体" pitchFamily="2" charset="-122"/>
              </a:rPr>
              <a:t>…</a:t>
            </a:r>
          </a:p>
          <a:p>
            <a:pPr>
              <a:buFont typeface="Arial" charset="0"/>
              <a:buNone/>
              <a:defRPr/>
            </a:pPr>
            <a:r>
              <a:rPr lang="en-US" altLang="zh-CN" b="1" dirty="0">
                <a:latin typeface="Calibri" pitchFamily="34" charset="0"/>
                <a:ea typeface="宋体" pitchFamily="2" charset="-122"/>
              </a:rPr>
              <a:t>		   … …</a:t>
            </a:r>
            <a:endParaRPr lang="zh-CN" altLang="en-US" b="1" dirty="0"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57250" y="4357688"/>
            <a:ext cx="657225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latin typeface="Calibri" pitchFamily="34" charset="0"/>
              </a:rPr>
              <a:t>作：</a:t>
            </a:r>
            <a:r>
              <a:rPr lang="en-US" altLang="zh-CN" sz="3200" b="1" dirty="0">
                <a:latin typeface="Calibri" pitchFamily="34" charset="0"/>
              </a:rPr>
              <a:t>b=0.</a:t>
            </a:r>
            <a:r>
              <a:rPr lang="en-US" altLang="zh-CN" sz="3200" b="1" dirty="0">
                <a:solidFill>
                  <a:srgbClr val="FF0000"/>
                </a:solidFill>
                <a:latin typeface="Calibri" pitchFamily="34" charset="0"/>
              </a:rPr>
              <a:t>b</a:t>
            </a:r>
            <a:r>
              <a:rPr lang="en-US" altLang="zh-CN" sz="3200" b="1" baseline="-25000" dirty="0">
                <a:solidFill>
                  <a:srgbClr val="FF0000"/>
                </a:solidFill>
                <a:latin typeface="Calibri" pitchFamily="34" charset="0"/>
              </a:rPr>
              <a:t>0</a:t>
            </a:r>
            <a:r>
              <a:rPr lang="en-US" altLang="zh-CN" sz="3200" b="1" dirty="0">
                <a:solidFill>
                  <a:srgbClr val="00B050"/>
                </a:solidFill>
                <a:latin typeface="Calibri" pitchFamily="34" charset="0"/>
              </a:rPr>
              <a:t>b</a:t>
            </a:r>
            <a:r>
              <a:rPr lang="en-US" altLang="zh-CN" sz="3200" b="1" baseline="-25000" dirty="0">
                <a:solidFill>
                  <a:srgbClr val="00B050"/>
                </a:solidFill>
                <a:latin typeface="Calibri" pitchFamily="34" charset="0"/>
              </a:rPr>
              <a:t>1</a:t>
            </a:r>
            <a:r>
              <a:rPr lang="en-US" altLang="zh-CN" sz="3200" b="1" dirty="0">
                <a:solidFill>
                  <a:srgbClr val="7030A0"/>
                </a:solidFill>
                <a:latin typeface="Calibri" pitchFamily="34" charset="0"/>
              </a:rPr>
              <a:t>b</a:t>
            </a:r>
            <a:r>
              <a:rPr lang="en-US" altLang="zh-CN" sz="3200" b="1" baseline="-25000" dirty="0">
                <a:solidFill>
                  <a:srgbClr val="7030A0"/>
                </a:solidFill>
                <a:latin typeface="Calibri" pitchFamily="34" charset="0"/>
              </a:rPr>
              <a:t>2</a:t>
            </a:r>
            <a:r>
              <a:rPr lang="en-US" altLang="zh-CN" sz="3200" b="1" dirty="0">
                <a:solidFill>
                  <a:srgbClr val="FFC000"/>
                </a:solidFill>
                <a:latin typeface="Calibri" pitchFamily="34" charset="0"/>
              </a:rPr>
              <a:t>b</a:t>
            </a:r>
            <a:r>
              <a:rPr lang="en-US" altLang="zh-CN" sz="3200" b="1" baseline="-25000" dirty="0">
                <a:solidFill>
                  <a:srgbClr val="FFC000"/>
                </a:solidFill>
                <a:latin typeface="Calibri" pitchFamily="34" charset="0"/>
              </a:rPr>
              <a:t>3</a:t>
            </a:r>
            <a:r>
              <a:rPr lang="en-US" altLang="zh-CN" sz="3200" b="1" dirty="0">
                <a:solidFill>
                  <a:schemeClr val="accent3"/>
                </a:solidFill>
                <a:latin typeface="Calibri" pitchFamily="34" charset="0"/>
              </a:rPr>
              <a:t>b</a:t>
            </a:r>
            <a:r>
              <a:rPr lang="en-US" altLang="zh-CN" sz="3200" b="1" baseline="-25000" dirty="0">
                <a:solidFill>
                  <a:schemeClr val="accent3"/>
                </a:solidFill>
                <a:latin typeface="Calibri" pitchFamily="34" charset="0"/>
              </a:rPr>
              <a:t>4</a:t>
            </a:r>
            <a:r>
              <a:rPr lang="en-US" altLang="zh-CN" sz="3200" b="1" dirty="0">
                <a:latin typeface="Calibri" pitchFamily="34" charset="0"/>
              </a:rPr>
              <a:t>…</a:t>
            </a:r>
            <a:endParaRPr lang="zh-CN" altLang="en-US" sz="3200" dirty="0">
              <a:latin typeface="Arial" charset="0"/>
            </a:endParaRPr>
          </a:p>
        </p:txBody>
      </p:sp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1643063" y="5429250"/>
            <a:ext cx="4718050" cy="584200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</a:rPr>
              <a:t>显然</a:t>
            </a:r>
            <a:r>
              <a:rPr lang="en-US" altLang="zh-CN" sz="3200">
                <a:solidFill>
                  <a:schemeClr val="bg1"/>
                </a:solidFill>
              </a:rPr>
              <a:t>, </a:t>
            </a:r>
            <a:r>
              <a:rPr lang="zh-CN" altLang="en-US" sz="3200">
                <a:solidFill>
                  <a:schemeClr val="bg1"/>
                </a:solidFill>
              </a:rPr>
              <a:t>如果</a:t>
            </a:r>
            <a:r>
              <a:rPr lang="en-US" altLang="zh-CN" sz="3200" b="1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en-US" altLang="zh-CN" sz="3200" b="1" baseline="-25000">
                <a:solidFill>
                  <a:schemeClr val="bg1"/>
                </a:solidFill>
                <a:latin typeface="Calibri" panose="020F0502020204030204" pitchFamily="34" charset="0"/>
              </a:rPr>
              <a:t>ii </a:t>
            </a:r>
            <a:r>
              <a:rPr lang="en-US" altLang="zh-CN" sz="3200" b="1">
                <a:solidFill>
                  <a:schemeClr val="bg1"/>
                </a:solidFill>
                <a:latin typeface="Calibri" panose="020F0502020204030204" pitchFamily="34" charset="0"/>
              </a:rPr>
              <a:t>≠b</a:t>
            </a:r>
            <a:r>
              <a:rPr lang="en-US" altLang="zh-CN" sz="3200" b="1" baseline="-25000">
                <a:solidFill>
                  <a:schemeClr val="bg1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3200" b="1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zh-CN" altLang="en-US" sz="3200" b="1">
                <a:solidFill>
                  <a:schemeClr val="bg1"/>
                </a:solidFill>
                <a:latin typeface="Calibri" panose="020F0502020204030204" pitchFamily="34" charset="0"/>
              </a:rPr>
              <a:t>则 </a:t>
            </a:r>
            <a:r>
              <a:rPr lang="en-US" altLang="zh-CN" sz="3200" b="1">
                <a:solidFill>
                  <a:schemeClr val="bg1"/>
                </a:solidFill>
                <a:latin typeface="Calibri" panose="020F0502020204030204" pitchFamily="34" charset="0"/>
              </a:rPr>
              <a:t>g(i) ≠b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58D307-1CB1-4E55-951E-94D04E3828CD}"/>
              </a:ext>
            </a:extLst>
          </p:cNvPr>
          <p:cNvSpPr txBox="1"/>
          <p:nvPr/>
        </p:nvSpPr>
        <p:spPr>
          <a:xfrm>
            <a:off x="6084168" y="429309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康托对角线法</a:t>
            </a:r>
          </a:p>
        </p:txBody>
      </p:sp>
    </p:spTree>
    <p:extLst>
      <p:ext uri="{BB962C8B-B14F-4D97-AF65-F5344CB8AC3E}">
        <p14:creationId xmlns:p14="http://schemas.microsoft.com/office/powerpoint/2010/main" val="193229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785A12-FDF4-4B71-83DF-BFE85CE54754}" type="slidenum">
              <a:rPr lang="zh-CN" altLang="en-US" smtClean="0">
                <a:solidFill>
                  <a:schemeClr val="accent1"/>
                </a:solidFill>
              </a:rPr>
              <a:pPr/>
              <a:t>44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22532" name="Rectangle 3"/>
          <p:cNvSpPr>
            <a:spLocks noGrp="1"/>
          </p:cNvSpPr>
          <p:nvPr>
            <p:ph type="body" idx="4294967295"/>
          </p:nvPr>
        </p:nvSpPr>
        <p:spPr>
          <a:xfrm>
            <a:off x="668338" y="345057"/>
            <a:ext cx="8223250" cy="308927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作：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b=0.b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0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…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，其中</a:t>
            </a:r>
          </a:p>
        </p:txBody>
      </p:sp>
      <p:grpSp>
        <p:nvGrpSpPr>
          <p:cNvPr id="22533" name="Group 11"/>
          <p:cNvGrpSpPr>
            <a:grpSpLocks/>
          </p:cNvGrpSpPr>
          <p:nvPr/>
        </p:nvGrpSpPr>
        <p:grpSpPr bwMode="auto">
          <a:xfrm>
            <a:off x="2684463" y="1196752"/>
            <a:ext cx="3960812" cy="1443037"/>
            <a:chOff x="1691" y="1117"/>
            <a:chExt cx="2495" cy="909"/>
          </a:xfrm>
        </p:grpSpPr>
        <p:sp>
          <p:nvSpPr>
            <p:cNvPr id="22535" name="Text Box 5"/>
            <p:cNvSpPr txBox="1">
              <a:spLocks noChangeArrowheads="1"/>
            </p:cNvSpPr>
            <p:nvPr/>
          </p:nvSpPr>
          <p:spPr bwMode="auto">
            <a:xfrm>
              <a:off x="1691" y="1371"/>
              <a:ext cx="46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chemeClr val="folHlink"/>
                  </a:solidFill>
                </a:rPr>
                <a:t>b</a:t>
              </a:r>
              <a:r>
                <a:rPr lang="en-US" altLang="zh-CN" sz="3200" b="1" i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32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22536" name="Text Box 6"/>
            <p:cNvSpPr txBox="1">
              <a:spLocks noChangeArrowheads="1"/>
            </p:cNvSpPr>
            <p:nvPr/>
          </p:nvSpPr>
          <p:spPr bwMode="auto">
            <a:xfrm>
              <a:off x="2264" y="1117"/>
              <a:ext cx="192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2 </a:t>
              </a:r>
              <a:r>
                <a:rPr lang="en-US" altLang="zh-CN" sz="3200" b="1" i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zh-CN" altLang="en-US" sz="32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当</a:t>
              </a:r>
              <a:r>
                <a:rPr lang="en-US" altLang="zh-CN" sz="3200" b="1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3200" b="1" i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ii </a:t>
              </a:r>
              <a:r>
                <a:rPr lang="en-US" altLang="zh-CN" sz="3200">
                  <a:solidFill>
                    <a:schemeClr val="folHlink"/>
                  </a:solidFill>
                </a:rPr>
                <a:t>=</a:t>
              </a:r>
              <a:r>
                <a:rPr lang="en-US" altLang="zh-CN" sz="3200"/>
                <a:t> </a:t>
              </a:r>
              <a:r>
                <a:rPr lang="en-US" altLang="zh-CN" sz="3200" b="1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22537" name="Text Box 7"/>
            <p:cNvSpPr txBox="1">
              <a:spLocks noChangeArrowheads="1"/>
            </p:cNvSpPr>
            <p:nvPr/>
          </p:nvSpPr>
          <p:spPr bwMode="auto">
            <a:xfrm>
              <a:off x="2264" y="1658"/>
              <a:ext cx="168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chemeClr val="folHlink"/>
                  </a:solidFill>
                </a:rPr>
                <a:t>1        </a:t>
              </a:r>
              <a:r>
                <a:rPr lang="zh-CN" altLang="en-US" sz="3200" b="1">
                  <a:solidFill>
                    <a:schemeClr val="folHlink"/>
                  </a:solidFill>
                </a:rPr>
                <a:t>当</a:t>
              </a:r>
              <a:r>
                <a:rPr lang="en-US" altLang="zh-CN" sz="3200" b="1">
                  <a:solidFill>
                    <a:schemeClr val="folHlink"/>
                  </a:solidFill>
                </a:rPr>
                <a:t>a</a:t>
              </a:r>
              <a:r>
                <a:rPr lang="en-US" altLang="zh-CN" sz="3200" b="1" i="1" baseline="-2500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ii</a:t>
              </a:r>
              <a:r>
                <a:rPr lang="en-US" altLang="zh-CN" sz="3200" b="1">
                  <a:solidFill>
                    <a:schemeClr val="folHlink"/>
                  </a:solidFill>
                </a:rPr>
                <a:t>≠</a:t>
              </a:r>
              <a:r>
                <a:rPr lang="zh-CN" altLang="zh-CN" sz="3200"/>
                <a:t> </a:t>
              </a:r>
              <a:r>
                <a:rPr lang="zh-CN" altLang="en-US" sz="3200">
                  <a:solidFill>
                    <a:srgbClr val="993300"/>
                  </a:solidFill>
                </a:rPr>
                <a:t>1</a:t>
              </a:r>
              <a:endParaRPr lang="en-US" altLang="zh-CN" sz="3200" b="1">
                <a:solidFill>
                  <a:srgbClr val="993300"/>
                </a:solidFill>
              </a:endParaRPr>
            </a:p>
          </p:txBody>
        </p:sp>
        <p:sp>
          <p:nvSpPr>
            <p:cNvPr id="22538" name="AutoShape 8"/>
            <p:cNvSpPr>
              <a:spLocks/>
            </p:cNvSpPr>
            <p:nvPr/>
          </p:nvSpPr>
          <p:spPr bwMode="auto">
            <a:xfrm>
              <a:off x="2218" y="1305"/>
              <a:ext cx="65" cy="593"/>
            </a:xfrm>
            <a:prstGeom prst="leftBrace">
              <a:avLst>
                <a:gd name="adj1" fmla="val 76026"/>
                <a:gd name="adj2" fmla="val 50000"/>
              </a:avLst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82985" name="Rectangle 9"/>
          <p:cNvSpPr>
            <a:spLocks noChangeArrowheads="1"/>
          </p:cNvSpPr>
          <p:nvPr/>
        </p:nvSpPr>
        <p:spPr bwMode="auto">
          <a:xfrm>
            <a:off x="668338" y="2935064"/>
            <a:ext cx="7777162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333300"/>
                </a:solidFill>
              </a:rPr>
              <a:t>显然，</a:t>
            </a:r>
            <a:r>
              <a:rPr lang="en-US" altLang="zh-CN" sz="3200" b="1" dirty="0">
                <a:solidFill>
                  <a:srgbClr val="333300"/>
                </a:solidFill>
              </a:rPr>
              <a:t>0≤b&lt;1</a:t>
            </a:r>
            <a:r>
              <a:rPr lang="zh-CN" altLang="en-US" sz="3200" b="1" dirty="0">
                <a:solidFill>
                  <a:srgbClr val="333300"/>
                </a:solidFill>
              </a:rPr>
              <a:t>，即</a:t>
            </a:r>
            <a:r>
              <a:rPr lang="en-US" altLang="zh-CN" sz="3200" b="1" dirty="0" err="1">
                <a:solidFill>
                  <a:srgbClr val="333300"/>
                </a:solidFill>
              </a:rPr>
              <a:t>b∊A</a:t>
            </a:r>
            <a:r>
              <a:rPr lang="zh-CN" altLang="en-US" sz="3200" b="1" dirty="0">
                <a:solidFill>
                  <a:srgbClr val="333300"/>
                </a:solidFill>
              </a:rPr>
              <a:t>，但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333300"/>
                </a:solidFill>
              </a:rPr>
              <a:t>		</a:t>
            </a:r>
            <a:r>
              <a:rPr lang="zh-CN" altLang="el-GR" sz="3200" b="1" dirty="0">
                <a:solidFill>
                  <a:srgbClr val="333300"/>
                </a:solidFill>
              </a:rPr>
              <a:t>∀</a:t>
            </a:r>
            <a:r>
              <a:rPr lang="en-US" altLang="zh-CN" sz="3200" b="1" i="1" dirty="0" err="1">
                <a:solidFill>
                  <a:srgbClr val="33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b="1" dirty="0" err="1">
                <a:solidFill>
                  <a:srgbClr val="333300"/>
                </a:solidFill>
              </a:rPr>
              <a:t>∊</a:t>
            </a:r>
            <a:r>
              <a:rPr lang="en-US" altLang="zh-CN" sz="3200" b="1" dirty="0" err="1">
                <a:solidFill>
                  <a:srgbClr val="3333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3200" b="1" dirty="0">
                <a:solidFill>
                  <a:srgbClr val="333300"/>
                </a:solidFill>
              </a:rPr>
              <a:t>，</a:t>
            </a:r>
            <a:r>
              <a:rPr lang="en-US" altLang="zh-CN" sz="3200" b="1" dirty="0">
                <a:solidFill>
                  <a:srgbClr val="333300"/>
                </a:solidFill>
              </a:rPr>
              <a:t>g(</a:t>
            </a:r>
            <a:r>
              <a:rPr lang="en-US" altLang="zh-CN" sz="3200" b="1" i="1" dirty="0" err="1">
                <a:solidFill>
                  <a:srgbClr val="33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b="1" dirty="0">
                <a:solidFill>
                  <a:srgbClr val="333300"/>
                </a:solidFill>
              </a:rPr>
              <a:t>) ≠b</a:t>
            </a:r>
            <a:r>
              <a:rPr lang="zh-CN" altLang="en-US" sz="3200" b="1" dirty="0">
                <a:solidFill>
                  <a:srgbClr val="333300"/>
                </a:solidFill>
              </a:rPr>
              <a:t>，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333300"/>
                </a:solidFill>
              </a:rPr>
              <a:t>这是因为</a:t>
            </a:r>
            <a:r>
              <a:rPr lang="zh-CN" altLang="el-GR" sz="3200" b="1" dirty="0">
                <a:solidFill>
                  <a:srgbClr val="333300"/>
                </a:solidFill>
              </a:rPr>
              <a:t>∀</a:t>
            </a:r>
            <a:r>
              <a:rPr lang="en-US" altLang="zh-CN" sz="3200" b="1" i="1" dirty="0" err="1">
                <a:solidFill>
                  <a:srgbClr val="33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200" b="1" dirty="0" err="1">
                <a:solidFill>
                  <a:srgbClr val="333300"/>
                </a:solidFill>
              </a:rPr>
              <a:t>∊N</a:t>
            </a:r>
            <a:r>
              <a:rPr lang="zh-CN" altLang="en-US" sz="3200" b="1" dirty="0">
                <a:solidFill>
                  <a:srgbClr val="333300"/>
                </a:solidFill>
              </a:rPr>
              <a:t>，</a:t>
            </a:r>
            <a:r>
              <a:rPr lang="en-US" altLang="zh-CN" sz="3200" b="1" dirty="0" err="1">
                <a:solidFill>
                  <a:srgbClr val="333300"/>
                </a:solidFill>
              </a:rPr>
              <a:t>a</a:t>
            </a:r>
            <a:r>
              <a:rPr lang="en-US" altLang="zh-CN" sz="3200" b="1" i="1" baseline="-25000" dirty="0" err="1">
                <a:solidFill>
                  <a:srgbClr val="333300"/>
                </a:solidFill>
                <a:latin typeface="Times New Roman" panose="02020603050405020304" pitchFamily="18" charset="0"/>
              </a:rPr>
              <a:t>ii</a:t>
            </a:r>
            <a:r>
              <a:rPr lang="en-US" altLang="zh-CN" sz="3200" b="1" dirty="0">
                <a:solidFill>
                  <a:srgbClr val="333300"/>
                </a:solidFill>
              </a:rPr>
              <a:t> ≠b</a:t>
            </a:r>
            <a:r>
              <a:rPr lang="en-US" altLang="zh-CN" sz="3200" b="1" i="1" baseline="-25000" dirty="0">
                <a:solidFill>
                  <a:srgbClr val="3333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3200" b="1" dirty="0">
                <a:solidFill>
                  <a:srgbClr val="333300"/>
                </a:solidFill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333300"/>
                </a:solidFill>
              </a:rPr>
              <a:t>这与</a:t>
            </a:r>
            <a:r>
              <a:rPr lang="en-US" altLang="zh-CN" sz="3200" b="1" dirty="0">
                <a:solidFill>
                  <a:srgbClr val="333300"/>
                </a:solidFill>
              </a:rPr>
              <a:t>g</a:t>
            </a:r>
            <a:r>
              <a:rPr lang="zh-CN" altLang="en-US" sz="3200" b="1" dirty="0">
                <a:solidFill>
                  <a:srgbClr val="333300"/>
                </a:solidFill>
              </a:rPr>
              <a:t>是双射矛盾，矛盾说明</a:t>
            </a:r>
            <a:r>
              <a:rPr lang="en-US" altLang="zh-CN" sz="3200" b="1" dirty="0">
                <a:solidFill>
                  <a:srgbClr val="333300"/>
                </a:solidFill>
              </a:rPr>
              <a:t>|N|≠|A|</a:t>
            </a:r>
            <a:r>
              <a:rPr lang="zh-CN" altLang="en-US" sz="3200" b="1" dirty="0">
                <a:solidFill>
                  <a:srgbClr val="333300"/>
                </a:solidFill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333300"/>
                </a:solidFill>
              </a:rPr>
              <a:t>即</a:t>
            </a:r>
            <a:r>
              <a:rPr lang="en-US" altLang="zh-CN" sz="3200" b="1" dirty="0">
                <a:solidFill>
                  <a:srgbClr val="333300"/>
                </a:solidFill>
              </a:rPr>
              <a:t>A</a:t>
            </a:r>
            <a:r>
              <a:rPr lang="zh-CN" altLang="en-US" sz="3200" b="1" dirty="0">
                <a:solidFill>
                  <a:srgbClr val="333300"/>
                </a:solidFill>
              </a:rPr>
              <a:t>不是可数无限集。</a:t>
            </a:r>
          </a:p>
        </p:txBody>
      </p:sp>
    </p:spTree>
    <p:extLst>
      <p:ext uri="{BB962C8B-B14F-4D97-AF65-F5344CB8AC3E}">
        <p14:creationId xmlns:p14="http://schemas.microsoft.com/office/powerpoint/2010/main" val="109827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2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29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29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829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29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b="1" dirty="0"/>
              <a:t>作业</a:t>
            </a:r>
            <a:r>
              <a:rPr lang="en-US" altLang="zh-CN" sz="3600" b="1" dirty="0"/>
              <a:t>12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052736"/>
            <a:ext cx="8964612" cy="1008112"/>
          </a:xfrm>
          <a:noFill/>
        </p:spPr>
        <p:txBody>
          <a:bodyPr/>
          <a:lstStyle/>
          <a:p>
            <a:pPr marL="2686050" indent="-2686050" defTabSz="892175">
              <a:lnSpc>
                <a:spcPct val="120000"/>
              </a:lnSpc>
              <a:spcBef>
                <a:spcPct val="0"/>
              </a:spcBef>
              <a:buNone/>
              <a:tabLst>
                <a:tab pos="892175" algn="l"/>
              </a:tabLst>
            </a:pPr>
            <a:r>
              <a:rPr lang="en-US" altLang="zh-CN" sz="3600" b="1" dirty="0">
                <a:solidFill>
                  <a:srgbClr val="C00000"/>
                </a:solidFill>
                <a:ea typeface="宋体" panose="02010600030101010101" pitchFamily="2" charset="-122"/>
              </a:rPr>
              <a:t>4.17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1720" y="1988840"/>
            <a:ext cx="8810760" cy="167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31925" indent="-1431925" eaLnBrk="1" hangingPunct="1">
              <a:lnSpc>
                <a:spcPct val="110000"/>
              </a:lnSpc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C00000"/>
                </a:solidFill>
              </a:rPr>
              <a:t>补充题 </a:t>
            </a:r>
            <a:r>
              <a:rPr lang="en-US" altLang="zh-CN" b="1" dirty="0"/>
              <a:t> </a:t>
            </a:r>
            <a:r>
              <a:rPr lang="zh-CN" altLang="en-US" sz="3200" b="1" dirty="0"/>
              <a:t>设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B</a:t>
            </a:r>
            <a:r>
              <a:rPr lang="zh-CN" altLang="en-US" sz="3200" b="1" dirty="0"/>
              <a:t>都是可数无限集，试说明 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－</a:t>
            </a:r>
            <a:r>
              <a:rPr lang="en-US" altLang="zh-CN" sz="3200" b="1" dirty="0"/>
              <a:t>B</a:t>
            </a:r>
            <a:r>
              <a:rPr lang="zh-CN" altLang="en-US" sz="3200" b="1" dirty="0"/>
              <a:t>的势可能有几种不同的情况。举例说明你的结论。</a:t>
            </a:r>
          </a:p>
        </p:txBody>
      </p:sp>
    </p:spTree>
    <p:extLst>
      <p:ext uri="{BB962C8B-B14F-4D97-AF65-F5344CB8AC3E}">
        <p14:creationId xmlns:p14="http://schemas.microsoft.com/office/powerpoint/2010/main" val="238575730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b="1" dirty="0"/>
              <a:t>作业</a:t>
            </a:r>
            <a:r>
              <a:rPr lang="en-US" altLang="zh-CN" sz="3600" b="1" dirty="0"/>
              <a:t>10</a:t>
            </a:r>
            <a:r>
              <a:rPr lang="zh-CN" altLang="en-US" sz="3600" b="1" dirty="0"/>
              <a:t>参考解答</a:t>
            </a:r>
            <a:endParaRPr lang="en-US" altLang="zh-CN" sz="36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95784" y="2546395"/>
            <a:ext cx="8810760" cy="4299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31925" indent="-1431925"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C00000"/>
                </a:solidFill>
              </a:rPr>
              <a:t>解：  </a:t>
            </a:r>
            <a:r>
              <a:rPr lang="en-US" altLang="zh-CN" sz="3200" b="1" dirty="0">
                <a:solidFill>
                  <a:srgbClr val="C00000"/>
                </a:solidFill>
              </a:rPr>
              <a:t>R={ &lt;1,9&gt;, &lt;2,8&gt;, &lt;3,7&gt;, </a:t>
            </a:r>
          </a:p>
          <a:p>
            <a:pPr marL="1431925" indent="-1431925"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                &lt;4,6&gt;, &lt;5,5&gt;, &lt;6,4&gt;, </a:t>
            </a:r>
          </a:p>
          <a:p>
            <a:pPr marL="1431925" indent="-1431925"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                &lt;7,3&gt;, &lt;8,2&gt;, &lt;9,1&gt;}</a:t>
            </a:r>
          </a:p>
          <a:p>
            <a:pPr marL="1431925" indent="-1431925"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          R</a:t>
            </a:r>
            <a:r>
              <a:rPr lang="zh-CN" altLang="en-US" sz="3200" b="1" dirty="0">
                <a:solidFill>
                  <a:srgbClr val="C00000"/>
                </a:solidFill>
              </a:rPr>
              <a:t>不具有自反性（因为</a:t>
            </a:r>
            <a:r>
              <a:rPr lang="en-US" altLang="zh-CN" sz="3200" b="1" dirty="0">
                <a:solidFill>
                  <a:srgbClr val="C00000"/>
                </a:solidFill>
              </a:rPr>
              <a:t>&lt;1,1&gt;</a:t>
            </a:r>
            <a:r>
              <a:rPr lang="zh-CN" altLang="en-US" sz="3200" b="1" dirty="0">
                <a:solidFill>
                  <a:srgbClr val="C00000"/>
                </a:solidFill>
              </a:rPr>
              <a:t>不属于</a:t>
            </a:r>
            <a:r>
              <a:rPr lang="en-US" altLang="zh-CN" sz="3200" b="1" dirty="0">
                <a:solidFill>
                  <a:srgbClr val="C00000"/>
                </a:solidFill>
              </a:rPr>
              <a:t>R</a:t>
            </a:r>
            <a:r>
              <a:rPr lang="zh-CN" altLang="en-US" sz="3200" b="1" dirty="0">
                <a:solidFill>
                  <a:srgbClr val="C00000"/>
                </a:solidFill>
              </a:rPr>
              <a:t>）；</a:t>
            </a:r>
            <a:endParaRPr lang="en-US" altLang="zh-CN" sz="3200" b="1" dirty="0">
              <a:solidFill>
                <a:srgbClr val="C00000"/>
              </a:solidFill>
            </a:endParaRPr>
          </a:p>
          <a:p>
            <a:pPr marL="1431925" indent="-1431925"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          R</a:t>
            </a:r>
            <a:r>
              <a:rPr lang="zh-CN" altLang="en-US" sz="3200" b="1" dirty="0">
                <a:solidFill>
                  <a:srgbClr val="C00000"/>
                </a:solidFill>
              </a:rPr>
              <a:t>不具有反自性（因为</a:t>
            </a:r>
            <a:r>
              <a:rPr lang="en-US" altLang="zh-CN" sz="3200" b="1" dirty="0">
                <a:solidFill>
                  <a:srgbClr val="C00000"/>
                </a:solidFill>
              </a:rPr>
              <a:t>&lt;5,5&gt;</a:t>
            </a:r>
            <a:r>
              <a:rPr lang="zh-CN" altLang="en-US" sz="3200" b="1" dirty="0">
                <a:solidFill>
                  <a:srgbClr val="C00000"/>
                </a:solidFill>
              </a:rPr>
              <a:t>属于</a:t>
            </a:r>
            <a:r>
              <a:rPr lang="en-US" altLang="zh-CN" sz="3200" b="1" dirty="0">
                <a:solidFill>
                  <a:srgbClr val="C00000"/>
                </a:solidFill>
              </a:rPr>
              <a:t>R</a:t>
            </a:r>
            <a:r>
              <a:rPr lang="zh-CN" altLang="en-US" sz="3200" b="1" dirty="0">
                <a:solidFill>
                  <a:srgbClr val="C00000"/>
                </a:solidFill>
              </a:rPr>
              <a:t>）；</a:t>
            </a:r>
            <a:endParaRPr lang="en-US" altLang="zh-CN" sz="3200" b="1" dirty="0">
              <a:solidFill>
                <a:srgbClr val="C00000"/>
              </a:solidFill>
            </a:endParaRPr>
          </a:p>
          <a:p>
            <a:pPr marL="1431925" indent="-1431925"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          R</a:t>
            </a:r>
            <a:r>
              <a:rPr lang="zh-CN" altLang="en-US" sz="3200" b="1" dirty="0">
                <a:solidFill>
                  <a:srgbClr val="C00000"/>
                </a:solidFill>
              </a:rPr>
              <a:t>具有对称性；</a:t>
            </a:r>
            <a:endParaRPr lang="en-US" altLang="zh-CN" sz="3200" b="1" dirty="0">
              <a:solidFill>
                <a:srgbClr val="C00000"/>
              </a:solidFill>
            </a:endParaRPr>
          </a:p>
          <a:p>
            <a:pPr marL="1431925" indent="-1431925" eaLnBrk="1" hangingPunct="1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C00000"/>
                </a:solidFill>
              </a:rPr>
              <a:t>          R</a:t>
            </a:r>
            <a:r>
              <a:rPr lang="zh-CN" altLang="en-US" sz="3200" b="1" dirty="0">
                <a:solidFill>
                  <a:srgbClr val="C00000"/>
                </a:solidFill>
              </a:rPr>
              <a:t>不具有反对称性、传递性。</a:t>
            </a:r>
            <a:endParaRPr lang="zh-CN" altLang="en-US" sz="32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940EF7-9723-753D-5A2C-C3164482A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3869"/>
            <a:ext cx="8753714" cy="160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3728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59337-F45E-84C7-FB6A-19E6E530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92EF0-416A-87FD-7EE1-C67442840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7710FF-A4F0-FAD4-A6CA-77A375A9C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4" y="0"/>
            <a:ext cx="9086099" cy="65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37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94302" y="1412776"/>
                <a:ext cx="8229600" cy="48965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证明：由于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都具有对称性，有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                   </m:t>
                        </m:r>
                        <m:r>
                          <m:rPr>
                            <m:sty m:val="p"/>
                          </m:rPr>
                          <a:rPr lang="en-US" altLang="zh-CN" sz="2800" b="1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1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由二元关系复合的逆关系的性质，有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sSubSup>
                        <m:sSub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sSubSup>
                        <m:sSub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CN" sz="2800" b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于是由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∘R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⊆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∘R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 得到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CN" altLang="en-US" sz="2800" b="1" dirty="0"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⊆</m:t>
                          </m:r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  <m:sSub>
                                <m:sSub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显然，在逆运算下包含关系保持不变，即有</a:t>
                </a:r>
                <a:endPara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   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∘R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⊆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∘R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因此得到   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∘R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∘R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302" y="1412776"/>
                <a:ext cx="8229600" cy="4896544"/>
              </a:xfrm>
              <a:blipFill>
                <a:blip r:embed="rId3"/>
                <a:stretch>
                  <a:fillRect l="-1481" t="-1743" b="-51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392" y="27781"/>
            <a:ext cx="9145016" cy="131119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1169988" indent="-1169988"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</a:rPr>
              <a:t>补充题</a:t>
            </a:r>
            <a:r>
              <a:rPr lang="zh-CN" altLang="en-US" sz="2800" b="1" dirty="0"/>
              <a:t>  设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</a:rPr>
              <a:t>和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</a:rPr>
              <a:t>是非空集合</a:t>
            </a:r>
            <a:r>
              <a:rPr lang="en-US" altLang="zh-CN" sz="2800" b="1" dirty="0">
                <a:latin typeface="Calibri" panose="020F0502020204030204" pitchFamily="34" charset="0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</a:rPr>
              <a:t>上的二元关系，都具有对称性，并且假定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1</a:t>
            </a:r>
            <a:r>
              <a:rPr lang="en-US" altLang="zh-CN" sz="2800" b="1" dirty="0"/>
              <a:t>∘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</a:rPr>
              <a:t>⊆ 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800" b="1" dirty="0"/>
              <a:t>∘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</a:rPr>
              <a:t>。试证明 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1</a:t>
            </a:r>
            <a:r>
              <a:rPr lang="en-US" altLang="zh-CN" sz="2800" b="1" dirty="0"/>
              <a:t>∘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800" b="1" dirty="0">
                <a:latin typeface="Calibri" panose="020F0502020204030204" pitchFamily="34" charset="0"/>
              </a:rPr>
              <a:t>=R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800" b="1" dirty="0"/>
              <a:t>∘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</a:rPr>
              <a:t>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046038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94302" y="1412776"/>
                <a:ext cx="8742194" cy="48965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另证：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先考虑从定义出发证明，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∘R</a:t>
                </a:r>
                <a:r>
                  <a:rPr lang="en-US" altLang="zh-CN" sz="24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⊆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∘R</a:t>
                </a:r>
                <a:r>
                  <a:rPr lang="en-US" altLang="zh-CN" sz="24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</a:t>
                </a:r>
                <a:r>
                  <a:rPr lang="zh-CN" altLang="en-US" sz="2400" b="1" dirty="0">
                    <a:solidFill>
                      <a:srgbClr val="333300"/>
                    </a:solidFill>
                  </a:rPr>
                  <a:t>对于任意的（</a:t>
                </a:r>
                <a:r>
                  <a:rPr lang="en-US" altLang="zh-CN" sz="2400" b="1" dirty="0" err="1">
                    <a:solidFill>
                      <a:srgbClr val="333300"/>
                    </a:solidFill>
                  </a:rPr>
                  <a:t>x,y</a:t>
                </a:r>
                <a:r>
                  <a:rPr lang="en-US" altLang="zh-CN" sz="2400" b="1" dirty="0">
                    <a:solidFill>
                      <a:srgbClr val="333300"/>
                    </a:solidFill>
                  </a:rPr>
                  <a:t>) ∊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R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∘R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1, 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存在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en-US" altLang="zh-CN" sz="2400" b="1" dirty="0">
                    <a:solidFill>
                      <a:srgbClr val="333300"/>
                    </a:solidFill>
                  </a:rPr>
                  <a:t> ∊ A, </a:t>
                </a:r>
                <a:r>
                  <a:rPr lang="zh-CN" altLang="en-US" sz="2400" b="1" dirty="0">
                    <a:solidFill>
                      <a:srgbClr val="333300"/>
                    </a:solidFill>
                  </a:rPr>
                  <a:t>使得：</a:t>
                </a:r>
                <a:endParaRPr lang="en-US" altLang="zh-CN" sz="2400" b="1" dirty="0">
                  <a:solidFill>
                    <a:srgbClr val="3333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   (x,</a:t>
                </a:r>
                <a:r>
                  <a:rPr lang="zh-CN" altLang="en-US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z)</a:t>
                </a:r>
                <a:r>
                  <a:rPr lang="en-US" altLang="zh-CN" sz="2400" b="1" dirty="0">
                    <a:solidFill>
                      <a:srgbClr val="333300"/>
                    </a:solidFill>
                  </a:rPr>
                  <a:t> ∊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(z, y)</a:t>
                </a:r>
                <a:r>
                  <a:rPr lang="en-US" altLang="zh-CN" sz="2400" b="1" dirty="0">
                    <a:solidFill>
                      <a:srgbClr val="333300"/>
                    </a:solidFill>
                  </a:rPr>
                  <a:t> ∊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</a:t>
                </a:r>
                <a:r>
                  <a:rPr lang="zh-CN" altLang="en-US" sz="2400" b="1" dirty="0">
                    <a:latin typeface="Calibri" panose="020F0502020204030204" pitchFamily="34" charset="0"/>
                  </a:rPr>
                  <a:t>由于</a:t>
                </a:r>
                <a:r>
                  <a:rPr lang="en-US" altLang="zh-CN" sz="2400" b="1" dirty="0">
                    <a:latin typeface="Calibri" panose="020F0502020204030204" pitchFamily="34" charset="0"/>
                  </a:rPr>
                  <a:t>R</a:t>
                </a:r>
                <a:r>
                  <a:rPr lang="en-US" altLang="zh-CN" sz="2400" b="1" baseline="-25000" dirty="0">
                    <a:latin typeface="Calibri" panose="020F0502020204030204" pitchFamily="34" charset="0"/>
                  </a:rPr>
                  <a:t>1</a:t>
                </a:r>
                <a:r>
                  <a:rPr lang="zh-CN" altLang="en-US" sz="2400" b="1" dirty="0">
                    <a:latin typeface="Calibri" panose="020F0502020204030204" pitchFamily="34" charset="0"/>
                  </a:rPr>
                  <a:t>和</a:t>
                </a:r>
                <a:r>
                  <a:rPr lang="en-US" altLang="zh-CN" sz="2400" b="1" dirty="0">
                    <a:latin typeface="Calibri" panose="020F0502020204030204" pitchFamily="34" charset="0"/>
                  </a:rPr>
                  <a:t>R</a:t>
                </a:r>
                <a:r>
                  <a:rPr lang="en-US" altLang="zh-CN" sz="2400" b="1" baseline="-25000" dirty="0">
                    <a:latin typeface="Calibri" panose="020F0502020204030204" pitchFamily="34" charset="0"/>
                  </a:rPr>
                  <a:t>2</a:t>
                </a:r>
                <a:r>
                  <a:rPr lang="zh-CN" altLang="en-US" sz="2400" b="1" dirty="0">
                    <a:latin typeface="Calibri" panose="020F0502020204030204" pitchFamily="34" charset="0"/>
                  </a:rPr>
                  <a:t>都具有对称性，则有：</a:t>
                </a:r>
                <a:endParaRPr lang="en-US" altLang="zh-CN" sz="2400" b="1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   (z,</a:t>
                </a:r>
                <a:r>
                  <a:rPr lang="zh-CN" altLang="en-US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x)</a:t>
                </a:r>
                <a:r>
                  <a:rPr lang="en-US" altLang="zh-CN" sz="2400" b="1" dirty="0">
                    <a:solidFill>
                      <a:srgbClr val="333300"/>
                    </a:solidFill>
                  </a:rPr>
                  <a:t> ∊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(y, z)</a:t>
                </a:r>
                <a:r>
                  <a:rPr lang="en-US" altLang="zh-CN" sz="2400" b="1" dirty="0">
                    <a:solidFill>
                      <a:srgbClr val="333300"/>
                    </a:solidFill>
                  </a:rPr>
                  <a:t> ∊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altLang="zh-CN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</a:t>
                </a:r>
                <a:r>
                  <a:rPr lang="zh-CN" altLang="en-US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于是由复合关系的定义，知道：</a:t>
                </a:r>
                <a:endParaRPr lang="en-US" altLang="zh-CN" sz="2400" b="1" dirty="0">
                  <a:solidFill>
                    <a:srgbClr val="33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        </a:t>
                </a:r>
                <a:r>
                  <a:rPr lang="zh-CN" altLang="en-US" sz="2400" b="1" dirty="0">
                    <a:solidFill>
                      <a:srgbClr val="333300"/>
                    </a:solidFill>
                  </a:rPr>
                  <a:t>（</a:t>
                </a:r>
                <a:r>
                  <a:rPr lang="en-US" altLang="zh-CN" sz="2400" b="1" dirty="0">
                    <a:solidFill>
                      <a:srgbClr val="333300"/>
                    </a:solidFill>
                  </a:rPr>
                  <a:t>y, x) ∊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R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∘R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  <a:p>
                <a:pPr marL="0" indent="0">
                  <a:buNone/>
                </a:pPr>
                <a:r>
                  <a:rPr lang="zh-CN" altLang="en-US" sz="2400" b="1" dirty="0">
                    <a:latin typeface="Calibri" panose="020F0502020204030204" pitchFamily="34" charset="0"/>
                  </a:rPr>
                  <a:t>              再利用假定</a:t>
                </a:r>
                <a:r>
                  <a:rPr lang="en-US" altLang="zh-CN" sz="2400" b="1" dirty="0">
                    <a:latin typeface="Calibri" panose="020F0502020204030204" pitchFamily="34" charset="0"/>
                  </a:rPr>
                  <a:t>R</a:t>
                </a:r>
                <a:r>
                  <a:rPr lang="en-US" altLang="zh-CN" sz="2400" b="1" baseline="-25000" dirty="0">
                    <a:latin typeface="Calibri" panose="020F0502020204030204" pitchFamily="34" charset="0"/>
                  </a:rPr>
                  <a:t>1</a:t>
                </a:r>
                <a:r>
                  <a:rPr lang="en-US" altLang="zh-CN" sz="2400" b="1" dirty="0"/>
                  <a:t>∘</a:t>
                </a:r>
                <a:r>
                  <a:rPr lang="en-US" altLang="zh-CN" sz="2400" b="1" dirty="0">
                    <a:latin typeface="Calibri" panose="020F0502020204030204" pitchFamily="34" charset="0"/>
                  </a:rPr>
                  <a:t>R</a:t>
                </a:r>
                <a:r>
                  <a:rPr lang="en-US" altLang="zh-CN" sz="2400" b="1" baseline="-25000" dirty="0">
                    <a:latin typeface="Calibri" panose="020F0502020204030204" pitchFamily="34" charset="0"/>
                  </a:rPr>
                  <a:t>2</a:t>
                </a:r>
                <a:r>
                  <a:rPr lang="zh-CN" altLang="en-US" sz="2400" b="1" dirty="0">
                    <a:latin typeface="Calibri" panose="020F0502020204030204" pitchFamily="34" charset="0"/>
                  </a:rPr>
                  <a:t>⊆ </a:t>
                </a:r>
                <a:r>
                  <a:rPr lang="en-US" altLang="zh-CN" sz="2400" b="1" dirty="0">
                    <a:latin typeface="Calibri" panose="020F0502020204030204" pitchFamily="34" charset="0"/>
                  </a:rPr>
                  <a:t>R</a:t>
                </a:r>
                <a:r>
                  <a:rPr lang="en-US" altLang="zh-CN" sz="2400" b="1" baseline="-25000" dirty="0">
                    <a:latin typeface="Calibri" panose="020F0502020204030204" pitchFamily="34" charset="0"/>
                  </a:rPr>
                  <a:t>2</a:t>
                </a:r>
                <a:r>
                  <a:rPr lang="en-US" altLang="zh-CN" sz="2400" b="1" dirty="0"/>
                  <a:t>∘</a:t>
                </a:r>
                <a:r>
                  <a:rPr lang="en-US" altLang="zh-CN" sz="2400" b="1" dirty="0">
                    <a:latin typeface="Calibri" panose="020F0502020204030204" pitchFamily="34" charset="0"/>
                  </a:rPr>
                  <a:t>R</a:t>
                </a:r>
                <a:r>
                  <a:rPr lang="en-US" altLang="zh-CN" sz="2400" b="1" baseline="-25000" dirty="0">
                    <a:latin typeface="Calibri" panose="020F0502020204030204" pitchFamily="34" charset="0"/>
                  </a:rPr>
                  <a:t>1</a:t>
                </a:r>
                <a:r>
                  <a:rPr lang="zh-CN" altLang="en-US" sz="2400" b="1" dirty="0">
                    <a:latin typeface="Calibri" panose="020F0502020204030204" pitchFamily="34" charset="0"/>
                  </a:rPr>
                  <a:t>得到</a:t>
                </a:r>
                <a:endParaRPr lang="en-US" altLang="zh-CN" sz="2400" b="1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400" b="1" dirty="0">
                    <a:latin typeface="Calibri" panose="020F0502020204030204" pitchFamily="34" charset="0"/>
                  </a:rPr>
                  <a:t>                            </a:t>
                </a:r>
                <a:r>
                  <a:rPr lang="zh-CN" altLang="en-US" sz="2400" b="1" dirty="0">
                    <a:solidFill>
                      <a:srgbClr val="333300"/>
                    </a:solidFill>
                  </a:rPr>
                  <a:t>（</a:t>
                </a:r>
                <a:r>
                  <a:rPr lang="en-US" altLang="zh-CN" sz="2400" b="1" dirty="0">
                    <a:solidFill>
                      <a:srgbClr val="333300"/>
                    </a:solidFill>
                  </a:rPr>
                  <a:t>y, x) ∊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latin typeface="Calibri" panose="020F0502020204030204" pitchFamily="34" charset="0"/>
                  </a:rPr>
                  <a:t>R</a:t>
                </a:r>
                <a:r>
                  <a:rPr lang="en-US" altLang="zh-CN" sz="2400" b="1" baseline="-25000" dirty="0">
                    <a:latin typeface="Calibri" panose="020F0502020204030204" pitchFamily="34" charset="0"/>
                  </a:rPr>
                  <a:t>2</a:t>
                </a:r>
                <a:r>
                  <a:rPr lang="en-US" altLang="zh-CN" sz="2400" b="1" dirty="0"/>
                  <a:t>∘</a:t>
                </a:r>
                <a:r>
                  <a:rPr lang="en-US" altLang="zh-CN" sz="2400" b="1" dirty="0">
                    <a:latin typeface="Calibri" panose="020F0502020204030204" pitchFamily="34" charset="0"/>
                  </a:rPr>
                  <a:t>R</a:t>
                </a:r>
                <a:r>
                  <a:rPr lang="en-US" altLang="zh-CN" sz="2400" b="1" baseline="-25000" dirty="0">
                    <a:latin typeface="Calibri" panose="020F0502020204030204" pitchFamily="34" charset="0"/>
                  </a:rPr>
                  <a:t>1</a:t>
                </a:r>
              </a:p>
              <a:p>
                <a:pPr marL="0" indent="0">
                  <a:buNone/>
                </a:pPr>
                <a:r>
                  <a:rPr lang="zh-CN" altLang="en-US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因此，</a:t>
                </a:r>
                <a:r>
                  <a:rPr lang="en-US" altLang="zh-CN" sz="2400" b="1" dirty="0">
                    <a:latin typeface="Calibri" panose="020F0502020204030204" pitchFamily="34" charset="0"/>
                  </a:rPr>
                  <a:t>R</a:t>
                </a:r>
                <a:r>
                  <a:rPr lang="en-US" altLang="zh-CN" sz="2400" b="1" baseline="-25000" dirty="0">
                    <a:latin typeface="Calibri" panose="020F0502020204030204" pitchFamily="34" charset="0"/>
                  </a:rPr>
                  <a:t>2</a:t>
                </a:r>
                <a:r>
                  <a:rPr lang="en-US" altLang="zh-CN" sz="2400" b="1" dirty="0"/>
                  <a:t>∘</a:t>
                </a:r>
                <a:r>
                  <a:rPr lang="en-US" altLang="zh-CN" sz="2400" b="1" dirty="0">
                    <a:latin typeface="Calibri" panose="020F0502020204030204" pitchFamily="34" charset="0"/>
                  </a:rPr>
                  <a:t>R</a:t>
                </a:r>
                <a:r>
                  <a:rPr lang="en-US" altLang="zh-CN" sz="2400" b="1" baseline="-25000" dirty="0">
                    <a:latin typeface="Calibri" panose="020F0502020204030204" pitchFamily="34" charset="0"/>
                  </a:rPr>
                  <a:t>1</a:t>
                </a:r>
                <a:r>
                  <a:rPr lang="zh-CN" altLang="en-US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满足对称性。</a:t>
                </a:r>
                <a:endParaRPr lang="en-US" altLang="zh-CN" sz="2400" b="1" dirty="0">
                  <a:solidFill>
                    <a:srgbClr val="3333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</a:t>
                </a:r>
                <a:r>
                  <a:rPr lang="zh-CN" altLang="en-US" sz="2400" b="1" dirty="0">
                    <a:solidFill>
                      <a:srgbClr val="33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于是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∘R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sSubSup>
                      <m:sSub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1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zh-CN" sz="2400" b="1" dirty="0">
                    <a:latin typeface="Calibri" panose="020F0502020204030204" pitchFamily="34" charset="0"/>
                  </a:rPr>
                  <a:t>=R</a:t>
                </a:r>
                <a:r>
                  <a:rPr lang="en-US" altLang="zh-CN" sz="2400" b="1" baseline="-25000" dirty="0">
                    <a:latin typeface="Calibri" panose="020F0502020204030204" pitchFamily="34" charset="0"/>
                  </a:rPr>
                  <a:t>1</a:t>
                </a:r>
                <a:r>
                  <a:rPr lang="en-US" altLang="zh-CN" sz="2400" b="1" dirty="0"/>
                  <a:t>∘</a:t>
                </a:r>
                <a:r>
                  <a:rPr lang="en-US" altLang="zh-CN" sz="2400" b="1" dirty="0">
                    <a:latin typeface="Calibri" panose="020F0502020204030204" pitchFamily="34" charset="0"/>
                  </a:rPr>
                  <a:t>R</a:t>
                </a:r>
                <a:r>
                  <a:rPr lang="en-US" altLang="zh-CN" sz="2400" b="1" baseline="-25000" dirty="0">
                    <a:latin typeface="Calibri" panose="020F0502020204030204" pitchFamily="34" charset="0"/>
                  </a:rPr>
                  <a:t>2</a:t>
                </a:r>
                <a:r>
                  <a:rPr lang="en-US" altLang="zh-CN" sz="2400" b="1" dirty="0">
                    <a:latin typeface="Calibri" panose="020F0502020204030204" pitchFamily="34" charset="0"/>
                  </a:rPr>
                  <a:t> 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302" y="1412776"/>
                <a:ext cx="8742194" cy="4896544"/>
              </a:xfrm>
              <a:blipFill>
                <a:blip r:embed="rId3"/>
                <a:stretch>
                  <a:fillRect l="-1046" t="-1370" b="-2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392" y="27781"/>
            <a:ext cx="9145016" cy="131119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1169988" indent="-1169988"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</a:rPr>
              <a:t>补充题</a:t>
            </a:r>
            <a:r>
              <a:rPr lang="zh-CN" altLang="en-US" sz="2800" b="1" dirty="0"/>
              <a:t>  设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</a:rPr>
              <a:t>和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</a:rPr>
              <a:t>是非空集合</a:t>
            </a:r>
            <a:r>
              <a:rPr lang="en-US" altLang="zh-CN" sz="2800" b="1" dirty="0">
                <a:latin typeface="Calibri" panose="020F0502020204030204" pitchFamily="34" charset="0"/>
              </a:rPr>
              <a:t>A</a:t>
            </a:r>
            <a:r>
              <a:rPr lang="zh-CN" altLang="en-US" sz="2800" b="1" dirty="0">
                <a:latin typeface="Calibri" panose="020F0502020204030204" pitchFamily="34" charset="0"/>
              </a:rPr>
              <a:t>上的二元关系，都具有对称性，并且假定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1</a:t>
            </a:r>
            <a:r>
              <a:rPr lang="en-US" altLang="zh-CN" sz="2800" b="1" dirty="0"/>
              <a:t>∘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2</a:t>
            </a:r>
            <a:r>
              <a:rPr lang="zh-CN" altLang="en-US" sz="2800" b="1" dirty="0">
                <a:latin typeface="Calibri" panose="020F0502020204030204" pitchFamily="34" charset="0"/>
              </a:rPr>
              <a:t>⊆ 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800" b="1" dirty="0"/>
              <a:t>∘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</a:rPr>
              <a:t>。试证明 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1</a:t>
            </a:r>
            <a:r>
              <a:rPr lang="en-US" altLang="zh-CN" sz="2800" b="1" dirty="0"/>
              <a:t>∘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800" b="1" dirty="0">
                <a:latin typeface="Calibri" panose="020F0502020204030204" pitchFamily="34" charset="0"/>
              </a:rPr>
              <a:t>=R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2</a:t>
            </a:r>
            <a:r>
              <a:rPr lang="en-US" altLang="zh-CN" sz="2800" b="1" dirty="0"/>
              <a:t>∘</a:t>
            </a:r>
            <a:r>
              <a:rPr lang="en-US" altLang="zh-CN" sz="2800" b="1" dirty="0">
                <a:latin typeface="Calibri" panose="020F0502020204030204" pitchFamily="34" charset="0"/>
              </a:rPr>
              <a:t>R</a:t>
            </a:r>
            <a:r>
              <a:rPr lang="en-US" altLang="zh-CN" sz="2800" b="1" baseline="-25000" dirty="0">
                <a:latin typeface="Calibri" panose="020F0502020204030204" pitchFamily="34" charset="0"/>
              </a:rPr>
              <a:t>1</a:t>
            </a:r>
            <a:r>
              <a:rPr lang="zh-CN" altLang="en-US" sz="2800" b="1" dirty="0">
                <a:latin typeface="Calibri" panose="020F0502020204030204" pitchFamily="34" charset="0"/>
              </a:rPr>
              <a:t>。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6660233" y="3356992"/>
            <a:ext cx="2232248" cy="206210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第一行可以替换成：</a:t>
            </a:r>
            <a:endParaRPr lang="en-US" altLang="zh-CN" sz="3200" dirty="0"/>
          </a:p>
          <a:p>
            <a:r>
              <a:rPr lang="zh-CN" altLang="en-US" sz="3200" dirty="0">
                <a:solidFill>
                  <a:srgbClr val="FF0000"/>
                </a:solidFill>
              </a:rPr>
              <a:t>先证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</a:rPr>
              <a:t>∘</a:t>
            </a: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R</a:t>
            </a:r>
            <a:r>
              <a:rPr lang="en-US" altLang="zh-CN" sz="3200" b="1" baseline="-25000" dirty="0">
                <a:solidFill>
                  <a:srgbClr val="FF0000"/>
                </a:solidFill>
                <a:latin typeface="Calibri" panose="020F0502020204030204" pitchFamily="34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具有对称性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70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196975"/>
            <a:ext cx="7772400" cy="730250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latin typeface="Calibri" panose="020F0502020204030204" pitchFamily="34" charset="0"/>
                <a:ea typeface="宋体" panose="02010600030101010101" pitchFamily="2" charset="-122"/>
              </a:rPr>
              <a:t>    </a:t>
            </a:r>
            <a:endParaRPr lang="zh-CN" altLang="en-US" sz="24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148692" y="734565"/>
            <a:ext cx="8640763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b="1" dirty="0"/>
              <a:t>    设</a:t>
            </a:r>
            <a:r>
              <a:rPr lang="en-US" altLang="zh-CN" sz="3200" b="1" dirty="0"/>
              <a:t>A={1,2,3,4},   B={5,6,7,8,9}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3200" b="1" dirty="0"/>
              <a:t>             f={ &lt;1,5&gt;, &lt;2,8&gt;, &lt;3,7&gt;, &lt;4,5&gt;}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3200" b="1" dirty="0"/>
              <a:t>             g={&lt;1,5&gt;, &lt;1,6&gt;, &lt;2,7&gt;,&lt;3,8&gt;,&lt;4,9&gt;}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3200" b="1" dirty="0"/>
              <a:t>             h={&lt;1,5&gt;,&lt;2,6&gt;,&lt;3,7&gt;}</a:t>
            </a:r>
            <a:endParaRPr lang="zh-CN" altLang="en-US" sz="3200" b="1" dirty="0"/>
          </a:p>
        </p:txBody>
      </p:sp>
      <p:sp>
        <p:nvSpPr>
          <p:cNvPr id="46" name="Rectangle 2"/>
          <p:cNvSpPr txBox="1">
            <a:spLocks/>
          </p:cNvSpPr>
          <p:nvPr/>
        </p:nvSpPr>
        <p:spPr bwMode="auto">
          <a:xfrm>
            <a:off x="179388" y="-26988"/>
            <a:ext cx="8964612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3600" b="1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哪些是</a:t>
            </a:r>
            <a:r>
              <a:rPr lang="en-US" altLang="zh-CN" sz="3600" b="1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3600" b="1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3600" b="1">
                <a:latin typeface="Calibri" panose="020F0502020204030204" pitchFamily="34" charset="0"/>
                <a:ea typeface="宋体" panose="02010600030101010101" pitchFamily="2" charset="-122"/>
              </a:rPr>
              <a:t>的函数？</a:t>
            </a:r>
            <a:endParaRPr lang="en-US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07504" y="3501008"/>
            <a:ext cx="2592288" cy="280831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516216" y="3501008"/>
            <a:ext cx="2592288" cy="280831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347864" y="3501008"/>
            <a:ext cx="2592288" cy="280831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539750" y="3656906"/>
            <a:ext cx="1625600" cy="2363787"/>
            <a:chOff x="539750" y="3944938"/>
            <a:chExt cx="1625600" cy="2363787"/>
          </a:xfrm>
        </p:grpSpPr>
        <p:sp>
          <p:nvSpPr>
            <p:cNvPr id="54" name="Oval 5"/>
            <p:cNvSpPr>
              <a:spLocks noChangeArrowheads="1"/>
            </p:cNvSpPr>
            <p:nvPr/>
          </p:nvSpPr>
          <p:spPr bwMode="auto">
            <a:xfrm>
              <a:off x="539750" y="3944938"/>
              <a:ext cx="330200" cy="2746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</a:t>
              </a:r>
            </a:p>
          </p:txBody>
        </p:sp>
        <p:sp>
          <p:nvSpPr>
            <p:cNvPr id="55" name="Oval 6"/>
            <p:cNvSpPr>
              <a:spLocks noChangeArrowheads="1"/>
            </p:cNvSpPr>
            <p:nvPr/>
          </p:nvSpPr>
          <p:spPr bwMode="auto">
            <a:xfrm>
              <a:off x="539750" y="4592638"/>
              <a:ext cx="330200" cy="2746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</a:t>
              </a:r>
            </a:p>
          </p:txBody>
        </p:sp>
        <p:sp>
          <p:nvSpPr>
            <p:cNvPr id="56" name="Oval 7"/>
            <p:cNvSpPr>
              <a:spLocks noChangeArrowheads="1"/>
            </p:cNvSpPr>
            <p:nvPr/>
          </p:nvSpPr>
          <p:spPr bwMode="auto">
            <a:xfrm>
              <a:off x="539750" y="5168900"/>
              <a:ext cx="330200" cy="2746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57" name="Oval 8"/>
            <p:cNvSpPr>
              <a:spLocks noChangeArrowheads="1"/>
            </p:cNvSpPr>
            <p:nvPr/>
          </p:nvSpPr>
          <p:spPr bwMode="auto">
            <a:xfrm>
              <a:off x="1835150" y="3944938"/>
              <a:ext cx="330200" cy="274637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5</a:t>
              </a:r>
            </a:p>
          </p:txBody>
        </p:sp>
        <p:sp>
          <p:nvSpPr>
            <p:cNvPr id="58" name="Oval 9"/>
            <p:cNvSpPr>
              <a:spLocks noChangeArrowheads="1"/>
            </p:cNvSpPr>
            <p:nvPr/>
          </p:nvSpPr>
          <p:spPr bwMode="auto">
            <a:xfrm>
              <a:off x="1835150" y="4521200"/>
              <a:ext cx="330200" cy="274638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6</a:t>
              </a: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>
              <a:off x="827088" y="4089400"/>
              <a:ext cx="10080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900113" y="4737100"/>
              <a:ext cx="1008062" cy="865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 flipV="1">
              <a:off x="827088" y="5168900"/>
              <a:ext cx="1008062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Oval 13"/>
            <p:cNvSpPr>
              <a:spLocks noChangeArrowheads="1"/>
            </p:cNvSpPr>
            <p:nvPr/>
          </p:nvSpPr>
          <p:spPr bwMode="auto">
            <a:xfrm>
              <a:off x="1835150" y="5026025"/>
              <a:ext cx="330200" cy="274638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63" name="Oval 15"/>
            <p:cNvSpPr>
              <a:spLocks noChangeArrowheads="1"/>
            </p:cNvSpPr>
            <p:nvPr/>
          </p:nvSpPr>
          <p:spPr bwMode="auto">
            <a:xfrm>
              <a:off x="539750" y="5818188"/>
              <a:ext cx="330200" cy="27463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64" name="Oval 16"/>
            <p:cNvSpPr>
              <a:spLocks noChangeArrowheads="1"/>
            </p:cNvSpPr>
            <p:nvPr/>
          </p:nvSpPr>
          <p:spPr bwMode="auto">
            <a:xfrm>
              <a:off x="1835150" y="5529263"/>
              <a:ext cx="330200" cy="274637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8</a:t>
              </a:r>
            </a:p>
          </p:txBody>
        </p:sp>
        <p:sp>
          <p:nvSpPr>
            <p:cNvPr id="65" name="Oval 17"/>
            <p:cNvSpPr>
              <a:spLocks noChangeArrowheads="1"/>
            </p:cNvSpPr>
            <p:nvPr/>
          </p:nvSpPr>
          <p:spPr bwMode="auto">
            <a:xfrm>
              <a:off x="1835150" y="6034088"/>
              <a:ext cx="330200" cy="274637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 flipV="1">
              <a:off x="827088" y="4160838"/>
              <a:ext cx="1081087" cy="1873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" name="Group 49"/>
          <p:cNvGrpSpPr/>
          <p:nvPr/>
        </p:nvGrpSpPr>
        <p:grpSpPr bwMode="auto">
          <a:xfrm>
            <a:off x="7194550" y="3656906"/>
            <a:ext cx="1625600" cy="2363787"/>
            <a:chOff x="4396" y="2568"/>
            <a:chExt cx="1024" cy="1489"/>
          </a:xfrm>
        </p:grpSpPr>
        <p:sp>
          <p:nvSpPr>
            <p:cNvPr id="68" name="Oval 35"/>
            <p:cNvSpPr>
              <a:spLocks noChangeArrowheads="1"/>
            </p:cNvSpPr>
            <p:nvPr/>
          </p:nvSpPr>
          <p:spPr bwMode="auto">
            <a:xfrm>
              <a:off x="4396" y="2568"/>
              <a:ext cx="208" cy="1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1</a:t>
              </a:r>
            </a:p>
          </p:txBody>
        </p:sp>
        <p:sp>
          <p:nvSpPr>
            <p:cNvPr id="69" name="Oval 36"/>
            <p:cNvSpPr>
              <a:spLocks noChangeArrowheads="1"/>
            </p:cNvSpPr>
            <p:nvPr/>
          </p:nvSpPr>
          <p:spPr bwMode="auto">
            <a:xfrm>
              <a:off x="4396" y="2976"/>
              <a:ext cx="208" cy="1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</a:t>
              </a: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4396" y="3339"/>
              <a:ext cx="208" cy="1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71" name="Oval 38"/>
            <p:cNvSpPr>
              <a:spLocks noChangeArrowheads="1"/>
            </p:cNvSpPr>
            <p:nvPr/>
          </p:nvSpPr>
          <p:spPr bwMode="auto">
            <a:xfrm>
              <a:off x="5212" y="2568"/>
              <a:ext cx="208" cy="173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5</a:t>
              </a:r>
            </a:p>
          </p:txBody>
        </p:sp>
        <p:sp>
          <p:nvSpPr>
            <p:cNvPr id="72" name="Oval 39"/>
            <p:cNvSpPr>
              <a:spLocks noChangeArrowheads="1"/>
            </p:cNvSpPr>
            <p:nvPr/>
          </p:nvSpPr>
          <p:spPr bwMode="auto">
            <a:xfrm>
              <a:off x="5212" y="2931"/>
              <a:ext cx="208" cy="173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6</a:t>
              </a:r>
            </a:p>
          </p:txBody>
        </p:sp>
        <p:sp>
          <p:nvSpPr>
            <p:cNvPr id="73" name="Line 40"/>
            <p:cNvSpPr>
              <a:spLocks noChangeShapeType="1"/>
            </p:cNvSpPr>
            <p:nvPr/>
          </p:nvSpPr>
          <p:spPr bwMode="auto">
            <a:xfrm>
              <a:off x="4577" y="265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41"/>
            <p:cNvSpPr>
              <a:spLocks noChangeShapeType="1"/>
            </p:cNvSpPr>
            <p:nvPr/>
          </p:nvSpPr>
          <p:spPr bwMode="auto">
            <a:xfrm flipV="1">
              <a:off x="4623" y="3022"/>
              <a:ext cx="61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42"/>
            <p:cNvSpPr>
              <a:spLocks noChangeShapeType="1"/>
            </p:cNvSpPr>
            <p:nvPr/>
          </p:nvSpPr>
          <p:spPr bwMode="auto">
            <a:xfrm flipV="1">
              <a:off x="4577" y="3339"/>
              <a:ext cx="635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Oval 43"/>
            <p:cNvSpPr>
              <a:spLocks noChangeArrowheads="1"/>
            </p:cNvSpPr>
            <p:nvPr/>
          </p:nvSpPr>
          <p:spPr bwMode="auto">
            <a:xfrm>
              <a:off x="5212" y="3249"/>
              <a:ext cx="208" cy="173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77" name="Oval 44"/>
            <p:cNvSpPr>
              <a:spLocks noChangeArrowheads="1"/>
            </p:cNvSpPr>
            <p:nvPr/>
          </p:nvSpPr>
          <p:spPr bwMode="auto">
            <a:xfrm>
              <a:off x="4396" y="3748"/>
              <a:ext cx="208" cy="17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/>
                <a:t>4</a:t>
              </a:r>
            </a:p>
          </p:txBody>
        </p:sp>
        <p:sp>
          <p:nvSpPr>
            <p:cNvPr id="78" name="Oval 45"/>
            <p:cNvSpPr>
              <a:spLocks noChangeArrowheads="1"/>
            </p:cNvSpPr>
            <p:nvPr/>
          </p:nvSpPr>
          <p:spPr bwMode="auto">
            <a:xfrm>
              <a:off x="5212" y="3566"/>
              <a:ext cx="208" cy="173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8</a:t>
              </a:r>
            </a:p>
          </p:txBody>
        </p:sp>
        <p:sp>
          <p:nvSpPr>
            <p:cNvPr id="79" name="Oval 46"/>
            <p:cNvSpPr>
              <a:spLocks noChangeArrowheads="1"/>
            </p:cNvSpPr>
            <p:nvPr/>
          </p:nvSpPr>
          <p:spPr bwMode="auto">
            <a:xfrm>
              <a:off x="5212" y="3884"/>
              <a:ext cx="208" cy="173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</p:grpSp>
      <p:grpSp>
        <p:nvGrpSpPr>
          <p:cNvPr id="80" name="Group 50"/>
          <p:cNvGrpSpPr/>
          <p:nvPr/>
        </p:nvGrpSpPr>
        <p:grpSpPr bwMode="auto">
          <a:xfrm>
            <a:off x="3738563" y="3656906"/>
            <a:ext cx="1625600" cy="2363787"/>
            <a:chOff x="2355" y="2568"/>
            <a:chExt cx="1024" cy="1489"/>
          </a:xfrm>
        </p:grpSpPr>
        <p:sp>
          <p:nvSpPr>
            <p:cNvPr id="81" name="Oval 21"/>
            <p:cNvSpPr>
              <a:spLocks noChangeArrowheads="1"/>
            </p:cNvSpPr>
            <p:nvPr/>
          </p:nvSpPr>
          <p:spPr bwMode="auto">
            <a:xfrm>
              <a:off x="2355" y="2568"/>
              <a:ext cx="208" cy="173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</a:t>
              </a:r>
            </a:p>
          </p:txBody>
        </p:sp>
        <p:sp>
          <p:nvSpPr>
            <p:cNvPr id="82" name="Oval 22"/>
            <p:cNvSpPr>
              <a:spLocks noChangeArrowheads="1"/>
            </p:cNvSpPr>
            <p:nvPr/>
          </p:nvSpPr>
          <p:spPr bwMode="auto">
            <a:xfrm>
              <a:off x="2355" y="2976"/>
              <a:ext cx="208" cy="173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</a:t>
              </a:r>
            </a:p>
          </p:txBody>
        </p:sp>
        <p:sp>
          <p:nvSpPr>
            <p:cNvPr id="83" name="Oval 23"/>
            <p:cNvSpPr>
              <a:spLocks noChangeArrowheads="1"/>
            </p:cNvSpPr>
            <p:nvPr/>
          </p:nvSpPr>
          <p:spPr bwMode="auto">
            <a:xfrm>
              <a:off x="2355" y="3339"/>
              <a:ext cx="208" cy="173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84" name="Oval 24"/>
            <p:cNvSpPr>
              <a:spLocks noChangeArrowheads="1"/>
            </p:cNvSpPr>
            <p:nvPr/>
          </p:nvSpPr>
          <p:spPr bwMode="auto">
            <a:xfrm>
              <a:off x="3171" y="2568"/>
              <a:ext cx="208" cy="17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85" name="Oval 25"/>
            <p:cNvSpPr>
              <a:spLocks noChangeArrowheads="1"/>
            </p:cNvSpPr>
            <p:nvPr/>
          </p:nvSpPr>
          <p:spPr bwMode="auto">
            <a:xfrm>
              <a:off x="3171" y="2931"/>
              <a:ext cx="208" cy="17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86" name="Line 26"/>
            <p:cNvSpPr>
              <a:spLocks noChangeShapeType="1"/>
            </p:cNvSpPr>
            <p:nvPr/>
          </p:nvSpPr>
          <p:spPr bwMode="auto">
            <a:xfrm>
              <a:off x="2536" y="265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27"/>
            <p:cNvSpPr>
              <a:spLocks noChangeShapeType="1"/>
            </p:cNvSpPr>
            <p:nvPr/>
          </p:nvSpPr>
          <p:spPr bwMode="auto">
            <a:xfrm>
              <a:off x="2582" y="3067"/>
              <a:ext cx="61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28"/>
            <p:cNvSpPr>
              <a:spLocks noChangeShapeType="1"/>
            </p:cNvSpPr>
            <p:nvPr/>
          </p:nvSpPr>
          <p:spPr bwMode="auto">
            <a:xfrm>
              <a:off x="2536" y="3435"/>
              <a:ext cx="662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Oval 29"/>
            <p:cNvSpPr>
              <a:spLocks noChangeArrowheads="1"/>
            </p:cNvSpPr>
            <p:nvPr/>
          </p:nvSpPr>
          <p:spPr bwMode="auto">
            <a:xfrm>
              <a:off x="3171" y="3249"/>
              <a:ext cx="208" cy="17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90" name="Oval 30"/>
            <p:cNvSpPr>
              <a:spLocks noChangeArrowheads="1"/>
            </p:cNvSpPr>
            <p:nvPr/>
          </p:nvSpPr>
          <p:spPr bwMode="auto">
            <a:xfrm>
              <a:off x="2355" y="3748"/>
              <a:ext cx="208" cy="173"/>
            </a:xfrm>
            <a:prstGeom prst="ellipse">
              <a:avLst/>
            </a:prstGeom>
            <a:solidFill>
              <a:srgbClr val="9933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91" name="Oval 31"/>
            <p:cNvSpPr>
              <a:spLocks noChangeArrowheads="1"/>
            </p:cNvSpPr>
            <p:nvPr/>
          </p:nvSpPr>
          <p:spPr bwMode="auto">
            <a:xfrm>
              <a:off x="3171" y="3566"/>
              <a:ext cx="208" cy="17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92" name="Oval 32"/>
            <p:cNvSpPr>
              <a:spLocks noChangeArrowheads="1"/>
            </p:cNvSpPr>
            <p:nvPr/>
          </p:nvSpPr>
          <p:spPr bwMode="auto">
            <a:xfrm>
              <a:off x="3171" y="3884"/>
              <a:ext cx="208" cy="17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93" name="Line 33"/>
            <p:cNvSpPr>
              <a:spLocks noChangeShapeType="1"/>
            </p:cNvSpPr>
            <p:nvPr/>
          </p:nvSpPr>
          <p:spPr bwMode="auto">
            <a:xfrm>
              <a:off x="2562" y="3838"/>
              <a:ext cx="63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48"/>
            <p:cNvSpPr>
              <a:spLocks noChangeShapeType="1"/>
            </p:cNvSpPr>
            <p:nvPr/>
          </p:nvSpPr>
          <p:spPr bwMode="auto">
            <a:xfrm>
              <a:off x="2562" y="2659"/>
              <a:ext cx="63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Rectangle 48"/>
          <p:cNvSpPr>
            <a:spLocks noChangeArrowheads="1"/>
          </p:cNvSpPr>
          <p:nvPr/>
        </p:nvSpPr>
        <p:spPr bwMode="auto">
          <a:xfrm>
            <a:off x="2014935" y="5473700"/>
            <a:ext cx="1404937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b="1" dirty="0">
                <a:solidFill>
                  <a:srgbClr val="FF0000"/>
                </a:solidFill>
              </a:rPr>
              <a:t>✔</a:t>
            </a:r>
            <a:endParaRPr lang="zh-CN" altLang="en-US" sz="9600" b="1" dirty="0">
              <a:solidFill>
                <a:srgbClr val="FF0000"/>
              </a:solidFill>
            </a:endParaRPr>
          </a:p>
        </p:txBody>
      </p:sp>
      <p:sp>
        <p:nvSpPr>
          <p:cNvPr id="49" name="Rectangle 50"/>
          <p:cNvSpPr>
            <a:spLocks noChangeArrowheads="1"/>
          </p:cNvSpPr>
          <p:nvPr/>
        </p:nvSpPr>
        <p:spPr bwMode="auto">
          <a:xfrm>
            <a:off x="5111278" y="5473650"/>
            <a:ext cx="1404938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b="1" dirty="0">
                <a:solidFill>
                  <a:srgbClr val="FF0000"/>
                </a:solidFill>
              </a:rPr>
              <a:t>✘</a:t>
            </a:r>
            <a:endParaRPr lang="zh-CN" altLang="en-US" sz="9600" b="1" dirty="0">
              <a:solidFill>
                <a:srgbClr val="FF0000"/>
              </a:solidFill>
            </a:endParaRPr>
          </a:p>
        </p:txBody>
      </p:sp>
      <p:sp>
        <p:nvSpPr>
          <p:cNvPr id="48" name="Rectangle 49"/>
          <p:cNvSpPr>
            <a:spLocks noChangeArrowheads="1"/>
          </p:cNvSpPr>
          <p:nvPr/>
        </p:nvSpPr>
        <p:spPr bwMode="auto">
          <a:xfrm>
            <a:off x="7164388" y="5473700"/>
            <a:ext cx="1404937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b="1" dirty="0">
                <a:solidFill>
                  <a:srgbClr val="FF0000"/>
                </a:solidFill>
              </a:rPr>
              <a:t>✘</a:t>
            </a:r>
            <a:endParaRPr lang="zh-CN" altLang="en-US" sz="9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439323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596811-A019-4EE4-A869-F6CA2B9B041B}" type="slidenum">
              <a:rPr lang="zh-CN" altLang="en-US" smtClean="0">
                <a:solidFill>
                  <a:schemeClr val="accent1"/>
                </a:solidFill>
              </a:rPr>
              <a:t>6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8195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964612" cy="642938"/>
          </a:xfrm>
        </p:spPr>
        <p:txBody>
          <a:bodyPr/>
          <a:lstStyle/>
          <a:p>
            <a:pPr algn="l"/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哪些是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36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3600" b="1" dirty="0">
                <a:latin typeface="Calibri" panose="020F0502020204030204" pitchFamily="34" charset="0"/>
                <a:ea typeface="宋体" panose="02010600030101010101" pitchFamily="2" charset="-122"/>
              </a:rPr>
              <a:t>的函数？</a:t>
            </a:r>
            <a:endParaRPr lang="en-US" altLang="zh-CN" sz="3600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type="body" idx="4294967295"/>
          </p:nvPr>
        </p:nvSpPr>
        <p:spPr>
          <a:xfrm>
            <a:off x="611188" y="908050"/>
            <a:ext cx="8054975" cy="5257800"/>
          </a:xfrm>
        </p:spPr>
        <p:txBody>
          <a:bodyPr/>
          <a:lstStyle/>
          <a:p>
            <a:pPr marL="536575" indent="-536575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A={0, 1, 2}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536575" indent="-536575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B={a, b}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536575" indent="-536575">
              <a:lnSpc>
                <a:spcPct val="110000"/>
              </a:lnSpc>
              <a:spcBef>
                <a:spcPct val="8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1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={&lt;0, a&gt;, &lt;1, a&gt;, &lt;2,a&gt;}</a:t>
            </a:r>
          </a:p>
          <a:p>
            <a:pPr marL="536575" indent="-536575">
              <a:lnSpc>
                <a:spcPct val="110000"/>
              </a:lnSpc>
              <a:spcBef>
                <a:spcPct val="8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={&lt;0, a&gt;, &lt;0, b&gt;, &lt;1, b&gt;, &lt;2, b&gt;}</a:t>
            </a:r>
          </a:p>
          <a:p>
            <a:pPr marL="536575" indent="-536575">
              <a:lnSpc>
                <a:spcPct val="110000"/>
              </a:lnSpc>
              <a:spcBef>
                <a:spcPct val="8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={&lt;1,a&gt;, &lt;2, a&gt;}</a:t>
            </a:r>
          </a:p>
          <a:p>
            <a:pPr marL="536575" indent="-536575">
              <a:lnSpc>
                <a:spcPct val="110000"/>
              </a:lnSpc>
              <a:spcBef>
                <a:spcPct val="8000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en-US" altLang="zh-CN" b="1" baseline="-25000" dirty="0">
                <a:latin typeface="Calibri" panose="020F0502020204030204" pitchFamily="34" charset="0"/>
                <a:ea typeface="宋体" panose="02010600030101010101" pitchFamily="2" charset="-122"/>
              </a:rPr>
              <a:t>4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={&lt;0, b&gt;, &lt;1, a&gt;, &lt;2, b&gt;}</a:t>
            </a:r>
            <a:endParaRPr lang="zh-CN" altLang="en-US" b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5219700" y="2016125"/>
            <a:ext cx="946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solidFill>
                  <a:srgbClr val="FF0000"/>
                </a:solidFill>
              </a:rPr>
              <a:t>✔</a:t>
            </a:r>
            <a:endParaRPr lang="zh-CN" altLang="en-US" sz="6000" b="1">
              <a:solidFill>
                <a:srgbClr val="FF0000"/>
              </a:solidFill>
            </a:endParaRPr>
          </a:p>
        </p:txBody>
      </p:sp>
      <p:sp>
        <p:nvSpPr>
          <p:cNvPr id="288774" name="Rectangle 6"/>
          <p:cNvSpPr>
            <a:spLocks noChangeArrowheads="1"/>
          </p:cNvSpPr>
          <p:nvPr/>
        </p:nvSpPr>
        <p:spPr bwMode="auto">
          <a:xfrm>
            <a:off x="5292725" y="5445125"/>
            <a:ext cx="946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b="1">
                <a:solidFill>
                  <a:srgbClr val="FF0000"/>
                </a:solidFill>
              </a:rPr>
              <a:t>✔</a:t>
            </a:r>
            <a:endParaRPr lang="zh-CN" altLang="en-US" sz="6000" b="1">
              <a:solidFill>
                <a:srgbClr val="FF0000"/>
              </a:solidFill>
            </a:endParaRPr>
          </a:p>
        </p:txBody>
      </p:sp>
      <p:sp>
        <p:nvSpPr>
          <p:cNvPr id="288775" name="Rectangle 7"/>
          <p:cNvSpPr>
            <a:spLocks noChangeArrowheads="1"/>
          </p:cNvSpPr>
          <p:nvPr/>
        </p:nvSpPr>
        <p:spPr bwMode="auto">
          <a:xfrm>
            <a:off x="3779838" y="4005263"/>
            <a:ext cx="1404937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b="1">
                <a:solidFill>
                  <a:srgbClr val="FF0000"/>
                </a:solidFill>
              </a:rPr>
              <a:t>✘</a:t>
            </a:r>
            <a:endParaRPr lang="zh-CN" altLang="en-US" sz="9600" b="1">
              <a:solidFill>
                <a:srgbClr val="FF0000"/>
              </a:solidFill>
            </a:endParaRPr>
          </a:p>
        </p:txBody>
      </p:sp>
      <p:sp>
        <p:nvSpPr>
          <p:cNvPr id="288776" name="Rectangle 8"/>
          <p:cNvSpPr>
            <a:spLocks noChangeArrowheads="1"/>
          </p:cNvSpPr>
          <p:nvPr/>
        </p:nvSpPr>
        <p:spPr bwMode="auto">
          <a:xfrm>
            <a:off x="6156325" y="2924175"/>
            <a:ext cx="1404938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 b="1">
                <a:solidFill>
                  <a:srgbClr val="FF0000"/>
                </a:solidFill>
              </a:rPr>
              <a:t>✘</a:t>
            </a:r>
            <a:endParaRPr lang="zh-CN" altLang="en-US" sz="9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389266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8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3" grpId="0"/>
      <p:bldP spid="288774" grpId="0"/>
      <p:bldP spid="288775" grpId="0"/>
      <p:bldP spid="2887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C8DF45-F77B-49F5-B58A-67B52CBA0D2B}" type="slidenum">
              <a:rPr lang="zh-CN" altLang="en-US" smtClean="0">
                <a:solidFill>
                  <a:schemeClr val="accent1"/>
                </a:solidFill>
              </a:rPr>
              <a:t>7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    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函数值       </a:t>
            </a:r>
          </a:p>
        </p:txBody>
      </p:sp>
      <p:sp>
        <p:nvSpPr>
          <p:cNvPr id="9221" name="Rectangle 5"/>
          <p:cNvSpPr>
            <a:spLocks noGrp="1"/>
          </p:cNvSpPr>
          <p:nvPr>
            <p:ph type="body" idx="4294967295"/>
          </p:nvPr>
        </p:nvSpPr>
        <p:spPr>
          <a:xfrm>
            <a:off x="323850" y="908720"/>
            <a:ext cx="8640763" cy="4525962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是两个非空集合， 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是一个从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的函数。</a:t>
            </a:r>
            <a:r>
              <a:rPr lang="zh-CN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显然，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MS PMincho" pitchFamily="18" charset="-128"/>
                <a:cs typeface="Times New Roman" panose="02020603050405020304" pitchFamily="18" charset="0"/>
              </a:rPr>
              <a:t>⊆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MS PMincho" pitchFamily="18" charset="-128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×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MS PMincho" pitchFamily="18" charset="-128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若 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&lt;x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y&gt;</a:t>
            </a:r>
            <a:r>
              <a:rPr lang="en-US" altLang="zh-CN" b="1" dirty="0">
                <a:solidFill>
                  <a:schemeClr val="hlink"/>
                </a:solidFill>
              </a:rPr>
              <a:t> ∊f 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则称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y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是函数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在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的函数值，记为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y=f(x)</a:t>
            </a:r>
          </a:p>
        </p:txBody>
      </p:sp>
    </p:spTree>
    <p:extLst>
      <p:ext uri="{BB962C8B-B14F-4D97-AF65-F5344CB8AC3E}">
        <p14:creationId xmlns:p14="http://schemas.microsoft.com/office/powerpoint/2010/main" val="188470362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2C8DF45-F77B-49F5-B58A-67B52CBA0D2B}" type="slidenum">
              <a:rPr lang="zh-CN" altLang="en-US" smtClean="0">
                <a:solidFill>
                  <a:schemeClr val="accent1"/>
                </a:solidFill>
              </a:rPr>
              <a:t>8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函数相等</a:t>
            </a:r>
          </a:p>
        </p:txBody>
      </p:sp>
      <p:sp>
        <p:nvSpPr>
          <p:cNvPr id="9221" name="Rectangle 5"/>
          <p:cNvSpPr>
            <a:spLocks noGrp="1"/>
          </p:cNvSpPr>
          <p:nvPr>
            <p:ph type="body" idx="4294967295"/>
          </p:nvPr>
        </p:nvSpPr>
        <p:spPr>
          <a:xfrm>
            <a:off x="323850" y="908720"/>
            <a:ext cx="8640763" cy="4525962"/>
          </a:xfrm>
        </p:spPr>
        <p:txBody>
          <a:bodyPr/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设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C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→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D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是两个函数。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若 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A=C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B=D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且对于任意的 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∊ </a:t>
            </a: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，有             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f(x)=g(x)</a:t>
            </a:r>
            <a:r>
              <a:rPr lang="zh-CN" altLang="en-US" b="1" dirty="0">
                <a:solidFill>
                  <a:schemeClr val="hlin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则称函数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与函数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相等，并记为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                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f=g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3850" y="5410747"/>
            <a:ext cx="8640763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f=g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  </a:t>
            </a:r>
            <a:r>
              <a:rPr lang="zh-CN" altLang="en-US" sz="32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</a:t>
            </a:r>
            <a:r>
              <a:rPr lang="zh-CN" altLang="en-US" sz="3200" b="1" dirty="0">
                <a:latin typeface="Times New Roman" panose="02020603050405020304" pitchFamily="18" charset="0"/>
                <a:ea typeface="MS PMincho" pitchFamily="18" charset="-128"/>
                <a:cs typeface="Times New Roman" panose="02020603050405020304" pitchFamily="18" charset="0"/>
              </a:rPr>
              <a:t>⊆</a:t>
            </a:r>
            <a:r>
              <a:rPr lang="en-US" altLang="zh-CN" sz="3200" b="1" dirty="0">
                <a:latin typeface="Times New Roman" panose="02020603050405020304" pitchFamily="18" charset="0"/>
                <a:ea typeface="MS PMincho" pitchFamily="18" charset="-128"/>
                <a:cs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∧</a:t>
            </a:r>
            <a:r>
              <a:rPr lang="en-US" altLang="zh-CN" sz="3200" b="1" dirty="0">
                <a:latin typeface="Times New Roman" panose="02020603050405020304" pitchFamily="18" charset="0"/>
                <a:ea typeface="MS PMincho" pitchFamily="18" charset="-128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</a:t>
            </a:r>
            <a:r>
              <a:rPr lang="zh-CN" altLang="en-US" sz="3200" b="1" dirty="0">
                <a:latin typeface="Times New Roman" panose="02020603050405020304" pitchFamily="18" charset="0"/>
                <a:ea typeface="MS PMincho" pitchFamily="18" charset="-128"/>
                <a:cs typeface="Times New Roman" panose="02020603050405020304" pitchFamily="18" charset="0"/>
              </a:rPr>
              <a:t>⊆</a:t>
            </a:r>
            <a:r>
              <a:rPr lang="en-US" altLang="zh-CN" sz="3200" b="1" dirty="0">
                <a:latin typeface="Times New Roman" panose="02020603050405020304" pitchFamily="18" charset="0"/>
                <a:ea typeface="MS PMincho" pitchFamily="18" charset="-128"/>
                <a:cs typeface="Times New Roman" panose="02020603050405020304" pitchFamily="18" charset="0"/>
              </a:rPr>
              <a:t>f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457188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3D6A10-AE02-4DBD-984F-9740C9804D17}" type="slidenum">
              <a:rPr lang="zh-CN" altLang="en-US" smtClean="0">
                <a:solidFill>
                  <a:schemeClr val="accent1"/>
                </a:solidFill>
              </a:rPr>
              <a:t>9</a:t>
            </a:fld>
            <a:r>
              <a:rPr lang="en-US" altLang="zh-CN" dirty="0">
                <a:solidFill>
                  <a:schemeClr val="accent1"/>
                </a:solidFill>
              </a:rPr>
              <a:t>/45</a:t>
            </a:r>
          </a:p>
        </p:txBody>
      </p:sp>
      <p:sp>
        <p:nvSpPr>
          <p:cNvPr id="22531" name="Rectangle 2"/>
          <p:cNvSpPr>
            <a:spLocks noGrp="1"/>
          </p:cNvSpPr>
          <p:nvPr>
            <p:ph type="title" idx="4294967295"/>
          </p:nvPr>
        </p:nvSpPr>
        <p:spPr>
          <a:xfrm>
            <a:off x="179388" y="-26988"/>
            <a:ext cx="8785225" cy="642938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4.24                B</a:t>
            </a:r>
            <a:r>
              <a:rPr lang="en-US" altLang="zh-CN" sz="4000" b="1" baseline="30000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，读作“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4000" b="1" dirty="0">
                <a:latin typeface="Calibri" panose="020F0502020204030204" pitchFamily="34" charset="0"/>
                <a:ea typeface="宋体" panose="02010600030101010101" pitchFamily="2" charset="-122"/>
              </a:rPr>
              <a:t>上</a:t>
            </a:r>
            <a:r>
              <a:rPr lang="en-US" altLang="zh-CN" sz="4000" b="1" dirty="0">
                <a:latin typeface="Calibri" panose="020F0502020204030204" pitchFamily="34" charset="0"/>
                <a:ea typeface="宋体" panose="02010600030101010101" pitchFamily="2" charset="-122"/>
              </a:rPr>
              <a:t>A”</a:t>
            </a:r>
          </a:p>
        </p:txBody>
      </p:sp>
      <p:sp>
        <p:nvSpPr>
          <p:cNvPr id="22532" name="Rectangle 3"/>
          <p:cNvSpPr>
            <a:spLocks noGrp="1"/>
          </p:cNvSpPr>
          <p:nvPr>
            <p:ph type="body" idx="4294967295"/>
          </p:nvPr>
        </p:nvSpPr>
        <p:spPr>
          <a:xfrm>
            <a:off x="323850" y="1050925"/>
            <a:ext cx="8229600" cy="1297955"/>
          </a:xfrm>
          <a:solidFill>
            <a:srgbClr val="FFFF00"/>
          </a:solidFill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所有从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到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的函数构成的集合，即为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                       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</a:t>
            </a:r>
            <a:r>
              <a:rPr lang="en-US" altLang="zh-CN" b="1" baseline="30000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={</a:t>
            </a:r>
            <a:r>
              <a:rPr lang="en-US" altLang="zh-CN" b="1" dirty="0" err="1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f│f:A→B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}</a:t>
            </a:r>
            <a:endParaRPr lang="zh-CN" altLang="en-US" b="1" dirty="0">
              <a:solidFill>
                <a:srgbClr val="99330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23850" y="3177071"/>
            <a:ext cx="8229600" cy="11880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如果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|A|=m(</a:t>
            </a:r>
            <a:r>
              <a: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≠</a:t>
            </a:r>
            <a:r>
              <a:rPr lang="en-US" altLang="zh-CN" b="1" dirty="0">
                <a:latin typeface="Calibri" panose="020F0502020204030204" pitchFamily="34" charset="0"/>
                <a:ea typeface="MS Mincho" panose="02020609040205080304" pitchFamily="49" charset="-128"/>
              </a:rPr>
              <a:t>0)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</a:rPr>
              <a:t>|B|=n(</a:t>
            </a:r>
            <a:r>
              <a:rPr lang="en-US" altLang="zh-CN" b="1" dirty="0">
                <a:latin typeface="MS Mincho" panose="02020609040205080304" pitchFamily="49" charset="-128"/>
                <a:ea typeface="MS Mincho" panose="02020609040205080304" pitchFamily="49" charset="-128"/>
              </a:rPr>
              <a:t>≠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0)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</a:rPr>
              <a:t>，则</a:t>
            </a:r>
            <a:endParaRPr lang="en-US" altLang="zh-CN" b="1" dirty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|B</a:t>
            </a:r>
            <a:r>
              <a:rPr lang="en-US" altLang="zh-CN" b="1" baseline="30000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|=n</a:t>
            </a:r>
            <a:r>
              <a:rPr lang="en-US" altLang="zh-CN" b="1" baseline="30000" dirty="0">
                <a:solidFill>
                  <a:srgbClr val="9933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</a:rPr>
              <a:t>     </a:t>
            </a:r>
          </a:p>
        </p:txBody>
      </p:sp>
      <p:sp>
        <p:nvSpPr>
          <p:cNvPr id="2" name="矩形 1"/>
          <p:cNvSpPr/>
          <p:nvPr/>
        </p:nvSpPr>
        <p:spPr>
          <a:xfrm>
            <a:off x="1691680" y="4768751"/>
            <a:ext cx="4895892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</a:rPr>
              <a:t>则 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=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3200" b="1" dirty="0"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</a:t>
            </a:r>
            <a:r>
              <a:rPr lang="en-US" altLang="zh-CN" sz="32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≠</a:t>
            </a:r>
            <a:r>
              <a:rPr lang="en-US" altLang="zh-CN" sz="3200" b="1" dirty="0">
                <a:latin typeface="Times New Roman" panose="02020603050405020304" pitchFamily="18" charset="0"/>
              </a:rPr>
              <a:t>{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3200" b="1" dirty="0">
                <a:latin typeface="Times New Roman" panose="02020603050405020304" pitchFamily="18" charset="0"/>
              </a:rPr>
              <a:t>}</a:t>
            </a:r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1597755" y="5757173"/>
            <a:ext cx="4990469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altLang="zh-CN" sz="32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≠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3200" b="1" dirty="0">
                <a:latin typeface="Times New Roman" panose="02020603050405020304" pitchFamily="18" charset="0"/>
              </a:rPr>
              <a:t>且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3200" b="1" dirty="0">
                <a:latin typeface="Times New Roman" panose="02020603050405020304" pitchFamily="18" charset="0"/>
              </a:rPr>
              <a:t>, </a:t>
            </a:r>
            <a:r>
              <a:rPr lang="zh-CN" altLang="en-US" sz="3200" b="1" dirty="0">
                <a:latin typeface="Times New Roman" panose="02020603050405020304" pitchFamily="18" charset="0"/>
              </a:rPr>
              <a:t>则 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3200" b="1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=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3200" b="1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</a:rPr>
              <a:t>= </a:t>
            </a:r>
            <a:r>
              <a:rPr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05993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316205</TotalTime>
  <Words>4663</Words>
  <Application>Microsoft Office PowerPoint</Application>
  <PresentationFormat>全屏显示(4:3)</PresentationFormat>
  <Paragraphs>665</Paragraphs>
  <Slides>49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1" baseType="lpstr">
      <vt:lpstr>MS Mincho</vt:lpstr>
      <vt:lpstr>MS PMincho</vt:lpstr>
      <vt:lpstr>黑体</vt:lpstr>
      <vt:lpstr>宋体</vt:lpstr>
      <vt:lpstr>Arial</vt:lpstr>
      <vt:lpstr>Calibri</vt:lpstr>
      <vt:lpstr>Cambria Math</vt:lpstr>
      <vt:lpstr>Tahoma</vt:lpstr>
      <vt:lpstr>Times New Roman</vt:lpstr>
      <vt:lpstr>Wingdings</vt:lpstr>
      <vt:lpstr>4_Office 主题</vt:lpstr>
      <vt:lpstr>公式</vt:lpstr>
      <vt:lpstr>PowerPoint 演示文稿</vt:lpstr>
      <vt:lpstr>4.6  函数的定义与性质</vt:lpstr>
      <vt:lpstr>PowerPoint 演示文稿</vt:lpstr>
      <vt:lpstr>定义4.22-4.23            函数(映射)</vt:lpstr>
      <vt:lpstr>PowerPoint 演示文稿</vt:lpstr>
      <vt:lpstr>例  哪些是A到B的函数？</vt:lpstr>
      <vt:lpstr>                         函数值       </vt:lpstr>
      <vt:lpstr>定义             函数相等</vt:lpstr>
      <vt:lpstr>定义4.24                BA，读作“B上A”</vt:lpstr>
      <vt:lpstr>例  A={0, 1, 2}，B={a, b}</vt:lpstr>
      <vt:lpstr>例 一元真值函数</vt:lpstr>
      <vt:lpstr>例 二元真值函数（见P8表1.4）</vt:lpstr>
      <vt:lpstr>定义4.25                 像</vt:lpstr>
      <vt:lpstr>像源集</vt:lpstr>
      <vt:lpstr>例 设 f：A→B，A’ ⊆A                求证： A’ ⊆ f-1(f(A’))</vt:lpstr>
      <vt:lpstr>例 设 f：A→B，B’ ⊆B                 求证： f(f-1(B’))⊆B’ </vt:lpstr>
      <vt:lpstr>例 f-1(f(A’)) ≠A’的例子</vt:lpstr>
      <vt:lpstr>例   f(f-1(B’) ≠ B’的例子</vt:lpstr>
      <vt:lpstr>例 A是一个非空集合， φ是A到A的一个映射， 问φ(φ-1(A)) 与φ-1(φ(A)) 是否相等？ 若肯定相等请证明之，否则请举例说明。</vt:lpstr>
      <vt:lpstr>PowerPoint 演示文稿</vt:lpstr>
      <vt:lpstr>定义4.26    单射、满射、双射</vt:lpstr>
      <vt:lpstr>例  哪个映射是单射/满射/双射？</vt:lpstr>
      <vt:lpstr>例 哪个映射是单射/满射/双射？</vt:lpstr>
      <vt:lpstr>例  哪个是单射/满射/双射？</vt:lpstr>
      <vt:lpstr>例 哪个映射是单射/满射/双射？ </vt:lpstr>
      <vt:lpstr>例 哪个映射是单射/满射/双射？ </vt:lpstr>
      <vt:lpstr>例 哪个映射是单射/满射/双射？ </vt:lpstr>
      <vt:lpstr>例4.20            常函数、恒等函数=恒等关系 </vt:lpstr>
      <vt:lpstr>例4.20            单调函数</vt:lpstr>
      <vt:lpstr>例4.20            特征函数</vt:lpstr>
      <vt:lpstr>例4.20           自然映射 </vt:lpstr>
      <vt:lpstr>例</vt:lpstr>
      <vt:lpstr>思考题</vt:lpstr>
      <vt:lpstr>例 构造从A到B的双射函数 </vt:lpstr>
      <vt:lpstr>例 构造从A到B的双射函数 </vt:lpstr>
      <vt:lpstr>例 构造从A到B的双射函数 </vt:lpstr>
      <vt:lpstr>定义              |A|=|B|</vt:lpstr>
      <vt:lpstr>例         |(0, 1)|=|R|</vt:lpstr>
      <vt:lpstr>例         |[0, 1]|=|[0, 1)|</vt:lpstr>
      <vt:lpstr>例     |[0, 1]|=|(0, 1]|</vt:lpstr>
      <vt:lpstr>定义    可数无限集和不可数无限集</vt:lpstr>
      <vt:lpstr>例   A={x∊R│0≤x&lt;1}不是可数无限集</vt:lpstr>
      <vt:lpstr>PowerPoint 演示文稿</vt:lpstr>
      <vt:lpstr>PowerPoint 演示文稿</vt:lpstr>
      <vt:lpstr>作业12</vt:lpstr>
      <vt:lpstr>作业10参考解答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1563883475@qq.com</cp:lastModifiedBy>
  <cp:revision>213</cp:revision>
  <dcterms:created xsi:type="dcterms:W3CDTF">2090-01-01T11:28:32Z</dcterms:created>
  <dcterms:modified xsi:type="dcterms:W3CDTF">2024-11-22T02:58:54Z</dcterms:modified>
</cp:coreProperties>
</file>