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"/>
  </p:notesMasterIdLst>
  <p:handoutMasterIdLst>
    <p:handoutMasterId r:id="rId6"/>
  </p:handoutMasterIdLst>
  <p:sldIdLst>
    <p:sldId id="599" r:id="rId2"/>
    <p:sldId id="600" r:id="rId3"/>
    <p:sldId id="60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0930" autoAdjust="0"/>
  </p:normalViewPr>
  <p:slideViewPr>
    <p:cSldViewPr>
      <p:cViewPr varScale="1">
        <p:scale>
          <a:sx n="58" d="100"/>
          <a:sy n="58" d="100"/>
        </p:scale>
        <p:origin x="20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85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FAF9-64E4-48CA-A43C-B91CD28207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6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dirty="0"/>
              <a:t>作业</a:t>
            </a:r>
            <a:r>
              <a:rPr lang="en-US" altLang="zh-CN" sz="3600" b="1" dirty="0"/>
              <a:t>12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052736"/>
            <a:ext cx="8964612" cy="1008112"/>
          </a:xfrm>
          <a:noFill/>
        </p:spPr>
        <p:txBody>
          <a:bodyPr/>
          <a:lstStyle/>
          <a:p>
            <a:pPr marL="2686050" indent="-2686050" defTabSz="892175">
              <a:lnSpc>
                <a:spcPct val="120000"/>
              </a:lnSpc>
              <a:spcBef>
                <a:spcPct val="0"/>
              </a:spcBef>
              <a:buNone/>
              <a:tabLst>
                <a:tab pos="892175" algn="l"/>
              </a:tabLst>
            </a:pPr>
            <a:r>
              <a:rPr lang="en-US" altLang="zh-CN" sz="3600" b="1" dirty="0">
                <a:solidFill>
                  <a:srgbClr val="C00000"/>
                </a:solidFill>
                <a:ea typeface="宋体" panose="02010600030101010101" pitchFamily="2" charset="-122"/>
              </a:rPr>
              <a:t>4.17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720" y="1988840"/>
            <a:ext cx="8810760" cy="167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1431925" eaLnBrk="1" hangingPunct="1">
              <a:lnSpc>
                <a:spcPct val="11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补充题 </a:t>
            </a:r>
            <a:r>
              <a:rPr lang="en-US" altLang="zh-CN" b="1" dirty="0"/>
              <a:t>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都是可数无限集，试说明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－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的势可能有几种不同的情况。举例说明你的结论。</a:t>
            </a:r>
          </a:p>
        </p:txBody>
      </p:sp>
    </p:spTree>
    <p:extLst>
      <p:ext uri="{BB962C8B-B14F-4D97-AF65-F5344CB8AC3E}">
        <p14:creationId xmlns:p14="http://schemas.microsoft.com/office/powerpoint/2010/main" val="23857573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12</a:t>
            </a:r>
            <a:r>
              <a:rPr lang="zh-CN" altLang="en-US" dirty="0">
                <a:solidFill>
                  <a:srgbClr val="C00000"/>
                </a:solidFill>
              </a:rPr>
              <a:t>参考解答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2</a:t>
            </a:fld>
            <a:endParaRPr lang="en-GB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1" y="692819"/>
            <a:ext cx="8229600" cy="592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1025" y="271462"/>
            <a:ext cx="7981950" cy="863600"/>
          </a:xfrm>
        </p:spPr>
        <p:txBody>
          <a:bodyPr/>
          <a:lstStyle/>
          <a:p>
            <a:pPr marL="804863" indent="-804863" eaLnBrk="1" hangingPunct="1">
              <a:lnSpc>
                <a:spcPct val="11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补充题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都是可数无限集，试说明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的势可能有几种不同的情况。举例说明你的结论。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638175" y="1628800"/>
            <a:ext cx="7867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</a:rPr>
              <a:t>解</a:t>
            </a:r>
            <a:r>
              <a:rPr lang="en-US" altLang="zh-CN" sz="2400" dirty="0">
                <a:latin typeface="Arial" charset="0"/>
              </a:rPr>
              <a:t>: </a:t>
            </a:r>
            <a:r>
              <a:rPr lang="zh-CN" altLang="en-US" sz="2400" dirty="0">
                <a:latin typeface="Arial" charset="0"/>
              </a:rPr>
              <a:t>显然</a:t>
            </a:r>
            <a:r>
              <a:rPr lang="en-US" altLang="zh-CN" sz="2400" dirty="0">
                <a:latin typeface="Arial" charset="0"/>
              </a:rPr>
              <a:t>,</a:t>
            </a:r>
            <a:r>
              <a:rPr lang="zh-CN" altLang="en-US" sz="2400" dirty="0">
                <a:latin typeface="Arial" charset="0"/>
              </a:rPr>
              <a:t>当</a:t>
            </a:r>
            <a:r>
              <a:rPr lang="en-US" altLang="zh-CN" sz="2400" dirty="0">
                <a:latin typeface="Arial" charset="0"/>
              </a:rPr>
              <a:t>A=B</a:t>
            </a:r>
            <a:r>
              <a:rPr lang="zh-CN" altLang="en-US" sz="2400" dirty="0">
                <a:latin typeface="Arial" charset="0"/>
              </a:rPr>
              <a:t>时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en-US" altLang="zh-CN" sz="2400" b="1" dirty="0">
                <a:latin typeface="Arial" charset="0"/>
              </a:rPr>
              <a:t>|A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B|=|Ø|=0.</a:t>
            </a:r>
          </a:p>
          <a:p>
            <a:pPr>
              <a:defRPr/>
            </a:pPr>
            <a:r>
              <a:rPr lang="en-US" altLang="zh-CN" sz="2400" b="1" dirty="0">
                <a:latin typeface="Arial" charset="0"/>
              </a:rPr>
              <a:t>      </a:t>
            </a:r>
            <a:r>
              <a:rPr lang="zh-CN" altLang="en-US" sz="2400" b="1" dirty="0">
                <a:latin typeface="Arial" charset="0"/>
              </a:rPr>
              <a:t>一般地</a:t>
            </a:r>
            <a:r>
              <a:rPr lang="en-US" altLang="zh-CN" sz="2400" b="1" dirty="0">
                <a:latin typeface="Arial" charset="0"/>
              </a:rPr>
              <a:t>, 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</a:t>
            </a:r>
            <a:r>
              <a:rPr lang="zh-CN" altLang="en-US" sz="2400" b="1" dirty="0">
                <a:latin typeface="Arial" charset="0"/>
              </a:rPr>
              <a:t>可以是有限集</a:t>
            </a:r>
            <a:r>
              <a:rPr lang="en-US" altLang="zh-CN" sz="2400" b="1" dirty="0">
                <a:latin typeface="Arial" charset="0"/>
              </a:rPr>
              <a:t>,</a:t>
            </a:r>
            <a:r>
              <a:rPr lang="zh-CN" altLang="en-US" sz="2400" b="1" dirty="0">
                <a:latin typeface="Arial" charset="0"/>
              </a:rPr>
              <a:t>也可以仍然是可数无限集</a:t>
            </a:r>
            <a:r>
              <a:rPr lang="en-US" altLang="zh-CN" sz="2400" b="1" dirty="0">
                <a:latin typeface="Arial" charset="0"/>
              </a:rPr>
              <a:t>,</a:t>
            </a:r>
          </a:p>
          <a:p>
            <a:pPr>
              <a:defRPr/>
            </a:pPr>
            <a:r>
              <a:rPr lang="en-US" altLang="zh-CN" sz="2400" b="1" dirty="0">
                <a:latin typeface="Arial" charset="0"/>
              </a:rPr>
              <a:t>     </a:t>
            </a:r>
            <a:r>
              <a:rPr lang="zh-CN" altLang="en-US" sz="2400" b="1" dirty="0">
                <a:latin typeface="Arial" charset="0"/>
              </a:rPr>
              <a:t>即 </a:t>
            </a:r>
            <a:r>
              <a:rPr lang="en-US" altLang="zh-CN" sz="2400" b="1" dirty="0">
                <a:latin typeface="Arial" charset="0"/>
              </a:rPr>
              <a:t>|A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B|</a:t>
            </a:r>
            <a:r>
              <a:rPr lang="zh-CN" altLang="en-US" sz="2400" b="1" dirty="0">
                <a:latin typeface="Arial" charset="0"/>
              </a:rPr>
              <a:t>可以是一个自然数</a:t>
            </a:r>
            <a:r>
              <a:rPr lang="en-US" altLang="zh-CN" sz="2400" b="1" dirty="0">
                <a:latin typeface="Arial" charset="0"/>
              </a:rPr>
              <a:t>n,</a:t>
            </a:r>
            <a:r>
              <a:rPr lang="zh-CN" altLang="en-US" sz="2400" b="1" dirty="0">
                <a:latin typeface="Arial" charset="0"/>
              </a:rPr>
              <a:t>也可以仍然是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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1115616" y="3140968"/>
            <a:ext cx="705678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</a:rPr>
              <a:t>例如</a:t>
            </a:r>
          </a:p>
          <a:p>
            <a:pPr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Arial" charset="0"/>
              </a:rPr>
              <a:t> </a:t>
            </a:r>
            <a:r>
              <a:rPr lang="en-US" altLang="zh-CN" sz="2400" dirty="0">
                <a:latin typeface="Arial" charset="0"/>
              </a:rPr>
              <a:t>A=N, B={</a:t>
            </a:r>
            <a:r>
              <a:rPr lang="en-US" altLang="zh-CN" sz="2400" dirty="0" err="1">
                <a:latin typeface="Arial" charset="0"/>
              </a:rPr>
              <a:t>x|x∊N</a:t>
            </a:r>
            <a:r>
              <a:rPr lang="en-US" altLang="zh-CN" sz="2400" dirty="0">
                <a:latin typeface="Arial" charset="0"/>
              </a:rPr>
              <a:t>, </a:t>
            </a:r>
            <a:r>
              <a:rPr lang="en-US" altLang="zh-CN" sz="2400" dirty="0" err="1">
                <a:latin typeface="Arial" charset="0"/>
              </a:rPr>
              <a:t>x≥n</a:t>
            </a:r>
            <a:r>
              <a:rPr lang="en-US" altLang="zh-CN" sz="2400" dirty="0">
                <a:latin typeface="Arial" charset="0"/>
              </a:rPr>
              <a:t>}, </a:t>
            </a:r>
            <a:r>
              <a:rPr lang="zh-CN" altLang="en-US" sz="2400" dirty="0">
                <a:latin typeface="Arial" charset="0"/>
              </a:rPr>
              <a:t>则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>
                <a:latin typeface="Arial" charset="0"/>
              </a:rPr>
              <a:t>     </a:t>
            </a:r>
            <a:r>
              <a:rPr lang="en-US" altLang="zh-CN" sz="2400" dirty="0">
                <a:latin typeface="Arial" charset="0"/>
              </a:rPr>
              <a:t>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B={0, 1, …, n-1}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  |A</a:t>
            </a:r>
            <a:r>
              <a:rPr lang="zh-CN" altLang="en-US" sz="2400" b="1" dirty="0">
                <a:latin typeface="Arial" charset="0"/>
              </a:rPr>
              <a:t>－</a:t>
            </a:r>
            <a:r>
              <a:rPr lang="en-US" altLang="zh-CN" sz="2400" b="1" dirty="0">
                <a:latin typeface="Arial" charset="0"/>
              </a:rPr>
              <a:t>B|=n</a:t>
            </a:r>
          </a:p>
          <a:p>
            <a:pPr>
              <a:buFont typeface="Wingdings" pitchFamily="2" charset="2"/>
              <a:buChar char="u"/>
              <a:defRPr/>
            </a:pP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  A=N, 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B={</a:t>
            </a:r>
            <a:r>
              <a:rPr lang="en-US" altLang="zh-CN" sz="2400" dirty="0" err="1">
                <a:solidFill>
                  <a:srgbClr val="333300"/>
                </a:solidFill>
                <a:latin typeface="Arial" charset="0"/>
              </a:rPr>
              <a:t>x|x∊N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, x</a:t>
            </a: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为偶数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}, </a:t>
            </a: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则</a:t>
            </a:r>
          </a:p>
          <a:p>
            <a:pPr>
              <a:defRPr/>
            </a:pP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     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A</a:t>
            </a:r>
            <a:r>
              <a:rPr lang="zh-CN" altLang="en-US" sz="2400" b="1" dirty="0">
                <a:solidFill>
                  <a:srgbClr val="333300"/>
                </a:solidFill>
                <a:latin typeface="Arial" charset="0"/>
              </a:rPr>
              <a:t>－</a:t>
            </a: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B={</a:t>
            </a:r>
            <a:r>
              <a:rPr lang="en-US" altLang="zh-CN" sz="2400" dirty="0" err="1">
                <a:solidFill>
                  <a:srgbClr val="333300"/>
                </a:solidFill>
                <a:latin typeface="Arial" charset="0"/>
              </a:rPr>
              <a:t>x|x∊N</a:t>
            </a:r>
            <a:r>
              <a:rPr lang="en-US" altLang="zh-CN" sz="2400" dirty="0">
                <a:solidFill>
                  <a:srgbClr val="333300"/>
                </a:solidFill>
                <a:latin typeface="Arial" charset="0"/>
              </a:rPr>
              <a:t>, x</a:t>
            </a:r>
            <a:r>
              <a:rPr lang="zh-CN" altLang="en-US" sz="2400" dirty="0">
                <a:solidFill>
                  <a:srgbClr val="333300"/>
                </a:solidFill>
                <a:latin typeface="Arial" charset="0"/>
              </a:rPr>
              <a:t>为奇数</a:t>
            </a: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}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      |A</a:t>
            </a:r>
            <a:r>
              <a:rPr lang="zh-CN" altLang="en-US" sz="2400" b="1" dirty="0">
                <a:solidFill>
                  <a:srgbClr val="333300"/>
                </a:solidFill>
                <a:latin typeface="Arial" charset="0"/>
              </a:rPr>
              <a:t>－</a:t>
            </a:r>
            <a:r>
              <a:rPr lang="en-US" altLang="zh-CN" sz="2400" b="1" dirty="0">
                <a:solidFill>
                  <a:srgbClr val="333300"/>
                </a:solidFill>
                <a:latin typeface="Arial" charset="0"/>
              </a:rPr>
              <a:t>B|= </a:t>
            </a:r>
            <a:r>
              <a:rPr lang="en-US" altLang="zh-CN" sz="2400" b="1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</a:t>
            </a:r>
            <a:r>
              <a:rPr lang="en-US" altLang="zh-CN" sz="2400" b="1" baseline="-25000" dirty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  <a:endParaRPr lang="en-US" altLang="zh-CN" sz="2400" b="1" baseline="-25000" dirty="0">
              <a:solidFill>
                <a:srgbClr val="333300"/>
              </a:solidFill>
              <a:latin typeface="Arial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33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3867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316206</TotalTime>
  <Words>196</Words>
  <Application>Microsoft Office PowerPoint</Application>
  <PresentationFormat>全屏显示(4:3)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Symbol</vt:lpstr>
      <vt:lpstr>Wingdings</vt:lpstr>
      <vt:lpstr>4_Office 主题</vt:lpstr>
      <vt:lpstr>作业12</vt:lpstr>
      <vt:lpstr>作业12参考解答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214</cp:revision>
  <dcterms:created xsi:type="dcterms:W3CDTF">2090-01-01T11:28:32Z</dcterms:created>
  <dcterms:modified xsi:type="dcterms:W3CDTF">2024-11-16T04:52:36Z</dcterms:modified>
</cp:coreProperties>
</file>