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719" r:id="rId2"/>
    <p:sldId id="677" r:id="rId3"/>
    <p:sldId id="588" r:id="rId4"/>
    <p:sldId id="670" r:id="rId5"/>
    <p:sldId id="668" r:id="rId6"/>
    <p:sldId id="671" r:id="rId7"/>
    <p:sldId id="669" r:id="rId8"/>
    <p:sldId id="629" r:id="rId9"/>
    <p:sldId id="724" r:id="rId10"/>
    <p:sldId id="630" r:id="rId11"/>
    <p:sldId id="631" r:id="rId12"/>
    <p:sldId id="632" r:id="rId13"/>
    <p:sldId id="633" r:id="rId14"/>
    <p:sldId id="634" r:id="rId15"/>
    <p:sldId id="641" r:id="rId16"/>
    <p:sldId id="642" r:id="rId17"/>
    <p:sldId id="672" r:id="rId18"/>
    <p:sldId id="674" r:id="rId19"/>
    <p:sldId id="675" r:id="rId20"/>
    <p:sldId id="676" r:id="rId21"/>
    <p:sldId id="678" r:id="rId22"/>
    <p:sldId id="645" r:id="rId23"/>
    <p:sldId id="693" r:id="rId24"/>
    <p:sldId id="690" r:id="rId25"/>
    <p:sldId id="691" r:id="rId26"/>
    <p:sldId id="679" r:id="rId27"/>
    <p:sldId id="685" r:id="rId28"/>
    <p:sldId id="694" r:id="rId29"/>
    <p:sldId id="696" r:id="rId30"/>
    <p:sldId id="697" r:id="rId31"/>
    <p:sldId id="704" r:id="rId32"/>
    <p:sldId id="703" r:id="rId33"/>
    <p:sldId id="698" r:id="rId34"/>
    <p:sldId id="699" r:id="rId35"/>
    <p:sldId id="700" r:id="rId36"/>
    <p:sldId id="701" r:id="rId37"/>
    <p:sldId id="702" r:id="rId38"/>
    <p:sldId id="695" r:id="rId39"/>
    <p:sldId id="706" r:id="rId40"/>
    <p:sldId id="711" r:id="rId41"/>
    <p:sldId id="705" r:id="rId42"/>
    <p:sldId id="712" r:id="rId43"/>
    <p:sldId id="714" r:id="rId44"/>
    <p:sldId id="688" r:id="rId45"/>
    <p:sldId id="717" r:id="rId46"/>
    <p:sldId id="689" r:id="rId47"/>
    <p:sldId id="650" r:id="rId48"/>
    <p:sldId id="661" r:id="rId49"/>
    <p:sldId id="660" r:id="rId50"/>
    <p:sldId id="663" r:id="rId51"/>
    <p:sldId id="718" r:id="rId52"/>
    <p:sldId id="484" r:id="rId53"/>
    <p:sldId id="720" r:id="rId54"/>
    <p:sldId id="723" r:id="rId55"/>
    <p:sldId id="722" r:id="rId56"/>
    <p:sldId id="721" r:id="rId57"/>
    <p:sldId id="269" r:id="rId58"/>
    <p:sldId id="270" r:id="rId59"/>
    <p:sldId id="271" r:id="rId60"/>
    <p:sldId id="272" r:id="rId61"/>
    <p:sldId id="273" r:id="rId62"/>
    <p:sldId id="274" r:id="rId63"/>
    <p:sldId id="275" r:id="rId64"/>
    <p:sldId id="276" r:id="rId6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0" autoAdjust="0"/>
    <p:restoredTop sz="76781" autoAdjust="0"/>
  </p:normalViewPr>
  <p:slideViewPr>
    <p:cSldViewPr>
      <p:cViewPr varScale="1">
        <p:scale>
          <a:sx n="105" d="100"/>
          <a:sy n="105" d="100"/>
        </p:scale>
        <p:origin x="4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8888FA5-3779-4E07-8A40-2E7E99FA5893}" type="datetimeFigureOut">
              <a:rPr lang="zh-CN" altLang="en-US"/>
              <a:t>2024/11/22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9F921F99-1506-4903-B59A-B3814DA5FD8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07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空图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651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此定理的结论比较明显，可以作如下说明：</a:t>
            </a:r>
          </a:p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任何一个图，在其中增加一条边，则总度数增加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zh-CN" altLang="en-US" b="1">
                <a:solidFill>
                  <a:schemeClr val="hlink"/>
                </a:solidFill>
              </a:rPr>
              <a:t>度，从没有边开始，由于没有一条边，故总度数为</a:t>
            </a:r>
            <a:r>
              <a:rPr lang="en-US" altLang="zh-CN" b="1">
                <a:solidFill>
                  <a:schemeClr val="hlink"/>
                </a:solidFill>
              </a:rPr>
              <a:t>0</a:t>
            </a:r>
            <a:r>
              <a:rPr lang="zh-CN" altLang="en-US" b="1">
                <a:solidFill>
                  <a:schemeClr val="hlink"/>
                </a:solidFill>
              </a:rPr>
              <a:t>，然后把</a:t>
            </a:r>
            <a:r>
              <a:rPr lang="en-US" altLang="zh-CN" b="1">
                <a:solidFill>
                  <a:schemeClr val="hlink"/>
                </a:solidFill>
              </a:rPr>
              <a:t>|E|</a:t>
            </a:r>
            <a:r>
              <a:rPr lang="zh-CN" altLang="en-US" b="1">
                <a:solidFill>
                  <a:schemeClr val="hlink"/>
                </a:solidFill>
              </a:rPr>
              <a:t>条边分别加进图中，总度数增加为</a:t>
            </a:r>
            <a:r>
              <a:rPr lang="en-US" altLang="zh-CN" b="1">
                <a:solidFill>
                  <a:schemeClr val="hlink"/>
                </a:solidFill>
              </a:rPr>
              <a:t>2|E|</a:t>
            </a:r>
            <a:r>
              <a:rPr lang="zh-CN" altLang="en-US" b="1">
                <a:solidFill>
                  <a:schemeClr val="hlink"/>
                </a:solidFill>
              </a:rPr>
              <a:t>，所以，结论成立。</a:t>
            </a:r>
          </a:p>
        </p:txBody>
      </p:sp>
    </p:spTree>
    <p:extLst>
      <p:ext uri="{BB962C8B-B14F-4D97-AF65-F5344CB8AC3E}">
        <p14:creationId xmlns:p14="http://schemas.microsoft.com/office/powerpoint/2010/main" val="231995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10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此定理的结论比较明显，可以作如下说明：</a:t>
            </a:r>
          </a:p>
          <a:p>
            <a:pPr eaLnBrk="1" hangingPunct="1"/>
            <a:r>
              <a:rPr lang="zh-CN" altLang="en-US" b="1">
                <a:solidFill>
                  <a:schemeClr val="hlink"/>
                </a:solidFill>
              </a:rPr>
              <a:t>任何一个图，在其中增加一条边，则总度数增加</a:t>
            </a:r>
            <a:r>
              <a:rPr lang="en-US" altLang="zh-CN" b="1">
                <a:solidFill>
                  <a:schemeClr val="hlink"/>
                </a:solidFill>
              </a:rPr>
              <a:t>2</a:t>
            </a:r>
            <a:r>
              <a:rPr lang="zh-CN" altLang="en-US" b="1">
                <a:solidFill>
                  <a:schemeClr val="hlink"/>
                </a:solidFill>
              </a:rPr>
              <a:t>度，从没有边开始，由于没有一条边，故总度数为</a:t>
            </a:r>
            <a:r>
              <a:rPr lang="en-US" altLang="zh-CN" b="1">
                <a:solidFill>
                  <a:schemeClr val="hlink"/>
                </a:solidFill>
              </a:rPr>
              <a:t>0</a:t>
            </a:r>
            <a:r>
              <a:rPr lang="zh-CN" altLang="en-US" b="1">
                <a:solidFill>
                  <a:schemeClr val="hlink"/>
                </a:solidFill>
              </a:rPr>
              <a:t>，然后把</a:t>
            </a:r>
            <a:r>
              <a:rPr lang="en-US" altLang="zh-CN" b="1">
                <a:solidFill>
                  <a:schemeClr val="hlink"/>
                </a:solidFill>
              </a:rPr>
              <a:t>|E|</a:t>
            </a:r>
            <a:r>
              <a:rPr lang="zh-CN" altLang="en-US" b="1">
                <a:solidFill>
                  <a:schemeClr val="hlink"/>
                </a:solidFill>
              </a:rPr>
              <a:t>条边分别加进图中，总度数增加为</a:t>
            </a:r>
            <a:r>
              <a:rPr lang="en-US" altLang="zh-CN" b="1">
                <a:solidFill>
                  <a:schemeClr val="hlink"/>
                </a:solidFill>
              </a:rPr>
              <a:t>2|E|</a:t>
            </a:r>
            <a:r>
              <a:rPr lang="zh-CN" altLang="en-US" b="1">
                <a:solidFill>
                  <a:schemeClr val="hlink"/>
                </a:solidFill>
              </a:rPr>
              <a:t>，所以，结论成立。</a:t>
            </a:r>
          </a:p>
        </p:txBody>
      </p:sp>
    </p:spTree>
    <p:extLst>
      <p:ext uri="{BB962C8B-B14F-4D97-AF65-F5344CB8AC3E}">
        <p14:creationId xmlns:p14="http://schemas.microsoft.com/office/powerpoint/2010/main" val="1520045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6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补图是相当于完全图来说的。</a:t>
            </a:r>
          </a:p>
        </p:txBody>
      </p:sp>
    </p:spTree>
    <p:extLst>
      <p:ext uri="{BB962C8B-B14F-4D97-AF65-F5344CB8AC3E}">
        <p14:creationId xmlns:p14="http://schemas.microsoft.com/office/powerpoint/2010/main" val="2883093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114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383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F4390-7C98-483D-BA6D-FFE549C2D20C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623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75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569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700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298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0A7EF-AD72-41AB-839D-CD46B34E9A8C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866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22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848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07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2"/>
                </a:solidFill>
              </a:rPr>
              <a:t>关于无向图的讨论可以适当推广到有向图的情况</a:t>
            </a:r>
            <a:r>
              <a:rPr lang="zh-CN" altLang="en-US" sz="1200" dirty="0">
                <a:solidFill>
                  <a:srgbClr val="9933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00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chemeClr val="tx2"/>
                </a:solidFill>
              </a:rPr>
              <a:t>关于无向图的讨论可以适当推广到有向图的情况</a:t>
            </a:r>
            <a:r>
              <a:rPr lang="zh-CN" altLang="en-US" sz="1200" dirty="0">
                <a:solidFill>
                  <a:srgbClr val="9933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253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018C9-1FC3-4401-8CFB-B97EB7B72126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34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b="1"/>
              <a:t>一个集合就是一些不同对象的总体。    然而有许多时候，我们遇到的不是不同对象的总体。例如，我们谈及一个班级学生名字的总体，可是，可能有两个或多个学生同名。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86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5D4BE888-0AEE-4B6F-88D5-DDADE76631B0}" type="slidenum">
              <a:rPr lang="zh-CN" altLang="en-US" smtClean="0"/>
              <a:t>‹#›</a:t>
            </a:fld>
            <a:r>
              <a:rPr lang="en-US" altLang="zh-CN" dirty="0"/>
              <a:t>/72</a:t>
            </a:r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7FAF9-64E4-48CA-A43C-B91CD28207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91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-6005" y="1217713"/>
            <a:ext cx="917628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函数的复合和反函数</a:t>
            </a:r>
            <a:endParaRPr lang="en-US" altLang="zh-CN" sz="60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图的基本概念</a:t>
            </a: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281170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E80F18-0AA5-4525-9352-4361303F737D}" type="slidenum">
              <a:rPr lang="zh-CN" altLang="en-US" smtClean="0">
                <a:solidFill>
                  <a:schemeClr val="accent1"/>
                </a:solidFill>
              </a:rPr>
              <a:pPr/>
              <a:t>10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511301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4.7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B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B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C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b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均是单射，则 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也是单射。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2084" name="Rectangle 4"/>
          <p:cNvSpPr>
            <a:spLocks noChangeArrowheads="1"/>
          </p:cNvSpPr>
          <p:nvPr/>
        </p:nvSpPr>
        <p:spPr bwMode="auto">
          <a:xfrm>
            <a:off x="395288" y="1844675"/>
            <a:ext cx="7777162" cy="45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indent="-7191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证明：对于任意的</a:t>
            </a:r>
            <a:r>
              <a:rPr lang="en-US" altLang="zh-CN" sz="2800" b="1" dirty="0">
                <a:solidFill>
                  <a:srgbClr val="3333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r>
              <a:rPr lang="en-US" altLang="zh-CN" sz="2800" b="1" dirty="0">
                <a:solidFill>
                  <a:srgbClr val="3333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en-US" altLang="zh-CN" sz="2800" dirty="0">
                <a:solidFill>
                  <a:srgbClr val="333300"/>
                </a:solidFill>
              </a:rPr>
              <a:t>∊</a:t>
            </a:r>
            <a:r>
              <a:rPr lang="en-US" altLang="zh-CN" sz="2800" b="1" dirty="0">
                <a:solidFill>
                  <a:srgbClr val="333300"/>
                </a:solidFill>
              </a:rPr>
              <a:t>A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    若</a:t>
            </a:r>
            <a:r>
              <a:rPr lang="en-US" altLang="zh-CN" sz="2800" b="1" dirty="0" err="1">
                <a:solidFill>
                  <a:srgbClr val="333300"/>
                </a:solidFill>
              </a:rPr>
              <a:t>f∘g</a:t>
            </a:r>
            <a:r>
              <a:rPr lang="en-US" altLang="zh-CN" sz="2800" dirty="0">
                <a:solidFill>
                  <a:srgbClr val="333300"/>
                </a:solidFill>
              </a:rPr>
              <a:t> (x</a:t>
            </a:r>
            <a:r>
              <a:rPr lang="en-US" altLang="zh-CN" sz="2800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dirty="0">
                <a:solidFill>
                  <a:srgbClr val="333300"/>
                </a:solidFill>
              </a:rPr>
              <a:t>)=</a:t>
            </a:r>
            <a:r>
              <a:rPr lang="en-US" altLang="zh-CN" sz="2800" b="1" dirty="0" err="1">
                <a:solidFill>
                  <a:srgbClr val="333300"/>
                </a:solidFill>
              </a:rPr>
              <a:t>f∘g</a:t>
            </a:r>
            <a:r>
              <a:rPr lang="en-US" altLang="zh-CN" sz="2800" dirty="0">
                <a:solidFill>
                  <a:srgbClr val="333300"/>
                </a:solidFill>
              </a:rPr>
              <a:t> (x</a:t>
            </a:r>
            <a:r>
              <a:rPr lang="en-US" altLang="zh-CN" sz="2800" baseline="-25000" dirty="0">
                <a:solidFill>
                  <a:srgbClr val="333300"/>
                </a:solidFill>
              </a:rPr>
              <a:t>2</a:t>
            </a:r>
            <a:r>
              <a:rPr lang="en-US" altLang="zh-CN" sz="2800" dirty="0">
                <a:solidFill>
                  <a:srgbClr val="333300"/>
                </a:solidFill>
              </a:rPr>
              <a:t>)</a:t>
            </a:r>
            <a:r>
              <a:rPr lang="en-US" altLang="zh-CN" sz="2800" b="1" dirty="0">
                <a:solidFill>
                  <a:srgbClr val="333300"/>
                </a:solidFill>
              </a:rPr>
              <a:t>,  </a:t>
            </a:r>
            <a:r>
              <a:rPr lang="zh-CN" altLang="en-US" sz="2800" b="1" dirty="0">
                <a:solidFill>
                  <a:srgbClr val="333300"/>
                </a:solidFill>
              </a:rPr>
              <a:t>即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                             f(g(x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</a:rPr>
              <a:t>))=f(g(x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</a:rPr>
              <a:t>)),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                    由于 </a:t>
            </a:r>
            <a:r>
              <a:rPr lang="en-US" altLang="zh-CN" sz="2800" b="1" dirty="0">
                <a:solidFill>
                  <a:srgbClr val="C00000"/>
                </a:solidFill>
              </a:rPr>
              <a:t>f</a:t>
            </a:r>
            <a:r>
              <a:rPr lang="zh-CN" altLang="en-US" sz="2800" b="1" dirty="0">
                <a:solidFill>
                  <a:srgbClr val="C00000"/>
                </a:solidFill>
              </a:rPr>
              <a:t>是单射，所以有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C00000"/>
                </a:solidFill>
              </a:rPr>
              <a:t>                             g(x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</a:rPr>
              <a:t>)=g(x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</a:rPr>
              <a:t>),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                    又由 </a:t>
            </a:r>
            <a:r>
              <a:rPr lang="en-US" altLang="zh-CN" sz="2800" b="1" dirty="0">
                <a:solidFill>
                  <a:srgbClr val="C00000"/>
                </a:solidFill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</a:rPr>
              <a:t>是单射，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               </a:t>
            </a:r>
            <a:r>
              <a:rPr lang="zh-CN" altLang="en-US" sz="2800" b="1" dirty="0">
                <a:solidFill>
                  <a:srgbClr val="333300"/>
                </a:solidFill>
              </a:rPr>
              <a:t>所以有</a:t>
            </a:r>
            <a:r>
              <a:rPr lang="en-US" altLang="zh-CN" sz="2800" b="1" dirty="0">
                <a:solidFill>
                  <a:srgbClr val="333300"/>
                </a:solidFill>
              </a:rPr>
              <a:t>x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1</a:t>
            </a:r>
            <a:r>
              <a:rPr lang="en-US" altLang="zh-CN" sz="2800" b="1" dirty="0">
                <a:solidFill>
                  <a:srgbClr val="333300"/>
                </a:solidFill>
              </a:rPr>
              <a:t>=x</a:t>
            </a:r>
            <a:r>
              <a:rPr lang="en-US" altLang="zh-CN" sz="2800" b="1" baseline="-25000" dirty="0">
                <a:solidFill>
                  <a:srgbClr val="333300"/>
                </a:solidFill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则 </a:t>
            </a:r>
            <a:r>
              <a:rPr lang="en-US" altLang="zh-CN" sz="2800" b="1" dirty="0" err="1">
                <a:solidFill>
                  <a:srgbClr val="333300"/>
                </a:solidFill>
              </a:rPr>
              <a:t>f∘g</a:t>
            </a:r>
            <a:r>
              <a:rPr lang="zh-CN" altLang="en-US" sz="2800" b="1" dirty="0">
                <a:solidFill>
                  <a:srgbClr val="333300"/>
                </a:solidFill>
              </a:rPr>
              <a:t>是单射函数。</a:t>
            </a:r>
          </a:p>
        </p:txBody>
      </p:sp>
    </p:spTree>
    <p:extLst>
      <p:ext uri="{BB962C8B-B14F-4D97-AF65-F5344CB8AC3E}">
        <p14:creationId xmlns:p14="http://schemas.microsoft.com/office/powerpoint/2010/main" val="15443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E23424-645B-4DB7-A290-FB5E08519265}" type="slidenum">
              <a:rPr lang="zh-CN" altLang="en-US" smtClean="0">
                <a:solidFill>
                  <a:schemeClr val="accent1"/>
                </a:solidFill>
              </a:rPr>
              <a:pPr/>
              <a:t>11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395288" y="1700808"/>
            <a:ext cx="7777162" cy="491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19138" indent="-7191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证明：对任意的</a:t>
            </a:r>
            <a:r>
              <a:rPr lang="en-US" altLang="zh-CN" sz="2800" b="1" dirty="0" err="1">
                <a:solidFill>
                  <a:srgbClr val="333300"/>
                </a:solidFill>
              </a:rPr>
              <a:t>z</a:t>
            </a:r>
            <a:r>
              <a:rPr lang="en-US" altLang="zh-CN" sz="2800" dirty="0" err="1">
                <a:solidFill>
                  <a:srgbClr val="333300"/>
                </a:solidFill>
              </a:rPr>
              <a:t>∊</a:t>
            </a:r>
            <a:r>
              <a:rPr lang="en-US" altLang="zh-CN" sz="2800" b="1" dirty="0" err="1">
                <a:solidFill>
                  <a:srgbClr val="333300"/>
                </a:solidFill>
              </a:rPr>
              <a:t>C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                   因为 </a:t>
            </a:r>
            <a:r>
              <a:rPr lang="en-US" altLang="zh-CN" sz="2800" b="1" dirty="0">
                <a:solidFill>
                  <a:srgbClr val="C00000"/>
                </a:solidFill>
              </a:rPr>
              <a:t>f</a:t>
            </a:r>
            <a:r>
              <a:rPr lang="zh-CN" altLang="en-US" sz="2800" b="1" dirty="0">
                <a:solidFill>
                  <a:srgbClr val="C00000"/>
                </a:solidFill>
              </a:rPr>
              <a:t>是满射，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                   所以存在</a:t>
            </a:r>
            <a:r>
              <a:rPr lang="en-US" altLang="zh-CN" sz="2800" b="1" dirty="0" err="1">
                <a:solidFill>
                  <a:srgbClr val="C00000"/>
                </a:solidFill>
              </a:rPr>
              <a:t>b</a:t>
            </a:r>
            <a:r>
              <a:rPr lang="en-US" altLang="zh-CN" sz="2800" dirty="0" err="1">
                <a:solidFill>
                  <a:srgbClr val="C00000"/>
                </a:solidFill>
              </a:rPr>
              <a:t>∊</a:t>
            </a:r>
            <a:r>
              <a:rPr lang="en-US" altLang="zh-CN" sz="2800" b="1" dirty="0" err="1">
                <a:solidFill>
                  <a:srgbClr val="C00000"/>
                </a:solidFill>
              </a:rPr>
              <a:t>B</a:t>
            </a:r>
            <a:r>
              <a:rPr lang="zh-CN" altLang="en-US" sz="2800" b="1" dirty="0">
                <a:solidFill>
                  <a:srgbClr val="C00000"/>
                </a:solidFill>
              </a:rPr>
              <a:t>，使得</a:t>
            </a:r>
            <a:r>
              <a:rPr lang="en-US" altLang="zh-CN" sz="2800" b="1" dirty="0">
                <a:solidFill>
                  <a:srgbClr val="C00000"/>
                </a:solidFill>
              </a:rPr>
              <a:t>f(b)=z,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                   又</a:t>
            </a:r>
            <a:r>
              <a:rPr lang="en-US" altLang="zh-CN" sz="2800" b="1" dirty="0">
                <a:solidFill>
                  <a:srgbClr val="C00000"/>
                </a:solidFill>
              </a:rPr>
              <a:t>g</a:t>
            </a:r>
            <a:r>
              <a:rPr lang="zh-CN" altLang="en-US" sz="2800" b="1" dirty="0">
                <a:solidFill>
                  <a:srgbClr val="C00000"/>
                </a:solidFill>
              </a:rPr>
              <a:t>是满射，对于</a:t>
            </a:r>
            <a:r>
              <a:rPr lang="en-US" altLang="zh-CN" sz="2800" b="1" dirty="0" err="1">
                <a:solidFill>
                  <a:srgbClr val="C00000"/>
                </a:solidFill>
              </a:rPr>
              <a:t>b</a:t>
            </a:r>
            <a:r>
              <a:rPr lang="en-US" altLang="zh-CN" sz="2800" dirty="0" err="1">
                <a:solidFill>
                  <a:srgbClr val="C00000"/>
                </a:solidFill>
              </a:rPr>
              <a:t>∊</a:t>
            </a:r>
            <a:r>
              <a:rPr lang="en-US" altLang="zh-CN" sz="2800" b="1" dirty="0" err="1">
                <a:solidFill>
                  <a:srgbClr val="C00000"/>
                </a:solidFill>
              </a:rPr>
              <a:t>B</a:t>
            </a:r>
            <a:r>
              <a:rPr lang="zh-CN" altLang="en-US" sz="2800" b="1" dirty="0">
                <a:solidFill>
                  <a:srgbClr val="C00000"/>
                </a:solidFill>
              </a:rPr>
              <a:t>，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                   存在</a:t>
            </a:r>
            <a:r>
              <a:rPr lang="en-US" altLang="zh-CN" sz="2800" b="1" dirty="0" err="1">
                <a:solidFill>
                  <a:srgbClr val="C00000"/>
                </a:solidFill>
              </a:rPr>
              <a:t>x</a:t>
            </a:r>
            <a:r>
              <a:rPr lang="en-US" altLang="zh-CN" sz="2800" dirty="0" err="1">
                <a:solidFill>
                  <a:srgbClr val="C00000"/>
                </a:solidFill>
              </a:rPr>
              <a:t>∊</a:t>
            </a:r>
            <a:r>
              <a:rPr lang="en-US" altLang="zh-CN" sz="2800" b="1" dirty="0" err="1">
                <a:solidFill>
                  <a:srgbClr val="C00000"/>
                </a:solidFill>
              </a:rPr>
              <a:t>A</a:t>
            </a:r>
            <a:r>
              <a:rPr lang="zh-CN" altLang="en-US" sz="2800" b="1" dirty="0">
                <a:solidFill>
                  <a:srgbClr val="C00000"/>
                </a:solidFill>
              </a:rPr>
              <a:t>，使得</a:t>
            </a:r>
            <a:r>
              <a:rPr lang="en-US" altLang="zh-CN" sz="2800" b="1" dirty="0">
                <a:solidFill>
                  <a:srgbClr val="C00000"/>
                </a:solidFill>
              </a:rPr>
              <a:t>g(x)=b,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                </a:t>
            </a:r>
            <a:r>
              <a:rPr lang="zh-CN" altLang="en-US" sz="2800" b="1" dirty="0">
                <a:solidFill>
                  <a:srgbClr val="333300"/>
                </a:solidFill>
              </a:rPr>
              <a:t>即存在</a:t>
            </a:r>
            <a:r>
              <a:rPr lang="en-US" altLang="zh-CN" sz="2800" b="1" dirty="0" err="1">
                <a:solidFill>
                  <a:srgbClr val="333300"/>
                </a:solidFill>
              </a:rPr>
              <a:t>x</a:t>
            </a:r>
            <a:r>
              <a:rPr lang="en-US" altLang="zh-CN" sz="2800" dirty="0" err="1">
                <a:solidFill>
                  <a:srgbClr val="333300"/>
                </a:solidFill>
              </a:rPr>
              <a:t>∊</a:t>
            </a:r>
            <a:r>
              <a:rPr lang="en-US" altLang="zh-CN" sz="2800" b="1" dirty="0" err="1">
                <a:solidFill>
                  <a:srgbClr val="333300"/>
                </a:solidFill>
              </a:rPr>
              <a:t>A</a:t>
            </a:r>
            <a:r>
              <a:rPr lang="zh-CN" altLang="en-US" sz="2800" b="1" dirty="0">
                <a:solidFill>
                  <a:srgbClr val="333300"/>
                </a:solidFill>
              </a:rPr>
              <a:t>，使得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         </a:t>
            </a:r>
            <a:r>
              <a:rPr lang="en-US" altLang="zh-CN" sz="2800" b="1" dirty="0">
                <a:solidFill>
                  <a:srgbClr val="333300"/>
                </a:solidFill>
              </a:rPr>
              <a:t>z=f(g(x))=</a:t>
            </a:r>
            <a:r>
              <a:rPr lang="en-US" altLang="zh-CN" sz="2800" b="1" dirty="0" err="1">
                <a:solidFill>
                  <a:srgbClr val="333300"/>
                </a:solidFill>
              </a:rPr>
              <a:t>g∘f</a:t>
            </a:r>
            <a:r>
              <a:rPr lang="en-US" altLang="zh-CN" sz="2800" dirty="0">
                <a:solidFill>
                  <a:srgbClr val="333300"/>
                </a:solidFill>
              </a:rPr>
              <a:t> (x)</a:t>
            </a:r>
            <a:r>
              <a:rPr lang="zh-CN" altLang="en-US" sz="28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                   所以 </a:t>
            </a:r>
            <a:r>
              <a:rPr lang="en-US" altLang="zh-CN" sz="2800" b="1" dirty="0" err="1">
                <a:solidFill>
                  <a:srgbClr val="333300"/>
                </a:solidFill>
              </a:rPr>
              <a:t>f∘g</a:t>
            </a:r>
            <a:r>
              <a:rPr lang="zh-CN" altLang="en-US" sz="2800" b="1" dirty="0">
                <a:solidFill>
                  <a:srgbClr val="333300"/>
                </a:solidFill>
              </a:rPr>
              <a:t>是满射函数。</a:t>
            </a:r>
          </a:p>
        </p:txBody>
      </p:sp>
      <p:sp>
        <p:nvSpPr>
          <p:cNvPr id="45060" name="Rectangle 6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511301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4.7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B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B 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C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b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均是满射，则 </a:t>
            </a:r>
            <a:r>
              <a:rPr lang="en-US" altLang="zh-CN" sz="3600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也是满射。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51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778D66-284F-4DBE-8DD2-A7BC7D43FAF9}" type="slidenum">
              <a:rPr lang="zh-CN" altLang="en-US" smtClean="0">
                <a:solidFill>
                  <a:schemeClr val="accent1"/>
                </a:solidFill>
              </a:rPr>
              <a:pPr/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608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08050"/>
            <a:ext cx="8640763" cy="3744913"/>
          </a:xfrm>
        </p:spPr>
        <p:txBody>
          <a:bodyPr/>
          <a:lstStyle/>
          <a:p>
            <a:pPr marL="620713" indent="-6207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是三个集合，</a:t>
            </a:r>
          </a:p>
          <a:p>
            <a:pPr marL="620713" indent="-6207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的映射，</a:t>
            </a:r>
          </a:p>
          <a:p>
            <a:pPr marL="620713" indent="-6207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的映射，</a:t>
            </a:r>
          </a:p>
          <a:p>
            <a:pPr marL="620713" indent="-6207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</a:t>
            </a:r>
          </a:p>
          <a:p>
            <a:pPr marL="620713" indent="-6207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若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的单射，则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的单射。</a:t>
            </a:r>
          </a:p>
          <a:p>
            <a:pPr marL="620713" indent="-620713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请举出一个 </a:t>
            </a:r>
            <a:r>
              <a:rPr lang="en-US" altLang="zh-CN" sz="2800" b="1" dirty="0" err="1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的单射，但</a:t>
            </a:r>
            <a:r>
              <a:rPr lang="en-US" altLang="zh-CN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不是</a:t>
            </a:r>
            <a:r>
              <a:rPr lang="en-US" altLang="zh-CN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C </a:t>
            </a:r>
            <a:r>
              <a:rPr lang="zh-CN" altLang="en-US" sz="2800" b="1" dirty="0">
                <a:solidFill>
                  <a:srgbClr val="33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单射的例子</a:t>
            </a:r>
          </a:p>
        </p:txBody>
      </p:sp>
    </p:spTree>
    <p:extLst>
      <p:ext uri="{BB962C8B-B14F-4D97-AF65-F5344CB8AC3E}">
        <p14:creationId xmlns:p14="http://schemas.microsoft.com/office/powerpoint/2010/main" val="409684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375446-72CA-436A-8F39-8355B2963821}" type="slidenum">
              <a:rPr lang="zh-CN" altLang="en-US" smtClean="0">
                <a:solidFill>
                  <a:schemeClr val="accent1"/>
                </a:solidFill>
              </a:rPr>
              <a:pPr/>
              <a:t>13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710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871812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的映射，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 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的映射，   </a:t>
            </a:r>
            <a:b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证明：</a:t>
            </a:r>
            <a:b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   若</a:t>
            </a:r>
            <a:r>
              <a:rPr lang="en-US" altLang="zh-CN" sz="3200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的单射，则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的单射。</a:t>
            </a:r>
            <a:endParaRPr lang="en-US" altLang="zh-CN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323850" y="2276475"/>
            <a:ext cx="7364413" cy="384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</a:pPr>
            <a:r>
              <a:rPr lang="zh-CN" altLang="en-US" sz="2800" b="1" dirty="0"/>
              <a:t>证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用反证法。</a:t>
            </a:r>
            <a:endParaRPr lang="en-US" altLang="zh-CN" sz="2800" b="1" dirty="0"/>
          </a:p>
          <a:p>
            <a:pPr eaLnBrk="1" hangingPunct="1">
              <a:lnSpc>
                <a:spcPct val="145000"/>
              </a:lnSpc>
            </a:pPr>
            <a:r>
              <a:rPr lang="en-US" altLang="zh-CN" sz="2800" b="1" dirty="0"/>
              <a:t>           </a:t>
            </a:r>
            <a:r>
              <a:rPr lang="zh-CN" altLang="en-US" sz="2800" b="1" dirty="0"/>
              <a:t>如果</a:t>
            </a:r>
            <a:r>
              <a:rPr lang="en-US" altLang="zh-CN" sz="2800" b="1" dirty="0"/>
              <a:t>g</a:t>
            </a:r>
            <a:r>
              <a:rPr lang="zh-CN" altLang="en-US" sz="2800" b="1" dirty="0"/>
              <a:t>不是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的单射，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800" b="1" dirty="0"/>
              <a:t>           则存在</a:t>
            </a:r>
            <a:r>
              <a:rPr lang="en-US" altLang="zh-CN" sz="2800" b="1" dirty="0"/>
              <a:t>x1≠x2, </a:t>
            </a:r>
            <a:r>
              <a:rPr lang="zh-CN" altLang="en-US" sz="2800" b="1" dirty="0"/>
              <a:t>使得 </a:t>
            </a:r>
            <a:r>
              <a:rPr lang="en-US" altLang="zh-CN" sz="2800" b="1" dirty="0"/>
              <a:t>g(x1)=g(x2)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800" b="1" dirty="0"/>
              <a:t>	 </a:t>
            </a:r>
            <a:r>
              <a:rPr lang="zh-CN" altLang="en-US" sz="2800" b="1" dirty="0"/>
              <a:t>于是        </a:t>
            </a:r>
            <a:r>
              <a:rPr lang="en-US" altLang="zh-CN" sz="2800" b="1" dirty="0"/>
              <a:t>f(g(x1))=f(g(x2)), </a:t>
            </a:r>
          </a:p>
          <a:p>
            <a:pPr eaLnBrk="1" hangingPunct="1">
              <a:lnSpc>
                <a:spcPct val="145000"/>
              </a:lnSpc>
            </a:pPr>
            <a:r>
              <a:rPr lang="zh-CN" altLang="en-US" sz="2800" b="1" dirty="0"/>
              <a:t>           即         </a:t>
            </a:r>
            <a:r>
              <a:rPr lang="en-US" altLang="zh-CN" sz="2800" b="1" dirty="0" err="1"/>
              <a:t>f∘g</a:t>
            </a:r>
            <a:r>
              <a:rPr lang="en-US" altLang="zh-CN" sz="2800" b="1" dirty="0"/>
              <a:t>(x1)= </a:t>
            </a:r>
            <a:r>
              <a:rPr lang="en-US" altLang="zh-CN" sz="2800" b="1" dirty="0" err="1"/>
              <a:t>f∘g</a:t>
            </a:r>
            <a:r>
              <a:rPr lang="en-US" altLang="zh-CN" sz="2800" b="1" dirty="0"/>
              <a:t>(x2),</a:t>
            </a:r>
          </a:p>
          <a:p>
            <a:pPr eaLnBrk="1" hangingPunct="1">
              <a:lnSpc>
                <a:spcPct val="145000"/>
              </a:lnSpc>
            </a:pPr>
            <a:r>
              <a:rPr lang="en-US" altLang="zh-CN" sz="2800" b="1" dirty="0"/>
              <a:t>           </a:t>
            </a:r>
            <a:r>
              <a:rPr lang="zh-CN" altLang="en-US" sz="2800" b="1" dirty="0"/>
              <a:t>这与</a:t>
            </a:r>
            <a:r>
              <a:rPr lang="en-US" altLang="zh-CN" sz="2800" b="1" dirty="0" err="1"/>
              <a:t>f∘g</a:t>
            </a:r>
            <a:r>
              <a:rPr lang="zh-CN" altLang="en-US" sz="2800" b="1" dirty="0"/>
              <a:t>是单射矛盾。</a:t>
            </a:r>
          </a:p>
        </p:txBody>
      </p:sp>
    </p:spTree>
    <p:extLst>
      <p:ext uri="{BB962C8B-B14F-4D97-AF65-F5344CB8AC3E}">
        <p14:creationId xmlns:p14="http://schemas.microsoft.com/office/powerpoint/2010/main" val="1640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3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3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631927-A010-4970-9BBF-507CE05E9A6D}" type="slidenum">
              <a:rPr lang="zh-CN" altLang="en-US" smtClean="0">
                <a:solidFill>
                  <a:schemeClr val="accent1"/>
                </a:solidFill>
              </a:rPr>
              <a:pPr/>
              <a:t>14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2042035"/>
          </a:xfrm>
          <a:solidFill>
            <a:schemeClr val="accent1"/>
          </a:solidFill>
        </p:spPr>
        <p:txBody>
          <a:bodyPr/>
          <a:lstStyle/>
          <a:p>
            <a:pPr marL="892175" indent="-892175"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例  设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的映射，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 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的映射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,</a:t>
            </a:r>
            <a:b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请举出一个 </a:t>
            </a:r>
            <a:r>
              <a:rPr lang="en-US" altLang="zh-CN" sz="3200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的单射，但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不是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C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单射的例子</a:t>
            </a:r>
            <a:endParaRPr lang="en-US" altLang="zh-CN" sz="32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358775" y="2492375"/>
            <a:ext cx="380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例子如图所示。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48263" y="2946400"/>
            <a:ext cx="2808287" cy="2431409"/>
            <a:chOff x="3334" y="3384"/>
            <a:chExt cx="1043" cy="590"/>
          </a:xfrm>
        </p:grpSpPr>
        <p:sp>
          <p:nvSpPr>
            <p:cNvPr id="48134" name="Oval 7"/>
            <p:cNvSpPr>
              <a:spLocks noChangeArrowheads="1"/>
            </p:cNvSpPr>
            <p:nvPr/>
          </p:nvSpPr>
          <p:spPr bwMode="auto">
            <a:xfrm>
              <a:off x="3334" y="3384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5" name="Oval 8"/>
            <p:cNvSpPr>
              <a:spLocks noChangeArrowheads="1"/>
            </p:cNvSpPr>
            <p:nvPr/>
          </p:nvSpPr>
          <p:spPr bwMode="auto">
            <a:xfrm>
              <a:off x="3334" y="3566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6" name="Oval 9"/>
            <p:cNvSpPr>
              <a:spLocks noChangeArrowheads="1"/>
            </p:cNvSpPr>
            <p:nvPr/>
          </p:nvSpPr>
          <p:spPr bwMode="auto">
            <a:xfrm>
              <a:off x="3833" y="3384"/>
              <a:ext cx="45" cy="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7" name="Oval 10"/>
            <p:cNvSpPr>
              <a:spLocks noChangeArrowheads="1"/>
            </p:cNvSpPr>
            <p:nvPr/>
          </p:nvSpPr>
          <p:spPr bwMode="auto">
            <a:xfrm>
              <a:off x="3833" y="3566"/>
              <a:ext cx="45" cy="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8" name="Oval 11"/>
            <p:cNvSpPr>
              <a:spLocks noChangeArrowheads="1"/>
            </p:cNvSpPr>
            <p:nvPr/>
          </p:nvSpPr>
          <p:spPr bwMode="auto">
            <a:xfrm>
              <a:off x="3833" y="3793"/>
              <a:ext cx="45" cy="4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39" name="Line 12"/>
            <p:cNvSpPr>
              <a:spLocks noChangeShapeType="1"/>
            </p:cNvSpPr>
            <p:nvPr/>
          </p:nvSpPr>
          <p:spPr bwMode="auto">
            <a:xfrm>
              <a:off x="3379" y="342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Line 13"/>
            <p:cNvSpPr>
              <a:spLocks noChangeShapeType="1"/>
            </p:cNvSpPr>
            <p:nvPr/>
          </p:nvSpPr>
          <p:spPr bwMode="auto">
            <a:xfrm flipV="1">
              <a:off x="3379" y="361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Oval 14"/>
            <p:cNvSpPr>
              <a:spLocks noChangeArrowheads="1"/>
            </p:cNvSpPr>
            <p:nvPr/>
          </p:nvSpPr>
          <p:spPr bwMode="auto">
            <a:xfrm>
              <a:off x="4332" y="3384"/>
              <a:ext cx="45" cy="46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2" name="Oval 15"/>
            <p:cNvSpPr>
              <a:spLocks noChangeArrowheads="1"/>
            </p:cNvSpPr>
            <p:nvPr/>
          </p:nvSpPr>
          <p:spPr bwMode="auto">
            <a:xfrm>
              <a:off x="4332" y="3566"/>
              <a:ext cx="45" cy="46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3" name="Line 16"/>
            <p:cNvSpPr>
              <a:spLocks noChangeShapeType="1"/>
            </p:cNvSpPr>
            <p:nvPr/>
          </p:nvSpPr>
          <p:spPr bwMode="auto">
            <a:xfrm>
              <a:off x="3878" y="342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4" name="Line 17"/>
            <p:cNvSpPr>
              <a:spLocks noChangeShapeType="1"/>
            </p:cNvSpPr>
            <p:nvPr/>
          </p:nvSpPr>
          <p:spPr bwMode="auto">
            <a:xfrm flipV="1">
              <a:off x="3878" y="3612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5" name="Line 18"/>
            <p:cNvSpPr>
              <a:spLocks noChangeShapeType="1"/>
            </p:cNvSpPr>
            <p:nvPr/>
          </p:nvSpPr>
          <p:spPr bwMode="auto">
            <a:xfrm flipV="1">
              <a:off x="3878" y="3612"/>
              <a:ext cx="454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Text Box 19"/>
            <p:cNvSpPr txBox="1">
              <a:spLocks noChangeArrowheads="1"/>
            </p:cNvSpPr>
            <p:nvPr/>
          </p:nvSpPr>
          <p:spPr bwMode="auto">
            <a:xfrm>
              <a:off x="3412" y="3879"/>
              <a:ext cx="116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g</a:t>
              </a:r>
            </a:p>
          </p:txBody>
        </p:sp>
        <p:sp>
          <p:nvSpPr>
            <p:cNvPr id="48147" name="Text Box 20"/>
            <p:cNvSpPr txBox="1">
              <a:spLocks noChangeArrowheads="1"/>
            </p:cNvSpPr>
            <p:nvPr/>
          </p:nvSpPr>
          <p:spPr bwMode="auto">
            <a:xfrm>
              <a:off x="3999" y="3884"/>
              <a:ext cx="92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88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A68F69-EED5-4DA0-8BAD-C457E0A60EE5}" type="slidenum">
              <a:rPr lang="zh-CN" altLang="en-US" smtClean="0">
                <a:solidFill>
                  <a:schemeClr val="accent1"/>
                </a:solidFill>
              </a:rPr>
              <a:pPr/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思考题：复合函数的满射性</a:t>
            </a:r>
          </a:p>
        </p:txBody>
      </p:sp>
      <p:graphicFrame>
        <p:nvGraphicFramePr>
          <p:cNvPr id="66586" name="Group 2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02860552"/>
              </p:ext>
            </p:extLst>
          </p:nvPr>
        </p:nvGraphicFramePr>
        <p:xfrm>
          <a:off x="323850" y="1052513"/>
          <a:ext cx="8229600" cy="342604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4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B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f∘g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满射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满射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 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满射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？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 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满射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满射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88854"/>
      </p:ext>
    </p:extLst>
  </p:cSld>
  <p:clrMapOvr>
    <a:masterClrMapping/>
  </p:clrMapOvr>
  <p:transition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A68F69-EED5-4DA0-8BAD-C457E0A60EE5}" type="slidenum">
              <a:rPr lang="zh-CN" altLang="en-US" smtClean="0">
                <a:solidFill>
                  <a:schemeClr val="accent1"/>
                </a:solidFill>
              </a:rPr>
              <a:pPr/>
              <a:t>16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思考题：复合函数的双射性</a:t>
            </a:r>
          </a:p>
        </p:txBody>
      </p:sp>
      <p:graphicFrame>
        <p:nvGraphicFramePr>
          <p:cNvPr id="66586" name="Group 2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0697928"/>
              </p:ext>
            </p:extLst>
          </p:nvPr>
        </p:nvGraphicFramePr>
        <p:xfrm>
          <a:off x="323850" y="1052513"/>
          <a:ext cx="8229600" cy="342604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4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B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f∘g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双射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双射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 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双射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├</a:t>
                      </a:r>
                      <a:r>
                        <a:rPr kumimoji="0" lang="en-US" altLang="zh-CN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  </a:t>
                      </a:r>
                      <a:r>
                        <a:rPr kumimoji="0" lang="zh-CN" altLang="en-US" sz="3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单射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 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满射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双射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358114"/>
      </p:ext>
    </p:extLst>
  </p:cSld>
  <p:clrMapOvr>
    <a:masterClrMapping/>
  </p:clrMapOvr>
  <p:transition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A68F69-EED5-4DA0-8BAD-C457E0A60EE5}" type="slidenum">
              <a:rPr lang="zh-CN" altLang="en-US" smtClean="0">
                <a:solidFill>
                  <a:schemeClr val="accent1"/>
                </a:solidFill>
              </a:rPr>
              <a:pPr/>
              <a:t>17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问题：函数的逆关系</a:t>
            </a:r>
            <a:r>
              <a:rPr lang="en-US" altLang="zh-CN" sz="4000" b="1" dirty="0">
                <a:latin typeface="Times New Roman" panose="02020603050405020304" pitchFamily="18" charset="0"/>
              </a:rPr>
              <a:t>g</a:t>
            </a:r>
            <a:r>
              <a:rPr lang="en-US" altLang="zh-CN" sz="40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40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是否一个函数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980728"/>
            <a:ext cx="8136904" cy="14761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设有函数</a:t>
            </a:r>
            <a:r>
              <a:rPr lang="en-US" altLang="zh-CN" sz="3200" b="1" dirty="0">
                <a:latin typeface="Calibri" pitchFamily="34" charset="0"/>
              </a:rPr>
              <a:t>g</a:t>
            </a:r>
            <a:r>
              <a:rPr lang="zh-CN" altLang="en-US" sz="3200" b="1" dirty="0">
                <a:latin typeface="Calibri" pitchFamily="34" charset="0"/>
              </a:rPr>
              <a:t>：</a:t>
            </a:r>
            <a:r>
              <a:rPr lang="en-US" altLang="zh-CN" sz="3200" b="1" dirty="0">
                <a:latin typeface="Calibri" pitchFamily="34" charset="0"/>
              </a:rPr>
              <a:t>A </a:t>
            </a:r>
            <a:r>
              <a:rPr lang="en-US" altLang="zh-CN" sz="3200" dirty="0">
                <a:latin typeface="Calibri" pitchFamily="34" charset="0"/>
              </a:rPr>
              <a:t>→</a:t>
            </a:r>
            <a:r>
              <a:rPr lang="en-US" altLang="zh-CN" sz="3200" b="1" dirty="0">
                <a:latin typeface="Calibri" pitchFamily="34" charset="0"/>
              </a:rPr>
              <a:t> B</a:t>
            </a:r>
            <a:r>
              <a:rPr lang="zh-CN" altLang="en-US" sz="3200" b="1" dirty="0">
                <a:latin typeface="Calibri" pitchFamily="34" charset="0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二元关系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的逆关系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不一定是函数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485904" y="3108438"/>
            <a:ext cx="80648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例 </a:t>
            </a:r>
            <a:r>
              <a:rPr lang="en-US" altLang="zh-CN" sz="3200" b="1" dirty="0">
                <a:latin typeface="Times New Roman" panose="02020603050405020304" pitchFamily="18" charset="0"/>
              </a:rPr>
              <a:t>A={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g={&lt;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&gt;,  &lt;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&gt;}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上的函数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g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={&lt;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&gt;, &lt;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&gt;}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不是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上的函数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CN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23883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A68F69-EED5-4DA0-8BAD-C457E0A60EE5}" type="slidenum">
              <a:rPr lang="zh-CN" altLang="en-US" smtClean="0">
                <a:solidFill>
                  <a:schemeClr val="accent1"/>
                </a:solidFill>
              </a:rPr>
              <a:pPr/>
              <a:t>18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定理</a:t>
            </a:r>
            <a:r>
              <a:rPr lang="en-US" altLang="zh-CN" sz="4000" b="1" dirty="0">
                <a:latin typeface="Times New Roman" panose="02020603050405020304" pitchFamily="18" charset="0"/>
              </a:rPr>
              <a:t>4.8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532" y="836712"/>
            <a:ext cx="876096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Calibri" pitchFamily="34" charset="0"/>
              </a:rPr>
              <a:t>f</a:t>
            </a:r>
            <a:r>
              <a:rPr lang="zh-CN" altLang="en-US" sz="3200" b="1" dirty="0">
                <a:latin typeface="Calibri" pitchFamily="34" charset="0"/>
              </a:rPr>
              <a:t>：</a:t>
            </a:r>
            <a:r>
              <a:rPr lang="en-US" altLang="zh-CN" sz="3200" b="1" dirty="0">
                <a:latin typeface="Calibri" pitchFamily="34" charset="0"/>
              </a:rPr>
              <a:t>A </a:t>
            </a:r>
            <a:r>
              <a:rPr lang="en-US" altLang="zh-CN" sz="3200" dirty="0">
                <a:latin typeface="Calibri" pitchFamily="34" charset="0"/>
              </a:rPr>
              <a:t>→</a:t>
            </a:r>
            <a:r>
              <a:rPr lang="en-US" altLang="zh-CN" sz="3200" b="1" dirty="0">
                <a:latin typeface="Calibri" pitchFamily="34" charset="0"/>
              </a:rPr>
              <a:t> B</a:t>
            </a:r>
            <a:r>
              <a:rPr lang="zh-CN" altLang="en-US" sz="3200" b="1" dirty="0">
                <a:latin typeface="Calibri" pitchFamily="34" charset="0"/>
              </a:rPr>
              <a:t>是一个双射函数，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则它的逆关系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是一个从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的双射函数。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1800" y="2464947"/>
            <a:ext cx="7724775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先证明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函数。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latin typeface="Times New Roman" panose="02020603050405020304" pitchFamily="18" charset="0"/>
              </a:rPr>
              <a:t>对于任意的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是满射，存在</a:t>
            </a:r>
            <a:r>
              <a:rPr lang="en-US" altLang="zh-CN" sz="2400" b="1" dirty="0">
                <a:latin typeface="Times New Roman" panose="02020603050405020304" pitchFamily="18" charset="0"/>
              </a:rPr>
              <a:t>x 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              &lt;x, y&gt; 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所以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假设存在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br>
              <a:rPr lang="zh-CN" altLang="en-US" sz="2400" b="1" dirty="0">
                <a:latin typeface="Times New Roman" panose="02020603050405020304" pitchFamily="18" charset="0"/>
              </a:rPr>
            </a:br>
            <a:r>
              <a:rPr lang="zh-CN" altLang="en-US" sz="24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则由逆的定义有</a:t>
            </a:r>
            <a:br>
              <a:rPr lang="zh-CN" altLang="en-US" sz="2400" b="1" dirty="0">
                <a:latin typeface="Times New Roman" panose="02020603050405020304" pitchFamily="18" charset="0"/>
              </a:rPr>
            </a:br>
            <a:r>
              <a:rPr lang="zh-CN" altLang="en-US" sz="24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∧&lt;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根据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的单射性可得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即证明了存在唯一的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x∈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</a:rPr>
              <a:t>从而，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是一个从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的函数。</a:t>
            </a:r>
            <a:r>
              <a:rPr lang="en-US" altLang="zh-CN" sz="2400" b="1" dirty="0">
                <a:latin typeface="Times New Roman" panose="02020603050405020304" pitchFamily="18" charset="0"/>
              </a:rPr>
              <a:t></a:t>
            </a:r>
          </a:p>
        </p:txBody>
      </p:sp>
    </p:spTree>
    <p:extLst>
      <p:ext uri="{BB962C8B-B14F-4D97-AF65-F5344CB8AC3E}">
        <p14:creationId xmlns:p14="http://schemas.microsoft.com/office/powerpoint/2010/main" val="2154332915"/>
      </p:ext>
    </p:extLst>
  </p:cSld>
  <p:clrMapOvr>
    <a:masterClrMapping/>
  </p:clrMapOvr>
  <p:transition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A68F69-EED5-4DA0-8BAD-C457E0A60EE5}" type="slidenum">
              <a:rPr lang="zh-CN" altLang="en-US" smtClean="0">
                <a:solidFill>
                  <a:schemeClr val="accent1"/>
                </a:solidFill>
              </a:rPr>
              <a:pPr/>
              <a:t>19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Times New Roman" panose="02020603050405020304" pitchFamily="18" charset="0"/>
              </a:rPr>
              <a:t>定理</a:t>
            </a:r>
            <a:r>
              <a:rPr lang="en-US" altLang="zh-CN" sz="4000" b="1" dirty="0">
                <a:latin typeface="Times New Roman" panose="02020603050405020304" pitchFamily="18" charset="0"/>
              </a:rPr>
              <a:t>4.8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532" y="836712"/>
            <a:ext cx="8760964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Calibri" pitchFamily="34" charset="0"/>
              </a:rPr>
              <a:t>f</a:t>
            </a:r>
            <a:r>
              <a:rPr lang="zh-CN" altLang="en-US" sz="3200" b="1" dirty="0">
                <a:latin typeface="Calibri" pitchFamily="34" charset="0"/>
              </a:rPr>
              <a:t>：</a:t>
            </a:r>
            <a:r>
              <a:rPr lang="en-US" altLang="zh-CN" sz="3200" b="1" dirty="0">
                <a:latin typeface="Calibri" pitchFamily="34" charset="0"/>
              </a:rPr>
              <a:t>A </a:t>
            </a:r>
            <a:r>
              <a:rPr lang="en-US" altLang="zh-CN" sz="3200" dirty="0">
                <a:latin typeface="Calibri" pitchFamily="34" charset="0"/>
              </a:rPr>
              <a:t>→</a:t>
            </a:r>
            <a:r>
              <a:rPr lang="en-US" altLang="zh-CN" sz="3200" b="1" dirty="0">
                <a:latin typeface="Calibri" pitchFamily="34" charset="0"/>
              </a:rPr>
              <a:t> B</a:t>
            </a:r>
            <a:r>
              <a:rPr lang="zh-CN" altLang="en-US" sz="3200" b="1" dirty="0">
                <a:latin typeface="Calibri" pitchFamily="34" charset="0"/>
              </a:rPr>
              <a:t>是一个双射函数，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则它的逆关系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是一个从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的双射函数。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9552" y="2406372"/>
            <a:ext cx="772477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然后证明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的满射性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latin typeface="Times New Roman" panose="02020603050405020304" pitchFamily="18" charset="0"/>
              </a:rPr>
              <a:t>对于任意的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x∈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是一个函数，存在</a:t>
            </a:r>
            <a:r>
              <a:rPr lang="en-US" altLang="zh-CN" sz="2400" b="1" dirty="0">
                <a:latin typeface="Times New Roman" panose="02020603050405020304" pitchFamily="18" charset="0"/>
              </a:rPr>
              <a:t>y 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</a:rPr>
              <a:t>              &lt;x, y&gt; 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</a:p>
          <a:p>
            <a:pPr eaLnBrk="1" hangingPunct="1"/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于是  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，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存在</a:t>
            </a:r>
            <a:r>
              <a:rPr lang="en-US" altLang="zh-CN" sz="2400" b="1" dirty="0">
                <a:latin typeface="Times New Roman" panose="02020603050405020304" pitchFamily="18" charset="0"/>
              </a:rPr>
              <a:t>y 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使得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(y)=x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再证明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的单射性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若存在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使得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=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从而有</a:t>
            </a:r>
            <a:b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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  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于是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由于</a:t>
            </a:r>
            <a:r>
              <a:rPr lang="en-US" altLang="zh-CN" sz="2400" b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是一个函数，</a:t>
            </a:r>
            <a:r>
              <a:rPr lang="en-US" altLang="zh-CN" sz="2400" b="1" dirty="0">
                <a:latin typeface="Times New Roman" panose="02020603050405020304" pitchFamily="18" charset="0"/>
              </a:rPr>
              <a:t>f(x)</a:t>
            </a:r>
            <a:r>
              <a:rPr lang="zh-CN" altLang="en-US" sz="2400" b="1" dirty="0">
                <a:latin typeface="Times New Roman" panose="02020603050405020304" pitchFamily="18" charset="0"/>
              </a:rPr>
              <a:t>是唯一的，所以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</a:t>
            </a:r>
          </a:p>
        </p:txBody>
      </p:sp>
    </p:spTree>
    <p:extLst>
      <p:ext uri="{BB962C8B-B14F-4D97-AF65-F5344CB8AC3E}">
        <p14:creationId xmlns:p14="http://schemas.microsoft.com/office/powerpoint/2010/main" val="2505800669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A49243-60EE-48CC-995E-517458D0C316}" type="slidenum">
              <a:rPr lang="zh-CN" altLang="en-US" smtClean="0">
                <a:solidFill>
                  <a:schemeClr val="accent1"/>
                </a:solidFill>
              </a:rPr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4.7 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函数的复合和反函数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23528" y="859235"/>
            <a:ext cx="8496300" cy="48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函数的复合</a:t>
            </a:r>
            <a:r>
              <a:rPr lang="zh-CN" altLang="zh-CN" dirty="0"/>
              <a:t>＝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二元关系的复合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反函数</a:t>
            </a:r>
            <a:r>
              <a:rPr lang="zh-CN" altLang="en-US" dirty="0">
                <a:latin typeface="MS Mincho" pitchFamily="49" charset="-128"/>
                <a:ea typeface="MS Mincho" pitchFamily="49" charset="-128"/>
              </a:rPr>
              <a:t>≠二元关系的逆关系</a:t>
            </a:r>
            <a:endParaRPr lang="en-US" altLang="zh-CN" dirty="0">
              <a:latin typeface="MS Mincho" pitchFamily="49" charset="-128"/>
              <a:ea typeface="MS Mincho" pitchFamily="49" charset="-128"/>
            </a:endParaRP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（双射函数才有反函数）</a:t>
            </a:r>
          </a:p>
        </p:txBody>
      </p:sp>
    </p:spTree>
    <p:extLst>
      <p:ext uri="{BB962C8B-B14F-4D97-AF65-F5344CB8AC3E}">
        <p14:creationId xmlns:p14="http://schemas.microsoft.com/office/powerpoint/2010/main" val="2772331762"/>
      </p:ext>
    </p:extLst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A68F69-EED5-4DA0-8BAD-C457E0A60EE5}" type="slidenum">
              <a:rPr lang="zh-CN" altLang="en-US" smtClean="0">
                <a:solidFill>
                  <a:schemeClr val="accent1"/>
                </a:solidFill>
              </a:rPr>
              <a:pPr/>
              <a:t>20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/>
              <a:t>反函数的定义及性质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5532" y="836712"/>
            <a:ext cx="8760964" cy="147617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3200" b="1" dirty="0">
                <a:latin typeface="Calibri" pitchFamily="34" charset="0"/>
              </a:rPr>
              <a:t>f</a:t>
            </a:r>
            <a:r>
              <a:rPr lang="zh-CN" altLang="en-US" sz="3200" b="1" dirty="0">
                <a:latin typeface="Calibri" pitchFamily="34" charset="0"/>
              </a:rPr>
              <a:t>：</a:t>
            </a:r>
            <a:r>
              <a:rPr lang="en-US" altLang="zh-CN" sz="3200" b="1" dirty="0">
                <a:latin typeface="Calibri" pitchFamily="34" charset="0"/>
              </a:rPr>
              <a:t>A </a:t>
            </a:r>
            <a:r>
              <a:rPr lang="en-US" altLang="zh-CN" sz="3200" dirty="0">
                <a:latin typeface="Calibri" pitchFamily="34" charset="0"/>
              </a:rPr>
              <a:t>→</a:t>
            </a:r>
            <a:r>
              <a:rPr lang="en-US" altLang="zh-CN" sz="3200" b="1" dirty="0">
                <a:latin typeface="Calibri" pitchFamily="34" charset="0"/>
              </a:rPr>
              <a:t> B</a:t>
            </a:r>
            <a:r>
              <a:rPr lang="zh-CN" altLang="en-US" sz="3200" b="1" dirty="0">
                <a:latin typeface="Calibri" pitchFamily="34" charset="0"/>
              </a:rPr>
              <a:t>是一个双射函数，函数</a:t>
            </a:r>
            <a:r>
              <a:rPr lang="en-US" altLang="zh-CN" sz="3200" b="1" dirty="0">
                <a:latin typeface="Calibri" pitchFamily="34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的逆关系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是一个从</a:t>
            </a:r>
            <a:r>
              <a:rPr lang="en-US" altLang="zh-CN" sz="3200" b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到</a:t>
            </a:r>
            <a:r>
              <a:rPr lang="en-US" altLang="zh-CN" sz="3200" b="1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的函数，称之为</a:t>
            </a:r>
            <a:r>
              <a:rPr lang="en-US" altLang="zh-CN" sz="3200" b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的反函数。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2564904"/>
            <a:ext cx="756084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4.8’</a:t>
            </a:r>
            <a:r>
              <a:rPr lang="zh-CN" altLang="en-US" sz="3200" b="1" dirty="0">
                <a:latin typeface="Times New Roman" panose="02020603050405020304" pitchFamily="18" charset="0"/>
              </a:rPr>
              <a:t>设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→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是双射的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       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ym typeface="Symbol" panose="05050102010706020507" pitchFamily="18" charset="2"/>
              </a:rPr>
              <a:t>∘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,  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="1" dirty="0" err="1">
                <a:sym typeface="Symbol" panose="05050102010706020507" pitchFamily="18" charset="2"/>
              </a:rPr>
              <a:t>∘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1 </a:t>
            </a: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B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特别在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B=A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时，有</a:t>
            </a:r>
            <a:b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       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sym typeface="Symbol" panose="05050102010706020507" pitchFamily="18" charset="2"/>
              </a:rPr>
              <a:t>∘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dirty="0" err="1">
                <a:sym typeface="Symbol" panose="05050102010706020507" pitchFamily="18" charset="2"/>
              </a:rPr>
              <a:t>∘</a:t>
            </a:r>
            <a:r>
              <a:rPr lang="en-US" altLang="zh-CN" sz="32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5648361"/>
            <a:ext cx="9549409" cy="461665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注意区分逆关系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bg1"/>
                </a:solidFill>
              </a:rPr>
              <a:t>、反函数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400" dirty="0">
                <a:solidFill>
                  <a:schemeClr val="bg1"/>
                </a:solidFill>
              </a:rPr>
              <a:t>。有些教材上将反函数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b="1" baseline="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称为逆函数。</a:t>
            </a:r>
          </a:p>
        </p:txBody>
      </p:sp>
    </p:spTree>
    <p:extLst>
      <p:ext uri="{BB962C8B-B14F-4D97-AF65-F5344CB8AC3E}">
        <p14:creationId xmlns:p14="http://schemas.microsoft.com/office/powerpoint/2010/main" val="3209001273"/>
      </p:ext>
    </p:extLst>
  </p:cSld>
  <p:clrMapOvr>
    <a:masterClrMapping/>
  </p:clrMapOvr>
  <p:transition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310A79-9D90-41BA-8015-13E4B4BF5A8E}" type="slidenum">
              <a:rPr lang="zh-CN" altLang="en-US" smtClean="0">
                <a:solidFill>
                  <a:schemeClr val="accent1"/>
                </a:solidFill>
              </a:rPr>
              <a:pPr/>
              <a:t>21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第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章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图的基本概念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type="body" idx="4294967295"/>
          </p:nvPr>
        </p:nvSpPr>
        <p:spPr>
          <a:xfrm>
            <a:off x="236598" y="908720"/>
            <a:ext cx="7920558" cy="17351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5.1 </a:t>
            </a:r>
            <a:r>
              <a:rPr lang="zh-CN" altLang="en-US" b="1" dirty="0">
                <a:latin typeface="Times New Roman" panose="02020603050405020304" pitchFamily="18" charset="0"/>
              </a:rPr>
              <a:t>无向图及有向图</a:t>
            </a:r>
          </a:p>
          <a:p>
            <a:pPr algn="just"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5.2 </a:t>
            </a:r>
            <a:r>
              <a:rPr lang="zh-CN" altLang="en-US" b="1" dirty="0">
                <a:latin typeface="Times New Roman" panose="02020603050405020304" pitchFamily="18" charset="0"/>
              </a:rPr>
              <a:t>通路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回路和图的连通性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5.3 </a:t>
            </a:r>
            <a:r>
              <a:rPr lang="zh-CN" altLang="en-US" b="1" dirty="0">
                <a:latin typeface="Times New Roman" panose="02020603050405020304" pitchFamily="18" charset="0"/>
              </a:rPr>
              <a:t>图的矩阵表示</a:t>
            </a:r>
          </a:p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5.4 </a:t>
            </a:r>
            <a:r>
              <a:rPr lang="zh-CN" altLang="en-US" b="1" dirty="0">
                <a:latin typeface="Times New Roman" panose="02020603050405020304" pitchFamily="18" charset="0"/>
              </a:rPr>
              <a:t>最短路径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关键路径和着色 </a:t>
            </a:r>
          </a:p>
        </p:txBody>
      </p:sp>
    </p:spTree>
    <p:extLst>
      <p:ext uri="{BB962C8B-B14F-4D97-AF65-F5344CB8AC3E}">
        <p14:creationId xmlns:p14="http://schemas.microsoft.com/office/powerpoint/2010/main" val="414877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310A79-9D90-41BA-8015-13E4B4BF5A8E}" type="slidenum">
              <a:rPr lang="zh-CN" altLang="en-US" smtClean="0">
                <a:solidFill>
                  <a:schemeClr val="accent1"/>
                </a:solidFill>
              </a:rPr>
              <a:pPr/>
              <a:t>22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5.1 </a:t>
            </a:r>
            <a:r>
              <a:rPr lang="zh-CN" altLang="en-US" b="1" dirty="0">
                <a:latin typeface="Times New Roman" panose="02020603050405020304" pitchFamily="18" charset="0"/>
              </a:rPr>
              <a:t>无向图及有向图</a:t>
            </a:r>
          </a:p>
        </p:txBody>
      </p:sp>
      <p:sp>
        <p:nvSpPr>
          <p:cNvPr id="20484" name="Rectangle 3"/>
          <p:cNvSpPr>
            <a:spLocks noGrp="1"/>
          </p:cNvSpPr>
          <p:nvPr>
            <p:ph type="body" idx="4294967295"/>
          </p:nvPr>
        </p:nvSpPr>
        <p:spPr>
          <a:xfrm>
            <a:off x="236598" y="908720"/>
            <a:ext cx="7920558" cy="1735138"/>
          </a:xfrm>
        </p:spPr>
        <p:txBody>
          <a:bodyPr/>
          <a:lstStyle/>
          <a:p>
            <a:pPr marL="893763" indent="-893763"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无序积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多重集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无向图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有向图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阶图、零图、平凡图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孤立点、环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顶点的度数、出度、入度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握手定理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71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310A79-9D90-41BA-8015-13E4B4BF5A8E}" type="slidenum">
              <a:rPr lang="zh-CN" altLang="en-US" smtClean="0">
                <a:solidFill>
                  <a:schemeClr val="accent1"/>
                </a:solidFill>
              </a:rPr>
              <a:pPr/>
              <a:t>23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80000"/>
              </a:spcBef>
              <a:buSzPct val="15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itchFamily="18" charset="0"/>
              </a:rPr>
              <a:t>无序积</a:t>
            </a:r>
          </a:p>
        </p:txBody>
      </p:sp>
      <p:sp>
        <p:nvSpPr>
          <p:cNvPr id="20484" name="Rectangle 3"/>
          <p:cNvSpPr>
            <a:spLocks noGrp="1"/>
          </p:cNvSpPr>
          <p:nvPr>
            <p:ph type="body" idx="4294967295"/>
          </p:nvPr>
        </p:nvSpPr>
        <p:spPr>
          <a:xfrm>
            <a:off x="236598" y="908720"/>
            <a:ext cx="7920558" cy="374441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itchFamily="18" charset="0"/>
              </a:rPr>
              <a:t>设</a:t>
            </a:r>
            <a:r>
              <a:rPr lang="en-US" altLang="zh-CN" b="1" dirty="0">
                <a:latin typeface="Times New Roman" pitchFamily="18" charset="0"/>
              </a:rPr>
              <a:t>A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都是集合，令</a:t>
            </a:r>
            <a:endParaRPr lang="en-US" altLang="zh-CN" b="1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</a:rPr>
              <a:t>                 {{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</a:rPr>
              <a:t>,y</a:t>
            </a:r>
            <a:r>
              <a:rPr lang="en-US" altLang="zh-CN" b="1" dirty="0">
                <a:latin typeface="Times New Roman" pitchFamily="18" charset="0"/>
              </a:rPr>
              <a:t>} |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i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} </a:t>
            </a:r>
          </a:p>
          <a:p>
            <a:pPr marL="893763" indent="-893763"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无序积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，并记为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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zh-CN" altLang="en-US" b="1" dirty="0">
                <a:latin typeface="Times New Roman" pitchFamily="18" charset="0"/>
              </a:rPr>
              <a:t>，即</a:t>
            </a:r>
            <a:endParaRPr lang="en-US" altLang="zh-CN" b="1" dirty="0">
              <a:latin typeface="Times New Roman" pitchFamily="18" charset="0"/>
            </a:endParaRPr>
          </a:p>
          <a:p>
            <a:pPr marL="893763" indent="-893763">
              <a:buNone/>
            </a:pPr>
            <a:endParaRPr lang="en-US" altLang="zh-CN" b="1" dirty="0">
              <a:solidFill>
                <a:srgbClr val="993300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marL="893763" indent="-893763" algn="ctr">
              <a:buNone/>
            </a:pP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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= {{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</a:rPr>
              <a:t>,y</a:t>
            </a:r>
            <a:r>
              <a:rPr lang="en-US" altLang="zh-CN" b="1" dirty="0">
                <a:latin typeface="Times New Roman" pitchFamily="18" charset="0"/>
              </a:rPr>
              <a:t>} | </a:t>
            </a:r>
            <a:r>
              <a:rPr lang="en-US" altLang="zh-CN" b="1" i="1" dirty="0" err="1">
                <a:latin typeface="Times New Roman" pitchFamily="18" charset="0"/>
              </a:rPr>
              <a:t>x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A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b="1" i="1" dirty="0" err="1">
                <a:latin typeface="Times New Roman" pitchFamily="18" charset="0"/>
              </a:rPr>
              <a:t>y</a:t>
            </a:r>
            <a:r>
              <a:rPr lang="en-US" altLang="zh-CN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b="1" i="1" dirty="0" err="1">
                <a:latin typeface="Times New Roman" pitchFamily="18" charset="0"/>
              </a:rPr>
              <a:t>B</a:t>
            </a:r>
            <a:r>
              <a:rPr lang="en-US" altLang="zh-CN" b="1" dirty="0">
                <a:latin typeface="Times New Roman" pitchFamily="18" charset="0"/>
              </a:rPr>
              <a:t>} 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893763" indent="-893763">
              <a:buNone/>
            </a:pP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536" y="5085184"/>
            <a:ext cx="8280920" cy="95410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无序积中的元素是两个元素的集合</a:t>
            </a:r>
            <a:r>
              <a:rPr lang="en-US" altLang="zh-CN" sz="2800" dirty="0">
                <a:solidFill>
                  <a:schemeClr val="bg1"/>
                </a:solidFill>
              </a:rPr>
              <a:t>{a, b}</a:t>
            </a:r>
            <a:r>
              <a:rPr lang="zh-CN" altLang="en-US" sz="2800" dirty="0">
                <a:solidFill>
                  <a:schemeClr val="bg1"/>
                </a:solidFill>
              </a:rPr>
              <a:t>，其中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不分次序。在</a:t>
            </a:r>
            <a:r>
              <a:rPr lang="en-US" altLang="zh-CN" sz="2800" dirty="0">
                <a:solidFill>
                  <a:schemeClr val="bg1"/>
                </a:solidFill>
              </a:rPr>
              <a:t>(a, b)=&lt;a, b&gt;</a:t>
            </a:r>
            <a:r>
              <a:rPr lang="zh-CN" altLang="en-US" sz="2800" dirty="0">
                <a:solidFill>
                  <a:schemeClr val="bg1"/>
                </a:solidFill>
              </a:rPr>
              <a:t>中，</a:t>
            </a:r>
            <a:r>
              <a:rPr lang="en-US" altLang="zh-CN" sz="2800" dirty="0">
                <a:solidFill>
                  <a:schemeClr val="bg1"/>
                </a:solidFill>
              </a:rPr>
              <a:t>a</a:t>
            </a:r>
            <a:r>
              <a:rPr lang="zh-CN" altLang="en-US" sz="2800" dirty="0">
                <a:solidFill>
                  <a:schemeClr val="bg1"/>
                </a:solidFill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</a:rPr>
              <a:t>b</a:t>
            </a:r>
            <a:r>
              <a:rPr lang="zh-CN" altLang="en-US" sz="2800" dirty="0">
                <a:solidFill>
                  <a:schemeClr val="bg1"/>
                </a:solidFill>
              </a:rPr>
              <a:t>是有次序的。</a:t>
            </a:r>
          </a:p>
        </p:txBody>
      </p:sp>
    </p:spTree>
    <p:extLst>
      <p:ext uri="{BB962C8B-B14F-4D97-AF65-F5344CB8AC3E}">
        <p14:creationId xmlns:p14="http://schemas.microsoft.com/office/powerpoint/2010/main" val="1122132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8104-F35B-4CE7-8E39-87C11C9BC64F}" type="slidenum">
              <a:rPr lang="zh-CN" altLang="en-US" smtClean="0">
                <a:solidFill>
                  <a:schemeClr val="accent1"/>
                </a:solidFill>
              </a:rPr>
              <a:pPr/>
              <a:t>24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多重集 </a:t>
            </a:r>
          </a:p>
        </p:txBody>
      </p:sp>
      <p:sp>
        <p:nvSpPr>
          <p:cNvPr id="24580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836613"/>
            <a:ext cx="8893175" cy="5689600"/>
          </a:xfrm>
        </p:spPr>
        <p:txBody>
          <a:bodyPr/>
          <a:lstStyle/>
          <a:p>
            <a:pPr marL="446088" indent="-4460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约定一个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多重集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是一些对象的总体，但这些对象不必不同。如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</a:p>
          <a:p>
            <a:pPr marL="446088" indent="-4460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{a, a, a, b, b, c}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46088" indent="-4460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{ {a, b}, 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}}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</a:p>
          <a:p>
            <a:pPr marL="446088" indent="-4460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{ &lt;a, b&gt;, &lt;a, b&gt;} 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46088" indent="-4460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一个元素的</a:t>
            </a:r>
            <a:r>
              <a:rPr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重数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是它在该多重集里出现的次数</a:t>
            </a:r>
          </a:p>
          <a:p>
            <a:pPr marL="446088" indent="-446088">
              <a:lnSpc>
                <a:spcPct val="110000"/>
              </a:lnSpc>
              <a:spcBef>
                <a:spcPct val="400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集合仅是多重集中重数仅为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的特殊情况</a:t>
            </a:r>
          </a:p>
        </p:txBody>
      </p:sp>
    </p:spTree>
    <p:extLst>
      <p:ext uri="{BB962C8B-B14F-4D97-AF65-F5344CB8AC3E}">
        <p14:creationId xmlns:p14="http://schemas.microsoft.com/office/powerpoint/2010/main" val="1609588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281D4A-7C57-4A4A-99CF-8FE54ED1C7A1}" type="slidenum">
              <a:rPr lang="zh-CN" altLang="en-US" smtClean="0">
                <a:solidFill>
                  <a:schemeClr val="accent1"/>
                </a:solidFill>
              </a:rPr>
              <a:pPr/>
              <a:t>25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5.1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无向图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820150" cy="1638300"/>
          </a:xfrm>
          <a:solidFill>
            <a:srgbClr val="FFFF00"/>
          </a:solidFill>
        </p:spPr>
        <p:txBody>
          <a:bodyPr/>
          <a:lstStyle/>
          <a:p>
            <a:pPr marL="985838" indent="-985838">
              <a:spcBef>
                <a:spcPts val="0"/>
              </a:spcBef>
              <a:buNone/>
              <a:tabLst>
                <a:tab pos="161607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是一个非空有限集合，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5838" indent="-985838">
              <a:spcBef>
                <a:spcPts val="0"/>
              </a:spcBef>
              <a:buNone/>
              <a:tabLst>
                <a:tab pos="1616075" algn="l"/>
              </a:tabLst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E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是无序积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V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的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一个多重子集，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5838" indent="-985838">
              <a:spcBef>
                <a:spcPts val="0"/>
              </a:spcBef>
              <a:buNone/>
              <a:tabLst>
                <a:tab pos="161607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则称二元组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是一个无向图。</a:t>
            </a: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250825" y="2974658"/>
            <a:ext cx="7704138" cy="308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0725" indent="-720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例 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图</a:t>
            </a:r>
            <a:r>
              <a:rPr lang="en-US" altLang="zh-CN" sz="2800" b="1" dirty="0"/>
              <a:t>G=(V,E)</a:t>
            </a:r>
            <a:r>
              <a:rPr lang="zh-CN" altLang="en-US" sz="2800" b="1" dirty="0"/>
              <a:t>，</a:t>
            </a:r>
          </a:p>
          <a:p>
            <a:pPr eaLnBrk="1" hangingPunct="1"/>
            <a:r>
              <a:rPr lang="zh-CN" altLang="en-US" sz="2800" b="1" dirty="0"/>
              <a:t>         </a:t>
            </a:r>
          </a:p>
          <a:p>
            <a:pPr eaLnBrk="1" hangingPunct="1"/>
            <a:r>
              <a:rPr lang="en-US" altLang="zh-CN" sz="2800" b="1" dirty="0"/>
              <a:t>         V={v1, v2, v3, v4, v5}</a:t>
            </a:r>
            <a:r>
              <a:rPr lang="zh-CN" altLang="en-US" sz="2800" b="1" dirty="0"/>
              <a:t>， </a:t>
            </a:r>
          </a:p>
          <a:p>
            <a:pPr eaLnBrk="1" hangingPunct="1"/>
            <a:r>
              <a:rPr lang="zh-CN" altLang="en-US" sz="2800" b="1" dirty="0"/>
              <a:t>         </a:t>
            </a:r>
            <a:r>
              <a:rPr lang="en-US" altLang="zh-CN" sz="2800" b="1" dirty="0"/>
              <a:t>E={ {v1,v2},{v2,v3},</a:t>
            </a:r>
          </a:p>
          <a:p>
            <a:pPr eaLnBrk="1" hangingPunct="1"/>
            <a:r>
              <a:rPr lang="en-US" altLang="zh-CN" sz="2800" b="1" dirty="0"/>
              <a:t>                </a:t>
            </a:r>
            <a:r>
              <a:rPr lang="en-US" altLang="zh-CN" sz="2800" b="1" dirty="0">
                <a:solidFill>
                  <a:srgbClr val="FF0000"/>
                </a:solidFill>
              </a:rPr>
              <a:t>{v3,v3}</a:t>
            </a:r>
            <a:r>
              <a:rPr lang="en-US" altLang="zh-CN" sz="2800" b="1" dirty="0"/>
              <a:t>,{v3,v4},</a:t>
            </a:r>
          </a:p>
          <a:p>
            <a:pPr eaLnBrk="1" hangingPunct="1"/>
            <a:r>
              <a:rPr lang="en-US" altLang="zh-CN" sz="2800" b="1" dirty="0"/>
              <a:t>                {v2,v4},{v4,v5},</a:t>
            </a:r>
          </a:p>
          <a:p>
            <a:pPr eaLnBrk="1" hangingPunct="1"/>
            <a:r>
              <a:rPr lang="en-US" altLang="zh-CN" sz="2800" b="1" dirty="0"/>
              <a:t>                {v2,v5},{v2,v5}   }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2681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5574" name="Object 6"/>
          <p:cNvGraphicFramePr>
            <a:graphicFrameLocks noChangeAspect="1"/>
          </p:cNvGraphicFramePr>
          <p:nvPr/>
        </p:nvGraphicFramePr>
        <p:xfrm>
          <a:off x="5148263" y="3213100"/>
          <a:ext cx="3744912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图片" r:id="rId3" imgW="1712802" imgH="1493400" progId="Word.Picture.8">
                  <p:embed/>
                </p:oleObj>
              </mc:Choice>
              <mc:Fallback>
                <p:oleObj name="图片" r:id="rId3" imgW="1712802" imgH="1493400" progId="Word.Picture.8">
                  <p:embed/>
                  <p:pic>
                    <p:nvPicPr>
                      <p:cNvPr id="3655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13100"/>
                        <a:ext cx="3744912" cy="326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49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5.2      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有向图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908050"/>
            <a:ext cx="8964612" cy="1713707"/>
          </a:xfrm>
          <a:solidFill>
            <a:srgbClr val="FFFF00"/>
          </a:solidFill>
        </p:spPr>
        <p:txBody>
          <a:bodyPr/>
          <a:lstStyle/>
          <a:p>
            <a:pPr marL="985838" indent="-985838">
              <a:spcBef>
                <a:spcPts val="0"/>
              </a:spcBef>
              <a:buNone/>
              <a:tabLst>
                <a:tab pos="161607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是一个非空有限集合，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5838" indent="-985838">
              <a:spcBef>
                <a:spcPts val="0"/>
              </a:spcBef>
              <a:buNone/>
              <a:tabLst>
                <a:tab pos="1616075" algn="l"/>
              </a:tabLst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E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是笛卡尔积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 ×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V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的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一个多重子集，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5838" indent="-985838">
              <a:spcBef>
                <a:spcPts val="0"/>
              </a:spcBef>
              <a:buNone/>
              <a:tabLst>
                <a:tab pos="1616075" algn="l"/>
              </a:tabLst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则称二元组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是一个无向图。</a:t>
            </a:r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24608" y="2902744"/>
            <a:ext cx="9144000" cy="208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例有向图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endParaRPr lang="zh-CN" altLang="en-US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V={2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6}</a:t>
            </a:r>
          </a:p>
          <a:p>
            <a:pPr algn="l">
              <a:lnSpc>
                <a:spcPct val="12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E={(x, y)|x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整除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y}</a:t>
            </a:r>
            <a:endParaRPr lang="zh-CN" altLang="en-US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96608" y="3068960"/>
            <a:ext cx="4249142" cy="2616201"/>
            <a:chOff x="2047875" y="2924175"/>
            <a:chExt cx="5045075" cy="2616201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508250" y="3333750"/>
              <a:ext cx="77788" cy="74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79675" y="5091113"/>
              <a:ext cx="77788" cy="74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264150" y="4897438"/>
              <a:ext cx="77788" cy="74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264025" y="3322638"/>
              <a:ext cx="77788" cy="74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6559550" y="4897438"/>
              <a:ext cx="77788" cy="746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2525713" y="3384550"/>
              <a:ext cx="30163" cy="17240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 flipV="1">
              <a:off x="4340225" y="3397250"/>
              <a:ext cx="889000" cy="1495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555875" y="3379788"/>
              <a:ext cx="1708150" cy="174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051050" y="3238500"/>
              <a:ext cx="457200" cy="450850"/>
              <a:chOff x="4377" y="2886"/>
              <a:chExt cx="272" cy="272"/>
            </a:xfrm>
          </p:grpSpPr>
          <p:sp>
            <p:nvSpPr>
              <p:cNvPr id="32" name="Oval 14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" name="Line 15"/>
              <p:cNvSpPr>
                <a:spLocks noChangeShapeType="1"/>
              </p:cNvSpPr>
              <p:nvPr/>
            </p:nvSpPr>
            <p:spPr bwMode="auto">
              <a:xfrm>
                <a:off x="4604" y="2931"/>
                <a:ext cx="45" cy="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16"/>
            <p:cNvGrpSpPr>
              <a:grpSpLocks/>
            </p:cNvGrpSpPr>
            <p:nvPr/>
          </p:nvGrpSpPr>
          <p:grpSpPr bwMode="auto">
            <a:xfrm>
              <a:off x="2047875" y="5091113"/>
              <a:ext cx="457200" cy="449263"/>
              <a:chOff x="4377" y="2886"/>
              <a:chExt cx="272" cy="272"/>
            </a:xfrm>
          </p:grpSpPr>
          <p:sp>
            <p:nvSpPr>
              <p:cNvPr id="30" name="Oval 17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>
                <a:off x="4604" y="2931"/>
                <a:ext cx="45" cy="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6635750" y="4748213"/>
              <a:ext cx="457200" cy="450850"/>
              <a:chOff x="4377" y="2886"/>
              <a:chExt cx="272" cy="272"/>
            </a:xfrm>
          </p:grpSpPr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Line 21"/>
              <p:cNvSpPr>
                <a:spLocks noChangeShapeType="1"/>
              </p:cNvSpPr>
              <p:nvPr/>
            </p:nvSpPr>
            <p:spPr bwMode="auto">
              <a:xfrm flipH="1">
                <a:off x="4377" y="2886"/>
                <a:ext cx="91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22"/>
            <p:cNvGrpSpPr>
              <a:grpSpLocks/>
            </p:cNvGrpSpPr>
            <p:nvPr/>
          </p:nvGrpSpPr>
          <p:grpSpPr bwMode="auto">
            <a:xfrm>
              <a:off x="5340350" y="4746625"/>
              <a:ext cx="457200" cy="450850"/>
              <a:chOff x="4377" y="2886"/>
              <a:chExt cx="272" cy="272"/>
            </a:xfrm>
          </p:grpSpPr>
          <p:sp>
            <p:nvSpPr>
              <p:cNvPr id="26" name="Oval 23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auto">
              <a:xfrm flipH="1">
                <a:off x="4377" y="2886"/>
                <a:ext cx="91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25"/>
            <p:cNvGrpSpPr>
              <a:grpSpLocks/>
            </p:cNvGrpSpPr>
            <p:nvPr/>
          </p:nvGrpSpPr>
          <p:grpSpPr bwMode="auto">
            <a:xfrm>
              <a:off x="4292600" y="3021013"/>
              <a:ext cx="457200" cy="449263"/>
              <a:chOff x="4377" y="2886"/>
              <a:chExt cx="272" cy="272"/>
            </a:xfrm>
          </p:grpSpPr>
          <p:sp>
            <p:nvSpPr>
              <p:cNvPr id="24" name="Oval 26"/>
              <p:cNvSpPr>
                <a:spLocks noChangeArrowheads="1"/>
              </p:cNvSpPr>
              <p:nvPr/>
            </p:nvSpPr>
            <p:spPr bwMode="auto">
              <a:xfrm>
                <a:off x="4377" y="2886"/>
                <a:ext cx="272" cy="2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flipH="1">
                <a:off x="4377" y="2886"/>
                <a:ext cx="91" cy="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2411413" y="2924175"/>
              <a:ext cx="354013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2</a:t>
              </a: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2551113" y="4867275"/>
              <a:ext cx="3651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4</a:t>
              </a: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938588" y="296862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6</a:t>
              </a: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5013325" y="4946650"/>
              <a:ext cx="354013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3</a:t>
              </a:r>
            </a:p>
          </p:txBody>
        </p:sp>
        <p:sp>
          <p:nvSpPr>
            <p:cNvPr id="23" name="Text Box 32"/>
            <p:cNvSpPr txBox="1">
              <a:spLocks noChangeArrowheads="1"/>
            </p:cNvSpPr>
            <p:nvPr/>
          </p:nvSpPr>
          <p:spPr bwMode="auto">
            <a:xfrm>
              <a:off x="6386513" y="4992688"/>
              <a:ext cx="354013" cy="455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3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710DCC-AF9F-48FD-9632-CF0F344C5742}" type="slidenum">
              <a:rPr lang="zh-CN" altLang="en-US" smtClean="0">
                <a:solidFill>
                  <a:schemeClr val="accent1"/>
                </a:solidFill>
              </a:rPr>
              <a:pPr/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多重图、简单图</a:t>
            </a:r>
            <a:endParaRPr lang="en-US" altLang="zh-CN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210444"/>
            <a:ext cx="8496300" cy="4437112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通常用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表示无向图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表示有向图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也常用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泛指无向图和有向图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):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边集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阶图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个顶点的图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零图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平凡图</a:t>
            </a:r>
            <a:r>
              <a:rPr lang="en-US" altLang="zh-CN" b="1" dirty="0">
                <a:latin typeface="Times New Roman" panose="02020603050405020304" pitchFamily="18" charset="0"/>
              </a:rPr>
              <a:t>: 1 </a:t>
            </a:r>
            <a:r>
              <a:rPr lang="zh-CN" altLang="en-US" b="1" dirty="0">
                <a:latin typeface="Times New Roman" panose="02020603050405020304" pitchFamily="18" charset="0"/>
              </a:rPr>
              <a:t>阶零图</a:t>
            </a:r>
          </a:p>
        </p:txBody>
      </p:sp>
    </p:spTree>
    <p:extLst>
      <p:ext uri="{BB962C8B-B14F-4D97-AF65-F5344CB8AC3E}">
        <p14:creationId xmlns:p14="http://schemas.microsoft.com/office/powerpoint/2010/main" val="2732592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2322DA-3BA4-465D-9F14-79374F4E3535}" type="slidenum">
              <a:rPr lang="zh-CN" altLang="en-US" smtClean="0">
                <a:solidFill>
                  <a:schemeClr val="accent1"/>
                </a:solidFill>
              </a:rPr>
              <a:pPr/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3600" b="1" dirty="0">
                <a:latin typeface="Times New Roman" panose="02020603050405020304" pitchFamily="18" charset="0"/>
              </a:rPr>
              <a:t>5.3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388" y="764704"/>
            <a:ext cx="89646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在无向图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=(V, E)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中，</a:t>
            </a:r>
            <a:endParaRPr lang="en-US" altLang="zh-CN" sz="3200" b="1" i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={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u,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的一条边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称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u,v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及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，并称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相邻</a:t>
            </a:r>
            <a:r>
              <a:rPr lang="zh-CN" altLang="en-US" sz="3200" b="1" dirty="0">
                <a:latin typeface="Times New Roman" panose="02020603050405020304" pitchFamily="18" charset="0"/>
              </a:rPr>
              <a:t>的。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ym typeface="Symbol" panose="05050102010706020507" pitchFamily="18" charset="2"/>
              </a:rPr>
              <a:t>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u=v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环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此时称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w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不是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关联次数为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无边关联的顶点称作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孤立点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5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e,e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Times New Roman" panose="02020603050405020304" pitchFamily="18" charset="0"/>
              </a:rPr>
              <a:t>至少有一个公共端点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766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2322DA-3BA4-465D-9F14-79374F4E3535}" type="slidenum">
              <a:rPr lang="zh-CN" altLang="en-US" smtClean="0">
                <a:solidFill>
                  <a:schemeClr val="accent1"/>
                </a:solidFill>
              </a:rPr>
              <a:pPr/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>
                <a:latin typeface="Times New Roman" panose="02020603050405020304" pitchFamily="18" charset="0"/>
              </a:rPr>
              <a:t>定义</a:t>
            </a:r>
            <a:r>
              <a:rPr lang="en-US" altLang="zh-CN" sz="3600" b="1" dirty="0">
                <a:latin typeface="Times New Roman" panose="02020603050405020304" pitchFamily="18" charset="0"/>
              </a:rPr>
              <a:t>5.4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388" y="764704"/>
            <a:ext cx="89646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在有向图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=(V, E)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中，</a:t>
            </a:r>
            <a:endParaRPr lang="en-US" altLang="zh-CN" sz="3200" b="1" i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=&lt;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u,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&gt;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</a:rPr>
              <a:t>的一条边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称</a:t>
            </a:r>
            <a:r>
              <a:rPr lang="en-US" altLang="zh-CN" sz="3200" b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的始点，</a:t>
            </a:r>
            <a:r>
              <a:rPr lang="en-US" altLang="zh-CN" sz="3200" b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en-US" altLang="zh-CN" sz="3200" b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的终点，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u,v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端点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及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关联</a:t>
            </a:r>
            <a:r>
              <a:rPr lang="zh-CN" altLang="en-US" sz="3200" b="1" dirty="0">
                <a:latin typeface="Times New Roman" panose="02020603050405020304" pitchFamily="18" charset="0"/>
              </a:rPr>
              <a:t>，并称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u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相邻</a:t>
            </a:r>
            <a:r>
              <a:rPr lang="zh-CN" altLang="en-US" sz="3200" b="1" dirty="0">
                <a:latin typeface="Times New Roman" panose="02020603050405020304" pitchFamily="18" charset="0"/>
              </a:rPr>
              <a:t>的。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无边关联的顶点称作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孤立点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若一条有向边的始点与终点重合，则称之为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环</a:t>
            </a:r>
            <a:r>
              <a:rPr lang="zh-CN" altLang="en-US" sz="3200" b="1" dirty="0">
                <a:latin typeface="Times New Roman" panose="02020603050405020304" pitchFamily="18" charset="0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e,e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的终点与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的始点重合，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3200" b="1" dirty="0">
                <a:latin typeface="Times New Roman" panose="02020603050405020304" pitchFamily="18" charset="0"/>
              </a:rPr>
              <a:t>与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A49243-60EE-48CC-995E-517458D0C316}" type="slidenum">
              <a:rPr lang="zh-CN" altLang="en-US" smtClean="0">
                <a:solidFill>
                  <a:schemeClr val="accent1"/>
                </a:solidFill>
              </a:rPr>
              <a:t>3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定理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4.6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23528" y="859235"/>
            <a:ext cx="8496300" cy="480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425" indent="-987425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设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是两个函数，</a:t>
            </a: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二元关系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的复合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 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en-US" altLang="zh-CN" dirty="0"/>
              <a:t> 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Ａ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×C</a:t>
            </a: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的函数，可以记为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称之为函数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复合函数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8323" y="5458656"/>
            <a:ext cx="8688174" cy="95410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在所使用的教材中，两个二元关系的复合记号与两个函数的复合记号次序相同。有些教材上记号次序相反</a:t>
            </a:r>
            <a:r>
              <a:rPr lang="zh-CN" altLang="en-US" sz="2800" dirty="0">
                <a:solidFill>
                  <a:schemeClr val="bg1"/>
                </a:solidFill>
              </a:rPr>
              <a:t>。</a:t>
            </a:r>
          </a:p>
        </p:txBody>
      </p:sp>
    </p:spTree>
  </p:cSld>
  <p:clrMapOvr>
    <a:masterClrMapping/>
  </p:clrMapOvr>
  <p:transition advTm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6A50B8-495F-4A3D-9B29-00FA818A1772}" type="slidenum">
              <a:rPr lang="zh-CN" altLang="en-US" smtClean="0">
                <a:solidFill>
                  <a:schemeClr val="accent1"/>
                </a:solidFill>
              </a:rPr>
              <a:pPr/>
              <a:t>30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5.5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顶点的度数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8302625" cy="4681190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是一个无向图，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对于每一个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v∊V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称关联顶点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的边数为顶点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的度数，记为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d(v)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悬挂顶点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度数为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的顶点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悬挂边</a:t>
            </a:r>
            <a:r>
              <a:rPr lang="en-US" altLang="zh-CN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与悬挂顶点关联的边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的最大度</a:t>
            </a:r>
            <a:r>
              <a:rPr lang="zh-CN" altLang="en-US" sz="28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=max{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的最小度</a:t>
            </a:r>
            <a:r>
              <a:rPr lang="zh-CN" altLang="en-US" sz="28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</a:rPr>
              <a:t>=min{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)|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8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427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6A50B8-495F-4A3D-9B29-00FA818A1772}" type="slidenum">
              <a:rPr lang="zh-CN" altLang="en-US" smtClean="0">
                <a:solidFill>
                  <a:schemeClr val="accent1"/>
                </a:solidFill>
              </a:rPr>
              <a:pPr/>
              <a:t>31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48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5.5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908720"/>
            <a:ext cx="90730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=(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为有向图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  v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的出度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: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作为边的始点次数之和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i="1" dirty="0">
                <a:latin typeface="Times New Roman" panose="02020603050405020304" pitchFamily="18" charset="0"/>
              </a:rPr>
              <a:t>   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的入度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: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作为边的终点次数之和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i="1" dirty="0">
                <a:latin typeface="Times New Roman" panose="02020603050405020304" pitchFamily="18" charset="0"/>
              </a:rPr>
              <a:t>   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的度数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: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3200" b="1" dirty="0">
                <a:latin typeface="Times New Roman" panose="02020603050405020304" pitchFamily="18" charset="0"/>
              </a:rPr>
              <a:t>作为边的端点次数之和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i="1" dirty="0">
                <a:latin typeface="Times New Roman" panose="02020603050405020304" pitchFamily="18" charset="0"/>
              </a:rPr>
              <a:t>       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)+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最大出度</a:t>
            </a:r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</a:rPr>
              <a:t>=max{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i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)|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最小出度</a:t>
            </a:r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200" b="1" baseline="30000" dirty="0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  =min{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i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)|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最大入度</a:t>
            </a:r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3200" b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 =max{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)|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最小入度</a:t>
            </a:r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3200" b="1" baseline="30000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 =min{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)|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最大度</a:t>
            </a:r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200" b="1" dirty="0">
                <a:latin typeface="Times New Roman" panose="02020603050405020304" pitchFamily="18" charset="0"/>
              </a:rPr>
              <a:t> =max{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)|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最小度</a:t>
            </a:r>
            <a:r>
              <a:rPr lang="zh-CN" altLang="en-US" sz="3200" b="1" i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</a:rPr>
              <a:t>=min{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)|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72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6A50B8-495F-4A3D-9B29-00FA818A1772}" type="slidenum">
              <a:rPr lang="zh-CN" altLang="en-US" smtClean="0">
                <a:solidFill>
                  <a:schemeClr val="accent1"/>
                </a:solidFill>
              </a:rPr>
              <a:pPr/>
              <a:t>32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pic>
        <p:nvPicPr>
          <p:cNvPr id="30" name="Picture 4" descr="1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96680"/>
            <a:ext cx="2538287" cy="2546506"/>
          </a:xfrm>
          <a:prstGeom prst="rect">
            <a:avLst/>
          </a:prstGeom>
          <a:solidFill>
            <a:srgbClr val="FFFF00"/>
          </a:solidFill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323528" y="188640"/>
            <a:ext cx="60881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例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3200" b="1" dirty="0">
                <a:latin typeface="Times New Roman" panose="02020603050405020304" pitchFamily="18" charset="0"/>
              </a:rPr>
              <a:t>)=3,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)=4,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)=4,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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)=4,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="1" dirty="0">
                <a:latin typeface="Times New Roman" panose="02020603050405020304" pitchFamily="18" charset="0"/>
              </a:rPr>
              <a:t>)=1,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4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是悬挂顶点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    e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7</a:t>
            </a:r>
            <a:r>
              <a:rPr lang="zh-CN" altLang="en-US" sz="3200" b="1" dirty="0">
                <a:latin typeface="Times New Roman" panose="02020603050405020304" pitchFamily="18" charset="0"/>
              </a:rPr>
              <a:t>是悬挂边</a:t>
            </a:r>
            <a:r>
              <a:rPr lang="en-US" altLang="zh-CN" sz="3200" b="1" dirty="0">
                <a:latin typeface="Times New Roman" panose="02020603050405020304" pitchFamily="18" charset="0"/>
              </a:rPr>
              <a:t>, 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        e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200" b="1" dirty="0">
                <a:latin typeface="Times New Roman" panose="02020603050405020304" pitchFamily="18" charset="0"/>
              </a:rPr>
              <a:t>是环 </a:t>
            </a:r>
          </a:p>
        </p:txBody>
      </p:sp>
      <p:sp>
        <p:nvSpPr>
          <p:cNvPr id="54" name="Rectangle 1027"/>
          <p:cNvSpPr txBox="1">
            <a:spLocks noChangeArrowheads="1"/>
          </p:cNvSpPr>
          <p:nvPr/>
        </p:nvSpPr>
        <p:spPr bwMode="auto">
          <a:xfrm>
            <a:off x="3018860" y="3573615"/>
            <a:ext cx="6265068" cy="222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)=4,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)=1,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)=5,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 d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)=0,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i="1" baseline="30000" dirty="0">
                <a:latin typeface="Times New Roman" panose="02020603050405020304" pitchFamily="18" charset="0"/>
              </a:rPr>
              <a:t>-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)=3,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)=3,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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)=4,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)=0,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)=3,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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)=1,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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)=5,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)=3. </a:t>
            </a:r>
          </a:p>
        </p:txBody>
      </p:sp>
      <p:pic>
        <p:nvPicPr>
          <p:cNvPr id="55" name="Picture 1028" descr="14-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0" y="3338649"/>
            <a:ext cx="2731970" cy="2691341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332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1934CA-14F2-4136-819E-AB921CE84026}" type="slidenum">
              <a:rPr lang="zh-CN" altLang="en-US" smtClean="0">
                <a:solidFill>
                  <a:schemeClr val="accent1"/>
                </a:solidFill>
              </a:rPr>
              <a:pPr/>
              <a:t>33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5.1 (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握手定理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5844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8642350" cy="1584325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是一个无向图或有向图，对于每一个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v∊V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d(v)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为顶点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的度数。则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1979613" y="2349500"/>
            <a:ext cx="5257800" cy="1885950"/>
            <a:chOff x="2742" y="1745"/>
            <a:chExt cx="1050" cy="980"/>
          </a:xfrm>
        </p:grpSpPr>
        <p:sp>
          <p:nvSpPr>
            <p:cNvPr id="35868" name="Rectangle 5"/>
            <p:cNvSpPr>
              <a:spLocks noChangeArrowheads="1"/>
            </p:cNvSpPr>
            <p:nvPr/>
          </p:nvSpPr>
          <p:spPr bwMode="auto">
            <a:xfrm>
              <a:off x="2750" y="1745"/>
              <a:ext cx="104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6000" b="1">
                  <a:solidFill>
                    <a:srgbClr val="993300"/>
                  </a:solidFill>
                </a:rPr>
                <a:t>∑  </a:t>
              </a:r>
              <a:r>
                <a:rPr lang="en-US" altLang="zh-CN" sz="6000" b="1">
                  <a:solidFill>
                    <a:srgbClr val="993300"/>
                  </a:solidFill>
                </a:rPr>
                <a:t>d(v) = 2|E|</a:t>
              </a:r>
            </a:p>
          </p:txBody>
        </p:sp>
        <p:sp>
          <p:nvSpPr>
            <p:cNvPr id="35869" name="Rectangle 6"/>
            <p:cNvSpPr>
              <a:spLocks noChangeArrowheads="1"/>
            </p:cNvSpPr>
            <p:nvPr/>
          </p:nvSpPr>
          <p:spPr bwMode="auto">
            <a:xfrm>
              <a:off x="2742" y="2201"/>
              <a:ext cx="365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rgbClr val="993300"/>
                  </a:solidFill>
                </a:rPr>
                <a:t>v∊V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72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644DB1-5C9E-44AF-91A4-42F91CDF9C30}" type="slidenum">
              <a:rPr lang="zh-CN" altLang="en-US" smtClean="0">
                <a:solidFill>
                  <a:schemeClr val="accent1"/>
                </a:solidFill>
              </a:rPr>
              <a:pPr/>
              <a:t>34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324528" cy="642938"/>
          </a:xfrm>
        </p:spPr>
        <p:txBody>
          <a:bodyPr/>
          <a:lstStyle/>
          <a:p>
            <a:pPr algn="l"/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推论 在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一个</a:t>
            </a:r>
            <a:r>
              <a:rPr lang="zh-CN" altLang="en-US" sz="3200" b="1" dirty="0">
                <a:latin typeface="Times New Roman" panose="02020603050405020304" pitchFamily="18" charset="0"/>
              </a:rPr>
              <a:t>图中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，度数为奇数的顶点必有偶数个。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23850" y="981075"/>
            <a:ext cx="7869238" cy="5040313"/>
            <a:chOff x="204" y="618"/>
            <a:chExt cx="4957" cy="3175"/>
          </a:xfrm>
        </p:grpSpPr>
        <p:sp>
          <p:nvSpPr>
            <p:cNvPr id="36869" name="Rectangle 4"/>
            <p:cNvSpPr>
              <a:spLocks noChangeArrowheads="1"/>
            </p:cNvSpPr>
            <p:nvPr/>
          </p:nvSpPr>
          <p:spPr bwMode="auto">
            <a:xfrm>
              <a:off x="204" y="618"/>
              <a:ext cx="4853" cy="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19138" indent="-719138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800" b="1" dirty="0"/>
                <a:t>证明：设 </a:t>
              </a:r>
              <a:r>
                <a:rPr lang="en-US" altLang="zh-CN" sz="2800" b="1" dirty="0"/>
                <a:t>G=(V,E)</a:t>
              </a:r>
              <a:r>
                <a:rPr lang="zh-CN" altLang="en-US" sz="2800" b="1" dirty="0"/>
                <a:t>是一个无向图。令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2800" b="1" dirty="0"/>
                <a:t>                </a:t>
              </a:r>
              <a:r>
                <a:rPr lang="en-US" altLang="zh-CN" sz="2800" b="1" dirty="0"/>
                <a:t>V</a:t>
              </a:r>
              <a:r>
                <a:rPr lang="en-US" altLang="zh-CN" sz="2800" b="1" baseline="-25000" dirty="0"/>
                <a:t>1</a:t>
              </a:r>
              <a:r>
                <a:rPr lang="en-US" altLang="zh-CN" sz="2800" b="1" dirty="0"/>
                <a:t>={ </a:t>
              </a:r>
              <a:r>
                <a:rPr lang="en-US" altLang="zh-CN" sz="2800" b="1" dirty="0" err="1"/>
                <a:t>v∊V│d</a:t>
              </a:r>
              <a:r>
                <a:rPr lang="en-US" altLang="zh-CN" sz="2800" b="1" dirty="0"/>
                <a:t>(v)</a:t>
              </a:r>
              <a:r>
                <a:rPr lang="zh-CN" altLang="en-US" sz="2800" b="1" dirty="0"/>
                <a:t>是奇数</a:t>
              </a:r>
              <a:r>
                <a:rPr lang="en-US" altLang="zh-CN" sz="2800" b="1" dirty="0"/>
                <a:t>}</a:t>
              </a:r>
              <a:r>
                <a:rPr lang="zh-CN" altLang="en-US" sz="2800" b="1" dirty="0"/>
                <a:t>，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2800" b="1" dirty="0"/>
                <a:t>                </a:t>
              </a:r>
              <a:r>
                <a:rPr lang="en-US" altLang="zh-CN" sz="2800" b="1" dirty="0"/>
                <a:t>V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={ </a:t>
              </a:r>
              <a:r>
                <a:rPr lang="en-US" altLang="zh-CN" sz="2800" b="1" dirty="0" err="1"/>
                <a:t>v∊V│d</a:t>
              </a:r>
              <a:r>
                <a:rPr lang="en-US" altLang="zh-CN" sz="2800" b="1" dirty="0"/>
                <a:t>(v)</a:t>
              </a:r>
              <a:r>
                <a:rPr lang="zh-CN" altLang="en-US" sz="2800" b="1" dirty="0"/>
                <a:t>是偶数</a:t>
              </a:r>
              <a:r>
                <a:rPr lang="en-US" altLang="zh-CN" sz="2800" b="1" dirty="0"/>
                <a:t>}</a:t>
              </a:r>
              <a:r>
                <a:rPr lang="zh-CN" altLang="en-US" sz="2800" b="1" dirty="0"/>
                <a:t>，</a:t>
              </a:r>
            </a:p>
            <a:p>
              <a:pPr eaLnBrk="1" hangingPunct="1">
                <a:lnSpc>
                  <a:spcPct val="110000"/>
                </a:lnSpc>
                <a:spcBef>
                  <a:spcPts val="600"/>
                </a:spcBef>
              </a:pPr>
              <a:r>
                <a:rPr lang="zh-CN" altLang="en-US" sz="2800" b="1" dirty="0"/>
                <a:t>           显然</a:t>
              </a:r>
              <a:r>
                <a:rPr lang="en-US" altLang="zh-CN" sz="2800" b="1" dirty="0"/>
                <a:t>{V</a:t>
              </a:r>
              <a:r>
                <a:rPr lang="en-US" altLang="zh-CN" sz="2800" b="1" baseline="-25000" dirty="0"/>
                <a:t>1</a:t>
              </a:r>
              <a:r>
                <a:rPr lang="zh-CN" altLang="en-US" sz="2800" b="1" dirty="0"/>
                <a:t>， </a:t>
              </a:r>
              <a:r>
                <a:rPr lang="en-US" altLang="zh-CN" sz="2800" b="1" dirty="0"/>
                <a:t>V</a:t>
              </a:r>
              <a:r>
                <a:rPr lang="en-US" altLang="zh-CN" sz="2800" b="1" baseline="-25000" dirty="0"/>
                <a:t>2</a:t>
              </a:r>
              <a:r>
                <a:rPr lang="en-US" altLang="zh-CN" sz="2800" b="1" dirty="0"/>
                <a:t>} </a:t>
              </a:r>
              <a:r>
                <a:rPr lang="zh-CN" altLang="en-US" sz="2800" b="1" dirty="0"/>
                <a:t>是</a:t>
              </a:r>
              <a:r>
                <a:rPr lang="en-US" altLang="zh-CN" sz="2800" b="1" dirty="0"/>
                <a:t>V</a:t>
              </a:r>
              <a:r>
                <a:rPr lang="zh-CN" altLang="en-US" sz="2800" b="1" dirty="0"/>
                <a:t>的一个划分。</a:t>
              </a:r>
            </a:p>
            <a:p>
              <a:pPr eaLnBrk="1" hangingPunct="1"/>
              <a:r>
                <a:rPr lang="zh-CN" altLang="en-US" dirty="0"/>
                <a:t> </a:t>
              </a:r>
            </a:p>
          </p:txBody>
        </p:sp>
        <p:grpSp>
          <p:nvGrpSpPr>
            <p:cNvPr id="36870" name="Group 5"/>
            <p:cNvGrpSpPr>
              <a:grpSpLocks/>
            </p:cNvGrpSpPr>
            <p:nvPr/>
          </p:nvGrpSpPr>
          <p:grpSpPr bwMode="auto">
            <a:xfrm>
              <a:off x="1438" y="2065"/>
              <a:ext cx="2803" cy="424"/>
              <a:chOff x="821" y="3203"/>
              <a:chExt cx="2194" cy="424"/>
            </a:xfrm>
          </p:grpSpPr>
          <p:grpSp>
            <p:nvGrpSpPr>
              <p:cNvPr id="36885" name="Group 6"/>
              <p:cNvGrpSpPr>
                <a:grpSpLocks/>
              </p:cNvGrpSpPr>
              <p:nvPr/>
            </p:nvGrpSpPr>
            <p:grpSpPr bwMode="auto">
              <a:xfrm>
                <a:off x="1565" y="3203"/>
                <a:ext cx="567" cy="424"/>
                <a:chOff x="2742" y="2008"/>
                <a:chExt cx="567" cy="424"/>
              </a:xfrm>
            </p:grpSpPr>
            <p:sp>
              <p:nvSpPr>
                <p:cNvPr id="36893" name="Rectangle 7"/>
                <p:cNvSpPr>
                  <a:spLocks noChangeArrowheads="1"/>
                </p:cNvSpPr>
                <p:nvPr/>
              </p:nvSpPr>
              <p:spPr bwMode="auto">
                <a:xfrm>
                  <a:off x="2750" y="2008"/>
                  <a:ext cx="559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b="1"/>
                    <a:t>∑ </a:t>
                  </a:r>
                  <a:r>
                    <a:rPr lang="en-US" altLang="zh-CN" sz="2400" b="1"/>
                    <a:t>d(v)</a:t>
                  </a:r>
                </a:p>
              </p:txBody>
            </p:sp>
            <p:sp>
              <p:nvSpPr>
                <p:cNvPr id="36894" name="Rectangle 8"/>
                <p:cNvSpPr>
                  <a:spLocks noChangeArrowheads="1"/>
                </p:cNvSpPr>
                <p:nvPr/>
              </p:nvSpPr>
              <p:spPr bwMode="auto">
                <a:xfrm>
                  <a:off x="2742" y="2201"/>
                  <a:ext cx="3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v</a:t>
                  </a:r>
                  <a:r>
                    <a:rPr lang="en-US" altLang="zh-CN" b="1">
                      <a:solidFill>
                        <a:srgbClr val="333300"/>
                      </a:solidFill>
                    </a:rPr>
                    <a:t>∊</a:t>
                  </a:r>
                  <a:r>
                    <a:rPr lang="en-US" altLang="zh-CN" b="1"/>
                    <a:t>V</a:t>
                  </a:r>
                  <a:r>
                    <a:rPr lang="en-US" altLang="zh-CN" b="1" baseline="-25000"/>
                    <a:t>1</a:t>
                  </a:r>
                </a:p>
              </p:txBody>
            </p:sp>
          </p:grpSp>
          <p:grpSp>
            <p:nvGrpSpPr>
              <p:cNvPr id="36886" name="Group 9"/>
              <p:cNvGrpSpPr>
                <a:grpSpLocks/>
              </p:cNvGrpSpPr>
              <p:nvPr/>
            </p:nvGrpSpPr>
            <p:grpSpPr bwMode="auto">
              <a:xfrm>
                <a:off x="821" y="3203"/>
                <a:ext cx="834" cy="424"/>
                <a:chOff x="2742" y="2008"/>
                <a:chExt cx="834" cy="424"/>
              </a:xfrm>
            </p:grpSpPr>
            <p:sp>
              <p:nvSpPr>
                <p:cNvPr id="36891" name="Rectangle 10"/>
                <p:cNvSpPr>
                  <a:spLocks noChangeArrowheads="1"/>
                </p:cNvSpPr>
                <p:nvPr/>
              </p:nvSpPr>
              <p:spPr bwMode="auto">
                <a:xfrm>
                  <a:off x="2750" y="2008"/>
                  <a:ext cx="82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b="1"/>
                    <a:t>∑ </a:t>
                  </a:r>
                  <a:r>
                    <a:rPr lang="en-US" altLang="zh-CN" sz="2400" b="1"/>
                    <a:t>d(v)=</a:t>
                  </a:r>
                  <a:endParaRPr lang="en-US" altLang="zh-CN"/>
                </a:p>
              </p:txBody>
            </p:sp>
            <p:sp>
              <p:nvSpPr>
                <p:cNvPr id="36892" name="Rectangle 11"/>
                <p:cNvSpPr>
                  <a:spLocks noChangeArrowheads="1"/>
                </p:cNvSpPr>
                <p:nvPr/>
              </p:nvSpPr>
              <p:spPr bwMode="auto">
                <a:xfrm>
                  <a:off x="2742" y="2201"/>
                  <a:ext cx="286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v</a:t>
                  </a:r>
                  <a:r>
                    <a:rPr lang="en-US" altLang="zh-CN" b="1">
                      <a:solidFill>
                        <a:srgbClr val="333300"/>
                      </a:solidFill>
                    </a:rPr>
                    <a:t>∊</a:t>
                  </a:r>
                  <a:r>
                    <a:rPr lang="en-US" altLang="zh-CN" b="1"/>
                    <a:t>V</a:t>
                  </a:r>
                  <a:endParaRPr lang="en-US" altLang="zh-CN"/>
                </a:p>
              </p:txBody>
            </p:sp>
          </p:grpSp>
          <p:grpSp>
            <p:nvGrpSpPr>
              <p:cNvPr id="36887" name="Group 12"/>
              <p:cNvGrpSpPr>
                <a:grpSpLocks/>
              </p:cNvGrpSpPr>
              <p:nvPr/>
            </p:nvGrpSpPr>
            <p:grpSpPr bwMode="auto">
              <a:xfrm>
                <a:off x="2339" y="3203"/>
                <a:ext cx="676" cy="424"/>
                <a:chOff x="2742" y="2008"/>
                <a:chExt cx="676" cy="424"/>
              </a:xfrm>
            </p:grpSpPr>
            <p:sp>
              <p:nvSpPr>
                <p:cNvPr id="36889" name="Rectangle 13"/>
                <p:cNvSpPr>
                  <a:spLocks noChangeArrowheads="1"/>
                </p:cNvSpPr>
                <p:nvPr/>
              </p:nvSpPr>
              <p:spPr bwMode="auto">
                <a:xfrm>
                  <a:off x="2750" y="2008"/>
                  <a:ext cx="66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b="1"/>
                    <a:t>∑ </a:t>
                  </a:r>
                  <a:r>
                    <a:rPr lang="en-US" altLang="zh-CN" sz="2400" b="1"/>
                    <a:t>d(v)</a:t>
                  </a:r>
                </a:p>
              </p:txBody>
            </p:sp>
            <p:sp>
              <p:nvSpPr>
                <p:cNvPr id="36890" name="Rectangle 14"/>
                <p:cNvSpPr>
                  <a:spLocks noChangeArrowheads="1"/>
                </p:cNvSpPr>
                <p:nvPr/>
              </p:nvSpPr>
              <p:spPr bwMode="auto">
                <a:xfrm>
                  <a:off x="2742" y="2201"/>
                  <a:ext cx="327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/>
                    <a:t>v</a:t>
                  </a:r>
                  <a:r>
                    <a:rPr lang="en-US" altLang="zh-CN" b="1">
                      <a:solidFill>
                        <a:srgbClr val="333300"/>
                      </a:solidFill>
                    </a:rPr>
                    <a:t>∊</a:t>
                  </a:r>
                  <a:r>
                    <a:rPr lang="en-US" altLang="zh-CN" b="1"/>
                    <a:t>V</a:t>
                  </a:r>
                  <a:r>
                    <a:rPr lang="en-US" altLang="zh-CN" b="1" baseline="-25000"/>
                    <a:t>2</a:t>
                  </a:r>
                </a:p>
              </p:txBody>
            </p:sp>
          </p:grpSp>
          <p:sp>
            <p:nvSpPr>
              <p:cNvPr id="36888" name="Text Box 15"/>
              <p:cNvSpPr txBox="1">
                <a:spLocks noChangeArrowheads="1"/>
              </p:cNvSpPr>
              <p:nvPr/>
            </p:nvSpPr>
            <p:spPr bwMode="auto">
              <a:xfrm>
                <a:off x="2232" y="3216"/>
                <a:ext cx="20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/>
                  <a:t>+</a:t>
                </a:r>
              </a:p>
            </p:txBody>
          </p:sp>
        </p:grpSp>
        <p:grpSp>
          <p:nvGrpSpPr>
            <p:cNvPr id="36871" name="Group 16"/>
            <p:cNvGrpSpPr>
              <a:grpSpLocks/>
            </p:cNvGrpSpPr>
            <p:nvPr/>
          </p:nvGrpSpPr>
          <p:grpSpPr bwMode="auto">
            <a:xfrm>
              <a:off x="1456" y="2564"/>
              <a:ext cx="2966" cy="413"/>
              <a:chOff x="821" y="3203"/>
              <a:chExt cx="2240" cy="438"/>
            </a:xfrm>
          </p:grpSpPr>
          <p:grpSp>
            <p:nvGrpSpPr>
              <p:cNvPr id="36875" name="Group 17"/>
              <p:cNvGrpSpPr>
                <a:grpSpLocks/>
              </p:cNvGrpSpPr>
              <p:nvPr/>
            </p:nvGrpSpPr>
            <p:grpSpPr bwMode="auto">
              <a:xfrm>
                <a:off x="1565" y="3203"/>
                <a:ext cx="547" cy="438"/>
                <a:chOff x="2742" y="2008"/>
                <a:chExt cx="547" cy="438"/>
              </a:xfrm>
            </p:grpSpPr>
            <p:sp>
              <p:nvSpPr>
                <p:cNvPr id="36883" name="Rectangle 18"/>
                <p:cNvSpPr>
                  <a:spLocks noChangeArrowheads="1"/>
                </p:cNvSpPr>
                <p:nvPr/>
              </p:nvSpPr>
              <p:spPr bwMode="auto">
                <a:xfrm>
                  <a:off x="2750" y="2008"/>
                  <a:ext cx="539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b="1">
                      <a:solidFill>
                        <a:srgbClr val="993300"/>
                      </a:solidFill>
                    </a:rPr>
                    <a:t>∑ </a:t>
                  </a:r>
                  <a:r>
                    <a:rPr lang="en-US" altLang="zh-CN" sz="2400" b="1">
                      <a:solidFill>
                        <a:srgbClr val="993300"/>
                      </a:solidFill>
                    </a:rPr>
                    <a:t>d(v)</a:t>
                  </a:r>
                </a:p>
              </p:txBody>
            </p:sp>
            <p:sp>
              <p:nvSpPr>
                <p:cNvPr id="36884" name="Rectangle 19"/>
                <p:cNvSpPr>
                  <a:spLocks noChangeArrowheads="1"/>
                </p:cNvSpPr>
                <p:nvPr/>
              </p:nvSpPr>
              <p:spPr bwMode="auto">
                <a:xfrm>
                  <a:off x="2742" y="2201"/>
                  <a:ext cx="276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993300"/>
                      </a:solidFill>
                    </a:rPr>
                    <a:t>v∊V</a:t>
                  </a:r>
                  <a:endParaRPr lang="en-US" altLang="zh-CN" b="1" baseline="-25000">
                    <a:solidFill>
                      <a:srgbClr val="993300"/>
                    </a:solidFill>
                  </a:endParaRPr>
                </a:p>
              </p:txBody>
            </p:sp>
          </p:grpSp>
          <p:grpSp>
            <p:nvGrpSpPr>
              <p:cNvPr id="36876" name="Group 20"/>
              <p:cNvGrpSpPr>
                <a:grpSpLocks/>
              </p:cNvGrpSpPr>
              <p:nvPr/>
            </p:nvGrpSpPr>
            <p:grpSpPr bwMode="auto">
              <a:xfrm>
                <a:off x="821" y="3203"/>
                <a:ext cx="632" cy="438"/>
                <a:chOff x="2742" y="2008"/>
                <a:chExt cx="632" cy="438"/>
              </a:xfrm>
            </p:grpSpPr>
            <p:sp>
              <p:nvSpPr>
                <p:cNvPr id="36881" name="Rectangle 21"/>
                <p:cNvSpPr>
                  <a:spLocks noChangeArrowheads="1"/>
                </p:cNvSpPr>
                <p:nvPr/>
              </p:nvSpPr>
              <p:spPr bwMode="auto">
                <a:xfrm>
                  <a:off x="2750" y="2008"/>
                  <a:ext cx="624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b="1">
                      <a:solidFill>
                        <a:srgbClr val="993300"/>
                      </a:solidFill>
                    </a:rPr>
                    <a:t>∑ </a:t>
                  </a:r>
                  <a:r>
                    <a:rPr lang="en-US" altLang="zh-CN" sz="2400" b="1">
                      <a:solidFill>
                        <a:srgbClr val="993300"/>
                      </a:solidFill>
                    </a:rPr>
                    <a:t>d(v)=</a:t>
                  </a:r>
                  <a:endParaRPr lang="en-US" altLang="zh-CN">
                    <a:solidFill>
                      <a:srgbClr val="993300"/>
                    </a:solidFill>
                  </a:endParaRPr>
                </a:p>
              </p:txBody>
            </p:sp>
            <p:sp>
              <p:nvSpPr>
                <p:cNvPr id="3688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42" y="2201"/>
                  <a:ext cx="316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993300"/>
                      </a:solidFill>
                    </a:rPr>
                    <a:t>v∊V</a:t>
                  </a:r>
                  <a:r>
                    <a:rPr lang="en-US" altLang="zh-CN" b="1" baseline="-25000">
                      <a:solidFill>
                        <a:srgbClr val="993300"/>
                      </a:solidFill>
                    </a:rPr>
                    <a:t>1</a:t>
                  </a:r>
                  <a:endParaRPr lang="en-US" altLang="zh-CN" baseline="-25000">
                    <a:solidFill>
                      <a:srgbClr val="993300"/>
                    </a:solidFill>
                  </a:endParaRPr>
                </a:p>
              </p:txBody>
            </p:sp>
          </p:grpSp>
          <p:grpSp>
            <p:nvGrpSpPr>
              <p:cNvPr id="36877" name="Group 23"/>
              <p:cNvGrpSpPr>
                <a:grpSpLocks/>
              </p:cNvGrpSpPr>
              <p:nvPr/>
            </p:nvGrpSpPr>
            <p:grpSpPr bwMode="auto">
              <a:xfrm>
                <a:off x="2339" y="3203"/>
                <a:ext cx="722" cy="438"/>
                <a:chOff x="2742" y="2008"/>
                <a:chExt cx="722" cy="438"/>
              </a:xfrm>
            </p:grpSpPr>
            <p:sp>
              <p:nvSpPr>
                <p:cNvPr id="36879" name="Rectangle 24"/>
                <p:cNvSpPr>
                  <a:spLocks noChangeArrowheads="1"/>
                </p:cNvSpPr>
                <p:nvPr/>
              </p:nvSpPr>
              <p:spPr bwMode="auto">
                <a:xfrm>
                  <a:off x="2750" y="2008"/>
                  <a:ext cx="714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2400" b="1">
                      <a:solidFill>
                        <a:srgbClr val="993300"/>
                      </a:solidFill>
                    </a:rPr>
                    <a:t>∑ </a:t>
                  </a:r>
                  <a:r>
                    <a:rPr lang="en-US" altLang="zh-CN" sz="2400" b="1">
                      <a:solidFill>
                        <a:srgbClr val="993300"/>
                      </a:solidFill>
                    </a:rPr>
                    <a:t>d(v)</a:t>
                  </a:r>
                </a:p>
              </p:txBody>
            </p:sp>
            <p:sp>
              <p:nvSpPr>
                <p:cNvPr id="368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742" y="2201"/>
                  <a:ext cx="316" cy="2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>
                      <a:solidFill>
                        <a:srgbClr val="993300"/>
                      </a:solidFill>
                    </a:rPr>
                    <a:t>v∊V</a:t>
                  </a:r>
                  <a:r>
                    <a:rPr lang="en-US" altLang="zh-CN" b="1" baseline="-25000">
                      <a:solidFill>
                        <a:srgbClr val="993300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36878" name="Text Box 26"/>
              <p:cNvSpPr txBox="1">
                <a:spLocks noChangeArrowheads="1"/>
              </p:cNvSpPr>
              <p:nvPr/>
            </p:nvSpPr>
            <p:spPr bwMode="auto">
              <a:xfrm>
                <a:off x="2232" y="3207"/>
                <a:ext cx="19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993300"/>
                    </a:solidFill>
                  </a:rPr>
                  <a:t>－</a:t>
                </a:r>
              </a:p>
            </p:txBody>
          </p:sp>
        </p:grpSp>
        <p:sp>
          <p:nvSpPr>
            <p:cNvPr id="36872" name="Text Box 27"/>
            <p:cNvSpPr txBox="1">
              <a:spLocks noChangeArrowheads="1"/>
            </p:cNvSpPr>
            <p:nvPr/>
          </p:nvSpPr>
          <p:spPr bwMode="auto">
            <a:xfrm>
              <a:off x="1143" y="206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∵</a:t>
              </a:r>
            </a:p>
          </p:txBody>
        </p:sp>
        <p:sp>
          <p:nvSpPr>
            <p:cNvPr id="36873" name="Text Box 28"/>
            <p:cNvSpPr txBox="1">
              <a:spLocks noChangeArrowheads="1"/>
            </p:cNvSpPr>
            <p:nvPr/>
          </p:nvSpPr>
          <p:spPr bwMode="auto">
            <a:xfrm>
              <a:off x="1156" y="25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/>
                <a:t>∴</a:t>
              </a:r>
            </a:p>
          </p:txBody>
        </p:sp>
        <p:sp>
          <p:nvSpPr>
            <p:cNvPr id="36874" name="Text Box 29"/>
            <p:cNvSpPr txBox="1">
              <a:spLocks noChangeArrowheads="1"/>
            </p:cNvSpPr>
            <p:nvPr/>
          </p:nvSpPr>
          <p:spPr bwMode="auto">
            <a:xfrm>
              <a:off x="930" y="3197"/>
              <a:ext cx="423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容易说明，等式右端是偶数，而等式左端是</a:t>
              </a:r>
              <a:r>
                <a:rPr lang="en-US" altLang="zh-CN" sz="2800" b="1"/>
                <a:t>|V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|</a:t>
              </a:r>
              <a:r>
                <a:rPr lang="zh-CN" altLang="en-US" sz="2800" b="1"/>
                <a:t>个奇数相加，故</a:t>
              </a:r>
              <a:r>
                <a:rPr lang="en-US" altLang="zh-CN" sz="2800" b="1"/>
                <a:t>|V</a:t>
              </a:r>
              <a:r>
                <a:rPr lang="en-US" altLang="zh-CN" sz="2800" b="1" baseline="-25000"/>
                <a:t>1</a:t>
              </a:r>
              <a:r>
                <a:rPr lang="en-US" altLang="zh-CN" sz="2800" b="1"/>
                <a:t>|</a:t>
              </a:r>
              <a:r>
                <a:rPr lang="zh-CN" altLang="en-US" sz="2800" b="1"/>
                <a:t>为偶数。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2006A7-8D00-4B96-8E7B-F72CDAB8C82B}" type="slidenum">
              <a:rPr lang="zh-CN" altLang="en-US" smtClean="0">
                <a:solidFill>
                  <a:schemeClr val="accent1"/>
                </a:solidFill>
              </a:rPr>
              <a:pPr/>
              <a:t>35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>
          <a:xfrm>
            <a:off x="-4936" y="2642591"/>
            <a:ext cx="9144000" cy="1511301"/>
          </a:xfrm>
          <a:solidFill>
            <a:schemeClr val="accent1"/>
          </a:solidFill>
        </p:spPr>
        <p:txBody>
          <a:bodyPr/>
          <a:lstStyle/>
          <a:p>
            <a:pPr marL="762000" indent="-762000" algn="l">
              <a:lnSpc>
                <a:spcPct val="120000"/>
              </a:lnSpc>
            </a:pP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(3,3,2,3)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(5,2,3,1,4)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能成为图的度数序列吗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?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为什么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?</a:t>
            </a:r>
            <a:endParaRPr lang="zh-CN" altLang="en-US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323528" y="4581128"/>
            <a:ext cx="820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解</a:t>
            </a:r>
            <a:r>
              <a:rPr lang="en-US" altLang="zh-CN" sz="2800" b="1" dirty="0"/>
              <a:t>:</a:t>
            </a:r>
          </a:p>
          <a:p>
            <a:pPr eaLnBrk="1" hangingPunct="1"/>
            <a:r>
              <a:rPr lang="zh-CN" altLang="en-US" sz="2800" b="1" dirty="0"/>
              <a:t>     不能，因为度数为奇数的顶点数目不是偶数。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DA5B2D-C932-4113-BD9B-BA30422ED1AA}"/>
              </a:ext>
            </a:extLst>
          </p:cNvPr>
          <p:cNvSpPr/>
          <p:nvPr/>
        </p:nvSpPr>
        <p:spPr>
          <a:xfrm>
            <a:off x="0" y="982469"/>
            <a:ext cx="9324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993300"/>
                </a:solidFill>
              </a:rPr>
              <a:t>顶点度序列是一组正整数，每一个数对应某一个顶点的度数。</a:t>
            </a:r>
            <a:endParaRPr lang="zh-CN" altLang="en-US" sz="3200" dirty="0">
              <a:solidFill>
                <a:srgbClr val="9933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87717A3-DD5F-4024-A069-9062D5ECB33B}"/>
              </a:ext>
            </a:extLst>
          </p:cNvPr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b="1" dirty="0"/>
              <a:t>顶点度序列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58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/>
      <p:bldP spid="3850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532B5A-5CB3-4DE4-8EA8-0EE5D1F96081}" type="slidenum">
              <a:rPr lang="zh-CN" altLang="en-US" smtClean="0">
                <a:solidFill>
                  <a:schemeClr val="accent1"/>
                </a:solidFill>
              </a:rPr>
              <a:pPr/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2087563"/>
          </a:xfrm>
          <a:solidFill>
            <a:schemeClr val="accent1"/>
          </a:solidFill>
        </p:spPr>
        <p:txBody>
          <a:bodyPr/>
          <a:lstStyle/>
          <a:p>
            <a:pPr marL="714375" indent="-714375" algn="l"/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个人在一起打乒乓球，已知他们每人至少和其中另外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个人各打过一场球，则一定有一个人不止和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个人打过球。用图论语言解释这件事。</a:t>
            </a:r>
            <a:endParaRPr lang="en-US" altLang="zh-CN" sz="3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250825" y="2205038"/>
            <a:ext cx="8424863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2300" indent="-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解：设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9</a:t>
            </a:r>
            <a:r>
              <a:rPr lang="zh-CN" altLang="en-US" sz="2400" b="1" dirty="0"/>
              <a:t>代表这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个人，建立顶点集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          </a:t>
            </a:r>
            <a:r>
              <a:rPr lang="en-US" altLang="zh-CN" sz="2400" b="1" dirty="0"/>
              <a:t>V={v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9</a:t>
            </a:r>
            <a:r>
              <a:rPr lang="en-US" altLang="zh-CN" sz="2400" b="1" dirty="0"/>
              <a:t>}</a:t>
            </a:r>
            <a:r>
              <a:rPr lang="zh-CN" altLang="en-US" sz="2400" b="1" dirty="0"/>
              <a:t>，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      对于其中的任意两个人</a:t>
            </a:r>
            <a:r>
              <a:rPr lang="en-US" altLang="zh-CN" sz="2400" b="1" dirty="0"/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/>
              <a:t>和 </a:t>
            </a:r>
            <a:r>
              <a:rPr lang="en-US" altLang="zh-CN" sz="2400" b="1" dirty="0" err="1"/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400" b="1" dirty="0"/>
              <a:t>（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≠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j</a:t>
            </a:r>
            <a:r>
              <a:rPr lang="zh-CN" altLang="en-US" sz="2400" b="1" dirty="0"/>
              <a:t>），若</a:t>
            </a:r>
            <a:r>
              <a:rPr lang="en-US" altLang="zh-CN" sz="2400" b="1" dirty="0"/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2400" b="1" dirty="0"/>
              <a:t>打过一场球，则 </a:t>
            </a:r>
            <a:r>
              <a:rPr lang="en-US" altLang="zh-CN" sz="2400" b="1" dirty="0"/>
              <a:t>{</a:t>
            </a:r>
            <a:r>
              <a:rPr lang="en-US" altLang="zh-CN" sz="2400" b="1" dirty="0" err="1"/>
              <a:t>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400" b="1" dirty="0" err="1"/>
              <a:t>,v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400" b="1" dirty="0"/>
              <a:t>} </a:t>
            </a:r>
            <a:r>
              <a:rPr lang="en-US" altLang="zh-CN" sz="2400" dirty="0"/>
              <a:t>∊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，得到边集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，则我们有了一个无向图</a:t>
            </a:r>
            <a:r>
              <a:rPr lang="en-US" altLang="zh-CN" sz="2400" b="1" dirty="0"/>
              <a:t>G=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V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）。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 dirty="0"/>
              <a:t>       若每一个人仅和其余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个人各打过一场球，则 </a:t>
            </a:r>
            <a:r>
              <a:rPr lang="en-US" altLang="zh-CN" sz="2400" b="1" dirty="0"/>
              <a:t>d(v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/>
              <a:t>)=3</a:t>
            </a:r>
            <a:r>
              <a:rPr lang="zh-CN" altLang="en-US" sz="2400" b="1" dirty="0"/>
              <a:t>，而此时图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的奇数度的顶点是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个，即是奇数个，与推论矛盾。矛盾说明，至少有一个人</a:t>
            </a:r>
            <a:r>
              <a:rPr lang="en-US" altLang="zh-CN" sz="2400" b="1" dirty="0"/>
              <a:t>v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d(v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400" b="1" dirty="0"/>
              <a:t>) </a:t>
            </a:r>
            <a:r>
              <a:rPr lang="en-US" altLang="zh-CN" sz="2400" dirty="0"/>
              <a:t>≥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8402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25675"/>
          </a:xfrm>
          <a:solidFill>
            <a:srgbClr val="0070C0"/>
          </a:solidFill>
        </p:spPr>
        <p:txBody>
          <a:bodyPr/>
          <a:lstStyle/>
          <a:p>
            <a:pPr marL="628650" indent="-628650" algn="l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 设图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个顶点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,2n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条边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并且有一个度数为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的顶点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则图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中至少有一个顶点的度数不少于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5.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90825"/>
            <a:ext cx="82470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FAF9-64E4-48CA-A43C-B91CD282074A}" type="slidenum">
              <a:rPr lang="en-US" altLang="zh-CN" smtClean="0"/>
              <a:pPr/>
              <a:t>37</a:t>
            </a:fld>
            <a:r>
              <a:rPr lang="en-US" altLang="zh-CN" dirty="0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4044039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2322DA-3BA4-465D-9F14-79374F4E3535}" type="slidenum">
              <a:rPr lang="zh-CN" altLang="en-US" smtClean="0">
                <a:solidFill>
                  <a:schemeClr val="accent1"/>
                </a:solidFill>
              </a:rPr>
              <a:pPr/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sz="3600" b="1" dirty="0">
                <a:latin typeface="Times New Roman" panose="02020603050405020304" pitchFamily="18" charset="0"/>
              </a:rPr>
              <a:t>有向图的度数序列、出度序列、入度序列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23528" y="908720"/>
            <a:ext cx="8231360" cy="265303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设有向图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的顶点集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Times New Roman" panose="02020603050405020304" pitchFamily="18" charset="0"/>
              </a:rPr>
              <a:t>={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的度数序列</a:t>
            </a:r>
            <a:r>
              <a:rPr lang="en-US" altLang="zh-CN" sz="3200" b="1" dirty="0">
                <a:latin typeface="Times New Roman" panose="02020603050405020304" pitchFamily="18" charset="0"/>
              </a:rPr>
              <a:t>: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的出度序列</a:t>
            </a:r>
            <a:r>
              <a:rPr lang="en-US" altLang="zh-CN" sz="3200" b="1" dirty="0">
                <a:latin typeface="Times New Roman" panose="02020603050405020304" pitchFamily="18" charset="0"/>
              </a:rPr>
              <a:t>: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latin typeface="Times New Roman" panose="02020603050405020304" pitchFamily="18" charset="0"/>
              </a:rPr>
              <a:t>的入度序列</a:t>
            </a:r>
            <a:r>
              <a:rPr lang="en-US" altLang="zh-CN" sz="3200" b="1" dirty="0">
                <a:latin typeface="Times New Roman" panose="02020603050405020304" pitchFamily="18" charset="0"/>
              </a:rPr>
              <a:t>: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32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), …,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d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sz="3200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251520" y="3854524"/>
            <a:ext cx="5832648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3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Times New Roman" panose="02020603050405020304" pitchFamily="18" charset="0"/>
              </a:rPr>
              <a:t>例  如右图度数序列</a:t>
            </a:r>
            <a:r>
              <a:rPr lang="en-US" altLang="zh-CN" sz="3200" b="1" dirty="0">
                <a:latin typeface="Times New Roman" panose="02020603050405020304" pitchFamily="18" charset="0"/>
              </a:rPr>
              <a:t>:5,3,3,3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出度序列</a:t>
            </a:r>
            <a:r>
              <a:rPr lang="en-US" altLang="zh-CN" sz="3200" b="1" dirty="0">
                <a:latin typeface="Times New Roman" panose="02020603050405020304" pitchFamily="18" charset="0"/>
              </a:rPr>
              <a:t>:4,0,2,1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入度序列</a:t>
            </a:r>
            <a:r>
              <a:rPr lang="en-US" altLang="zh-CN" sz="3200" b="1" dirty="0">
                <a:latin typeface="Times New Roman" panose="02020603050405020304" pitchFamily="18" charset="0"/>
              </a:rPr>
              <a:t>:1,3,1,2</a:t>
            </a:r>
          </a:p>
        </p:txBody>
      </p:sp>
      <p:pic>
        <p:nvPicPr>
          <p:cNvPr id="8" name="Picture 4" descr="1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990910"/>
            <a:ext cx="2105273" cy="2073944"/>
          </a:xfrm>
          <a:prstGeom prst="rect">
            <a:avLst/>
          </a:prstGeom>
          <a:solidFill>
            <a:srgbClr val="00B0F0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18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2322DA-3BA4-465D-9F14-79374F4E3535}" type="slidenum">
              <a:rPr lang="zh-CN" altLang="en-US" smtClean="0">
                <a:solidFill>
                  <a:schemeClr val="accent1"/>
                </a:solidFill>
              </a:rPr>
              <a:pPr/>
              <a:t>39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>
                <a:latin typeface="宋体" panose="02010600030101010101" pitchFamily="2" charset="-122"/>
              </a:rPr>
              <a:t>定义</a:t>
            </a:r>
            <a:r>
              <a:rPr lang="en-US" altLang="zh-CN" sz="3600" b="1" dirty="0">
                <a:latin typeface="宋体" panose="02010600030101010101" pitchFamily="2" charset="-122"/>
              </a:rPr>
              <a:t>5.6  </a:t>
            </a:r>
            <a:r>
              <a:rPr lang="zh-CN" altLang="en-US" sz="3600" b="1" dirty="0">
                <a:latin typeface="宋体" panose="02010600030101010101" pitchFamily="2" charset="-122"/>
              </a:rPr>
              <a:t>多重图与简单图</a:t>
            </a:r>
            <a:r>
              <a:rPr lang="zh-CN" altLang="en-US" sz="3200" b="1" dirty="0">
                <a:latin typeface="宋体" panose="02010600030101010101" pitchFamily="2" charset="-122"/>
              </a:rPr>
              <a:t> 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79388" y="615950"/>
            <a:ext cx="856907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(1) </a:t>
            </a:r>
            <a:r>
              <a:rPr lang="zh-CN" altLang="en-US" sz="3200" b="1" dirty="0">
                <a:latin typeface="宋体" panose="02010600030101010101" pitchFamily="2" charset="-122"/>
              </a:rPr>
              <a:t>在无向图中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如果有</a:t>
            </a:r>
            <a:r>
              <a:rPr lang="en-US" altLang="zh-CN" sz="3200" b="1" dirty="0"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条或</a:t>
            </a:r>
            <a:r>
              <a:rPr lang="en-US" altLang="zh-CN" sz="3200" b="1" dirty="0"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条以上的边关联同一对顶点</a:t>
            </a:r>
            <a:r>
              <a:rPr lang="en-US" altLang="zh-CN" sz="3200" b="1" dirty="0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宋体" panose="02010600030101010101" pitchFamily="2" charset="-122"/>
              </a:rPr>
              <a:t>则称这些边为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平行边</a:t>
            </a:r>
            <a:r>
              <a:rPr lang="en-US" altLang="zh-CN" sz="3200" b="1" dirty="0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宋体" panose="02010600030101010101" pitchFamily="2" charset="-122"/>
              </a:rPr>
              <a:t>平行边的条数称为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重数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(2)</a:t>
            </a:r>
            <a:r>
              <a:rPr lang="zh-CN" altLang="en-US" sz="3200" b="1" dirty="0">
                <a:latin typeface="宋体" panose="02010600030101010101" pitchFamily="2" charset="-122"/>
              </a:rPr>
              <a:t>在有向图中</a:t>
            </a:r>
            <a:r>
              <a:rPr lang="en-US" altLang="zh-CN" sz="3200" b="1" dirty="0"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宋体" panose="02010600030101010101" pitchFamily="2" charset="-122"/>
              </a:rPr>
              <a:t>如果有</a:t>
            </a:r>
            <a:r>
              <a:rPr lang="en-US" altLang="zh-CN" sz="3200" b="1" dirty="0"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条或</a:t>
            </a:r>
            <a:r>
              <a:rPr lang="en-US" altLang="zh-CN" sz="3200" b="1" dirty="0"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条以上的边具有相同的始点和终点</a:t>
            </a:r>
            <a:r>
              <a:rPr lang="en-US" altLang="zh-CN" sz="3200" b="1" dirty="0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宋体" panose="02010600030101010101" pitchFamily="2" charset="-122"/>
              </a:rPr>
              <a:t>则称这些边为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有向平行边</a:t>
            </a:r>
            <a:r>
              <a:rPr lang="en-US" altLang="zh-CN" sz="3200" b="1" dirty="0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宋体" panose="02010600030101010101" pitchFamily="2" charset="-122"/>
              </a:rPr>
              <a:t>简称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平行边</a:t>
            </a:r>
            <a:r>
              <a:rPr lang="en-US" altLang="zh-CN" sz="3200" b="1" dirty="0">
                <a:latin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宋体" panose="02010600030101010101" pitchFamily="2" charset="-122"/>
              </a:rPr>
              <a:t>平行边的条数称为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重数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(3) </a:t>
            </a:r>
            <a:r>
              <a:rPr lang="zh-CN" altLang="en-US" sz="3200" b="1" dirty="0">
                <a:latin typeface="宋体" panose="02010600030101010101" pitchFamily="2" charset="-122"/>
              </a:rPr>
              <a:t>含平行边的图称为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多重图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宋体" panose="02010600030101010101" pitchFamily="2" charset="-122"/>
              </a:rPr>
              <a:t>(4) </a:t>
            </a:r>
            <a:r>
              <a:rPr lang="zh-CN" altLang="en-US" sz="3200" b="1" dirty="0">
                <a:latin typeface="宋体" panose="02010600030101010101" pitchFamily="2" charset="-122"/>
              </a:rPr>
              <a:t>既无平行边也无环的图称为</a:t>
            </a:r>
            <a:r>
              <a:rPr lang="zh-CN" altLang="en-US" sz="3200" b="1" dirty="0">
                <a:solidFill>
                  <a:srgbClr val="FF3300"/>
                </a:solidFill>
                <a:latin typeface="宋体" panose="02010600030101010101" pitchFamily="2" charset="-122"/>
              </a:rPr>
              <a:t>简单图</a:t>
            </a:r>
            <a:r>
              <a:rPr lang="en-US" altLang="zh-CN" sz="3200" b="1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13C5CA-3659-626D-F4C5-6203B515DC4C}"/>
              </a:ext>
            </a:extLst>
          </p:cNvPr>
          <p:cNvSpPr txBox="1"/>
          <p:nvPr/>
        </p:nvSpPr>
        <p:spPr>
          <a:xfrm>
            <a:off x="6012160" y="5905499"/>
            <a:ext cx="1224136" cy="5044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31E3C5-8953-4309-8AD2-0DE5F777A961}" type="slidenum">
              <a:rPr lang="zh-CN" altLang="en-US" smtClean="0">
                <a:solidFill>
                  <a:schemeClr val="accent1"/>
                </a:solidFill>
              </a:rPr>
              <a:pPr/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函数复合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=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关系复合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229600" cy="71278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A={1, 2, 3}, B={a, b, c, d}, C={x, y, z}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1835150" y="1857375"/>
            <a:ext cx="5400675" cy="2292350"/>
            <a:chOff x="1292" y="2395"/>
            <a:chExt cx="3402" cy="1444"/>
          </a:xfrm>
        </p:grpSpPr>
        <p:sp>
          <p:nvSpPr>
            <p:cNvPr id="36871" name="Text Box 5"/>
            <p:cNvSpPr txBox="1">
              <a:spLocks noChangeArrowheads="1"/>
            </p:cNvSpPr>
            <p:nvPr/>
          </p:nvSpPr>
          <p:spPr bwMode="auto">
            <a:xfrm>
              <a:off x="1383" y="2395"/>
              <a:ext cx="3122" cy="14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hlink"/>
                  </a:solidFill>
                </a:rPr>
                <a:t>     </a:t>
              </a:r>
              <a:r>
                <a:rPr lang="en-US" altLang="zh-CN" sz="2400" b="1" dirty="0">
                  <a:solidFill>
                    <a:srgbClr val="993300"/>
                  </a:solidFill>
                  <a:latin typeface="Tahoma" panose="020B0604030504040204" pitchFamily="34" charset="0"/>
                </a:rPr>
                <a:t>g</a:t>
              </a:r>
              <a:r>
                <a:rPr lang="en-US" altLang="zh-CN" sz="2400" b="1" dirty="0">
                  <a:solidFill>
                    <a:srgbClr val="993300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              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Tahoma" panose="020B0604030504040204" pitchFamily="34" charset="0"/>
                </a:rPr>
                <a:t>f</a:t>
              </a:r>
              <a:r>
                <a:rPr lang="en-US" altLang="zh-CN" sz="2400" b="1" dirty="0">
                  <a:solidFill>
                    <a:srgbClr val="993300"/>
                  </a:solidFill>
                </a:rPr>
                <a:t> 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                    </a:t>
              </a:r>
              <a:r>
                <a:rPr lang="en-US" altLang="zh-CN" sz="2400" b="1" dirty="0" err="1">
                  <a:solidFill>
                    <a:schemeClr val="hlink"/>
                  </a:solidFill>
                </a:rPr>
                <a:t>f</a:t>
              </a:r>
              <a:r>
                <a:rPr lang="en-US" altLang="zh-CN" sz="2400" b="1" dirty="0" err="1">
                  <a:solidFill>
                    <a:srgbClr val="993300"/>
                  </a:solidFill>
                  <a:latin typeface="Tahoma" panose="020B0604030504040204" pitchFamily="34" charset="0"/>
                </a:rPr>
                <a:t>∘g</a:t>
              </a:r>
              <a:endParaRPr lang="en-US" altLang="zh-CN" sz="2400" b="1" dirty="0">
                <a:solidFill>
                  <a:srgbClr val="993300"/>
                </a:solidFill>
                <a:latin typeface="Tahoma" panose="020B0604030504040204" pitchFamily="34" charset="0"/>
              </a:endParaRPr>
            </a:p>
            <a:p>
              <a:pPr eaLnBrk="1" hangingPunct="1"/>
              <a:r>
                <a:rPr lang="en-US" altLang="zh-CN" sz="2400" b="1" dirty="0">
                  <a:solidFill>
                    <a:schemeClr val="hlink"/>
                  </a:solidFill>
                </a:rPr>
                <a:t> </a:t>
              </a:r>
              <a:r>
                <a:rPr lang="en-US" altLang="zh-CN" sz="2400" b="1" dirty="0"/>
                <a:t>A→B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              </a:t>
              </a:r>
              <a:r>
                <a:rPr lang="en-US" altLang="zh-CN" sz="2400" b="1" dirty="0"/>
                <a:t>B→C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               </a:t>
              </a:r>
              <a:r>
                <a:rPr lang="en-US" altLang="zh-CN" sz="2400" b="1" dirty="0"/>
                <a:t>A→C</a:t>
              </a:r>
            </a:p>
            <a:p>
              <a:pPr eaLnBrk="1" hangingPunct="1"/>
              <a:r>
                <a:rPr lang="en-US" altLang="zh-CN" sz="2400" b="1" dirty="0">
                  <a:solidFill>
                    <a:schemeClr val="hlink"/>
                  </a:solidFill>
                </a:rPr>
                <a:t> 1→a               </a:t>
              </a:r>
              <a:r>
                <a:rPr lang="en-US" altLang="zh-CN" sz="2400" b="1" dirty="0" err="1">
                  <a:solidFill>
                    <a:schemeClr val="hlink"/>
                  </a:solidFill>
                </a:rPr>
                <a:t>a→x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                 1→x</a:t>
              </a:r>
            </a:p>
            <a:p>
              <a:pPr eaLnBrk="1" hangingPunct="1"/>
              <a:r>
                <a:rPr lang="en-US" altLang="zh-CN" sz="2400" b="1" dirty="0">
                  <a:solidFill>
                    <a:schemeClr val="hlink"/>
                  </a:solidFill>
                </a:rPr>
                <a:t> 2→b               </a:t>
              </a:r>
              <a:r>
                <a:rPr lang="en-US" altLang="zh-CN" sz="2400" b="1" dirty="0" err="1">
                  <a:solidFill>
                    <a:schemeClr val="hlink"/>
                  </a:solidFill>
                </a:rPr>
                <a:t>b→y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                 2→y</a:t>
              </a:r>
            </a:p>
            <a:p>
              <a:pPr eaLnBrk="1" hangingPunct="1"/>
              <a:r>
                <a:rPr lang="en-US" altLang="zh-CN" sz="2400" b="1" dirty="0">
                  <a:solidFill>
                    <a:schemeClr val="hlink"/>
                  </a:solidFill>
                </a:rPr>
                <a:t> 3→c               </a:t>
              </a:r>
              <a:r>
                <a:rPr lang="en-US" altLang="zh-CN" sz="2400" b="1" dirty="0" err="1">
                  <a:solidFill>
                    <a:schemeClr val="hlink"/>
                  </a:solidFill>
                </a:rPr>
                <a:t>c→z</a:t>
              </a:r>
              <a:r>
                <a:rPr lang="en-US" altLang="zh-CN" sz="2400" b="1" dirty="0">
                  <a:solidFill>
                    <a:schemeClr val="hlink"/>
                  </a:solidFill>
                </a:rPr>
                <a:t>                  3→z</a:t>
              </a:r>
            </a:p>
            <a:p>
              <a:pPr eaLnBrk="1" hangingPunct="1"/>
              <a:r>
                <a:rPr lang="en-US" altLang="zh-CN" sz="2400" b="1" dirty="0">
                  <a:solidFill>
                    <a:schemeClr val="hlink"/>
                  </a:solidFill>
                </a:rPr>
                <a:t>       d              </a:t>
              </a:r>
              <a:r>
                <a:rPr lang="en-US" altLang="zh-CN" b="1" dirty="0">
                  <a:solidFill>
                    <a:schemeClr val="hlink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hlink"/>
                  </a:solidFill>
                </a:rPr>
                <a:t>d</a:t>
              </a:r>
              <a:endParaRPr lang="en-US" altLang="zh-CN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36872" name="Line 6"/>
            <p:cNvSpPr>
              <a:spLocks noChangeShapeType="1"/>
            </p:cNvSpPr>
            <p:nvPr/>
          </p:nvSpPr>
          <p:spPr bwMode="auto">
            <a:xfrm>
              <a:off x="1292" y="2886"/>
              <a:ext cx="340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7"/>
            <p:cNvSpPr>
              <a:spLocks noChangeShapeType="1"/>
            </p:cNvSpPr>
            <p:nvPr/>
          </p:nvSpPr>
          <p:spPr bwMode="auto">
            <a:xfrm>
              <a:off x="3651" y="2478"/>
              <a:ext cx="0" cy="13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70" name="Rectangle 8"/>
          <p:cNvSpPr>
            <a:spLocks noChangeArrowheads="1"/>
          </p:cNvSpPr>
          <p:nvPr/>
        </p:nvSpPr>
        <p:spPr bwMode="auto">
          <a:xfrm>
            <a:off x="827088" y="4802188"/>
            <a:ext cx="8137525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rgbClr val="993300"/>
                </a:solidFill>
              </a:rPr>
              <a:t>函数复合      </a:t>
            </a:r>
            <a:r>
              <a:rPr lang="en-US" altLang="zh-CN" sz="2800" b="1" dirty="0" err="1">
                <a:solidFill>
                  <a:srgbClr val="993300"/>
                </a:solidFill>
              </a:rPr>
              <a:t>f∘g</a:t>
            </a:r>
            <a:r>
              <a:rPr lang="en-US" altLang="zh-CN" sz="2800" b="1" dirty="0">
                <a:solidFill>
                  <a:srgbClr val="993300"/>
                </a:solidFill>
              </a:rPr>
              <a:t> ={(1,x), (2,y), (3,z)}</a:t>
            </a:r>
            <a:endParaRPr lang="zh-CN" altLang="en-US" sz="2800" b="1" dirty="0">
              <a:solidFill>
                <a:srgbClr val="993300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关系复合      </a:t>
            </a:r>
            <a:r>
              <a:rPr lang="en-US" altLang="zh-CN" sz="2800" b="1" dirty="0" err="1">
                <a:solidFill>
                  <a:schemeClr val="hlink"/>
                </a:solidFill>
              </a:rPr>
              <a:t>f∘g</a:t>
            </a:r>
            <a:r>
              <a:rPr lang="en-US" altLang="zh-CN" sz="2800" b="1" dirty="0">
                <a:solidFill>
                  <a:schemeClr val="hlink"/>
                </a:solidFill>
              </a:rPr>
              <a:t>={(1,x), (2,y), (3,z)}</a:t>
            </a:r>
            <a:endParaRPr lang="zh-CN" altLang="en-US" sz="2800" b="1" dirty="0">
              <a:solidFill>
                <a:schemeClr val="hlink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1C5D34-B6CF-0AD0-EDCF-0392B54A5967}"/>
              </a:ext>
            </a:extLst>
          </p:cNvPr>
          <p:cNvCxnSpPr/>
          <p:nvPr/>
        </p:nvCxnSpPr>
        <p:spPr>
          <a:xfrm flipV="1">
            <a:off x="4283968" y="3717032"/>
            <a:ext cx="288032" cy="28803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785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2322DA-3BA4-465D-9F14-79374F4E3535}" type="slidenum">
              <a:rPr lang="zh-CN" altLang="en-US" smtClean="0">
                <a:solidFill>
                  <a:schemeClr val="accent1"/>
                </a:solidFill>
              </a:rPr>
              <a:pPr/>
              <a:t>40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5.7       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完全图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7227" y="1052736"/>
            <a:ext cx="8229600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阶无向完全图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i="1" baseline="-30000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</a:rPr>
              <a:t>每个顶点都与其余顶点相邻的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阶无向简单图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简单性质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</a:rPr>
              <a:t>边数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-1)/2,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b="1" i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800" b="1" i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阶有向完全图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</a:rPr>
              <a:t>每对顶点之间均有两条方向相反的有向边的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</a:rPr>
              <a:t>阶有向简单图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简单性质</a:t>
            </a:r>
            <a:r>
              <a:rPr lang="en-US" altLang="zh-CN" sz="2800" b="1">
                <a:latin typeface="Times New Roman" panose="02020603050405020304" pitchFamily="18" charset="0"/>
              </a:rPr>
              <a:t>: </a:t>
            </a:r>
            <a:r>
              <a:rPr lang="zh-CN" altLang="en-US" sz="2800" b="1">
                <a:latin typeface="Times New Roman" panose="02020603050405020304" pitchFamily="18" charset="0"/>
              </a:rPr>
              <a:t>边数</a:t>
            </a:r>
            <a:r>
              <a:rPr lang="en-US" altLang="zh-CN" sz="2800" b="1" i="1">
                <a:latin typeface="Times New Roman" panose="02020603050405020304" pitchFamily="18" charset="0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-1), 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>
                <a:latin typeface="Times New Roman" panose="02020603050405020304" pitchFamily="18" charset="0"/>
              </a:rPr>
              <a:t>=2(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-1),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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69465" y="2910111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</a:rPr>
              <a:t>      </a:t>
            </a:r>
            <a:r>
              <a:rPr lang="en-US" altLang="zh-CN" sz="2000" b="1" i="1">
                <a:latin typeface="Times New Roman" panose="02020603050405020304" pitchFamily="18" charset="0"/>
              </a:rPr>
              <a:t>K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5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688515" y="5297711"/>
            <a:ext cx="1357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</a:rPr>
              <a:t>阶有向完全图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pic>
        <p:nvPicPr>
          <p:cNvPr id="9" name="Picture 10" descr="1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3" t="13966" r="36549"/>
          <a:stretch>
            <a:fillRect/>
          </a:stretch>
        </p:blipFill>
        <p:spPr bwMode="auto">
          <a:xfrm>
            <a:off x="6688515" y="4061048"/>
            <a:ext cx="1147762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14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4" r="75266"/>
          <a:stretch>
            <a:fillRect/>
          </a:stretch>
        </p:blipFill>
        <p:spPr bwMode="auto">
          <a:xfrm>
            <a:off x="6688515" y="1613123"/>
            <a:ext cx="1298575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8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2322DA-3BA4-465D-9F14-79374F4E3535}" type="slidenum">
              <a:rPr lang="zh-CN" altLang="en-US" smtClean="0">
                <a:solidFill>
                  <a:schemeClr val="accent1"/>
                </a:solidFill>
              </a:rPr>
              <a:pPr/>
              <a:t>41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5.8       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子图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218487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E)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=(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是两个图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母图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生成子图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真子图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,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为顶点集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以两端点都在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中的所有边为边集的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的子图称作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的导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出子图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(5)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Times New Roman" panose="02020603050405020304" pitchFamily="18" charset="0"/>
              </a:rPr>
              <a:t>且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,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为边集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中边关联的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所有顶点为顶点集的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的子图称作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的导出子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图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E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latin typeface="Times New Roman" panose="02020603050405020304" pitchFamily="18" charset="0"/>
              </a:rPr>
              <a:t>] </a:t>
            </a:r>
          </a:p>
        </p:txBody>
      </p:sp>
      <p:sp>
        <p:nvSpPr>
          <p:cNvPr id="2" name="矩形 1"/>
          <p:cNvSpPr/>
          <p:nvPr/>
        </p:nvSpPr>
        <p:spPr>
          <a:xfrm>
            <a:off x="745123" y="6168467"/>
            <a:ext cx="5803192" cy="480131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子图，不宜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7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2322DA-3BA4-465D-9F14-79374F4E3535}" type="slidenum">
              <a:rPr lang="zh-CN" altLang="en-US" smtClean="0">
                <a:solidFill>
                  <a:schemeClr val="accent1"/>
                </a:solidFill>
              </a:rPr>
              <a:pPr/>
              <a:t>42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10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>
                <a:latin typeface="宋体" panose="02010600030101010101" pitchFamily="2" charset="-122"/>
              </a:rPr>
              <a:t>生成子图实例：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3600" b="1" baseline="-30000" dirty="0">
                <a:latin typeface="Times New Roman" panose="02020603050405020304" pitchFamily="18" charset="0"/>
              </a:rPr>
              <a:t>4</a:t>
            </a:r>
            <a:r>
              <a:rPr lang="zh-CN" altLang="en-US" sz="3600" b="1" dirty="0">
                <a:latin typeface="Times New Roman" panose="02020603050405020304" pitchFamily="18" charset="0"/>
              </a:rPr>
              <a:t>的生成子图 </a:t>
            </a:r>
            <a:endParaRPr lang="zh-CN" altLang="en-US" sz="36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Picture 9" descr="1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80728"/>
            <a:ext cx="8280400" cy="3808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A7403A-5AC0-4A08-A3F6-BB39805106CD}"/>
              </a:ext>
            </a:extLst>
          </p:cNvPr>
          <p:cNvSpPr txBox="1"/>
          <p:nvPr/>
        </p:nvSpPr>
        <p:spPr>
          <a:xfrm>
            <a:off x="1331640" y="5153919"/>
            <a:ext cx="4493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考察： （</a:t>
            </a:r>
            <a:r>
              <a:rPr lang="en-US" altLang="zh-CN" dirty="0"/>
              <a:t>1</a:t>
            </a:r>
            <a:r>
              <a:rPr lang="zh-CN" altLang="en-US" dirty="0"/>
              <a:t>）图</a:t>
            </a:r>
            <a:r>
              <a:rPr lang="en-US" altLang="zh-CN" dirty="0"/>
              <a:t>0</a:t>
            </a:r>
            <a:r>
              <a:rPr lang="zh-CN" altLang="en-US" dirty="0"/>
              <a:t>与图</a:t>
            </a:r>
            <a:r>
              <a:rPr lang="en-US" altLang="zh-CN" dirty="0"/>
              <a:t>6</a:t>
            </a:r>
            <a:r>
              <a:rPr lang="zh-CN" altLang="en-US" dirty="0"/>
              <a:t>，图</a:t>
            </a:r>
            <a:r>
              <a:rPr lang="en-US" altLang="zh-CN" dirty="0"/>
              <a:t>1</a:t>
            </a:r>
            <a:r>
              <a:rPr lang="zh-CN" altLang="en-US" dirty="0"/>
              <a:t>与图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）图</a:t>
            </a:r>
            <a:r>
              <a:rPr lang="en-US" altLang="zh-CN" dirty="0"/>
              <a:t>2-1</a:t>
            </a:r>
            <a:r>
              <a:rPr lang="zh-CN" altLang="en-US" dirty="0"/>
              <a:t>与图</a:t>
            </a:r>
            <a:r>
              <a:rPr lang="en-US" altLang="zh-CN" dirty="0"/>
              <a:t>4-1</a:t>
            </a:r>
            <a:r>
              <a:rPr lang="zh-CN" altLang="en-US" dirty="0"/>
              <a:t>，图</a:t>
            </a:r>
            <a:r>
              <a:rPr lang="en-US" altLang="zh-CN" dirty="0"/>
              <a:t>2-2</a:t>
            </a:r>
            <a:r>
              <a:rPr lang="zh-CN" altLang="en-US" dirty="0"/>
              <a:t>与图</a:t>
            </a:r>
            <a:r>
              <a:rPr lang="en-US" altLang="zh-CN" dirty="0"/>
              <a:t>4-2</a:t>
            </a:r>
          </a:p>
          <a:p>
            <a:r>
              <a:rPr lang="en-US" altLang="zh-CN" dirty="0"/>
              <a:t>       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）图</a:t>
            </a:r>
            <a:r>
              <a:rPr lang="en-US" altLang="zh-CN" dirty="0"/>
              <a:t>3-1</a:t>
            </a:r>
            <a:r>
              <a:rPr lang="zh-CN" altLang="en-US" dirty="0"/>
              <a:t>与图</a:t>
            </a:r>
            <a:r>
              <a:rPr lang="en-US" altLang="zh-CN" dirty="0"/>
              <a:t>3-2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476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5515111" y="4175601"/>
            <a:ext cx="1857102" cy="17033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180623" y="4160837"/>
            <a:ext cx="1857102" cy="1703387"/>
          </a:xfrm>
          <a:prstGeom prst="rect">
            <a:avLst/>
          </a:prstGeom>
          <a:solidFill>
            <a:srgbClr val="92D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02FA4B-AAE4-4834-A29D-DE6E41C16265}" type="slidenum">
              <a:rPr lang="zh-CN" altLang="en-US" smtClean="0">
                <a:solidFill>
                  <a:schemeClr val="accent1"/>
                </a:solidFill>
              </a:rPr>
              <a:pPr/>
              <a:t>43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5.9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补图</a:t>
            </a:r>
          </a:p>
        </p:txBody>
      </p:sp>
      <p:sp>
        <p:nvSpPr>
          <p:cNvPr id="3174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24872"/>
            <a:ext cx="8820150" cy="2454275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G=(V,E)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是一个无向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简单图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，即没有自环和多重边。</a:t>
            </a:r>
          </a:p>
          <a:p>
            <a:pPr marL="0" indent="0">
              <a:spcBef>
                <a:spcPct val="3000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令    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=(V,E’)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其中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E’={ {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u,v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 │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u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</a:rPr>
              <a:t>≠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u,v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u,v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}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E}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称    为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补图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1770" name="Rectangle 5"/>
          <p:cNvSpPr>
            <a:spLocks noChangeArrowheads="1"/>
          </p:cNvSpPr>
          <p:nvPr/>
        </p:nvSpPr>
        <p:spPr bwMode="auto">
          <a:xfrm>
            <a:off x="1985168" y="141277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333300"/>
                </a:solidFill>
              </a:rPr>
              <a:t>G</a:t>
            </a:r>
          </a:p>
        </p:txBody>
      </p:sp>
      <p:sp>
        <p:nvSpPr>
          <p:cNvPr id="31768" name="Rectangle 8"/>
          <p:cNvSpPr>
            <a:spLocks noChangeArrowheads="1"/>
          </p:cNvSpPr>
          <p:nvPr/>
        </p:nvSpPr>
        <p:spPr bwMode="auto">
          <a:xfrm>
            <a:off x="755576" y="259325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333300"/>
                </a:solidFill>
              </a:rPr>
              <a:t>G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23850" y="3516313"/>
            <a:ext cx="6769100" cy="2071687"/>
            <a:chOff x="204" y="2215"/>
            <a:chExt cx="4264" cy="1305"/>
          </a:xfrm>
        </p:grpSpPr>
        <p:sp>
          <p:nvSpPr>
            <p:cNvPr id="31753" name="Text Box 10"/>
            <p:cNvSpPr txBox="1">
              <a:spLocks noChangeArrowheads="1"/>
            </p:cNvSpPr>
            <p:nvPr/>
          </p:nvSpPr>
          <p:spPr bwMode="auto">
            <a:xfrm>
              <a:off x="204" y="2215"/>
              <a:ext cx="24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hlink"/>
                  </a:solidFill>
                </a:rPr>
                <a:t>例  下面两图互为补图：</a:t>
              </a:r>
            </a:p>
          </p:txBody>
        </p:sp>
        <p:sp>
          <p:nvSpPr>
            <p:cNvPr id="31754" name="Oval 11"/>
            <p:cNvSpPr>
              <a:spLocks noChangeArrowheads="1"/>
            </p:cNvSpPr>
            <p:nvPr/>
          </p:nvSpPr>
          <p:spPr bwMode="auto">
            <a:xfrm>
              <a:off x="1565" y="275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5" name="Oval 12"/>
            <p:cNvSpPr>
              <a:spLocks noChangeArrowheads="1"/>
            </p:cNvSpPr>
            <p:nvPr/>
          </p:nvSpPr>
          <p:spPr bwMode="auto">
            <a:xfrm>
              <a:off x="2245" y="275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6" name="Oval 13"/>
            <p:cNvSpPr>
              <a:spLocks noChangeArrowheads="1"/>
            </p:cNvSpPr>
            <p:nvPr/>
          </p:nvSpPr>
          <p:spPr bwMode="auto">
            <a:xfrm>
              <a:off x="1565" y="338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7" name="Oval 14"/>
            <p:cNvSpPr>
              <a:spLocks noChangeArrowheads="1"/>
            </p:cNvSpPr>
            <p:nvPr/>
          </p:nvSpPr>
          <p:spPr bwMode="auto">
            <a:xfrm>
              <a:off x="2291" y="343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58" name="Line 15"/>
            <p:cNvSpPr>
              <a:spLocks noChangeShapeType="1"/>
            </p:cNvSpPr>
            <p:nvPr/>
          </p:nvSpPr>
          <p:spPr bwMode="auto">
            <a:xfrm>
              <a:off x="1610" y="2795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6"/>
            <p:cNvSpPr>
              <a:spLocks noChangeShapeType="1"/>
            </p:cNvSpPr>
            <p:nvPr/>
          </p:nvSpPr>
          <p:spPr bwMode="auto">
            <a:xfrm flipH="1">
              <a:off x="1610" y="3430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7"/>
            <p:cNvSpPr>
              <a:spLocks noChangeShapeType="1"/>
            </p:cNvSpPr>
            <p:nvPr/>
          </p:nvSpPr>
          <p:spPr bwMode="auto">
            <a:xfrm>
              <a:off x="2290" y="2840"/>
              <a:ext cx="46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Oval 19"/>
            <p:cNvSpPr>
              <a:spLocks noChangeArrowheads="1"/>
            </p:cNvSpPr>
            <p:nvPr/>
          </p:nvSpPr>
          <p:spPr bwMode="auto">
            <a:xfrm>
              <a:off x="3651" y="275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2" name="Oval 20"/>
            <p:cNvSpPr>
              <a:spLocks noChangeArrowheads="1"/>
            </p:cNvSpPr>
            <p:nvPr/>
          </p:nvSpPr>
          <p:spPr bwMode="auto">
            <a:xfrm>
              <a:off x="4331" y="275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3" name="Oval 21"/>
            <p:cNvSpPr>
              <a:spLocks noChangeArrowheads="1"/>
            </p:cNvSpPr>
            <p:nvPr/>
          </p:nvSpPr>
          <p:spPr bwMode="auto">
            <a:xfrm>
              <a:off x="3651" y="338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4" name="Oval 22"/>
            <p:cNvSpPr>
              <a:spLocks noChangeArrowheads="1"/>
            </p:cNvSpPr>
            <p:nvPr/>
          </p:nvSpPr>
          <p:spPr bwMode="auto">
            <a:xfrm>
              <a:off x="4377" y="343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65" name="Line 23"/>
            <p:cNvSpPr>
              <a:spLocks noChangeShapeType="1"/>
            </p:cNvSpPr>
            <p:nvPr/>
          </p:nvSpPr>
          <p:spPr bwMode="auto">
            <a:xfrm>
              <a:off x="3696" y="2795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24"/>
            <p:cNvSpPr>
              <a:spLocks noChangeShapeType="1"/>
            </p:cNvSpPr>
            <p:nvPr/>
          </p:nvSpPr>
          <p:spPr bwMode="auto">
            <a:xfrm flipH="1" flipV="1">
              <a:off x="3697" y="2795"/>
              <a:ext cx="725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25"/>
            <p:cNvSpPr>
              <a:spLocks noChangeShapeType="1"/>
            </p:cNvSpPr>
            <p:nvPr/>
          </p:nvSpPr>
          <p:spPr bwMode="auto">
            <a:xfrm flipH="1">
              <a:off x="3697" y="2840"/>
              <a:ext cx="679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2051720" y="1484784"/>
            <a:ext cx="225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827584" y="2636912"/>
            <a:ext cx="2252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281B39-AF55-90FC-EDDD-525B55F0E36C}"/>
              </a:ext>
            </a:extLst>
          </p:cNvPr>
          <p:cNvSpPr txBox="1"/>
          <p:nvPr/>
        </p:nvSpPr>
        <p:spPr>
          <a:xfrm>
            <a:off x="3203815" y="3028398"/>
            <a:ext cx="567334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完全图的任意一条边，要么在图</a:t>
            </a:r>
            <a:r>
              <a:rPr lang="en-US" altLang="zh-CN" dirty="0"/>
              <a:t>G</a:t>
            </a:r>
            <a:r>
              <a:rPr lang="zh-CN" altLang="en-US" dirty="0"/>
              <a:t>中，要么在其补图中</a:t>
            </a:r>
          </a:p>
        </p:txBody>
      </p:sp>
    </p:spTree>
    <p:extLst>
      <p:ext uri="{BB962C8B-B14F-4D97-AF65-F5344CB8AC3E}">
        <p14:creationId xmlns:p14="http://schemas.microsoft.com/office/powerpoint/2010/main" val="42910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F0ECB2-4DBD-42C0-BE29-929D144C48FA}" type="slidenum">
              <a:rPr lang="zh-CN" altLang="en-US" smtClean="0">
                <a:solidFill>
                  <a:schemeClr val="accent1"/>
                </a:solidFill>
              </a:rPr>
              <a:pPr/>
              <a:t>44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5.10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无向图的同构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54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≅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en-US" b="1" baseline="-25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07950" y="785813"/>
            <a:ext cx="8893175" cy="386732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为两个无向图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若存在双射函数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使得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对于任意的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当且仅当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并且</a:t>
            </a:r>
            <a:r>
              <a:rPr lang="en-US" altLang="zh-CN" b="1" dirty="0">
                <a:latin typeface="Times New Roman" panose="02020603050405020304" pitchFamily="18" charset="0"/>
              </a:rPr>
              <a:t>, {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  <a:r>
              <a:rPr lang="zh-CN" altLang="en-US" b="1" dirty="0">
                <a:latin typeface="Times New Roman" panose="02020603050405020304" pitchFamily="18" charset="0"/>
              </a:rPr>
              <a:t>与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)}</a:t>
            </a:r>
            <a:r>
              <a:rPr lang="zh-CN" altLang="en-US" b="1" dirty="0">
                <a:latin typeface="Times New Roman" panose="02020603050405020304" pitchFamily="18" charset="0"/>
              </a:rPr>
              <a:t>的重数相同，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 b="1" dirty="0">
                <a:latin typeface="Times New Roman" panose="02020603050405020304" pitchFamily="18" charset="0"/>
              </a:rPr>
              <a:t>的，记作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1075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F0ECB2-4DBD-42C0-BE29-929D144C48FA}" type="slidenum">
              <a:rPr lang="zh-CN" altLang="en-US" smtClean="0">
                <a:solidFill>
                  <a:schemeClr val="accent1"/>
                </a:solidFill>
              </a:rPr>
              <a:pPr/>
              <a:t>45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5.10’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有向图的同构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5400" b="1" dirty="0">
                <a:latin typeface="MS PMincho" panose="02020600040205080304" pitchFamily="18" charset="-128"/>
                <a:ea typeface="MS PMincho" panose="02020600040205080304" pitchFamily="18" charset="-128"/>
              </a:rPr>
              <a:t>≅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endParaRPr lang="zh-CN" altLang="en-US" b="1" baseline="-25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07950" y="785813"/>
            <a:ext cx="8893175" cy="386732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为两个有向图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若存在双射函数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使得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 </a:t>
            </a:r>
            <a:r>
              <a:rPr lang="zh-CN" altLang="en-US" b="1" dirty="0">
                <a:latin typeface="Times New Roman" panose="02020603050405020304" pitchFamily="18" charset="0"/>
              </a:rPr>
              <a:t>对于任意的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当且仅当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)&gt;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并且</a:t>
            </a:r>
            <a:r>
              <a:rPr lang="en-US" altLang="zh-CN" b="1" dirty="0">
                <a:latin typeface="Times New Roman" panose="02020603050405020304" pitchFamily="18" charset="0"/>
              </a:rPr>
              <a:t>, &lt;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与 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),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dirty="0">
                <a:latin typeface="Times New Roman" panose="02020603050405020304" pitchFamily="18" charset="0"/>
              </a:rPr>
              <a:t>)&gt;</a:t>
            </a:r>
            <a:r>
              <a:rPr lang="zh-CN" altLang="en-US" b="1" dirty="0">
                <a:latin typeface="Times New Roman" panose="02020603050405020304" pitchFamily="18" charset="0"/>
              </a:rPr>
              <a:t>的重数相同，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则称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与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 b="1" dirty="0">
                <a:latin typeface="Times New Roman" panose="02020603050405020304" pitchFamily="18" charset="0"/>
              </a:rPr>
              <a:t>的，记作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031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2EEC5C-E2BC-4688-BF3A-E50B5EE9A691}" type="slidenum">
              <a:rPr lang="zh-CN" altLang="en-US" smtClean="0">
                <a:solidFill>
                  <a:schemeClr val="accent1"/>
                </a:solidFill>
              </a:rPr>
              <a:pPr/>
              <a:t>46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图同构的例子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899592" y="4327550"/>
            <a:ext cx="2807913" cy="1690688"/>
            <a:chOff x="2426" y="2840"/>
            <a:chExt cx="863" cy="681"/>
          </a:xfrm>
        </p:grpSpPr>
        <p:sp>
          <p:nvSpPr>
            <p:cNvPr id="26663" name="Oval 4"/>
            <p:cNvSpPr>
              <a:spLocks noChangeArrowheads="1"/>
            </p:cNvSpPr>
            <p:nvPr/>
          </p:nvSpPr>
          <p:spPr bwMode="auto">
            <a:xfrm>
              <a:off x="2426" y="284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4" name="Oval 5"/>
            <p:cNvSpPr>
              <a:spLocks noChangeArrowheads="1"/>
            </p:cNvSpPr>
            <p:nvPr/>
          </p:nvSpPr>
          <p:spPr bwMode="auto">
            <a:xfrm>
              <a:off x="2789" y="284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5" name="Oval 6"/>
            <p:cNvSpPr>
              <a:spLocks noChangeArrowheads="1"/>
            </p:cNvSpPr>
            <p:nvPr/>
          </p:nvSpPr>
          <p:spPr bwMode="auto">
            <a:xfrm>
              <a:off x="3197" y="284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6" name="Oval 7"/>
            <p:cNvSpPr>
              <a:spLocks noChangeArrowheads="1"/>
            </p:cNvSpPr>
            <p:nvPr/>
          </p:nvSpPr>
          <p:spPr bwMode="auto">
            <a:xfrm>
              <a:off x="2426" y="343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7" name="Oval 8"/>
            <p:cNvSpPr>
              <a:spLocks noChangeArrowheads="1"/>
            </p:cNvSpPr>
            <p:nvPr/>
          </p:nvSpPr>
          <p:spPr bwMode="auto">
            <a:xfrm>
              <a:off x="2789" y="343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8" name="Oval 9"/>
            <p:cNvSpPr>
              <a:spLocks noChangeArrowheads="1"/>
            </p:cNvSpPr>
            <p:nvPr/>
          </p:nvSpPr>
          <p:spPr bwMode="auto">
            <a:xfrm>
              <a:off x="3198" y="3430"/>
              <a:ext cx="91" cy="9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69" name="Line 10"/>
            <p:cNvSpPr>
              <a:spLocks noChangeShapeType="1"/>
            </p:cNvSpPr>
            <p:nvPr/>
          </p:nvSpPr>
          <p:spPr bwMode="auto">
            <a:xfrm>
              <a:off x="2472" y="2886"/>
              <a:ext cx="771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Line 11"/>
            <p:cNvSpPr>
              <a:spLocks noChangeShapeType="1"/>
            </p:cNvSpPr>
            <p:nvPr/>
          </p:nvSpPr>
          <p:spPr bwMode="auto">
            <a:xfrm>
              <a:off x="2472" y="2886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12"/>
            <p:cNvSpPr>
              <a:spLocks noChangeShapeType="1"/>
            </p:cNvSpPr>
            <p:nvPr/>
          </p:nvSpPr>
          <p:spPr bwMode="auto">
            <a:xfrm>
              <a:off x="2472" y="2886"/>
              <a:ext cx="36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13"/>
            <p:cNvSpPr>
              <a:spLocks noChangeShapeType="1"/>
            </p:cNvSpPr>
            <p:nvPr/>
          </p:nvSpPr>
          <p:spPr bwMode="auto">
            <a:xfrm flipH="1">
              <a:off x="2472" y="2886"/>
              <a:ext cx="363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14"/>
            <p:cNvSpPr>
              <a:spLocks noChangeShapeType="1"/>
            </p:cNvSpPr>
            <p:nvPr/>
          </p:nvSpPr>
          <p:spPr bwMode="auto">
            <a:xfrm flipH="1">
              <a:off x="2472" y="2886"/>
              <a:ext cx="726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Line 15"/>
            <p:cNvSpPr>
              <a:spLocks noChangeShapeType="1"/>
            </p:cNvSpPr>
            <p:nvPr/>
          </p:nvSpPr>
          <p:spPr bwMode="auto">
            <a:xfrm>
              <a:off x="2835" y="2886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Line 16"/>
            <p:cNvSpPr>
              <a:spLocks noChangeShapeType="1"/>
            </p:cNvSpPr>
            <p:nvPr/>
          </p:nvSpPr>
          <p:spPr bwMode="auto">
            <a:xfrm>
              <a:off x="2835" y="2886"/>
              <a:ext cx="40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Line 17"/>
            <p:cNvSpPr>
              <a:spLocks noChangeShapeType="1"/>
            </p:cNvSpPr>
            <p:nvPr/>
          </p:nvSpPr>
          <p:spPr bwMode="auto">
            <a:xfrm flipH="1">
              <a:off x="2835" y="2886"/>
              <a:ext cx="408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18"/>
            <p:cNvSpPr>
              <a:spLocks noChangeShapeType="1"/>
            </p:cNvSpPr>
            <p:nvPr/>
          </p:nvSpPr>
          <p:spPr bwMode="auto">
            <a:xfrm>
              <a:off x="3243" y="2886"/>
              <a:ext cx="0" cy="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29" name="Group 19"/>
          <p:cNvGrpSpPr>
            <a:grpSpLocks/>
          </p:cNvGrpSpPr>
          <p:nvPr/>
        </p:nvGrpSpPr>
        <p:grpSpPr bwMode="auto">
          <a:xfrm>
            <a:off x="5076056" y="4076724"/>
            <a:ext cx="3167579" cy="2305026"/>
            <a:chOff x="3787" y="799"/>
            <a:chExt cx="1225" cy="1361"/>
          </a:xfrm>
        </p:grpSpPr>
        <p:sp>
          <p:nvSpPr>
            <p:cNvPr id="26648" name="Oval 20"/>
            <p:cNvSpPr>
              <a:spLocks noChangeArrowheads="1"/>
            </p:cNvSpPr>
            <p:nvPr/>
          </p:nvSpPr>
          <p:spPr bwMode="auto">
            <a:xfrm>
              <a:off x="3787" y="1117"/>
              <a:ext cx="129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9" name="Oval 21"/>
            <p:cNvSpPr>
              <a:spLocks noChangeArrowheads="1"/>
            </p:cNvSpPr>
            <p:nvPr/>
          </p:nvSpPr>
          <p:spPr bwMode="auto">
            <a:xfrm>
              <a:off x="4302" y="799"/>
              <a:ext cx="129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0" name="Oval 22"/>
            <p:cNvSpPr>
              <a:spLocks noChangeArrowheads="1"/>
            </p:cNvSpPr>
            <p:nvPr/>
          </p:nvSpPr>
          <p:spPr bwMode="auto">
            <a:xfrm>
              <a:off x="4881" y="1117"/>
              <a:ext cx="130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1" name="Oval 23"/>
            <p:cNvSpPr>
              <a:spLocks noChangeArrowheads="1"/>
            </p:cNvSpPr>
            <p:nvPr/>
          </p:nvSpPr>
          <p:spPr bwMode="auto">
            <a:xfrm>
              <a:off x="3787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2" name="Oval 24"/>
            <p:cNvSpPr>
              <a:spLocks noChangeArrowheads="1"/>
            </p:cNvSpPr>
            <p:nvPr/>
          </p:nvSpPr>
          <p:spPr bwMode="auto">
            <a:xfrm>
              <a:off x="4302" y="2002"/>
              <a:ext cx="129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3" name="Oval 25"/>
            <p:cNvSpPr>
              <a:spLocks noChangeArrowheads="1"/>
            </p:cNvSpPr>
            <p:nvPr/>
          </p:nvSpPr>
          <p:spPr bwMode="auto">
            <a:xfrm>
              <a:off x="4883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4" name="Line 26"/>
            <p:cNvSpPr>
              <a:spLocks noChangeShapeType="1"/>
            </p:cNvSpPr>
            <p:nvPr/>
          </p:nvSpPr>
          <p:spPr bwMode="auto">
            <a:xfrm>
              <a:off x="3878" y="1207"/>
              <a:ext cx="108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7"/>
            <p:cNvSpPr>
              <a:spLocks noChangeShapeType="1"/>
            </p:cNvSpPr>
            <p:nvPr/>
          </p:nvSpPr>
          <p:spPr bwMode="auto">
            <a:xfrm flipH="1">
              <a:off x="3833" y="120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28"/>
            <p:cNvSpPr>
              <a:spLocks noChangeShapeType="1"/>
            </p:cNvSpPr>
            <p:nvPr/>
          </p:nvSpPr>
          <p:spPr bwMode="auto">
            <a:xfrm flipV="1">
              <a:off x="3878" y="890"/>
              <a:ext cx="45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Line 29"/>
            <p:cNvSpPr>
              <a:spLocks noChangeShapeType="1"/>
            </p:cNvSpPr>
            <p:nvPr/>
          </p:nvSpPr>
          <p:spPr bwMode="auto">
            <a:xfrm flipH="1" flipV="1">
              <a:off x="3878" y="1910"/>
              <a:ext cx="49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Line 30"/>
            <p:cNvSpPr>
              <a:spLocks noChangeShapeType="1"/>
            </p:cNvSpPr>
            <p:nvPr/>
          </p:nvSpPr>
          <p:spPr bwMode="auto">
            <a:xfrm flipH="1" flipV="1">
              <a:off x="4377" y="890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31"/>
            <p:cNvSpPr>
              <a:spLocks noChangeShapeType="1"/>
            </p:cNvSpPr>
            <p:nvPr/>
          </p:nvSpPr>
          <p:spPr bwMode="auto">
            <a:xfrm>
              <a:off x="4377" y="890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Line 32"/>
            <p:cNvSpPr>
              <a:spLocks noChangeShapeType="1"/>
            </p:cNvSpPr>
            <p:nvPr/>
          </p:nvSpPr>
          <p:spPr bwMode="auto">
            <a:xfrm flipH="1">
              <a:off x="3833" y="1207"/>
              <a:ext cx="1088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33"/>
            <p:cNvSpPr>
              <a:spLocks noChangeShapeType="1"/>
            </p:cNvSpPr>
            <p:nvPr/>
          </p:nvSpPr>
          <p:spPr bwMode="auto">
            <a:xfrm flipH="1">
              <a:off x="4368" y="1933"/>
              <a:ext cx="553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Line 34"/>
            <p:cNvSpPr>
              <a:spLocks noChangeShapeType="1"/>
            </p:cNvSpPr>
            <p:nvPr/>
          </p:nvSpPr>
          <p:spPr bwMode="auto">
            <a:xfrm>
              <a:off x="496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5" name="Object 6">
            <a:extLst>
              <a:ext uri="{FF2B5EF4-FFF2-40B4-BE49-F238E27FC236}">
                <a16:creationId xmlns:a16="http://schemas.microsoft.com/office/drawing/2014/main" id="{9E2CE0B9-A972-4FE8-94C4-4E2FC5AD3D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60" y="696541"/>
          <a:ext cx="8129771" cy="258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图片" r:id="rId4" imgW="4351244" imgH="1386359" progId="Word.Picture.8">
                  <p:embed/>
                </p:oleObj>
              </mc:Choice>
              <mc:Fallback>
                <p:oleObj name="图片" r:id="rId4" imgW="4351244" imgH="1386359" progId="Word.Picture.8">
                  <p:embed/>
                  <p:pic>
                    <p:nvPicPr>
                      <p:cNvPr id="55" name="Object 6">
                        <a:extLst>
                          <a:ext uri="{FF2B5EF4-FFF2-40B4-BE49-F238E27FC236}">
                            <a16:creationId xmlns:a16="http://schemas.microsoft.com/office/drawing/2014/main" id="{9E2CE0B9-A972-4FE8-94C4-4E2FC5AD3D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96541"/>
                        <a:ext cx="8129771" cy="2588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Line 37">
            <a:extLst>
              <a:ext uri="{FF2B5EF4-FFF2-40B4-BE49-F238E27FC236}">
                <a16:creationId xmlns:a16="http://schemas.microsoft.com/office/drawing/2014/main" id="{3D8374AB-6527-4354-AE27-5DF5908B8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106" y="3645024"/>
            <a:ext cx="8713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72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6251592" y="4552717"/>
            <a:ext cx="1857102" cy="17033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/>
          <p:cNvSpPr/>
          <p:nvPr/>
        </p:nvSpPr>
        <p:spPr>
          <a:xfrm>
            <a:off x="4300610" y="4581561"/>
            <a:ext cx="1857102" cy="17033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2346699" y="4586526"/>
            <a:ext cx="1857102" cy="17033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310383" y="2709510"/>
            <a:ext cx="1857102" cy="17033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2351154" y="2720139"/>
            <a:ext cx="1857102" cy="17033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188013" y="896501"/>
            <a:ext cx="1857102" cy="17033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4291615" y="872435"/>
            <a:ext cx="1857102" cy="17033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2332457" y="881146"/>
            <a:ext cx="1857102" cy="17033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349547" y="4627038"/>
            <a:ext cx="1857102" cy="17033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300233" y="2745315"/>
            <a:ext cx="1857102" cy="17033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328092" y="862161"/>
            <a:ext cx="1857102" cy="170338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808C51-EB0F-41CE-8352-45859FA4E0E3}" type="slidenum">
              <a:rPr lang="zh-CN" altLang="en-US" smtClean="0">
                <a:solidFill>
                  <a:schemeClr val="accent1"/>
                </a:solidFill>
              </a:rPr>
              <a:pPr/>
              <a:t>47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13787" cy="642938"/>
          </a:xfrm>
        </p:spPr>
        <p:txBody>
          <a:bodyPr/>
          <a:lstStyle/>
          <a:p>
            <a:pPr algn="l"/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例 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K</a:t>
            </a:r>
            <a:r>
              <a:rPr lang="en-US" altLang="zh-CN" sz="3600" b="1" baseline="-2500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所有互不同构的生成子图有多少？</a:t>
            </a:r>
            <a:endParaRPr lang="en-US" altLang="zh-CN" sz="36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74788" name="Text Box 4"/>
          <p:cNvSpPr txBox="1">
            <a:spLocks noChangeArrowheads="1"/>
          </p:cNvSpPr>
          <p:nvPr/>
        </p:nvSpPr>
        <p:spPr bwMode="auto">
          <a:xfrm>
            <a:off x="7308850" y="3157538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solidFill>
                  <a:srgbClr val="CC0000"/>
                </a:solidFill>
              </a:rPr>
              <a:t>11</a:t>
            </a:r>
            <a:r>
              <a:rPr lang="zh-CN" altLang="en-US" sz="4000">
                <a:solidFill>
                  <a:srgbClr val="CC0000"/>
                </a:solidFill>
              </a:rPr>
              <a:t>个！</a:t>
            </a:r>
          </a:p>
        </p:txBody>
      </p:sp>
      <p:grpSp>
        <p:nvGrpSpPr>
          <p:cNvPr id="30725" name="Group 86"/>
          <p:cNvGrpSpPr>
            <a:grpSpLocks/>
          </p:cNvGrpSpPr>
          <p:nvPr/>
        </p:nvGrpSpPr>
        <p:grpSpPr bwMode="auto">
          <a:xfrm>
            <a:off x="791445" y="1060450"/>
            <a:ext cx="6744797" cy="4895850"/>
            <a:chOff x="787" y="935"/>
            <a:chExt cx="3465" cy="2546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787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7" name="Oval 6"/>
            <p:cNvSpPr>
              <a:spLocks noChangeArrowheads="1"/>
            </p:cNvSpPr>
            <p:nvPr/>
          </p:nvSpPr>
          <p:spPr bwMode="auto">
            <a:xfrm>
              <a:off x="1219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8" name="Oval 7"/>
            <p:cNvSpPr>
              <a:spLocks noChangeArrowheads="1"/>
            </p:cNvSpPr>
            <p:nvPr/>
          </p:nvSpPr>
          <p:spPr bwMode="auto">
            <a:xfrm>
              <a:off x="787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29" name="Oval 8"/>
            <p:cNvSpPr>
              <a:spLocks noChangeArrowheads="1"/>
            </p:cNvSpPr>
            <p:nvPr/>
          </p:nvSpPr>
          <p:spPr bwMode="auto">
            <a:xfrm>
              <a:off x="1219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0" name="Oval 9"/>
            <p:cNvSpPr>
              <a:spLocks noChangeArrowheads="1"/>
            </p:cNvSpPr>
            <p:nvPr/>
          </p:nvSpPr>
          <p:spPr bwMode="auto">
            <a:xfrm>
              <a:off x="2725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1" name="Oval 10"/>
            <p:cNvSpPr>
              <a:spLocks noChangeArrowheads="1"/>
            </p:cNvSpPr>
            <p:nvPr/>
          </p:nvSpPr>
          <p:spPr bwMode="auto">
            <a:xfrm>
              <a:off x="3157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2" name="Oval 11"/>
            <p:cNvSpPr>
              <a:spLocks noChangeArrowheads="1"/>
            </p:cNvSpPr>
            <p:nvPr/>
          </p:nvSpPr>
          <p:spPr bwMode="auto">
            <a:xfrm>
              <a:off x="2725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3" name="Oval 12"/>
            <p:cNvSpPr>
              <a:spLocks noChangeArrowheads="1"/>
            </p:cNvSpPr>
            <p:nvPr/>
          </p:nvSpPr>
          <p:spPr bwMode="auto">
            <a:xfrm>
              <a:off x="3157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H="1" flipV="1">
              <a:off x="2789" y="941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2800" y="991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Oval 15"/>
            <p:cNvSpPr>
              <a:spLocks noChangeArrowheads="1"/>
            </p:cNvSpPr>
            <p:nvPr/>
          </p:nvSpPr>
          <p:spPr bwMode="auto">
            <a:xfrm>
              <a:off x="1737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7" name="Oval 16"/>
            <p:cNvSpPr>
              <a:spLocks noChangeArrowheads="1"/>
            </p:cNvSpPr>
            <p:nvPr/>
          </p:nvSpPr>
          <p:spPr bwMode="auto">
            <a:xfrm>
              <a:off x="2169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8" name="Oval 17"/>
            <p:cNvSpPr>
              <a:spLocks noChangeArrowheads="1"/>
            </p:cNvSpPr>
            <p:nvPr/>
          </p:nvSpPr>
          <p:spPr bwMode="auto">
            <a:xfrm>
              <a:off x="1737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9" name="Oval 18"/>
            <p:cNvSpPr>
              <a:spLocks noChangeArrowheads="1"/>
            </p:cNvSpPr>
            <p:nvPr/>
          </p:nvSpPr>
          <p:spPr bwMode="auto">
            <a:xfrm>
              <a:off x="2169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0" name="Line 19"/>
            <p:cNvSpPr>
              <a:spLocks noChangeShapeType="1"/>
            </p:cNvSpPr>
            <p:nvPr/>
          </p:nvSpPr>
          <p:spPr bwMode="auto">
            <a:xfrm>
              <a:off x="1813" y="991"/>
              <a:ext cx="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3713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4144" y="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3713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4144" y="1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3767" y="975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V="1">
              <a:off x="4195" y="991"/>
              <a:ext cx="11" cy="4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787" y="1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1219" y="1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787" y="2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1219" y="2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2725" y="1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3157" y="1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2725" y="2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3157" y="2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 flipH="1" flipV="1">
              <a:off x="1791" y="198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2800" y="1991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1737" y="1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2169" y="1935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1737" y="2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0" name="Oval 40"/>
            <p:cNvSpPr>
              <a:spLocks noChangeArrowheads="1"/>
            </p:cNvSpPr>
            <p:nvPr/>
          </p:nvSpPr>
          <p:spPr bwMode="auto">
            <a:xfrm>
              <a:off x="2169" y="2450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>
              <a:off x="1813" y="1991"/>
              <a:ext cx="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Oval 43"/>
            <p:cNvSpPr>
              <a:spLocks noChangeArrowheads="1"/>
            </p:cNvSpPr>
            <p:nvPr/>
          </p:nvSpPr>
          <p:spPr bwMode="auto">
            <a:xfrm>
              <a:off x="799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4" name="Oval 44"/>
            <p:cNvSpPr>
              <a:spLocks noChangeArrowheads="1"/>
            </p:cNvSpPr>
            <p:nvPr/>
          </p:nvSpPr>
          <p:spPr bwMode="auto">
            <a:xfrm>
              <a:off x="1230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5" name="Oval 45"/>
            <p:cNvSpPr>
              <a:spLocks noChangeArrowheads="1"/>
            </p:cNvSpPr>
            <p:nvPr/>
          </p:nvSpPr>
          <p:spPr bwMode="auto">
            <a:xfrm>
              <a:off x="799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6" name="Oval 46"/>
            <p:cNvSpPr>
              <a:spLocks noChangeArrowheads="1"/>
            </p:cNvSpPr>
            <p:nvPr/>
          </p:nvSpPr>
          <p:spPr bwMode="auto">
            <a:xfrm>
              <a:off x="1230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2245" y="1984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2789" y="1984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Line 49"/>
            <p:cNvSpPr>
              <a:spLocks noChangeShapeType="1"/>
            </p:cNvSpPr>
            <p:nvPr/>
          </p:nvSpPr>
          <p:spPr bwMode="auto">
            <a:xfrm>
              <a:off x="874" y="2943"/>
              <a:ext cx="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Oval 50"/>
            <p:cNvSpPr>
              <a:spLocks noChangeArrowheads="1"/>
            </p:cNvSpPr>
            <p:nvPr/>
          </p:nvSpPr>
          <p:spPr bwMode="auto">
            <a:xfrm>
              <a:off x="1763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1" name="Oval 51"/>
            <p:cNvSpPr>
              <a:spLocks noChangeArrowheads="1"/>
            </p:cNvSpPr>
            <p:nvPr/>
          </p:nvSpPr>
          <p:spPr bwMode="auto">
            <a:xfrm>
              <a:off x="2195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2" name="Oval 52"/>
            <p:cNvSpPr>
              <a:spLocks noChangeArrowheads="1"/>
            </p:cNvSpPr>
            <p:nvPr/>
          </p:nvSpPr>
          <p:spPr bwMode="auto">
            <a:xfrm>
              <a:off x="1763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3" name="Oval 53"/>
            <p:cNvSpPr>
              <a:spLocks noChangeArrowheads="1"/>
            </p:cNvSpPr>
            <p:nvPr/>
          </p:nvSpPr>
          <p:spPr bwMode="auto">
            <a:xfrm>
              <a:off x="2195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4" name="Oval 54"/>
            <p:cNvSpPr>
              <a:spLocks noChangeArrowheads="1"/>
            </p:cNvSpPr>
            <p:nvPr/>
          </p:nvSpPr>
          <p:spPr bwMode="auto">
            <a:xfrm>
              <a:off x="3701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5" name="Oval 55"/>
            <p:cNvSpPr>
              <a:spLocks noChangeArrowheads="1"/>
            </p:cNvSpPr>
            <p:nvPr/>
          </p:nvSpPr>
          <p:spPr bwMode="auto">
            <a:xfrm>
              <a:off x="4133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6" name="Oval 56"/>
            <p:cNvSpPr>
              <a:spLocks noChangeArrowheads="1"/>
            </p:cNvSpPr>
            <p:nvPr/>
          </p:nvSpPr>
          <p:spPr bwMode="auto">
            <a:xfrm>
              <a:off x="3701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7" name="Oval 57"/>
            <p:cNvSpPr>
              <a:spLocks noChangeArrowheads="1"/>
            </p:cNvSpPr>
            <p:nvPr/>
          </p:nvSpPr>
          <p:spPr bwMode="auto">
            <a:xfrm>
              <a:off x="4133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78" name="Line 58"/>
            <p:cNvSpPr>
              <a:spLocks noChangeShapeType="1"/>
            </p:cNvSpPr>
            <p:nvPr/>
          </p:nvSpPr>
          <p:spPr bwMode="auto">
            <a:xfrm flipH="1" flipV="1">
              <a:off x="3739" y="2916"/>
              <a:ext cx="456" cy="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Line 59"/>
            <p:cNvSpPr>
              <a:spLocks noChangeShapeType="1"/>
            </p:cNvSpPr>
            <p:nvPr/>
          </p:nvSpPr>
          <p:spPr bwMode="auto">
            <a:xfrm>
              <a:off x="3776" y="2943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Oval 60"/>
            <p:cNvSpPr>
              <a:spLocks noChangeArrowheads="1"/>
            </p:cNvSpPr>
            <p:nvPr/>
          </p:nvSpPr>
          <p:spPr bwMode="auto">
            <a:xfrm>
              <a:off x="2713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1" name="Oval 61"/>
            <p:cNvSpPr>
              <a:spLocks noChangeArrowheads="1"/>
            </p:cNvSpPr>
            <p:nvPr/>
          </p:nvSpPr>
          <p:spPr bwMode="auto">
            <a:xfrm>
              <a:off x="3145" y="2887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2" name="Oval 62"/>
            <p:cNvSpPr>
              <a:spLocks noChangeArrowheads="1"/>
            </p:cNvSpPr>
            <p:nvPr/>
          </p:nvSpPr>
          <p:spPr bwMode="auto">
            <a:xfrm>
              <a:off x="2713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3" name="Oval 63"/>
            <p:cNvSpPr>
              <a:spLocks noChangeArrowheads="1"/>
            </p:cNvSpPr>
            <p:nvPr/>
          </p:nvSpPr>
          <p:spPr bwMode="auto">
            <a:xfrm>
              <a:off x="3145" y="3402"/>
              <a:ext cx="108" cy="7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2789" y="2943"/>
              <a:ext cx="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Line 66"/>
            <p:cNvSpPr>
              <a:spLocks noChangeShapeType="1"/>
            </p:cNvSpPr>
            <p:nvPr/>
          </p:nvSpPr>
          <p:spPr bwMode="auto">
            <a:xfrm>
              <a:off x="4173" y="2937"/>
              <a:ext cx="0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Line 67"/>
            <p:cNvSpPr>
              <a:spLocks noChangeShapeType="1"/>
            </p:cNvSpPr>
            <p:nvPr/>
          </p:nvSpPr>
          <p:spPr bwMode="auto">
            <a:xfrm>
              <a:off x="3765" y="293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3765" y="3436"/>
              <a:ext cx="4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839" y="198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Line 70"/>
            <p:cNvSpPr>
              <a:spLocks noChangeShapeType="1"/>
            </p:cNvSpPr>
            <p:nvPr/>
          </p:nvSpPr>
          <p:spPr bwMode="auto">
            <a:xfrm>
              <a:off x="839" y="198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71"/>
            <p:cNvSpPr>
              <a:spLocks noChangeShapeType="1"/>
            </p:cNvSpPr>
            <p:nvPr/>
          </p:nvSpPr>
          <p:spPr bwMode="auto">
            <a:xfrm>
              <a:off x="839" y="1984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Line 72"/>
            <p:cNvSpPr>
              <a:spLocks noChangeShapeType="1"/>
            </p:cNvSpPr>
            <p:nvPr/>
          </p:nvSpPr>
          <p:spPr bwMode="auto">
            <a:xfrm flipH="1">
              <a:off x="2789" y="1984"/>
              <a:ext cx="45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Line 73"/>
            <p:cNvSpPr>
              <a:spLocks noChangeShapeType="1"/>
            </p:cNvSpPr>
            <p:nvPr/>
          </p:nvSpPr>
          <p:spPr bwMode="auto">
            <a:xfrm>
              <a:off x="873" y="2936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Line 74"/>
            <p:cNvSpPr>
              <a:spLocks noChangeShapeType="1"/>
            </p:cNvSpPr>
            <p:nvPr/>
          </p:nvSpPr>
          <p:spPr bwMode="auto">
            <a:xfrm>
              <a:off x="873" y="343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Line 75"/>
            <p:cNvSpPr>
              <a:spLocks noChangeShapeType="1"/>
            </p:cNvSpPr>
            <p:nvPr/>
          </p:nvSpPr>
          <p:spPr bwMode="auto">
            <a:xfrm>
              <a:off x="873" y="2936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6" name="Line 76"/>
            <p:cNvSpPr>
              <a:spLocks noChangeShapeType="1"/>
            </p:cNvSpPr>
            <p:nvPr/>
          </p:nvSpPr>
          <p:spPr bwMode="auto">
            <a:xfrm>
              <a:off x="1815" y="293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Line 77"/>
            <p:cNvSpPr>
              <a:spLocks noChangeShapeType="1"/>
            </p:cNvSpPr>
            <p:nvPr/>
          </p:nvSpPr>
          <p:spPr bwMode="auto">
            <a:xfrm>
              <a:off x="1815" y="289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Line 78"/>
            <p:cNvSpPr>
              <a:spLocks noChangeShapeType="1"/>
            </p:cNvSpPr>
            <p:nvPr/>
          </p:nvSpPr>
          <p:spPr bwMode="auto">
            <a:xfrm>
              <a:off x="1860" y="343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Line 79"/>
            <p:cNvSpPr>
              <a:spLocks noChangeShapeType="1"/>
            </p:cNvSpPr>
            <p:nvPr/>
          </p:nvSpPr>
          <p:spPr bwMode="auto">
            <a:xfrm>
              <a:off x="2268" y="289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Line 80"/>
            <p:cNvSpPr>
              <a:spLocks noChangeShapeType="1"/>
            </p:cNvSpPr>
            <p:nvPr/>
          </p:nvSpPr>
          <p:spPr bwMode="auto">
            <a:xfrm>
              <a:off x="2767" y="293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Line 81"/>
            <p:cNvSpPr>
              <a:spLocks noChangeShapeType="1"/>
            </p:cNvSpPr>
            <p:nvPr/>
          </p:nvSpPr>
          <p:spPr bwMode="auto">
            <a:xfrm>
              <a:off x="3221" y="2937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Line 82"/>
            <p:cNvSpPr>
              <a:spLocks noChangeShapeType="1"/>
            </p:cNvSpPr>
            <p:nvPr/>
          </p:nvSpPr>
          <p:spPr bwMode="auto">
            <a:xfrm>
              <a:off x="2813" y="343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Line 83"/>
            <p:cNvSpPr>
              <a:spLocks noChangeShapeType="1"/>
            </p:cNvSpPr>
            <p:nvPr/>
          </p:nvSpPr>
          <p:spPr bwMode="auto">
            <a:xfrm>
              <a:off x="2767" y="2937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Line 84"/>
            <p:cNvSpPr>
              <a:spLocks noChangeShapeType="1"/>
            </p:cNvSpPr>
            <p:nvPr/>
          </p:nvSpPr>
          <p:spPr bwMode="auto">
            <a:xfrm flipH="1">
              <a:off x="3765" y="2937"/>
              <a:ext cx="40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778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733CFA-C54A-47D7-B156-DA3D72199273}" type="slidenum">
              <a:rPr lang="zh-CN" altLang="en-US" smtClean="0">
                <a:solidFill>
                  <a:schemeClr val="accent1"/>
                </a:solidFill>
              </a:rPr>
              <a:pPr/>
              <a:t>48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同构图的顶点度序列</a:t>
            </a:r>
          </a:p>
        </p:txBody>
      </p:sp>
      <p:sp>
        <p:nvSpPr>
          <p:cNvPr id="39940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765175"/>
            <a:ext cx="8569325" cy="3240088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=(V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,E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=(V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,E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同构，</a:t>
            </a:r>
          </a:p>
          <a:p>
            <a:pPr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即存在同构映射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f:V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→V</a:t>
            </a:r>
            <a:r>
              <a:rPr lang="en-US" altLang="zh-CN" b="1" baseline="-2500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则对于任意的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b="1" i="1" baseline="-250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∊V1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，一定有 </a:t>
            </a:r>
          </a:p>
          <a:p>
            <a:pPr>
              <a:lnSpc>
                <a:spcPct val="13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        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d(v</a:t>
            </a:r>
            <a:r>
              <a:rPr lang="en-US" altLang="zh-CN" b="1" i="1" baseline="-250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)=d(f(v</a:t>
            </a:r>
            <a:r>
              <a:rPr lang="en-US" altLang="zh-CN" b="1" i="1" baseline="-250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))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0" y="4437063"/>
            <a:ext cx="9144000" cy="5903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任意两个同构的无向图，一定有一个同样的顶点度序列。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69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988956" y="917602"/>
            <a:ext cx="3630138" cy="25828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93790" y="917602"/>
            <a:ext cx="3630138" cy="25828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6BE8AF-FE8F-4D95-B50B-653D63D4871B}" type="slidenum">
              <a:rPr lang="zh-CN" altLang="en-US" smtClean="0">
                <a:solidFill>
                  <a:schemeClr val="accent1"/>
                </a:solidFill>
              </a:rPr>
              <a:pPr/>
              <a:t>49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>
          <a:xfrm>
            <a:off x="250825" y="88900"/>
            <a:ext cx="7772400" cy="531813"/>
          </a:xfrm>
        </p:spPr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两无向图是否同构？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Oval 5"/>
          <p:cNvSpPr>
            <a:spLocks noChangeArrowheads="1"/>
          </p:cNvSpPr>
          <p:nvPr/>
        </p:nvSpPr>
        <p:spPr bwMode="auto">
          <a:xfrm>
            <a:off x="5076825" y="2636838"/>
            <a:ext cx="171450" cy="211137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7" name="Oval 6"/>
          <p:cNvSpPr>
            <a:spLocks noChangeArrowheads="1"/>
          </p:cNvSpPr>
          <p:nvPr/>
        </p:nvSpPr>
        <p:spPr bwMode="auto">
          <a:xfrm>
            <a:off x="5856288" y="2641600"/>
            <a:ext cx="173037" cy="211138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8" name="Oval 7"/>
          <p:cNvSpPr>
            <a:spLocks noChangeArrowheads="1"/>
          </p:cNvSpPr>
          <p:nvPr/>
        </p:nvSpPr>
        <p:spPr bwMode="auto">
          <a:xfrm>
            <a:off x="6775450" y="2641600"/>
            <a:ext cx="173038" cy="211138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9" name="Oval 8"/>
          <p:cNvSpPr>
            <a:spLocks noChangeArrowheads="1"/>
          </p:cNvSpPr>
          <p:nvPr/>
        </p:nvSpPr>
        <p:spPr bwMode="auto">
          <a:xfrm>
            <a:off x="7424738" y="2636838"/>
            <a:ext cx="171450" cy="21590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0" name="Oval 9"/>
          <p:cNvSpPr>
            <a:spLocks noChangeArrowheads="1"/>
          </p:cNvSpPr>
          <p:nvPr/>
        </p:nvSpPr>
        <p:spPr bwMode="auto">
          <a:xfrm>
            <a:off x="8070850" y="2641600"/>
            <a:ext cx="173038" cy="211138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1" name="Oval 10"/>
          <p:cNvSpPr>
            <a:spLocks noChangeArrowheads="1"/>
          </p:cNvSpPr>
          <p:nvPr/>
        </p:nvSpPr>
        <p:spPr bwMode="auto">
          <a:xfrm>
            <a:off x="6775450" y="1711325"/>
            <a:ext cx="173038" cy="20955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2" name="Oval 11"/>
          <p:cNvSpPr>
            <a:spLocks noChangeArrowheads="1"/>
          </p:cNvSpPr>
          <p:nvPr/>
        </p:nvSpPr>
        <p:spPr bwMode="auto">
          <a:xfrm>
            <a:off x="7424738" y="1711325"/>
            <a:ext cx="171450" cy="209550"/>
          </a:xfrm>
          <a:prstGeom prst="ellipse">
            <a:avLst/>
          </a:prstGeom>
          <a:solidFill>
            <a:srgbClr val="993300"/>
          </a:solidFill>
          <a:ln w="9525">
            <a:solidFill>
              <a:srgbClr val="99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23" name="Line 12"/>
          <p:cNvSpPr>
            <a:spLocks noChangeShapeType="1"/>
          </p:cNvSpPr>
          <p:nvPr/>
        </p:nvSpPr>
        <p:spPr bwMode="auto">
          <a:xfrm>
            <a:off x="5148263" y="2792413"/>
            <a:ext cx="3070225" cy="0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5003800" y="2844800"/>
            <a:ext cx="3671888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 a          b           c         d         e</a:t>
            </a:r>
          </a:p>
        </p:txBody>
      </p:sp>
      <p:sp>
        <p:nvSpPr>
          <p:cNvPr id="38925" name="Text Box 14"/>
          <p:cNvSpPr txBox="1">
            <a:spLocks noChangeArrowheads="1"/>
          </p:cNvSpPr>
          <p:nvPr/>
        </p:nvSpPr>
        <p:spPr bwMode="auto">
          <a:xfrm>
            <a:off x="6637338" y="1331913"/>
            <a:ext cx="24878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f</a:t>
            </a:r>
          </a:p>
        </p:txBody>
      </p:sp>
      <p:sp>
        <p:nvSpPr>
          <p:cNvPr id="38926" name="Text Box 15"/>
          <p:cNvSpPr txBox="1">
            <a:spLocks noChangeArrowheads="1"/>
          </p:cNvSpPr>
          <p:nvPr/>
        </p:nvSpPr>
        <p:spPr bwMode="auto">
          <a:xfrm>
            <a:off x="7348538" y="1341438"/>
            <a:ext cx="312906" cy="369332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993300"/>
                </a:solidFill>
              </a:rPr>
              <a:t>g</a:t>
            </a:r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>
            <a:off x="7559675" y="1778000"/>
            <a:ext cx="3175" cy="1014413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>
            <a:off x="6880225" y="1778000"/>
            <a:ext cx="3175" cy="1014413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Line 19"/>
          <p:cNvSpPr>
            <a:spLocks noChangeShapeType="1"/>
          </p:cNvSpPr>
          <p:nvPr/>
        </p:nvSpPr>
        <p:spPr bwMode="auto">
          <a:xfrm>
            <a:off x="635000" y="2843213"/>
            <a:ext cx="2697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Oval 20"/>
          <p:cNvSpPr>
            <a:spLocks noChangeArrowheads="1"/>
          </p:cNvSpPr>
          <p:nvPr/>
        </p:nvSpPr>
        <p:spPr bwMode="auto">
          <a:xfrm>
            <a:off x="611188" y="2713038"/>
            <a:ext cx="160337" cy="21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1" name="Oval 21"/>
          <p:cNvSpPr>
            <a:spLocks noChangeArrowheads="1"/>
          </p:cNvSpPr>
          <p:nvPr/>
        </p:nvSpPr>
        <p:spPr bwMode="auto">
          <a:xfrm>
            <a:off x="1316038" y="2713038"/>
            <a:ext cx="160337" cy="21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2" name="Oval 22"/>
          <p:cNvSpPr>
            <a:spLocks noChangeArrowheads="1"/>
          </p:cNvSpPr>
          <p:nvPr/>
        </p:nvSpPr>
        <p:spPr bwMode="auto">
          <a:xfrm>
            <a:off x="1905000" y="2713038"/>
            <a:ext cx="160338" cy="21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3" name="Oval 23"/>
          <p:cNvSpPr>
            <a:spLocks noChangeArrowheads="1"/>
          </p:cNvSpPr>
          <p:nvPr/>
        </p:nvSpPr>
        <p:spPr bwMode="auto">
          <a:xfrm>
            <a:off x="2755900" y="2713038"/>
            <a:ext cx="160338" cy="21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4" name="Oval 24"/>
          <p:cNvSpPr>
            <a:spLocks noChangeArrowheads="1"/>
          </p:cNvSpPr>
          <p:nvPr/>
        </p:nvSpPr>
        <p:spPr bwMode="auto">
          <a:xfrm>
            <a:off x="3276600" y="2713038"/>
            <a:ext cx="160338" cy="21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5" name="Oval 25"/>
          <p:cNvSpPr>
            <a:spLocks noChangeArrowheads="1"/>
          </p:cNvSpPr>
          <p:nvPr/>
        </p:nvSpPr>
        <p:spPr bwMode="auto">
          <a:xfrm>
            <a:off x="1316038" y="1779588"/>
            <a:ext cx="160337" cy="21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6" name="Oval 26"/>
          <p:cNvSpPr>
            <a:spLocks noChangeArrowheads="1"/>
          </p:cNvSpPr>
          <p:nvPr/>
        </p:nvSpPr>
        <p:spPr bwMode="auto">
          <a:xfrm>
            <a:off x="2755900" y="1779588"/>
            <a:ext cx="160338" cy="211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542925" y="2900363"/>
            <a:ext cx="304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1         2        3          4        5</a:t>
            </a:r>
          </a:p>
        </p:txBody>
      </p:sp>
      <p:sp>
        <p:nvSpPr>
          <p:cNvPr id="38938" name="Text Box 28"/>
          <p:cNvSpPr txBox="1">
            <a:spLocks noChangeArrowheads="1"/>
          </p:cNvSpPr>
          <p:nvPr/>
        </p:nvSpPr>
        <p:spPr bwMode="auto">
          <a:xfrm>
            <a:off x="1236663" y="1335088"/>
            <a:ext cx="31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6</a:t>
            </a:r>
          </a:p>
        </p:txBody>
      </p:sp>
      <p:sp>
        <p:nvSpPr>
          <p:cNvPr id="38939" name="Text Box 29"/>
          <p:cNvSpPr txBox="1">
            <a:spLocks noChangeArrowheads="1"/>
          </p:cNvSpPr>
          <p:nvPr/>
        </p:nvSpPr>
        <p:spPr bwMode="auto">
          <a:xfrm>
            <a:off x="2676525" y="1335088"/>
            <a:ext cx="311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7</a:t>
            </a:r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>
            <a:off x="1428750" y="1779588"/>
            <a:ext cx="0" cy="1063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>
            <a:off x="2855913" y="1779588"/>
            <a:ext cx="0" cy="1063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3008" name="Rectangle 32"/>
          <p:cNvSpPr>
            <a:spLocks noChangeArrowheads="1"/>
          </p:cNvSpPr>
          <p:nvPr/>
        </p:nvSpPr>
        <p:spPr bwMode="auto">
          <a:xfrm>
            <a:off x="250825" y="4292600"/>
            <a:ext cx="8280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22313" indent="-722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图（</a:t>
            </a:r>
            <a:r>
              <a:rPr lang="en-US" altLang="zh-CN" sz="2800" b="1" dirty="0"/>
              <a:t>I</a:t>
            </a:r>
            <a:r>
              <a:rPr lang="zh-CN" altLang="en-US" sz="2800" b="1" dirty="0"/>
              <a:t>）中：两个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度顶点之间没有边。</a:t>
            </a:r>
            <a:endParaRPr lang="en-US" altLang="zh-CN" sz="2800" b="1" dirty="0"/>
          </a:p>
          <a:p>
            <a:pPr marL="1978025" indent="-1978025" eaLnBrk="1" hangingPunct="1"/>
            <a:r>
              <a:rPr lang="zh-CN" altLang="en-US" sz="2800" b="1" dirty="0"/>
              <a:t>图（</a:t>
            </a:r>
            <a:r>
              <a:rPr lang="en-US" altLang="zh-CN" sz="2800" b="1" dirty="0"/>
              <a:t>II</a:t>
            </a:r>
            <a:r>
              <a:rPr lang="zh-CN" altLang="en-US" sz="2800" b="1" dirty="0"/>
              <a:t>）中：两个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度顶点之间有边，故不存在两图之间的同构映射。</a:t>
            </a:r>
          </a:p>
        </p:txBody>
      </p:sp>
      <p:sp>
        <p:nvSpPr>
          <p:cNvPr id="38943" name="Text Box 33"/>
          <p:cNvSpPr txBox="1">
            <a:spLocks noChangeArrowheads="1"/>
          </p:cNvSpPr>
          <p:nvPr/>
        </p:nvSpPr>
        <p:spPr bwMode="auto">
          <a:xfrm>
            <a:off x="1403350" y="350043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（</a:t>
            </a:r>
            <a:r>
              <a:rPr lang="en-US" altLang="zh-CN" dirty="0">
                <a:solidFill>
                  <a:schemeClr val="hlink"/>
                </a:solidFill>
              </a:rPr>
              <a:t>I</a:t>
            </a:r>
            <a:r>
              <a:rPr lang="zh-CN" altLang="en-US" dirty="0">
                <a:solidFill>
                  <a:schemeClr val="hlink"/>
                </a:solidFill>
              </a:rPr>
              <a:t>）</a:t>
            </a:r>
          </a:p>
        </p:txBody>
      </p:sp>
      <p:sp>
        <p:nvSpPr>
          <p:cNvPr id="38944" name="Text Box 34"/>
          <p:cNvSpPr txBox="1">
            <a:spLocks noChangeArrowheads="1"/>
          </p:cNvSpPr>
          <p:nvPr/>
        </p:nvSpPr>
        <p:spPr bwMode="auto">
          <a:xfrm>
            <a:off x="6035675" y="3500438"/>
            <a:ext cx="7745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</a:rPr>
              <a:t>（</a:t>
            </a:r>
            <a:r>
              <a:rPr lang="en-US" altLang="zh-CN" dirty="0">
                <a:solidFill>
                  <a:schemeClr val="hlink"/>
                </a:solidFill>
              </a:rPr>
              <a:t>II</a:t>
            </a:r>
            <a:r>
              <a:rPr lang="zh-CN" altLang="en-US" dirty="0">
                <a:solidFill>
                  <a:schemeClr val="hlink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20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A49243-60EE-48CC-995E-517458D0C316}" type="slidenum">
              <a:rPr lang="zh-CN" altLang="en-US" smtClean="0">
                <a:solidFill>
                  <a:schemeClr val="accent1"/>
                </a:solidFill>
              </a:rPr>
              <a:t>5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复合函数</a:t>
            </a:r>
            <a:r>
              <a:rPr lang="en-US" altLang="zh-CN" sz="4000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的值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323528" y="764704"/>
            <a:ext cx="849630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7425" indent="-987425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4.6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的推论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是两个函数，</a:t>
            </a: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对于任意的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87425" indent="-987425">
              <a:lnSpc>
                <a:spcPct val="120000"/>
              </a:lnSpc>
              <a:spcBef>
                <a:spcPct val="1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(x)=f(g(x))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9437" y="4460696"/>
            <a:ext cx="6609502" cy="954107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对于任意的</a:t>
            </a:r>
            <a:r>
              <a:rPr lang="en-US" altLang="zh-CN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800" dirty="0" err="1">
                <a:solidFill>
                  <a:schemeClr val="bg1"/>
                </a:solidFill>
                <a:latin typeface="Calibri" panose="020F0502020204030204" pitchFamily="34" charset="0"/>
              </a:rPr>
              <a:t>∊</a:t>
            </a:r>
            <a:r>
              <a:rPr lang="en-US" altLang="zh-CN" sz="28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y=</a:t>
            </a:r>
            <a:r>
              <a:rPr lang="en-US" altLang="zh-CN" sz="2800" dirty="0">
                <a:solidFill>
                  <a:schemeClr val="bg1"/>
                </a:solidFill>
              </a:rPr>
              <a:t>g(x)</a:t>
            </a:r>
            <a:r>
              <a:rPr lang="zh-CN" altLang="en-US" sz="2800" dirty="0">
                <a:solidFill>
                  <a:schemeClr val="bg1"/>
                </a:solidFill>
              </a:rPr>
              <a:t>唯一确定，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zh-CN" altLang="en-US" sz="2800" dirty="0">
                <a:solidFill>
                  <a:schemeClr val="bg1"/>
                </a:solidFill>
              </a:rPr>
              <a:t>进而</a:t>
            </a:r>
            <a:r>
              <a:rPr lang="en-US" altLang="zh-CN" sz="2800" dirty="0">
                <a:solidFill>
                  <a:schemeClr val="bg1"/>
                </a:solidFill>
              </a:rPr>
              <a:t>f(y)</a:t>
            </a:r>
            <a:r>
              <a:rPr lang="zh-CN" altLang="en-US" sz="2800" dirty="0">
                <a:solidFill>
                  <a:schemeClr val="bg1"/>
                </a:solidFill>
              </a:rPr>
              <a:t>唯一确定，所以</a:t>
            </a:r>
            <a:r>
              <a:rPr lang="en-US" altLang="zh-CN" sz="2800" dirty="0" err="1">
                <a:solidFill>
                  <a:schemeClr val="bg1"/>
                </a:solidFill>
              </a:rPr>
              <a:t>f∘g</a:t>
            </a:r>
            <a:r>
              <a:rPr lang="en-US" altLang="zh-CN" sz="2800" dirty="0">
                <a:solidFill>
                  <a:schemeClr val="bg1"/>
                </a:solidFill>
              </a:rPr>
              <a:t>(x)</a:t>
            </a:r>
            <a:r>
              <a:rPr lang="zh-CN" altLang="en-US" sz="2800" dirty="0">
                <a:solidFill>
                  <a:schemeClr val="bg1"/>
                </a:solidFill>
              </a:rPr>
              <a:t>唯一确定。</a:t>
            </a:r>
          </a:p>
        </p:txBody>
      </p:sp>
    </p:spTree>
    <p:extLst>
      <p:ext uri="{BB962C8B-B14F-4D97-AF65-F5344CB8AC3E}">
        <p14:creationId xmlns:p14="http://schemas.microsoft.com/office/powerpoint/2010/main" val="2208479114"/>
      </p:ext>
    </p:extLst>
  </p:cSld>
  <p:clrMapOvr>
    <a:masterClrMapping/>
  </p:clrMapOvr>
  <p:transition advTm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169137" y="2137272"/>
            <a:ext cx="3630138" cy="25828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230787" y="2138376"/>
            <a:ext cx="3630138" cy="25828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E6FC71-AEB7-477B-B8CD-166A5F9CD038}" type="slidenum">
              <a:rPr lang="zh-CN" altLang="en-US" smtClean="0">
                <a:solidFill>
                  <a:schemeClr val="accent1"/>
                </a:solidFill>
              </a:rPr>
              <a:pPr/>
              <a:t>50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727201"/>
          </a:xfrm>
          <a:solidFill>
            <a:schemeClr val="accent1"/>
          </a:solidFill>
        </p:spPr>
        <p:txBody>
          <a:bodyPr/>
          <a:lstStyle/>
          <a:p>
            <a:pPr marL="623888" indent="-623888" algn="l"/>
            <a:r>
              <a:rPr lang="zh-CN" altLang="en-US" sz="3200" b="1">
                <a:latin typeface="Calibri" panose="020F0502020204030204" pitchFamily="34" charset="0"/>
                <a:ea typeface="宋体" panose="02010600030101010101" pitchFamily="2" charset="-122"/>
              </a:rPr>
              <a:t>例 考察两个不同构的简单无向图。</a:t>
            </a:r>
            <a:br>
              <a:rPr lang="zh-CN" altLang="en-US" sz="3200" b="1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200" b="1">
                <a:latin typeface="Calibri" panose="020F0502020204030204" pitchFamily="34" charset="0"/>
                <a:ea typeface="宋体" panose="02010600030101010101" pitchFamily="2" charset="-122"/>
              </a:rPr>
              <a:t>每一个图都仅有</a:t>
            </a:r>
            <a:r>
              <a:rPr lang="en-US" altLang="zh-CN" sz="3200" b="1">
                <a:latin typeface="Calibri" panose="020F050202020403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3200" b="1">
                <a:latin typeface="Calibri" panose="020F0502020204030204" pitchFamily="34" charset="0"/>
                <a:ea typeface="宋体" panose="02010600030101010101" pitchFamily="2" charset="-122"/>
              </a:rPr>
              <a:t>个顶点，且每个顶点都均是</a:t>
            </a:r>
            <a:r>
              <a:rPr lang="en-US" altLang="zh-CN" sz="3200" b="1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b="1">
                <a:latin typeface="Calibri" panose="020F0502020204030204" pitchFamily="34" charset="0"/>
                <a:ea typeface="宋体" panose="02010600030101010101" pitchFamily="2" charset="-122"/>
              </a:rPr>
              <a:t>度，并指出这两个图为什么不同构。</a:t>
            </a:r>
            <a:endParaRPr lang="en-US" altLang="zh-CN" sz="32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2051050" y="2349500"/>
            <a:ext cx="1944688" cy="2160588"/>
            <a:chOff x="3787" y="799"/>
            <a:chExt cx="1225" cy="1361"/>
          </a:xfrm>
        </p:grpSpPr>
        <p:sp>
          <p:nvSpPr>
            <p:cNvPr id="43029" name="Oval 5"/>
            <p:cNvSpPr>
              <a:spLocks noChangeArrowheads="1"/>
            </p:cNvSpPr>
            <p:nvPr/>
          </p:nvSpPr>
          <p:spPr bwMode="auto">
            <a:xfrm>
              <a:off x="3787" y="1117"/>
              <a:ext cx="129" cy="15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rgbClr val="00FF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30" name="Oval 6"/>
            <p:cNvSpPr>
              <a:spLocks noChangeArrowheads="1"/>
            </p:cNvSpPr>
            <p:nvPr/>
          </p:nvSpPr>
          <p:spPr bwMode="auto">
            <a:xfrm>
              <a:off x="4302" y="799"/>
              <a:ext cx="129" cy="158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31" name="Oval 7"/>
            <p:cNvSpPr>
              <a:spLocks noChangeArrowheads="1"/>
            </p:cNvSpPr>
            <p:nvPr/>
          </p:nvSpPr>
          <p:spPr bwMode="auto">
            <a:xfrm>
              <a:off x="4881" y="1117"/>
              <a:ext cx="130" cy="15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rgbClr val="00FF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32" name="Oval 8"/>
            <p:cNvSpPr>
              <a:spLocks noChangeArrowheads="1"/>
            </p:cNvSpPr>
            <p:nvPr/>
          </p:nvSpPr>
          <p:spPr bwMode="auto">
            <a:xfrm>
              <a:off x="3787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33" name="Oval 9"/>
            <p:cNvSpPr>
              <a:spLocks noChangeArrowheads="1"/>
            </p:cNvSpPr>
            <p:nvPr/>
          </p:nvSpPr>
          <p:spPr bwMode="auto">
            <a:xfrm>
              <a:off x="4302" y="2002"/>
              <a:ext cx="129" cy="15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rgbClr val="00FF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34" name="Oval 10"/>
            <p:cNvSpPr>
              <a:spLocks noChangeArrowheads="1"/>
            </p:cNvSpPr>
            <p:nvPr/>
          </p:nvSpPr>
          <p:spPr bwMode="auto">
            <a:xfrm>
              <a:off x="4883" y="1821"/>
              <a:ext cx="129" cy="15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035" name="Line 11"/>
            <p:cNvSpPr>
              <a:spLocks noChangeShapeType="1"/>
            </p:cNvSpPr>
            <p:nvPr/>
          </p:nvSpPr>
          <p:spPr bwMode="auto">
            <a:xfrm>
              <a:off x="3878" y="1207"/>
              <a:ext cx="1089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Line 12"/>
            <p:cNvSpPr>
              <a:spLocks noChangeShapeType="1"/>
            </p:cNvSpPr>
            <p:nvPr/>
          </p:nvSpPr>
          <p:spPr bwMode="auto">
            <a:xfrm flipH="1">
              <a:off x="3833" y="1207"/>
              <a:ext cx="0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7" name="Line 13"/>
            <p:cNvSpPr>
              <a:spLocks noChangeShapeType="1"/>
            </p:cNvSpPr>
            <p:nvPr/>
          </p:nvSpPr>
          <p:spPr bwMode="auto">
            <a:xfrm flipV="1">
              <a:off x="3878" y="890"/>
              <a:ext cx="45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8" name="Line 14"/>
            <p:cNvSpPr>
              <a:spLocks noChangeShapeType="1"/>
            </p:cNvSpPr>
            <p:nvPr/>
          </p:nvSpPr>
          <p:spPr bwMode="auto">
            <a:xfrm flipH="1" flipV="1">
              <a:off x="3878" y="1910"/>
              <a:ext cx="499" cy="2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9" name="Line 15"/>
            <p:cNvSpPr>
              <a:spLocks noChangeShapeType="1"/>
            </p:cNvSpPr>
            <p:nvPr/>
          </p:nvSpPr>
          <p:spPr bwMode="auto">
            <a:xfrm flipH="1" flipV="1">
              <a:off x="4377" y="890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16"/>
            <p:cNvSpPr>
              <a:spLocks noChangeShapeType="1"/>
            </p:cNvSpPr>
            <p:nvPr/>
          </p:nvSpPr>
          <p:spPr bwMode="auto">
            <a:xfrm>
              <a:off x="4377" y="890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Line 17"/>
            <p:cNvSpPr>
              <a:spLocks noChangeShapeType="1"/>
            </p:cNvSpPr>
            <p:nvPr/>
          </p:nvSpPr>
          <p:spPr bwMode="auto">
            <a:xfrm flipH="1">
              <a:off x="3833" y="1207"/>
              <a:ext cx="1088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Line 18"/>
            <p:cNvSpPr>
              <a:spLocks noChangeShapeType="1"/>
            </p:cNvSpPr>
            <p:nvPr/>
          </p:nvSpPr>
          <p:spPr bwMode="auto">
            <a:xfrm flipH="1">
              <a:off x="4368" y="1933"/>
              <a:ext cx="553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19"/>
            <p:cNvSpPr>
              <a:spLocks noChangeShapeType="1"/>
            </p:cNvSpPr>
            <p:nvPr/>
          </p:nvSpPr>
          <p:spPr bwMode="auto">
            <a:xfrm>
              <a:off x="4967" y="1253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13" name="Oval 20"/>
          <p:cNvSpPr>
            <a:spLocks noChangeArrowheads="1"/>
          </p:cNvSpPr>
          <p:nvPr/>
        </p:nvSpPr>
        <p:spPr bwMode="auto">
          <a:xfrm>
            <a:off x="5651500" y="2854325"/>
            <a:ext cx="204788" cy="250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Oval 21"/>
          <p:cNvSpPr>
            <a:spLocks noChangeArrowheads="1"/>
          </p:cNvSpPr>
          <p:nvPr/>
        </p:nvSpPr>
        <p:spPr bwMode="auto">
          <a:xfrm>
            <a:off x="6469063" y="2349500"/>
            <a:ext cx="204787" cy="2508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Oval 22"/>
          <p:cNvSpPr>
            <a:spLocks noChangeArrowheads="1"/>
          </p:cNvSpPr>
          <p:nvPr/>
        </p:nvSpPr>
        <p:spPr bwMode="auto">
          <a:xfrm>
            <a:off x="7388225" y="2854325"/>
            <a:ext cx="206375" cy="2508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Oval 23"/>
          <p:cNvSpPr>
            <a:spLocks noChangeArrowheads="1"/>
          </p:cNvSpPr>
          <p:nvPr/>
        </p:nvSpPr>
        <p:spPr bwMode="auto">
          <a:xfrm>
            <a:off x="5651500" y="3971925"/>
            <a:ext cx="204788" cy="2508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7" name="Oval 24"/>
          <p:cNvSpPr>
            <a:spLocks noChangeArrowheads="1"/>
          </p:cNvSpPr>
          <p:nvPr/>
        </p:nvSpPr>
        <p:spPr bwMode="auto">
          <a:xfrm>
            <a:off x="6469063" y="4259263"/>
            <a:ext cx="204787" cy="2508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8" name="Oval 25"/>
          <p:cNvSpPr>
            <a:spLocks noChangeArrowheads="1"/>
          </p:cNvSpPr>
          <p:nvPr/>
        </p:nvSpPr>
        <p:spPr bwMode="auto">
          <a:xfrm>
            <a:off x="7391400" y="3971925"/>
            <a:ext cx="204788" cy="250825"/>
          </a:xfrm>
          <a:prstGeom prst="ellipse">
            <a:avLst/>
          </a:prstGeom>
          <a:solidFill>
            <a:srgbClr val="00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9" name="Line 26"/>
          <p:cNvSpPr>
            <a:spLocks noChangeShapeType="1"/>
          </p:cNvSpPr>
          <p:nvPr/>
        </p:nvSpPr>
        <p:spPr bwMode="auto">
          <a:xfrm>
            <a:off x="5867400" y="4006850"/>
            <a:ext cx="16573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0" name="Line 27"/>
          <p:cNvSpPr>
            <a:spLocks noChangeShapeType="1"/>
          </p:cNvSpPr>
          <p:nvPr/>
        </p:nvSpPr>
        <p:spPr bwMode="auto">
          <a:xfrm flipH="1">
            <a:off x="5724525" y="299720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1" name="Line 28"/>
          <p:cNvSpPr>
            <a:spLocks noChangeShapeType="1"/>
          </p:cNvSpPr>
          <p:nvPr/>
        </p:nvSpPr>
        <p:spPr bwMode="auto">
          <a:xfrm flipH="1" flipV="1">
            <a:off x="6516688" y="2493963"/>
            <a:ext cx="935037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2" name="Line 29"/>
          <p:cNvSpPr>
            <a:spLocks noChangeShapeType="1"/>
          </p:cNvSpPr>
          <p:nvPr/>
        </p:nvSpPr>
        <p:spPr bwMode="auto">
          <a:xfrm flipH="1" flipV="1">
            <a:off x="5795963" y="3070225"/>
            <a:ext cx="7921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30"/>
          <p:cNvSpPr>
            <a:spLocks noChangeShapeType="1"/>
          </p:cNvSpPr>
          <p:nvPr/>
        </p:nvSpPr>
        <p:spPr bwMode="auto">
          <a:xfrm flipH="1" flipV="1">
            <a:off x="6588125" y="2493963"/>
            <a:ext cx="8636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31"/>
          <p:cNvSpPr>
            <a:spLocks noChangeShapeType="1"/>
          </p:cNvSpPr>
          <p:nvPr/>
        </p:nvSpPr>
        <p:spPr bwMode="auto">
          <a:xfrm flipH="1">
            <a:off x="5795963" y="2493963"/>
            <a:ext cx="792162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32"/>
          <p:cNvSpPr>
            <a:spLocks noChangeShapeType="1"/>
          </p:cNvSpPr>
          <p:nvPr/>
        </p:nvSpPr>
        <p:spPr bwMode="auto">
          <a:xfrm flipH="1">
            <a:off x="5867400" y="2997200"/>
            <a:ext cx="15843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33"/>
          <p:cNvSpPr>
            <a:spLocks noChangeShapeType="1"/>
          </p:cNvSpPr>
          <p:nvPr/>
        </p:nvSpPr>
        <p:spPr bwMode="auto">
          <a:xfrm flipH="1">
            <a:off x="6573838" y="4149725"/>
            <a:ext cx="877887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34"/>
          <p:cNvSpPr>
            <a:spLocks noChangeShapeType="1"/>
          </p:cNvSpPr>
          <p:nvPr/>
        </p:nvSpPr>
        <p:spPr bwMode="auto">
          <a:xfrm flipH="1">
            <a:off x="6659563" y="3070225"/>
            <a:ext cx="865187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6083" name="Text Box 35"/>
          <p:cNvSpPr txBox="1">
            <a:spLocks noChangeArrowheads="1"/>
          </p:cNvSpPr>
          <p:nvPr/>
        </p:nvSpPr>
        <p:spPr bwMode="auto">
          <a:xfrm>
            <a:off x="0" y="5013325"/>
            <a:ext cx="88931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339850" indent="-1339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反证法： 假使两图同构。 不妨假设红点对应红点</a:t>
            </a:r>
            <a:r>
              <a:rPr lang="en-US" altLang="zh-CN" sz="2400" b="1"/>
              <a:t>,</a:t>
            </a:r>
            <a:r>
              <a:rPr lang="zh-CN" altLang="en-US" sz="2400" b="1"/>
              <a:t>则</a:t>
            </a:r>
            <a:r>
              <a:rPr lang="en-US" altLang="zh-CN" sz="2400" b="1"/>
              <a:t>3</a:t>
            </a:r>
            <a:r>
              <a:rPr lang="zh-CN" altLang="en-US" sz="2400" b="1"/>
              <a:t>个绿点对应</a:t>
            </a:r>
            <a:r>
              <a:rPr lang="en-US" altLang="zh-CN" sz="2400" b="1"/>
              <a:t>3</a:t>
            </a:r>
            <a:r>
              <a:rPr lang="zh-CN" altLang="en-US" sz="2400" b="1"/>
              <a:t>个绿点</a:t>
            </a:r>
            <a:r>
              <a:rPr lang="en-US" altLang="zh-CN" sz="2400" b="1"/>
              <a:t>, </a:t>
            </a:r>
            <a:r>
              <a:rPr lang="zh-CN" altLang="en-US" sz="2400" b="1"/>
              <a:t>剩下的</a:t>
            </a:r>
            <a:r>
              <a:rPr lang="en-US" altLang="zh-CN" sz="2400" b="1"/>
              <a:t>2</a:t>
            </a:r>
            <a:r>
              <a:rPr lang="zh-CN" altLang="en-US" sz="2400" b="1"/>
              <a:t>个蓝点对应</a:t>
            </a:r>
            <a:r>
              <a:rPr lang="en-US" altLang="zh-CN" sz="2400" b="1"/>
              <a:t>2</a:t>
            </a:r>
            <a:r>
              <a:rPr lang="zh-CN" altLang="en-US" sz="2400" b="1"/>
              <a:t>个蓝点，而在左图中</a:t>
            </a:r>
            <a:r>
              <a:rPr lang="en-US" altLang="zh-CN" sz="2400" b="1"/>
              <a:t>2</a:t>
            </a:r>
            <a:r>
              <a:rPr lang="zh-CN" altLang="en-US" sz="2400" b="1"/>
              <a:t>个蓝点间无边，而在右图中</a:t>
            </a:r>
            <a:r>
              <a:rPr lang="en-US" altLang="zh-CN" sz="2400" b="1"/>
              <a:t>2</a:t>
            </a:r>
            <a:r>
              <a:rPr lang="zh-CN" altLang="en-US" sz="2400" b="1"/>
              <a:t>个蓝点间有边。矛盾！</a:t>
            </a:r>
          </a:p>
        </p:txBody>
      </p:sp>
    </p:spTree>
    <p:extLst>
      <p:ext uri="{BB962C8B-B14F-4D97-AF65-F5344CB8AC3E}">
        <p14:creationId xmlns:p14="http://schemas.microsoft.com/office/powerpoint/2010/main" val="62144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8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EF2EE4-3E12-45A7-99D3-436221FB5EA0}" type="slidenum">
              <a:rPr lang="zh-CN" altLang="en-US" smtClean="0">
                <a:solidFill>
                  <a:schemeClr val="accent1"/>
                </a:solidFill>
              </a:rPr>
              <a:pPr/>
              <a:t>51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>
                <a:latin typeface="Calibri" panose="020F0502020204030204" pitchFamily="34" charset="0"/>
                <a:ea typeface="宋体" panose="02010600030101010101" pitchFamily="2" charset="-122"/>
              </a:rPr>
              <a:t>自互补图</a:t>
            </a:r>
            <a:endParaRPr lang="en-US" altLang="zh-CN" sz="4000" b="1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type="body" idx="4294967295"/>
          </p:nvPr>
        </p:nvSpPr>
        <p:spPr>
          <a:xfrm>
            <a:off x="250825" y="908050"/>
            <a:ext cx="8569325" cy="1655763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一个无向简单图如果同构于它的补图，</a:t>
            </a:r>
          </a:p>
          <a:p>
            <a:pPr marL="533400" indent="-5334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则称这个图为自互补图。</a:t>
            </a:r>
          </a:p>
        </p:txBody>
      </p:sp>
      <p:sp>
        <p:nvSpPr>
          <p:cNvPr id="24" name="矩形 23"/>
          <p:cNvSpPr/>
          <p:nvPr/>
        </p:nvSpPr>
        <p:spPr>
          <a:xfrm>
            <a:off x="4294188" y="2246377"/>
            <a:ext cx="2583519" cy="21333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62186" y="4523976"/>
            <a:ext cx="2583519" cy="21333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305144" y="4509120"/>
            <a:ext cx="2583519" cy="213337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139803" y="2229436"/>
            <a:ext cx="2583519" cy="213337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Group 5"/>
          <p:cNvGrpSpPr>
            <a:grpSpLocks/>
          </p:cNvGrpSpPr>
          <p:nvPr/>
        </p:nvGrpSpPr>
        <p:grpSpPr bwMode="auto">
          <a:xfrm>
            <a:off x="1476375" y="2362040"/>
            <a:ext cx="1871663" cy="1582737"/>
            <a:chOff x="1202" y="2478"/>
            <a:chExt cx="1179" cy="997"/>
          </a:xfrm>
        </p:grpSpPr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1746" y="2478"/>
              <a:ext cx="91" cy="9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7"/>
            <p:cNvSpPr>
              <a:spLocks noChangeArrowheads="1"/>
            </p:cNvSpPr>
            <p:nvPr/>
          </p:nvSpPr>
          <p:spPr bwMode="auto">
            <a:xfrm>
              <a:off x="1202" y="284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290" y="284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9"/>
            <p:cNvSpPr>
              <a:spLocks noChangeArrowheads="1"/>
            </p:cNvSpPr>
            <p:nvPr/>
          </p:nvSpPr>
          <p:spPr bwMode="auto">
            <a:xfrm>
              <a:off x="1474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2064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1519" y="2523"/>
              <a:ext cx="272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1292" y="2886"/>
              <a:ext cx="10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1565" y="2886"/>
              <a:ext cx="72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1247" y="2886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1791" y="2523"/>
              <a:ext cx="318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" name="Oval 16"/>
          <p:cNvSpPr>
            <a:spLocks noChangeArrowheads="1"/>
          </p:cNvSpPr>
          <p:nvPr/>
        </p:nvSpPr>
        <p:spPr bwMode="auto">
          <a:xfrm>
            <a:off x="5508625" y="2362040"/>
            <a:ext cx="144463" cy="142875"/>
          </a:xfrm>
          <a:prstGeom prst="ellipse">
            <a:avLst/>
          </a:prstGeom>
          <a:solidFill>
            <a:srgbClr val="CC0000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Oval 17"/>
          <p:cNvSpPr>
            <a:spLocks noChangeArrowheads="1"/>
          </p:cNvSpPr>
          <p:nvPr/>
        </p:nvSpPr>
        <p:spPr bwMode="auto">
          <a:xfrm>
            <a:off x="4645025" y="2936715"/>
            <a:ext cx="144463" cy="142875"/>
          </a:xfrm>
          <a:prstGeom prst="ellipse">
            <a:avLst/>
          </a:prstGeom>
          <a:solidFill>
            <a:srgbClr val="00FF99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18"/>
          <p:cNvSpPr>
            <a:spLocks noChangeArrowheads="1"/>
          </p:cNvSpPr>
          <p:nvPr/>
        </p:nvSpPr>
        <p:spPr bwMode="auto">
          <a:xfrm>
            <a:off x="6372225" y="2936715"/>
            <a:ext cx="144463" cy="142875"/>
          </a:xfrm>
          <a:prstGeom prst="ellipse">
            <a:avLst/>
          </a:prstGeom>
          <a:solidFill>
            <a:srgbClr val="00FF99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19"/>
          <p:cNvSpPr>
            <a:spLocks noChangeArrowheads="1"/>
          </p:cNvSpPr>
          <p:nvPr/>
        </p:nvSpPr>
        <p:spPr bwMode="auto">
          <a:xfrm>
            <a:off x="5076825" y="3801902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Oval 20"/>
          <p:cNvSpPr>
            <a:spLocks noChangeArrowheads="1"/>
          </p:cNvSpPr>
          <p:nvPr/>
        </p:nvSpPr>
        <p:spPr bwMode="auto">
          <a:xfrm>
            <a:off x="6013450" y="3801902"/>
            <a:ext cx="144463" cy="142875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 flipH="1">
            <a:off x="4716463" y="2433477"/>
            <a:ext cx="863600" cy="576263"/>
          </a:xfrm>
          <a:prstGeom prst="line">
            <a:avLst/>
          </a:prstGeom>
          <a:noFill/>
          <a:ln w="9525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5653088" y="2504915"/>
            <a:ext cx="792162" cy="504825"/>
          </a:xfrm>
          <a:prstGeom prst="line">
            <a:avLst/>
          </a:prstGeom>
          <a:noFill/>
          <a:ln w="9525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3"/>
          <p:cNvSpPr>
            <a:spLocks noChangeShapeType="1"/>
          </p:cNvSpPr>
          <p:nvPr/>
        </p:nvSpPr>
        <p:spPr bwMode="auto">
          <a:xfrm>
            <a:off x="4716463" y="3009740"/>
            <a:ext cx="433387" cy="863600"/>
          </a:xfrm>
          <a:prstGeom prst="line">
            <a:avLst/>
          </a:prstGeom>
          <a:noFill/>
          <a:ln w="9525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4"/>
          <p:cNvSpPr>
            <a:spLocks noChangeShapeType="1"/>
          </p:cNvSpPr>
          <p:nvPr/>
        </p:nvSpPr>
        <p:spPr bwMode="auto">
          <a:xfrm>
            <a:off x="5076825" y="3873340"/>
            <a:ext cx="1008063" cy="0"/>
          </a:xfrm>
          <a:prstGeom prst="line">
            <a:avLst/>
          </a:prstGeom>
          <a:noFill/>
          <a:ln w="9525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25"/>
          <p:cNvSpPr>
            <a:spLocks noChangeShapeType="1"/>
          </p:cNvSpPr>
          <p:nvPr/>
        </p:nvSpPr>
        <p:spPr bwMode="auto">
          <a:xfrm flipH="1">
            <a:off x="6084888" y="3009740"/>
            <a:ext cx="360362" cy="863600"/>
          </a:xfrm>
          <a:prstGeom prst="line">
            <a:avLst/>
          </a:prstGeom>
          <a:noFill/>
          <a:ln w="9525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Group 28"/>
          <p:cNvGrpSpPr>
            <a:grpSpLocks/>
          </p:cNvGrpSpPr>
          <p:nvPr/>
        </p:nvGrpSpPr>
        <p:grpSpPr bwMode="auto">
          <a:xfrm>
            <a:off x="1404143" y="4775303"/>
            <a:ext cx="5040313" cy="1582738"/>
            <a:chOff x="1746" y="3023"/>
            <a:chExt cx="3175" cy="997"/>
          </a:xfrm>
        </p:grpSpPr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2290" y="3023"/>
              <a:ext cx="91" cy="9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Oval 30"/>
            <p:cNvSpPr>
              <a:spLocks noChangeArrowheads="1"/>
            </p:cNvSpPr>
            <p:nvPr/>
          </p:nvSpPr>
          <p:spPr bwMode="auto">
            <a:xfrm>
              <a:off x="1746" y="338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" name="Oval 31"/>
            <p:cNvSpPr>
              <a:spLocks noChangeArrowheads="1"/>
            </p:cNvSpPr>
            <p:nvPr/>
          </p:nvSpPr>
          <p:spPr bwMode="auto">
            <a:xfrm>
              <a:off x="2834" y="3385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Oval 32"/>
            <p:cNvSpPr>
              <a:spLocks noChangeArrowheads="1"/>
            </p:cNvSpPr>
            <p:nvPr/>
          </p:nvSpPr>
          <p:spPr bwMode="auto">
            <a:xfrm>
              <a:off x="2018" y="3930"/>
              <a:ext cx="91" cy="90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" name="Oval 33"/>
            <p:cNvSpPr>
              <a:spLocks noChangeArrowheads="1"/>
            </p:cNvSpPr>
            <p:nvPr/>
          </p:nvSpPr>
          <p:spPr bwMode="auto">
            <a:xfrm>
              <a:off x="2608" y="3930"/>
              <a:ext cx="91" cy="90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6" name="Line 34"/>
            <p:cNvSpPr>
              <a:spLocks noChangeShapeType="1"/>
            </p:cNvSpPr>
            <p:nvPr/>
          </p:nvSpPr>
          <p:spPr bwMode="auto">
            <a:xfrm flipH="1">
              <a:off x="2063" y="3068"/>
              <a:ext cx="272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1836" y="3431"/>
              <a:ext cx="228" cy="4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 flipH="1">
              <a:off x="2653" y="3431"/>
              <a:ext cx="181" cy="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37"/>
            <p:cNvSpPr>
              <a:spLocks noChangeShapeType="1"/>
            </p:cNvSpPr>
            <p:nvPr/>
          </p:nvSpPr>
          <p:spPr bwMode="auto">
            <a:xfrm>
              <a:off x="2018" y="3974"/>
              <a:ext cx="63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38"/>
            <p:cNvSpPr>
              <a:spLocks noChangeShapeType="1"/>
            </p:cNvSpPr>
            <p:nvPr/>
          </p:nvSpPr>
          <p:spPr bwMode="auto">
            <a:xfrm>
              <a:off x="2335" y="3068"/>
              <a:ext cx="318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39"/>
            <p:cNvSpPr>
              <a:spLocks noChangeArrowheads="1"/>
            </p:cNvSpPr>
            <p:nvPr/>
          </p:nvSpPr>
          <p:spPr bwMode="auto">
            <a:xfrm>
              <a:off x="4286" y="3023"/>
              <a:ext cx="91" cy="9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" name="Oval 40"/>
            <p:cNvSpPr>
              <a:spLocks noChangeArrowheads="1"/>
            </p:cNvSpPr>
            <p:nvPr/>
          </p:nvSpPr>
          <p:spPr bwMode="auto">
            <a:xfrm>
              <a:off x="3742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41"/>
            <p:cNvSpPr>
              <a:spLocks noChangeArrowheads="1"/>
            </p:cNvSpPr>
            <p:nvPr/>
          </p:nvSpPr>
          <p:spPr bwMode="auto">
            <a:xfrm>
              <a:off x="4830" y="3385"/>
              <a:ext cx="91" cy="90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4" name="Oval 42"/>
            <p:cNvSpPr>
              <a:spLocks noChangeArrowheads="1"/>
            </p:cNvSpPr>
            <p:nvPr/>
          </p:nvSpPr>
          <p:spPr bwMode="auto">
            <a:xfrm>
              <a:off x="4014" y="393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" name="Oval 43"/>
            <p:cNvSpPr>
              <a:spLocks noChangeArrowheads="1"/>
            </p:cNvSpPr>
            <p:nvPr/>
          </p:nvSpPr>
          <p:spPr bwMode="auto">
            <a:xfrm>
              <a:off x="4604" y="3930"/>
              <a:ext cx="91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6" name="Line 44"/>
            <p:cNvSpPr>
              <a:spLocks noChangeShapeType="1"/>
            </p:cNvSpPr>
            <p:nvPr/>
          </p:nvSpPr>
          <p:spPr bwMode="auto">
            <a:xfrm flipH="1">
              <a:off x="3787" y="3068"/>
              <a:ext cx="544" cy="363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5"/>
            <p:cNvSpPr>
              <a:spLocks noChangeShapeType="1"/>
            </p:cNvSpPr>
            <p:nvPr/>
          </p:nvSpPr>
          <p:spPr bwMode="auto">
            <a:xfrm>
              <a:off x="4377" y="3113"/>
              <a:ext cx="499" cy="318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46"/>
            <p:cNvSpPr>
              <a:spLocks noChangeShapeType="1"/>
            </p:cNvSpPr>
            <p:nvPr/>
          </p:nvSpPr>
          <p:spPr bwMode="auto">
            <a:xfrm flipV="1">
              <a:off x="3787" y="3430"/>
              <a:ext cx="1089" cy="1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47"/>
            <p:cNvSpPr>
              <a:spLocks noChangeShapeType="1"/>
            </p:cNvSpPr>
            <p:nvPr/>
          </p:nvSpPr>
          <p:spPr bwMode="auto">
            <a:xfrm>
              <a:off x="3742" y="3430"/>
              <a:ext cx="907" cy="545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48"/>
            <p:cNvSpPr>
              <a:spLocks noChangeShapeType="1"/>
            </p:cNvSpPr>
            <p:nvPr/>
          </p:nvSpPr>
          <p:spPr bwMode="auto">
            <a:xfrm flipH="1">
              <a:off x="4059" y="3431"/>
              <a:ext cx="817" cy="543"/>
            </a:xfrm>
            <a:prstGeom prst="line">
              <a:avLst/>
            </a:prstGeom>
            <a:noFill/>
            <a:ln w="952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40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8625"/>
            <a:ext cx="2843213" cy="2714625"/>
          </a:xfrm>
        </p:spPr>
        <p:txBody>
          <a:bodyPr/>
          <a:lstStyle/>
          <a:p>
            <a:pPr algn="l" eaLnBrk="1" hangingPunct="1"/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4.21</a:t>
            </a:r>
            <a:b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5.4</a:t>
            </a: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标题 1"/>
          <p:cNvSpPr txBox="1"/>
          <p:nvPr/>
        </p:nvSpPr>
        <p:spPr bwMode="auto">
          <a:xfrm>
            <a:off x="179388" y="-26988"/>
            <a:ext cx="8229600" cy="79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FBC71-7124-4B7F-849A-7CF60AC790EF}" type="slidenum">
              <a:rPr lang="zh-CN" altLang="en-US" smtClean="0">
                <a:solidFill>
                  <a:schemeClr val="accent1"/>
                </a:solidFill>
              </a:rPr>
              <a:pPr/>
              <a:t>53</a:t>
            </a:fld>
            <a:r>
              <a:rPr lang="en-US" altLang="zh-CN">
                <a:solidFill>
                  <a:schemeClr val="accent1"/>
                </a:solidFill>
              </a:rPr>
              <a:t>/51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0" y="885527"/>
            <a:ext cx="9144000" cy="1103313"/>
          </a:xfrm>
          <a:solidFill>
            <a:schemeClr val="accent1"/>
          </a:solidFill>
        </p:spPr>
        <p:txBody>
          <a:bodyPr/>
          <a:lstStyle/>
          <a:p>
            <a:pPr marL="1876425" indent="-1876425" algn="l"/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07156" y="2093443"/>
            <a:ext cx="8929688" cy="452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证</a:t>
            </a:r>
            <a:r>
              <a:rPr lang="en-US" altLang="zh-CN" sz="2400" b="1" dirty="0"/>
              <a:t>: (1) </a:t>
            </a:r>
            <a:r>
              <a:rPr lang="zh-CN" altLang="en-US" sz="2400" b="1" dirty="0">
                <a:solidFill>
                  <a:srgbClr val="FF3300"/>
                </a:solidFill>
              </a:rPr>
              <a:t>自反性</a:t>
            </a:r>
            <a:r>
              <a:rPr lang="zh-CN" altLang="en-US" sz="2400" b="1" dirty="0"/>
              <a:t> 对于</a:t>
            </a:r>
            <a:r>
              <a:rPr lang="el-GR" altLang="zh-CN" sz="2400" b="1" dirty="0"/>
              <a:t>∀</a:t>
            </a:r>
            <a:r>
              <a:rPr lang="en-US" altLang="zh-CN" sz="2400" b="1" dirty="0" err="1"/>
              <a:t>a∊A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因为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是自反的，即有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	              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a,a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a,a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</a:t>
            </a:r>
            <a:r>
              <a:rPr lang="zh-CN" altLang="en-US" sz="2400" b="1" dirty="0"/>
              <a:t>由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定义知，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a,a</a:t>
            </a:r>
            <a:r>
              <a:rPr lang="en-US" altLang="zh-CN" sz="2400" b="1" dirty="0"/>
              <a:t>&gt; </a:t>
            </a:r>
            <a:r>
              <a:rPr lang="en-US" altLang="zh-CN" sz="2400" dirty="0"/>
              <a:t>∊R</a:t>
            </a:r>
            <a:r>
              <a:rPr lang="en-US" altLang="zh-CN" sz="2400" baseline="30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(2) </a:t>
            </a:r>
            <a:r>
              <a:rPr lang="zh-CN" altLang="en-US" sz="2400" b="1" dirty="0">
                <a:solidFill>
                  <a:srgbClr val="FF3300"/>
                </a:solidFill>
              </a:rPr>
              <a:t>对称性</a:t>
            </a:r>
            <a:r>
              <a:rPr lang="zh-CN" altLang="en-US" sz="2400" b="1" dirty="0"/>
              <a:t> 对于</a:t>
            </a:r>
            <a:r>
              <a:rPr lang="zh-CN" altLang="el-GR" sz="2400" b="1" dirty="0"/>
              <a:t>∀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由定义知</a:t>
            </a:r>
            <a:r>
              <a:rPr lang="en-US" altLang="zh-CN" sz="2400" b="1" dirty="0"/>
              <a:t>: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            存在</a:t>
            </a:r>
            <a:r>
              <a:rPr lang="en-US" altLang="zh-CN" sz="2400" b="1" dirty="0"/>
              <a:t>c,</a:t>
            </a:r>
            <a:r>
              <a:rPr lang="zh-CN" altLang="en-US" sz="2400" b="1" dirty="0"/>
              <a:t>使得	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a,c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，且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c,b</a:t>
            </a:r>
            <a:r>
              <a:rPr lang="en-US" altLang="zh-CN" sz="24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</a:t>
            </a:r>
            <a:r>
              <a:rPr lang="zh-CN" altLang="en-US" sz="2400" b="1" dirty="0"/>
              <a:t>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是对称的，有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c,a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，且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b,c</a:t>
            </a:r>
            <a:r>
              <a:rPr lang="en-US" altLang="zh-CN" sz="24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</a:t>
            </a:r>
            <a:r>
              <a:rPr lang="zh-CN" altLang="en-US" sz="2400" b="1" dirty="0"/>
              <a:t>由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定义知有 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b,a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(3) </a:t>
            </a:r>
            <a:r>
              <a:rPr lang="zh-CN" altLang="en-US" sz="2400" b="1" dirty="0">
                <a:solidFill>
                  <a:srgbClr val="FF3300"/>
                </a:solidFill>
              </a:rPr>
              <a:t>传递性</a:t>
            </a:r>
            <a:r>
              <a:rPr lang="zh-CN" altLang="en-US" sz="2400" b="1" dirty="0"/>
              <a:t> 对于</a:t>
            </a:r>
            <a:r>
              <a:rPr lang="zh-CN" altLang="el-GR" sz="2400" b="1" dirty="0"/>
              <a:t>∀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, &lt;</a:t>
            </a:r>
            <a:r>
              <a:rPr lang="en-US" altLang="zh-CN" sz="2400" b="1" dirty="0" err="1"/>
              <a:t>b,c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</a:t>
            </a:r>
            <a:r>
              <a:rPr lang="zh-CN" altLang="en-US" sz="2400" b="1" dirty="0"/>
              <a:t>因为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是传递的，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即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zh-CN" altLang="en-US" sz="2400" b="1" dirty="0"/>
              <a:t>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&gt; ∊R</a:t>
            </a:r>
            <a:r>
              <a:rPr lang="zh-CN" altLang="en-US" sz="2400" b="1" dirty="0"/>
              <a:t>，且 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b,c</a:t>
            </a:r>
            <a:r>
              <a:rPr lang="en-US" altLang="zh-CN" sz="24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</a:t>
            </a:r>
            <a:r>
              <a:rPr lang="zh-CN" altLang="en-US" sz="2400" b="1" dirty="0"/>
              <a:t>由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zh-CN" altLang="en-US" sz="2400" b="1" dirty="0"/>
              <a:t>定义知，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a,c</a:t>
            </a:r>
            <a:r>
              <a:rPr lang="en-US" altLang="zh-CN" sz="2400" b="1" dirty="0"/>
              <a:t>&gt; ∊R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.</a:t>
            </a:r>
          </a:p>
        </p:txBody>
      </p:sp>
      <p:sp>
        <p:nvSpPr>
          <p:cNvPr id="5" name="标题 1"/>
          <p:cNvSpPr txBox="1"/>
          <p:nvPr/>
        </p:nvSpPr>
        <p:spPr bwMode="auto">
          <a:xfrm>
            <a:off x="179388" y="-26988"/>
            <a:ext cx="8229600" cy="79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11</a:t>
            </a:r>
            <a:r>
              <a:rPr lang="zh-CN" altLang="en-US" sz="4400" b="1" dirty="0">
                <a:solidFill>
                  <a:schemeClr val="bg1"/>
                </a:solidFill>
              </a:rPr>
              <a:t>参考答案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2317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FBC71-7124-4B7F-849A-7CF60AC790EF}" type="slidenum">
              <a:rPr lang="zh-CN" altLang="en-US" smtClean="0">
                <a:solidFill>
                  <a:schemeClr val="accent1"/>
                </a:solidFill>
              </a:rPr>
              <a:pPr/>
              <a:t>54</a:t>
            </a:fld>
            <a:r>
              <a:rPr lang="en-US" altLang="zh-CN">
                <a:solidFill>
                  <a:schemeClr val="accent1"/>
                </a:solidFill>
              </a:rPr>
              <a:t>/51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341438"/>
          </a:xfrm>
          <a:solidFill>
            <a:schemeClr val="accent1"/>
          </a:solidFill>
        </p:spPr>
        <p:txBody>
          <a:bodyPr/>
          <a:lstStyle/>
          <a:p>
            <a:pPr marL="1876425" indent="-1876425"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6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34925" y="1341438"/>
            <a:ext cx="8929688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证</a:t>
            </a:r>
            <a:r>
              <a:rPr lang="en-US" altLang="zh-CN" sz="2800" b="1" dirty="0"/>
              <a:t>: (1) </a:t>
            </a:r>
            <a:r>
              <a:rPr lang="zh-CN" altLang="en-US" sz="2800" b="1" dirty="0">
                <a:solidFill>
                  <a:srgbClr val="FF3300"/>
                </a:solidFill>
              </a:rPr>
              <a:t>自反性</a:t>
            </a:r>
            <a:r>
              <a:rPr lang="zh-CN" altLang="en-US" sz="2800" b="1" dirty="0"/>
              <a:t> 对于</a:t>
            </a:r>
            <a:r>
              <a:rPr lang="el-GR" altLang="zh-CN" sz="2800" b="1" dirty="0"/>
              <a:t>∀</a:t>
            </a:r>
            <a:r>
              <a:rPr lang="en-US" altLang="zh-CN" sz="2800" b="1" dirty="0" err="1"/>
              <a:t>a∊A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因为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是自反的，即有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	                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a,a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，故由定义知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a,a</a:t>
            </a:r>
            <a:r>
              <a:rPr lang="en-US" altLang="zh-CN" sz="2800" b="1" dirty="0"/>
              <a:t>&gt; </a:t>
            </a:r>
            <a:r>
              <a:rPr lang="en-US" altLang="zh-CN" sz="2800" dirty="0"/>
              <a:t>∊R</a:t>
            </a:r>
            <a:r>
              <a:rPr lang="en-US" altLang="zh-CN" sz="2800" baseline="30000" dirty="0"/>
              <a:t>2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(2) </a:t>
            </a:r>
            <a:r>
              <a:rPr lang="zh-CN" altLang="en-US" sz="2800" b="1" dirty="0">
                <a:solidFill>
                  <a:srgbClr val="FF3300"/>
                </a:solidFill>
              </a:rPr>
              <a:t>对称性</a:t>
            </a:r>
            <a:r>
              <a:rPr lang="zh-CN" altLang="en-US" sz="2800" b="1" dirty="0"/>
              <a:t> 对于</a:t>
            </a:r>
            <a:r>
              <a:rPr lang="zh-CN" altLang="el-GR" sz="2800" b="1" dirty="0"/>
              <a:t>∀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由定义知</a:t>
            </a:r>
            <a:r>
              <a:rPr lang="en-US" altLang="zh-CN" sz="2800" b="1" dirty="0"/>
              <a:t>: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              存在</a:t>
            </a:r>
            <a:r>
              <a:rPr lang="en-US" altLang="zh-CN" sz="2800" b="1" dirty="0"/>
              <a:t>c,</a:t>
            </a:r>
            <a:r>
              <a:rPr lang="zh-CN" altLang="en-US" sz="2800" b="1" dirty="0"/>
              <a:t>使得	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a,c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c,b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由于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是对称的，有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c,a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b,c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由</a:t>
            </a:r>
            <a:r>
              <a:rPr lang="en-US" altLang="zh-CN" sz="2800" b="1" dirty="0"/>
              <a:t>R</a:t>
            </a:r>
            <a:r>
              <a:rPr lang="en-US" altLang="zh-CN" sz="2800" b="1" baseline="30000" dirty="0"/>
              <a:t>2</a:t>
            </a:r>
            <a:r>
              <a:rPr lang="zh-CN" altLang="en-US" sz="2800" b="1" dirty="0"/>
              <a:t>定义知有 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b,a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      </a:t>
            </a:r>
            <a:r>
              <a:rPr lang="en-US" altLang="zh-CN" sz="2800" b="1" dirty="0"/>
              <a:t>(3) </a:t>
            </a:r>
            <a:r>
              <a:rPr lang="zh-CN" altLang="en-US" sz="2800" b="1" dirty="0">
                <a:solidFill>
                  <a:srgbClr val="FF3300"/>
                </a:solidFill>
              </a:rPr>
              <a:t>传递性</a:t>
            </a:r>
            <a:r>
              <a:rPr lang="zh-CN" altLang="en-US" sz="2800" b="1" dirty="0"/>
              <a:t> 对于</a:t>
            </a:r>
            <a:r>
              <a:rPr lang="zh-CN" altLang="el-GR" sz="2800" b="1" dirty="0"/>
              <a:t>∀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a,b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&lt;</a:t>
            </a:r>
            <a:r>
              <a:rPr lang="en-US" altLang="zh-CN" sz="2800" b="1" dirty="0" err="1"/>
              <a:t>b,c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存在</a:t>
            </a:r>
            <a:r>
              <a:rPr lang="en-US" altLang="zh-CN" sz="2800" b="1" dirty="0" err="1"/>
              <a:t>x,y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有：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/>
              <a:t>			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a,x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x,b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	&lt;</a:t>
            </a:r>
            <a:r>
              <a:rPr lang="en-US" altLang="zh-CN" sz="2800" b="1" dirty="0" err="1"/>
              <a:t>b,y</a:t>
            </a:r>
            <a:r>
              <a:rPr lang="en-US" altLang="zh-CN" sz="2800" b="1" dirty="0"/>
              <a:t>&gt; ∊R</a:t>
            </a:r>
            <a:r>
              <a:rPr lang="zh-CN" altLang="en-US" sz="2800" b="1" dirty="0"/>
              <a:t>，且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y,c</a:t>
            </a:r>
            <a:r>
              <a:rPr lang="en-US" altLang="zh-CN" sz="2800" b="1" dirty="0"/>
              <a:t>&gt; ∊R.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由于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具有传递性，则有 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x,c</a:t>
            </a:r>
            <a:r>
              <a:rPr lang="en-US" altLang="zh-CN" sz="2800" b="1" dirty="0"/>
              <a:t>&gt; </a:t>
            </a:r>
            <a:r>
              <a:rPr lang="en-US" altLang="zh-CN" sz="2800" dirty="0"/>
              <a:t>∊R</a:t>
            </a:r>
            <a:endParaRPr lang="en-US" altLang="zh-CN" sz="28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800" b="1" dirty="0"/>
              <a:t>		</a:t>
            </a:r>
            <a:r>
              <a:rPr lang="zh-CN" altLang="en-US" sz="2800" b="1" dirty="0"/>
              <a:t>进而，由定义知，</a:t>
            </a:r>
            <a:r>
              <a:rPr lang="en-US" altLang="zh-CN" sz="2800" b="1" dirty="0"/>
              <a:t>&lt;</a:t>
            </a:r>
            <a:r>
              <a:rPr lang="en-US" altLang="zh-CN" sz="2800" b="1" dirty="0" err="1"/>
              <a:t>a,c</a:t>
            </a:r>
            <a:r>
              <a:rPr lang="en-US" altLang="zh-CN" sz="2800" b="1" dirty="0"/>
              <a:t>&gt; ∊R</a:t>
            </a:r>
            <a:r>
              <a:rPr lang="en-US" altLang="zh-CN" sz="2800" b="1" baseline="30000" dirty="0"/>
              <a:t>2</a:t>
            </a:r>
            <a:r>
              <a:rPr lang="en-US" altLang="zh-CN" sz="2800" b="1" dirty="0"/>
              <a:t>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23474" y="1772816"/>
            <a:ext cx="576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？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627784" y="2276872"/>
            <a:ext cx="5449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51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FBC71-7124-4B7F-849A-7CF60AC790EF}" type="slidenum">
              <a:rPr lang="zh-CN" altLang="en-US" smtClean="0">
                <a:solidFill>
                  <a:schemeClr val="accent1"/>
                </a:solidFill>
              </a:rPr>
              <a:pPr/>
              <a:t>55</a:t>
            </a:fld>
            <a:r>
              <a:rPr lang="en-US" altLang="zh-CN">
                <a:solidFill>
                  <a:schemeClr val="accent1"/>
                </a:solidFill>
              </a:rPr>
              <a:t>/51</a:t>
            </a:r>
            <a:endParaRPr lang="en-US" altLang="zh-CN" dirty="0">
              <a:solidFill>
                <a:schemeClr val="accent1"/>
              </a:solidFill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xfrm>
            <a:off x="0" y="5895"/>
            <a:ext cx="9144000" cy="1103313"/>
          </a:xfrm>
          <a:solidFill>
            <a:schemeClr val="accent1"/>
          </a:solidFill>
        </p:spPr>
        <p:txBody>
          <a:bodyPr/>
          <a:lstStyle/>
          <a:p>
            <a:pPr marL="1876425" indent="-1876425" algn="l"/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补充题</a:t>
            </a:r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已知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32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也是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上的等价关系。</a:t>
            </a: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07156" y="1509873"/>
            <a:ext cx="8929688" cy="49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另证</a:t>
            </a:r>
            <a:r>
              <a:rPr lang="en-US" altLang="zh-CN" sz="2400" b="1" dirty="0"/>
              <a:t>: (1) </a:t>
            </a:r>
            <a:r>
              <a:rPr lang="zh-CN" altLang="en-US" sz="2400" b="1" dirty="0">
                <a:solidFill>
                  <a:srgbClr val="FF3300"/>
                </a:solidFill>
              </a:rPr>
              <a:t>自反性</a:t>
            </a:r>
            <a:r>
              <a:rPr lang="zh-CN" altLang="en-US" sz="2400" b="1" dirty="0"/>
              <a:t> 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是自反的，即有 </a:t>
            </a:r>
            <a:r>
              <a:rPr lang="en-US" altLang="zh-CN" sz="2400" b="1" dirty="0"/>
              <a:t>I</a:t>
            </a:r>
            <a:r>
              <a:rPr lang="en-US" altLang="zh-CN" sz="1600" b="1" dirty="0"/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    I</a:t>
            </a:r>
            <a:r>
              <a:rPr lang="en-US" altLang="zh-CN" sz="1600" b="1" dirty="0"/>
              <a:t>A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∘ I</a:t>
            </a:r>
            <a:r>
              <a:rPr lang="en-US" altLang="zh-CN" sz="1600" b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en-US" altLang="zh-CN" sz="2400" b="1" dirty="0"/>
              <a:t>∘R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	             即有         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 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 I</a:t>
            </a:r>
            <a:r>
              <a:rPr lang="en-US" altLang="zh-CN" sz="1600" b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2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(2) </a:t>
            </a:r>
            <a:r>
              <a:rPr lang="zh-CN" altLang="en-US" sz="2400" b="1" dirty="0">
                <a:solidFill>
                  <a:srgbClr val="FF3300"/>
                </a:solidFill>
              </a:rPr>
              <a:t>对称性</a:t>
            </a:r>
            <a:r>
              <a:rPr lang="zh-CN" altLang="en-US" sz="2400" b="1" dirty="0"/>
              <a:t> 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是对称的，即有 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-1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(R</a:t>
            </a:r>
            <a:r>
              <a:rPr lang="en-US" altLang="zh-CN" sz="2400" b="1" dirty="0"/>
              <a:t>∘</a:t>
            </a:r>
            <a:r>
              <a:rPr lang="en-US" altLang="zh-CN" sz="2400" b="1" dirty="0">
                <a:latin typeface="Times New Roman" panose="02020603050405020304" pitchFamily="18" charset="0"/>
              </a:rPr>
              <a:t>R) </a:t>
            </a:r>
            <a:r>
              <a:rPr lang="en-US" altLang="zh-CN" sz="2400" b="1" baseline="30000" dirty="0"/>
              <a:t>-1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-1</a:t>
            </a:r>
            <a:r>
              <a:rPr lang="en-US" altLang="zh-CN" sz="2400" b="1" dirty="0"/>
              <a:t>∘R</a:t>
            </a:r>
            <a:r>
              <a:rPr lang="en-US" altLang="zh-CN" sz="2400" b="1" baseline="30000" dirty="0"/>
              <a:t>-1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=R</a:t>
            </a:r>
            <a:r>
              <a:rPr lang="en-US" altLang="zh-CN" sz="2400" b="1" dirty="0"/>
              <a:t>∘R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</a:t>
            </a:r>
            <a:r>
              <a:rPr lang="zh-CN" altLang="en-US" sz="2400" b="1" dirty="0"/>
              <a:t>即有    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</a:t>
            </a:r>
            <a:r>
              <a:rPr lang="zh-CN" altLang="en-US" sz="2400" b="1" dirty="0"/>
              <a:t>   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baseline="30000" dirty="0"/>
              <a:t>-1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=R</a:t>
            </a:r>
            <a:r>
              <a:rPr lang="en-US" altLang="zh-CN" sz="2400" b="1" baseline="30000" dirty="0"/>
              <a:t>2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      </a:t>
            </a:r>
            <a:r>
              <a:rPr lang="en-US" altLang="zh-CN" sz="2400" b="1" dirty="0"/>
              <a:t>(3) </a:t>
            </a:r>
            <a:r>
              <a:rPr lang="zh-CN" altLang="en-US" sz="2400" b="1" dirty="0">
                <a:solidFill>
                  <a:srgbClr val="FF3300"/>
                </a:solidFill>
              </a:rPr>
              <a:t>传递性 </a:t>
            </a:r>
            <a:r>
              <a:rPr lang="zh-CN" altLang="en-US" sz="2400" b="1" dirty="0"/>
              <a:t>由于</a:t>
            </a:r>
            <a:r>
              <a:rPr lang="en-US" altLang="zh-CN" sz="2400" b="1" dirty="0"/>
              <a:t>R</a:t>
            </a:r>
            <a:r>
              <a:rPr lang="zh-CN" altLang="en-US" sz="2400" b="1" dirty="0"/>
              <a:t>是对称的，即有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400" b="1" dirty="0"/>
              <a:t>			</a:t>
            </a:r>
            <a:r>
              <a:rPr lang="en-US" altLang="zh-CN" sz="2400" b="1" dirty="0"/>
              <a:t> 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/>
              <a:t>∘ 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R</a:t>
            </a:r>
            <a:r>
              <a:rPr lang="en-US" altLang="zh-CN" sz="2400" b="1" dirty="0"/>
              <a:t>∘R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		  </a:t>
            </a:r>
            <a:r>
              <a:rPr lang="zh-CN" altLang="en-US" sz="2400" b="1" dirty="0"/>
              <a:t>即有</a:t>
            </a:r>
            <a:endParaRPr lang="en-US" altLang="zh-CN" sz="2400" b="1" dirty="0"/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/>
              <a:t>                                      R</a:t>
            </a:r>
            <a:r>
              <a:rPr lang="en-US" altLang="zh-CN" sz="2400" b="1" baseline="30000" dirty="0"/>
              <a:t>2 </a:t>
            </a:r>
            <a:r>
              <a:rPr lang="en-US" altLang="zh-CN" sz="2400" b="1" dirty="0"/>
              <a:t>∘ 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dirty="0"/>
              <a:t> R</a:t>
            </a:r>
            <a:r>
              <a:rPr lang="en-US" altLang="zh-CN" sz="2400" b="1" baseline="30000" dirty="0"/>
              <a:t>2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819594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47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47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47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47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95288" y="115888"/>
            <a:ext cx="8424862" cy="2016125"/>
          </a:xfrm>
        </p:spPr>
        <p:txBody>
          <a:bodyPr/>
          <a:lstStyle/>
          <a:p>
            <a:pPr marL="1166813" indent="-1166813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补充题</a:t>
            </a:r>
            <a:r>
              <a:rPr lang="en-US" altLang="zh-CN" sz="2400" b="1" dirty="0"/>
              <a:t>2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D={x</a:t>
            </a:r>
            <a:r>
              <a:rPr lang="en-US" altLang="zh-CN" sz="2400" b="1" dirty="0">
                <a:cs typeface="Arial" panose="020B0604020202020204" pitchFamily="34" charset="0"/>
              </a:rPr>
              <a:t>│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x∊N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solidFill>
                  <a:srgbClr val="FF0000"/>
                </a:solidFill>
                <a:cs typeface="Arial" panose="020B0604020202020204" pitchFamily="34" charset="0"/>
              </a:rPr>
              <a:t>x|30</a:t>
            </a:r>
            <a:r>
              <a:rPr lang="en-US" altLang="zh-CN" sz="2400" b="1" dirty="0">
                <a:cs typeface="Arial" panose="020B0604020202020204" pitchFamily="34" charset="0"/>
              </a:rPr>
              <a:t>}</a:t>
            </a:r>
            <a:r>
              <a:rPr lang="zh-CN" altLang="en-US" sz="2400" b="1" dirty="0">
                <a:cs typeface="Arial" panose="020B0604020202020204" pitchFamily="34" charset="0"/>
              </a:rPr>
              <a:t>。</a:t>
            </a:r>
            <a:r>
              <a:rPr lang="en-US" altLang="zh-CN" sz="2400" b="1" dirty="0">
                <a:cs typeface="Arial" panose="020B0604020202020204" pitchFamily="34" charset="0"/>
              </a:rPr>
              <a:t>R</a:t>
            </a:r>
            <a:r>
              <a:rPr lang="zh-CN" altLang="en-US" sz="2400" b="1" dirty="0">
                <a:cs typeface="Arial" panose="020B0604020202020204" pitchFamily="34" charset="0"/>
              </a:rPr>
              <a:t>是</a:t>
            </a:r>
            <a:r>
              <a:rPr lang="en-US" altLang="zh-CN" sz="2400" b="1" dirty="0">
                <a:cs typeface="Arial" panose="020B0604020202020204" pitchFamily="34" charset="0"/>
              </a:rPr>
              <a:t>D</a:t>
            </a:r>
            <a:r>
              <a:rPr lang="zh-CN" altLang="en-US" sz="2400" b="1" dirty="0">
                <a:cs typeface="Arial" panose="020B0604020202020204" pitchFamily="34" charset="0"/>
              </a:rPr>
              <a:t>上的一个二元关系。</a:t>
            </a:r>
            <a:r>
              <a:rPr lang="zh-CN" altLang="en-US" sz="2400" b="1" dirty="0"/>
              <a:t>对于任意的 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y∊D</a:t>
            </a:r>
            <a:r>
              <a:rPr lang="en-US" altLang="zh-CN" sz="2400" b="1" dirty="0"/>
              <a:t>,  (x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y) ∊R</a:t>
            </a:r>
            <a:r>
              <a:rPr lang="zh-CN" altLang="en-US" sz="2400" b="1" dirty="0"/>
              <a:t>当且仅当 </a:t>
            </a:r>
            <a:r>
              <a:rPr lang="en-US" altLang="zh-CN" sz="2400" b="1" dirty="0" err="1"/>
              <a:t>x|y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。</a:t>
            </a:r>
          </a:p>
          <a:p>
            <a:pPr marL="804863" indent="-804863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</a:t>
            </a:r>
            <a:r>
              <a:rPr lang="en-US" altLang="zh-CN" sz="2400" b="1" dirty="0"/>
              <a:t>(1) </a:t>
            </a:r>
            <a:r>
              <a:rPr lang="zh-CN" altLang="en-US" sz="2400" b="1" dirty="0"/>
              <a:t>写出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marL="804863" indent="-804863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</a:t>
            </a:r>
            <a:r>
              <a:rPr lang="zh-CN" altLang="en-US" sz="2400" b="1" dirty="0"/>
              <a:t>   </a:t>
            </a:r>
            <a:r>
              <a:rPr lang="en-US" altLang="zh-CN" sz="2400" b="1" dirty="0"/>
              <a:t>(2) </a:t>
            </a:r>
            <a:r>
              <a:rPr lang="zh-CN" altLang="en-US" sz="2400" b="1" dirty="0"/>
              <a:t>写出</a:t>
            </a:r>
            <a:r>
              <a:rPr lang="en-US" altLang="zh-CN" sz="2400" b="1" dirty="0"/>
              <a:t>R;</a:t>
            </a:r>
            <a:endParaRPr lang="zh-CN" altLang="en-US" sz="2400" b="1" dirty="0"/>
          </a:p>
          <a:p>
            <a:pPr marL="804863" indent="-804863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         </a:t>
            </a:r>
            <a:r>
              <a:rPr lang="en-US" altLang="zh-CN" sz="2400" b="1" dirty="0"/>
              <a:t>(3) </a:t>
            </a:r>
            <a:r>
              <a:rPr lang="zh-CN" altLang="en-US" sz="2400" b="1" dirty="0"/>
              <a:t>画出偏序集</a:t>
            </a:r>
            <a:r>
              <a:rPr lang="en-US" altLang="zh-CN" sz="2400" b="1" dirty="0"/>
              <a:t>(D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R)</a:t>
            </a:r>
            <a:r>
              <a:rPr lang="zh-CN" altLang="en-US" sz="2400" b="1" dirty="0"/>
              <a:t>的哈斯图。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95288" y="1988840"/>
            <a:ext cx="5130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5713" indent="-1255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解：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(1) D={1,2,3,5,6,10,15,30}</a:t>
            </a:r>
            <a:r>
              <a:rPr lang="zh-CN" altLang="en-US" sz="2400" b="1" dirty="0"/>
              <a:t>。</a:t>
            </a:r>
          </a:p>
          <a:p>
            <a:pPr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(2)  R={ (1,1), (1,2), (1,3), (1,5), (1,6), (1,10), (1,15), (1,30), (2,2), (2,6), (2,10), (2,30), (3,3), (3,6), (3,15), (3,30), (5,5), (5,10), (5,15), (5,30), (6,6), (6, 30), (10,10), (10,30), (15,15), (15,30), (30,30) }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63431" y="2670571"/>
            <a:ext cx="3189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42913" indent="-4429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333300"/>
                </a:solidFill>
              </a:rPr>
              <a:t>(3) (D</a:t>
            </a:r>
            <a:r>
              <a:rPr lang="zh-CN" altLang="en-US" sz="2400" b="1" dirty="0">
                <a:solidFill>
                  <a:srgbClr val="333300"/>
                </a:solidFill>
              </a:rPr>
              <a:t>，</a:t>
            </a:r>
            <a:r>
              <a:rPr lang="en-US" altLang="zh-CN" sz="2400" b="1" dirty="0">
                <a:solidFill>
                  <a:srgbClr val="333300"/>
                </a:solidFill>
              </a:rPr>
              <a:t>R)</a:t>
            </a:r>
            <a:r>
              <a:rPr lang="zh-CN" altLang="en-US" sz="2400" b="1" dirty="0">
                <a:solidFill>
                  <a:srgbClr val="333300"/>
                </a:solidFill>
              </a:rPr>
              <a:t>的哈斯图为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51588" y="3015952"/>
            <a:ext cx="2255837" cy="3076575"/>
            <a:chOff x="4001" y="2036"/>
            <a:chExt cx="1421" cy="1938"/>
          </a:xfrm>
        </p:grpSpPr>
        <p:sp>
          <p:nvSpPr>
            <p:cNvPr id="4102" name="Oval 6"/>
            <p:cNvSpPr>
              <a:spLocks noChangeArrowheads="1"/>
            </p:cNvSpPr>
            <p:nvPr/>
          </p:nvSpPr>
          <p:spPr bwMode="auto">
            <a:xfrm>
              <a:off x="4649" y="2160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3" name="Oval 7"/>
            <p:cNvSpPr>
              <a:spLocks noChangeArrowheads="1"/>
            </p:cNvSpPr>
            <p:nvPr/>
          </p:nvSpPr>
          <p:spPr bwMode="auto">
            <a:xfrm>
              <a:off x="4195" y="2614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4" name="Oval 8"/>
            <p:cNvSpPr>
              <a:spLocks noChangeArrowheads="1"/>
            </p:cNvSpPr>
            <p:nvPr/>
          </p:nvSpPr>
          <p:spPr bwMode="auto">
            <a:xfrm>
              <a:off x="4649" y="2614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03" y="2614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4195" y="3158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4649" y="3158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03" y="3158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4649" y="3657"/>
              <a:ext cx="91" cy="91"/>
            </a:xfrm>
            <a:prstGeom prst="ellipse">
              <a:avLst/>
            </a:prstGeom>
            <a:solidFill>
              <a:srgbClr val="FB0000"/>
            </a:solidFill>
            <a:ln w="19050">
              <a:solidFill>
                <a:srgbClr val="FB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0" name="Line 14"/>
            <p:cNvSpPr>
              <a:spLocks noChangeShapeType="1"/>
            </p:cNvSpPr>
            <p:nvPr/>
          </p:nvSpPr>
          <p:spPr bwMode="auto">
            <a:xfrm>
              <a:off x="4694" y="2205"/>
              <a:ext cx="0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5"/>
            <p:cNvSpPr>
              <a:spLocks noChangeShapeType="1"/>
            </p:cNvSpPr>
            <p:nvPr/>
          </p:nvSpPr>
          <p:spPr bwMode="auto">
            <a:xfrm flipH="1">
              <a:off x="4241" y="2205"/>
              <a:ext cx="453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>
              <a:off x="4241" y="2659"/>
              <a:ext cx="0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7"/>
            <p:cNvSpPr>
              <a:spLocks noChangeShapeType="1"/>
            </p:cNvSpPr>
            <p:nvPr/>
          </p:nvSpPr>
          <p:spPr bwMode="auto">
            <a:xfrm>
              <a:off x="4694" y="2659"/>
              <a:ext cx="454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8"/>
            <p:cNvSpPr>
              <a:spLocks noChangeShapeType="1"/>
            </p:cNvSpPr>
            <p:nvPr/>
          </p:nvSpPr>
          <p:spPr bwMode="auto">
            <a:xfrm flipH="1">
              <a:off x="5148" y="2659"/>
              <a:ext cx="0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9"/>
            <p:cNvSpPr>
              <a:spLocks noChangeShapeType="1"/>
            </p:cNvSpPr>
            <p:nvPr/>
          </p:nvSpPr>
          <p:spPr bwMode="auto">
            <a:xfrm flipH="1">
              <a:off x="4241" y="2659"/>
              <a:ext cx="453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Line 20"/>
            <p:cNvSpPr>
              <a:spLocks noChangeShapeType="1"/>
            </p:cNvSpPr>
            <p:nvPr/>
          </p:nvSpPr>
          <p:spPr bwMode="auto">
            <a:xfrm flipH="1">
              <a:off x="4694" y="2659"/>
              <a:ext cx="454" cy="54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4694" y="2205"/>
              <a:ext cx="454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Line 22"/>
            <p:cNvSpPr>
              <a:spLocks noChangeShapeType="1"/>
            </p:cNvSpPr>
            <p:nvPr/>
          </p:nvSpPr>
          <p:spPr bwMode="auto">
            <a:xfrm>
              <a:off x="4241" y="3203"/>
              <a:ext cx="453" cy="499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H="1">
              <a:off x="4694" y="3203"/>
              <a:ext cx="454" cy="499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Text Box 24"/>
            <p:cNvSpPr txBox="1">
              <a:spLocks noChangeArrowheads="1"/>
            </p:cNvSpPr>
            <p:nvPr/>
          </p:nvSpPr>
          <p:spPr bwMode="auto">
            <a:xfrm>
              <a:off x="4772" y="2036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30</a:t>
              </a:r>
            </a:p>
          </p:txBody>
        </p:sp>
        <p:sp>
          <p:nvSpPr>
            <p:cNvPr id="4121" name="Text Box 25"/>
            <p:cNvSpPr txBox="1">
              <a:spLocks noChangeArrowheads="1"/>
            </p:cNvSpPr>
            <p:nvPr/>
          </p:nvSpPr>
          <p:spPr bwMode="auto">
            <a:xfrm>
              <a:off x="4001" y="239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122" name="Text Box 26"/>
            <p:cNvSpPr txBox="1">
              <a:spLocks noChangeArrowheads="1"/>
            </p:cNvSpPr>
            <p:nvPr/>
          </p:nvSpPr>
          <p:spPr bwMode="auto">
            <a:xfrm>
              <a:off x="4649" y="2387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123" name="Text Box 27"/>
            <p:cNvSpPr txBox="1">
              <a:spLocks noChangeArrowheads="1"/>
            </p:cNvSpPr>
            <p:nvPr/>
          </p:nvSpPr>
          <p:spPr bwMode="auto">
            <a:xfrm>
              <a:off x="5090" y="2399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4124" name="Text Box 28"/>
            <p:cNvSpPr txBox="1">
              <a:spLocks noChangeArrowheads="1"/>
            </p:cNvSpPr>
            <p:nvPr/>
          </p:nvSpPr>
          <p:spPr bwMode="auto">
            <a:xfrm>
              <a:off x="4001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125" name="Text Box 29"/>
            <p:cNvSpPr txBox="1">
              <a:spLocks noChangeArrowheads="1"/>
            </p:cNvSpPr>
            <p:nvPr/>
          </p:nvSpPr>
          <p:spPr bwMode="auto">
            <a:xfrm>
              <a:off x="4727" y="30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126" name="Text Box 30"/>
            <p:cNvSpPr txBox="1">
              <a:spLocks noChangeArrowheads="1"/>
            </p:cNvSpPr>
            <p:nvPr/>
          </p:nvSpPr>
          <p:spPr bwMode="auto">
            <a:xfrm>
              <a:off x="5226" y="31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127" name="Text Box 31"/>
            <p:cNvSpPr txBox="1">
              <a:spLocks noChangeArrowheads="1"/>
            </p:cNvSpPr>
            <p:nvPr/>
          </p:nvSpPr>
          <p:spPr bwMode="auto">
            <a:xfrm>
              <a:off x="4591" y="374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128" name="Line 32"/>
            <p:cNvSpPr>
              <a:spLocks noChangeShapeType="1"/>
            </p:cNvSpPr>
            <p:nvPr/>
          </p:nvSpPr>
          <p:spPr bwMode="auto">
            <a:xfrm>
              <a:off x="4241" y="2659"/>
              <a:ext cx="453" cy="545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>
              <a:off x="4694" y="3249"/>
              <a:ext cx="0" cy="454"/>
            </a:xfrm>
            <a:prstGeom prst="line">
              <a:avLst/>
            </a:prstGeom>
            <a:noFill/>
            <a:ln w="19050">
              <a:solidFill>
                <a:srgbClr val="FB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259632" y="58772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27</a:t>
            </a:r>
            <a:r>
              <a:rPr lang="zh-CN" altLang="en-US" dirty="0"/>
              <a:t>条边</a:t>
            </a:r>
          </a:p>
        </p:txBody>
      </p:sp>
    </p:spTree>
    <p:extLst>
      <p:ext uri="{BB962C8B-B14F-4D97-AF65-F5344CB8AC3E}">
        <p14:creationId xmlns:p14="http://schemas.microsoft.com/office/powerpoint/2010/main" val="4117375356"/>
      </p:ext>
    </p:extLst>
  </p:cSld>
  <p:clrMapOvr>
    <a:masterClrMapping/>
  </p:clrMapOvr>
  <p:transition advTm="6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7541" y="1058737"/>
            <a:ext cx="66080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设集合</a:t>
            </a:r>
            <a:r>
              <a:rPr lang="en-US" altLang="zh-CN" sz="2400" dirty="0"/>
              <a:t>A</a:t>
            </a:r>
            <a:r>
              <a:rPr lang="zh-CN" altLang="en-US" sz="2400" dirty="0"/>
              <a:t>的元素个数为</a:t>
            </a:r>
            <a:r>
              <a:rPr lang="en-US" altLang="zh-CN" sz="2400" dirty="0"/>
              <a:t>3</a:t>
            </a:r>
            <a:r>
              <a:rPr lang="zh-CN" altLang="en-US" sz="2400" dirty="0"/>
              <a:t>，试考察</a:t>
            </a:r>
            <a:r>
              <a:rPr lang="en-US" altLang="zh-CN" sz="2400" dirty="0"/>
              <a:t>A</a:t>
            </a:r>
            <a:r>
              <a:rPr lang="zh-CN" altLang="en-US" sz="2400" dirty="0"/>
              <a:t>上的满足下表中条件的二元关系，填表其数目。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0419" y="1991412"/>
          <a:ext cx="6342315" cy="367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891">
                  <a:extLst>
                    <a:ext uri="{9D8B030D-6E8A-4147-A177-3AD203B41FA5}">
                      <a16:colId xmlns:a16="http://schemas.microsoft.com/office/drawing/2014/main" val="1985156462"/>
                    </a:ext>
                  </a:extLst>
                </a:gridCol>
                <a:gridCol w="3055424">
                  <a:extLst>
                    <a:ext uri="{9D8B030D-6E8A-4147-A177-3AD203B41FA5}">
                      <a16:colId xmlns:a16="http://schemas.microsoft.com/office/drawing/2014/main" val="525368689"/>
                    </a:ext>
                  </a:extLst>
                </a:gridCol>
              </a:tblGrid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条件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满足条件的二元关系的数目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0537251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上的二元关系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2^9=512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8611454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等价</a:t>
                      </a:r>
                      <a:r>
                        <a:rPr lang="zh-CN" altLang="en-US" sz="1800" dirty="0"/>
                        <a:t>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1+3+1=5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48603535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全序</a:t>
                      </a:r>
                      <a:r>
                        <a:rPr lang="zh-CN" altLang="en-US" sz="1800" dirty="0"/>
                        <a:t>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3!=6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1020758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偏序</a:t>
                      </a:r>
                      <a:r>
                        <a:rPr lang="zh-CN" altLang="en-US" sz="1800" dirty="0"/>
                        <a:t>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1+3+3+3*2!+3!=19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67218917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既对称又反对称</a:t>
                      </a:r>
                      <a:r>
                        <a:rPr lang="zh-CN" altLang="en-US" sz="1800" dirty="0"/>
                        <a:t>的关系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2^3=8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363349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既自反又对称</a:t>
                      </a:r>
                      <a:r>
                        <a:rPr lang="zh-CN" altLang="en-US" sz="1800" dirty="0"/>
                        <a:t>的关系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2^3=8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1627606"/>
                  </a:ext>
                </a:extLst>
              </a:tr>
              <a:tr h="4590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上的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</a:rPr>
                        <a:t>既自反又反对称</a:t>
                      </a:r>
                      <a:r>
                        <a:rPr lang="zh-CN" altLang="en-US" sz="1800" dirty="0"/>
                        <a:t>的关系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3^3=27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530318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2AFDF53-9ADA-27AC-4102-90CA442100D7}"/>
              </a:ext>
            </a:extLst>
          </p:cNvPr>
          <p:cNvSpPr txBox="1"/>
          <p:nvPr/>
        </p:nvSpPr>
        <p:spPr>
          <a:xfrm>
            <a:off x="3491880" y="856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8934010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172200" cy="232196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）二元关系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FF0000"/>
                </a:solidFill>
              </a:rPr>
              <a:t>            </a:t>
            </a:r>
            <a:r>
              <a:rPr lang="en-US" altLang="zh-CN" sz="2400" dirty="0"/>
              <a:t>A×A</a:t>
            </a:r>
            <a:r>
              <a:rPr lang="zh-CN" altLang="en-US" sz="2400" dirty="0"/>
              <a:t>有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9</a:t>
            </a:r>
            <a:r>
              <a:rPr lang="zh-CN" altLang="en-US" sz="2400" dirty="0"/>
              <a:t>个元素（即</a:t>
            </a:r>
            <a:r>
              <a:rPr lang="en-US" altLang="zh-CN" sz="2400" dirty="0"/>
              <a:t>9</a:t>
            </a:r>
            <a:r>
              <a:rPr lang="zh-CN" altLang="en-US" sz="2400" dirty="0"/>
              <a:t>条边），每条边可以出现或不出现，有</a:t>
            </a:r>
            <a:r>
              <a:rPr lang="en-US" altLang="zh-CN" sz="2400" dirty="0"/>
              <a:t>2</a:t>
            </a:r>
            <a:r>
              <a:rPr lang="zh-CN" altLang="en-US" sz="2400" dirty="0"/>
              <a:t>种可能，故总数为</a:t>
            </a:r>
            <a:br>
              <a:rPr lang="en-US" altLang="zh-CN" sz="2400" dirty="0"/>
            </a:br>
            <a:r>
              <a:rPr lang="en-US" altLang="zh-CN" sz="2400" dirty="0"/>
              <a:t>2^9=512</a:t>
            </a:r>
            <a:r>
              <a:rPr lang="zh-CN" altLang="en-US" sz="2400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3658" y="3320989"/>
            <a:ext cx="633282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例如 </a:t>
            </a:r>
            <a:r>
              <a:rPr lang="en-US" altLang="zh-CN" sz="2400" dirty="0"/>
              <a:t>A={1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3}</a:t>
            </a:r>
            <a:r>
              <a:rPr lang="zh-CN" altLang="en-US" sz="2400" dirty="0"/>
              <a:t>， 则</a:t>
            </a:r>
            <a:r>
              <a:rPr lang="en-US" altLang="zh-CN" sz="2400" dirty="0"/>
              <a:t>A×A</a:t>
            </a:r>
            <a:r>
              <a:rPr lang="zh-CN" altLang="en-US" sz="2400" dirty="0"/>
              <a:t>中有如下</a:t>
            </a:r>
            <a:r>
              <a:rPr lang="en-US" altLang="zh-CN" sz="2400" dirty="0"/>
              <a:t>9</a:t>
            </a:r>
            <a:r>
              <a:rPr lang="zh-CN" altLang="en-US" sz="2400" dirty="0"/>
              <a:t>条边：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2897814" y="3921587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14783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172200" cy="145786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）等价关系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划分</a:t>
            </a:r>
            <a:br>
              <a:rPr lang="en-US" altLang="zh-CN" sz="2400" dirty="0"/>
            </a:br>
            <a:r>
              <a:rPr lang="en-US" altLang="zh-CN" sz="2400" dirty="0"/>
              <a:t>         3</a:t>
            </a:r>
            <a:r>
              <a:rPr lang="zh-CN" altLang="en-US" sz="2400" dirty="0"/>
              <a:t>个元素的划分有</a:t>
            </a:r>
            <a:r>
              <a:rPr lang="en-US" altLang="zh-CN" sz="2400" dirty="0"/>
              <a:t>1+3+1=5</a:t>
            </a:r>
            <a:r>
              <a:rPr lang="zh-CN" altLang="en-US" sz="24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067502" y="2834935"/>
            <a:ext cx="1134666" cy="1188244"/>
            <a:chOff x="2381" y="1389"/>
            <a:chExt cx="953" cy="99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2826871" y="2834935"/>
            <a:ext cx="1134666" cy="1188244"/>
            <a:chOff x="2381" y="1389"/>
            <a:chExt cx="953" cy="998"/>
          </a:xfrm>
        </p:grpSpPr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1583858" y="2834935"/>
            <a:ext cx="1134666" cy="1188244"/>
            <a:chOff x="2381" y="1389"/>
            <a:chExt cx="953" cy="998"/>
          </a:xfrm>
        </p:grpSpPr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5310515" y="2834935"/>
            <a:ext cx="1134666" cy="1188244"/>
            <a:chOff x="2381" y="1389"/>
            <a:chExt cx="953" cy="998"/>
          </a:xfrm>
        </p:grpSpPr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552338" y="2834935"/>
            <a:ext cx="1134665" cy="1188244"/>
            <a:chOff x="2381" y="1389"/>
            <a:chExt cx="953" cy="99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2381" y="1389"/>
              <a:ext cx="953" cy="99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836" y="1752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53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016" y="202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33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2731" y="157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517" y="2020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3049" y="1991"/>
              <a:ext cx="263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</a:p>
          </p:txBody>
        </p:sp>
      </p:grp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2988797" y="2996860"/>
            <a:ext cx="594122" cy="97274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4068693" y="3429056"/>
            <a:ext cx="1133475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H="1">
            <a:off x="5689135" y="2996860"/>
            <a:ext cx="594122" cy="97274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7146460" y="3158784"/>
            <a:ext cx="432197" cy="3238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 flipV="1">
            <a:off x="6607107" y="3213554"/>
            <a:ext cx="539353" cy="2690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7146458" y="3482635"/>
            <a:ext cx="0" cy="48696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776113-082F-4C2C-94BC-4EAD2290D56D}" type="slidenum">
              <a:rPr lang="zh-CN" altLang="en-US" smtClean="0">
                <a:solidFill>
                  <a:schemeClr val="accent1"/>
                </a:solidFill>
              </a:rPr>
              <a:pPr/>
              <a:t>6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80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17339"/>
            <a:ext cx="4335463" cy="1979613"/>
          </a:xfrm>
        </p:spPr>
        <p:txBody>
          <a:bodyPr/>
          <a:lstStyle/>
          <a:p>
            <a:pPr>
              <a:spcBef>
                <a:spcPct val="40000"/>
              </a:spcBef>
              <a:spcAft>
                <a:spcPct val="40000"/>
              </a:spcAft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f: R→R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f(x)=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g: R→R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g(x)=x+7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则：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2987824" y="727077"/>
            <a:ext cx="1638300" cy="1127265"/>
            <a:chOff x="3924" y="1658"/>
            <a:chExt cx="1032" cy="595"/>
          </a:xfrm>
        </p:grpSpPr>
        <p:sp>
          <p:nvSpPr>
            <p:cNvPr id="38922" name="AutoShape 5"/>
            <p:cNvSpPr>
              <a:spLocks/>
            </p:cNvSpPr>
            <p:nvPr/>
          </p:nvSpPr>
          <p:spPr bwMode="auto">
            <a:xfrm>
              <a:off x="3924" y="1797"/>
              <a:ext cx="45" cy="318"/>
            </a:xfrm>
            <a:prstGeom prst="leftBrace">
              <a:avLst>
                <a:gd name="adj1" fmla="val 58889"/>
                <a:gd name="adj2" fmla="val 50000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3" name="Text Box 6"/>
            <p:cNvSpPr txBox="1">
              <a:spLocks noChangeArrowheads="1"/>
            </p:cNvSpPr>
            <p:nvPr/>
          </p:nvSpPr>
          <p:spPr bwMode="auto">
            <a:xfrm>
              <a:off x="3948" y="1658"/>
              <a:ext cx="1008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333300"/>
                  </a:solidFill>
                </a:rPr>
                <a:t>x</a:t>
              </a:r>
              <a:r>
                <a:rPr lang="en-US" altLang="zh-CN" sz="2800" baseline="30000" dirty="0">
                  <a:solidFill>
                    <a:srgbClr val="333300"/>
                  </a:solidFill>
                </a:rPr>
                <a:t>2        </a:t>
              </a:r>
              <a:r>
                <a:rPr lang="en-US" altLang="zh-CN" sz="2800" dirty="0">
                  <a:solidFill>
                    <a:srgbClr val="333300"/>
                  </a:solidFill>
                </a:rPr>
                <a:t>x≥3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333300"/>
                  </a:solidFill>
                </a:rPr>
                <a:t>-1     x&lt;3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43012" y="2708920"/>
            <a:ext cx="4396627" cy="1505027"/>
            <a:chOff x="1243012" y="3220117"/>
            <a:chExt cx="4396627" cy="1505027"/>
          </a:xfrm>
        </p:grpSpPr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243012" y="3717032"/>
              <a:ext cx="212590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>
                  <a:solidFill>
                    <a:srgbClr val="993300"/>
                  </a:solidFill>
                </a:rPr>
                <a:t>f∘g</a:t>
              </a:r>
              <a:r>
                <a:rPr lang="en-US" altLang="zh-CN" sz="2800" b="1" dirty="0">
                  <a:solidFill>
                    <a:srgbClr val="993300"/>
                  </a:solidFill>
                </a:rPr>
                <a:t>(x) =       </a:t>
              </a:r>
              <a:endParaRPr lang="en-US" altLang="zh-CN" sz="2400" b="1" dirty="0">
                <a:solidFill>
                  <a:srgbClr val="993300"/>
                </a:solidFill>
              </a:endParaRPr>
            </a:p>
          </p:txBody>
        </p:sp>
        <p:sp>
          <p:nvSpPr>
            <p:cNvPr id="38920" name="AutoShape 8"/>
            <p:cNvSpPr>
              <a:spLocks/>
            </p:cNvSpPr>
            <p:nvPr/>
          </p:nvSpPr>
          <p:spPr bwMode="auto">
            <a:xfrm>
              <a:off x="2699792" y="3501008"/>
              <a:ext cx="260499" cy="1008390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28575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2915816" y="3220117"/>
              <a:ext cx="2723823" cy="1505027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3200" dirty="0">
                  <a:solidFill>
                    <a:srgbClr val="993300"/>
                  </a:solidFill>
                </a:rPr>
                <a:t>(x+7)</a:t>
              </a:r>
              <a:r>
                <a:rPr lang="en-US" altLang="zh-CN" sz="3200" baseline="30000" dirty="0">
                  <a:solidFill>
                    <a:srgbClr val="993300"/>
                  </a:solidFill>
                </a:rPr>
                <a:t>2        </a:t>
              </a:r>
              <a:r>
                <a:rPr lang="en-US" altLang="zh-CN" sz="3200" dirty="0">
                  <a:solidFill>
                    <a:srgbClr val="993300"/>
                  </a:solidFill>
                </a:rPr>
                <a:t>x≥-4</a:t>
              </a:r>
            </a:p>
            <a:p>
              <a:pPr eaLnBrk="1" hangingPunct="1">
                <a:lnSpc>
                  <a:spcPct val="120000"/>
                </a:lnSpc>
                <a:spcBef>
                  <a:spcPts val="1800"/>
                </a:spcBef>
              </a:pPr>
              <a:r>
                <a:rPr lang="en-US" altLang="zh-CN" sz="3200" dirty="0">
                  <a:solidFill>
                    <a:srgbClr val="993300"/>
                  </a:solidFill>
                </a:rPr>
                <a:t>-1            x&lt;-4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1331640" y="4502550"/>
            <a:ext cx="4248558" cy="1428750"/>
            <a:chOff x="772" y="2738"/>
            <a:chExt cx="2838" cy="900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72" y="3018"/>
              <a:ext cx="9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 err="1"/>
                <a:t>g∘f</a:t>
              </a:r>
              <a:r>
                <a:rPr lang="en-US" altLang="zh-CN" sz="2800" b="1" dirty="0"/>
                <a:t>(x</a:t>
              </a:r>
              <a:r>
                <a:rPr lang="en-US" altLang="zh-CN" sz="2400" b="1" dirty="0"/>
                <a:t>) =</a:t>
              </a:r>
            </a:p>
          </p:txBody>
        </p:sp>
        <p:sp>
          <p:nvSpPr>
            <p:cNvPr id="14" name="AutoShape 10"/>
            <p:cNvSpPr>
              <a:spLocks/>
            </p:cNvSpPr>
            <p:nvPr/>
          </p:nvSpPr>
          <p:spPr bwMode="auto">
            <a:xfrm>
              <a:off x="1701" y="2931"/>
              <a:ext cx="102" cy="544"/>
            </a:xfrm>
            <a:prstGeom prst="leftBrace">
              <a:avLst>
                <a:gd name="adj1" fmla="val 10074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818" y="2738"/>
              <a:ext cx="1792" cy="9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3200" dirty="0"/>
                <a:t>x</a:t>
              </a:r>
              <a:r>
                <a:rPr lang="en-US" altLang="zh-CN" sz="3200" baseline="30000" dirty="0"/>
                <a:t>2</a:t>
              </a:r>
              <a:r>
                <a:rPr lang="en-US" altLang="zh-CN" sz="3200" dirty="0"/>
                <a:t>+7</a:t>
              </a:r>
              <a:r>
                <a:rPr lang="en-US" altLang="zh-CN" sz="3200" baseline="30000" dirty="0"/>
                <a:t>            </a:t>
              </a:r>
              <a:r>
                <a:rPr lang="en-US" altLang="zh-CN" sz="3200" dirty="0"/>
                <a:t>x≥3</a:t>
              </a:r>
            </a:p>
            <a:p>
              <a:pPr eaLnBrk="1" hangingPunct="1">
                <a:lnSpc>
                  <a:spcPct val="120000"/>
                </a:lnSpc>
                <a:spcBef>
                  <a:spcPts val="1200"/>
                </a:spcBef>
              </a:pPr>
              <a:r>
                <a:rPr lang="en-US" altLang="zh-CN" sz="3200" dirty="0"/>
                <a:t>6             x&lt;3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895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172200" cy="145786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）全序关系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链</a:t>
            </a:r>
            <a:br>
              <a:rPr lang="en-US" altLang="zh-CN" sz="2400" dirty="0"/>
            </a:br>
            <a:r>
              <a:rPr lang="en-US" altLang="zh-CN" sz="2400" dirty="0"/>
              <a:t>          3</a:t>
            </a:r>
            <a:r>
              <a:rPr lang="zh-CN" altLang="en-US" sz="2400" dirty="0"/>
              <a:t>！</a:t>
            </a:r>
            <a:r>
              <a:rPr lang="en-US" altLang="zh-CN" sz="2400" dirty="0"/>
              <a:t>=6</a:t>
            </a:r>
            <a:r>
              <a:rPr lang="zh-CN" altLang="en-US" sz="24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672263" y="3424665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6709172" y="42928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6682321" y="2519347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431942" y="328576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6590247" y="434794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6592789" y="224086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6709265" y="3429057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6694290" y="2516815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493526" y="47182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578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4228" y="2240868"/>
            <a:ext cx="864096" cy="248504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219979" y="3195448"/>
            <a:ext cx="972201" cy="15304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999093" y="3187753"/>
            <a:ext cx="972201" cy="153047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747372" y="3187753"/>
            <a:ext cx="972201" cy="153047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31547" y="3187754"/>
            <a:ext cx="972201" cy="153047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480813" cy="145786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）偏序关系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哈斯图</a:t>
            </a:r>
            <a:br>
              <a:rPr lang="en-US" altLang="zh-CN" sz="2400" dirty="0"/>
            </a:br>
            <a:r>
              <a:rPr lang="en-US" altLang="zh-CN" sz="2400" dirty="0"/>
              <a:t>         3</a:t>
            </a:r>
            <a:r>
              <a:rPr lang="zh-CN" altLang="en-US" sz="2400" dirty="0"/>
              <a:t>个元素的哈斯图有</a:t>
            </a:r>
            <a:r>
              <a:rPr lang="en-US" altLang="zh-CN" sz="2400" dirty="0"/>
              <a:t>1+3+3+6+6=19</a:t>
            </a:r>
            <a:r>
              <a:rPr lang="zh-CN" altLang="en-US" sz="2400" dirty="0"/>
              <a:t>种。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426986" y="3424665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96859" y="42928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823549" y="429352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301970" y="320797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77934" y="434794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34018" y="434209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781026" y="428809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510903" y="428809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060388" y="428809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704391" y="434209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439652" y="434209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997050" y="433709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 flipH="1">
            <a:off x="4148823" y="3483249"/>
            <a:ext cx="264352" cy="82387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6"/>
          <p:cNvSpPr>
            <a:spLocks noChangeArrowheads="1"/>
          </p:cNvSpPr>
          <p:nvPr/>
        </p:nvSpPr>
        <p:spPr bwMode="auto">
          <a:xfrm>
            <a:off x="6996299" y="3424665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7033208" y="42928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" name="Oval 8"/>
          <p:cNvSpPr>
            <a:spLocks noChangeArrowheads="1"/>
          </p:cNvSpPr>
          <p:nvPr/>
        </p:nvSpPr>
        <p:spPr bwMode="auto">
          <a:xfrm>
            <a:off x="7006357" y="2519347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6755978" y="328576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6914283" y="434794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6916825" y="2240869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>
            <a:off x="7033301" y="3429057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44"/>
          <p:cNvSpPr>
            <a:spLocks noChangeShapeType="1"/>
          </p:cNvSpPr>
          <p:nvPr/>
        </p:nvSpPr>
        <p:spPr bwMode="auto">
          <a:xfrm>
            <a:off x="7018326" y="2516815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6817562" y="471822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全序</a:t>
            </a:r>
            <a:endParaRPr lang="zh-CN" altLang="en-US" dirty="0"/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2860812" y="3429670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3468734" y="3423151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203369" y="429852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735796" y="3212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3459289" y="318775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3113838" y="434710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1" name="Line 44"/>
          <p:cNvSpPr>
            <a:spLocks noChangeShapeType="1"/>
          </p:cNvSpPr>
          <p:nvPr/>
        </p:nvSpPr>
        <p:spPr bwMode="auto">
          <a:xfrm>
            <a:off x="2914392" y="3488011"/>
            <a:ext cx="334744" cy="83442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44"/>
          <p:cNvSpPr>
            <a:spLocks noChangeShapeType="1"/>
          </p:cNvSpPr>
          <p:nvPr/>
        </p:nvSpPr>
        <p:spPr bwMode="auto">
          <a:xfrm flipH="1">
            <a:off x="3242746" y="3440068"/>
            <a:ext cx="231725" cy="88236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6"/>
          <p:cNvSpPr>
            <a:spLocks noChangeArrowheads="1"/>
          </p:cNvSpPr>
          <p:nvPr/>
        </p:nvSpPr>
        <p:spPr bwMode="auto">
          <a:xfrm>
            <a:off x="5453100" y="3429670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Oval 7"/>
          <p:cNvSpPr>
            <a:spLocks noChangeArrowheads="1"/>
          </p:cNvSpPr>
          <p:nvPr/>
        </p:nvSpPr>
        <p:spPr bwMode="auto">
          <a:xfrm>
            <a:off x="5490009" y="429785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5849663" y="429852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5328084" y="3212977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5371084" y="435295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760132" y="434710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9" name="Line 44"/>
          <p:cNvSpPr>
            <a:spLocks noChangeShapeType="1"/>
          </p:cNvSpPr>
          <p:nvPr/>
        </p:nvSpPr>
        <p:spPr bwMode="auto">
          <a:xfrm>
            <a:off x="5490102" y="3434062"/>
            <a:ext cx="9525" cy="89338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4457137" y="3440068"/>
            <a:ext cx="411455" cy="84802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790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1372435" y="2672916"/>
            <a:ext cx="1444043" cy="12421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073951" y="2672916"/>
            <a:ext cx="1444043" cy="1242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4774579" y="2674483"/>
            <a:ext cx="1444043" cy="12421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62210" y="2672916"/>
            <a:ext cx="1444043" cy="1242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646" y="875589"/>
            <a:ext cx="6723459" cy="1878337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zh-CN" altLang="en-US" sz="2400" dirty="0">
                <a:solidFill>
                  <a:srgbClr val="FF0000"/>
                </a:solidFill>
              </a:rPr>
              <a:t>）既对称又反对称的关系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r>
              <a:rPr lang="zh-CN" altLang="en-US" sz="2400" dirty="0">
                <a:solidFill>
                  <a:srgbClr val="FF0000"/>
                </a:solidFill>
              </a:rPr>
              <a:t>只有环这样的边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>
                <a:solidFill>
                  <a:srgbClr val="FF0000"/>
                </a:solidFill>
              </a:rPr>
              <a:t>                                             =</a:t>
            </a:r>
            <a:r>
              <a:rPr lang="zh-CN" altLang="en-US" sz="2400" dirty="0">
                <a:solidFill>
                  <a:srgbClr val="FF0000"/>
                </a:solidFill>
              </a:rPr>
              <a:t>只有对角线上的边</a:t>
            </a:r>
            <a:br>
              <a:rPr lang="en-US" altLang="zh-CN" sz="2400" dirty="0"/>
            </a:br>
            <a:r>
              <a:rPr lang="en-US" altLang="zh-CN" sz="2400" dirty="0"/>
              <a:t>         3</a:t>
            </a:r>
            <a:r>
              <a:rPr lang="zh-CN" altLang="en-US" sz="2400" dirty="0"/>
              <a:t>个顶点上总环数可以是</a:t>
            </a:r>
            <a:r>
              <a:rPr lang="en-US" altLang="zh-CN" sz="2400" dirty="0"/>
              <a:t>0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943044" y="3099959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672921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222406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866409" y="31539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601670" y="364002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159068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25" name="Oval 14"/>
          <p:cNvSpPr>
            <a:spLocks noChangeArrowheads="1"/>
          </p:cNvSpPr>
          <p:nvPr/>
        </p:nvSpPr>
        <p:spPr bwMode="auto">
          <a:xfrm>
            <a:off x="3771826" y="3099959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15"/>
          <p:cNvSpPr>
            <a:spLocks noChangeArrowheads="1"/>
          </p:cNvSpPr>
          <p:nvPr/>
        </p:nvSpPr>
        <p:spPr bwMode="auto">
          <a:xfrm>
            <a:off x="3501703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16"/>
          <p:cNvSpPr>
            <a:spLocks noChangeArrowheads="1"/>
          </p:cNvSpPr>
          <p:nvPr/>
        </p:nvSpPr>
        <p:spPr bwMode="auto">
          <a:xfrm>
            <a:off x="4051187" y="3586013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695190" y="315396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430451" y="364002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3987850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7146949" y="30949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6876826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7426311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7070314" y="314896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805575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7362973" y="363001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3" name="椭圆 2"/>
          <p:cNvSpPr/>
          <p:nvPr/>
        </p:nvSpPr>
        <p:spPr>
          <a:xfrm>
            <a:off x="7038939" y="2883937"/>
            <a:ext cx="264739" cy="21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479889" y="3423997"/>
            <a:ext cx="224459" cy="2650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624749" y="3478001"/>
            <a:ext cx="252078" cy="27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val 14"/>
          <p:cNvSpPr>
            <a:spLocks noChangeArrowheads="1"/>
          </p:cNvSpPr>
          <p:nvPr/>
        </p:nvSpPr>
        <p:spPr bwMode="auto">
          <a:xfrm>
            <a:off x="5472243" y="3094954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5202120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Oval 16"/>
          <p:cNvSpPr>
            <a:spLocks noChangeArrowheads="1"/>
          </p:cNvSpPr>
          <p:nvPr/>
        </p:nvSpPr>
        <p:spPr bwMode="auto">
          <a:xfrm>
            <a:off x="5751604" y="3581008"/>
            <a:ext cx="53579" cy="53579"/>
          </a:xfrm>
          <a:prstGeom prst="ellipse">
            <a:avLst/>
          </a:prstGeom>
          <a:solidFill>
            <a:schemeClr val="tx1"/>
          </a:solidFill>
          <a:ln w="9525">
            <a:solidFill>
              <a:srgbClr val="33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5395607" y="3148962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5130868" y="363501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1</a:t>
            </a: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5688267" y="363001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</a:t>
            </a:r>
          </a:p>
        </p:txBody>
      </p:sp>
      <p:sp>
        <p:nvSpPr>
          <p:cNvPr id="47" name="椭圆 46"/>
          <p:cNvSpPr/>
          <p:nvPr/>
        </p:nvSpPr>
        <p:spPr>
          <a:xfrm>
            <a:off x="5364232" y="2883937"/>
            <a:ext cx="264739" cy="2110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950042" y="3478001"/>
            <a:ext cx="252078" cy="27003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303110" y="3423997"/>
            <a:ext cx="252171" cy="2650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8471" y="4506215"/>
            <a:ext cx="29803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000" dirty="0"/>
              <a:t>1+3+3+1=2^3=8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425025" y="4131078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45403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723459" cy="1717953"/>
          </a:xfrm>
        </p:spPr>
        <p:txBody>
          <a:bodyPr/>
          <a:lstStyle/>
          <a:p>
            <a:pPr marL="1012031" indent="-101203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）既自反又对称的关系</a:t>
            </a:r>
            <a:br>
              <a:rPr lang="en-US" altLang="zh-CN" sz="2400" dirty="0"/>
            </a:br>
            <a:r>
              <a:rPr lang="en-US" altLang="zh-CN" sz="2400" dirty="0"/>
              <a:t>=</a:t>
            </a:r>
            <a:r>
              <a:rPr lang="zh-CN" altLang="en-US" sz="2400" dirty="0"/>
              <a:t>有对角线上的</a:t>
            </a:r>
            <a:r>
              <a:rPr lang="en-US" altLang="zh-CN" sz="2400" dirty="0"/>
              <a:t>3</a:t>
            </a:r>
            <a:r>
              <a:rPr lang="zh-CN" altLang="en-US" sz="2400" dirty="0"/>
              <a:t>条边，非对角线上的边需要成对出现。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2726922"/>
            <a:ext cx="6333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非对角线上有</a:t>
            </a:r>
            <a:r>
              <a:rPr lang="en-US" altLang="zh-CN" sz="2400" dirty="0"/>
              <a:t>3</a:t>
            </a:r>
            <a:r>
              <a:rPr lang="zh-CN" altLang="en-US" sz="2400" dirty="0"/>
              <a:t>对边，每对边共有</a:t>
            </a:r>
            <a:r>
              <a:rPr lang="en-US" altLang="zh-CN" sz="2400" dirty="0"/>
              <a:t>2*2</a:t>
            </a:r>
            <a:r>
              <a:rPr lang="zh-CN" altLang="en-US" sz="2400" dirty="0"/>
              <a:t>种可能，其中</a:t>
            </a:r>
            <a:r>
              <a:rPr lang="en-US" altLang="zh-CN" sz="2400" dirty="0"/>
              <a:t>2</a:t>
            </a:r>
            <a:r>
              <a:rPr lang="zh-CN" altLang="en-US" sz="2400" dirty="0"/>
              <a:t>种可能（即都出现，或都不出现）满足条件。</a:t>
            </a:r>
            <a:endParaRPr lang="en-US" altLang="zh-CN" sz="2400" dirty="0"/>
          </a:p>
          <a:p>
            <a:r>
              <a:rPr lang="zh-CN" altLang="en-US" sz="2400" dirty="0"/>
              <a:t>所以总数目为：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2^3=8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66066" y="4031560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7613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7541" y="837009"/>
            <a:ext cx="6723459" cy="1717953"/>
          </a:xfrm>
        </p:spPr>
        <p:txBody>
          <a:bodyPr/>
          <a:lstStyle/>
          <a:p>
            <a:pPr marL="1012031" indent="-101203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</a:rPr>
              <a:t>）既自反又反对称的关系</a:t>
            </a:r>
            <a:br>
              <a:rPr lang="en-US" altLang="zh-CN" sz="2400" dirty="0"/>
            </a:br>
            <a:r>
              <a:rPr lang="en-US" altLang="zh-CN" sz="2400" dirty="0"/>
              <a:t>=</a:t>
            </a:r>
            <a:r>
              <a:rPr lang="zh-CN" altLang="en-US" sz="2400" dirty="0"/>
              <a:t>有对角线上的</a:t>
            </a:r>
            <a:r>
              <a:rPr lang="en-US" altLang="zh-CN" sz="2400" dirty="0"/>
              <a:t>3</a:t>
            </a:r>
            <a:r>
              <a:rPr lang="zh-CN" altLang="en-US" sz="2400" dirty="0"/>
              <a:t>条边，非对角线上的</a:t>
            </a:r>
            <a:r>
              <a:rPr lang="en-US" altLang="zh-CN" sz="2400" dirty="0"/>
              <a:t>3</a:t>
            </a:r>
            <a:r>
              <a:rPr lang="zh-CN" altLang="en-US" sz="2400" dirty="0"/>
              <a:t>对边不能成对出现。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2780929"/>
            <a:ext cx="61026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非对角线上有</a:t>
            </a:r>
            <a:r>
              <a:rPr lang="en-US" altLang="zh-CN" sz="2400" dirty="0"/>
              <a:t>3</a:t>
            </a:r>
            <a:r>
              <a:rPr lang="zh-CN" altLang="en-US" sz="2400" dirty="0"/>
              <a:t>对边，每对边共有</a:t>
            </a:r>
            <a:r>
              <a:rPr lang="en-US" altLang="zh-CN" sz="2400" dirty="0"/>
              <a:t>2*2</a:t>
            </a:r>
            <a:r>
              <a:rPr lang="zh-CN" altLang="en-US" sz="2400" dirty="0"/>
              <a:t>种可能，其中</a:t>
            </a:r>
            <a:r>
              <a:rPr lang="en-US" altLang="zh-CN" sz="2400" dirty="0"/>
              <a:t>3</a:t>
            </a:r>
            <a:r>
              <a:rPr lang="zh-CN" altLang="en-US" sz="2400" dirty="0"/>
              <a:t>种可能（即除了都出现）满足条件。</a:t>
            </a:r>
            <a:endParaRPr lang="en-US" altLang="zh-CN" sz="2400" dirty="0"/>
          </a:p>
          <a:p>
            <a:r>
              <a:rPr lang="zh-CN" altLang="en-US" sz="2400" dirty="0"/>
              <a:t>所以总数目为：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  3^3=27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166066" y="4031560"/>
            <a:ext cx="2763898" cy="168584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(1,1)    </a:t>
            </a:r>
            <a:r>
              <a:rPr lang="en-US" altLang="zh-CN" sz="2400" dirty="0">
                <a:solidFill>
                  <a:srgbClr val="00B0F0"/>
                </a:solidFill>
              </a:rPr>
              <a:t>(1,2)    </a:t>
            </a:r>
            <a:r>
              <a:rPr lang="en-US" altLang="zh-CN" sz="2400" dirty="0">
                <a:solidFill>
                  <a:srgbClr val="FF0000"/>
                </a:solidFill>
              </a:rPr>
              <a:t>(1,3)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B0F0"/>
                </a:solidFill>
              </a:rPr>
              <a:t>(2,1)    </a:t>
            </a:r>
            <a:r>
              <a:rPr lang="en-US" altLang="zh-CN" sz="2400" dirty="0"/>
              <a:t>(2,2)    </a:t>
            </a:r>
            <a:r>
              <a:rPr lang="en-US" altLang="zh-CN" sz="2400" dirty="0">
                <a:solidFill>
                  <a:srgbClr val="00B050"/>
                </a:solidFill>
              </a:rPr>
              <a:t>(2,3)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(3,1)    </a:t>
            </a:r>
            <a:r>
              <a:rPr lang="en-US" altLang="zh-CN" sz="2400" dirty="0">
                <a:solidFill>
                  <a:srgbClr val="00B050"/>
                </a:solidFill>
              </a:rPr>
              <a:t>(3,2)    </a:t>
            </a:r>
            <a:r>
              <a:rPr lang="en-US" altLang="zh-CN" sz="2400" dirty="0"/>
              <a:t>(3,3)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217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函数复合运算具有结合律</a:t>
            </a: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79388" y="1617762"/>
            <a:ext cx="8713092" cy="353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marL="4395788" indent="-4395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设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B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C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D</a:t>
            </a:r>
            <a:r>
              <a:rPr lang="zh-CN" altLang="en-US" sz="3200" b="1" dirty="0">
                <a:solidFill>
                  <a:srgbClr val="333300"/>
                </a:solidFill>
              </a:rPr>
              <a:t>是四个任意集合，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H</a:t>
            </a:r>
            <a:r>
              <a:rPr lang="en-US" altLang="zh-CN" sz="3200" dirty="0"/>
              <a:t> ⊆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en-US" altLang="zh-CN" sz="3200" b="1" dirty="0">
                <a:latin typeface="Calibri" panose="020F0502020204030204" pitchFamily="34" charset="0"/>
              </a:rPr>
              <a:t>×B</a:t>
            </a:r>
            <a:r>
              <a:rPr lang="zh-CN" altLang="en-US" sz="3200" b="1" dirty="0">
                <a:solidFill>
                  <a:srgbClr val="333300"/>
                </a:solidFill>
              </a:rPr>
              <a:t>是从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到</a:t>
            </a:r>
            <a:r>
              <a:rPr lang="en-US" altLang="zh-CN" sz="3200" b="1" dirty="0">
                <a:solidFill>
                  <a:srgbClr val="333300"/>
                </a:solidFill>
              </a:rPr>
              <a:t>B</a:t>
            </a:r>
            <a:r>
              <a:rPr lang="zh-CN" altLang="en-US" sz="3200" b="1" dirty="0">
                <a:solidFill>
                  <a:srgbClr val="333300"/>
                </a:solidFill>
              </a:rPr>
              <a:t>的一个函数，</a:t>
            </a:r>
            <a:endParaRPr lang="en-US" altLang="zh-CN" sz="3200" b="1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G</a:t>
            </a:r>
            <a:r>
              <a:rPr lang="en-US" altLang="zh-CN" sz="3200" dirty="0"/>
              <a:t> ⊆</a:t>
            </a:r>
            <a:r>
              <a:rPr lang="en-US" altLang="zh-CN" sz="3200" b="1" dirty="0">
                <a:solidFill>
                  <a:srgbClr val="333300"/>
                </a:solidFill>
              </a:rPr>
              <a:t>B</a:t>
            </a:r>
            <a:r>
              <a:rPr lang="en-US" altLang="zh-CN" sz="3200" b="1" dirty="0">
                <a:latin typeface="Calibri" panose="020F0502020204030204" pitchFamily="34" charset="0"/>
              </a:rPr>
              <a:t>×C</a:t>
            </a:r>
            <a:r>
              <a:rPr lang="zh-CN" altLang="en-US" sz="3200" b="1" dirty="0">
                <a:solidFill>
                  <a:srgbClr val="333300"/>
                </a:solidFill>
              </a:rPr>
              <a:t>是从</a:t>
            </a:r>
            <a:r>
              <a:rPr lang="en-US" altLang="zh-CN" sz="3200" b="1" dirty="0">
                <a:solidFill>
                  <a:srgbClr val="333300"/>
                </a:solidFill>
              </a:rPr>
              <a:t>B</a:t>
            </a:r>
            <a:r>
              <a:rPr lang="zh-CN" altLang="en-US" sz="3200" b="1" dirty="0">
                <a:solidFill>
                  <a:srgbClr val="333300"/>
                </a:solidFill>
              </a:rPr>
              <a:t>到</a:t>
            </a:r>
            <a:r>
              <a:rPr lang="en-US" altLang="zh-CN" sz="3200" b="1" dirty="0">
                <a:solidFill>
                  <a:srgbClr val="333300"/>
                </a:solidFill>
              </a:rPr>
              <a:t>C</a:t>
            </a:r>
            <a:r>
              <a:rPr lang="zh-CN" altLang="en-US" sz="3200" b="1" dirty="0">
                <a:solidFill>
                  <a:srgbClr val="333300"/>
                </a:solidFill>
              </a:rPr>
              <a:t>的一个函数，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F</a:t>
            </a:r>
            <a:r>
              <a:rPr lang="en-US" altLang="zh-CN" sz="3200" dirty="0"/>
              <a:t> ⊆C</a:t>
            </a:r>
            <a:r>
              <a:rPr lang="en-US" altLang="zh-CN" sz="3200" b="1" dirty="0">
                <a:latin typeface="Calibri" panose="020F0502020204030204" pitchFamily="34" charset="0"/>
              </a:rPr>
              <a:t>×D</a:t>
            </a:r>
            <a:r>
              <a:rPr lang="zh-CN" altLang="en-US" sz="3200" b="1" dirty="0">
                <a:solidFill>
                  <a:srgbClr val="333300"/>
                </a:solidFill>
              </a:rPr>
              <a:t>是从</a:t>
            </a:r>
            <a:r>
              <a:rPr lang="en-US" altLang="zh-CN" sz="3200" b="1" dirty="0">
                <a:solidFill>
                  <a:srgbClr val="333300"/>
                </a:solidFill>
              </a:rPr>
              <a:t>C</a:t>
            </a:r>
            <a:r>
              <a:rPr lang="zh-CN" altLang="en-US" sz="3200" b="1" dirty="0">
                <a:solidFill>
                  <a:srgbClr val="333300"/>
                </a:solidFill>
              </a:rPr>
              <a:t>到</a:t>
            </a:r>
            <a:r>
              <a:rPr lang="en-US" altLang="zh-CN" sz="3200" b="1" dirty="0">
                <a:solidFill>
                  <a:srgbClr val="333300"/>
                </a:solidFill>
              </a:rPr>
              <a:t>D</a:t>
            </a:r>
            <a:r>
              <a:rPr lang="zh-CN" altLang="en-US" sz="3200" b="1" dirty="0">
                <a:solidFill>
                  <a:srgbClr val="333300"/>
                </a:solidFill>
              </a:rPr>
              <a:t>的一个函数，</a:t>
            </a: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            </a:t>
            </a:r>
            <a:r>
              <a:rPr lang="en-US" altLang="zh-CN" sz="3200" b="1" dirty="0">
                <a:latin typeface="Times New Roman" panose="02020603050405020304" pitchFamily="18" charset="0"/>
              </a:rPr>
              <a:t> (F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Times New Roman" panose="02020603050405020304" pitchFamily="18" charset="0"/>
              </a:rPr>
              <a:t>G)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Times New Roman" panose="02020603050405020304" pitchFamily="18" charset="0"/>
              </a:rPr>
              <a:t>H=F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Times New Roman" panose="02020603050405020304" pitchFamily="18" charset="0"/>
              </a:rPr>
              <a:t>(G</a:t>
            </a:r>
            <a:r>
              <a:rPr lang="en-US" altLang="zh-CN" sz="3200" b="1" dirty="0"/>
              <a:t>∘</a:t>
            </a:r>
            <a:r>
              <a:rPr lang="en-US" altLang="zh-CN" sz="3200" b="1" dirty="0">
                <a:latin typeface="Times New Roman" panose="02020603050405020304" pitchFamily="18" charset="0"/>
              </a:rPr>
              <a:t>H)</a:t>
            </a:r>
          </a:p>
        </p:txBody>
      </p:sp>
      <p:sp>
        <p:nvSpPr>
          <p:cNvPr id="3" name="矩形 2"/>
          <p:cNvSpPr/>
          <p:nvPr/>
        </p:nvSpPr>
        <p:spPr>
          <a:xfrm>
            <a:off x="179512" y="932190"/>
            <a:ext cx="29065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定理 </a:t>
            </a:r>
            <a:r>
              <a:rPr lang="en-US" altLang="zh-CN" sz="3200" b="1" dirty="0">
                <a:latin typeface="Calibri" panose="020F0502020204030204" pitchFamily="34" charset="0"/>
              </a:rPr>
              <a:t>(</a:t>
            </a:r>
            <a:r>
              <a:rPr lang="zh-CN" altLang="en-US" sz="3200" b="1" dirty="0">
                <a:latin typeface="Calibri" panose="020F0502020204030204" pitchFamily="34" charset="0"/>
              </a:rPr>
              <a:t>定理</a:t>
            </a:r>
            <a:r>
              <a:rPr lang="en-US" altLang="zh-CN" sz="3200" b="1" dirty="0">
                <a:latin typeface="Calibri" panose="020F0502020204030204" pitchFamily="34" charset="0"/>
              </a:rPr>
              <a:t>4.1’)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712802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AFD052-D460-4D08-9EF1-F72A146109FD}" type="slidenum">
              <a:rPr lang="zh-CN" altLang="en-US" smtClean="0">
                <a:solidFill>
                  <a:schemeClr val="accent1"/>
                </a:solidFill>
              </a:rPr>
              <a:pPr/>
              <a:t>8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301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4.7</a:t>
            </a:r>
            <a:endParaRPr lang="en-US" altLang="zh-CN" sz="2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9072686" cy="40322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</a:t>
            </a:r>
          </a:p>
          <a:p>
            <a:pPr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均是单射，则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是单射。</a:t>
            </a:r>
          </a:p>
          <a:p>
            <a:pPr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均是满射，则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是满射。</a:t>
            </a:r>
          </a:p>
          <a:p>
            <a:pPr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(3)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均是双射，则 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f∘g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是双射。</a:t>
            </a:r>
          </a:p>
        </p:txBody>
      </p:sp>
    </p:spTree>
    <p:extLst>
      <p:ext uri="{BB962C8B-B14F-4D97-AF65-F5344CB8AC3E}">
        <p14:creationId xmlns:p14="http://schemas.microsoft.com/office/powerpoint/2010/main" val="164982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C22212-6B51-4602-926F-FC219B80AAC0}" type="slidenum">
              <a:rPr lang="zh-CN" altLang="en-US" smtClean="0">
                <a:solidFill>
                  <a:schemeClr val="accent1"/>
                </a:solidFill>
              </a:rPr>
              <a:pPr/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4915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思考题：复合函数的单射性</a:t>
            </a:r>
          </a:p>
        </p:txBody>
      </p:sp>
      <p:graphicFrame>
        <p:nvGraphicFramePr>
          <p:cNvPr id="373789" name="Group 29"/>
          <p:cNvGraphicFramePr>
            <a:graphicFrameLocks noGrp="1"/>
          </p:cNvGraphicFramePr>
          <p:nvPr>
            <p:ph idx="4294967295"/>
          </p:nvPr>
        </p:nvGraphicFramePr>
        <p:xfrm>
          <a:off x="323850" y="1052513"/>
          <a:ext cx="8229600" cy="3426044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4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g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B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f∘g</a:t>
                      </a: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：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→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C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16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单射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单射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单射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06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 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单射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├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？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单射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27007"/>
      </p:ext>
    </p:extLst>
  </p:cSld>
  <p:clrMapOvr>
    <a:masterClrMapping/>
  </p:clrMapOvr>
  <p:transition advTm="1000"/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6313</Words>
  <Application>Microsoft Office PowerPoint</Application>
  <PresentationFormat>全屏显示(4:3)</PresentationFormat>
  <Paragraphs>614</Paragraphs>
  <Slides>64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MS Mincho</vt:lpstr>
      <vt:lpstr>MS PMincho</vt:lpstr>
      <vt:lpstr>黑体</vt:lpstr>
      <vt:lpstr>宋体</vt:lpstr>
      <vt:lpstr>Arial</vt:lpstr>
      <vt:lpstr>Calibri</vt:lpstr>
      <vt:lpstr>Tahoma</vt:lpstr>
      <vt:lpstr>Times New Roman</vt:lpstr>
      <vt:lpstr>Wingdings</vt:lpstr>
      <vt:lpstr>2_Office 主题</vt:lpstr>
      <vt:lpstr>图片</vt:lpstr>
      <vt:lpstr>PowerPoint 演示文稿</vt:lpstr>
      <vt:lpstr>4.7 函数的复合和反函数</vt:lpstr>
      <vt:lpstr>定理 4.6</vt:lpstr>
      <vt:lpstr>例  函数复合f∘g =关系复合 f∘g</vt:lpstr>
      <vt:lpstr>复合函数f∘g的值</vt:lpstr>
      <vt:lpstr>例</vt:lpstr>
      <vt:lpstr>函数复合运算具有结合律</vt:lpstr>
      <vt:lpstr>定理4.7</vt:lpstr>
      <vt:lpstr>思考题：复合函数的单射性</vt:lpstr>
      <vt:lpstr>定理4.7 设 g：A → B，f：B → C，则 (1) 如果 f和g均是单射，则 f∘g也是单射。</vt:lpstr>
      <vt:lpstr>定理4.7 设 g：A → B，f：B → C，则 (2) 如果 f和g均是满射，则 f∘g也是满射。 </vt:lpstr>
      <vt:lpstr>例</vt:lpstr>
      <vt:lpstr>例  设g是A到B的映射，f是B到 C的映射，            证明：          若f∘g 是A到C的单射，则g是A到B的单射。</vt:lpstr>
      <vt:lpstr>例  设g是A到B的映射，f是B到 C的映射, 请举出一个 f∘g是A到C的单射，但f不是B到C 单射的例子</vt:lpstr>
      <vt:lpstr>思考题：复合函数的满射性</vt:lpstr>
      <vt:lpstr>思考题：复合函数的双射性</vt:lpstr>
      <vt:lpstr>问题：函数的逆关系g1是否一个函数</vt:lpstr>
      <vt:lpstr>定理4.8</vt:lpstr>
      <vt:lpstr>定理4.8</vt:lpstr>
      <vt:lpstr>反函数的定义及性质</vt:lpstr>
      <vt:lpstr>第5章  图的基本概念</vt:lpstr>
      <vt:lpstr>5.1 无向图及有向图</vt:lpstr>
      <vt:lpstr>无序积</vt:lpstr>
      <vt:lpstr>多重集 </vt:lpstr>
      <vt:lpstr>定义5.1       无向图G=(V,E)</vt:lpstr>
      <vt:lpstr>定义5.2           有向图 G=(V,E)</vt:lpstr>
      <vt:lpstr>多重图、简单图</vt:lpstr>
      <vt:lpstr>定义5.3</vt:lpstr>
      <vt:lpstr>定义5.4</vt:lpstr>
      <vt:lpstr>定义5.5    顶点的度数</vt:lpstr>
      <vt:lpstr>定义5.5</vt:lpstr>
      <vt:lpstr>PowerPoint 演示文稿</vt:lpstr>
      <vt:lpstr>定理5.1 (握手定理)</vt:lpstr>
      <vt:lpstr>推论 在一个图中，度数为奇数的顶点必有偶数个。</vt:lpstr>
      <vt:lpstr>例 (3,3,2,3)与(5,2,3,1,4)能成为图的度数序列吗? 为什么?</vt:lpstr>
      <vt:lpstr>例  有9个人在一起打乒乓球，已知他们每人至少和其中另外3个人各打过一场球，则一定有一个人不止和3个人打过球。用图论语言解释这件事。</vt:lpstr>
      <vt:lpstr>例 设图G有n个顶点,2n条边,并且有一个度数为3的顶点,则图G中至少有一个顶点的度数不少于5.</vt:lpstr>
      <vt:lpstr>有向图的度数序列、出度序列、入度序列</vt:lpstr>
      <vt:lpstr>定义5.6  多重图与简单图 </vt:lpstr>
      <vt:lpstr>定义5.7         完全图</vt:lpstr>
      <vt:lpstr>定义5.8         子图</vt:lpstr>
      <vt:lpstr>生成子图实例：K4的生成子图 </vt:lpstr>
      <vt:lpstr>定义5.9            补图</vt:lpstr>
      <vt:lpstr>定义5.10    无向图的同构 G1≅G2</vt:lpstr>
      <vt:lpstr>定义5.10’     有向图的同构 G1≅G2</vt:lpstr>
      <vt:lpstr>图同构的例子</vt:lpstr>
      <vt:lpstr>例 K4所有互不同构的生成子图有多少？</vt:lpstr>
      <vt:lpstr>同构图的顶点度序列</vt:lpstr>
      <vt:lpstr>例   两无向图是否同构？</vt:lpstr>
      <vt:lpstr>例 考察两个不同构的简单无向图。 每一个图都仅有6个顶点，且每个顶点都均是3度，并指出这两个图为什么不同构。</vt:lpstr>
      <vt:lpstr>自互补图</vt:lpstr>
      <vt:lpstr>   4.21 5.4 </vt:lpstr>
      <vt:lpstr>补充题1 已知R是A上的等价关系, 证明R2也是A上的等价关系。</vt:lpstr>
      <vt:lpstr>补充题1 已知R是A上的等价关系, 证明R2也是A上的等价关系。</vt:lpstr>
      <vt:lpstr>补充题1 已知R是A上的等价关系, 证明R2也是A上的等价关系。</vt:lpstr>
      <vt:lpstr>PowerPoint 演示文稿</vt:lpstr>
      <vt:lpstr>PowerPoint 演示文稿</vt:lpstr>
      <vt:lpstr>（0）二元关系             A×A有 9个元素（即9条边），每条边可以出现或不出现，有2种可能，故总数为 2^9=512。</vt:lpstr>
      <vt:lpstr>（1）等价关系=划分          3个元素的划分有1+3+1=5种。</vt:lpstr>
      <vt:lpstr>（2）全序关系=链           3！=6种。</vt:lpstr>
      <vt:lpstr>（3）偏序关系=哈斯图          3个元素的哈斯图有1+3+3+6+6=19种。</vt:lpstr>
      <vt:lpstr>（4）既对称又反对称的关系=只有环这样的边                                              =只有对角线上的边          3个顶点上总环数可以是0、1、2、3。</vt:lpstr>
      <vt:lpstr>（5）既自反又对称的关系 =有对角线上的3条边，非对角线上的边需要成对出现。</vt:lpstr>
      <vt:lpstr>（6）既自反又反对称的关系 =有对角线上的3条边，非对角线上的3对边不能成对出现。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227</cp:revision>
  <dcterms:created xsi:type="dcterms:W3CDTF">2090-01-01T11:28:00Z</dcterms:created>
  <dcterms:modified xsi:type="dcterms:W3CDTF">2024-11-22T02:58:17Z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