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9"/>
  </p:notesMasterIdLst>
  <p:sldIdLst>
    <p:sldId id="719" r:id="rId2"/>
    <p:sldId id="670" r:id="rId3"/>
    <p:sldId id="664" r:id="rId4"/>
    <p:sldId id="665" r:id="rId5"/>
    <p:sldId id="666" r:id="rId6"/>
    <p:sldId id="667" r:id="rId7"/>
    <p:sldId id="668" r:id="rId8"/>
    <p:sldId id="641" r:id="rId9"/>
    <p:sldId id="671" r:id="rId10"/>
    <p:sldId id="643" r:id="rId11"/>
    <p:sldId id="674" r:id="rId12"/>
    <p:sldId id="645" r:id="rId13"/>
    <p:sldId id="687" r:id="rId14"/>
    <p:sldId id="676" r:id="rId15"/>
    <p:sldId id="677" r:id="rId16"/>
    <p:sldId id="678" r:id="rId17"/>
    <p:sldId id="679" r:id="rId18"/>
    <p:sldId id="680" r:id="rId19"/>
    <p:sldId id="681" r:id="rId20"/>
    <p:sldId id="721" r:id="rId21"/>
    <p:sldId id="688" r:id="rId22"/>
    <p:sldId id="689" r:id="rId23"/>
    <p:sldId id="682" r:id="rId24"/>
    <p:sldId id="691" r:id="rId25"/>
    <p:sldId id="683" r:id="rId26"/>
    <p:sldId id="692" r:id="rId27"/>
    <p:sldId id="684" r:id="rId28"/>
    <p:sldId id="651" r:id="rId29"/>
    <p:sldId id="652" r:id="rId30"/>
    <p:sldId id="653" r:id="rId31"/>
    <p:sldId id="690" r:id="rId32"/>
    <p:sldId id="660" r:id="rId33"/>
    <p:sldId id="655" r:id="rId34"/>
    <p:sldId id="656" r:id="rId35"/>
    <p:sldId id="657" r:id="rId36"/>
    <p:sldId id="658" r:id="rId37"/>
    <p:sldId id="659" r:id="rId38"/>
    <p:sldId id="661" r:id="rId39"/>
    <p:sldId id="662" r:id="rId40"/>
    <p:sldId id="663" r:id="rId41"/>
    <p:sldId id="618" r:id="rId42"/>
    <p:sldId id="619" r:id="rId43"/>
    <p:sldId id="620" r:id="rId44"/>
    <p:sldId id="621" r:id="rId45"/>
    <p:sldId id="623" r:id="rId46"/>
    <p:sldId id="605" r:id="rId47"/>
    <p:sldId id="600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B3D7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76804" autoAdjust="0"/>
  </p:normalViewPr>
  <p:slideViewPr>
    <p:cSldViewPr>
      <p:cViewPr varScale="1">
        <p:scale>
          <a:sx n="105" d="100"/>
          <a:sy n="105" d="100"/>
        </p:scale>
        <p:origin x="45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1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91A20C02-707B-428A-9FF1-C7F3D5510845}" type="datetimeFigureOut">
              <a:rPr lang="zh-CN" altLang="en-US"/>
              <a:pPr>
                <a:defRPr/>
              </a:pPr>
              <a:t>2024/11/22</a:t>
            </a:fld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1C018C9-1FC3-4401-8CFB-B97EB7B7212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83%A0%E7%89%B9%E5%B0%BC%E4%B8%8D%E7%AD%89%E5%BC%8F/59475061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8A268-A88C-4588-9A5D-7BFE0AADEA3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07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49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耿素云、屈婉玲、王捍贫编著</a:t>
            </a:r>
            <a:r>
              <a:rPr lang="en-US" altLang="zh-CN" b="1" dirty="0"/>
              <a:t>《</a:t>
            </a:r>
            <a:r>
              <a:rPr lang="zh-CN" altLang="en-US" b="1" dirty="0"/>
              <a:t>离散数学教程</a:t>
            </a:r>
            <a:r>
              <a:rPr lang="en-US" altLang="zh-CN" b="1" dirty="0"/>
              <a:t>》7.4 </a:t>
            </a:r>
            <a:r>
              <a:rPr lang="zh-CN" altLang="en-US" b="1" dirty="0"/>
              <a:t>无向图的连通度（第</a:t>
            </a:r>
            <a:r>
              <a:rPr lang="en-US" altLang="zh-CN" b="1" dirty="0"/>
              <a:t>123</a:t>
            </a:r>
            <a:r>
              <a:rPr lang="zh-CN" altLang="en-US" b="1" dirty="0"/>
              <a:t>页）</a:t>
            </a:r>
            <a:endParaRPr lang="en-US" altLang="zh-CN" b="1" dirty="0"/>
          </a:p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的点连通度</a:t>
            </a:r>
            <a:r>
              <a:rPr lang="en-US" altLang="zh-CN" dirty="0"/>
              <a:t>≥k</a:t>
            </a:r>
            <a:r>
              <a:rPr lang="zh-CN" altLang="en-US" dirty="0"/>
              <a:t>，则称</a:t>
            </a:r>
            <a:r>
              <a:rPr lang="en-US" altLang="zh-CN" dirty="0"/>
              <a:t>G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FF0000"/>
                </a:solidFill>
              </a:rPr>
              <a:t>k-</a:t>
            </a:r>
            <a:r>
              <a:rPr lang="zh-CN" altLang="en-US" dirty="0">
                <a:solidFill>
                  <a:srgbClr val="FF0000"/>
                </a:solidFill>
              </a:rPr>
              <a:t>连通图</a:t>
            </a:r>
            <a:r>
              <a:rPr lang="zh-CN" altLang="en-US" dirty="0"/>
              <a:t>。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924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的边连通度</a:t>
            </a:r>
            <a:r>
              <a:rPr lang="en-US" altLang="zh-CN" dirty="0"/>
              <a:t>≥k</a:t>
            </a:r>
            <a:r>
              <a:rPr lang="zh-CN" altLang="en-US" dirty="0"/>
              <a:t>，则称</a:t>
            </a:r>
            <a:r>
              <a:rPr lang="en-US" altLang="zh-CN" dirty="0"/>
              <a:t>G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边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连通图</a:t>
            </a:r>
            <a:r>
              <a:rPr lang="zh-CN" altLang="en-US" dirty="0"/>
              <a:t>。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079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惠特尼不等式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百度百科 </a:t>
            </a:r>
            <a:r>
              <a:rPr lang="en-US" altLang="zh-CN" dirty="0">
                <a:hlinkClick r:id="rId3"/>
              </a:rPr>
              <a:t>(baidu.com)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https://baike.baidu.com/item/%E6%83%A0%E7%89%B9%E5%B0%BC%E4%B8%8D%E7%AD%89%E5%BC%8F/59475061</a:t>
            </a:r>
          </a:p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latin typeface="Calibri" panose="020F0502020204030204" pitchFamily="34" charset="0"/>
              </a:rPr>
              <a:t>边连通度 </a:t>
            </a:r>
            <a:r>
              <a:rPr lang="en-US" altLang="zh-CN" b="1" dirty="0">
                <a:latin typeface="Calibri" panose="020F0502020204030204" pitchFamily="34" charset="0"/>
              </a:rPr>
              <a:t>≤ </a:t>
            </a:r>
            <a:r>
              <a:rPr lang="zh-CN" altLang="en-US" b="1" dirty="0">
                <a:latin typeface="Calibri" panose="020F0502020204030204" pitchFamily="34" charset="0"/>
              </a:rPr>
              <a:t>顶点最小度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</a:t>
            </a:r>
            <a:r>
              <a:rPr lang="zh-CN" altLang="en-US" dirty="0"/>
              <a:t>证明：设顶点最小度为</a:t>
            </a:r>
            <a:r>
              <a:rPr lang="en-US" altLang="zh-CN" dirty="0"/>
              <a:t>d</a:t>
            </a:r>
            <a:r>
              <a:rPr lang="zh-CN" altLang="en-US" dirty="0"/>
              <a:t>。对于具有最小度的顶点，擦除该顶点关联的</a:t>
            </a:r>
            <a:r>
              <a:rPr lang="en-US" altLang="zh-CN" dirty="0"/>
              <a:t>d</a:t>
            </a:r>
            <a:r>
              <a:rPr lang="zh-CN" altLang="en-US" dirty="0"/>
              <a:t>条边，则图就不连通了，即找到边数为</a:t>
            </a:r>
            <a:r>
              <a:rPr lang="en-US" altLang="zh-CN" dirty="0"/>
              <a:t>d</a:t>
            </a:r>
            <a:r>
              <a:rPr lang="zh-CN" altLang="en-US" dirty="0"/>
              <a:t>的边割集。于是，边连通度</a:t>
            </a:r>
            <a:r>
              <a:rPr lang="en-US" altLang="zh-CN" b="1" dirty="0">
                <a:latin typeface="Calibri" panose="020F0502020204030204" pitchFamily="34" charset="0"/>
              </a:rPr>
              <a:t>≤d </a:t>
            </a:r>
            <a:r>
              <a:rPr lang="zh-CN" altLang="en-US" b="1" dirty="0">
                <a:latin typeface="Calibri" panose="020F0502020204030204" pitchFamily="34" charset="0"/>
              </a:rPr>
              <a:t>（因为边连通度是边</a:t>
            </a:r>
            <a:r>
              <a:rPr lang="zh-CN" altLang="en-US" dirty="0"/>
              <a:t>割集中最小的边数）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>
                <a:latin typeface="Calibri" panose="020F0502020204030204" pitchFamily="34" charset="0"/>
              </a:rPr>
              <a:t>点连通度 </a:t>
            </a:r>
            <a:r>
              <a:rPr lang="en-US" altLang="zh-CN" b="1" dirty="0">
                <a:latin typeface="Calibri" panose="020F0502020204030204" pitchFamily="34" charset="0"/>
              </a:rPr>
              <a:t>≤ </a:t>
            </a:r>
            <a:r>
              <a:rPr lang="zh-CN" altLang="en-US" b="1" dirty="0">
                <a:latin typeface="Calibri" panose="020F0502020204030204" pitchFamily="34" charset="0"/>
              </a:rPr>
              <a:t>边连通度 </a:t>
            </a:r>
            <a:endParaRPr lang="en-US" altLang="zh-CN" b="1" dirty="0">
              <a:latin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baseline="0" dirty="0">
                <a:solidFill>
                  <a:schemeClr val="tx1"/>
                </a:solidFill>
                <a:latin typeface="Calibri" panose="020F0502020204030204" pitchFamily="34" charset="0"/>
              </a:rPr>
              <a:t>        </a:t>
            </a:r>
            <a:r>
              <a:rPr lang="zh-CN" altLang="en-US" b="0" baseline="0" dirty="0">
                <a:solidFill>
                  <a:schemeClr val="tx1"/>
                </a:solidFill>
                <a:latin typeface="Calibri" panose="020F0502020204030204" pitchFamily="34" charset="0"/>
              </a:rPr>
              <a:t>证明：设边连通度为</a:t>
            </a:r>
            <a:r>
              <a:rPr lang="en-US" altLang="zh-CN" b="0" baseline="0" dirty="0">
                <a:solidFill>
                  <a:schemeClr val="tx1"/>
                </a:solidFill>
                <a:latin typeface="Calibri" panose="020F0502020204030204" pitchFamily="34" charset="0"/>
              </a:rPr>
              <a:t>d</a:t>
            </a:r>
            <a:r>
              <a:rPr lang="zh-CN" altLang="en-US" b="0" baseline="0" dirty="0">
                <a:solidFill>
                  <a:schemeClr val="tx1"/>
                </a:solidFill>
                <a:latin typeface="Calibri" panose="020F0502020204030204" pitchFamily="34" charset="0"/>
              </a:rPr>
              <a:t>，即存在由</a:t>
            </a:r>
            <a:r>
              <a:rPr lang="en-US" altLang="zh-CN" b="0" baseline="0" dirty="0">
                <a:solidFill>
                  <a:schemeClr val="tx1"/>
                </a:solidFill>
                <a:latin typeface="Calibri" panose="020F0502020204030204" pitchFamily="34" charset="0"/>
              </a:rPr>
              <a:t>d</a:t>
            </a:r>
            <a:r>
              <a:rPr lang="zh-CN" altLang="en-US" b="0" baseline="0" dirty="0">
                <a:solidFill>
                  <a:schemeClr val="tx1"/>
                </a:solidFill>
                <a:latin typeface="Calibri" panose="020F0502020204030204" pitchFamily="34" charset="0"/>
              </a:rPr>
              <a:t>条边组成的边割集。将这</a:t>
            </a:r>
            <a:r>
              <a:rPr lang="en-US" altLang="zh-CN" b="0" baseline="0" dirty="0">
                <a:solidFill>
                  <a:schemeClr val="tx1"/>
                </a:solidFill>
                <a:latin typeface="Calibri" panose="020F0502020204030204" pitchFamily="34" charset="0"/>
              </a:rPr>
              <a:t>d</a:t>
            </a:r>
            <a:r>
              <a:rPr lang="zh-CN" altLang="en-US" b="0" baseline="0" dirty="0">
                <a:solidFill>
                  <a:schemeClr val="tx1"/>
                </a:solidFill>
                <a:latin typeface="Calibri" panose="020F0502020204030204" pitchFamily="34" charset="0"/>
              </a:rPr>
              <a:t>条边中每条边所关联的两个顶点中之一擦除掉，则由</a:t>
            </a:r>
            <a:r>
              <a:rPr lang="en-US" altLang="zh-CN" b="0" baseline="0" dirty="0">
                <a:solidFill>
                  <a:schemeClr val="tx1"/>
                </a:solidFill>
                <a:latin typeface="Calibri" panose="020F0502020204030204" pitchFamily="34" charset="0"/>
              </a:rPr>
              <a:t>d</a:t>
            </a:r>
            <a:r>
              <a:rPr lang="zh-CN" altLang="en-US" b="0" baseline="0" dirty="0">
                <a:solidFill>
                  <a:schemeClr val="tx1"/>
                </a:solidFill>
                <a:latin typeface="Calibri" panose="020F0502020204030204" pitchFamily="34" charset="0"/>
              </a:rPr>
              <a:t>条边组成的边割集也被擦除了，所以图就不连通了，即找到点数为</a:t>
            </a:r>
            <a:r>
              <a:rPr lang="en-US" altLang="zh-CN" b="0" baseline="0" dirty="0">
                <a:solidFill>
                  <a:schemeClr val="tx1"/>
                </a:solidFill>
                <a:latin typeface="Calibri" panose="020F0502020204030204" pitchFamily="34" charset="0"/>
              </a:rPr>
              <a:t>d</a:t>
            </a:r>
            <a:r>
              <a:rPr lang="zh-CN" altLang="en-US" b="0" baseline="0" dirty="0">
                <a:solidFill>
                  <a:schemeClr val="tx1"/>
                </a:solidFill>
                <a:latin typeface="Calibri" panose="020F0502020204030204" pitchFamily="34" charset="0"/>
              </a:rPr>
              <a:t>的点割集。于是，点连通度</a:t>
            </a:r>
            <a:r>
              <a:rPr lang="en-US" altLang="zh-CN" b="0" dirty="0">
                <a:solidFill>
                  <a:schemeClr val="tx1"/>
                </a:solidFill>
                <a:latin typeface="Calibri" panose="020F0502020204030204" pitchFamily="34" charset="0"/>
              </a:rPr>
              <a:t>≤d </a:t>
            </a:r>
            <a:r>
              <a:rPr lang="zh-CN" altLang="en-US" b="0" dirty="0">
                <a:solidFill>
                  <a:schemeClr val="tx1"/>
                </a:solidFill>
                <a:latin typeface="Calibri" panose="020F0502020204030204" pitchFamily="34" charset="0"/>
              </a:rPr>
              <a:t>（因为点连通度是点</a:t>
            </a:r>
            <a:r>
              <a:rPr lang="zh-CN" altLang="en-US" b="0" dirty="0">
                <a:solidFill>
                  <a:schemeClr val="tx1"/>
                </a:solidFill>
              </a:rPr>
              <a:t>割集中最小的顶点数）。此证明不严谨！问：</a:t>
            </a:r>
            <a:r>
              <a:rPr lang="zh-CN" altLang="en-US" b="0" dirty="0">
                <a:solidFill>
                  <a:srgbClr val="FFFF00"/>
                </a:solidFill>
              </a:rPr>
              <a:t>如何由边割集中的</a:t>
            </a:r>
            <a:r>
              <a:rPr lang="en-US" altLang="zh-CN" b="0" dirty="0">
                <a:solidFill>
                  <a:srgbClr val="FFFF00"/>
                </a:solidFill>
              </a:rPr>
              <a:t>d</a:t>
            </a:r>
            <a:r>
              <a:rPr lang="zh-CN" altLang="en-US" b="0" dirty="0">
                <a:solidFill>
                  <a:srgbClr val="FFFF00"/>
                </a:solidFill>
              </a:rPr>
              <a:t>条边找出使得图不连通的点割集（随意擦除两个顶点之一可能出现所期望的两个连通分支之一是空集，故仍然连通）？证明详见</a:t>
            </a:r>
            <a:r>
              <a:rPr lang="en-US" altLang="zh-CN" b="0" dirty="0">
                <a:solidFill>
                  <a:srgbClr val="FFFF00"/>
                </a:solidFill>
              </a:rPr>
              <a:t>《</a:t>
            </a:r>
            <a:r>
              <a:rPr lang="zh-CN" altLang="en-US" b="0" dirty="0">
                <a:solidFill>
                  <a:srgbClr val="FFFF00"/>
                </a:solidFill>
              </a:rPr>
              <a:t>离散数学教程</a:t>
            </a:r>
            <a:r>
              <a:rPr lang="en-US" altLang="zh-CN" b="0" dirty="0">
                <a:solidFill>
                  <a:srgbClr val="FFFF00"/>
                </a:solidFill>
              </a:rPr>
              <a:t>》</a:t>
            </a:r>
            <a:r>
              <a:rPr lang="zh-CN" altLang="en-US" b="0" dirty="0">
                <a:solidFill>
                  <a:srgbClr val="FFFF00"/>
                </a:solidFill>
              </a:rPr>
              <a:t>定理</a:t>
            </a:r>
            <a:r>
              <a:rPr lang="en-US" altLang="zh-CN" b="0" dirty="0">
                <a:solidFill>
                  <a:srgbClr val="FFFF00"/>
                </a:solidFill>
              </a:rPr>
              <a:t>7.10</a:t>
            </a:r>
            <a:r>
              <a:rPr lang="zh-CN" altLang="en-US" b="0" dirty="0">
                <a:solidFill>
                  <a:srgbClr val="FFFF00"/>
                </a:solidFill>
              </a:rPr>
              <a:t>（第</a:t>
            </a:r>
            <a:r>
              <a:rPr lang="en-US" altLang="zh-CN" b="0" dirty="0">
                <a:solidFill>
                  <a:srgbClr val="FFFF00"/>
                </a:solidFill>
              </a:rPr>
              <a:t>124</a:t>
            </a:r>
            <a:r>
              <a:rPr lang="zh-CN" altLang="en-US" b="0" dirty="0">
                <a:solidFill>
                  <a:srgbClr val="FFFF00"/>
                </a:solidFill>
              </a:rPr>
              <a:t>页）</a:t>
            </a:r>
            <a:endParaRPr lang="en-US" altLang="zh-CN" b="0" dirty="0">
              <a:solidFill>
                <a:srgbClr val="FFFF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8458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18C9-1FC3-4401-8CFB-B97EB7B72126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445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18C9-1FC3-4401-8CFB-B97EB7B72126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889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18C9-1FC3-4401-8CFB-B97EB7B72126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377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18C9-1FC3-4401-8CFB-B97EB7B72126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012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36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18C9-1FC3-4401-8CFB-B97EB7B72126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11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18C9-1FC3-4401-8CFB-B97EB7B72126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84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设</a:t>
            </a:r>
            <a:r>
              <a:rPr lang="en-US" altLang="zh-CN"/>
              <a:t>G=</a:t>
            </a:r>
            <a:r>
              <a:rPr lang="zh-CN" altLang="en-US"/>
              <a:t>（</a:t>
            </a:r>
            <a:r>
              <a:rPr lang="en-US" altLang="zh-CN"/>
              <a:t>V</a:t>
            </a:r>
            <a:r>
              <a:rPr lang="zh-CN" altLang="en-US"/>
              <a:t>，</a:t>
            </a:r>
            <a:r>
              <a:rPr lang="en-US" altLang="zh-CN"/>
              <a:t>E</a:t>
            </a:r>
            <a:r>
              <a:rPr lang="zh-CN" altLang="en-US"/>
              <a:t>） 是一个无向图，可以认为每一个顶点对应一个城市，二个城市之间除有边相邻接以外，还有一个通路的问题。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）我们往往用一个顶点的序列来表示一条通路。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）一条通路也可以用边的序列来表示。</a:t>
            </a:r>
          </a:p>
        </p:txBody>
      </p:sp>
    </p:spTree>
    <p:extLst>
      <p:ext uri="{BB962C8B-B14F-4D97-AF65-F5344CB8AC3E}">
        <p14:creationId xmlns:p14="http://schemas.microsoft.com/office/powerpoint/2010/main" val="2514565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设</a:t>
            </a:r>
            <a:r>
              <a:rPr lang="en-US" altLang="zh-CN" dirty="0"/>
              <a:t>G=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） 是一个无向图，可以认为每一个顶点对应一个城市，二个城市之间除有边相邻接以外，还有一个通路的问题。</a:t>
            </a:r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）我们往往用一个顶点的序列来表示一条通路。</a:t>
            </a:r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）一条通路也可以用边的序列来表示。</a:t>
            </a:r>
          </a:p>
        </p:txBody>
      </p:sp>
    </p:spTree>
    <p:extLst>
      <p:ext uri="{BB962C8B-B14F-4D97-AF65-F5344CB8AC3E}">
        <p14:creationId xmlns:p14="http://schemas.microsoft.com/office/powerpoint/2010/main" val="3689349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/>
              <a:t>一条回路的长度，就是这条回路经过的边的条数。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603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（如果两个顶点之间有多条边，须指明通路上的边）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18C9-1FC3-4401-8CFB-B97EB7B72126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06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18C9-1FC3-4401-8CFB-B97EB7B72126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20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18C9-1FC3-4401-8CFB-B97EB7B72126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399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/>
              <a:t>无向图中</a:t>
            </a:r>
            <a:r>
              <a:rPr lang="en-US" altLang="zh-CN" b="1" dirty="0"/>
              <a:t>,</a:t>
            </a:r>
            <a:r>
              <a:rPr lang="zh-CN" altLang="en-US" b="1" dirty="0"/>
              <a:t>顶点之间的</a:t>
            </a:r>
            <a:r>
              <a:rPr lang="zh-CN" altLang="en-US" b="1" dirty="0">
                <a:solidFill>
                  <a:srgbClr val="FF3300"/>
                </a:solidFill>
              </a:rPr>
              <a:t>连通关系是等价关系。</a:t>
            </a:r>
            <a:endParaRPr lang="en-US" altLang="zh-CN" b="1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45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D1A1A0-B1EA-4D35-9D32-F98391FE939D}" type="slidenum">
              <a:rPr lang="zh-CN" altLang="en-US" smtClean="0"/>
              <a:pPr/>
              <a:t>‹#›</a:t>
            </a:fld>
            <a:r>
              <a:rPr lang="en-US" altLang="zh-CN" dirty="0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2816382432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FAF9-64E4-48CA-A43C-B91CD28207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29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88D32465-63FC-4DE9-AE4E-5EE08829291A}" type="slidenum">
              <a:rPr lang="zh-CN" altLang="en-US" smtClean="0"/>
              <a:pPr/>
              <a:t>‹#›</a:t>
            </a:fld>
            <a:r>
              <a:rPr lang="en-US" altLang="zh-CN" dirty="0"/>
              <a:t>/44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4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" y="0"/>
            <a:ext cx="9153486" cy="6858000"/>
          </a:xfrm>
          <a:prstGeom prst="rect">
            <a:avLst/>
          </a:prstGeom>
        </p:spPr>
      </p:pic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-6005" y="1217713"/>
            <a:ext cx="91762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 dirty="0">
                <a:solidFill>
                  <a:srgbClr val="C00000"/>
                </a:solidFill>
                <a:latin typeface="Times New Roman" panose="02020603050405020304" pitchFamily="18" charset="0"/>
              </a:rPr>
              <a:t>通路</a:t>
            </a:r>
            <a:r>
              <a:rPr lang="en-US" altLang="zh-CN" sz="6000" dirty="0">
                <a:solidFill>
                  <a:srgbClr val="C0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6000" dirty="0">
                <a:solidFill>
                  <a:srgbClr val="C00000"/>
                </a:solidFill>
                <a:latin typeface="Times New Roman" panose="02020603050405020304" pitchFamily="18" charset="0"/>
              </a:rPr>
              <a:t>回路</a:t>
            </a:r>
            <a:r>
              <a:rPr lang="en-US" altLang="zh-CN" sz="6000" dirty="0">
                <a:solidFill>
                  <a:srgbClr val="C0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6000" dirty="0">
                <a:solidFill>
                  <a:srgbClr val="C00000"/>
                </a:solidFill>
                <a:latin typeface="Times New Roman" panose="02020603050405020304" pitchFamily="18" charset="0"/>
              </a:rPr>
              <a:t>连通性</a:t>
            </a:r>
            <a:endParaRPr lang="en-US" altLang="zh-CN" sz="60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 dirty="0">
                <a:solidFill>
                  <a:srgbClr val="C00000"/>
                </a:solidFill>
                <a:latin typeface="Calibri" panose="020F0502020204030204" pitchFamily="34" charset="0"/>
              </a:rPr>
              <a:t>图的矩阵表示</a:t>
            </a:r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3886200" y="4572000"/>
            <a:ext cx="50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石油学院计算机系   金 忠</a:t>
            </a:r>
          </a:p>
        </p:txBody>
      </p:sp>
      <p:sp>
        <p:nvSpPr>
          <p:cNvPr id="4105" name="TextBox 7"/>
          <p:cNvSpPr txBox="1">
            <a:spLocks noChangeArrowheads="1"/>
          </p:cNvSpPr>
          <p:nvPr/>
        </p:nvSpPr>
        <p:spPr bwMode="auto">
          <a:xfrm>
            <a:off x="5343400" y="5887998"/>
            <a:ext cx="38268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http://patternrecognition.asia/dm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" y="5555042"/>
            <a:ext cx="4935107" cy="733066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8941" y="139128"/>
            <a:ext cx="89675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281170"/>
      </p:ext>
    </p:extLst>
  </p:cSld>
  <p:clrMapOvr>
    <a:masterClrMapping/>
  </p:clrMapOvr>
  <p:transition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10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r>
              <a:rPr lang="zh-CN" altLang="en-US" sz="4000" b="1" dirty="0">
                <a:latin typeface="宋体" panose="02010600030101010101" pitchFamily="2" charset="-122"/>
              </a:rPr>
              <a:t>环、圈的长度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712"/>
            <a:ext cx="8640763" cy="3384376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环是长度为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的圈；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两条平行边构成长度为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的圈；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在无向简单图中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所有圈的长度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3; 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在有向简单图中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所有圈的长度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</a:p>
          <a:p>
            <a:pPr marL="0" indent="0" algn="just" eaLnBrk="1" hangingPunct="1">
              <a:spcBef>
                <a:spcPct val="50000"/>
              </a:spcBef>
              <a:buSzPct val="150000"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3140757"/>
            <a:ext cx="831509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简单图中没有环、没有重复边。非简单图的例子有</a:t>
            </a:r>
            <a:r>
              <a:rPr lang="zh-CN" altLang="en-US" dirty="0"/>
              <a:t>：</a:t>
            </a:r>
          </a:p>
        </p:txBody>
      </p:sp>
      <p:pic>
        <p:nvPicPr>
          <p:cNvPr id="6" name="Picture 9" descr="14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9" t="6734"/>
          <a:stretch>
            <a:fillRect/>
          </a:stretch>
        </p:blipFill>
        <p:spPr bwMode="auto">
          <a:xfrm>
            <a:off x="4699870" y="3683503"/>
            <a:ext cx="3119831" cy="284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717032"/>
            <a:ext cx="326078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7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1EA669-554F-489D-85D7-C60E2C03DF9C}" type="slidenum">
              <a:rPr lang="zh-CN" altLang="en-US" smtClean="0">
                <a:solidFill>
                  <a:schemeClr val="accent1"/>
                </a:solidFill>
              </a:rPr>
              <a:pPr/>
              <a:t>11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5120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5.3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229600" cy="187166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阶图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中，若从顶点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）存在通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路，则从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存在长度小于等于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的通路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251074" y="4509120"/>
            <a:ext cx="8157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6813" indent="-1166813" algn="just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推论</a:t>
            </a:r>
            <a:r>
              <a:rPr lang="zh-CN" altLang="en-US" sz="3200" b="1" dirty="0">
                <a:latin typeface="Times New Roman" panose="02020603050405020304" pitchFamily="18" charset="0"/>
              </a:rPr>
              <a:t>  在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</a:rPr>
              <a:t>阶图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中，若从顶点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3200" b="1" dirty="0">
                <a:latin typeface="Times New Roman" panose="02020603050405020304" pitchFamily="18" charset="0"/>
              </a:rPr>
              <a:t>到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3200" b="1" dirty="0">
                <a:latin typeface="Times New Roman" panose="02020603050405020304" pitchFamily="18" charset="0"/>
              </a:rPr>
              <a:t>）存在通路，则从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3200" b="1" dirty="0">
                <a:latin typeface="Times New Roman" panose="02020603050405020304" pitchFamily="18" charset="0"/>
              </a:rPr>
              <a:t>到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3200" b="1" dirty="0">
                <a:latin typeface="Times New Roman" panose="02020603050405020304" pitchFamily="18" charset="0"/>
              </a:rPr>
              <a:t>存在长度小于等于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的初级通路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2765480"/>
            <a:ext cx="8352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indent="-722313"/>
            <a:r>
              <a:rPr lang="zh-CN" altLang="en-US" dirty="0"/>
              <a:t>思路： 如果一条从顶点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通路的长度大于</a:t>
            </a:r>
            <a:r>
              <a:rPr lang="en-US" altLang="zh-CN" dirty="0"/>
              <a:t>n-1</a:t>
            </a:r>
            <a:r>
              <a:rPr lang="zh-CN" altLang="en-US" dirty="0"/>
              <a:t>，则该通路中有顶点重复，即在该顶点存在一个回路，删除该回路，仍然存在一条从顶点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通路，并且该通路的长度减少了。以此类推，一定找到长度小于等于</a:t>
            </a:r>
            <a:r>
              <a:rPr lang="en-US" altLang="zh-CN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1</a:t>
            </a:r>
            <a:r>
              <a:rPr lang="zh-CN" altLang="en-US" dirty="0"/>
              <a:t>的通路。还可以去掉所有重复的顶点，即可以下面的推论。</a:t>
            </a:r>
          </a:p>
        </p:txBody>
      </p:sp>
    </p:spTree>
    <p:extLst>
      <p:ext uri="{BB962C8B-B14F-4D97-AF65-F5344CB8AC3E}">
        <p14:creationId xmlns:p14="http://schemas.microsoft.com/office/powerpoint/2010/main" val="263678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12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Times New Roman" panose="02020603050405020304" pitchFamily="18" charset="0"/>
              </a:rPr>
              <a:t>定理</a:t>
            </a:r>
            <a:r>
              <a:rPr lang="en-US" altLang="zh-CN" sz="4000" b="1" dirty="0">
                <a:latin typeface="Times New Roman" panose="02020603050405020304" pitchFamily="18" charset="0"/>
              </a:rPr>
              <a:t>5.4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908720"/>
            <a:ext cx="8928670" cy="151216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阶图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中，若存在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到自身的回路，则一定存在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到自身长度小于等于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的回路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spcBef>
                <a:spcPct val="50000"/>
              </a:spcBef>
              <a:buSzPct val="150000"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3068960"/>
            <a:ext cx="87106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1563" indent="-1071563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推论</a:t>
            </a:r>
            <a:r>
              <a:rPr lang="zh-CN" altLang="en-US" sz="3200" b="1" dirty="0">
                <a:latin typeface="Times New Roman" panose="02020603050405020304" pitchFamily="18" charset="0"/>
              </a:rPr>
              <a:t>  在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</a:rPr>
              <a:t>阶图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中，若存在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3200" b="1" dirty="0">
                <a:latin typeface="Times New Roman" panose="02020603050405020304" pitchFamily="18" charset="0"/>
              </a:rPr>
              <a:t>到自身的简单回路，则存在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3200" b="1" dirty="0">
                <a:latin typeface="Times New Roman" panose="02020603050405020304" pitchFamily="18" charset="0"/>
              </a:rPr>
              <a:t>到自身长度小于等于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的初级回路</a:t>
            </a:r>
            <a:r>
              <a:rPr lang="en-US" altLang="zh-CN" sz="3200" b="1" dirty="0"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034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13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Times New Roman" panose="02020603050405020304" pitchFamily="18" charset="0"/>
              </a:rPr>
              <a:t>定义</a:t>
            </a:r>
            <a:r>
              <a:rPr lang="en-US" altLang="zh-CN" sz="4000" b="1" dirty="0">
                <a:latin typeface="Times New Roman" panose="02020603050405020304" pitchFamily="18" charset="0"/>
              </a:rPr>
              <a:t>5.12             </a:t>
            </a:r>
            <a:r>
              <a:rPr lang="zh-CN" altLang="en-US" sz="4000" b="1" dirty="0">
                <a:latin typeface="Times New Roman" panose="02020603050405020304" pitchFamily="18" charset="0"/>
              </a:rPr>
              <a:t>连通、可达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908720"/>
            <a:ext cx="7920558" cy="28083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在无向图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=(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中，若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之间有通路，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连通。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在有向图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=(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中，若从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到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有通路，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则称</a:t>
            </a:r>
            <a:r>
              <a:rPr lang="en-US" altLang="zh-CN" b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到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可达</a:t>
            </a:r>
            <a:r>
              <a:rPr lang="zh-CN" altLang="en-US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850" y="3789040"/>
            <a:ext cx="81365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性质：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连通是等价关系（规定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3200" b="1" dirty="0">
                <a:latin typeface="Times New Roman" panose="02020603050405020304" pitchFamily="18" charset="0"/>
              </a:rPr>
              <a:t>与自身总连通）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可达具有自反性和传递性（规定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3200" b="1" dirty="0">
                <a:latin typeface="Times New Roman" panose="02020603050405020304" pitchFamily="18" charset="0"/>
              </a:rPr>
              <a:t>到自身总是可达的）</a:t>
            </a:r>
          </a:p>
        </p:txBody>
      </p:sp>
    </p:spTree>
    <p:extLst>
      <p:ext uri="{BB962C8B-B14F-4D97-AF65-F5344CB8AC3E}">
        <p14:creationId xmlns:p14="http://schemas.microsoft.com/office/powerpoint/2010/main" val="4899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06" y="-27384"/>
            <a:ext cx="9137094" cy="289976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625475" indent="-625475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C00000"/>
                </a:solidFill>
                <a:ea typeface="宋体" panose="02010600030101010101" pitchFamily="2" charset="-122"/>
              </a:rPr>
              <a:t>例 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G=(V, E)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为一个无向图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R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中顶点之间的连通关系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即</a:t>
            </a:r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R={(</a:t>
            </a:r>
            <a:r>
              <a:rPr lang="en-US" altLang="zh-CN" sz="3200" b="1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a,b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)|a, b</a:t>
            </a:r>
            <a:r>
              <a:rPr lang="en-US" altLang="zh-CN" sz="3200" dirty="0">
                <a:solidFill>
                  <a:schemeClr val="tx1"/>
                </a:solidFill>
              </a:rPr>
              <a:t> ∊ 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V, a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之间存在一条通路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求证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是等价关系。</a:t>
            </a:r>
            <a:endParaRPr lang="en-US" altLang="zh-CN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371703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0" y="3076951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证明</a:t>
            </a:r>
            <a:r>
              <a:rPr lang="zh-CN" altLang="en-US" sz="3200" dirty="0">
                <a:sym typeface="Wingdings" panose="05000000000000000000" pitchFamily="2" charset="2"/>
              </a:rPr>
              <a:t>：  （</a:t>
            </a:r>
            <a:r>
              <a:rPr lang="en-US" altLang="zh-CN" sz="3200" dirty="0">
                <a:sym typeface="Wingdings" panose="05000000000000000000" pitchFamily="2" charset="2"/>
              </a:rPr>
              <a:t>1</a:t>
            </a:r>
            <a:r>
              <a:rPr lang="zh-CN" altLang="en-US" sz="3200" dirty="0">
                <a:sym typeface="Wingdings" panose="05000000000000000000" pitchFamily="2" charset="2"/>
              </a:rPr>
              <a:t>）自反性</a:t>
            </a:r>
            <a:endParaRPr lang="en-US" altLang="zh-CN" sz="3200" dirty="0">
              <a:sym typeface="Wingdings" panose="05000000000000000000" pitchFamily="2" charset="2"/>
            </a:endParaRPr>
          </a:p>
          <a:p>
            <a:pPr marL="2422525" indent="-2422525"/>
            <a:r>
              <a:rPr lang="zh-CN" altLang="en-US" sz="3200" dirty="0">
                <a:sym typeface="Wingdings" panose="05000000000000000000" pitchFamily="2" charset="2"/>
              </a:rPr>
              <a:t>                      对于任意的一个顶点</a:t>
            </a:r>
            <a:r>
              <a:rPr lang="en-US" altLang="zh-CN" sz="3200" dirty="0">
                <a:sym typeface="Wingdings" panose="05000000000000000000" pitchFamily="2" charset="2"/>
              </a:rPr>
              <a:t>a</a:t>
            </a:r>
            <a:r>
              <a:rPr lang="zh-CN" altLang="en-US" sz="3200" dirty="0">
                <a:sym typeface="Wingdings" panose="05000000000000000000" pitchFamily="2" charset="2"/>
              </a:rPr>
              <a:t>，</a:t>
            </a:r>
            <a:r>
              <a:rPr lang="zh-CN" altLang="en-US" sz="3200" dirty="0"/>
              <a:t>规定</a:t>
            </a:r>
            <a:endParaRPr lang="en-US" altLang="zh-CN" sz="3200" dirty="0"/>
          </a:p>
          <a:p>
            <a:pPr marL="2422525" indent="-2422525"/>
            <a:r>
              <a:rPr lang="en-US" altLang="zh-CN" sz="3200" b="1" dirty="0">
                <a:latin typeface="Calibri" panose="020F0502020204030204" pitchFamily="34" charset="0"/>
              </a:rPr>
              <a:t>                                (a, a)</a:t>
            </a:r>
            <a:r>
              <a:rPr lang="en-US" altLang="zh-CN" sz="3200" dirty="0"/>
              <a:t> ∊ R</a:t>
            </a:r>
          </a:p>
          <a:p>
            <a:pPr marL="2422525" indent="-2422525"/>
            <a:r>
              <a:rPr lang="zh-CN" altLang="en-US" sz="3200" dirty="0">
                <a:sym typeface="Wingdings" panose="05000000000000000000" pitchFamily="2" charset="2"/>
              </a:rPr>
              <a:t>             （</a:t>
            </a:r>
            <a:r>
              <a:rPr lang="en-US" altLang="zh-CN" sz="3200" dirty="0">
                <a:sym typeface="Wingdings" panose="05000000000000000000" pitchFamily="2" charset="2"/>
              </a:rPr>
              <a:t>2</a:t>
            </a:r>
            <a:r>
              <a:rPr lang="zh-CN" altLang="en-US" sz="3200" dirty="0">
                <a:sym typeface="Wingdings" panose="05000000000000000000" pitchFamily="2" charset="2"/>
              </a:rPr>
              <a:t>）对称性</a:t>
            </a:r>
            <a:endParaRPr lang="en-US" altLang="zh-CN" sz="3200" dirty="0">
              <a:sym typeface="Wingdings" panose="05000000000000000000" pitchFamily="2" charset="2"/>
            </a:endParaRPr>
          </a:p>
          <a:p>
            <a:r>
              <a:rPr lang="zh-CN" altLang="en-US" sz="3200" dirty="0">
                <a:sym typeface="Wingdings" panose="05000000000000000000" pitchFamily="2" charset="2"/>
              </a:rPr>
              <a:t>             （</a:t>
            </a:r>
            <a:r>
              <a:rPr lang="en-US" altLang="zh-CN" sz="3200" dirty="0">
                <a:sym typeface="Wingdings" panose="05000000000000000000" pitchFamily="2" charset="2"/>
              </a:rPr>
              <a:t>3</a:t>
            </a:r>
            <a:r>
              <a:rPr lang="zh-CN" altLang="en-US" sz="3200" dirty="0">
                <a:sym typeface="Wingdings" panose="05000000000000000000" pitchFamily="2" charset="2"/>
              </a:rPr>
              <a:t>）传递性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42600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D9C0EF-75B4-47C7-BD55-01EAEE7E34A5}" type="slidenum">
              <a:rPr lang="zh-CN" altLang="en-US" smtClean="0">
                <a:solidFill>
                  <a:schemeClr val="accent1"/>
                </a:solidFill>
              </a:rPr>
              <a:pPr/>
              <a:t>15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5222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5.13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连通图</a:t>
            </a:r>
          </a:p>
        </p:txBody>
      </p:sp>
      <p:sp>
        <p:nvSpPr>
          <p:cNvPr id="5222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908050"/>
            <a:ext cx="8712646" cy="2930525"/>
          </a:xfrm>
        </p:spPr>
        <p:txBody>
          <a:bodyPr/>
          <a:lstStyle/>
          <a:p>
            <a:pPr marL="84138" indent="-84138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G=(V,E)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是一个无向图，若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是平凡图（一阶零图），或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中任意两个不同的顶点之间在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中都有通路存在，</a:t>
            </a:r>
          </a:p>
          <a:p>
            <a:pPr marL="985838" indent="-985838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则称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是一个连通图，否则称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为非连通图。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0078" y="2852936"/>
            <a:ext cx="3970722" cy="2088232"/>
            <a:chOff x="320078" y="2852936"/>
            <a:chExt cx="3970722" cy="2088232"/>
          </a:xfrm>
        </p:grpSpPr>
        <p:sp>
          <p:nvSpPr>
            <p:cNvPr id="2" name="矩形 1"/>
            <p:cNvSpPr/>
            <p:nvPr/>
          </p:nvSpPr>
          <p:spPr>
            <a:xfrm>
              <a:off x="320078" y="2852936"/>
              <a:ext cx="3970722" cy="20882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230" name="Group 28"/>
            <p:cNvGrpSpPr>
              <a:grpSpLocks/>
            </p:cNvGrpSpPr>
            <p:nvPr/>
          </p:nvGrpSpPr>
          <p:grpSpPr bwMode="auto">
            <a:xfrm>
              <a:off x="723849" y="3068960"/>
              <a:ext cx="3078163" cy="1584325"/>
              <a:chOff x="3424" y="3249"/>
              <a:chExt cx="816" cy="409"/>
            </a:xfrm>
          </p:grpSpPr>
          <p:sp>
            <p:nvSpPr>
              <p:cNvPr id="52231" name="Oval 29"/>
              <p:cNvSpPr>
                <a:spLocks noChangeArrowheads="1"/>
              </p:cNvSpPr>
              <p:nvPr/>
            </p:nvSpPr>
            <p:spPr bwMode="auto">
              <a:xfrm>
                <a:off x="3424" y="324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32" name="Oval 30"/>
              <p:cNvSpPr>
                <a:spLocks noChangeArrowheads="1"/>
              </p:cNvSpPr>
              <p:nvPr/>
            </p:nvSpPr>
            <p:spPr bwMode="auto">
              <a:xfrm>
                <a:off x="3832" y="324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33" name="Oval 31"/>
              <p:cNvSpPr>
                <a:spLocks noChangeArrowheads="1"/>
              </p:cNvSpPr>
              <p:nvPr/>
            </p:nvSpPr>
            <p:spPr bwMode="auto">
              <a:xfrm>
                <a:off x="4195" y="324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34" name="Oval 32"/>
              <p:cNvSpPr>
                <a:spLocks noChangeArrowheads="1"/>
              </p:cNvSpPr>
              <p:nvPr/>
            </p:nvSpPr>
            <p:spPr bwMode="auto">
              <a:xfrm>
                <a:off x="3832" y="361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35" name="Oval 33"/>
              <p:cNvSpPr>
                <a:spLocks noChangeArrowheads="1"/>
              </p:cNvSpPr>
              <p:nvPr/>
            </p:nvSpPr>
            <p:spPr bwMode="auto">
              <a:xfrm>
                <a:off x="4195" y="361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236" name="Line 34"/>
              <p:cNvSpPr>
                <a:spLocks noChangeShapeType="1"/>
              </p:cNvSpPr>
              <p:nvPr/>
            </p:nvSpPr>
            <p:spPr bwMode="auto">
              <a:xfrm>
                <a:off x="3470" y="3294"/>
                <a:ext cx="363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Line 35"/>
              <p:cNvSpPr>
                <a:spLocks noChangeShapeType="1"/>
              </p:cNvSpPr>
              <p:nvPr/>
            </p:nvSpPr>
            <p:spPr bwMode="auto">
              <a:xfrm>
                <a:off x="3878" y="3294"/>
                <a:ext cx="317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Line 36"/>
              <p:cNvSpPr>
                <a:spLocks noChangeShapeType="1"/>
              </p:cNvSpPr>
              <p:nvPr/>
            </p:nvSpPr>
            <p:spPr bwMode="auto">
              <a:xfrm>
                <a:off x="3833" y="3294"/>
                <a:ext cx="0" cy="31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9" name="Line 37"/>
              <p:cNvSpPr>
                <a:spLocks noChangeShapeType="1"/>
              </p:cNvSpPr>
              <p:nvPr/>
            </p:nvSpPr>
            <p:spPr bwMode="auto">
              <a:xfrm>
                <a:off x="4195" y="3294"/>
                <a:ext cx="0" cy="363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0" name="Line 38"/>
              <p:cNvSpPr>
                <a:spLocks noChangeShapeType="1"/>
              </p:cNvSpPr>
              <p:nvPr/>
            </p:nvSpPr>
            <p:spPr bwMode="auto">
              <a:xfrm>
                <a:off x="3833" y="3657"/>
                <a:ext cx="363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536281" y="2852936"/>
            <a:ext cx="4005376" cy="2088232"/>
            <a:chOff x="4536281" y="2852936"/>
            <a:chExt cx="4005376" cy="2088232"/>
          </a:xfrm>
        </p:grpSpPr>
        <p:sp>
          <p:nvSpPr>
            <p:cNvPr id="18" name="矩形 17"/>
            <p:cNvSpPr/>
            <p:nvPr/>
          </p:nvSpPr>
          <p:spPr>
            <a:xfrm>
              <a:off x="4536281" y="2852936"/>
              <a:ext cx="4005376" cy="20882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4898976" y="3068960"/>
              <a:ext cx="169752" cy="178188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0"/>
            <p:cNvSpPr>
              <a:spLocks noChangeArrowheads="1"/>
            </p:cNvSpPr>
            <p:nvPr/>
          </p:nvSpPr>
          <p:spPr bwMode="auto">
            <a:xfrm>
              <a:off x="6438058" y="3068960"/>
              <a:ext cx="169752" cy="178188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7807387" y="3068960"/>
              <a:ext cx="169752" cy="178188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32"/>
            <p:cNvSpPr>
              <a:spLocks noChangeArrowheads="1"/>
            </p:cNvSpPr>
            <p:nvPr/>
          </p:nvSpPr>
          <p:spPr bwMode="auto">
            <a:xfrm>
              <a:off x="6438058" y="4475097"/>
              <a:ext cx="169752" cy="178188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33"/>
            <p:cNvSpPr>
              <a:spLocks noChangeArrowheads="1"/>
            </p:cNvSpPr>
            <p:nvPr/>
          </p:nvSpPr>
          <p:spPr bwMode="auto">
            <a:xfrm>
              <a:off x="7807387" y="4475097"/>
              <a:ext cx="169752" cy="178188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6611581" y="3243274"/>
              <a:ext cx="119580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>
              <a:off x="6441830" y="3243274"/>
              <a:ext cx="0" cy="123182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7807387" y="3243274"/>
              <a:ext cx="0" cy="140613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>
              <a:off x="6441830" y="4649411"/>
              <a:ext cx="136933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20078" y="5106900"/>
            <a:ext cx="8449942" cy="1077218"/>
          </a:xfrm>
          <a:prstGeom prst="rect">
            <a:avLst/>
          </a:prstGeom>
          <a:solidFill>
            <a:srgbClr val="95B3D7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按连通等价关系，连通图是一个连通等价类，不连通图就划分成若干个连通等价类。</a:t>
            </a: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495143" y="4130675"/>
            <a:ext cx="698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✔</a:t>
            </a:r>
            <a:endParaRPr lang="zh-CN" altLang="en-US" sz="4000" dirty="0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626709" y="4121900"/>
            <a:ext cx="693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192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D9C0EF-75B4-47C7-BD55-01EAEE7E34A5}" type="slidenum">
              <a:rPr lang="zh-CN" altLang="en-US" smtClean="0">
                <a:solidFill>
                  <a:schemeClr val="accent1"/>
                </a:solidFill>
              </a:rPr>
              <a:pPr/>
              <a:t>16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5222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连通分量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连通分支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908051"/>
            <a:ext cx="8820150" cy="1505028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的连通分量是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的极大连通子图（即它不是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的另一连通子图的一个子图）。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18112" y="2255920"/>
            <a:ext cx="4005376" cy="2088232"/>
            <a:chOff x="4536281" y="2852936"/>
            <a:chExt cx="4005376" cy="2088232"/>
          </a:xfrm>
        </p:grpSpPr>
        <p:sp>
          <p:nvSpPr>
            <p:cNvPr id="7" name="矩形 6"/>
            <p:cNvSpPr/>
            <p:nvPr/>
          </p:nvSpPr>
          <p:spPr>
            <a:xfrm>
              <a:off x="4536281" y="2852936"/>
              <a:ext cx="4005376" cy="208823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29"/>
            <p:cNvSpPr>
              <a:spLocks noChangeArrowheads="1"/>
            </p:cNvSpPr>
            <p:nvPr/>
          </p:nvSpPr>
          <p:spPr bwMode="auto">
            <a:xfrm>
              <a:off x="4898976" y="3068960"/>
              <a:ext cx="169752" cy="178188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30"/>
            <p:cNvSpPr>
              <a:spLocks noChangeArrowheads="1"/>
            </p:cNvSpPr>
            <p:nvPr/>
          </p:nvSpPr>
          <p:spPr bwMode="auto">
            <a:xfrm>
              <a:off x="6438058" y="3068960"/>
              <a:ext cx="169752" cy="178188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31"/>
            <p:cNvSpPr>
              <a:spLocks noChangeArrowheads="1"/>
            </p:cNvSpPr>
            <p:nvPr/>
          </p:nvSpPr>
          <p:spPr bwMode="auto">
            <a:xfrm>
              <a:off x="7807387" y="3068960"/>
              <a:ext cx="169752" cy="178188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32"/>
            <p:cNvSpPr>
              <a:spLocks noChangeArrowheads="1"/>
            </p:cNvSpPr>
            <p:nvPr/>
          </p:nvSpPr>
          <p:spPr bwMode="auto">
            <a:xfrm>
              <a:off x="6438058" y="4475097"/>
              <a:ext cx="169752" cy="178188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33"/>
            <p:cNvSpPr>
              <a:spLocks noChangeArrowheads="1"/>
            </p:cNvSpPr>
            <p:nvPr/>
          </p:nvSpPr>
          <p:spPr bwMode="auto">
            <a:xfrm>
              <a:off x="7807387" y="4475097"/>
              <a:ext cx="169752" cy="178188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6611581" y="3243274"/>
              <a:ext cx="119580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6441830" y="3243274"/>
              <a:ext cx="0" cy="123182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7807387" y="3243274"/>
              <a:ext cx="0" cy="140613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6441830" y="4649411"/>
              <a:ext cx="136933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4779" y="2255920"/>
            <a:ext cx="3970722" cy="2088232"/>
            <a:chOff x="344779" y="2255920"/>
            <a:chExt cx="3970722" cy="2088232"/>
          </a:xfrm>
        </p:grpSpPr>
        <p:sp>
          <p:nvSpPr>
            <p:cNvPr id="18" name="矩形 17"/>
            <p:cNvSpPr/>
            <p:nvPr/>
          </p:nvSpPr>
          <p:spPr>
            <a:xfrm>
              <a:off x="344779" y="2255920"/>
              <a:ext cx="3970722" cy="20882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Group 28"/>
            <p:cNvGrpSpPr>
              <a:grpSpLocks/>
            </p:cNvGrpSpPr>
            <p:nvPr/>
          </p:nvGrpSpPr>
          <p:grpSpPr bwMode="auto">
            <a:xfrm>
              <a:off x="748550" y="2471944"/>
              <a:ext cx="3078163" cy="1584325"/>
              <a:chOff x="3424" y="3249"/>
              <a:chExt cx="816" cy="409"/>
            </a:xfrm>
          </p:grpSpPr>
          <p:sp>
            <p:nvSpPr>
              <p:cNvPr id="20" name="Oval 29"/>
              <p:cNvSpPr>
                <a:spLocks noChangeArrowheads="1"/>
              </p:cNvSpPr>
              <p:nvPr/>
            </p:nvSpPr>
            <p:spPr bwMode="auto">
              <a:xfrm>
                <a:off x="3424" y="324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" name="Oval 30"/>
              <p:cNvSpPr>
                <a:spLocks noChangeArrowheads="1"/>
              </p:cNvSpPr>
              <p:nvPr/>
            </p:nvSpPr>
            <p:spPr bwMode="auto">
              <a:xfrm>
                <a:off x="3832" y="324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Oval 31"/>
              <p:cNvSpPr>
                <a:spLocks noChangeArrowheads="1"/>
              </p:cNvSpPr>
              <p:nvPr/>
            </p:nvSpPr>
            <p:spPr bwMode="auto">
              <a:xfrm>
                <a:off x="4195" y="324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" name="Oval 32"/>
              <p:cNvSpPr>
                <a:spLocks noChangeArrowheads="1"/>
              </p:cNvSpPr>
              <p:nvPr/>
            </p:nvSpPr>
            <p:spPr bwMode="auto">
              <a:xfrm>
                <a:off x="3832" y="361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" name="Oval 33"/>
              <p:cNvSpPr>
                <a:spLocks noChangeArrowheads="1"/>
              </p:cNvSpPr>
              <p:nvPr/>
            </p:nvSpPr>
            <p:spPr bwMode="auto">
              <a:xfrm>
                <a:off x="4195" y="361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/>
            </p:nvSpPr>
            <p:spPr bwMode="auto">
              <a:xfrm>
                <a:off x="3470" y="3294"/>
                <a:ext cx="363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/>
            </p:nvSpPr>
            <p:spPr bwMode="auto">
              <a:xfrm>
                <a:off x="3833" y="3294"/>
                <a:ext cx="0" cy="31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37"/>
              <p:cNvSpPr>
                <a:spLocks noChangeShapeType="1"/>
              </p:cNvSpPr>
              <p:nvPr/>
            </p:nvSpPr>
            <p:spPr bwMode="auto">
              <a:xfrm>
                <a:off x="4195" y="3294"/>
                <a:ext cx="0" cy="363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0" y="5516584"/>
            <a:ext cx="91440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+mn-lt"/>
                <a:ea typeface="+mn-ea"/>
              </a:rPr>
              <a:t>图</a:t>
            </a:r>
            <a:r>
              <a:rPr lang="en-US" altLang="zh-CN" sz="3600" dirty="0">
                <a:latin typeface="+mn-lt"/>
                <a:ea typeface="+mn-ea"/>
              </a:rPr>
              <a:t>G</a:t>
            </a:r>
            <a:r>
              <a:rPr lang="zh-CN" altLang="en-US" sz="3600" dirty="0">
                <a:latin typeface="+mn-lt"/>
                <a:ea typeface="+mn-ea"/>
              </a:rPr>
              <a:t>的连通分量就是</a:t>
            </a:r>
            <a:r>
              <a:rPr lang="en-US" altLang="zh-CN" sz="3600" dirty="0">
                <a:latin typeface="+mn-lt"/>
                <a:ea typeface="+mn-ea"/>
              </a:rPr>
              <a:t>G</a:t>
            </a:r>
            <a:r>
              <a:rPr lang="zh-CN" altLang="en-US" sz="3600" dirty="0">
                <a:latin typeface="+mn-lt"/>
                <a:ea typeface="+mn-ea"/>
              </a:rPr>
              <a:t>的连通等价类</a:t>
            </a:r>
          </a:p>
        </p:txBody>
      </p:sp>
    </p:spTree>
    <p:extLst>
      <p:ext uri="{BB962C8B-B14F-4D97-AF65-F5344CB8AC3E}">
        <p14:creationId xmlns:p14="http://schemas.microsoft.com/office/powerpoint/2010/main" val="23608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353275" y="1437777"/>
            <a:ext cx="4137238" cy="24959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39552" y="1444676"/>
            <a:ext cx="3168352" cy="24890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0D0839-5860-41AE-86D9-59915BAF2C33}" type="slidenum">
              <a:rPr lang="zh-CN" altLang="en-US" smtClean="0">
                <a:solidFill>
                  <a:schemeClr val="accent1"/>
                </a:solidFill>
              </a:rPr>
              <a:pPr/>
              <a:t>17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563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 连通分量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连通分支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900113" y="4926013"/>
            <a:ext cx="6599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连通分支数</a:t>
            </a:r>
            <a:r>
              <a:rPr lang="en-US" altLang="zh-CN" sz="2800" b="1" dirty="0"/>
              <a:t>=1</a:t>
            </a:r>
            <a:r>
              <a:rPr lang="zh-CN" altLang="en-US" sz="2800" b="1" dirty="0"/>
              <a:t>                    连通分支数</a:t>
            </a:r>
            <a:r>
              <a:rPr lang="en-US" altLang="zh-CN" sz="2800" b="1" dirty="0"/>
              <a:t>=4</a:t>
            </a:r>
          </a:p>
        </p:txBody>
      </p:sp>
      <p:sp>
        <p:nvSpPr>
          <p:cNvPr id="56326" name="Oval 7"/>
          <p:cNvSpPr>
            <a:spLocks noChangeArrowheads="1"/>
          </p:cNvSpPr>
          <p:nvPr/>
        </p:nvSpPr>
        <p:spPr bwMode="auto">
          <a:xfrm>
            <a:off x="1187450" y="184467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7" name="Oval 8"/>
          <p:cNvSpPr>
            <a:spLocks noChangeArrowheads="1"/>
          </p:cNvSpPr>
          <p:nvPr/>
        </p:nvSpPr>
        <p:spPr bwMode="auto">
          <a:xfrm>
            <a:off x="1692275" y="2708275"/>
            <a:ext cx="142875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8" name="Oval 9"/>
          <p:cNvSpPr>
            <a:spLocks noChangeArrowheads="1"/>
          </p:cNvSpPr>
          <p:nvPr/>
        </p:nvSpPr>
        <p:spPr bwMode="auto">
          <a:xfrm>
            <a:off x="1187450" y="3284538"/>
            <a:ext cx="142875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9" name="Oval 10"/>
          <p:cNvSpPr>
            <a:spLocks noChangeArrowheads="1"/>
          </p:cNvSpPr>
          <p:nvPr/>
        </p:nvSpPr>
        <p:spPr bwMode="auto">
          <a:xfrm>
            <a:off x="684213" y="2636838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0" name="Oval 11"/>
          <p:cNvSpPr>
            <a:spLocks noChangeArrowheads="1"/>
          </p:cNvSpPr>
          <p:nvPr/>
        </p:nvSpPr>
        <p:spPr bwMode="auto">
          <a:xfrm>
            <a:off x="2700338" y="1844675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1" name="Oval 12"/>
          <p:cNvSpPr>
            <a:spLocks noChangeArrowheads="1"/>
          </p:cNvSpPr>
          <p:nvPr/>
        </p:nvSpPr>
        <p:spPr bwMode="auto">
          <a:xfrm>
            <a:off x="3214006" y="2669779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2" name="Oval 13"/>
          <p:cNvSpPr>
            <a:spLocks noChangeArrowheads="1"/>
          </p:cNvSpPr>
          <p:nvPr/>
        </p:nvSpPr>
        <p:spPr bwMode="auto">
          <a:xfrm>
            <a:off x="2339975" y="2636838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3" name="Oval 14"/>
          <p:cNvSpPr>
            <a:spLocks noChangeArrowheads="1"/>
          </p:cNvSpPr>
          <p:nvPr/>
        </p:nvSpPr>
        <p:spPr bwMode="auto">
          <a:xfrm>
            <a:off x="2771775" y="3357116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4" name="Oval 15"/>
          <p:cNvSpPr>
            <a:spLocks noChangeArrowheads="1"/>
          </p:cNvSpPr>
          <p:nvPr/>
        </p:nvSpPr>
        <p:spPr bwMode="auto">
          <a:xfrm>
            <a:off x="4716463" y="177323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5" name="Oval 16"/>
          <p:cNvSpPr>
            <a:spLocks noChangeArrowheads="1"/>
          </p:cNvSpPr>
          <p:nvPr/>
        </p:nvSpPr>
        <p:spPr bwMode="auto">
          <a:xfrm>
            <a:off x="4725534" y="3350261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6" name="Oval 17"/>
          <p:cNvSpPr>
            <a:spLocks noChangeArrowheads="1"/>
          </p:cNvSpPr>
          <p:nvPr/>
        </p:nvSpPr>
        <p:spPr bwMode="auto">
          <a:xfrm>
            <a:off x="5148263" y="3213100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7" name="Oval 18"/>
          <p:cNvSpPr>
            <a:spLocks noChangeArrowheads="1"/>
          </p:cNvSpPr>
          <p:nvPr/>
        </p:nvSpPr>
        <p:spPr bwMode="auto">
          <a:xfrm>
            <a:off x="5868988" y="3213100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8" name="Oval 19"/>
          <p:cNvSpPr>
            <a:spLocks noChangeArrowheads="1"/>
          </p:cNvSpPr>
          <p:nvPr/>
        </p:nvSpPr>
        <p:spPr bwMode="auto">
          <a:xfrm>
            <a:off x="6443663" y="3141663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9" name="Oval 20"/>
          <p:cNvSpPr>
            <a:spLocks noChangeArrowheads="1"/>
          </p:cNvSpPr>
          <p:nvPr/>
        </p:nvSpPr>
        <p:spPr bwMode="auto">
          <a:xfrm>
            <a:off x="7235825" y="3141663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40" name="Oval 21"/>
          <p:cNvSpPr>
            <a:spLocks noChangeArrowheads="1"/>
          </p:cNvSpPr>
          <p:nvPr/>
        </p:nvSpPr>
        <p:spPr bwMode="auto">
          <a:xfrm>
            <a:off x="7885113" y="3141663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41" name="Oval 22"/>
          <p:cNvSpPr>
            <a:spLocks noChangeArrowheads="1"/>
          </p:cNvSpPr>
          <p:nvPr/>
        </p:nvSpPr>
        <p:spPr bwMode="auto">
          <a:xfrm>
            <a:off x="7812088" y="1916113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42" name="Oval 23"/>
          <p:cNvSpPr>
            <a:spLocks noChangeArrowheads="1"/>
          </p:cNvSpPr>
          <p:nvPr/>
        </p:nvSpPr>
        <p:spPr bwMode="auto">
          <a:xfrm>
            <a:off x="7164388" y="1773238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43" name="Oval 24"/>
          <p:cNvSpPr>
            <a:spLocks noChangeArrowheads="1"/>
          </p:cNvSpPr>
          <p:nvPr/>
        </p:nvSpPr>
        <p:spPr bwMode="auto">
          <a:xfrm>
            <a:off x="6732588" y="1844675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44" name="Oval 25"/>
          <p:cNvSpPr>
            <a:spLocks noChangeArrowheads="1"/>
          </p:cNvSpPr>
          <p:nvPr/>
        </p:nvSpPr>
        <p:spPr bwMode="auto">
          <a:xfrm>
            <a:off x="6156325" y="1844675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45" name="Oval 26"/>
          <p:cNvSpPr>
            <a:spLocks noChangeArrowheads="1"/>
          </p:cNvSpPr>
          <p:nvPr/>
        </p:nvSpPr>
        <p:spPr bwMode="auto">
          <a:xfrm>
            <a:off x="5364163" y="1844675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" name="直接连接符 2"/>
          <p:cNvCxnSpPr>
            <a:stCxn id="56326" idx="0"/>
            <a:endCxn id="56328" idx="5"/>
          </p:cNvCxnSpPr>
          <p:nvPr/>
        </p:nvCxnSpPr>
        <p:spPr>
          <a:xfrm>
            <a:off x="1259682" y="1844675"/>
            <a:ext cx="49719" cy="16241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6326" idx="3"/>
          </p:cNvCxnSpPr>
          <p:nvPr/>
        </p:nvCxnSpPr>
        <p:spPr>
          <a:xfrm flipH="1">
            <a:off x="779716" y="1967982"/>
            <a:ext cx="428890" cy="8131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6328" idx="5"/>
          </p:cNvCxnSpPr>
          <p:nvPr/>
        </p:nvCxnSpPr>
        <p:spPr>
          <a:xfrm>
            <a:off x="804576" y="2688365"/>
            <a:ext cx="504825" cy="7804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6326" idx="5"/>
          </p:cNvCxnSpPr>
          <p:nvPr/>
        </p:nvCxnSpPr>
        <p:spPr>
          <a:xfrm>
            <a:off x="1310757" y="1967982"/>
            <a:ext cx="477815" cy="8182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56328" idx="5"/>
          </p:cNvCxnSpPr>
          <p:nvPr/>
        </p:nvCxnSpPr>
        <p:spPr>
          <a:xfrm flipH="1">
            <a:off x="1309401" y="2829805"/>
            <a:ext cx="428230" cy="6390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56327" idx="6"/>
          </p:cNvCxnSpPr>
          <p:nvPr/>
        </p:nvCxnSpPr>
        <p:spPr>
          <a:xfrm flipH="1">
            <a:off x="1835150" y="2766173"/>
            <a:ext cx="533597" cy="500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2507933" y="1978864"/>
            <a:ext cx="252413" cy="7556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56330" idx="5"/>
            <a:endCxn id="56331" idx="4"/>
          </p:cNvCxnSpPr>
          <p:nvPr/>
        </p:nvCxnSpPr>
        <p:spPr>
          <a:xfrm>
            <a:off x="2884620" y="2028957"/>
            <a:ext cx="437336" cy="8567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56333" idx="6"/>
          </p:cNvCxnSpPr>
          <p:nvPr/>
        </p:nvCxnSpPr>
        <p:spPr>
          <a:xfrm flipH="1">
            <a:off x="2987675" y="2870627"/>
            <a:ext cx="313786" cy="5944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56333" idx="4"/>
          </p:cNvCxnSpPr>
          <p:nvPr/>
        </p:nvCxnSpPr>
        <p:spPr>
          <a:xfrm>
            <a:off x="2524080" y="2771487"/>
            <a:ext cx="355645" cy="8015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56331" idx="2"/>
          </p:cNvCxnSpPr>
          <p:nvPr/>
        </p:nvCxnSpPr>
        <p:spPr>
          <a:xfrm flipV="1">
            <a:off x="2499849" y="2777729"/>
            <a:ext cx="714157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64404" y="1832993"/>
            <a:ext cx="20481" cy="1667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56336" idx="0"/>
          </p:cNvCxnSpPr>
          <p:nvPr/>
        </p:nvCxnSpPr>
        <p:spPr>
          <a:xfrm flipH="1">
            <a:off x="5256213" y="2039343"/>
            <a:ext cx="194735" cy="1173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6345" idx="5"/>
          </p:cNvCxnSpPr>
          <p:nvPr/>
        </p:nvCxnSpPr>
        <p:spPr>
          <a:xfrm>
            <a:off x="5548445" y="2028957"/>
            <a:ext cx="394996" cy="12555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56336" idx="2"/>
          </p:cNvCxnSpPr>
          <p:nvPr/>
        </p:nvCxnSpPr>
        <p:spPr>
          <a:xfrm flipH="1">
            <a:off x="5148263" y="3321050"/>
            <a:ext cx="7924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56338" idx="4"/>
          </p:cNvCxnSpPr>
          <p:nvPr/>
        </p:nvCxnSpPr>
        <p:spPr>
          <a:xfrm>
            <a:off x="6324417" y="1989138"/>
            <a:ext cx="227196" cy="1368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56338" idx="5"/>
          </p:cNvCxnSpPr>
          <p:nvPr/>
        </p:nvCxnSpPr>
        <p:spPr>
          <a:xfrm flipH="1">
            <a:off x="6627945" y="1978864"/>
            <a:ext cx="191046" cy="13470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56339" idx="4"/>
          </p:cNvCxnSpPr>
          <p:nvPr/>
        </p:nvCxnSpPr>
        <p:spPr>
          <a:xfrm>
            <a:off x="7266690" y="1922781"/>
            <a:ext cx="77085" cy="14347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endCxn id="56339" idx="4"/>
          </p:cNvCxnSpPr>
          <p:nvPr/>
        </p:nvCxnSpPr>
        <p:spPr>
          <a:xfrm flipH="1">
            <a:off x="7343775" y="2039343"/>
            <a:ext cx="559823" cy="13182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7415114" y="3208067"/>
            <a:ext cx="654183" cy="353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430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962E2B-8130-45BB-BBD4-8C2208073E2A}" type="slidenum">
              <a:rPr lang="zh-CN" altLang="en-US" smtClean="0">
                <a:solidFill>
                  <a:schemeClr val="accent1"/>
                </a:solidFill>
              </a:rPr>
              <a:pPr/>
              <a:t>18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573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定义     连通分支个数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p(G)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type="body" idx="4294967295"/>
          </p:nvPr>
        </p:nvSpPr>
        <p:spPr>
          <a:xfrm>
            <a:off x="323851" y="908050"/>
            <a:ext cx="8496622" cy="5185246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为一个无向图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中顶点之间的连通关系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按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可将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V(G)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划分成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k(k≥1)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个等价类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记成</a:t>
            </a: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,V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,···,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称由它们导出的子图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G[V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],G[V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],…,G[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]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连通分支。</a:t>
            </a:r>
            <a:endParaRPr lang="en-US" altLang="zh-CN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将图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的连通分支个数记为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p(G)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，即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p(G)=k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1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D35639-273E-4F0C-88CD-88BC450890F3}" type="slidenum">
              <a:rPr lang="zh-CN" altLang="en-US" smtClean="0">
                <a:solidFill>
                  <a:schemeClr val="accent1"/>
                </a:solidFill>
              </a:rPr>
              <a:pPr/>
              <a:t>19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403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0"/>
            <a:ext cx="9144000" cy="1196752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例  </a:t>
            </a:r>
            <a:r>
              <a:rPr lang="zh-CN" altLang="en-US" b="1" dirty="0"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ea typeface="宋体" panose="02010600030101010101" pitchFamily="2" charset="-122"/>
              </a:rPr>
              <a:t>G=(V</a:t>
            </a:r>
            <a:r>
              <a:rPr lang="zh-CN" altLang="en-US" b="1" dirty="0"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ea typeface="宋体" panose="02010600030101010101" pitchFamily="2" charset="-122"/>
              </a:rPr>
              <a:t>E)</a:t>
            </a:r>
            <a:r>
              <a:rPr lang="zh-CN" altLang="en-US" b="1" dirty="0">
                <a:ea typeface="宋体" panose="02010600030101010101" pitchFamily="2" charset="-122"/>
              </a:rPr>
              <a:t>是一个连通无向图，则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|E|</a:t>
            </a:r>
            <a:r>
              <a:rPr lang="en-US" altLang="zh-CN" sz="1400" dirty="0"/>
              <a:t> </a:t>
            </a:r>
            <a:r>
              <a:rPr lang="en-US" altLang="zh-CN" dirty="0"/>
              <a:t>≥ </a:t>
            </a:r>
            <a:r>
              <a:rPr lang="en-US" altLang="zh-CN" b="1" dirty="0">
                <a:ea typeface="宋体" panose="02010600030101010101" pitchFamily="2" charset="-122"/>
              </a:rPr>
              <a:t>|V|-1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196752"/>
            <a:ext cx="91211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证明：对</a:t>
            </a:r>
            <a:r>
              <a:rPr lang="en-US" altLang="zh-CN" sz="3200" dirty="0"/>
              <a:t>|V|=n</a:t>
            </a:r>
            <a:r>
              <a:rPr lang="zh-CN" altLang="en-US" sz="3200" dirty="0"/>
              <a:t>采用数学归纳法</a:t>
            </a:r>
            <a:endParaRPr lang="en-US" altLang="zh-CN" sz="3200" dirty="0"/>
          </a:p>
          <a:p>
            <a:r>
              <a:rPr lang="en-US" altLang="zh-CN" sz="3200" dirty="0"/>
              <a:t>           </a:t>
            </a:r>
            <a:r>
              <a:rPr lang="zh-CN" altLang="en-US" sz="3200" dirty="0"/>
              <a:t>当</a:t>
            </a:r>
            <a:r>
              <a:rPr lang="en-US" altLang="zh-CN" sz="3200" dirty="0"/>
              <a:t>n=1</a:t>
            </a:r>
            <a:r>
              <a:rPr lang="zh-CN" altLang="en-US" sz="3200" dirty="0"/>
              <a:t>时，</a:t>
            </a:r>
            <a:r>
              <a:rPr lang="en-US" altLang="zh-CN" sz="3200" dirty="0"/>
              <a:t>|E| ≥ 0=n-1</a:t>
            </a:r>
            <a:r>
              <a:rPr lang="zh-CN" altLang="en-US" sz="3200" dirty="0"/>
              <a:t>结论成立。</a:t>
            </a:r>
            <a:endParaRPr lang="en-US" altLang="zh-CN" sz="3200" dirty="0"/>
          </a:p>
          <a:p>
            <a:r>
              <a:rPr lang="en-US" altLang="zh-CN" sz="3200" dirty="0"/>
              <a:t>           </a:t>
            </a:r>
            <a:r>
              <a:rPr lang="zh-CN" altLang="en-US" sz="3200" dirty="0"/>
              <a:t>设</a:t>
            </a:r>
            <a:r>
              <a:rPr lang="en-US" altLang="zh-CN" sz="3200" dirty="0"/>
              <a:t>n ≤k</a:t>
            </a:r>
            <a:r>
              <a:rPr lang="zh-CN" altLang="en-US" sz="3200" dirty="0"/>
              <a:t>时结论成立，考察</a:t>
            </a:r>
            <a:r>
              <a:rPr lang="en-US" altLang="zh-CN" sz="3200" dirty="0"/>
              <a:t>n=k+1</a:t>
            </a:r>
            <a:r>
              <a:rPr lang="zh-CN" altLang="en-US" sz="3200" dirty="0"/>
              <a:t>的情况。</a:t>
            </a:r>
            <a:endParaRPr lang="en-US" altLang="zh-CN" sz="3200" dirty="0"/>
          </a:p>
          <a:p>
            <a:pPr marL="1257300" indent="-1257300"/>
            <a:r>
              <a:rPr lang="en-US" altLang="zh-CN" sz="3200" dirty="0"/>
              <a:t>           </a:t>
            </a:r>
            <a:r>
              <a:rPr lang="zh-CN" altLang="en-US" sz="3200" dirty="0"/>
              <a:t>设</a:t>
            </a:r>
            <a:r>
              <a:rPr lang="en-US" altLang="zh-CN" sz="3200" dirty="0"/>
              <a:t>v</a:t>
            </a:r>
            <a:r>
              <a:rPr lang="zh-CN" altLang="en-US" sz="3200" dirty="0"/>
              <a:t>是</a:t>
            </a:r>
            <a:r>
              <a:rPr lang="en-US" altLang="zh-CN" sz="3200" dirty="0"/>
              <a:t>G</a:t>
            </a:r>
            <a:r>
              <a:rPr lang="zh-CN" altLang="en-US" sz="3200" dirty="0"/>
              <a:t>中的任意一个顶点，现从</a:t>
            </a:r>
            <a:r>
              <a:rPr lang="en-US" altLang="zh-CN" sz="3200" dirty="0"/>
              <a:t>G</a:t>
            </a:r>
            <a:r>
              <a:rPr lang="zh-CN" altLang="en-US" sz="3200" dirty="0"/>
              <a:t>中擦除该顶点及其相应的边，假设剩下的图有</a:t>
            </a:r>
            <a:r>
              <a:rPr lang="en-US" altLang="zh-CN" sz="3200" dirty="0"/>
              <a:t>s</a:t>
            </a:r>
            <a:r>
              <a:rPr lang="zh-CN" altLang="en-US" sz="3200" dirty="0"/>
              <a:t>个连通分支，则每个连通分支的点数</a:t>
            </a:r>
            <a:r>
              <a:rPr lang="en-US" altLang="zh-CN" sz="3200" dirty="0" err="1"/>
              <a:t>n</a:t>
            </a:r>
            <a:r>
              <a:rPr lang="en-US" altLang="zh-CN" sz="3200" b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3200" dirty="0"/>
              <a:t>与边数</a:t>
            </a:r>
            <a:r>
              <a:rPr lang="en-US" altLang="zh-CN" sz="3200" dirty="0"/>
              <a:t>m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3200" dirty="0"/>
              <a:t>满足</a:t>
            </a:r>
            <a:r>
              <a:rPr lang="en-US" altLang="zh-CN" sz="3200" dirty="0"/>
              <a:t>              m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200" dirty="0"/>
              <a:t> ≥n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200" dirty="0"/>
              <a:t>-1</a:t>
            </a:r>
          </a:p>
          <a:p>
            <a:pPr marL="720725" indent="-720725"/>
            <a:r>
              <a:rPr lang="en-US" altLang="zh-CN" sz="3200" dirty="0"/>
              <a:t>           </a:t>
            </a:r>
            <a:r>
              <a:rPr lang="zh-CN" altLang="en-US" sz="3200" dirty="0"/>
              <a:t>显然，所擦除的边数至少有</a:t>
            </a:r>
            <a:r>
              <a:rPr lang="en-US" altLang="zh-CN" sz="3200" dirty="0"/>
              <a:t>s</a:t>
            </a:r>
            <a:r>
              <a:rPr lang="zh-CN" altLang="en-US" sz="3200" dirty="0"/>
              <a:t>条，于是有</a:t>
            </a:r>
            <a:endParaRPr lang="en-US" altLang="zh-CN" sz="3200" dirty="0"/>
          </a:p>
          <a:p>
            <a:pPr marL="720725" indent="-720725"/>
            <a:r>
              <a:rPr lang="en-US" altLang="zh-CN" sz="3200" dirty="0"/>
              <a:t>                 |E| ≥s+ m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/>
              <a:t> + m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/>
              <a:t> +…+ </a:t>
            </a:r>
            <a:r>
              <a:rPr lang="en-US" altLang="zh-CN" sz="3200" dirty="0" err="1"/>
              <a:t>m</a:t>
            </a:r>
            <a:r>
              <a:rPr lang="en-US" altLang="zh-CN" sz="3200" b="1" baseline="-25000" dirty="0" err="1">
                <a:latin typeface="Times New Roman" panose="02020603050405020304" pitchFamily="18" charset="0"/>
              </a:rPr>
              <a:t>s</a:t>
            </a:r>
            <a:r>
              <a:rPr lang="en-US" altLang="zh-CN" sz="3200" dirty="0"/>
              <a:t> </a:t>
            </a:r>
          </a:p>
          <a:p>
            <a:pPr marL="720725" indent="-720725"/>
            <a:r>
              <a:rPr lang="en-US" altLang="zh-CN" sz="3200" dirty="0"/>
              <a:t>                      ≥s+(n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/>
              <a:t>-1)+(n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/>
              <a:t>-1)+…+(n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/>
              <a:t>-1)</a:t>
            </a:r>
          </a:p>
          <a:p>
            <a:pPr marL="720725" indent="-720725"/>
            <a:r>
              <a:rPr lang="en-US" altLang="zh-CN" sz="3200" dirty="0"/>
              <a:t>                      =n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/>
              <a:t>+n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/>
              <a:t>+…+n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/>
              <a:t>=n-1</a:t>
            </a:r>
          </a:p>
          <a:p>
            <a:pPr marL="720725" indent="-720725"/>
            <a:endParaRPr lang="en-US" altLang="zh-CN" dirty="0"/>
          </a:p>
          <a:p>
            <a:pPr marL="720725" indent="-720725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23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2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r>
              <a:rPr lang="en-US" altLang="zh-CN" sz="4000" b="1" dirty="0">
                <a:latin typeface="Times New Roman" panose="02020603050405020304" pitchFamily="18" charset="0"/>
              </a:rPr>
              <a:t>5.2 </a:t>
            </a:r>
            <a:r>
              <a:rPr lang="zh-CN" altLang="en-US" sz="4000" b="1" dirty="0">
                <a:latin typeface="Times New Roman" panose="02020603050405020304" pitchFamily="18" charset="0"/>
              </a:rPr>
              <a:t>通路、回路、图的连通性 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125538"/>
            <a:ext cx="8640763" cy="4957762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SzPct val="150000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简单通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回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初级通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回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路</a:t>
            </a:r>
          </a:p>
          <a:p>
            <a:pPr marL="0" indent="0" algn="just" eaLnBrk="1" hangingPunct="1">
              <a:spcBef>
                <a:spcPct val="50000"/>
              </a:spcBef>
              <a:buSzPct val="150000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无向图的连通性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连通分支</a:t>
            </a:r>
          </a:p>
          <a:p>
            <a:pPr marL="0" indent="0" algn="just" eaLnBrk="1" hangingPunct="1">
              <a:spcBef>
                <a:spcPct val="50000"/>
              </a:spcBef>
              <a:buSzPct val="150000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弱连通图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单向连通图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强连通图</a:t>
            </a:r>
          </a:p>
          <a:p>
            <a:pPr marL="0" indent="0" algn="just" eaLnBrk="1" hangingPunct="1">
              <a:spcBef>
                <a:spcPct val="50000"/>
              </a:spcBef>
              <a:buSzPct val="150000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点割集与割点</a:t>
            </a:r>
          </a:p>
          <a:p>
            <a:pPr marL="0" indent="0" eaLnBrk="1" hangingPunct="1">
              <a:spcBef>
                <a:spcPct val="50000"/>
              </a:spcBef>
              <a:buSzPct val="150000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边割集与割边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93074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368426"/>
          </a:xfrm>
          <a:solidFill>
            <a:schemeClr val="accent1"/>
          </a:solidFill>
        </p:spPr>
        <p:txBody>
          <a:bodyPr/>
          <a:lstStyle/>
          <a:p>
            <a:pPr marL="623888" indent="-623888" algn="l">
              <a:lnSpc>
                <a:spcPct val="130000"/>
              </a:lnSpc>
            </a:pP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G=(V,E)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是一个简单图，试证明若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不连通，则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的补图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G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一定连通。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3500438" y="836613"/>
            <a:ext cx="2889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179388" y="1341438"/>
            <a:ext cx="8496300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981075" indent="-981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证明：因为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不连通，则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可以分为若干连通子图：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                  （</a:t>
            </a:r>
            <a:r>
              <a:rPr lang="en-US" altLang="zh-CN" sz="2800" b="1" dirty="0"/>
              <a:t>V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E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），</a:t>
            </a:r>
            <a:r>
              <a:rPr lang="en-US" altLang="zh-CN" sz="2800" b="1" dirty="0"/>
              <a:t>--- </a:t>
            </a:r>
            <a:r>
              <a:rPr lang="zh-CN" altLang="en-US" sz="2800" b="1" dirty="0"/>
              <a:t>，（</a:t>
            </a:r>
            <a:r>
              <a:rPr lang="en-US" altLang="zh-CN" sz="2800" b="1" dirty="0" err="1"/>
              <a:t>V</a:t>
            </a:r>
            <a:r>
              <a:rPr lang="en-US" altLang="zh-CN" sz="2800" b="1" baseline="-25000" dirty="0" err="1"/>
              <a:t>n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E</a:t>
            </a:r>
            <a:r>
              <a:rPr lang="en-US" altLang="zh-CN" sz="2800" b="1" baseline="-25000" dirty="0"/>
              <a:t>n</a:t>
            </a:r>
            <a:r>
              <a:rPr lang="zh-CN" altLang="en-US" sz="2800" b="1" dirty="0"/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           根据补图构造过程知，在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的补图中，</a:t>
            </a:r>
            <a:r>
              <a:rPr lang="zh-CN" altLang="en-US" sz="2800" dirty="0"/>
              <a:t> </a:t>
            </a:r>
            <a:r>
              <a:rPr lang="en-US" altLang="zh-CN" sz="2800" b="1" dirty="0"/>
              <a:t>V</a:t>
            </a:r>
            <a:r>
              <a:rPr lang="en-US" altLang="zh-CN" sz="2800" b="1" baseline="-25000" dirty="0"/>
              <a:t>i</a:t>
            </a:r>
            <a:r>
              <a:rPr lang="zh-CN" altLang="en-US" sz="2800" b="1" dirty="0"/>
              <a:t>中每个顶点与其它顶点集中的顶点都有边相连。 这样， 在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的补图中，有</a:t>
            </a:r>
          </a:p>
        </p:txBody>
      </p:sp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1331913" y="4005263"/>
            <a:ext cx="7812087" cy="247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600" b="1" dirty="0">
                <a:solidFill>
                  <a:schemeClr val="hlink"/>
                </a:solidFill>
              </a:rPr>
              <a:t>分别属于两个子集</a:t>
            </a:r>
            <a:r>
              <a:rPr lang="en-US" altLang="zh-CN" sz="2600" b="1" dirty="0">
                <a:solidFill>
                  <a:schemeClr val="hlink"/>
                </a:solidFill>
              </a:rPr>
              <a:t>V</a:t>
            </a:r>
            <a:r>
              <a:rPr lang="en-US" altLang="zh-CN" sz="2600" b="1" baseline="-25000" dirty="0">
                <a:solidFill>
                  <a:schemeClr val="hlink"/>
                </a:solidFill>
              </a:rPr>
              <a:t>i</a:t>
            </a:r>
            <a:r>
              <a:rPr lang="zh-CN" altLang="en-US" sz="2600" b="1" dirty="0">
                <a:solidFill>
                  <a:schemeClr val="hlink"/>
                </a:solidFill>
              </a:rPr>
              <a:t>与</a:t>
            </a:r>
            <a:r>
              <a:rPr lang="en-US" altLang="zh-CN" sz="2600" b="1" dirty="0" err="1">
                <a:solidFill>
                  <a:schemeClr val="hlink"/>
                </a:solidFill>
              </a:rPr>
              <a:t>V</a:t>
            </a:r>
            <a:r>
              <a:rPr lang="en-US" altLang="zh-CN" sz="2600" b="1" baseline="-25000" dirty="0" err="1">
                <a:solidFill>
                  <a:schemeClr val="hlink"/>
                </a:solidFill>
              </a:rPr>
              <a:t>j</a:t>
            </a:r>
            <a:r>
              <a:rPr lang="zh-CN" altLang="en-US" sz="2600" b="1" dirty="0">
                <a:solidFill>
                  <a:schemeClr val="hlink"/>
                </a:solidFill>
              </a:rPr>
              <a:t>中的任意两个顶点之间有边直接相连，即有长度为</a:t>
            </a:r>
            <a:r>
              <a:rPr lang="en-US" altLang="zh-CN" sz="2600" b="1" dirty="0">
                <a:solidFill>
                  <a:schemeClr val="hlink"/>
                </a:solidFill>
              </a:rPr>
              <a:t>1</a:t>
            </a:r>
            <a:r>
              <a:rPr lang="zh-CN" altLang="en-US" sz="2600" b="1" dirty="0">
                <a:solidFill>
                  <a:schemeClr val="hlink"/>
                </a:solidFill>
              </a:rPr>
              <a:t>的通路。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600" b="1" dirty="0">
                <a:solidFill>
                  <a:schemeClr val="hlink"/>
                </a:solidFill>
              </a:rPr>
              <a:t>属于同一个子集</a:t>
            </a:r>
            <a:r>
              <a:rPr lang="en-US" altLang="zh-CN" sz="2600" b="1" dirty="0">
                <a:solidFill>
                  <a:schemeClr val="hlink"/>
                </a:solidFill>
              </a:rPr>
              <a:t>V</a:t>
            </a:r>
            <a:r>
              <a:rPr lang="en-US" altLang="zh-CN" sz="2600" b="1" baseline="-25000" dirty="0">
                <a:solidFill>
                  <a:schemeClr val="hlink"/>
                </a:solidFill>
              </a:rPr>
              <a:t>i</a:t>
            </a:r>
            <a:r>
              <a:rPr lang="zh-CN" altLang="en-US" sz="2600" b="1" dirty="0">
                <a:solidFill>
                  <a:schemeClr val="hlink"/>
                </a:solidFill>
              </a:rPr>
              <a:t>的任意两个顶点借助另一子集</a:t>
            </a:r>
            <a:r>
              <a:rPr lang="en-US" altLang="zh-CN" sz="2600" b="1" dirty="0" err="1">
                <a:solidFill>
                  <a:schemeClr val="hlink"/>
                </a:solidFill>
              </a:rPr>
              <a:t>V</a:t>
            </a:r>
            <a:r>
              <a:rPr lang="en-US" altLang="zh-CN" sz="2600" b="1" baseline="-25000" dirty="0" err="1">
                <a:solidFill>
                  <a:schemeClr val="hlink"/>
                </a:solidFill>
              </a:rPr>
              <a:t>j</a:t>
            </a:r>
            <a:r>
              <a:rPr lang="zh-CN" altLang="en-US" sz="2600" b="1" dirty="0">
                <a:solidFill>
                  <a:schemeClr val="hlink"/>
                </a:solidFill>
              </a:rPr>
              <a:t>的任意一个顶点连通（即有长度为</a:t>
            </a:r>
            <a:r>
              <a:rPr lang="en-US" altLang="zh-CN" sz="2600" b="1" dirty="0">
                <a:solidFill>
                  <a:schemeClr val="hlink"/>
                </a:solidFill>
              </a:rPr>
              <a:t>2</a:t>
            </a:r>
            <a:r>
              <a:rPr lang="zh-CN" altLang="en-US" sz="2600" b="1" dirty="0">
                <a:solidFill>
                  <a:schemeClr val="hlink"/>
                </a:solidFill>
              </a:rPr>
              <a:t>的通路）。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所以，根据连通的定义知：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的补图一定连通 。</a:t>
            </a:r>
          </a:p>
        </p:txBody>
      </p:sp>
    </p:spTree>
    <p:extLst>
      <p:ext uri="{BB962C8B-B14F-4D97-AF65-F5344CB8AC3E}">
        <p14:creationId xmlns:p14="http://schemas.microsoft.com/office/powerpoint/2010/main" val="152210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9" grpId="0"/>
      <p:bldP spid="4003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21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宋体" panose="02010600030101010101" pitchFamily="2" charset="-122"/>
              </a:rPr>
              <a:t>定义</a:t>
            </a:r>
            <a:r>
              <a:rPr lang="en-US" altLang="zh-CN" sz="4000" b="1" dirty="0">
                <a:latin typeface="宋体" panose="02010600030101010101" pitchFamily="2" charset="-122"/>
              </a:rPr>
              <a:t>5.14   </a:t>
            </a:r>
            <a:r>
              <a:rPr lang="zh-CN" altLang="en-US" sz="4000" b="1" dirty="0">
                <a:latin typeface="宋体" panose="02010600030101010101" pitchFamily="2" charset="-122"/>
              </a:rPr>
              <a:t>有向图的连通性</a:t>
            </a: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 idx="4294967295"/>
          </p:nvPr>
        </p:nvSpPr>
        <p:spPr>
          <a:xfrm>
            <a:off x="323528" y="949524"/>
            <a:ext cx="8640763" cy="2393156"/>
          </a:xfrm>
          <a:solidFill>
            <a:srgbClr val="FFFF00"/>
          </a:solidFill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在有向图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=(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中，</a:t>
            </a:r>
            <a:endParaRPr lang="zh-CN" altLang="en-US" b="1" i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弱连通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连通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</a:rPr>
              <a:t>基图为无向连通图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单向连通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</a:rPr>
              <a:t>可达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可达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强连通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相互可达</a:t>
            </a:r>
          </a:p>
        </p:txBody>
      </p:sp>
      <p:grpSp>
        <p:nvGrpSpPr>
          <p:cNvPr id="5" name="组合 11"/>
          <p:cNvGrpSpPr>
            <a:grpSpLocks/>
          </p:cNvGrpSpPr>
          <p:nvPr/>
        </p:nvGrpSpPr>
        <p:grpSpPr bwMode="auto">
          <a:xfrm>
            <a:off x="1259632" y="3428405"/>
            <a:ext cx="6669931" cy="2160835"/>
            <a:chOff x="1592282" y="1843088"/>
            <a:chExt cx="6337303" cy="1728787"/>
          </a:xfrm>
        </p:grpSpPr>
        <p:pic>
          <p:nvPicPr>
            <p:cNvPr id="6" name="Picture 4" descr="14-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93"/>
            <a:stretch>
              <a:fillRect/>
            </a:stretch>
          </p:blipFill>
          <p:spPr bwMode="auto">
            <a:xfrm>
              <a:off x="1592282" y="1843088"/>
              <a:ext cx="6337303" cy="1185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89097" y="3114675"/>
              <a:ext cx="135732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强连通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043372" y="3068637"/>
              <a:ext cx="15748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单向连通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707190" y="3088004"/>
              <a:ext cx="11255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弱连通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90612" y="5668634"/>
            <a:ext cx="7897812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性质 ： 强连通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单向连通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弱连通 </a:t>
            </a:r>
          </a:p>
        </p:txBody>
      </p:sp>
    </p:spTree>
    <p:extLst>
      <p:ext uri="{BB962C8B-B14F-4D97-AF65-F5344CB8AC3E}">
        <p14:creationId xmlns:p14="http://schemas.microsoft.com/office/powerpoint/2010/main" val="2803451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22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宋体" panose="02010600030101010101" pitchFamily="2" charset="-122"/>
              </a:rPr>
              <a:t>定理    强连通与单向连图判别法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836712"/>
            <a:ext cx="8280920" cy="290492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b="1" dirty="0">
                <a:latin typeface="Times New Roman" panose="02020603050405020304" pitchFamily="18" charset="0"/>
              </a:rPr>
              <a:t>在有向图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=(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中，</a:t>
            </a:r>
            <a:endParaRPr lang="zh-CN" altLang="en-US" b="1" i="1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强连通当且仅当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中存在经过每个顶点至少一次的回路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单向连通当且仅当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中存在经过每个顶点至少一次的通路 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686669" y="5678662"/>
            <a:ext cx="1428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强连通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164513" y="5621119"/>
            <a:ext cx="16574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单向连通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69" y="4210190"/>
            <a:ext cx="41814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962E2B-8130-45BB-BBD4-8C2208073E2A}" type="slidenum">
              <a:rPr lang="zh-CN" altLang="en-US" smtClean="0">
                <a:solidFill>
                  <a:schemeClr val="accent1"/>
                </a:solidFill>
              </a:rPr>
              <a:pPr/>
              <a:t>23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573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5.5  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点割集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割点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，点连通度</a:t>
            </a:r>
          </a:p>
        </p:txBody>
      </p:sp>
      <p:sp>
        <p:nvSpPr>
          <p:cNvPr id="57348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5215486"/>
            <a:ext cx="8800636" cy="1166264"/>
          </a:xfrm>
          <a:solidFill>
            <a:srgbClr val="00B0F0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特别当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V’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为单点集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{v1}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时，称该顶点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割点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称点割集中最小顶点数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min|</a:t>
            </a:r>
            <a:r>
              <a:rPr lang="en-US" altLang="zh-CN" b="1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’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|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点连通度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23040" y="931449"/>
            <a:ext cx="8856984" cy="2592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设无向图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=(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b="1" i="1" dirty="0">
                <a:latin typeface="Times New Roman" panose="02020603050405020304" pitchFamily="18" charset="0"/>
              </a:rPr>
              <a:t>V, 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若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latin typeface="Times New Roman" panose="02020603050405020304" pitchFamily="18" charset="0"/>
              </a:rPr>
              <a:t>)&gt;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且 对于</a:t>
            </a:r>
            <a:r>
              <a:rPr lang="zh-CN" altLang="en-US" b="1" dirty="0"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  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b="1" dirty="0">
                <a:latin typeface="Times New Roman" panose="02020603050405020304" pitchFamily="18" charset="0"/>
              </a:rPr>
              <a:t>)=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则称</a:t>
            </a:r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点割集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spcBef>
                <a:spcPct val="50000"/>
              </a:spcBef>
              <a:buSzPct val="15000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如果全部擦除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V’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中的顶点以及相应的边，所剩下的图的连通分支个数增加，并且部分擦除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V’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中的顶点以及相应的边，所剩下的图的连通分支个数不变。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spcBef>
                <a:spcPct val="50000"/>
              </a:spcBef>
              <a:buSzPct val="150000"/>
              <a:buFont typeface="Arial" panose="020B0604020202020204" pitchFamily="34" charset="0"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21766"/>
            <a:ext cx="8964612" cy="642938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chemeClr val="tx1"/>
                </a:solidFill>
              </a:rPr>
              <a:t>例  求出点连通度、顶点最小度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3" y="1489333"/>
            <a:ext cx="8459381" cy="2219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568" y="4437112"/>
            <a:ext cx="27045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点连通度</a:t>
            </a:r>
            <a:r>
              <a:rPr lang="en-US" altLang="zh-CN" sz="3200" dirty="0"/>
              <a:t>=1</a:t>
            </a:r>
          </a:p>
          <a:p>
            <a:r>
              <a:rPr lang="zh-CN" altLang="en-US" sz="3200" dirty="0"/>
              <a:t>顶点最小度</a:t>
            </a:r>
            <a:r>
              <a:rPr lang="en-US" altLang="zh-CN" sz="3200" dirty="0"/>
              <a:t>=3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4932040" y="4435354"/>
            <a:ext cx="27045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点连通度</a:t>
            </a:r>
            <a:r>
              <a:rPr lang="en-US" altLang="zh-CN" sz="3200" dirty="0"/>
              <a:t>=1</a:t>
            </a:r>
          </a:p>
          <a:p>
            <a:r>
              <a:rPr lang="zh-CN" altLang="en-US" sz="3200" dirty="0"/>
              <a:t>顶点最小度</a:t>
            </a:r>
            <a:r>
              <a:rPr lang="en-US" altLang="zh-CN" sz="3200" dirty="0"/>
              <a:t>=4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2051720" y="2098188"/>
            <a:ext cx="273967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82995" y="1556792"/>
            <a:ext cx="273967" cy="1405492"/>
            <a:chOff x="2483768" y="1735476"/>
            <a:chExt cx="273967" cy="1405492"/>
          </a:xfrm>
        </p:grpSpPr>
        <p:sp>
          <p:nvSpPr>
            <p:cNvPr id="10" name="椭圆 9"/>
            <p:cNvSpPr/>
            <p:nvPr/>
          </p:nvSpPr>
          <p:spPr>
            <a:xfrm>
              <a:off x="2483768" y="2852936"/>
              <a:ext cx="273967" cy="28803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483768" y="1735476"/>
              <a:ext cx="273967" cy="28803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6660232" y="2060848"/>
            <a:ext cx="273967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170241" y="2564904"/>
            <a:ext cx="273967" cy="288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83395" y="1668101"/>
            <a:ext cx="273967" cy="28803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600" y="5877272"/>
            <a:ext cx="59170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在两个图中，两个绿点构成点割集，一个红点构成点割集</a:t>
            </a:r>
          </a:p>
        </p:txBody>
      </p:sp>
    </p:spTree>
    <p:extLst>
      <p:ext uri="{BB962C8B-B14F-4D97-AF65-F5344CB8AC3E}">
        <p14:creationId xmlns:p14="http://schemas.microsoft.com/office/powerpoint/2010/main" val="103166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962E2B-8130-45BB-BBD4-8C2208073E2A}" type="slidenum">
              <a:rPr lang="zh-CN" altLang="en-US" smtClean="0">
                <a:solidFill>
                  <a:schemeClr val="accent1"/>
                </a:solidFill>
              </a:rPr>
              <a:pPr/>
              <a:t>25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57347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252520" cy="642938"/>
          </a:xfrm>
        </p:spPr>
        <p:txBody>
          <a:bodyPr/>
          <a:lstStyle/>
          <a:p>
            <a:pPr algn="l"/>
            <a:r>
              <a:rPr lang="zh-CN" altLang="en-US" sz="38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3800" b="1" dirty="0">
                <a:latin typeface="Calibri" panose="020F0502020204030204" pitchFamily="34" charset="0"/>
                <a:ea typeface="宋体" panose="02010600030101010101" pitchFamily="2" charset="-122"/>
              </a:rPr>
              <a:t>5.15      </a:t>
            </a:r>
            <a:r>
              <a:rPr lang="zh-CN" altLang="en-US" sz="3800" b="1" dirty="0">
                <a:latin typeface="Calibri" panose="020F0502020204030204" pitchFamily="34" charset="0"/>
                <a:ea typeface="宋体" panose="02010600030101010101" pitchFamily="2" charset="-122"/>
              </a:rPr>
              <a:t>边割集</a:t>
            </a:r>
            <a:r>
              <a:rPr lang="en-US" altLang="zh-CN" sz="3800" b="1" dirty="0">
                <a:latin typeface="Calibri" panose="020F0502020204030204" pitchFamily="34" charset="0"/>
                <a:ea typeface="宋体" panose="02010600030101010101" pitchFamily="2" charset="-122"/>
              </a:rPr>
              <a:t> (</a:t>
            </a:r>
            <a:r>
              <a:rPr lang="zh-CN" altLang="en-US" sz="3800" b="1" dirty="0">
                <a:latin typeface="Calibri" panose="020F0502020204030204" pitchFamily="34" charset="0"/>
                <a:ea typeface="宋体" panose="02010600030101010101" pitchFamily="2" charset="-122"/>
              </a:rPr>
              <a:t>割边</a:t>
            </a:r>
            <a:r>
              <a:rPr lang="en-US" altLang="zh-CN" sz="3800" b="1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800" b="1" dirty="0">
                <a:latin typeface="Calibri" panose="020F0502020204030204" pitchFamily="34" charset="0"/>
                <a:ea typeface="宋体" panose="02010600030101010101" pitchFamily="2" charset="-122"/>
              </a:rPr>
              <a:t>桥</a:t>
            </a:r>
            <a:r>
              <a:rPr lang="en-US" altLang="zh-CN" sz="3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800" b="1" dirty="0">
                <a:latin typeface="Calibri" panose="020F0502020204030204" pitchFamily="34" charset="0"/>
                <a:ea typeface="宋体" panose="02010600030101010101" pitchFamily="2" charset="-122"/>
              </a:rPr>
              <a:t>，边连通度</a:t>
            </a:r>
          </a:p>
        </p:txBody>
      </p:sp>
      <p:sp>
        <p:nvSpPr>
          <p:cNvPr id="57348" name="Rectangle 3"/>
          <p:cNvSpPr>
            <a:spLocks noGrp="1"/>
          </p:cNvSpPr>
          <p:nvPr>
            <p:ph type="body" idx="4294967295"/>
          </p:nvPr>
        </p:nvSpPr>
        <p:spPr>
          <a:xfrm>
            <a:off x="170565" y="5085184"/>
            <a:ext cx="8721915" cy="1152128"/>
          </a:xfrm>
          <a:solidFill>
            <a:srgbClr val="FFFF00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当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E’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为单点集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{e1}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时，称该边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e1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割边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，或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桥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称边割集中的最小边数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min|</a:t>
            </a:r>
            <a:r>
              <a:rPr lang="en-US" altLang="zh-CN" b="1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’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|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边连通度。</a:t>
            </a:r>
            <a:endParaRPr lang="en-US" altLang="zh-CN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257" y="836712"/>
            <a:ext cx="8305833" cy="258416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设无向图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</a:rPr>
              <a:t>=(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),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E, 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若            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200" b="1" dirty="0">
                <a:latin typeface="Times New Roman" panose="02020603050405020304" pitchFamily="18" charset="0"/>
              </a:rPr>
              <a:t>)&gt;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且 对于</a:t>
            </a:r>
            <a:r>
              <a:rPr lang="zh-CN" altLang="en-US" sz="3200" b="1" dirty="0">
                <a:sym typeface="Symbol" panose="05050102010706020507" pitchFamily="18" charset="2"/>
              </a:rPr>
              <a:t>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3200" b="1" dirty="0">
                <a:latin typeface="Times New Roman" panose="02020603050405020304" pitchFamily="18" charset="0"/>
              </a:rPr>
              <a:t>)=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</a:rPr>
              <a:t>), 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边割集</a:t>
            </a:r>
            <a:r>
              <a:rPr lang="en-US" altLang="zh-CN" sz="3200" b="1" dirty="0">
                <a:latin typeface="Times New Roman" panose="02020603050405020304" pitchFamily="18" charset="0"/>
              </a:rPr>
              <a:t>. 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284653" y="3628181"/>
            <a:ext cx="83058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spcBef>
                <a:spcPct val="50000"/>
              </a:spcBef>
              <a:buSzPct val="150000"/>
              <a:buNone/>
            </a:pPr>
            <a:r>
              <a:rPr lang="zh-CN" altLang="en-US" sz="2800" b="1" dirty="0">
                <a:latin typeface="Calibri" panose="020F0502020204030204" pitchFamily="34" charset="0"/>
              </a:rPr>
              <a:t>如果全部擦除</a:t>
            </a:r>
            <a:r>
              <a:rPr lang="en-US" altLang="zh-CN" sz="2800" b="1" dirty="0">
                <a:latin typeface="Calibri" panose="020F0502020204030204" pitchFamily="34" charset="0"/>
              </a:rPr>
              <a:t>E’</a:t>
            </a:r>
            <a:r>
              <a:rPr lang="zh-CN" altLang="en-US" sz="2800" b="1" dirty="0">
                <a:latin typeface="Calibri" panose="020F0502020204030204" pitchFamily="34" charset="0"/>
              </a:rPr>
              <a:t>中的边，所剩下的图的连通分支个数增加，并且部分擦除</a:t>
            </a:r>
            <a:r>
              <a:rPr lang="en-US" altLang="zh-CN" sz="2800" b="1" dirty="0">
                <a:latin typeface="Calibri" panose="020F0502020204030204" pitchFamily="34" charset="0"/>
              </a:rPr>
              <a:t>E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’</a:t>
            </a:r>
            <a:r>
              <a:rPr lang="zh-CN" altLang="en-US" sz="2800" b="1" dirty="0">
                <a:latin typeface="Calibri" panose="020F0502020204030204" pitchFamily="34" charset="0"/>
              </a:rPr>
              <a:t>中的边，所剩下的图的连通分支个数不变。</a:t>
            </a:r>
            <a:endParaRPr lang="en-US" altLang="zh-CN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uiExpand="1" build="p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21766"/>
            <a:ext cx="8964612" cy="642938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chemeClr val="tx1"/>
                </a:solidFill>
              </a:rPr>
              <a:t>例  求出边连通度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3" y="1489333"/>
            <a:ext cx="8459381" cy="2219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568" y="4437112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边连通度</a:t>
            </a:r>
            <a:r>
              <a:rPr lang="en-US" altLang="zh-CN" sz="3200" dirty="0"/>
              <a:t>=2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32040" y="4435354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边连通度</a:t>
            </a:r>
            <a:r>
              <a:rPr lang="en-US" altLang="zh-CN" sz="3200" dirty="0"/>
              <a:t>=2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1600" y="5877272"/>
            <a:ext cx="50321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在两个图中，红边构成边割集，绿边构成边割集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195736" y="1772816"/>
            <a:ext cx="432048" cy="1080120"/>
            <a:chOff x="2195736" y="1772816"/>
            <a:chExt cx="432048" cy="1080120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2195736" y="1772816"/>
              <a:ext cx="432048" cy="432048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 flipV="1">
              <a:off x="2195736" y="2276872"/>
              <a:ext cx="432048" cy="576064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6156176" y="1757839"/>
            <a:ext cx="648072" cy="1011865"/>
            <a:chOff x="6156176" y="1757839"/>
            <a:chExt cx="648072" cy="1011865"/>
          </a:xfrm>
        </p:grpSpPr>
        <p:cxnSp>
          <p:nvCxnSpPr>
            <p:cNvPr id="26" name="直接连接符 25"/>
            <p:cNvCxnSpPr/>
            <p:nvPr/>
          </p:nvCxnSpPr>
          <p:spPr>
            <a:xfrm flipH="1" flipV="1">
              <a:off x="6156176" y="1757839"/>
              <a:ext cx="648072" cy="447025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6255026" y="2204865"/>
              <a:ext cx="549222" cy="564839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539552" y="1742863"/>
            <a:ext cx="1224136" cy="1110073"/>
            <a:chOff x="539552" y="1742863"/>
            <a:chExt cx="1224136" cy="1110073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623256" y="1742863"/>
              <a:ext cx="1140432" cy="29953"/>
            </a:xfrm>
            <a:prstGeom prst="line">
              <a:avLst/>
            </a:prstGeom>
            <a:ln w="76200">
              <a:solidFill>
                <a:srgbClr val="00B050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539552" y="1772816"/>
              <a:ext cx="0" cy="1080120"/>
            </a:xfrm>
            <a:prstGeom prst="line">
              <a:avLst/>
            </a:prstGeom>
            <a:ln w="76200">
              <a:solidFill>
                <a:srgbClr val="00B050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 flipV="1">
              <a:off x="623256" y="1807940"/>
              <a:ext cx="996416" cy="1044996"/>
            </a:xfrm>
            <a:prstGeom prst="line">
              <a:avLst/>
            </a:prstGeom>
            <a:ln w="76200">
              <a:solidFill>
                <a:srgbClr val="00B050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7226258" y="1608610"/>
            <a:ext cx="1533902" cy="1460350"/>
            <a:chOff x="7226258" y="1608610"/>
            <a:chExt cx="1533902" cy="1460350"/>
          </a:xfrm>
        </p:grpSpPr>
        <p:cxnSp>
          <p:nvCxnSpPr>
            <p:cNvPr id="41" name="直接连接符 40"/>
            <p:cNvCxnSpPr/>
            <p:nvPr/>
          </p:nvCxnSpPr>
          <p:spPr>
            <a:xfrm flipH="1" flipV="1">
              <a:off x="8255556" y="1608610"/>
              <a:ext cx="504604" cy="782325"/>
            </a:xfrm>
            <a:prstGeom prst="line">
              <a:avLst/>
            </a:prstGeom>
            <a:ln w="76200">
              <a:solidFill>
                <a:srgbClr val="00B050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7226258" y="2420888"/>
              <a:ext cx="1450198" cy="341598"/>
            </a:xfrm>
            <a:prstGeom prst="line">
              <a:avLst/>
            </a:prstGeom>
            <a:ln w="76200">
              <a:solidFill>
                <a:srgbClr val="00B050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7380312" y="1757839"/>
              <a:ext cx="1379848" cy="698173"/>
            </a:xfrm>
            <a:prstGeom prst="line">
              <a:avLst/>
            </a:prstGeom>
            <a:ln w="76200">
              <a:solidFill>
                <a:srgbClr val="00B050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8028384" y="2456012"/>
              <a:ext cx="648072" cy="612948"/>
            </a:xfrm>
            <a:prstGeom prst="line">
              <a:avLst/>
            </a:prstGeom>
            <a:ln w="76200">
              <a:solidFill>
                <a:srgbClr val="00B050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3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矩形 57344"/>
          <p:cNvSpPr/>
          <p:nvPr/>
        </p:nvSpPr>
        <p:spPr>
          <a:xfrm>
            <a:off x="179388" y="3284984"/>
            <a:ext cx="8857108" cy="22322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962E2B-8130-45BB-BBD4-8C2208073E2A}" type="slidenum">
              <a:rPr lang="zh-CN" altLang="en-US" smtClean="0">
                <a:solidFill>
                  <a:schemeClr val="accent1"/>
                </a:solidFill>
              </a:rPr>
              <a:pPr/>
              <a:t>27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573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惠特尼</a:t>
            </a:r>
            <a:r>
              <a:rPr lang="en-US" altLang="zh-CN" dirty="0"/>
              <a:t>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Whitney)</a:t>
            </a:r>
            <a:r>
              <a:rPr lang="zh-CN" altLang="en-US" dirty="0"/>
              <a:t>不等式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type="body" idx="4294967295"/>
          </p:nvPr>
        </p:nvSpPr>
        <p:spPr>
          <a:xfrm>
            <a:off x="323279" y="1010722"/>
            <a:ext cx="8569325" cy="1787843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G=(V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E)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为一个无向图，则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点连通度 </a:t>
            </a:r>
            <a:r>
              <a:rPr lang="en-US" altLang="zh-CN" b="1" dirty="0">
                <a:latin typeface="Calibri" panose="020F0502020204030204" pitchFamily="34" charset="0"/>
              </a:rPr>
              <a:t>≤ </a:t>
            </a:r>
            <a:r>
              <a:rPr lang="zh-CN" altLang="en-US" b="1" dirty="0">
                <a:latin typeface="Calibri" panose="020F0502020204030204" pitchFamily="34" charset="0"/>
              </a:rPr>
              <a:t>边连通度 </a:t>
            </a:r>
            <a:r>
              <a:rPr lang="en-US" altLang="zh-CN" b="1" dirty="0">
                <a:latin typeface="Calibri" panose="020F0502020204030204" pitchFamily="34" charset="0"/>
              </a:rPr>
              <a:t>≤ </a:t>
            </a:r>
            <a:r>
              <a:rPr lang="zh-CN" altLang="en-US" b="1" dirty="0">
                <a:latin typeface="Calibri" panose="020F0502020204030204" pitchFamily="34" charset="0"/>
              </a:rPr>
              <a:t>顶点最小度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7344" name="组合 57343"/>
          <p:cNvGrpSpPr/>
          <p:nvPr/>
        </p:nvGrpSpPr>
        <p:grpSpPr>
          <a:xfrm>
            <a:off x="1187450" y="3647133"/>
            <a:ext cx="3106738" cy="1509712"/>
            <a:chOff x="1187450" y="4367213"/>
            <a:chExt cx="3106738" cy="1509712"/>
          </a:xfrm>
        </p:grpSpPr>
        <p:grpSp>
          <p:nvGrpSpPr>
            <p:cNvPr id="20" name="Group 10"/>
            <p:cNvGrpSpPr>
              <a:grpSpLocks/>
            </p:cNvGrpSpPr>
            <p:nvPr/>
          </p:nvGrpSpPr>
          <p:grpSpPr bwMode="auto">
            <a:xfrm>
              <a:off x="1187450" y="4367213"/>
              <a:ext cx="1022350" cy="1509712"/>
              <a:chOff x="703" y="2298"/>
              <a:chExt cx="644" cy="951"/>
            </a:xfrm>
          </p:grpSpPr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703" y="2298"/>
                <a:ext cx="129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Oval 12"/>
              <p:cNvSpPr>
                <a:spLocks noChangeArrowheads="1"/>
              </p:cNvSpPr>
              <p:nvPr/>
            </p:nvSpPr>
            <p:spPr bwMode="auto">
              <a:xfrm>
                <a:off x="1218" y="2298"/>
                <a:ext cx="129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>
                <a:off x="703" y="3122"/>
                <a:ext cx="129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" name="Oval 14"/>
              <p:cNvSpPr>
                <a:spLocks noChangeArrowheads="1"/>
              </p:cNvSpPr>
              <p:nvPr/>
            </p:nvSpPr>
            <p:spPr bwMode="auto">
              <a:xfrm>
                <a:off x="1218" y="3122"/>
                <a:ext cx="129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>
                <a:off x="768" y="2362"/>
                <a:ext cx="0" cy="8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768" y="2362"/>
                <a:ext cx="516" cy="8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 flipH="1">
                <a:off x="768" y="2362"/>
                <a:ext cx="516" cy="8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 flipH="1">
                <a:off x="768" y="3158"/>
                <a:ext cx="434" cy="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1284" y="2362"/>
                <a:ext cx="0" cy="8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>
                <a:off x="793" y="2387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" name="Group 10"/>
            <p:cNvGrpSpPr>
              <a:grpSpLocks/>
            </p:cNvGrpSpPr>
            <p:nvPr/>
          </p:nvGrpSpPr>
          <p:grpSpPr bwMode="auto">
            <a:xfrm>
              <a:off x="3271838" y="4367213"/>
              <a:ext cx="1022350" cy="1509712"/>
              <a:chOff x="703" y="2298"/>
              <a:chExt cx="644" cy="951"/>
            </a:xfrm>
          </p:grpSpPr>
          <p:sp>
            <p:nvSpPr>
              <p:cNvPr id="32" name="Oval 11"/>
              <p:cNvSpPr>
                <a:spLocks noChangeArrowheads="1"/>
              </p:cNvSpPr>
              <p:nvPr/>
            </p:nvSpPr>
            <p:spPr bwMode="auto">
              <a:xfrm>
                <a:off x="703" y="2298"/>
                <a:ext cx="129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auto">
              <a:xfrm>
                <a:off x="1218" y="2298"/>
                <a:ext cx="129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auto">
              <a:xfrm>
                <a:off x="703" y="3122"/>
                <a:ext cx="129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" name="Oval 14"/>
              <p:cNvSpPr>
                <a:spLocks noChangeArrowheads="1"/>
              </p:cNvSpPr>
              <p:nvPr/>
            </p:nvSpPr>
            <p:spPr bwMode="auto">
              <a:xfrm>
                <a:off x="1218" y="3122"/>
                <a:ext cx="129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>
                <a:off x="768" y="2362"/>
                <a:ext cx="0" cy="8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>
                <a:off x="768" y="2362"/>
                <a:ext cx="516" cy="8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 flipH="1">
                <a:off x="768" y="2362"/>
                <a:ext cx="516" cy="8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8"/>
              <p:cNvSpPr>
                <a:spLocks noChangeShapeType="1"/>
              </p:cNvSpPr>
              <p:nvPr/>
            </p:nvSpPr>
            <p:spPr bwMode="auto">
              <a:xfrm flipH="1">
                <a:off x="768" y="3158"/>
                <a:ext cx="434" cy="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9"/>
              <p:cNvSpPr>
                <a:spLocks noChangeShapeType="1"/>
              </p:cNvSpPr>
              <p:nvPr/>
            </p:nvSpPr>
            <p:spPr bwMode="auto">
              <a:xfrm>
                <a:off x="1284" y="2362"/>
                <a:ext cx="0" cy="8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0"/>
              <p:cNvSpPr>
                <a:spLocks noChangeShapeType="1"/>
              </p:cNvSpPr>
              <p:nvPr/>
            </p:nvSpPr>
            <p:spPr bwMode="auto">
              <a:xfrm>
                <a:off x="793" y="2387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" name="直接连接符 3"/>
            <p:cNvCxnSpPr>
              <a:stCxn id="29" idx="0"/>
              <a:endCxn id="36" idx="0"/>
            </p:cNvCxnSpPr>
            <p:nvPr/>
          </p:nvCxnSpPr>
          <p:spPr>
            <a:xfrm>
              <a:off x="2109788" y="4468813"/>
              <a:ext cx="12652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29" idx="0"/>
              <a:endCxn id="39" idx="1"/>
            </p:cNvCxnSpPr>
            <p:nvPr/>
          </p:nvCxnSpPr>
          <p:spPr>
            <a:xfrm>
              <a:off x="2109788" y="4468813"/>
              <a:ext cx="1265238" cy="1306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5371457" y="3617159"/>
            <a:ext cx="27045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点连通度</a:t>
            </a:r>
            <a:r>
              <a:rPr lang="en-US" altLang="zh-CN" sz="3200" dirty="0"/>
              <a:t>=1</a:t>
            </a:r>
          </a:p>
          <a:p>
            <a:r>
              <a:rPr lang="zh-CN" altLang="en-US" sz="3200" dirty="0"/>
              <a:t>边连通度</a:t>
            </a:r>
            <a:r>
              <a:rPr lang="en-US" altLang="zh-CN" sz="3200" dirty="0"/>
              <a:t>=2</a:t>
            </a:r>
          </a:p>
          <a:p>
            <a:r>
              <a:rPr lang="zh-CN" altLang="en-US" sz="3200" dirty="0"/>
              <a:t>顶点最小度</a:t>
            </a:r>
            <a:r>
              <a:rPr lang="en-US" altLang="zh-CN" sz="3200" dirty="0"/>
              <a:t>=3</a:t>
            </a:r>
            <a:endParaRPr lang="zh-CN" altLang="en-US" sz="3200" dirty="0"/>
          </a:p>
        </p:txBody>
      </p:sp>
      <p:sp>
        <p:nvSpPr>
          <p:cNvPr id="42" name="椭圆 41"/>
          <p:cNvSpPr/>
          <p:nvPr/>
        </p:nvSpPr>
        <p:spPr>
          <a:xfrm>
            <a:off x="1979712" y="3645024"/>
            <a:ext cx="273967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17913" y="3645024"/>
            <a:ext cx="273967" cy="1584176"/>
            <a:chOff x="3217913" y="3645024"/>
            <a:chExt cx="273967" cy="1584176"/>
          </a:xfrm>
        </p:grpSpPr>
        <p:sp>
          <p:nvSpPr>
            <p:cNvPr id="3" name="椭圆 2"/>
            <p:cNvSpPr/>
            <p:nvPr/>
          </p:nvSpPr>
          <p:spPr>
            <a:xfrm>
              <a:off x="3217913" y="4941168"/>
              <a:ext cx="273967" cy="28803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217913" y="3645024"/>
              <a:ext cx="273967" cy="28803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2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28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r>
              <a:rPr lang="en-US" altLang="zh-CN" sz="4000" b="1" dirty="0">
                <a:latin typeface="Times New Roman" panose="02020603050405020304" pitchFamily="18" charset="0"/>
              </a:rPr>
              <a:t>5.3 </a:t>
            </a:r>
            <a:r>
              <a:rPr lang="zh-CN" altLang="en-US" sz="4000" b="1" dirty="0">
                <a:latin typeface="Times New Roman" panose="02020603050405020304" pitchFamily="18" charset="0"/>
              </a:rPr>
              <a:t>图的矩阵表示 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125538"/>
            <a:ext cx="8640763" cy="4957762"/>
          </a:xfrm>
        </p:spPr>
        <p:txBody>
          <a:bodyPr/>
          <a:lstStyle/>
          <a:p>
            <a:pPr algn="just" eaLnBrk="1" hangingPunct="1"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宋体" panose="02010600030101010101" pitchFamily="2" charset="-122"/>
              </a:rPr>
              <a:t>无向图的关联矩阵</a:t>
            </a:r>
          </a:p>
          <a:p>
            <a:pPr algn="just" eaLnBrk="1" hangingPunct="1"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宋体" panose="02010600030101010101" pitchFamily="2" charset="-122"/>
              </a:rPr>
              <a:t>无环有向图的关联矩阵</a:t>
            </a:r>
          </a:p>
          <a:p>
            <a:pPr algn="just" eaLnBrk="1" hangingPunct="1"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宋体" panose="02010600030101010101" pitchFamily="2" charset="-122"/>
              </a:rPr>
              <a:t>有向图的邻接矩阵及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可达</a:t>
            </a:r>
            <a:r>
              <a:rPr lang="zh-CN" altLang="en-US" b="1" dirty="0">
                <a:latin typeface="宋体" panose="02010600030101010101" pitchFamily="2" charset="-122"/>
              </a:rPr>
              <a:t>矩阵</a:t>
            </a:r>
          </a:p>
          <a:p>
            <a:pPr eaLnBrk="1" hangingPunct="1"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宋体" panose="02010600030101010101" pitchFamily="2" charset="-122"/>
              </a:rPr>
              <a:t>有向图的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可达性</a:t>
            </a:r>
            <a:r>
              <a:rPr lang="zh-CN" altLang="en-US" b="1" dirty="0">
                <a:latin typeface="宋体" panose="02010600030101010101" pitchFamily="2" charset="-122"/>
              </a:rPr>
              <a:t>矩阵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宋体" panose="02010600030101010101" pitchFamily="2" charset="-122"/>
              </a:rPr>
              <a:t>无向图的邻接矩阵及可达矩阵 </a:t>
            </a:r>
          </a:p>
          <a:p>
            <a:pPr marL="0" indent="0" algn="just" eaLnBrk="1" hangingPunct="1">
              <a:spcBef>
                <a:spcPct val="50000"/>
              </a:spcBef>
              <a:buSzPct val="150000"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5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29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Times New Roman" panose="02020603050405020304" pitchFamily="18" charset="0"/>
              </a:rPr>
              <a:t>定义           无向图的关联矩阵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712"/>
            <a:ext cx="8640763" cy="2231454"/>
          </a:xfrm>
          <a:solidFill>
            <a:srgbClr val="FFFF00"/>
          </a:solidFill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50000"/>
              </a:spcBef>
              <a:buSzPct val="150000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设无向图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=(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={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 …,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},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={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 …,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},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ij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b="1" dirty="0">
                <a:latin typeface="Times New Roman" panose="02020603050405020304" pitchFamily="18" charset="0"/>
              </a:rPr>
              <a:t>的关联次数，称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ij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的关联矩阵</a:t>
            </a:r>
            <a:r>
              <a:rPr lang="zh-CN" altLang="en-US" b="1" dirty="0">
                <a:latin typeface="Times New Roman" panose="02020603050405020304" pitchFamily="18" charset="0"/>
              </a:rPr>
              <a:t>，记为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).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23850" y="3132983"/>
            <a:ext cx="8001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49982"/>
              </p:ext>
            </p:extLst>
          </p:nvPr>
        </p:nvGraphicFramePr>
        <p:xfrm>
          <a:off x="1907704" y="3605651"/>
          <a:ext cx="2214562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990600" imgH="914400" progId="Equation.DSMT4">
                  <p:embed/>
                </p:oleObj>
              </mc:Choice>
              <mc:Fallback>
                <p:oleObj r:id="rId3" imgW="990600" imgH="914400" progId="Equation.DSMT4">
                  <p:embed/>
                  <p:pic>
                    <p:nvPicPr>
                      <p:cNvPr id="102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605651"/>
                        <a:ext cx="2214562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14" descr="7T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513" y="3501008"/>
            <a:ext cx="3603625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01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70A73B-4525-4930-B6F6-E245C2B3D7D6}" type="slidenum">
              <a:rPr lang="zh-CN" altLang="en-US" smtClean="0">
                <a:solidFill>
                  <a:schemeClr val="accent1"/>
                </a:solidFill>
              </a:rPr>
              <a:pPr/>
              <a:t>3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通路</a:t>
            </a:r>
            <a:r>
              <a:rPr lang="en-US" altLang="zh-CN" sz="4000" b="1">
                <a:latin typeface="Calibri" panose="020F050202020403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顶点序列</a:t>
            </a:r>
          </a:p>
        </p:txBody>
      </p:sp>
      <p:sp>
        <p:nvSpPr>
          <p:cNvPr id="6149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08050"/>
            <a:ext cx="8713788" cy="1152525"/>
          </a:xfrm>
          <a:solidFill>
            <a:srgbClr val="FFFF00"/>
          </a:solidFill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7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称顶点序列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is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为图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中的一条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通路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，若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∊V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1≤j≤s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，且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 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i(j+1)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} ∊E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，其中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1≤j≤s-1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00113" y="2759075"/>
          <a:ext cx="80645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图片" r:id="rId4" imgW="3654001" imgH="989247" progId="Word.Picture.8">
                  <p:embed/>
                </p:oleObj>
              </mc:Choice>
              <mc:Fallback>
                <p:oleObj name="图片" r:id="rId4" imgW="3654001" imgH="989247" progId="Word.Picture.8">
                  <p:embed/>
                  <p:pic>
                    <p:nvPicPr>
                      <p:cNvPr id="61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59075"/>
                        <a:ext cx="8064500" cy="218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79388" y="2565400"/>
            <a:ext cx="5832475" cy="315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hlink"/>
                </a:solidFill>
              </a:rPr>
              <a:t>例</a:t>
            </a:r>
            <a:r>
              <a:rPr lang="zh-CN" altLang="en-US" sz="2800" b="1" dirty="0"/>
              <a:t> </a:t>
            </a:r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       </a:t>
            </a:r>
            <a:r>
              <a:rPr lang="en-US" altLang="zh-CN" sz="2800" b="1" dirty="0">
                <a:solidFill>
                  <a:schemeClr val="hlink"/>
                </a:solidFill>
              </a:rPr>
              <a:t>  (v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3</a:t>
            </a:r>
            <a:r>
              <a:rPr lang="en-US" altLang="zh-CN" sz="2800" b="1" dirty="0">
                <a:solidFill>
                  <a:schemeClr val="hlink"/>
                </a:solidFill>
              </a:rPr>
              <a:t>,v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2</a:t>
            </a:r>
            <a:r>
              <a:rPr lang="en-US" altLang="zh-CN" sz="2800" b="1" dirty="0">
                <a:solidFill>
                  <a:schemeClr val="hlink"/>
                </a:solidFill>
              </a:rPr>
              <a:t>,v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4</a:t>
            </a:r>
            <a:r>
              <a:rPr lang="en-US" altLang="zh-CN" sz="2800" b="1" dirty="0">
                <a:solidFill>
                  <a:schemeClr val="hlink"/>
                </a:solidFill>
              </a:rPr>
              <a:t>,v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6</a:t>
            </a:r>
            <a:r>
              <a:rPr lang="en-US" altLang="zh-CN" sz="2800" b="1" dirty="0">
                <a:solidFill>
                  <a:schemeClr val="hlink"/>
                </a:solidFill>
              </a:rPr>
              <a:t>,v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5</a:t>
            </a:r>
            <a:r>
              <a:rPr lang="en-US" altLang="zh-CN" sz="2800" b="1" dirty="0">
                <a:solidFill>
                  <a:schemeClr val="hlink"/>
                </a:solidFill>
              </a:rPr>
              <a:t>)</a:t>
            </a:r>
            <a:r>
              <a:rPr lang="zh-CN" altLang="en-US" sz="2800" b="1" dirty="0">
                <a:solidFill>
                  <a:schemeClr val="hlink"/>
                </a:solidFill>
              </a:rPr>
              <a:t>为通路</a:t>
            </a:r>
            <a:endParaRPr lang="zh-CN" altLang="en-US" sz="2400" b="1" dirty="0">
              <a:solidFill>
                <a:schemeClr val="hlink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338" y="3213098"/>
            <a:ext cx="4535958" cy="1295402"/>
            <a:chOff x="2700338" y="3213098"/>
            <a:chExt cx="4535958" cy="1295402"/>
          </a:xfrm>
        </p:grpSpPr>
        <p:grpSp>
          <p:nvGrpSpPr>
            <p:cNvPr id="5" name="组合 4"/>
            <p:cNvGrpSpPr/>
            <p:nvPr/>
          </p:nvGrpSpPr>
          <p:grpSpPr>
            <a:xfrm>
              <a:off x="2700338" y="3213098"/>
              <a:ext cx="2159000" cy="1295402"/>
              <a:chOff x="2700338" y="3213098"/>
              <a:chExt cx="2159000" cy="1295402"/>
            </a:xfrm>
          </p:grpSpPr>
          <p:sp>
            <p:nvSpPr>
              <p:cNvPr id="6159" name="Line 9"/>
              <p:cNvSpPr>
                <a:spLocks noChangeShapeType="1"/>
              </p:cNvSpPr>
              <p:nvPr/>
            </p:nvSpPr>
            <p:spPr bwMode="auto">
              <a:xfrm>
                <a:off x="2700338" y="3213098"/>
                <a:ext cx="0" cy="1295402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0" name="Line 10"/>
              <p:cNvSpPr>
                <a:spLocks noChangeShapeType="1"/>
              </p:cNvSpPr>
              <p:nvPr/>
            </p:nvSpPr>
            <p:spPr bwMode="auto">
              <a:xfrm flipV="1">
                <a:off x="2700338" y="3213099"/>
                <a:ext cx="2159000" cy="1223963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V="1">
              <a:off x="4916880" y="3213098"/>
              <a:ext cx="231941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7213312" y="3213098"/>
              <a:ext cx="0" cy="129540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73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30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r>
              <a:rPr lang="zh-CN" altLang="en-US" sz="4000" b="1" dirty="0">
                <a:latin typeface="Times New Roman" panose="02020603050405020304" pitchFamily="18" charset="0"/>
              </a:rPr>
              <a:t>关联矩阵的性质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 idx="4294967295"/>
          </p:nvPr>
        </p:nvSpPr>
        <p:spPr>
          <a:xfrm>
            <a:off x="395733" y="1125538"/>
            <a:ext cx="8640763" cy="4957762"/>
          </a:xfrm>
        </p:spPr>
        <p:txBody>
          <a:bodyPr/>
          <a:lstStyle/>
          <a:p>
            <a:pPr algn="just" eaLnBrk="1" hangingPunct="1">
              <a:buClr>
                <a:schemeClr val="bg2"/>
              </a:buClr>
              <a:buSzPct val="75000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每一列恰好有两个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或一个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</a:p>
          <a:p>
            <a:pPr marL="0" indent="0" algn="just" eaLnBrk="1" hangingPunct="1">
              <a:spcBef>
                <a:spcPct val="50000"/>
              </a:spcBef>
              <a:buSzPct val="150000"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093707"/>
              </p:ext>
            </p:extLst>
          </p:nvPr>
        </p:nvGraphicFramePr>
        <p:xfrm>
          <a:off x="611560" y="1916832"/>
          <a:ext cx="5384800" cy="263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387520" imgH="1168200" progId="Equation.3">
                  <p:embed/>
                </p:oleObj>
              </mc:Choice>
              <mc:Fallback>
                <p:oleObj name="Equation" r:id="rId3" imgW="2387520" imgH="116820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916832"/>
                        <a:ext cx="5384800" cy="2633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174585"/>
              </p:ext>
            </p:extLst>
          </p:nvPr>
        </p:nvGraphicFramePr>
        <p:xfrm>
          <a:off x="6660232" y="3861048"/>
          <a:ext cx="2214562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5" imgW="990600" imgH="914400" progId="Equation.DSMT4">
                  <p:embed/>
                </p:oleObj>
              </mc:Choice>
              <mc:Fallback>
                <p:oleObj r:id="rId5" imgW="990600" imgH="914400" progId="Equation.DSMT4">
                  <p:embed/>
                  <p:pic>
                    <p:nvPicPr>
                      <p:cNvPr id="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861048"/>
                        <a:ext cx="2214562" cy="2044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14" descr="7T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484" y="1628800"/>
            <a:ext cx="2730753" cy="172266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069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E0F310-AE31-4799-9FC3-BD97FD670BF2}" type="slidenum">
              <a:rPr lang="zh-CN" altLang="en-US" smtClean="0">
                <a:solidFill>
                  <a:schemeClr val="accent1"/>
                </a:solidFill>
              </a:rPr>
              <a:pPr/>
              <a:t>31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1126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 求关联矩阵</a:t>
            </a:r>
          </a:p>
        </p:txBody>
      </p:sp>
      <p:graphicFrame>
        <p:nvGraphicFramePr>
          <p:cNvPr id="11266" name="Object 10"/>
          <p:cNvGraphicFramePr>
            <a:graphicFrameLocks noChangeAspect="1"/>
          </p:cNvGraphicFramePr>
          <p:nvPr/>
        </p:nvGraphicFramePr>
        <p:xfrm>
          <a:off x="468313" y="476250"/>
          <a:ext cx="489585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图片" r:id="rId3" imgW="2397994" imgH="1388758" progId="Word.Picture.8">
                  <p:embed/>
                </p:oleObj>
              </mc:Choice>
              <mc:Fallback>
                <p:oleObj name="图片" r:id="rId3" imgW="2397994" imgH="1388758" progId="Word.Picture.8">
                  <p:embed/>
                  <p:pic>
                    <p:nvPicPr>
                      <p:cNvPr id="112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6250"/>
                        <a:ext cx="4895850" cy="283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9" name="Group 16"/>
          <p:cNvGrpSpPr>
            <a:grpSpLocks/>
          </p:cNvGrpSpPr>
          <p:nvPr/>
        </p:nvGrpSpPr>
        <p:grpSpPr bwMode="auto">
          <a:xfrm>
            <a:off x="3160978" y="3141663"/>
            <a:ext cx="5732196" cy="3105150"/>
            <a:chOff x="2863" y="2671"/>
            <a:chExt cx="2739" cy="1444"/>
          </a:xfrm>
        </p:grpSpPr>
        <p:sp>
          <p:nvSpPr>
            <p:cNvPr id="11270" name="Text Box 11"/>
            <p:cNvSpPr txBox="1">
              <a:spLocks noChangeArrowheads="1"/>
            </p:cNvSpPr>
            <p:nvPr/>
          </p:nvSpPr>
          <p:spPr bwMode="auto">
            <a:xfrm>
              <a:off x="3107" y="2671"/>
              <a:ext cx="2449" cy="14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Aft>
                  <a:spcPct val="30000"/>
                </a:spcAft>
              </a:pPr>
              <a:r>
                <a:rPr lang="zh-CN" altLang="en-US" sz="2400" dirty="0"/>
                <a:t>         </a:t>
              </a:r>
              <a:r>
                <a:rPr lang="en-US" altLang="zh-CN" sz="2400" dirty="0">
                  <a:solidFill>
                    <a:schemeClr val="hlink"/>
                  </a:solidFill>
                </a:rPr>
                <a:t>e1  e2  e3   e4  e5   e6   e7  e8</a:t>
              </a:r>
              <a:r>
                <a:rPr lang="en-US" altLang="zh-CN" sz="2400" dirty="0"/>
                <a:t>  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hlink"/>
                  </a:solidFill>
                </a:rPr>
                <a:t>v1</a:t>
              </a:r>
              <a:r>
                <a:rPr lang="en-US" altLang="zh-CN" sz="2400" dirty="0"/>
                <a:t>      </a:t>
              </a:r>
              <a:r>
                <a:rPr lang="en-US" altLang="zh-CN" sz="2400" b="1" dirty="0">
                  <a:solidFill>
                    <a:srgbClr val="333300"/>
                  </a:solidFill>
                </a:rPr>
                <a:t>1     1    1     0    1     0     0    0</a:t>
              </a:r>
              <a:r>
                <a:rPr lang="en-US" altLang="zh-CN" sz="2400" b="1" dirty="0"/>
                <a:t> 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hlink"/>
                  </a:solidFill>
                </a:rPr>
                <a:t>v2</a:t>
              </a:r>
              <a:r>
                <a:rPr lang="en-US" altLang="zh-CN" sz="2400" dirty="0"/>
                <a:t>      </a:t>
              </a:r>
              <a:r>
                <a:rPr lang="en-US" altLang="zh-CN" sz="2400" b="1" dirty="0">
                  <a:solidFill>
                    <a:srgbClr val="333300"/>
                  </a:solidFill>
                </a:rPr>
                <a:t>1     0    0     1    0     0     0    0</a:t>
              </a:r>
              <a:r>
                <a:rPr lang="en-US" altLang="zh-CN" sz="2400" dirty="0"/>
                <a:t> 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hlink"/>
                  </a:solidFill>
                </a:rPr>
                <a:t>v3</a:t>
              </a:r>
              <a:r>
                <a:rPr lang="en-US" altLang="zh-CN" sz="2400" dirty="0"/>
                <a:t>      </a:t>
              </a:r>
              <a:r>
                <a:rPr lang="en-US" altLang="zh-CN" sz="2400" b="1" dirty="0">
                  <a:solidFill>
                    <a:srgbClr val="333300"/>
                  </a:solidFill>
                </a:rPr>
                <a:t>0     0    1     1    0     0    </a:t>
              </a:r>
              <a:r>
                <a:rPr lang="en-US" altLang="zh-CN" sz="2400" b="1" dirty="0">
                  <a:solidFill>
                    <a:srgbClr val="CC0000"/>
                  </a:solidFill>
                </a:rPr>
                <a:t> 1    1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hlink"/>
                  </a:solidFill>
                </a:rPr>
                <a:t>v4</a:t>
              </a:r>
              <a:r>
                <a:rPr lang="en-US" altLang="zh-CN" sz="2400" dirty="0"/>
                <a:t>      </a:t>
              </a:r>
              <a:r>
                <a:rPr lang="en-US" altLang="zh-CN" sz="2400" b="1" dirty="0">
                  <a:solidFill>
                    <a:srgbClr val="333300"/>
                  </a:solidFill>
                </a:rPr>
                <a:t>0     0    0     0    1     1     0    1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hlink"/>
                  </a:solidFill>
                </a:rPr>
                <a:t>v5</a:t>
              </a:r>
              <a:r>
                <a:rPr lang="en-US" altLang="zh-CN" sz="2400" dirty="0"/>
                <a:t>      </a:t>
              </a:r>
              <a:r>
                <a:rPr lang="en-US" altLang="zh-CN" sz="2400" b="1" dirty="0">
                  <a:solidFill>
                    <a:srgbClr val="333300"/>
                  </a:solidFill>
                </a:rPr>
                <a:t>0     1    0     0    0     1     1    0</a:t>
              </a:r>
            </a:p>
            <a:p>
              <a:pPr eaLnBrk="1" hangingPunct="1"/>
              <a:r>
                <a:rPr lang="en-US" altLang="zh-CN" dirty="0"/>
                <a:t>  </a:t>
              </a:r>
            </a:p>
          </p:txBody>
        </p:sp>
        <p:sp>
          <p:nvSpPr>
            <p:cNvPr id="11271" name="Text Box 12"/>
            <p:cNvSpPr txBox="1">
              <a:spLocks noChangeArrowheads="1"/>
            </p:cNvSpPr>
            <p:nvPr/>
          </p:nvSpPr>
          <p:spPr bwMode="auto">
            <a:xfrm>
              <a:off x="2863" y="3393"/>
              <a:ext cx="244" cy="1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333300"/>
                  </a:solidFill>
                </a:rPr>
                <a:t>M=</a:t>
              </a:r>
            </a:p>
          </p:txBody>
        </p:sp>
        <p:sp>
          <p:nvSpPr>
            <p:cNvPr id="11272" name="AutoShape 13"/>
            <p:cNvSpPr>
              <a:spLocks noChangeArrowheads="1"/>
            </p:cNvSpPr>
            <p:nvPr/>
          </p:nvSpPr>
          <p:spPr bwMode="auto">
            <a:xfrm>
              <a:off x="3470" y="2976"/>
              <a:ext cx="2132" cy="1044"/>
            </a:xfrm>
            <a:prstGeom prst="bracketPair">
              <a:avLst>
                <a:gd name="adj" fmla="val 16667"/>
              </a:avLst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33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031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799331"/>
            <a:ext cx="8517756" cy="302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设无环有向图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的关联矩阵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).</a:t>
            </a:r>
            <a:endParaRPr lang="en-US" altLang="zh-CN" dirty="0"/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32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Times New Roman" panose="02020603050405020304" pitchFamily="18" charset="0"/>
              </a:rPr>
              <a:t>定义    </a:t>
            </a: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4000" b="1" dirty="0">
                <a:latin typeface="Times New Roman" panose="02020603050405020304" pitchFamily="18" charset="0"/>
              </a:rPr>
              <a:t>无环</a:t>
            </a:r>
            <a:r>
              <a:rPr lang="zh-CN" altLang="en-US" sz="4000" b="1" dirty="0">
                <a:latin typeface="宋体" panose="02010600030101010101" pitchFamily="2" charset="-122"/>
              </a:rPr>
              <a:t>有向图的关联矩阵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463140"/>
              </p:ext>
            </p:extLst>
          </p:nvPr>
        </p:nvGraphicFramePr>
        <p:xfrm>
          <a:off x="1676239" y="1478409"/>
          <a:ext cx="4249019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676160" imgH="736560" progId="Equation.3">
                  <p:embed/>
                </p:oleObj>
              </mc:Choice>
              <mc:Fallback>
                <p:oleObj name="Equation" r:id="rId3" imgW="1676160" imgH="736560" progId="Equation.3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239" y="1478409"/>
                        <a:ext cx="4249019" cy="180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9512" y="4008468"/>
            <a:ext cx="2664296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038030"/>
              </p:ext>
            </p:extLst>
          </p:nvPr>
        </p:nvGraphicFramePr>
        <p:xfrm>
          <a:off x="1645220" y="4454713"/>
          <a:ext cx="299878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5" imgW="1473200" imgH="914400" progId="Equation.DSMT4">
                  <p:embed/>
                </p:oleObj>
              </mc:Choice>
              <mc:Fallback>
                <p:oleObj r:id="rId5" imgW="1473200" imgH="914400" progId="Equation.DSMT4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220" y="4454713"/>
                        <a:ext cx="2998788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24" descr="7T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95" y="4203541"/>
            <a:ext cx="32337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85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33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r>
              <a:rPr lang="zh-CN" altLang="en-US" sz="4000" b="1" dirty="0">
                <a:latin typeface="宋体" panose="02010600030101010101" pitchFamily="2" charset="-122"/>
              </a:rPr>
              <a:t>无环有向图关联矩阵的性质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908720"/>
            <a:ext cx="8640763" cy="1223342"/>
          </a:xfrm>
        </p:spPr>
        <p:txBody>
          <a:bodyPr/>
          <a:lstStyle/>
          <a:p>
            <a:pPr marL="514350" indent="-514350" algn="just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(1) </a:t>
            </a:r>
            <a:r>
              <a:rPr lang="zh-CN" altLang="en-US" b="1" dirty="0">
                <a:latin typeface="Times New Roman" pitchFamily="18" charset="0"/>
              </a:rPr>
              <a:t>每一列恰好有一个</a:t>
            </a:r>
            <a:r>
              <a:rPr lang="en-US" altLang="zh-CN" b="1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和一个</a:t>
            </a:r>
            <a:r>
              <a:rPr lang="en-US" altLang="zh-CN" b="1" dirty="0">
                <a:latin typeface="Times New Roman" pitchFamily="18" charset="0"/>
              </a:rPr>
              <a:t>-1</a:t>
            </a:r>
          </a:p>
          <a:p>
            <a:pPr marL="514350" indent="-514350" algn="just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(2) </a:t>
            </a:r>
            <a:r>
              <a:rPr lang="zh-CN" altLang="en-US" b="1" dirty="0">
                <a:latin typeface="Times New Roman" pitchFamily="18" charset="0"/>
              </a:rPr>
              <a:t>第</a:t>
            </a:r>
            <a:r>
              <a:rPr lang="en-US" altLang="zh-CN" b="1" i="1" dirty="0" err="1">
                <a:latin typeface="Times New Roman" pitchFamily="18" charset="0"/>
              </a:rPr>
              <a:t>i</a:t>
            </a:r>
            <a:r>
              <a:rPr lang="zh-CN" altLang="en-US" b="1" dirty="0">
                <a:latin typeface="Times New Roman" pitchFamily="18" charset="0"/>
              </a:rPr>
              <a:t>行</a:t>
            </a:r>
            <a:r>
              <a:rPr lang="en-US" altLang="zh-CN" b="1" dirty="0">
                <a:latin typeface="Times New Roman" pitchFamily="18" charset="0"/>
              </a:rPr>
              <a:t>1 </a:t>
            </a:r>
            <a:r>
              <a:rPr lang="zh-CN" altLang="en-US" b="1" dirty="0">
                <a:latin typeface="Times New Roman" pitchFamily="18" charset="0"/>
              </a:rPr>
              <a:t>的个数等于</a:t>
            </a:r>
            <a:r>
              <a:rPr lang="en-US" altLang="zh-CN" b="1" i="1" dirty="0">
                <a:latin typeface="Times New Roman" pitchFamily="18" charset="0"/>
              </a:rPr>
              <a:t>d</a:t>
            </a:r>
            <a:r>
              <a:rPr lang="en-US" altLang="zh-CN" b="1" baseline="30000" dirty="0">
                <a:latin typeface="Times New Roman" pitchFamily="18" charset="0"/>
              </a:rPr>
              <a:t>+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v</a:t>
            </a:r>
            <a:r>
              <a:rPr lang="en-US" altLang="zh-CN" b="1" i="1" baseline="-25000" dirty="0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), -1 </a:t>
            </a:r>
            <a:r>
              <a:rPr lang="zh-CN" altLang="en-US" b="1" dirty="0">
                <a:latin typeface="Times New Roman" pitchFamily="18" charset="0"/>
              </a:rPr>
              <a:t>的个数等于</a:t>
            </a:r>
            <a:r>
              <a:rPr lang="en-US" altLang="zh-CN" b="1" i="1" dirty="0">
                <a:latin typeface="Times New Roman" pitchFamily="18" charset="0"/>
              </a:rPr>
              <a:t>d</a:t>
            </a:r>
            <a:r>
              <a:rPr lang="en-US" altLang="zh-CN" b="1" baseline="30000" dirty="0">
                <a:latin typeface="Times New Roman" pitchFamily="18" charset="0"/>
              </a:rPr>
              <a:t>-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v</a:t>
            </a:r>
            <a:r>
              <a:rPr lang="en-US" altLang="zh-CN" b="1" i="1" baseline="-25000" dirty="0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) 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(3) 1</a:t>
            </a:r>
            <a:r>
              <a:rPr lang="zh-CN" altLang="en-US" b="1" dirty="0">
                <a:latin typeface="Times New Roman" pitchFamily="18" charset="0"/>
              </a:rPr>
              <a:t>的总个数等于</a:t>
            </a:r>
            <a:r>
              <a:rPr lang="en-US" altLang="zh-CN" b="1" dirty="0">
                <a:latin typeface="Times New Roman" pitchFamily="18" charset="0"/>
              </a:rPr>
              <a:t>-1</a:t>
            </a:r>
            <a:r>
              <a:rPr lang="zh-CN" altLang="en-US" b="1" dirty="0">
                <a:latin typeface="Times New Roman" pitchFamily="18" charset="0"/>
              </a:rPr>
              <a:t>的总个数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</a:rPr>
              <a:t>且都等于</a:t>
            </a:r>
            <a:r>
              <a:rPr lang="en-US" altLang="zh-CN" b="1" i="1" dirty="0">
                <a:latin typeface="Times New Roman" pitchFamily="18" charset="0"/>
              </a:rPr>
              <a:t>m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(4) </a:t>
            </a:r>
            <a:r>
              <a:rPr lang="zh-CN" altLang="en-US" b="1" dirty="0">
                <a:latin typeface="Times New Roman" pitchFamily="18" charset="0"/>
              </a:rPr>
              <a:t>平行边对应的列相同</a:t>
            </a:r>
          </a:p>
          <a:p>
            <a:pPr marL="0" indent="0" algn="just" eaLnBrk="1" hangingPunct="1">
              <a:spcBef>
                <a:spcPct val="50000"/>
              </a:spcBef>
              <a:buSzPct val="150000"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9512" y="3501008"/>
            <a:ext cx="2664296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368083"/>
              </p:ext>
            </p:extLst>
          </p:nvPr>
        </p:nvGraphicFramePr>
        <p:xfrm>
          <a:off x="1645220" y="3947253"/>
          <a:ext cx="299878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3" imgW="1473200" imgH="914400" progId="Equation.DSMT4">
                  <p:embed/>
                </p:oleObj>
              </mc:Choice>
              <mc:Fallback>
                <p:oleObj r:id="rId3" imgW="1473200" imgH="914400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220" y="3947253"/>
                        <a:ext cx="2998788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24" descr="7T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95" y="3696081"/>
            <a:ext cx="32337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1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34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Times New Roman" panose="02020603050405020304" pitchFamily="18" charset="0"/>
              </a:rPr>
              <a:t>定义</a:t>
            </a: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4000" b="1" dirty="0">
                <a:latin typeface="Times New Roman" panose="02020603050405020304" pitchFamily="18" charset="0"/>
              </a:rPr>
              <a:t>有向图的邻接矩阵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458367"/>
              </p:ext>
            </p:extLst>
          </p:nvPr>
        </p:nvGraphicFramePr>
        <p:xfrm>
          <a:off x="899989" y="4210174"/>
          <a:ext cx="2798762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1371600" imgH="927000" progId="Equation.3">
                  <p:embed/>
                </p:oleObj>
              </mc:Choice>
              <mc:Fallback>
                <p:oleObj name="Equation" r:id="rId4" imgW="1371600" imgH="927000" progId="Equation.3">
                  <p:embed/>
                  <p:pic>
                    <p:nvPicPr>
                      <p:cNvPr id="614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989" y="4210174"/>
                        <a:ext cx="2798762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" descr="14-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9" t="6734"/>
          <a:stretch>
            <a:fillRect/>
          </a:stretch>
        </p:blipFill>
        <p:spPr bwMode="auto">
          <a:xfrm>
            <a:off x="4355976" y="3645024"/>
            <a:ext cx="3240088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04954" y="364502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例</a:t>
            </a:r>
          </a:p>
        </p:txBody>
      </p:sp>
      <p:sp>
        <p:nvSpPr>
          <p:cNvPr id="4" name="矩形 3"/>
          <p:cNvSpPr/>
          <p:nvPr/>
        </p:nvSpPr>
        <p:spPr>
          <a:xfrm>
            <a:off x="304954" y="835598"/>
            <a:ext cx="8493254" cy="259340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设有向图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=(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),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={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},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={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3200" b="1" dirty="0">
                <a:latin typeface="Times New Roman" panose="02020603050405020304" pitchFamily="18" charset="0"/>
              </a:rPr>
              <a:t>}</a:t>
            </a:r>
            <a:r>
              <a:rPr lang="zh-CN" altLang="en-US" sz="3200" b="1" dirty="0">
                <a:latin typeface="Times New Roman" panose="02020603050405020304" pitchFamily="18" charset="0"/>
              </a:rPr>
              <a:t>，令</a:t>
            </a:r>
            <a:r>
              <a:rPr lang="en-US" altLang="zh-CN" sz="3200" b="1" dirty="0">
                <a:latin typeface="Calibri" panose="020F0502020204030204" pitchFamily="34" charset="0"/>
              </a:rPr>
              <a:t>                     A=(</a:t>
            </a:r>
            <a:r>
              <a:rPr lang="en-US" altLang="zh-CN" sz="3200" b="1" dirty="0" err="1">
                <a:latin typeface="Calibri" panose="020F0502020204030204" pitchFamily="34" charset="0"/>
              </a:rPr>
              <a:t>a</a:t>
            </a:r>
            <a:r>
              <a:rPr lang="en-US" altLang="zh-CN" sz="3200" b="1" baseline="-25000" dirty="0" err="1">
                <a:latin typeface="Calibri" panose="020F0502020204030204" pitchFamily="34" charset="0"/>
              </a:rPr>
              <a:t>ij</a:t>
            </a:r>
            <a:r>
              <a:rPr lang="en-US" altLang="zh-CN" sz="3200" b="1" dirty="0">
                <a:latin typeface="Calibri" panose="020F0502020204030204" pitchFamily="34" charset="0"/>
              </a:rPr>
              <a:t>)</a:t>
            </a:r>
            <a:r>
              <a:rPr lang="en-US" altLang="zh-CN" sz="3200" b="1" baseline="-25000" dirty="0" err="1">
                <a:latin typeface="Calibri" panose="020F0502020204030204" pitchFamily="34" charset="0"/>
              </a:rPr>
              <a:t>n×n</a:t>
            </a:r>
            <a:endParaRPr lang="en-US" altLang="zh-CN" sz="3200" b="1" baseline="-25000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latin typeface="Calibri" panose="020F0502020204030204" pitchFamily="34" charset="0"/>
              </a:rPr>
              <a:t>其中</a:t>
            </a:r>
            <a:r>
              <a:rPr lang="en-US" altLang="zh-CN" sz="3200" b="1" dirty="0" err="1">
                <a:latin typeface="Calibri" panose="020F0502020204030204" pitchFamily="34" charset="0"/>
              </a:rPr>
              <a:t>a</a:t>
            </a:r>
            <a:r>
              <a:rPr lang="en-US" altLang="zh-CN" sz="3200" b="1" baseline="-25000" dirty="0" err="1">
                <a:latin typeface="Calibri" panose="020F0502020204030204" pitchFamily="34" charset="0"/>
              </a:rPr>
              <a:t>ij</a:t>
            </a:r>
            <a:r>
              <a:rPr lang="zh-CN" altLang="en-US" sz="3200" b="1" dirty="0">
                <a:latin typeface="Calibri" panose="020F0502020204030204" pitchFamily="34" charset="0"/>
              </a:rPr>
              <a:t>为顶点</a:t>
            </a:r>
            <a:r>
              <a:rPr lang="en-US" altLang="zh-CN" sz="3200" b="1" dirty="0">
                <a:latin typeface="Calibri" panose="020F0502020204030204" pitchFamily="34" charset="0"/>
              </a:rPr>
              <a:t>v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i</a:t>
            </a:r>
            <a:r>
              <a:rPr lang="zh-CN" altLang="en-US" sz="3200" b="1" dirty="0">
                <a:latin typeface="Calibri" panose="020F0502020204030204" pitchFamily="34" charset="0"/>
              </a:rPr>
              <a:t>邻接到顶点</a:t>
            </a:r>
            <a:r>
              <a:rPr lang="en-US" altLang="zh-CN" sz="3200" b="1" dirty="0" err="1">
                <a:latin typeface="Calibri" panose="020F0502020204030204" pitchFamily="34" charset="0"/>
              </a:rPr>
              <a:t>v</a:t>
            </a:r>
            <a:r>
              <a:rPr lang="en-US" altLang="zh-CN" sz="3200" b="1" baseline="-25000" dirty="0" err="1">
                <a:latin typeface="Calibri" panose="020F0502020204030204" pitchFamily="34" charset="0"/>
              </a:rPr>
              <a:t>j</a:t>
            </a:r>
            <a:r>
              <a:rPr lang="zh-CN" altLang="en-US" sz="3200" b="1" dirty="0">
                <a:latin typeface="Calibri" panose="020F0502020204030204" pitchFamily="34" charset="0"/>
              </a:rPr>
              <a:t>的边的条数，</a:t>
            </a:r>
            <a:endParaRPr lang="en-US" altLang="zh-CN" sz="32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latin typeface="Calibri" panose="020F0502020204030204" pitchFamily="34" charset="0"/>
              </a:rPr>
              <a:t>则称</a:t>
            </a:r>
            <a:r>
              <a:rPr lang="en-US" altLang="zh-CN" sz="3200" b="1" dirty="0">
                <a:latin typeface="Calibri" panose="020F0502020204030204" pitchFamily="34" charset="0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</a:rPr>
              <a:t>为有向图</a:t>
            </a:r>
            <a:r>
              <a:rPr lang="en-US" altLang="zh-CN" sz="3200" b="1" dirty="0">
                <a:latin typeface="Calibri" panose="020F0502020204030204" pitchFamily="34" charset="0"/>
              </a:rPr>
              <a:t>D</a:t>
            </a:r>
            <a:r>
              <a:rPr lang="zh-CN" altLang="en-US" sz="3200" b="1" dirty="0">
                <a:latin typeface="Calibri" panose="020F0502020204030204" pitchFamily="34" charset="0"/>
              </a:rPr>
              <a:t>的邻接矩阵。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531" y="6309320"/>
            <a:ext cx="4418197" cy="4524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Calibri" panose="020F0502020204030204" pitchFamily="34" charset="0"/>
              </a:rPr>
              <a:t>说明：元素</a:t>
            </a:r>
            <a:r>
              <a:rPr lang="en-US" altLang="zh-CN" b="1" dirty="0" err="1">
                <a:latin typeface="Calibri" panose="020F0502020204030204" pitchFamily="34" charset="0"/>
              </a:rPr>
              <a:t>a</a:t>
            </a:r>
            <a:r>
              <a:rPr lang="en-US" altLang="zh-CN" b="1" baseline="-25000" dirty="0" err="1">
                <a:latin typeface="Calibri" panose="020F0502020204030204" pitchFamily="34" charset="0"/>
              </a:rPr>
              <a:t>ij</a:t>
            </a:r>
            <a:r>
              <a:rPr lang="zh-CN" altLang="en-US" b="1" dirty="0">
                <a:latin typeface="Calibri" panose="020F0502020204030204" pitchFamily="34" charset="0"/>
              </a:rPr>
              <a:t>的记号中不需要增加上标</a:t>
            </a:r>
            <a:r>
              <a:rPr lang="en-US" altLang="zh-CN" b="1" dirty="0">
                <a:latin typeface="Calibri" panose="020F0502020204030204" pitchFamily="34" charset="0"/>
              </a:rPr>
              <a:t>(1).</a:t>
            </a:r>
          </a:p>
        </p:txBody>
      </p:sp>
    </p:spTree>
    <p:extLst>
      <p:ext uri="{BB962C8B-B14F-4D97-AF65-F5344CB8AC3E}">
        <p14:creationId xmlns:p14="http://schemas.microsoft.com/office/powerpoint/2010/main" val="371186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35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r>
              <a:rPr lang="zh-CN" altLang="en-US" sz="4000" b="1" dirty="0">
                <a:latin typeface="Times New Roman" panose="02020603050405020304" pitchFamily="18" charset="0"/>
              </a:rPr>
              <a:t>有向图邻接矩阵性质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456598"/>
              </p:ext>
            </p:extLst>
          </p:nvPr>
        </p:nvGraphicFramePr>
        <p:xfrm>
          <a:off x="502491" y="780889"/>
          <a:ext cx="3322638" cy="284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公式" r:id="rId4" imgW="1549080" imgH="1320480" progId="Equation.3">
                  <p:embed/>
                </p:oleObj>
              </mc:Choice>
              <mc:Fallback>
                <p:oleObj name="公式" r:id="rId4" imgW="1549080" imgH="1320480" progId="Equation.3">
                  <p:embed/>
                  <p:pic>
                    <p:nvPicPr>
                      <p:cNvPr id="51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91" y="780889"/>
                        <a:ext cx="3322638" cy="28432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299767"/>
              </p:ext>
            </p:extLst>
          </p:nvPr>
        </p:nvGraphicFramePr>
        <p:xfrm>
          <a:off x="1043608" y="4200996"/>
          <a:ext cx="2798762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1371600" imgH="927000" progId="Equation.3">
                  <p:embed/>
                </p:oleObj>
              </mc:Choice>
              <mc:Fallback>
                <p:oleObj name="Equation" r:id="rId6" imgW="1371600" imgH="927000" progId="Equation.3">
                  <p:embed/>
                  <p:pic>
                    <p:nvPicPr>
                      <p:cNvPr id="614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200996"/>
                        <a:ext cx="2798762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14-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9" t="6734"/>
          <a:stretch>
            <a:fillRect/>
          </a:stretch>
        </p:blipFill>
        <p:spPr bwMode="auto">
          <a:xfrm>
            <a:off x="4499595" y="3665533"/>
            <a:ext cx="3240088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04954" y="378904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例</a:t>
            </a:r>
          </a:p>
        </p:txBody>
      </p:sp>
      <p:sp>
        <p:nvSpPr>
          <p:cNvPr id="9" name="矩形 8"/>
          <p:cNvSpPr/>
          <p:nvPr/>
        </p:nvSpPr>
        <p:spPr>
          <a:xfrm>
            <a:off x="335531" y="6309320"/>
            <a:ext cx="4418197" cy="4524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Calibri" panose="020F0502020204030204" pitchFamily="34" charset="0"/>
              </a:rPr>
              <a:t>说明：元素</a:t>
            </a:r>
            <a:r>
              <a:rPr lang="en-US" altLang="zh-CN" b="1" dirty="0" err="1">
                <a:latin typeface="Calibri" panose="020F0502020204030204" pitchFamily="34" charset="0"/>
              </a:rPr>
              <a:t>a</a:t>
            </a:r>
            <a:r>
              <a:rPr lang="en-US" altLang="zh-CN" b="1" baseline="-25000" dirty="0" err="1">
                <a:latin typeface="Calibri" panose="020F0502020204030204" pitchFamily="34" charset="0"/>
              </a:rPr>
              <a:t>ij</a:t>
            </a:r>
            <a:r>
              <a:rPr lang="zh-CN" altLang="en-US" b="1" dirty="0">
                <a:latin typeface="Calibri" panose="020F0502020204030204" pitchFamily="34" charset="0"/>
              </a:rPr>
              <a:t>的记号中不需要增加上标</a:t>
            </a:r>
            <a:r>
              <a:rPr lang="en-US" altLang="zh-CN" b="1" dirty="0">
                <a:latin typeface="Calibri" panose="020F0502020204030204" pitchFamily="34" charset="0"/>
              </a:rPr>
              <a:t>(1).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3928" y="692696"/>
            <a:ext cx="4769254" cy="2905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  <a:spcBef>
                <a:spcPts val="600"/>
              </a:spcBef>
            </a:pPr>
            <a:r>
              <a:rPr lang="zh-CN" altLang="en-US" sz="3200" dirty="0"/>
              <a:t>行求合得到出度</a:t>
            </a:r>
            <a:endParaRPr lang="en-US" altLang="zh-CN" sz="3200" dirty="0"/>
          </a:p>
          <a:p>
            <a:pPr>
              <a:lnSpc>
                <a:spcPct val="135000"/>
              </a:lnSpc>
              <a:spcBef>
                <a:spcPts val="600"/>
              </a:spcBef>
            </a:pPr>
            <a:r>
              <a:rPr lang="zh-CN" altLang="en-US" sz="3200" dirty="0"/>
              <a:t>列求和得到入度</a:t>
            </a:r>
            <a:endParaRPr lang="en-US" altLang="zh-CN" sz="3200" dirty="0"/>
          </a:p>
          <a:p>
            <a:pPr>
              <a:lnSpc>
                <a:spcPct val="135000"/>
              </a:lnSpc>
              <a:spcBef>
                <a:spcPts val="600"/>
              </a:spcBef>
            </a:pPr>
            <a:r>
              <a:rPr lang="zh-CN" altLang="en-US" sz="3200" dirty="0"/>
              <a:t>出度之和</a:t>
            </a:r>
            <a:r>
              <a:rPr lang="en-US" altLang="zh-CN" sz="3200" dirty="0"/>
              <a:t>=</a:t>
            </a:r>
            <a:r>
              <a:rPr lang="zh-CN" altLang="en-US" sz="3200" dirty="0"/>
              <a:t>入度之和</a:t>
            </a:r>
            <a:r>
              <a:rPr lang="en-US" altLang="zh-CN" sz="3200" dirty="0"/>
              <a:t>=</a:t>
            </a:r>
            <a:r>
              <a:rPr lang="zh-CN" altLang="en-US" sz="3200" dirty="0"/>
              <a:t>边数</a:t>
            </a:r>
            <a:endParaRPr lang="en-US" altLang="zh-CN" sz="3200" dirty="0"/>
          </a:p>
          <a:p>
            <a:pPr>
              <a:lnSpc>
                <a:spcPct val="135000"/>
              </a:lnSpc>
              <a:spcBef>
                <a:spcPts val="600"/>
              </a:spcBef>
            </a:pPr>
            <a:r>
              <a:rPr lang="zh-CN" altLang="en-US" sz="3200" dirty="0"/>
              <a:t>对角线求和得到回路数目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5653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58" y="2204864"/>
            <a:ext cx="1743318" cy="3486637"/>
          </a:xfrm>
          <a:prstGeom prst="rect">
            <a:avLst/>
          </a:prstGeom>
        </p:spPr>
      </p:pic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36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Times New Roman" panose="02020603050405020304" pitchFamily="18" charset="0"/>
              </a:rPr>
              <a:t>定理</a:t>
            </a:r>
            <a:r>
              <a:rPr lang="en-US" altLang="zh-CN" sz="4000" b="1" dirty="0">
                <a:latin typeface="Times New Roman" panose="02020603050405020304" pitchFamily="18" charset="0"/>
              </a:rPr>
              <a:t>5.5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67544" y="1052736"/>
            <a:ext cx="8604250" cy="499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4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</a:rPr>
              <a:t>阶有向图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的邻接矩阵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</a:p>
          <a:p>
            <a:pPr algn="just" eaLnBrk="1" hangingPunct="1">
              <a:spcBef>
                <a:spcPct val="4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则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l</a:t>
            </a:r>
            <a:r>
              <a:rPr lang="zh-CN" altLang="en-US" sz="3200" b="1" dirty="0">
                <a:latin typeface="Times New Roman" panose="02020603050405020304" pitchFamily="18" charset="0"/>
              </a:rPr>
              <a:t>个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矩阵乘积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200" b="1" dirty="0">
                <a:latin typeface="Times New Roman" panose="02020603050405020304" pitchFamily="18" charset="0"/>
              </a:rPr>
              <a:t>1)</a:t>
            </a:r>
            <a:r>
              <a:rPr lang="zh-CN" altLang="en-US" sz="3200" b="1" dirty="0">
                <a:latin typeface="Times New Roman" panose="02020603050405020304" pitchFamily="18" charset="0"/>
              </a:rPr>
              <a:t>中元素</a:t>
            </a:r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  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中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到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3200" b="1" dirty="0">
                <a:latin typeface="Times New Roman" panose="02020603050405020304" pitchFamily="18" charset="0"/>
              </a:rPr>
              <a:t>长度为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l </a:t>
            </a:r>
            <a:r>
              <a:rPr lang="zh-CN" altLang="en-US" sz="3200" b="1" dirty="0">
                <a:latin typeface="Times New Roman" panose="02020603050405020304" pitchFamily="18" charset="0"/>
              </a:rPr>
              <a:t>的通路数，</a:t>
            </a:r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  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到自身长度为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l 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的回路数，</a:t>
            </a:r>
          </a:p>
          <a:p>
            <a:pPr algn="just" eaLnBrk="1" hangingPunct="1">
              <a:lnSpc>
                <a:spcPct val="16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          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中长度为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l </a:t>
            </a:r>
            <a:r>
              <a:rPr lang="zh-CN" altLang="en-US" sz="3200" b="1" dirty="0">
                <a:latin typeface="Times New Roman" panose="02020603050405020304" pitchFamily="18" charset="0"/>
              </a:rPr>
              <a:t>的通路总数，</a:t>
            </a:r>
          </a:p>
          <a:p>
            <a:pPr algn="just" eaLnBrk="1" hangingPunct="1">
              <a:lnSpc>
                <a:spcPct val="190000"/>
              </a:lnSpc>
              <a:spcBef>
                <a:spcPts val="12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       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中长度为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l 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的回路总数</a:t>
            </a:r>
            <a:r>
              <a:rPr lang="en-US" altLang="zh-CN" sz="3200" b="1" dirty="0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lnSpc>
                <a:spcPct val="160000"/>
              </a:lnSpc>
              <a:spcBef>
                <a:spcPts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121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37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Times New Roman" panose="02020603050405020304" pitchFamily="18" charset="0"/>
              </a:rPr>
              <a:t>推论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67544" y="1052736"/>
            <a:ext cx="8077200" cy="2271712"/>
            <a:chOff x="247" y="909"/>
            <a:chExt cx="5088" cy="1431"/>
          </a:xfrm>
        </p:grpSpPr>
        <p:graphicFrame>
          <p:nvGraphicFramePr>
            <p:cNvPr id="6" name="Object 0"/>
            <p:cNvGraphicFramePr>
              <a:graphicFrameLocks noChangeAspect="1"/>
            </p:cNvGraphicFramePr>
            <p:nvPr/>
          </p:nvGraphicFramePr>
          <p:xfrm>
            <a:off x="567" y="1253"/>
            <a:ext cx="830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Equation" r:id="rId3" imgW="609480" imgH="457200" progId="Equation.3">
                    <p:embed/>
                  </p:oleObj>
                </mc:Choice>
                <mc:Fallback>
                  <p:oleObj name="Equation" r:id="rId3" imgW="609480" imgH="457200" progId="Equation.3">
                    <p:embed/>
                    <p:pic>
                      <p:nvPicPr>
                        <p:cNvPr id="8194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253"/>
                          <a:ext cx="830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"/>
            <p:cNvGraphicFramePr>
              <a:graphicFrameLocks noChangeAspect="1"/>
            </p:cNvGraphicFramePr>
            <p:nvPr/>
          </p:nvGraphicFramePr>
          <p:xfrm>
            <a:off x="567" y="1752"/>
            <a:ext cx="588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Equation" r:id="rId5" imgW="431640" imgH="431640" progId="Equation.3">
                    <p:embed/>
                  </p:oleObj>
                </mc:Choice>
                <mc:Fallback>
                  <p:oleObj name="Equation" r:id="rId5" imgW="431640" imgH="431640" progId="Equation.3">
                    <p:embed/>
                    <p:pic>
                      <p:nvPicPr>
                        <p:cNvPr id="8195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752"/>
                          <a:ext cx="588" cy="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47" y="909"/>
              <a:ext cx="5088" cy="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10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+…+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1),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则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</a:rPr>
                <a:t>l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中元素</a:t>
              </a:r>
            </a:p>
            <a:p>
              <a:pPr algn="just" eaLnBrk="1" hangingPunct="1">
                <a:spcBef>
                  <a:spcPct val="6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       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中长度小于或等于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的通路数，</a:t>
              </a:r>
            </a:p>
            <a:p>
              <a:pPr eaLnBrk="1" hangingPunct="1">
                <a:spcBef>
                  <a:spcPct val="6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   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中长度小于或等于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的回路数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67544" y="4340215"/>
            <a:ext cx="8137164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Calibri" panose="020F0502020204030204" pitchFamily="34" charset="0"/>
              </a:rPr>
              <a:t>对</a:t>
            </a:r>
            <a:r>
              <a:rPr lang="en-US" altLang="zh-CN" sz="3200" b="1" dirty="0">
                <a:latin typeface="Calibri" panose="020F0502020204030204" pitchFamily="34" charset="0"/>
              </a:rPr>
              <a:t>n</a:t>
            </a:r>
            <a:r>
              <a:rPr lang="zh-CN" altLang="en-US" sz="3200" b="1" dirty="0">
                <a:latin typeface="Calibri" panose="020F0502020204030204" pitchFamily="34" charset="0"/>
              </a:rPr>
              <a:t>阶有向图，称</a:t>
            </a:r>
            <a:r>
              <a:rPr lang="en-US" altLang="zh-CN" sz="3200" b="1" dirty="0">
                <a:latin typeface="Calibri" panose="020F0502020204030204" pitchFamily="34" charset="0"/>
              </a:rPr>
              <a:t>B=A+A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2</a:t>
            </a:r>
            <a:r>
              <a:rPr lang="en-US" altLang="zh-CN" sz="3200" b="1" dirty="0">
                <a:latin typeface="Calibri" panose="020F0502020204030204" pitchFamily="34" charset="0"/>
              </a:rPr>
              <a:t>+⋯+A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n</a:t>
            </a:r>
            <a:r>
              <a:rPr lang="zh-CN" altLang="en-US" sz="3200" b="1" dirty="0">
                <a:latin typeface="Calibri" panose="020F0502020204030204" pitchFamily="34" charset="0"/>
              </a:rPr>
              <a:t>为可达矩阵</a:t>
            </a:r>
            <a:r>
              <a:rPr lang="zh-CN" altLang="en-US" sz="2800" b="1" dirty="0">
                <a:latin typeface="Calibri" panose="020F0502020204030204" pitchFamily="34" charset="0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1171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38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88640"/>
            <a:ext cx="77771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 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在有向图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</a:rPr>
              <a:t>中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问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</a:p>
          <a:p>
            <a:pPr marL="609600" indent="-609600" algn="l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</a:rPr>
              <a:t>长度为</a:t>
            </a:r>
            <a:r>
              <a:rPr lang="en-US" altLang="zh-CN" sz="2400" b="1" dirty="0">
                <a:latin typeface="Times New Roman" panose="02020603050405020304" pitchFamily="18" charset="0"/>
              </a:rPr>
              <a:t>1, 2, 3, 4</a:t>
            </a:r>
            <a:r>
              <a:rPr lang="zh-CN" altLang="en-US" sz="2400" b="1" dirty="0">
                <a:latin typeface="Times New Roman" panose="02020603050405020304" pitchFamily="18" charset="0"/>
              </a:rPr>
              <a:t>的通路各有多</a:t>
            </a:r>
          </a:p>
          <a:p>
            <a:pPr marL="609600" indent="-609600" algn="l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少条？其中回路分别为多少条？</a:t>
            </a:r>
          </a:p>
          <a:p>
            <a:pPr marL="609600" indent="-609600" algn="l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</a:rPr>
              <a:t>长度小于或等于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的通路为多</a:t>
            </a:r>
          </a:p>
          <a:p>
            <a:pPr marL="609600" indent="-609600" algn="l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少条？其中有多少条回路？ </a:t>
            </a:r>
          </a:p>
        </p:txBody>
      </p:sp>
      <p:pic>
        <p:nvPicPr>
          <p:cNvPr id="6" name="Picture 9" descr="14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9" t="6734"/>
          <a:stretch>
            <a:fillRect/>
          </a:stretch>
        </p:blipFill>
        <p:spPr bwMode="auto">
          <a:xfrm>
            <a:off x="6156176" y="260648"/>
            <a:ext cx="244951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34888" y="2613992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                                            </a:t>
            </a:r>
            <a:r>
              <a:rPr lang="zh-CN" altLang="en-US" sz="2400" b="1" dirty="0">
                <a:latin typeface="宋体" panose="02010600030101010101" pitchFamily="2" charset="-122"/>
              </a:rPr>
              <a:t>长度 通路 回路</a:t>
            </a:r>
            <a:r>
              <a:rPr lang="zh-CN" altLang="en-US" sz="2800" b="1" dirty="0"/>
              <a:t>                         </a:t>
            </a:r>
          </a:p>
        </p:txBody>
      </p:sp>
      <p:graphicFrame>
        <p:nvGraphicFramePr>
          <p:cNvPr id="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365536"/>
              </p:ext>
            </p:extLst>
          </p:nvPr>
        </p:nvGraphicFramePr>
        <p:xfrm>
          <a:off x="363538" y="2843213"/>
          <a:ext cx="57531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公式" r:id="rId4" imgW="2819160" imgH="1854000" progId="Equation.3">
                  <p:embed/>
                </p:oleObj>
              </mc:Choice>
              <mc:Fallback>
                <p:oleObj name="公式" r:id="rId4" imgW="2819160" imgH="1854000" progId="Equation.3">
                  <p:embed/>
                  <p:pic>
                    <p:nvPicPr>
                      <p:cNvPr id="921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2843213"/>
                        <a:ext cx="5753100" cy="378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06480" y="5433392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合计   </a:t>
            </a:r>
            <a:r>
              <a:rPr lang="en-US" altLang="zh-CN" sz="2400" b="1" dirty="0">
                <a:latin typeface="Times New Roman" panose="02020603050405020304" pitchFamily="18" charset="0"/>
              </a:rPr>
              <a:t>50      8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763072" y="3645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525072" y="364576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8       1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763072" y="4026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448872" y="402676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11      3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763072" y="448396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448872" y="448396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14      1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775648" y="4916016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7461448" y="4916016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17      3</a:t>
            </a:r>
          </a:p>
        </p:txBody>
      </p:sp>
    </p:spTree>
    <p:extLst>
      <p:ext uri="{BB962C8B-B14F-4D97-AF65-F5344CB8AC3E}">
        <p14:creationId xmlns:p14="http://schemas.microsoft.com/office/powerpoint/2010/main" val="32526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8" grpId="0" autoUpdateAnimBg="0"/>
      <p:bldP spid="1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39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宋体" panose="02010600030101010101" pitchFamily="2" charset="-122"/>
              </a:rPr>
              <a:t>定义    有向图的</a:t>
            </a:r>
            <a:r>
              <a:rPr lang="zh-CN" altLang="en-US" sz="4000" b="1" dirty="0">
                <a:solidFill>
                  <a:srgbClr val="FFFF00"/>
                </a:solidFill>
                <a:latin typeface="宋体" panose="02010600030101010101" pitchFamily="2" charset="-122"/>
              </a:rPr>
              <a:t>可达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性</a:t>
            </a:r>
            <a:r>
              <a:rPr lang="zh-CN" altLang="en-US" sz="4000" b="1" dirty="0">
                <a:latin typeface="宋体" panose="02010600030101010101" pitchFamily="2" charset="-122"/>
              </a:rPr>
              <a:t>矩阵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17951" y="938854"/>
            <a:ext cx="80772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为有向图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称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可达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性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简记为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828" y="4292209"/>
            <a:ext cx="7830616" cy="176663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sz="3200" b="1" dirty="0">
                <a:latin typeface="Times New Roman" panose="02020603050405020304" pitchFamily="18" charset="0"/>
              </a:rPr>
              <a:t>: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主对角线上的元素全为</a:t>
            </a:r>
            <a:r>
              <a:rPr lang="en-US" altLang="zh-CN" sz="3200" b="1" dirty="0">
                <a:latin typeface="Times New Roman" panose="02020603050405020304" pitchFamily="18" charset="0"/>
              </a:rPr>
              <a:t>1. 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    D</a:t>
            </a:r>
            <a:r>
              <a:rPr lang="zh-CN" altLang="en-US" sz="3200" b="1" dirty="0">
                <a:latin typeface="Times New Roman" panose="02020603050405020304" pitchFamily="18" charset="0"/>
              </a:rPr>
              <a:t>强连通当且仅当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的元素全为</a:t>
            </a:r>
            <a:r>
              <a:rPr lang="en-US" altLang="zh-CN" sz="3200" b="1" dirty="0">
                <a:latin typeface="Times New Roman" panose="02020603050405020304" pitchFamily="18" charset="0"/>
              </a:rPr>
              <a:t>1.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916832"/>
            <a:ext cx="2847975" cy="10382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53044-30B9-93B1-AD36-B23BCEB85B09}"/>
              </a:ext>
            </a:extLst>
          </p:cNvPr>
          <p:cNvSpPr txBox="1"/>
          <p:nvPr/>
        </p:nvSpPr>
        <p:spPr>
          <a:xfrm>
            <a:off x="6660232" y="3678065"/>
            <a:ext cx="241604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教材上称</a:t>
            </a:r>
            <a:r>
              <a:rPr lang="en-US" altLang="zh-CN" dirty="0"/>
              <a:t>P</a:t>
            </a:r>
            <a:r>
              <a:rPr lang="zh-CN" altLang="en-US" dirty="0"/>
              <a:t>为可达矩阵</a:t>
            </a:r>
          </a:p>
        </p:txBody>
      </p:sp>
    </p:spTree>
    <p:extLst>
      <p:ext uri="{BB962C8B-B14F-4D97-AF65-F5344CB8AC3E}">
        <p14:creationId xmlns:p14="http://schemas.microsoft.com/office/powerpoint/2010/main" val="235538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48CB93-5688-4FD4-B8CB-C00F79193048}" type="slidenum">
              <a:rPr lang="zh-CN" altLang="en-US" smtClean="0">
                <a:solidFill>
                  <a:schemeClr val="accent1"/>
                </a:solidFill>
              </a:rPr>
              <a:pPr/>
              <a:t>4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717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通路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: </a:t>
            </a: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边序列</a:t>
            </a:r>
            <a:endParaRPr lang="en-US" altLang="zh-CN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837183"/>
            <a:ext cx="8642350" cy="2233613"/>
          </a:xfrm>
          <a:solidFill>
            <a:srgbClr val="FFFF00"/>
          </a:solidFill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7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称边序列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(e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it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为图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中的一条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通路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，若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ij</a:t>
            </a:r>
            <a:r>
              <a:rPr lang="en-US" altLang="zh-CN" sz="2800" dirty="0" err="1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1≤j≤t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，且适当的规定边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(1≤j≤t)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中的两个端点，让其中一个为起点，一个为终点，可以使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的终点与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(j+1)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的起点是同一顶点，其中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1≤j≤t-1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322173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387578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0" y="386943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0" y="359799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472254"/>
              </p:ext>
            </p:extLst>
          </p:nvPr>
        </p:nvGraphicFramePr>
        <p:xfrm>
          <a:off x="900113" y="3495379"/>
          <a:ext cx="80645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图片" r:id="rId4" imgW="3654001" imgH="989247" progId="Word.Picture.8">
                  <p:embed/>
                </p:oleObj>
              </mc:Choice>
              <mc:Fallback>
                <p:oleObj name="图片" r:id="rId4" imgW="3654001" imgH="989247" progId="Word.Picture.8">
                  <p:embed/>
                  <p:pic>
                    <p:nvPicPr>
                      <p:cNvPr id="61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95379"/>
                        <a:ext cx="8064500" cy="218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79388" y="3301704"/>
            <a:ext cx="5832475" cy="315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hlink"/>
                </a:solidFill>
              </a:rPr>
              <a:t>例</a:t>
            </a:r>
            <a:r>
              <a:rPr lang="zh-CN" altLang="en-US" sz="2800" b="1" dirty="0"/>
              <a:t> </a:t>
            </a:r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       </a:t>
            </a:r>
            <a:r>
              <a:rPr lang="en-US" altLang="zh-CN" sz="2800" b="1" dirty="0">
                <a:solidFill>
                  <a:schemeClr val="hlink"/>
                </a:solidFill>
              </a:rPr>
              <a:t>  (e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3</a:t>
            </a:r>
            <a:r>
              <a:rPr lang="en-US" altLang="zh-CN" sz="2800" b="1" dirty="0">
                <a:solidFill>
                  <a:schemeClr val="hlink"/>
                </a:solidFill>
              </a:rPr>
              <a:t>,e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4</a:t>
            </a:r>
            <a:r>
              <a:rPr lang="en-US" altLang="zh-CN" sz="2800" b="1" dirty="0">
                <a:solidFill>
                  <a:schemeClr val="hlink"/>
                </a:solidFill>
              </a:rPr>
              <a:t>,e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8</a:t>
            </a:r>
            <a:r>
              <a:rPr lang="en-US" altLang="zh-CN" sz="2800" b="1" dirty="0">
                <a:solidFill>
                  <a:schemeClr val="hlink"/>
                </a:solidFill>
              </a:rPr>
              <a:t>,e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9</a:t>
            </a:r>
            <a:r>
              <a:rPr lang="en-US" altLang="zh-CN" sz="2800" b="1" dirty="0">
                <a:solidFill>
                  <a:schemeClr val="hlink"/>
                </a:solidFill>
              </a:rPr>
              <a:t>)</a:t>
            </a:r>
            <a:r>
              <a:rPr lang="zh-CN" altLang="en-US" sz="2800" b="1" dirty="0">
                <a:solidFill>
                  <a:schemeClr val="hlink"/>
                </a:solidFill>
              </a:rPr>
              <a:t>为通路</a:t>
            </a:r>
            <a:endParaRPr lang="zh-CN" altLang="en-US" sz="2400" b="1" dirty="0">
              <a:solidFill>
                <a:schemeClr val="hlink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700338" y="3949402"/>
            <a:ext cx="4535958" cy="1295402"/>
            <a:chOff x="2700338" y="3213098"/>
            <a:chExt cx="4535958" cy="1295402"/>
          </a:xfrm>
        </p:grpSpPr>
        <p:grpSp>
          <p:nvGrpSpPr>
            <p:cNvPr id="22" name="组合 21"/>
            <p:cNvGrpSpPr/>
            <p:nvPr/>
          </p:nvGrpSpPr>
          <p:grpSpPr>
            <a:xfrm>
              <a:off x="2700338" y="3213098"/>
              <a:ext cx="2159000" cy="1295402"/>
              <a:chOff x="2700338" y="3213098"/>
              <a:chExt cx="2159000" cy="1295402"/>
            </a:xfrm>
          </p:grpSpPr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>
                <a:off x="2700338" y="3213098"/>
                <a:ext cx="0" cy="1295402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0"/>
              <p:cNvSpPr>
                <a:spLocks noChangeShapeType="1"/>
              </p:cNvSpPr>
              <p:nvPr/>
            </p:nvSpPr>
            <p:spPr bwMode="auto">
              <a:xfrm flipV="1">
                <a:off x="2700338" y="3213099"/>
                <a:ext cx="2159000" cy="1223963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4916880" y="3213098"/>
              <a:ext cx="231941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7213312" y="3213098"/>
              <a:ext cx="0" cy="129540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88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40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宋体" panose="02010600030101010101" pitchFamily="2" charset="-122"/>
              </a:rPr>
              <a:t>例      可达性矩阵 </a:t>
            </a:r>
            <a:r>
              <a:rPr lang="en-US" altLang="zh-CN" sz="4000" b="1" dirty="0">
                <a:latin typeface="宋体" panose="02010600030101010101" pitchFamily="2" charset="-122"/>
              </a:rPr>
              <a:t>vs.</a:t>
            </a:r>
            <a:r>
              <a:rPr lang="zh-CN" altLang="en-US" sz="4000" b="1" dirty="0">
                <a:latin typeface="宋体" panose="02010600030101010101" pitchFamily="2" charset="-122"/>
              </a:rPr>
              <a:t>可达矩阵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977577"/>
              </p:ext>
            </p:extLst>
          </p:nvPr>
        </p:nvGraphicFramePr>
        <p:xfrm>
          <a:off x="538163" y="1339850"/>
          <a:ext cx="2874962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公式" r:id="rId4" imgW="1218960" imgH="914400" progId="Equation.3">
                  <p:embed/>
                </p:oleObj>
              </mc:Choice>
              <mc:Fallback>
                <p:oleObj name="公式" r:id="rId4" imgW="1218960" imgH="914400" progId="Equation.3">
                  <p:embed/>
                  <p:pic>
                    <p:nvPicPr>
                      <p:cNvPr id="112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339850"/>
                        <a:ext cx="2874962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14-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9" t="6734"/>
          <a:stretch>
            <a:fillRect/>
          </a:stretch>
        </p:blipFill>
        <p:spPr bwMode="auto">
          <a:xfrm>
            <a:off x="4854525" y="908720"/>
            <a:ext cx="33178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66769"/>
              </p:ext>
            </p:extLst>
          </p:nvPr>
        </p:nvGraphicFramePr>
        <p:xfrm>
          <a:off x="484509" y="3860800"/>
          <a:ext cx="8335963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公式" r:id="rId7" imgW="3035160" imgH="1015920" progId="Equation.3">
                  <p:embed/>
                </p:oleObj>
              </mc:Choice>
              <mc:Fallback>
                <p:oleObj name="公式" r:id="rId7" imgW="3035160" imgH="1015920" progId="Equation.3">
                  <p:embed/>
                  <p:pic>
                    <p:nvPicPr>
                      <p:cNvPr id="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9" y="3860800"/>
                        <a:ext cx="8335963" cy="244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41866" y="393353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比较：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03062" y="4654877"/>
            <a:ext cx="4411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0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98606" y="1844824"/>
            <a:ext cx="4411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1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7400" y="6136637"/>
            <a:ext cx="255711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 约定到自身可达</a:t>
            </a:r>
          </a:p>
        </p:txBody>
      </p:sp>
    </p:spTree>
    <p:extLst>
      <p:ext uri="{BB962C8B-B14F-4D97-AF65-F5344CB8AC3E}">
        <p14:creationId xmlns:p14="http://schemas.microsoft.com/office/powerpoint/2010/main" val="37183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43C8F4-191B-41F5-B9AC-CECB155DEA28}" type="slidenum">
              <a:rPr lang="zh-CN" altLang="en-US" smtClean="0">
                <a:solidFill>
                  <a:schemeClr val="accent1"/>
                </a:solidFill>
              </a:rPr>
              <a:pPr/>
              <a:t>41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60419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252520" cy="642938"/>
          </a:xfrm>
        </p:spPr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定义     无向图的邻接矩阵</a:t>
            </a:r>
          </a:p>
        </p:txBody>
      </p:sp>
      <p:sp>
        <p:nvSpPr>
          <p:cNvPr id="60420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836613"/>
            <a:ext cx="8892480" cy="5184775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G=(V,E)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是一个无向图，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|V|=n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V={v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 ⋯,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令，</a:t>
            </a:r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A=(</a:t>
            </a:r>
            <a:r>
              <a:rPr lang="en-US" altLang="zh-CN" b="1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baseline="-25000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ij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b="1" baseline="-25000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n×n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其中，</a:t>
            </a:r>
            <a:r>
              <a:rPr lang="en-US" altLang="zh-CN" dirty="0" err="1">
                <a:latin typeface="Calibri" panose="020F0502020204030204" pitchFamily="34" charset="0"/>
              </a:rPr>
              <a:t>a</a:t>
            </a:r>
            <a:r>
              <a:rPr lang="en-US" altLang="zh-CN" baseline="-25000" dirty="0" err="1">
                <a:latin typeface="Calibri" panose="020F0502020204030204" pitchFamily="34" charset="0"/>
              </a:rPr>
              <a:t>ij</a:t>
            </a:r>
            <a:r>
              <a:rPr lang="zh-CN" altLang="en-US" dirty="0">
                <a:latin typeface="Calibri" panose="020F0502020204030204" pitchFamily="34" charset="0"/>
              </a:rPr>
              <a:t>为顶点</a:t>
            </a:r>
            <a:r>
              <a:rPr lang="en-US" altLang="zh-CN" dirty="0">
                <a:latin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</a:rPr>
              <a:t>邻接到顶点</a:t>
            </a:r>
            <a:r>
              <a:rPr lang="en-US" altLang="zh-CN" dirty="0" err="1">
                <a:latin typeface="Calibri" panose="020F0502020204030204" pitchFamily="34" charset="0"/>
              </a:rPr>
              <a:t>v</a:t>
            </a:r>
            <a:r>
              <a:rPr lang="en-US" altLang="zh-CN" baseline="-25000" dirty="0" err="1">
                <a:latin typeface="Calibri" panose="020F0502020204030204" pitchFamily="34" charset="0"/>
              </a:rPr>
              <a:t>j</a:t>
            </a:r>
            <a:r>
              <a:rPr lang="zh-CN" altLang="en-US" dirty="0">
                <a:latin typeface="Calibri" panose="020F0502020204030204" pitchFamily="34" charset="0"/>
              </a:rPr>
              <a:t>的边的条数，</a:t>
            </a:r>
            <a:endParaRPr lang="en-US" altLang="zh-CN" dirty="0"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Calibri" panose="020F0502020204030204" pitchFamily="34" charset="0"/>
              </a:rPr>
              <a:t>则称 </a:t>
            </a:r>
            <a:r>
              <a:rPr lang="en-US" altLang="zh-CN" dirty="0">
                <a:latin typeface="Calibri" panose="020F0502020204030204" pitchFamily="34" charset="0"/>
              </a:rPr>
              <a:t>A</a:t>
            </a:r>
            <a:r>
              <a:rPr lang="zh-CN" altLang="en-US" dirty="0">
                <a:latin typeface="Calibri" panose="020F0502020204030204" pitchFamily="34" charset="0"/>
              </a:rPr>
              <a:t>为无向图</a:t>
            </a:r>
            <a:r>
              <a:rPr lang="en-US" altLang="zh-CN" dirty="0">
                <a:latin typeface="Calibri" panose="020F0502020204030204" pitchFamily="34" charset="0"/>
              </a:rPr>
              <a:t>G</a:t>
            </a:r>
            <a:r>
              <a:rPr lang="zh-CN" altLang="en-US" dirty="0">
                <a:latin typeface="Calibri" panose="020F0502020204030204" pitchFamily="34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邻接矩阵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latin typeface="Calibri" panose="020F0502020204030204" pitchFamily="34" charset="0"/>
              </a:rPr>
              <a:t>adjacency matrix) </a:t>
            </a:r>
            <a:r>
              <a:rPr lang="zh-CN" altLang="en-US" dirty="0">
                <a:latin typeface="Calibri" panose="020F050202020403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91928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D17B75-C620-4277-8019-ABD31956BBAD}" type="slidenum">
              <a:rPr lang="zh-CN" altLang="en-US" smtClean="0">
                <a:solidFill>
                  <a:schemeClr val="accent1"/>
                </a:solidFill>
              </a:rPr>
              <a:pPr/>
              <a:t>42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  求邻接矩阵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83642"/>
              </p:ext>
            </p:extLst>
          </p:nvPr>
        </p:nvGraphicFramePr>
        <p:xfrm>
          <a:off x="0" y="405977"/>
          <a:ext cx="489585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图片" r:id="rId3" imgW="2397994" imgH="1388758" progId="Word.Picture.8">
                  <p:embed/>
                </p:oleObj>
              </mc:Choice>
              <mc:Fallback>
                <p:oleObj name="图片" r:id="rId3" imgW="2397994" imgH="1388758" progId="Word.Picture.8">
                  <p:embed/>
                  <p:pic>
                    <p:nvPicPr>
                      <p:cNvPr id="122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5977"/>
                        <a:ext cx="4895850" cy="283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3" name="Group 11"/>
          <p:cNvGrpSpPr>
            <a:grpSpLocks/>
          </p:cNvGrpSpPr>
          <p:nvPr/>
        </p:nvGrpSpPr>
        <p:grpSpPr bwMode="auto">
          <a:xfrm>
            <a:off x="4369976" y="1844824"/>
            <a:ext cx="4810536" cy="3323524"/>
            <a:chOff x="3121" y="2713"/>
            <a:chExt cx="2059" cy="1365"/>
          </a:xfrm>
        </p:grpSpPr>
        <p:sp>
          <p:nvSpPr>
            <p:cNvPr id="12295" name="Text Box 8"/>
            <p:cNvSpPr txBox="1">
              <a:spLocks noChangeArrowheads="1"/>
            </p:cNvSpPr>
            <p:nvPr/>
          </p:nvSpPr>
          <p:spPr bwMode="auto">
            <a:xfrm>
              <a:off x="3121" y="2713"/>
              <a:ext cx="2059" cy="136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Aft>
                  <a:spcPct val="30000"/>
                </a:spcAft>
              </a:pPr>
              <a:r>
                <a:rPr lang="zh-CN" altLang="en-US" sz="2800" dirty="0"/>
                <a:t>        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v1  v2  v3   v4  v5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dirty="0"/>
                <a:t>          </a:t>
              </a:r>
              <a:r>
                <a:rPr lang="en-US" altLang="zh-CN" sz="2800" b="1" dirty="0">
                  <a:solidFill>
                    <a:srgbClr val="333300"/>
                  </a:solidFill>
                </a:rPr>
                <a:t>0     1    1     1    1   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v1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dirty="0"/>
                <a:t>          </a:t>
              </a:r>
              <a:r>
                <a:rPr lang="en-US" altLang="zh-CN" sz="2800" b="1" dirty="0">
                  <a:solidFill>
                    <a:srgbClr val="333300"/>
                  </a:solidFill>
                </a:rPr>
                <a:t>1     0    1     0    1   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v2</a:t>
              </a:r>
              <a:endParaRPr lang="en-US" altLang="zh-CN" sz="2800" dirty="0">
                <a:solidFill>
                  <a:srgbClr val="FF0000"/>
                </a:solidFill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dirty="0">
                  <a:solidFill>
                    <a:schemeClr val="hlink"/>
                  </a:solidFill>
                </a:rPr>
                <a:t> </a:t>
              </a:r>
              <a:r>
                <a:rPr lang="en-US" altLang="zh-CN" sz="2800" b="1" dirty="0">
                  <a:solidFill>
                    <a:srgbClr val="333300"/>
                  </a:solidFill>
                </a:rPr>
                <a:t>A=</a:t>
              </a:r>
              <a:r>
                <a:rPr lang="en-US" altLang="zh-CN" sz="2800" dirty="0"/>
                <a:t>   </a:t>
              </a:r>
              <a:r>
                <a:rPr lang="en-US" altLang="zh-CN" sz="2800" dirty="0">
                  <a:solidFill>
                    <a:srgbClr val="333300"/>
                  </a:solidFill>
                </a:rPr>
                <a:t> 1</a:t>
              </a:r>
              <a:r>
                <a:rPr lang="en-US" altLang="zh-CN" sz="2800" b="1" dirty="0">
                  <a:solidFill>
                    <a:srgbClr val="333300"/>
                  </a:solidFill>
                </a:rPr>
                <a:t>     1    0     1    1   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v3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dirty="0"/>
                <a:t>          </a:t>
              </a:r>
              <a:r>
                <a:rPr lang="en-US" altLang="zh-CN" sz="2800" b="1" dirty="0">
                  <a:solidFill>
                    <a:srgbClr val="333300"/>
                  </a:solidFill>
                </a:rPr>
                <a:t>1     0    1     0    1   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v4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dirty="0"/>
                <a:t>          </a:t>
              </a:r>
              <a:r>
                <a:rPr lang="en-US" altLang="zh-CN" sz="2800" b="1" dirty="0">
                  <a:solidFill>
                    <a:srgbClr val="333300"/>
                  </a:solidFill>
                </a:rPr>
                <a:t>1     0    1     1    0   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12297" name="AutoShape 10"/>
            <p:cNvSpPr>
              <a:spLocks noChangeArrowheads="1"/>
            </p:cNvSpPr>
            <p:nvPr/>
          </p:nvSpPr>
          <p:spPr bwMode="auto">
            <a:xfrm>
              <a:off x="3470" y="2976"/>
              <a:ext cx="1360" cy="1044"/>
            </a:xfrm>
            <a:prstGeom prst="bracketPair">
              <a:avLst>
                <a:gd name="adj" fmla="val 16667"/>
              </a:avLst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333300"/>
                </a:solidFill>
              </a:endParaRPr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2008" y="3788571"/>
            <a:ext cx="4139952" cy="288078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30000"/>
              </a:spcAft>
            </a:pPr>
            <a:r>
              <a:rPr lang="zh-CN" altLang="en-US" sz="2800" dirty="0"/>
              <a:t>         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333300"/>
                </a:solidFill>
              </a:rPr>
              <a:t>4     1    3     2    2   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      </a:t>
            </a:r>
            <a:r>
              <a:rPr lang="en-US" altLang="zh-CN" sz="2800" b="1" dirty="0">
                <a:solidFill>
                  <a:srgbClr val="333300"/>
                </a:solidFill>
              </a:rPr>
              <a:t>1     2    1     2    2   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chemeClr val="hlink"/>
                </a:solidFill>
              </a:rPr>
              <a:t> </a:t>
            </a:r>
            <a:r>
              <a:rPr lang="en-US" altLang="zh-CN" sz="3200" b="1" dirty="0">
                <a:solidFill>
                  <a:srgbClr val="993300"/>
                </a:solidFill>
                <a:latin typeface="Calibri" panose="020F0502020204030204" pitchFamily="34" charset="0"/>
              </a:rPr>
              <a:t>A</a:t>
            </a:r>
            <a:r>
              <a:rPr lang="en-US" altLang="zh-CN" sz="3200" b="1" baseline="30000" dirty="0">
                <a:solidFill>
                  <a:srgbClr val="9933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800" b="1" dirty="0">
                <a:solidFill>
                  <a:srgbClr val="333300"/>
                </a:solidFill>
              </a:rPr>
              <a:t>=</a:t>
            </a: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333300"/>
                </a:solidFill>
              </a:rPr>
              <a:t> </a:t>
            </a:r>
            <a:r>
              <a:rPr lang="en-US" altLang="zh-CN" sz="2800" b="1" dirty="0">
                <a:solidFill>
                  <a:srgbClr val="333300"/>
                </a:solidFill>
              </a:rPr>
              <a:t>3     1    4     2    2   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      </a:t>
            </a:r>
            <a:r>
              <a:rPr lang="en-US" altLang="zh-CN" sz="2800" b="1" dirty="0">
                <a:solidFill>
                  <a:srgbClr val="333300"/>
                </a:solidFill>
              </a:rPr>
              <a:t>2     2    2     3    2   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      </a:t>
            </a:r>
            <a:r>
              <a:rPr lang="en-US" altLang="zh-CN" sz="2800" b="1" dirty="0">
                <a:solidFill>
                  <a:srgbClr val="333300"/>
                </a:solidFill>
              </a:rPr>
              <a:t>2     2    2     2    3   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886059" y="3896818"/>
            <a:ext cx="3177430" cy="2664296"/>
          </a:xfrm>
          <a:prstGeom prst="bracketPair">
            <a:avLst>
              <a:gd name="adj" fmla="val 16667"/>
            </a:avLst>
          </a:prstGeom>
          <a:noFill/>
          <a:ln w="28575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38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968A30-9FD8-43BE-AB93-570156374C23}" type="slidenum">
              <a:rPr lang="zh-CN" altLang="en-US" smtClean="0">
                <a:solidFill>
                  <a:schemeClr val="accent1"/>
                </a:solidFill>
              </a:rPr>
              <a:pPr/>
              <a:t>43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614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5.5’</a:t>
            </a:r>
          </a:p>
        </p:txBody>
      </p:sp>
      <p:sp>
        <p:nvSpPr>
          <p:cNvPr id="61444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08050"/>
            <a:ext cx="8713787" cy="475297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G=(V,E)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是一个无向图，其中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V={v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 ⋯,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的邻接矩阵。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对于任意的自然数</a:t>
            </a:r>
            <a:r>
              <a:rPr lang="en-US" altLang="zh-CN" sz="2800" b="1" dirty="0"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，设矩阵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的第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行第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列的元素为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(k)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，即</a:t>
            </a:r>
          </a:p>
          <a:p>
            <a:pPr marL="0" indent="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=(</a:t>
            </a:r>
            <a:r>
              <a:rPr lang="en-US" altLang="zh-CN" sz="2800" b="1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(k)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-25000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n×n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(k)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给出了所有的从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的长度为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的通路的条数。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若 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(k)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=0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，说明没有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的长度为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的通路。</a:t>
            </a:r>
          </a:p>
        </p:txBody>
      </p:sp>
    </p:spTree>
    <p:extLst>
      <p:ext uri="{BB962C8B-B14F-4D97-AF65-F5344CB8AC3E}">
        <p14:creationId xmlns:p14="http://schemas.microsoft.com/office/powerpoint/2010/main" val="432219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4BBD20-2B0D-49F2-BCBE-7A6246526C96}" type="slidenum">
              <a:rPr lang="zh-CN" altLang="en-US" smtClean="0">
                <a:solidFill>
                  <a:schemeClr val="accent1"/>
                </a:solidFill>
              </a:rPr>
              <a:pPr/>
              <a:t>44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6246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可达矩阵</a:t>
            </a:r>
          </a:p>
        </p:txBody>
      </p:sp>
      <p:sp>
        <p:nvSpPr>
          <p:cNvPr id="62468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836713"/>
            <a:ext cx="8424863" cy="1707992"/>
          </a:xfrm>
          <a:solidFill>
            <a:srgbClr val="FFFF00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令	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B=A+A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+⋯+A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ij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n×n</a:t>
            </a:r>
            <a:endParaRPr lang="en-US" altLang="zh-CN" b="1" baseline="-25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称之为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阶无向图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可达矩阵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250825" y="3265256"/>
            <a:ext cx="8496300" cy="138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901700" indent="-901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338263" indent="-1338263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993300"/>
                </a:solidFill>
              </a:rPr>
              <a:t>性质：对于任意的</a:t>
            </a:r>
            <a:r>
              <a:rPr lang="en-US" altLang="zh-CN" sz="3200" b="1" dirty="0">
                <a:solidFill>
                  <a:srgbClr val="993300"/>
                </a:solidFill>
              </a:rPr>
              <a:t>v</a:t>
            </a:r>
            <a:r>
              <a:rPr lang="en-US" altLang="zh-CN" sz="3200" b="1" baseline="-25000" dirty="0">
                <a:solidFill>
                  <a:srgbClr val="993300"/>
                </a:solidFill>
              </a:rPr>
              <a:t>i</a:t>
            </a:r>
            <a:r>
              <a:rPr lang="zh-CN" altLang="en-US" sz="3200" b="1" dirty="0">
                <a:solidFill>
                  <a:srgbClr val="993300"/>
                </a:solidFill>
              </a:rPr>
              <a:t>与</a:t>
            </a:r>
            <a:r>
              <a:rPr lang="en-US" altLang="zh-CN" sz="3200" b="1" dirty="0" err="1">
                <a:solidFill>
                  <a:srgbClr val="993300"/>
                </a:solidFill>
              </a:rPr>
              <a:t>v</a:t>
            </a:r>
            <a:r>
              <a:rPr lang="en-US" altLang="zh-CN" sz="3200" b="1" baseline="-25000" dirty="0" err="1">
                <a:solidFill>
                  <a:srgbClr val="993300"/>
                </a:solidFill>
              </a:rPr>
              <a:t>j</a:t>
            </a:r>
            <a:r>
              <a:rPr lang="zh-CN" altLang="en-US" sz="3200" b="1" dirty="0">
                <a:solidFill>
                  <a:srgbClr val="993300"/>
                </a:solidFill>
              </a:rPr>
              <a:t>，</a:t>
            </a:r>
            <a:r>
              <a:rPr lang="en-US" altLang="zh-CN" sz="3200" b="1" dirty="0" err="1">
                <a:solidFill>
                  <a:srgbClr val="993300"/>
                </a:solidFill>
              </a:rPr>
              <a:t>v</a:t>
            </a:r>
            <a:r>
              <a:rPr lang="en-US" altLang="zh-CN" sz="3200" b="1" baseline="-25000" dirty="0" err="1">
                <a:solidFill>
                  <a:srgbClr val="993300"/>
                </a:solidFill>
              </a:rPr>
              <a:t>i</a:t>
            </a:r>
            <a:r>
              <a:rPr lang="en-US" altLang="zh-CN" sz="3200" dirty="0" err="1">
                <a:solidFill>
                  <a:srgbClr val="993300"/>
                </a:solidFill>
              </a:rPr>
              <a:t>≠</a:t>
            </a:r>
            <a:r>
              <a:rPr lang="en-US" altLang="zh-CN" sz="3200" b="1" dirty="0" err="1">
                <a:solidFill>
                  <a:srgbClr val="993300"/>
                </a:solidFill>
              </a:rPr>
              <a:t>v</a:t>
            </a:r>
            <a:r>
              <a:rPr lang="en-US" altLang="zh-CN" sz="3200" b="1" baseline="-25000" dirty="0" err="1">
                <a:solidFill>
                  <a:srgbClr val="993300"/>
                </a:solidFill>
              </a:rPr>
              <a:t>j</a:t>
            </a:r>
            <a:r>
              <a:rPr lang="zh-CN" altLang="en-US" sz="3200" b="1" dirty="0">
                <a:solidFill>
                  <a:srgbClr val="993300"/>
                </a:solidFill>
              </a:rPr>
              <a:t>，若存在从</a:t>
            </a:r>
            <a:r>
              <a:rPr lang="en-US" altLang="zh-CN" sz="3200" b="1" dirty="0">
                <a:solidFill>
                  <a:srgbClr val="993300"/>
                </a:solidFill>
              </a:rPr>
              <a:t>v</a:t>
            </a:r>
            <a:r>
              <a:rPr lang="en-US" altLang="zh-CN" sz="3200" b="1" baseline="-25000" dirty="0">
                <a:solidFill>
                  <a:srgbClr val="993300"/>
                </a:solidFill>
              </a:rPr>
              <a:t>i</a:t>
            </a:r>
            <a:r>
              <a:rPr lang="zh-CN" altLang="en-US" sz="3200" b="1" dirty="0">
                <a:solidFill>
                  <a:srgbClr val="993300"/>
                </a:solidFill>
              </a:rPr>
              <a:t>到</a:t>
            </a:r>
            <a:r>
              <a:rPr lang="en-US" altLang="zh-CN" sz="3200" b="1" dirty="0" err="1">
                <a:solidFill>
                  <a:srgbClr val="993300"/>
                </a:solidFill>
              </a:rPr>
              <a:t>v</a:t>
            </a:r>
            <a:r>
              <a:rPr lang="en-US" altLang="zh-CN" sz="3200" b="1" baseline="-25000" dirty="0" err="1">
                <a:solidFill>
                  <a:srgbClr val="993300"/>
                </a:solidFill>
              </a:rPr>
              <a:t>j</a:t>
            </a:r>
            <a:r>
              <a:rPr lang="zh-CN" altLang="en-US" sz="3200" b="1" dirty="0">
                <a:solidFill>
                  <a:srgbClr val="993300"/>
                </a:solidFill>
              </a:rPr>
              <a:t>的通路，则    </a:t>
            </a:r>
            <a:r>
              <a:rPr lang="en-US" altLang="zh-CN" sz="3200" b="1" dirty="0">
                <a:solidFill>
                  <a:srgbClr val="993300"/>
                </a:solidFill>
              </a:rPr>
              <a:t>b</a:t>
            </a:r>
            <a:r>
              <a:rPr lang="en-US" altLang="zh-CN" sz="3200" b="1" baseline="-25000" dirty="0">
                <a:solidFill>
                  <a:srgbClr val="993300"/>
                </a:solidFill>
              </a:rPr>
              <a:t>ij</a:t>
            </a:r>
            <a:r>
              <a:rPr lang="en-US" altLang="zh-CN" sz="3200" dirty="0">
                <a:solidFill>
                  <a:srgbClr val="993300"/>
                </a:solidFill>
              </a:rPr>
              <a:t>≥1</a:t>
            </a:r>
            <a:endParaRPr lang="en-US" altLang="zh-CN" sz="3200" b="1" dirty="0">
              <a:solidFill>
                <a:srgbClr val="993300"/>
              </a:solidFill>
            </a:endParaRPr>
          </a:p>
        </p:txBody>
      </p:sp>
      <p:sp>
        <p:nvSpPr>
          <p:cNvPr id="62474" name="Rectangle 9"/>
          <p:cNvSpPr>
            <a:spLocks noChangeArrowheads="1"/>
          </p:cNvSpPr>
          <p:nvPr/>
        </p:nvSpPr>
        <p:spPr bwMode="auto">
          <a:xfrm>
            <a:off x="323850" y="5373688"/>
            <a:ext cx="8424863" cy="946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一个无向图是连通的，</a:t>
            </a:r>
          </a:p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当且仅当可达矩阵除对角线外均不是</a:t>
            </a:r>
            <a:r>
              <a:rPr lang="en-US" altLang="zh-CN" sz="2800" b="1">
                <a:solidFill>
                  <a:schemeClr val="bg1"/>
                </a:solidFill>
              </a:rPr>
              <a:t>0</a:t>
            </a:r>
            <a:r>
              <a:rPr lang="zh-CN" altLang="en-US" sz="2800" b="1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7745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675" y="908720"/>
            <a:ext cx="8882071" cy="5328591"/>
          </a:xfrm>
        </p:spPr>
        <p:txBody>
          <a:bodyPr/>
          <a:lstStyle/>
          <a:p>
            <a:pPr algn="l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补充题</a:t>
            </a:r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试证：若无向图中恰有两个奇数度</a:t>
            </a:r>
            <a:b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的顶点</a:t>
            </a:r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则这两个顶点是连通的</a:t>
            </a:r>
            <a:r>
              <a:rPr lang="en-US" altLang="zh-CN" sz="3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br>
              <a:rPr lang="en-US" altLang="zh-CN" sz="3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3600" b="1" dirty="0">
                <a:solidFill>
                  <a:srgbClr val="C00000"/>
                </a:solidFill>
                <a:ea typeface="宋体" panose="02010600030101010101" pitchFamily="2" charset="-122"/>
              </a:rPr>
              <a:t>补充题</a:t>
            </a:r>
            <a:r>
              <a:rPr lang="en-US" altLang="zh-CN" sz="3600" b="1" dirty="0">
                <a:solidFill>
                  <a:srgbClr val="C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G=(V,E)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是一个无向简单图，</a:t>
            </a:r>
            <a:b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|V|=n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n≥3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若对于任意的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600" b="1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36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3600" b="1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b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d(u)+d(v) ≥</a:t>
            </a:r>
            <a:r>
              <a:rPr lang="en-US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b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那么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G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是一个连通图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  <a:endParaRPr lang="en-US" altLang="zh-CN" sz="36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52" name="标题 1"/>
          <p:cNvSpPr txBox="1">
            <a:spLocks/>
          </p:cNvSpPr>
          <p:nvPr/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作业</a:t>
            </a:r>
            <a:r>
              <a:rPr lang="en-US" altLang="zh-CN" sz="4000" b="1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0939492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作业</a:t>
            </a:r>
            <a:r>
              <a:rPr lang="en-US" altLang="zh-CN" dirty="0">
                <a:solidFill>
                  <a:srgbClr val="C00000"/>
                </a:solidFill>
              </a:rPr>
              <a:t>12</a:t>
            </a:r>
            <a:r>
              <a:rPr lang="zh-CN" altLang="en-US" dirty="0">
                <a:solidFill>
                  <a:srgbClr val="C00000"/>
                </a:solidFill>
              </a:rPr>
              <a:t>参考解答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0C7-F6A4-4A0E-AC4F-DC113357EFC6}" type="slidenum">
              <a:rPr lang="en-GB" altLang="zh-CN" smtClean="0"/>
              <a:pPr/>
              <a:t>46</a:t>
            </a:fld>
            <a:endParaRPr lang="en-GB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1" y="692819"/>
            <a:ext cx="8229600" cy="59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63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1025" y="271462"/>
            <a:ext cx="7981950" cy="863600"/>
          </a:xfrm>
        </p:spPr>
        <p:txBody>
          <a:bodyPr/>
          <a:lstStyle/>
          <a:p>
            <a:pPr marL="804863" indent="-804863" eaLnBrk="1" hangingPunct="1">
              <a:lnSpc>
                <a:spcPct val="110000"/>
              </a:lnSpc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补充题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都是可数无限集，试说明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－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的势可能有几种不同的情况。举例说明你的结论。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638175" y="1628800"/>
            <a:ext cx="7867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Arial" charset="0"/>
              </a:rPr>
              <a:t>解</a:t>
            </a:r>
            <a:r>
              <a:rPr lang="en-US" altLang="zh-CN" sz="2400" dirty="0">
                <a:latin typeface="Arial" charset="0"/>
              </a:rPr>
              <a:t>: </a:t>
            </a:r>
            <a:r>
              <a:rPr lang="zh-CN" altLang="en-US" sz="2400" dirty="0">
                <a:latin typeface="Arial" charset="0"/>
              </a:rPr>
              <a:t>显然</a:t>
            </a:r>
            <a:r>
              <a:rPr lang="en-US" altLang="zh-CN" sz="2400" dirty="0">
                <a:latin typeface="Arial" charset="0"/>
              </a:rPr>
              <a:t>,</a:t>
            </a:r>
            <a:r>
              <a:rPr lang="zh-CN" altLang="en-US" sz="2400" dirty="0">
                <a:latin typeface="Arial" charset="0"/>
              </a:rPr>
              <a:t>当</a:t>
            </a:r>
            <a:r>
              <a:rPr lang="en-US" altLang="zh-CN" sz="2400" dirty="0">
                <a:latin typeface="Arial" charset="0"/>
              </a:rPr>
              <a:t>A=B</a:t>
            </a:r>
            <a:r>
              <a:rPr lang="zh-CN" altLang="en-US" sz="2400" dirty="0">
                <a:latin typeface="Arial" charset="0"/>
              </a:rPr>
              <a:t>时</a:t>
            </a:r>
            <a:r>
              <a:rPr lang="en-US" altLang="zh-CN" sz="2400" dirty="0">
                <a:latin typeface="Arial" charset="0"/>
              </a:rPr>
              <a:t>, </a:t>
            </a:r>
            <a:r>
              <a:rPr lang="en-US" altLang="zh-CN" sz="2400" b="1" dirty="0">
                <a:latin typeface="Arial" charset="0"/>
              </a:rPr>
              <a:t>|A</a:t>
            </a:r>
            <a:r>
              <a:rPr lang="zh-CN" altLang="en-US" sz="2400" b="1" dirty="0">
                <a:latin typeface="Arial" charset="0"/>
              </a:rPr>
              <a:t>－</a:t>
            </a:r>
            <a:r>
              <a:rPr lang="en-US" altLang="zh-CN" sz="2400" b="1" dirty="0">
                <a:latin typeface="Arial" charset="0"/>
              </a:rPr>
              <a:t>B|=|Ø|=0.</a:t>
            </a:r>
          </a:p>
          <a:p>
            <a:pPr>
              <a:defRPr/>
            </a:pPr>
            <a:r>
              <a:rPr lang="en-US" altLang="zh-CN" sz="2400" b="1" dirty="0">
                <a:latin typeface="Arial" charset="0"/>
              </a:rPr>
              <a:t>      </a:t>
            </a:r>
            <a:r>
              <a:rPr lang="zh-CN" altLang="en-US" sz="2400" b="1" dirty="0">
                <a:latin typeface="Arial" charset="0"/>
              </a:rPr>
              <a:t>一般地</a:t>
            </a:r>
            <a:r>
              <a:rPr lang="en-US" altLang="zh-CN" sz="2400" b="1" dirty="0">
                <a:latin typeface="Arial" charset="0"/>
              </a:rPr>
              <a:t>, A</a:t>
            </a:r>
            <a:r>
              <a:rPr lang="zh-CN" altLang="en-US" sz="2400" b="1" dirty="0">
                <a:latin typeface="Arial" charset="0"/>
              </a:rPr>
              <a:t>－</a:t>
            </a:r>
            <a:r>
              <a:rPr lang="en-US" altLang="zh-CN" sz="2400" b="1" dirty="0">
                <a:latin typeface="Arial" charset="0"/>
              </a:rPr>
              <a:t>B</a:t>
            </a:r>
            <a:r>
              <a:rPr lang="zh-CN" altLang="en-US" sz="2400" b="1" dirty="0">
                <a:latin typeface="Arial" charset="0"/>
              </a:rPr>
              <a:t>可以是有限集</a:t>
            </a:r>
            <a:r>
              <a:rPr lang="en-US" altLang="zh-CN" sz="2400" b="1" dirty="0">
                <a:latin typeface="Arial" charset="0"/>
              </a:rPr>
              <a:t>,</a:t>
            </a:r>
            <a:r>
              <a:rPr lang="zh-CN" altLang="en-US" sz="2400" b="1" dirty="0">
                <a:latin typeface="Arial" charset="0"/>
              </a:rPr>
              <a:t>也可以仍然是可数无限集</a:t>
            </a:r>
            <a:r>
              <a:rPr lang="en-US" altLang="zh-CN" sz="2400" b="1" dirty="0">
                <a:latin typeface="Arial" charset="0"/>
              </a:rPr>
              <a:t>,</a:t>
            </a:r>
          </a:p>
          <a:p>
            <a:pPr>
              <a:defRPr/>
            </a:pPr>
            <a:r>
              <a:rPr lang="en-US" altLang="zh-CN" sz="2400" b="1" dirty="0">
                <a:latin typeface="Arial" charset="0"/>
              </a:rPr>
              <a:t>     </a:t>
            </a:r>
            <a:r>
              <a:rPr lang="zh-CN" altLang="en-US" sz="2400" b="1" dirty="0">
                <a:latin typeface="Arial" charset="0"/>
              </a:rPr>
              <a:t>即 </a:t>
            </a:r>
            <a:r>
              <a:rPr lang="en-US" altLang="zh-CN" sz="2400" b="1" dirty="0">
                <a:latin typeface="Arial" charset="0"/>
              </a:rPr>
              <a:t>|A</a:t>
            </a:r>
            <a:r>
              <a:rPr lang="zh-CN" altLang="en-US" sz="2400" b="1" dirty="0">
                <a:latin typeface="Arial" charset="0"/>
              </a:rPr>
              <a:t>－</a:t>
            </a:r>
            <a:r>
              <a:rPr lang="en-US" altLang="zh-CN" sz="2400" b="1" dirty="0">
                <a:latin typeface="Arial" charset="0"/>
              </a:rPr>
              <a:t>B|</a:t>
            </a:r>
            <a:r>
              <a:rPr lang="zh-CN" altLang="en-US" sz="2400" b="1" dirty="0">
                <a:latin typeface="Arial" charset="0"/>
              </a:rPr>
              <a:t>可以是一个自然数</a:t>
            </a:r>
            <a:r>
              <a:rPr lang="en-US" altLang="zh-CN" sz="2400" b="1" dirty="0">
                <a:latin typeface="Arial" charset="0"/>
              </a:rPr>
              <a:t>n,</a:t>
            </a:r>
            <a:r>
              <a:rPr lang="zh-CN" altLang="en-US" sz="2400" b="1" dirty="0">
                <a:latin typeface="Arial" charset="0"/>
              </a:rPr>
              <a:t>也可以仍然是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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1115616" y="3140968"/>
            <a:ext cx="705678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Arial" charset="0"/>
              </a:rPr>
              <a:t>例如</a:t>
            </a:r>
          </a:p>
          <a:p>
            <a:pPr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A=N, B={</a:t>
            </a:r>
            <a:r>
              <a:rPr lang="en-US" altLang="zh-CN" sz="2400" dirty="0" err="1">
                <a:latin typeface="Arial" charset="0"/>
              </a:rPr>
              <a:t>x|x∊N</a:t>
            </a:r>
            <a:r>
              <a:rPr lang="en-US" altLang="zh-CN" sz="2400" dirty="0">
                <a:latin typeface="Arial" charset="0"/>
              </a:rPr>
              <a:t>, </a:t>
            </a:r>
            <a:r>
              <a:rPr lang="en-US" altLang="zh-CN" sz="2400" dirty="0" err="1">
                <a:latin typeface="Arial" charset="0"/>
              </a:rPr>
              <a:t>x≥n</a:t>
            </a:r>
            <a:r>
              <a:rPr lang="en-US" altLang="zh-CN" sz="2400" dirty="0">
                <a:latin typeface="Arial" charset="0"/>
              </a:rPr>
              <a:t>}, </a:t>
            </a:r>
            <a:r>
              <a:rPr lang="zh-CN" altLang="en-US" sz="2400" dirty="0">
                <a:latin typeface="Arial" charset="0"/>
              </a:rPr>
              <a:t>则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400" dirty="0">
                <a:latin typeface="Arial" charset="0"/>
              </a:rPr>
              <a:t>     </a:t>
            </a:r>
            <a:r>
              <a:rPr lang="en-US" altLang="zh-CN" sz="2400" dirty="0">
                <a:latin typeface="Arial" charset="0"/>
              </a:rPr>
              <a:t>A</a:t>
            </a:r>
            <a:r>
              <a:rPr lang="zh-CN" altLang="en-US" sz="2400" b="1" dirty="0">
                <a:latin typeface="Arial" charset="0"/>
              </a:rPr>
              <a:t>－</a:t>
            </a:r>
            <a:r>
              <a:rPr lang="en-US" altLang="zh-CN" sz="2400" b="1" dirty="0">
                <a:latin typeface="Arial" charset="0"/>
              </a:rPr>
              <a:t>B={0, 1, …, n-1}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Arial" charset="0"/>
              </a:rPr>
              <a:t>      |A</a:t>
            </a:r>
            <a:r>
              <a:rPr lang="zh-CN" altLang="en-US" sz="2400" b="1" dirty="0">
                <a:latin typeface="Arial" charset="0"/>
              </a:rPr>
              <a:t>－</a:t>
            </a:r>
            <a:r>
              <a:rPr lang="en-US" altLang="zh-CN" sz="2400" b="1" dirty="0">
                <a:latin typeface="Arial" charset="0"/>
              </a:rPr>
              <a:t>B|=n</a:t>
            </a:r>
          </a:p>
          <a:p>
            <a:pPr>
              <a:buFont typeface="Wingdings" pitchFamily="2" charset="2"/>
              <a:buChar char="u"/>
              <a:defRPr/>
            </a:pPr>
            <a:r>
              <a:rPr lang="en-US" altLang="zh-CN" sz="2400" b="1" dirty="0">
                <a:solidFill>
                  <a:srgbClr val="333300"/>
                </a:solidFill>
                <a:latin typeface="Arial" charset="0"/>
              </a:rPr>
              <a:t>  A=N, </a:t>
            </a:r>
            <a:r>
              <a:rPr lang="en-US" altLang="zh-CN" sz="2400" dirty="0">
                <a:solidFill>
                  <a:srgbClr val="333300"/>
                </a:solidFill>
                <a:latin typeface="Arial" charset="0"/>
              </a:rPr>
              <a:t>B={</a:t>
            </a:r>
            <a:r>
              <a:rPr lang="en-US" altLang="zh-CN" sz="2400" dirty="0" err="1">
                <a:solidFill>
                  <a:srgbClr val="333300"/>
                </a:solidFill>
                <a:latin typeface="Arial" charset="0"/>
              </a:rPr>
              <a:t>x|x∊N</a:t>
            </a:r>
            <a:r>
              <a:rPr lang="en-US" altLang="zh-CN" sz="2400" dirty="0">
                <a:solidFill>
                  <a:srgbClr val="333300"/>
                </a:solidFill>
                <a:latin typeface="Arial" charset="0"/>
              </a:rPr>
              <a:t>, x</a:t>
            </a:r>
            <a:r>
              <a:rPr lang="zh-CN" altLang="en-US" sz="2400" dirty="0">
                <a:solidFill>
                  <a:srgbClr val="333300"/>
                </a:solidFill>
                <a:latin typeface="Arial" charset="0"/>
              </a:rPr>
              <a:t>为偶数</a:t>
            </a:r>
            <a:r>
              <a:rPr lang="en-US" altLang="zh-CN" sz="2400" dirty="0">
                <a:solidFill>
                  <a:srgbClr val="333300"/>
                </a:solidFill>
                <a:latin typeface="Arial" charset="0"/>
              </a:rPr>
              <a:t>}, </a:t>
            </a:r>
            <a:r>
              <a:rPr lang="zh-CN" altLang="en-US" sz="2400" dirty="0">
                <a:solidFill>
                  <a:srgbClr val="333300"/>
                </a:solidFill>
                <a:latin typeface="Arial" charset="0"/>
              </a:rPr>
              <a:t>则</a:t>
            </a:r>
          </a:p>
          <a:p>
            <a:pPr>
              <a:defRPr/>
            </a:pPr>
            <a:r>
              <a:rPr lang="zh-CN" altLang="en-US" sz="2400" dirty="0">
                <a:solidFill>
                  <a:srgbClr val="333300"/>
                </a:solidFill>
                <a:latin typeface="Arial" charset="0"/>
              </a:rPr>
              <a:t>     </a:t>
            </a:r>
            <a:r>
              <a:rPr lang="en-US" altLang="zh-CN" sz="2400" dirty="0">
                <a:solidFill>
                  <a:srgbClr val="333300"/>
                </a:solidFill>
                <a:latin typeface="Arial" charset="0"/>
              </a:rPr>
              <a:t>A</a:t>
            </a:r>
            <a:r>
              <a:rPr lang="zh-CN" altLang="en-US" sz="2400" b="1" dirty="0">
                <a:solidFill>
                  <a:srgbClr val="333300"/>
                </a:solidFill>
                <a:latin typeface="Arial" charset="0"/>
              </a:rPr>
              <a:t>－</a:t>
            </a:r>
            <a:r>
              <a:rPr lang="en-US" altLang="zh-CN" sz="2400" b="1" dirty="0">
                <a:solidFill>
                  <a:srgbClr val="333300"/>
                </a:solidFill>
                <a:latin typeface="Arial" charset="0"/>
              </a:rPr>
              <a:t>B={</a:t>
            </a:r>
            <a:r>
              <a:rPr lang="en-US" altLang="zh-CN" sz="2400" dirty="0" err="1">
                <a:solidFill>
                  <a:srgbClr val="333300"/>
                </a:solidFill>
                <a:latin typeface="Arial" charset="0"/>
              </a:rPr>
              <a:t>x|x∊N</a:t>
            </a:r>
            <a:r>
              <a:rPr lang="en-US" altLang="zh-CN" sz="2400" dirty="0">
                <a:solidFill>
                  <a:srgbClr val="333300"/>
                </a:solidFill>
                <a:latin typeface="Arial" charset="0"/>
              </a:rPr>
              <a:t>, x</a:t>
            </a:r>
            <a:r>
              <a:rPr lang="zh-CN" altLang="en-US" sz="2400" dirty="0">
                <a:solidFill>
                  <a:srgbClr val="333300"/>
                </a:solidFill>
                <a:latin typeface="Arial" charset="0"/>
              </a:rPr>
              <a:t>为奇数</a:t>
            </a:r>
            <a:r>
              <a:rPr lang="en-US" altLang="zh-CN" sz="2400" b="1" dirty="0">
                <a:solidFill>
                  <a:srgbClr val="333300"/>
                </a:solidFill>
                <a:latin typeface="Arial" charset="0"/>
              </a:rPr>
              <a:t>}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333300"/>
                </a:solidFill>
                <a:latin typeface="Arial" charset="0"/>
              </a:rPr>
              <a:t>      |A</a:t>
            </a:r>
            <a:r>
              <a:rPr lang="zh-CN" altLang="en-US" sz="2400" b="1" dirty="0">
                <a:solidFill>
                  <a:srgbClr val="333300"/>
                </a:solidFill>
                <a:latin typeface="Arial" charset="0"/>
              </a:rPr>
              <a:t>－</a:t>
            </a:r>
            <a:r>
              <a:rPr lang="en-US" altLang="zh-CN" sz="2400" b="1" dirty="0">
                <a:solidFill>
                  <a:srgbClr val="333300"/>
                </a:solidFill>
                <a:latin typeface="Arial" charset="0"/>
              </a:rPr>
              <a:t>B|= </a:t>
            </a:r>
            <a:r>
              <a:rPr lang="en-US" altLang="zh-CN" sz="2400" b="1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</a:t>
            </a:r>
            <a:r>
              <a:rPr lang="en-US" altLang="zh-CN" sz="2400" b="1" baseline="-25000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endParaRPr lang="en-US" altLang="zh-CN" sz="2400" b="1" baseline="-25000" dirty="0">
              <a:solidFill>
                <a:srgbClr val="333300"/>
              </a:solidFill>
              <a:latin typeface="Arial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rgbClr val="33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5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4A05DB-9920-4A22-9A24-B356A1F0CD85}" type="slidenum">
              <a:rPr lang="zh-CN" altLang="en-US" smtClean="0">
                <a:solidFill>
                  <a:schemeClr val="accent1"/>
                </a:solidFill>
              </a:rPr>
              <a:pPr/>
              <a:t>5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819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通路的长度、顶点间的距离</a:t>
            </a:r>
            <a:endParaRPr lang="en-US" altLang="zh-CN" sz="40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908050"/>
            <a:ext cx="8569325" cy="1543602"/>
          </a:xfrm>
          <a:solidFill>
            <a:srgbClr val="FFFF00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称一条通路经过的边的多少为这条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通路的长度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称两个顶点间的最短通路的长度为该两个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顶点间的距离。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900113" y="2759075"/>
          <a:ext cx="80645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图片" r:id="rId3" imgW="3654001" imgH="989247" progId="Word.Picture.8">
                  <p:embed/>
                </p:oleObj>
              </mc:Choice>
              <mc:Fallback>
                <p:oleObj name="图片" r:id="rId3" imgW="3654001" imgH="989247" progId="Word.Picture.8">
                  <p:embed/>
                  <p:pic>
                    <p:nvPicPr>
                      <p:cNvPr id="61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59075"/>
                        <a:ext cx="8064500" cy="218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79388" y="2565400"/>
            <a:ext cx="9217148" cy="36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hlink"/>
                </a:solidFill>
              </a:rPr>
              <a:t>例</a:t>
            </a:r>
            <a:r>
              <a:rPr lang="zh-CN" altLang="en-US" sz="2800" b="1" dirty="0"/>
              <a:t> </a:t>
            </a:r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       </a:t>
            </a:r>
            <a:r>
              <a:rPr lang="en-US" altLang="zh-CN" sz="2800" b="1" dirty="0">
                <a:solidFill>
                  <a:schemeClr val="hlink"/>
                </a:solidFill>
              </a:rPr>
              <a:t>  (v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3</a:t>
            </a:r>
            <a:r>
              <a:rPr lang="en-US" altLang="zh-CN" sz="2800" b="1" dirty="0">
                <a:solidFill>
                  <a:schemeClr val="hlink"/>
                </a:solidFill>
              </a:rPr>
              <a:t>,v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2</a:t>
            </a:r>
            <a:r>
              <a:rPr lang="en-US" altLang="zh-CN" sz="2800" b="1" dirty="0">
                <a:solidFill>
                  <a:schemeClr val="hlink"/>
                </a:solidFill>
              </a:rPr>
              <a:t>,v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4</a:t>
            </a:r>
            <a:r>
              <a:rPr lang="en-US" altLang="zh-CN" sz="2800" b="1" dirty="0">
                <a:solidFill>
                  <a:schemeClr val="hlink"/>
                </a:solidFill>
              </a:rPr>
              <a:t>,v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6</a:t>
            </a:r>
            <a:r>
              <a:rPr lang="en-US" altLang="zh-CN" sz="2800" b="1" dirty="0">
                <a:solidFill>
                  <a:schemeClr val="hlink"/>
                </a:solidFill>
              </a:rPr>
              <a:t>,v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5</a:t>
            </a:r>
            <a:r>
              <a:rPr lang="en-US" altLang="zh-CN" sz="2800" b="1" dirty="0">
                <a:solidFill>
                  <a:schemeClr val="hlink"/>
                </a:solidFill>
              </a:rPr>
              <a:t>)</a:t>
            </a:r>
            <a:r>
              <a:rPr lang="zh-CN" altLang="en-US" sz="2800" b="1" dirty="0">
                <a:solidFill>
                  <a:schemeClr val="hlink"/>
                </a:solidFill>
              </a:rPr>
              <a:t>为通路</a:t>
            </a:r>
            <a:r>
              <a:rPr lang="en-US" altLang="zh-CN" sz="2800" b="1" dirty="0">
                <a:solidFill>
                  <a:schemeClr val="hlink"/>
                </a:solidFill>
              </a:rPr>
              <a:t>, </a:t>
            </a:r>
            <a:r>
              <a:rPr lang="zh-CN" altLang="en-US" sz="2800" b="1" dirty="0">
                <a:solidFill>
                  <a:schemeClr val="hlink"/>
                </a:solidFill>
              </a:rPr>
              <a:t>长度为</a:t>
            </a:r>
            <a:r>
              <a:rPr lang="en-US" altLang="zh-CN" sz="2800" b="1" dirty="0">
                <a:solidFill>
                  <a:schemeClr val="hlink"/>
                </a:solidFill>
              </a:rPr>
              <a:t>4</a:t>
            </a:r>
            <a:r>
              <a:rPr lang="zh-CN" altLang="en-US" sz="2800" b="1" dirty="0">
                <a:solidFill>
                  <a:schemeClr val="hlink"/>
                </a:solidFill>
              </a:rPr>
              <a:t>；</a:t>
            </a:r>
            <a:endParaRPr lang="en-US" altLang="zh-CN" sz="28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chemeClr val="hlink"/>
                </a:solidFill>
              </a:rPr>
              <a:t>           (v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3</a:t>
            </a:r>
            <a:r>
              <a:rPr lang="en-US" altLang="zh-CN" sz="2800" b="1" dirty="0">
                <a:solidFill>
                  <a:schemeClr val="hlink"/>
                </a:solidFill>
              </a:rPr>
              <a:t>,v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4</a:t>
            </a:r>
            <a:r>
              <a:rPr lang="en-US" altLang="zh-CN" sz="2800" b="1" dirty="0">
                <a:solidFill>
                  <a:schemeClr val="hlink"/>
                </a:solidFill>
              </a:rPr>
              <a:t>,v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5</a:t>
            </a:r>
            <a:r>
              <a:rPr lang="en-US" altLang="zh-CN" sz="2800" b="1" dirty="0">
                <a:solidFill>
                  <a:schemeClr val="hlink"/>
                </a:solidFill>
              </a:rPr>
              <a:t>)</a:t>
            </a:r>
            <a:r>
              <a:rPr lang="zh-CN" altLang="en-US" sz="2800" b="1" dirty="0">
                <a:solidFill>
                  <a:schemeClr val="hlink"/>
                </a:solidFill>
              </a:rPr>
              <a:t>为通路</a:t>
            </a:r>
            <a:r>
              <a:rPr lang="en-US" altLang="zh-CN" sz="2800" b="1" dirty="0">
                <a:solidFill>
                  <a:schemeClr val="hlink"/>
                </a:solidFill>
              </a:rPr>
              <a:t>, </a:t>
            </a:r>
            <a:r>
              <a:rPr lang="zh-CN" altLang="en-US" sz="2800" b="1" dirty="0">
                <a:solidFill>
                  <a:schemeClr val="hlink"/>
                </a:solidFill>
              </a:rPr>
              <a:t>长度为</a:t>
            </a:r>
            <a:r>
              <a:rPr lang="en-US" altLang="zh-CN" sz="2800" b="1" dirty="0">
                <a:solidFill>
                  <a:schemeClr val="hlink"/>
                </a:solidFill>
              </a:rPr>
              <a:t>2=v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3</a:t>
            </a:r>
            <a:r>
              <a:rPr lang="zh-CN" altLang="en-US" sz="2800" b="1" dirty="0">
                <a:solidFill>
                  <a:schemeClr val="hlink"/>
                </a:solidFill>
              </a:rPr>
              <a:t>与</a:t>
            </a:r>
            <a:r>
              <a:rPr lang="en-US" altLang="zh-CN" sz="2800" b="1" dirty="0">
                <a:solidFill>
                  <a:schemeClr val="hlink"/>
                </a:solidFill>
              </a:rPr>
              <a:t>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5</a:t>
            </a:r>
            <a:r>
              <a:rPr lang="zh-CN" altLang="en-US" sz="2800" b="1" dirty="0">
                <a:solidFill>
                  <a:schemeClr val="hlink"/>
                </a:solidFill>
              </a:rPr>
              <a:t>之间的距离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700338" y="3212976"/>
            <a:ext cx="4535958" cy="1295402"/>
            <a:chOff x="2700338" y="3213098"/>
            <a:chExt cx="4535958" cy="1295402"/>
          </a:xfrm>
        </p:grpSpPr>
        <p:grpSp>
          <p:nvGrpSpPr>
            <p:cNvPr id="19" name="组合 18"/>
            <p:cNvGrpSpPr/>
            <p:nvPr/>
          </p:nvGrpSpPr>
          <p:grpSpPr>
            <a:xfrm>
              <a:off x="2700338" y="3213098"/>
              <a:ext cx="2159000" cy="1295402"/>
              <a:chOff x="2700338" y="3213098"/>
              <a:chExt cx="2159000" cy="1295402"/>
            </a:xfrm>
          </p:grpSpPr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2700338" y="3213098"/>
                <a:ext cx="0" cy="1295402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 flipV="1">
                <a:off x="2700338" y="3213099"/>
                <a:ext cx="2159000" cy="1223963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4916880" y="3213098"/>
              <a:ext cx="231941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7213312" y="3213098"/>
              <a:ext cx="0" cy="129540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12947" y="3202780"/>
            <a:ext cx="4479332" cy="1198322"/>
            <a:chOff x="2612947" y="3202780"/>
            <a:chExt cx="4479332" cy="1198322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2612947" y="3212976"/>
              <a:ext cx="2319416" cy="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4932362" y="3202780"/>
              <a:ext cx="2159917" cy="1198322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017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218933-D5B6-4904-9240-1DD1822410A8}" type="slidenum">
              <a:rPr lang="zh-CN" altLang="en-US" smtClean="0">
                <a:solidFill>
                  <a:schemeClr val="accent1"/>
                </a:solidFill>
              </a:rPr>
              <a:pPr/>
              <a:t>6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简单通路、初等通路</a:t>
            </a:r>
          </a:p>
        </p:txBody>
      </p:sp>
      <p:sp>
        <p:nvSpPr>
          <p:cNvPr id="9221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08050"/>
            <a:ext cx="8713788" cy="1873250"/>
          </a:xfrm>
          <a:solidFill>
            <a:srgbClr val="FFFF00"/>
          </a:solidFill>
        </p:spPr>
        <p:txBody>
          <a:bodyPr/>
          <a:lstStyle/>
          <a:p>
            <a:pPr>
              <a:spcAft>
                <a:spcPct val="10000"/>
              </a:spcAft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称一条通路为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简单通路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如果它的每一条边都不重复出现。</a:t>
            </a:r>
          </a:p>
          <a:p>
            <a:pPr>
              <a:spcAft>
                <a:spcPct val="10000"/>
              </a:spcAft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称一条通路为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初等通路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如果它的每一个顶点都不重复出现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92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457384"/>
              </p:ext>
            </p:extLst>
          </p:nvPr>
        </p:nvGraphicFramePr>
        <p:xfrm>
          <a:off x="900113" y="3237707"/>
          <a:ext cx="8064500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图片" r:id="rId3" imgW="3654001" imgH="989247" progId="Word.Picture.8">
                  <p:embed/>
                </p:oleObj>
              </mc:Choice>
              <mc:Fallback>
                <p:oleObj name="图片" r:id="rId3" imgW="3654001" imgH="989247" progId="Word.Picture.8">
                  <p:embed/>
                  <p:pic>
                    <p:nvPicPr>
                      <p:cNvPr id="92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37707"/>
                        <a:ext cx="8064500" cy="218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359569" y="3123114"/>
            <a:ext cx="849630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hlink"/>
                </a:solidFill>
              </a:rPr>
              <a:t>例</a:t>
            </a:r>
            <a:r>
              <a:rPr lang="zh-CN" altLang="en-US" sz="2800" b="1" dirty="0"/>
              <a:t> </a:t>
            </a:r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hlink"/>
                </a:solidFill>
              </a:rPr>
              <a:t> </a:t>
            </a:r>
            <a:r>
              <a:rPr lang="en-US" altLang="zh-CN" sz="2800" b="1" dirty="0"/>
              <a:t>(v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,v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,v</a:t>
            </a:r>
            <a:r>
              <a:rPr lang="en-US" altLang="zh-CN" sz="2800" b="1" baseline="-25000" dirty="0"/>
              <a:t>5</a:t>
            </a:r>
            <a:r>
              <a:rPr lang="en-US" altLang="zh-CN" sz="2800" b="1" dirty="0"/>
              <a:t>,v</a:t>
            </a:r>
            <a:r>
              <a:rPr lang="en-US" altLang="zh-CN" sz="2800" b="1" baseline="-25000" dirty="0"/>
              <a:t>6</a:t>
            </a:r>
            <a:r>
              <a:rPr lang="en-US" altLang="zh-CN" sz="2800" b="1" dirty="0"/>
              <a:t>,v</a:t>
            </a:r>
            <a:r>
              <a:rPr lang="en-US" altLang="zh-CN" sz="2800" b="1" baseline="-25000" dirty="0"/>
              <a:t>4</a:t>
            </a:r>
            <a:r>
              <a:rPr lang="en-US" altLang="zh-CN" sz="2800" b="1" dirty="0"/>
              <a:t>,v</a:t>
            </a:r>
            <a:r>
              <a:rPr lang="en-US" altLang="zh-CN" sz="2800" b="1" baseline="-25000" dirty="0"/>
              <a:t>5</a:t>
            </a:r>
            <a:r>
              <a:rPr lang="en-US" altLang="zh-CN" sz="2800" b="1" dirty="0"/>
              <a:t>,v</a:t>
            </a:r>
            <a:r>
              <a:rPr lang="en-US" altLang="zh-CN" sz="2800" b="1" baseline="-25000" dirty="0"/>
              <a:t>8</a:t>
            </a:r>
            <a:r>
              <a:rPr lang="en-US" altLang="zh-CN" sz="2800" b="1" dirty="0"/>
              <a:t>,v</a:t>
            </a:r>
            <a:r>
              <a:rPr lang="en-US" altLang="zh-CN" sz="2800" b="1" baseline="-25000" dirty="0"/>
              <a:t>7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为简单通路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但非初等通路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403350" y="3716338"/>
            <a:ext cx="7056438" cy="1296987"/>
            <a:chOff x="1403350" y="3716338"/>
            <a:chExt cx="7056438" cy="1296987"/>
          </a:xfrm>
        </p:grpSpPr>
        <p:sp>
          <p:nvSpPr>
            <p:cNvPr id="393227" name="Line 11"/>
            <p:cNvSpPr>
              <a:spLocks noChangeShapeType="1"/>
            </p:cNvSpPr>
            <p:nvPr/>
          </p:nvSpPr>
          <p:spPr bwMode="auto">
            <a:xfrm>
              <a:off x="1403350" y="4364038"/>
              <a:ext cx="1296988" cy="647700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28" name="Line 12"/>
            <p:cNvSpPr>
              <a:spLocks noChangeShapeType="1"/>
            </p:cNvSpPr>
            <p:nvPr/>
          </p:nvSpPr>
          <p:spPr bwMode="auto">
            <a:xfrm flipH="1">
              <a:off x="2700338" y="5013325"/>
              <a:ext cx="4464050" cy="0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29" name="Line 13"/>
            <p:cNvSpPr>
              <a:spLocks noChangeShapeType="1"/>
            </p:cNvSpPr>
            <p:nvPr/>
          </p:nvSpPr>
          <p:spPr bwMode="auto">
            <a:xfrm flipH="1">
              <a:off x="7164388" y="3716338"/>
              <a:ext cx="0" cy="1225550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0" name="Line 14"/>
            <p:cNvSpPr>
              <a:spLocks noChangeShapeType="1"/>
            </p:cNvSpPr>
            <p:nvPr/>
          </p:nvSpPr>
          <p:spPr bwMode="auto">
            <a:xfrm>
              <a:off x="5003800" y="3716338"/>
              <a:ext cx="2160588" cy="0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1" name="Line 15"/>
            <p:cNvSpPr>
              <a:spLocks noChangeShapeType="1"/>
            </p:cNvSpPr>
            <p:nvPr/>
          </p:nvSpPr>
          <p:spPr bwMode="auto">
            <a:xfrm>
              <a:off x="5003800" y="3716338"/>
              <a:ext cx="2160588" cy="1296987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2" name="Line 16"/>
            <p:cNvSpPr>
              <a:spLocks noChangeShapeType="1"/>
            </p:cNvSpPr>
            <p:nvPr/>
          </p:nvSpPr>
          <p:spPr bwMode="auto">
            <a:xfrm>
              <a:off x="7164388" y="5013325"/>
              <a:ext cx="1295400" cy="0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3" name="Line 17"/>
            <p:cNvSpPr>
              <a:spLocks noChangeShapeType="1"/>
            </p:cNvSpPr>
            <p:nvPr/>
          </p:nvSpPr>
          <p:spPr bwMode="auto">
            <a:xfrm flipV="1">
              <a:off x="8459788" y="3716338"/>
              <a:ext cx="0" cy="1296987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03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1FCF80-7DC7-4E58-96CA-134018E817CE}" type="slidenum">
              <a:rPr lang="zh-CN" altLang="en-US" smtClean="0">
                <a:solidFill>
                  <a:schemeClr val="accent1"/>
                </a:solidFill>
              </a:rPr>
              <a:pPr/>
              <a:t>7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813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>
                <a:latin typeface="Calibri" panose="020F0502020204030204" pitchFamily="34" charset="0"/>
                <a:ea typeface="宋体" panose="02010600030101010101" pitchFamily="2" charset="-122"/>
              </a:rPr>
              <a:t>回路、简单回路、初等回路（圈）</a:t>
            </a:r>
          </a:p>
        </p:txBody>
      </p:sp>
      <p:sp>
        <p:nvSpPr>
          <p:cNvPr id="48132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712"/>
            <a:ext cx="8351838" cy="1187450"/>
          </a:xfrm>
          <a:solidFill>
            <a:srgbClr val="FFFF00"/>
          </a:solidFill>
        </p:spPr>
        <p:txBody>
          <a:bodyPr/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is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G=(V,E)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中的一条通路，若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is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，则这条通路为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中的一条回路。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323850" y="2132856"/>
            <a:ext cx="8351838" cy="1587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>
            <a:lvl1pPr marL="450850" indent="-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n"/>
            </a:pPr>
            <a:r>
              <a:rPr lang="zh-CN" altLang="en-US" sz="2800" b="1" dirty="0"/>
              <a:t>若一个回路中边不重复出现，则称之为简单回路。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n"/>
            </a:pPr>
            <a:r>
              <a:rPr lang="zh-CN" altLang="en-US" sz="2800" b="1" dirty="0"/>
              <a:t>若一个回路中顶点不重复出现，则称之为初等回路，又称之为圈。</a:t>
            </a:r>
            <a:endParaRPr lang="zh-CN" altLang="en-US" sz="2800" dirty="0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74938"/>
              </p:ext>
            </p:extLst>
          </p:nvPr>
        </p:nvGraphicFramePr>
        <p:xfrm>
          <a:off x="900113" y="3846632"/>
          <a:ext cx="8064500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图片" r:id="rId4" imgW="3654001" imgH="989247" progId="Word.Picture.8">
                  <p:embed/>
                </p:oleObj>
              </mc:Choice>
              <mc:Fallback>
                <p:oleObj name="图片" r:id="rId4" imgW="3654001" imgH="989247" progId="Word.Picture.8">
                  <p:embed/>
                  <p:pic>
                    <p:nvPicPr>
                      <p:cNvPr id="92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46632"/>
                        <a:ext cx="8064500" cy="218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23528" y="3797805"/>
            <a:ext cx="8496300" cy="287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zh-CN" altLang="en-US" sz="2800" b="1" dirty="0"/>
              <a:t> </a:t>
            </a:r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hlink"/>
                </a:solidFill>
              </a:rPr>
              <a:t> </a:t>
            </a:r>
            <a:r>
              <a:rPr lang="zh-CN" altLang="en-US" sz="2800" b="1" dirty="0">
                <a:solidFill>
                  <a:srgbClr val="993300"/>
                </a:solidFill>
              </a:rPr>
              <a:t> </a:t>
            </a:r>
            <a:r>
              <a:rPr lang="en-US" altLang="zh-CN" sz="2800" b="1" dirty="0">
                <a:solidFill>
                  <a:srgbClr val="993300"/>
                </a:solidFill>
              </a:rPr>
              <a:t>(v</a:t>
            </a:r>
            <a:r>
              <a:rPr lang="en-US" altLang="zh-CN" sz="2800" b="1" baseline="-25000" dirty="0">
                <a:solidFill>
                  <a:srgbClr val="993300"/>
                </a:solidFill>
              </a:rPr>
              <a:t>2</a:t>
            </a:r>
            <a:r>
              <a:rPr lang="en-US" altLang="zh-CN" sz="2800" b="1" dirty="0">
                <a:solidFill>
                  <a:srgbClr val="993300"/>
                </a:solidFill>
              </a:rPr>
              <a:t>,v</a:t>
            </a:r>
            <a:r>
              <a:rPr lang="en-US" altLang="zh-CN" sz="2800" b="1" baseline="-25000" dirty="0">
                <a:solidFill>
                  <a:srgbClr val="993300"/>
                </a:solidFill>
              </a:rPr>
              <a:t>4</a:t>
            </a:r>
            <a:r>
              <a:rPr lang="en-US" altLang="zh-CN" sz="2800" b="1" dirty="0">
                <a:solidFill>
                  <a:srgbClr val="993300"/>
                </a:solidFill>
              </a:rPr>
              <a:t>,v</a:t>
            </a:r>
            <a:r>
              <a:rPr lang="en-US" altLang="zh-CN" sz="2800" b="1" baseline="-25000" dirty="0">
                <a:solidFill>
                  <a:srgbClr val="993300"/>
                </a:solidFill>
              </a:rPr>
              <a:t>5</a:t>
            </a:r>
            <a:r>
              <a:rPr lang="en-US" altLang="zh-CN" sz="2800" b="1" dirty="0">
                <a:solidFill>
                  <a:srgbClr val="993300"/>
                </a:solidFill>
              </a:rPr>
              <a:t>,v</a:t>
            </a:r>
            <a:r>
              <a:rPr lang="en-US" altLang="zh-CN" sz="2800" b="1" baseline="-25000" dirty="0">
                <a:solidFill>
                  <a:srgbClr val="993300"/>
                </a:solidFill>
              </a:rPr>
              <a:t>6</a:t>
            </a:r>
            <a:r>
              <a:rPr lang="en-US" altLang="zh-CN" sz="2800" b="1" dirty="0">
                <a:solidFill>
                  <a:srgbClr val="993300"/>
                </a:solidFill>
              </a:rPr>
              <a:t>,v</a:t>
            </a:r>
            <a:r>
              <a:rPr lang="en-US" altLang="zh-CN" sz="2800" b="1" baseline="-25000" dirty="0">
                <a:solidFill>
                  <a:srgbClr val="993300"/>
                </a:solidFill>
              </a:rPr>
              <a:t>4</a:t>
            </a:r>
            <a:r>
              <a:rPr lang="en-US" altLang="zh-CN" sz="2800" b="1" dirty="0">
                <a:solidFill>
                  <a:srgbClr val="993300"/>
                </a:solidFill>
              </a:rPr>
              <a:t>,v</a:t>
            </a:r>
            <a:r>
              <a:rPr lang="en-US" altLang="zh-CN" sz="2800" b="1" baseline="-25000" dirty="0">
                <a:solidFill>
                  <a:srgbClr val="993300"/>
                </a:solidFill>
              </a:rPr>
              <a:t>3</a:t>
            </a:r>
            <a:r>
              <a:rPr lang="en-US" altLang="zh-CN" sz="2800" b="1" dirty="0">
                <a:solidFill>
                  <a:srgbClr val="993300"/>
                </a:solidFill>
              </a:rPr>
              <a:t>,v</a:t>
            </a:r>
            <a:r>
              <a:rPr lang="en-US" altLang="zh-CN" sz="2800" b="1" baseline="-25000" dirty="0">
                <a:solidFill>
                  <a:srgbClr val="993300"/>
                </a:solidFill>
              </a:rPr>
              <a:t>2</a:t>
            </a:r>
            <a:r>
              <a:rPr lang="en-US" altLang="zh-CN" sz="2800" b="1" dirty="0">
                <a:solidFill>
                  <a:srgbClr val="993300"/>
                </a:solidFill>
              </a:rPr>
              <a:t>)</a:t>
            </a:r>
            <a:r>
              <a:rPr lang="zh-CN" altLang="en-US" sz="2800" b="1" dirty="0">
                <a:solidFill>
                  <a:srgbClr val="993300"/>
                </a:solidFill>
              </a:rPr>
              <a:t>为一个简单回路，但不是圈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92332" y="4267450"/>
            <a:ext cx="4478066" cy="1296987"/>
            <a:chOff x="2692332" y="4267450"/>
            <a:chExt cx="4478066" cy="1296987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2692333" y="4267450"/>
              <a:ext cx="2172692" cy="22888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2692332" y="4290338"/>
              <a:ext cx="1" cy="1202662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170398" y="4267450"/>
              <a:ext cx="0" cy="1225550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5009810" y="4267450"/>
              <a:ext cx="2160588" cy="0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995551" y="4267450"/>
              <a:ext cx="2160588" cy="1296987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2692332" y="4290337"/>
              <a:ext cx="2183639" cy="1274099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3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8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Times New Roman" panose="02020603050405020304" pitchFamily="18" charset="0"/>
              </a:rPr>
              <a:t>定义</a:t>
            </a:r>
            <a:r>
              <a:rPr lang="en-US" altLang="zh-CN" sz="4000" b="1" dirty="0">
                <a:latin typeface="Times New Roman" panose="02020603050405020304" pitchFamily="18" charset="0"/>
              </a:rPr>
              <a:t>5.11</a:t>
            </a:r>
            <a:r>
              <a:rPr lang="zh-CN" altLang="en-US" sz="4000" b="1" dirty="0">
                <a:latin typeface="Times New Roman" panose="02020603050405020304" pitchFamily="18" charset="0"/>
              </a:rPr>
              <a:t>     </a:t>
            </a: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4000" b="1" dirty="0">
                <a:latin typeface="宋体" panose="02010600030101010101" pitchFamily="2" charset="-122"/>
              </a:rPr>
              <a:t>通路与回路</a:t>
            </a: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712"/>
            <a:ext cx="8640763" cy="576064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</a:rPr>
              <a:t>G=(V, E)</a:t>
            </a:r>
            <a:r>
              <a:rPr lang="zh-CN" altLang="en-US" b="1" dirty="0">
                <a:latin typeface="Times New Roman" panose="02020603050405020304" pitchFamily="18" charset="0"/>
              </a:rPr>
              <a:t>是一个无向图或有向图，</a:t>
            </a:r>
            <a:r>
              <a:rPr lang="en-US" altLang="zh-CN" b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中顶点与边的交替序列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=v</a:t>
            </a:r>
            <a:r>
              <a:rPr lang="en-US" altLang="zh-CN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若</a:t>
            </a:r>
            <a:r>
              <a:rPr lang="zh-CN" altLang="en-US" b="1" dirty="0"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(1</a:t>
            </a:r>
            <a:r>
              <a:rPr lang="en-US" altLang="zh-CN" b="1" dirty="0"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L), 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 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 err="1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的端点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对于有向图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要求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是始点</a:t>
            </a:r>
            <a:r>
              <a:rPr lang="en-US" altLang="zh-CN" b="1" dirty="0">
                <a:latin typeface="Times New Roman" panose="02020603050405020304" pitchFamily="18" charset="0"/>
              </a:rPr>
              <a:t>, 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是终点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zh-CN" altLang="en-US" b="1" dirty="0">
                <a:latin typeface="Times New Roman" panose="02020603050405020304" pitchFamily="18" charset="0"/>
              </a:rPr>
              <a:t>则称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通路</a:t>
            </a:r>
            <a:r>
              <a:rPr lang="en-US" altLang="zh-CN" b="1" dirty="0">
                <a:latin typeface="Times New Roman" panose="02020603050405020304" pitchFamily="18" charset="0"/>
              </a:rPr>
              <a:t>, 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通路的起点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 err="1"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通路的终点</a:t>
            </a:r>
            <a:r>
              <a:rPr lang="en-US" altLang="zh-CN" b="1" dirty="0">
                <a:latin typeface="Times New Roman" panose="02020603050405020304" pitchFamily="18" charset="0"/>
              </a:rPr>
              <a:t>, L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通路的长度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又若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 err="1"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</a:rPr>
              <a:t>，则称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回路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若通路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回路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中所有顶点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对于回路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除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 err="1"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各异，则称为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初级通路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初级回路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r>
              <a:rPr lang="zh-CN" altLang="en-US" b="1" dirty="0">
                <a:latin typeface="Times New Roman" panose="02020603050405020304" pitchFamily="18" charset="0"/>
              </a:rPr>
              <a:t>初级通路又称作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路径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初级回路又称作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圈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</a:rPr>
              <a:t>若通路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回路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中所有边各异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则称为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简单通路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简单回路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否则称为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复杂通路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复杂回路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387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8D716-276A-483E-BF58-0A3DD6468F66}" type="slidenum">
              <a:rPr lang="zh-CN" altLang="en-US" smtClean="0">
                <a:solidFill>
                  <a:schemeClr val="accent1"/>
                </a:solidFill>
              </a:rPr>
              <a:pPr/>
              <a:t>9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r>
              <a:rPr lang="zh-CN" altLang="en-US" sz="4000" b="1" dirty="0">
                <a:latin typeface="宋体" panose="02010600030101010101" pitchFamily="2" charset="-122"/>
              </a:rPr>
              <a:t>关于通路的表示方法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764704"/>
            <a:ext cx="8640763" cy="4320480"/>
          </a:xfrm>
        </p:spPr>
        <p:txBody>
          <a:bodyPr/>
          <a:lstStyle/>
          <a:p>
            <a:pPr marL="625475" indent="-625475" eaLnBrk="1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① 用顶点和边的交替序列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625475" indent="-625475" eaLnBrk="1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② </a:t>
            </a:r>
            <a:r>
              <a:rPr lang="zh-CN" altLang="en-US" b="1" dirty="0">
                <a:latin typeface="Times New Roman" panose="02020603050405020304" pitchFamily="18" charset="0"/>
              </a:rPr>
              <a:t>用边的序列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如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b="1" dirty="0">
                <a:latin typeface="Times New Roman" panose="02020603050405020304" pitchFamily="18" charset="0"/>
              </a:rPr>
              <a:t>=e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 err="1">
                <a:latin typeface="Times New Roman" panose="02020603050405020304" pitchFamily="18" charset="0"/>
              </a:rPr>
              <a:t>L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625475" indent="-625475" eaLnBrk="1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③ </a:t>
            </a:r>
            <a:r>
              <a:rPr lang="zh-CN" altLang="en-US" b="1" dirty="0">
                <a:latin typeface="Times New Roman" panose="02020603050405020304" pitchFamily="18" charset="0"/>
              </a:rPr>
              <a:t>简单图中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用顶点的序列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如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b="1" dirty="0">
                <a:latin typeface="Times New Roman" panose="02020603050405020304" pitchFamily="18" charset="0"/>
              </a:rPr>
              <a:t>=v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 err="1">
                <a:latin typeface="Times New Roman" panose="02020603050405020304" pitchFamily="18" charset="0"/>
              </a:rPr>
              <a:t>L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625475" indent="-625475" eaLnBrk="1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④ </a:t>
            </a:r>
            <a:r>
              <a:rPr lang="zh-CN" altLang="en-US" b="1" dirty="0">
                <a:latin typeface="Times New Roman" panose="02020603050405020304" pitchFamily="18" charset="0"/>
              </a:rPr>
              <a:t>非简单图中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可用混合表示法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如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b="1" dirty="0">
                <a:latin typeface="Times New Roman" panose="02020603050405020304" pitchFamily="18" charset="0"/>
              </a:rPr>
              <a:t>=v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29782"/>
            <a:ext cx="325006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4281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316837</TotalTime>
  <Words>4208</Words>
  <Application>Microsoft Office PowerPoint</Application>
  <PresentationFormat>全屏显示(4:3)</PresentationFormat>
  <Paragraphs>397</Paragraphs>
  <Slides>47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黑体</vt:lpstr>
      <vt:lpstr>宋体</vt:lpstr>
      <vt:lpstr>Arial</vt:lpstr>
      <vt:lpstr>Calibri</vt:lpstr>
      <vt:lpstr>Times New Roman</vt:lpstr>
      <vt:lpstr>Wingdings</vt:lpstr>
      <vt:lpstr>4_Office 主题</vt:lpstr>
      <vt:lpstr>图片</vt:lpstr>
      <vt:lpstr>Equation.DSMT4</vt:lpstr>
      <vt:lpstr>Equation</vt:lpstr>
      <vt:lpstr>公式</vt:lpstr>
      <vt:lpstr>PowerPoint 演示文稿</vt:lpstr>
      <vt:lpstr>5.2 通路、回路、图的连通性 </vt:lpstr>
      <vt:lpstr>通路: 顶点序列</vt:lpstr>
      <vt:lpstr>通路: 边序列</vt:lpstr>
      <vt:lpstr>通路的长度、顶点间的距离</vt:lpstr>
      <vt:lpstr>简单通路、初等通路</vt:lpstr>
      <vt:lpstr>回路、简单回路、初等回路（圈）</vt:lpstr>
      <vt:lpstr>定义5.11       通路与回路 </vt:lpstr>
      <vt:lpstr>关于通路的表示方法</vt:lpstr>
      <vt:lpstr>环、圈的长度</vt:lpstr>
      <vt:lpstr>定理5.3</vt:lpstr>
      <vt:lpstr>定理5.4</vt:lpstr>
      <vt:lpstr>定义5.12             连通、可达</vt:lpstr>
      <vt:lpstr>例 设G=(V, E)为一个无向图, R是G中顶点之间的连通关系, 即 R={(a,b)|a, b ∊ V, a与b之间存在一条通路}。 求证R是等价关系。</vt:lpstr>
      <vt:lpstr>定义5.13      连通图</vt:lpstr>
      <vt:lpstr>连通分量(连通分支)</vt:lpstr>
      <vt:lpstr>例  连通分量(连通分支)</vt:lpstr>
      <vt:lpstr>定义     连通分支个数p(G)</vt:lpstr>
      <vt:lpstr>PowerPoint 演示文稿</vt:lpstr>
      <vt:lpstr>例 G=(V,E)是一个简单图，试证明若G不连通，则 G的补图 G 一定连通。</vt:lpstr>
      <vt:lpstr>定义5.14   有向图的连通性 </vt:lpstr>
      <vt:lpstr>定理    强连通与单向连图判别法</vt:lpstr>
      <vt:lpstr>定义5.5    点割集(割点)，点连通度</vt:lpstr>
      <vt:lpstr>例  求出点连通度、顶点最小度 </vt:lpstr>
      <vt:lpstr>定义5.15      边割集 (割边/桥)，边连通度</vt:lpstr>
      <vt:lpstr>例  求出边连通度 </vt:lpstr>
      <vt:lpstr>惠特尼(Whitney)不等式</vt:lpstr>
      <vt:lpstr>5.3 图的矩阵表示 </vt:lpstr>
      <vt:lpstr>定义           无向图的关联矩阵</vt:lpstr>
      <vt:lpstr>关联矩阵的性质</vt:lpstr>
      <vt:lpstr>例 求关联矩阵</vt:lpstr>
      <vt:lpstr>定义       无环有向图的关联矩阵</vt:lpstr>
      <vt:lpstr>无环有向图关联矩阵的性质</vt:lpstr>
      <vt:lpstr>定义      有向图的邻接矩阵</vt:lpstr>
      <vt:lpstr>有向图邻接矩阵性质</vt:lpstr>
      <vt:lpstr>定理5.5</vt:lpstr>
      <vt:lpstr>推论</vt:lpstr>
      <vt:lpstr>PowerPoint 演示文稿</vt:lpstr>
      <vt:lpstr>定义    有向图的可达性矩阵</vt:lpstr>
      <vt:lpstr>例      可达性矩阵 vs.可达矩阵</vt:lpstr>
      <vt:lpstr>定义     无向图的邻接矩阵</vt:lpstr>
      <vt:lpstr>例  求邻接矩阵</vt:lpstr>
      <vt:lpstr>定理5.5’</vt:lpstr>
      <vt:lpstr>可达矩阵</vt:lpstr>
      <vt:lpstr>补充题1 试证：若无向图中恰有两个奇数度               的顶点,则这两个顶点是连通的. 补充题2 设G=(V,E)是一个无向简单图，                      |V|=n，  n≥3。                   若对于任意的u，v∊V，                               d(u)+d(v) ≥n-1，                  那么, G是一个连通图.</vt:lpstr>
      <vt:lpstr>作业12参考解答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1563883475@qq.com</cp:lastModifiedBy>
  <cp:revision>285</cp:revision>
  <dcterms:created xsi:type="dcterms:W3CDTF">2090-01-01T11:28:32Z</dcterms:created>
  <dcterms:modified xsi:type="dcterms:W3CDTF">2024-11-22T02:58:10Z</dcterms:modified>
</cp:coreProperties>
</file>