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7"/>
  </p:notesMasterIdLst>
  <p:sldIdLst>
    <p:sldId id="623" r:id="rId2"/>
    <p:sldId id="624" r:id="rId3"/>
    <p:sldId id="625" r:id="rId4"/>
    <p:sldId id="626" r:id="rId5"/>
    <p:sldId id="627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781" autoAdjust="0"/>
  </p:normalViewPr>
  <p:slideViewPr>
    <p:cSldViewPr>
      <p:cViewPr varScale="1">
        <p:scale>
          <a:sx n="64" d="100"/>
          <a:sy n="64" d="100"/>
        </p:scale>
        <p:origin x="19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1A20C02-707B-428A-9FF1-C7F3D5510845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1C018C9-1FC3-4401-8CFB-B97EB7B7212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11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3E66A-A200-84CB-8729-6CBA877F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B39D177-15A0-B874-5FD8-D7D62013B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B27A45E-CC77-E3C7-CFD3-CD0D37318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0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1200" b="1" dirty="0">
                <a:latin typeface="Calibri" panose="020F0502020204030204" pitchFamily="34" charset="0"/>
                <a:ea typeface="宋体" panose="02010600030101010101" pitchFamily="2" charset="-122"/>
              </a:rPr>
              <a:t>在多于或等于</a:t>
            </a:r>
            <a:r>
              <a:rPr lang="en-US" altLang="zh-CN" sz="1200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200" b="1" dirty="0">
                <a:latin typeface="Calibri" panose="020F0502020204030204" pitchFamily="34" charset="0"/>
                <a:ea typeface="宋体" panose="02010600030101010101" pitchFamily="2" charset="-122"/>
              </a:rPr>
              <a:t>个人的人群中，至少有两个人在这群人中朋友数相同</a:t>
            </a:r>
            <a:endParaRPr lang="en-US" altLang="zh-CN" sz="12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1200" dirty="0"/>
              <a:t>证：（</a:t>
            </a:r>
            <a:r>
              <a:rPr lang="en-US" altLang="zh-CN" sz="1200" dirty="0"/>
              <a:t>1</a:t>
            </a:r>
            <a:r>
              <a:rPr lang="zh-CN" altLang="en-US" sz="1200" dirty="0"/>
              <a:t>）如果每个人的朋友数都不为零，则</a:t>
            </a:r>
          </a:p>
          <a:p>
            <a:pPr eaLnBrk="1" hangingPunct="1"/>
            <a:r>
              <a:rPr lang="zh-CN" altLang="en-US" sz="1200" dirty="0"/>
              <a:t>              朋友数最多有</a:t>
            </a:r>
            <a:r>
              <a:rPr lang="en-US" altLang="zh-CN" sz="1200" dirty="0"/>
              <a:t>n-1</a:t>
            </a:r>
            <a:r>
              <a:rPr lang="zh-CN" altLang="en-US" sz="1200" dirty="0"/>
              <a:t>种情况： </a:t>
            </a:r>
            <a:r>
              <a:rPr lang="en-US" altLang="zh-CN" sz="1200" dirty="0"/>
              <a:t>1,2,…, n-1</a:t>
            </a:r>
            <a:r>
              <a:rPr lang="zh-CN" altLang="en-US" sz="1200" dirty="0"/>
              <a:t>。</a:t>
            </a:r>
          </a:p>
          <a:p>
            <a:pPr eaLnBrk="1" hangingPunct="1"/>
            <a:r>
              <a:rPr lang="zh-CN" altLang="en-US" sz="1200" dirty="0"/>
              <a:t>              由鸽巢原理，至少有两个人的朋友数相同。</a:t>
            </a:r>
          </a:p>
          <a:p>
            <a:pPr eaLnBrk="1" hangingPunct="1"/>
            <a:r>
              <a:rPr lang="zh-CN" altLang="en-US" sz="1200" dirty="0"/>
              <a:t>     （</a:t>
            </a:r>
            <a:r>
              <a:rPr lang="en-US" altLang="zh-CN" sz="1200" dirty="0"/>
              <a:t>2</a:t>
            </a:r>
            <a:r>
              <a:rPr lang="zh-CN" altLang="en-US" sz="1200" dirty="0"/>
              <a:t>）如果恰有一个人的朋友数为零，其他人的朋友数都不为零，则对其他的</a:t>
            </a:r>
            <a:r>
              <a:rPr lang="en-US" altLang="zh-CN" sz="1200" dirty="0"/>
              <a:t>n-1</a:t>
            </a:r>
            <a:r>
              <a:rPr lang="zh-CN" altLang="en-US" sz="1200" dirty="0"/>
              <a:t>人来说，朋友数最多有</a:t>
            </a:r>
            <a:r>
              <a:rPr lang="en-US" altLang="zh-CN" sz="1200" dirty="0"/>
              <a:t>n-2</a:t>
            </a:r>
            <a:r>
              <a:rPr lang="zh-CN" altLang="en-US" sz="1200" dirty="0"/>
              <a:t>种情况：</a:t>
            </a:r>
            <a:r>
              <a:rPr lang="en-US" altLang="zh-CN" sz="1200" dirty="0"/>
              <a:t>1,2,…,n-2</a:t>
            </a:r>
            <a:r>
              <a:rPr lang="zh-CN" altLang="en-US" sz="1200" dirty="0"/>
              <a:t>。</a:t>
            </a:r>
          </a:p>
          <a:p>
            <a:pPr eaLnBrk="1" hangingPunct="1"/>
            <a:r>
              <a:rPr lang="zh-CN" altLang="en-US" sz="1200" dirty="0"/>
              <a:t>              由鸽巢原理，这</a:t>
            </a:r>
            <a:r>
              <a:rPr lang="en-US" altLang="zh-CN" sz="1200" dirty="0"/>
              <a:t>n-1</a:t>
            </a:r>
            <a:r>
              <a:rPr lang="zh-CN" altLang="en-US" sz="1200" dirty="0"/>
              <a:t>人中至少有两个人的朋友数相同。</a:t>
            </a:r>
          </a:p>
          <a:p>
            <a:pPr eaLnBrk="1" hangingPunct="1"/>
            <a:r>
              <a:rPr lang="zh-CN" altLang="en-US" sz="1200" dirty="0"/>
              <a:t>      （</a:t>
            </a:r>
            <a:r>
              <a:rPr lang="en-US" altLang="zh-CN" sz="1200" dirty="0"/>
              <a:t>3</a:t>
            </a:r>
            <a:r>
              <a:rPr lang="zh-CN" altLang="en-US" sz="1200" dirty="0"/>
              <a:t>）如果至少有两个人的朋友数为零，则结论显然成立。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7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D1A1A0-B1EA-4D35-9D32-F98391FE939D}" type="slidenum">
              <a:rPr lang="zh-CN" altLang="en-US" smtClean="0"/>
              <a:pPr/>
              <a:t>‹#›</a:t>
            </a:fld>
            <a:r>
              <a:rPr lang="en-US" altLang="zh-CN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816382432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7C0C7-F6A4-4A0E-AC4F-DC113357EFC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0138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88D32465-63FC-4DE9-AE4E-5EE08829291A}" type="slidenum">
              <a:rPr lang="zh-CN" altLang="en-US" smtClean="0"/>
              <a:pPr/>
              <a:t>‹#›</a:t>
            </a:fld>
            <a:r>
              <a:rPr lang="en-US" altLang="zh-CN" dirty="0"/>
              <a:t>/44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675" y="908720"/>
            <a:ext cx="8882071" cy="5328591"/>
          </a:xfrm>
        </p:spPr>
        <p:txBody>
          <a:bodyPr/>
          <a:lstStyle/>
          <a:p>
            <a:pPr algn="l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6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试证：若无向图中恰有两个奇数度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的顶点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则这两个顶点是连通的</a:t>
            </a:r>
            <a: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br>
              <a:rPr lang="en-US" altLang="zh-CN" sz="36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solidFill>
                  <a:srgbClr val="C00000"/>
                </a:solidFill>
                <a:ea typeface="宋体" panose="02010600030101010101" pitchFamily="2" charset="-122"/>
              </a:rPr>
              <a:t>补充题</a:t>
            </a:r>
            <a:r>
              <a:rPr lang="en-US" altLang="zh-CN" sz="3600" b="1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是一个无向简单图，</a:t>
            </a:r>
            <a:b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|V|=n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n≥3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若对于任意的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3600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3600" b="1" dirty="0" err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d(u)+d(v) ≥</a:t>
            </a:r>
            <a:r>
              <a:rPr lang="en-US" altLang="zh-CN" sz="36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b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那么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G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是一个连通图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en-US" altLang="zh-CN" sz="36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2" name="标题 1"/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作业</a:t>
            </a:r>
            <a:r>
              <a:rPr lang="en-US" altLang="zh-CN" sz="40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20939492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5ACE-07F5-02DA-B57D-82D60705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83768A1-26ED-76A2-185A-952F8BA430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作业</a:t>
            </a:r>
            <a:r>
              <a:rPr lang="en-US" altLang="zh-CN" dirty="0">
                <a:latin typeface="Calibri" panose="020F0502020204030204" pitchFamily="34" charset="0"/>
              </a:rPr>
              <a:t>14</a:t>
            </a:r>
            <a:r>
              <a:rPr lang="zh-CN" altLang="en-US" dirty="0">
                <a:latin typeface="Calibri" panose="020F0502020204030204" pitchFamily="34" charset="0"/>
              </a:rPr>
              <a:t>参考解答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" y="1268760"/>
            <a:ext cx="9024617" cy="406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2379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3</a:t>
            </a:fld>
            <a:endParaRPr lang="en-GB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" y="362957"/>
            <a:ext cx="9045156" cy="590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5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0C0377-2F23-4B36-90D8-A93A2F1DD89B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/47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79388" y="1484313"/>
            <a:ext cx="856932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5713" indent="-1255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证：（</a:t>
            </a:r>
            <a:r>
              <a:rPr lang="en-US" altLang="zh-CN" sz="2800" dirty="0"/>
              <a:t>1</a:t>
            </a:r>
            <a:r>
              <a:rPr lang="zh-CN" altLang="en-US" sz="2800" dirty="0"/>
              <a:t>）如果每个顶点的度数都不为零，则</a:t>
            </a:r>
          </a:p>
          <a:p>
            <a:pPr eaLnBrk="1" hangingPunct="1"/>
            <a:r>
              <a:rPr lang="zh-CN" altLang="en-US" sz="2800" dirty="0"/>
              <a:t>              度数最多有</a:t>
            </a:r>
            <a:r>
              <a:rPr lang="en-US" altLang="zh-CN" sz="2800" dirty="0"/>
              <a:t>n-1</a:t>
            </a:r>
            <a:r>
              <a:rPr lang="zh-CN" altLang="en-US" sz="2800" dirty="0"/>
              <a:t>种情况： </a:t>
            </a:r>
            <a:r>
              <a:rPr lang="en-US" altLang="zh-CN" sz="2800" dirty="0"/>
              <a:t>1,2,…, n-1</a:t>
            </a:r>
            <a:r>
              <a:rPr lang="zh-CN" altLang="en-US" sz="2800" dirty="0"/>
              <a:t>。</a:t>
            </a:r>
          </a:p>
          <a:p>
            <a:pPr eaLnBrk="1" hangingPunct="1"/>
            <a:r>
              <a:rPr lang="zh-CN" altLang="en-US" sz="2800" dirty="0"/>
              <a:t>              由鸽巢原理，至少有两个顶点的度数相同。</a:t>
            </a:r>
          </a:p>
          <a:p>
            <a:pPr eaLnBrk="1" hangingPunct="1"/>
            <a:r>
              <a:rPr lang="zh-CN" altLang="en-US" sz="2800" dirty="0"/>
              <a:t> 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）如果恰有一个顶点的度数为零，其它顶点的度数都不为零，则对其它的</a:t>
            </a:r>
            <a:r>
              <a:rPr lang="en-US" altLang="zh-CN" sz="2800" dirty="0"/>
              <a:t>n-1</a:t>
            </a:r>
            <a:r>
              <a:rPr lang="zh-CN" altLang="en-US" sz="2800" dirty="0"/>
              <a:t>顶点来说，度数最多有</a:t>
            </a:r>
            <a:r>
              <a:rPr lang="en-US" altLang="zh-CN" sz="2800" dirty="0"/>
              <a:t>n-2</a:t>
            </a:r>
            <a:r>
              <a:rPr lang="zh-CN" altLang="en-US" sz="2800" dirty="0"/>
              <a:t>种情况：</a:t>
            </a:r>
            <a:r>
              <a:rPr lang="en-US" altLang="zh-CN" sz="2800" dirty="0"/>
              <a:t>1,2,…,n-2</a:t>
            </a:r>
            <a:r>
              <a:rPr lang="zh-CN" altLang="en-US" sz="2800" dirty="0"/>
              <a:t>。</a:t>
            </a:r>
          </a:p>
          <a:p>
            <a:pPr eaLnBrk="1" hangingPunct="1"/>
            <a:r>
              <a:rPr lang="zh-CN" altLang="en-US" sz="2800" dirty="0"/>
              <a:t>              由鸽巢原理，这</a:t>
            </a:r>
            <a:r>
              <a:rPr lang="en-US" altLang="zh-CN" sz="2800" dirty="0"/>
              <a:t>n-1</a:t>
            </a:r>
            <a:r>
              <a:rPr lang="zh-CN" altLang="en-US" sz="2800" dirty="0"/>
              <a:t>人中至少有两个顶点的度数相同。</a:t>
            </a:r>
          </a:p>
          <a:p>
            <a:pPr eaLnBrk="1" hangingPunct="1"/>
            <a:r>
              <a:rPr lang="zh-CN" altLang="en-US" sz="2800" dirty="0"/>
              <a:t>      （</a:t>
            </a:r>
            <a:r>
              <a:rPr lang="en-US" altLang="zh-CN" sz="2800" dirty="0"/>
              <a:t>3</a:t>
            </a:r>
            <a:r>
              <a:rPr lang="zh-CN" altLang="en-US" sz="2800" dirty="0"/>
              <a:t>）如果至少有两个顶点的度数为零，则结论显然成立。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C8C2563-09F9-0264-A09B-06B36914592D}"/>
              </a:ext>
            </a:extLst>
          </p:cNvPr>
          <p:cNvSpPr txBox="1">
            <a:spLocks/>
          </p:cNvSpPr>
          <p:nvPr/>
        </p:nvSpPr>
        <p:spPr bwMode="auto">
          <a:xfrm>
            <a:off x="0" y="-171400"/>
            <a:ext cx="9144000" cy="15116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2874963" indent="-2874963" algn="l">
              <a:lnSpc>
                <a:spcPct val="130000"/>
              </a:lnSpc>
            </a:pP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 smtClean="0">
                <a:latin typeface="Calibri" panose="020F0502020204030204" pitchFamily="34" charset="0"/>
                <a:ea typeface="宋体" panose="02010600030101010101" pitchFamily="2" charset="-122"/>
              </a:rPr>
              <a:t>课堂练习题：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n(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≥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2)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阶无向简单图中，至少有两个顶点的度数相同。</a:t>
            </a:r>
          </a:p>
        </p:txBody>
      </p:sp>
    </p:spTree>
    <p:extLst>
      <p:ext uri="{BB962C8B-B14F-4D97-AF65-F5344CB8AC3E}">
        <p14:creationId xmlns:p14="http://schemas.microsoft.com/office/powerpoint/2010/main" val="185886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2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0C0377-2F23-4B36-90D8-A93A2F1DD89B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Rectangle 2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0"/>
                <a:ext cx="9306135" cy="1772816"/>
              </a:xfrm>
              <a:solidFill>
                <a:schemeClr val="accent1"/>
              </a:solidFill>
            </p:spPr>
            <p:txBody>
              <a:bodyPr/>
              <a:lstStyle/>
              <a:p>
                <a:pPr marL="1347788" indent="-1347788" algn="l"/>
                <a:r>
                  <a:rPr lang="zh-CN" altLang="en-US" sz="3200" b="1" dirty="0">
                    <a:solidFill>
                      <a:srgbClr val="FF0000"/>
                    </a:solidFill>
                  </a:rPr>
                  <a:t>兴趣题</a:t>
                </a:r>
                <a:r>
                  <a:rPr lang="zh-CN" altLang="en-US" sz="3200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3200" b="1" dirty="0"/>
                  <a:t>在边长为</a:t>
                </a:r>
                <a:r>
                  <a:rPr lang="en-US" altLang="zh-CN" sz="3200" b="1" dirty="0"/>
                  <a:t>1</a:t>
                </a:r>
                <a:r>
                  <a:rPr lang="zh-CN" altLang="en-US" sz="3200" b="1" dirty="0"/>
                  <a:t>的正方形内任取五点，试证至少有两点，其间距离小于等于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32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12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0"/>
                <a:ext cx="9306135" cy="1772816"/>
              </a:xfrm>
              <a:blipFill>
                <a:blip r:embed="rId2"/>
                <a:stretch>
                  <a:fillRect l="-1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260" name="Text Box 4"/>
              <p:cNvSpPr txBox="1">
                <a:spLocks noChangeArrowheads="1"/>
              </p:cNvSpPr>
              <p:nvPr/>
            </p:nvSpPr>
            <p:spPr bwMode="auto">
              <a:xfrm>
                <a:off x="179512" y="1988840"/>
                <a:ext cx="8569325" cy="4158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1255713" indent="-1255713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/>
                  <a:t>解</a:t>
                </a:r>
                <a:r>
                  <a:rPr lang="en-US" altLang="zh-CN" sz="2800" b="1" dirty="0"/>
                  <a:t>:  </a:t>
                </a:r>
                <a:r>
                  <a:rPr lang="zh-CN" altLang="en-US" sz="2800" b="1" dirty="0"/>
                  <a:t>将边长为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的正方形分成</a:t>
                </a:r>
              </a:p>
              <a:p>
                <a:pPr eaLnBrk="1" hangingPunct="1"/>
                <a:r>
                  <a:rPr lang="zh-CN" altLang="en-US" sz="2800" b="1" dirty="0"/>
                  <a:t>       如图所示的</a:t>
                </a:r>
                <a:r>
                  <a:rPr lang="en-US" altLang="zh-CN" sz="2800" b="1" dirty="0"/>
                  <a:t>4</a:t>
                </a:r>
                <a:r>
                  <a:rPr lang="zh-CN" altLang="en-US" sz="2800" b="1" dirty="0"/>
                  <a:t>个小正方形</a:t>
                </a:r>
                <a:r>
                  <a:rPr lang="en-US" altLang="zh-CN" sz="2800" b="1" dirty="0"/>
                  <a:t>.</a:t>
                </a:r>
              </a:p>
              <a:p>
                <a:pPr eaLnBrk="1" hangingPunct="1"/>
                <a:r>
                  <a:rPr lang="en-US" altLang="zh-CN" sz="2800" b="1" dirty="0"/>
                  <a:t>       </a:t>
                </a:r>
                <a:r>
                  <a:rPr lang="zh-CN" altLang="en-US" sz="2800" b="1" dirty="0"/>
                  <a:t>由鸽巢原理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在大正方形</a:t>
                </a:r>
              </a:p>
              <a:p>
                <a:pPr eaLnBrk="1" hangingPunct="1"/>
                <a:r>
                  <a:rPr lang="zh-CN" altLang="en-US" sz="2800" b="1" dirty="0"/>
                  <a:t>       中任意取</a:t>
                </a:r>
                <a:r>
                  <a:rPr lang="en-US" altLang="zh-CN" sz="2800" b="1" dirty="0"/>
                  <a:t>5</a:t>
                </a:r>
                <a:r>
                  <a:rPr lang="zh-CN" altLang="en-US" sz="2800" b="1" dirty="0"/>
                  <a:t>点中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至少有两</a:t>
                </a:r>
              </a:p>
              <a:p>
                <a:pPr eaLnBrk="1" hangingPunct="1"/>
                <a:r>
                  <a:rPr lang="zh-CN" altLang="en-US" sz="2800" b="1" dirty="0"/>
                  <a:t>       点落在同一个小正方形中</a:t>
                </a:r>
                <a:r>
                  <a:rPr lang="en-US" altLang="zh-CN" sz="2800" b="1" dirty="0"/>
                  <a:t>,</a:t>
                </a:r>
              </a:p>
              <a:p>
                <a:pPr eaLnBrk="1" hangingPunct="1"/>
                <a:r>
                  <a:rPr lang="en-US" altLang="zh-CN" sz="2800" b="1" dirty="0"/>
                  <a:t>       </a:t>
                </a:r>
                <a:r>
                  <a:rPr lang="zh-CN" altLang="en-US" sz="2800" b="1" dirty="0"/>
                  <a:t>故这两点的距离不会超过</a:t>
                </a:r>
              </a:p>
              <a:p>
                <a:pPr eaLnBrk="1" hangingPunct="1"/>
                <a:r>
                  <a:rPr lang="zh-CN" altLang="en-US" sz="2800" b="1" dirty="0"/>
                  <a:t>       小正方形对角线的长度</a:t>
                </a:r>
                <a:r>
                  <a:rPr lang="en-US" altLang="zh-CN" sz="2800" b="1" dirty="0"/>
                  <a:t>, </a:t>
                </a:r>
              </a:p>
              <a:p>
                <a:pPr eaLnBrk="1" hangingPunct="1">
                  <a:lnSpc>
                    <a:spcPct val="145000"/>
                  </a:lnSpc>
                </a:pPr>
                <a:r>
                  <a:rPr lang="en-US" altLang="zh-CN" sz="2800" b="1" dirty="0"/>
                  <a:t>       </a:t>
                </a:r>
                <a:r>
                  <a:rPr lang="zh-CN" altLang="en-US" sz="2800" b="1" dirty="0"/>
                  <a:t>即小于</a:t>
                </a:r>
                <a:r>
                  <a:rPr lang="zh-CN" altLang="en-US" sz="2800" b="1" dirty="0">
                    <a:solidFill>
                      <a:srgbClr val="CC0000"/>
                    </a:solidFill>
                  </a:rPr>
                  <a:t>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800" b="1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35226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988840"/>
                <a:ext cx="8569325" cy="4158126"/>
              </a:xfrm>
              <a:prstGeom prst="rect">
                <a:avLst/>
              </a:prstGeom>
              <a:blipFill>
                <a:blip r:embed="rId3"/>
                <a:stretch>
                  <a:fillRect l="-1422" t="-1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516688" y="2997200"/>
            <a:ext cx="1800225" cy="1871663"/>
            <a:chOff x="3651" y="1525"/>
            <a:chExt cx="1134" cy="1179"/>
          </a:xfrm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3651" y="1525"/>
              <a:ext cx="1134" cy="117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3651" y="2115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4241" y="1525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7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2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2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2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2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316839</TotalTime>
  <Words>421</Words>
  <Application>Microsoft Office PowerPoint</Application>
  <PresentationFormat>全屏显示(4:3)</PresentationFormat>
  <Paragraphs>31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Cambria Math</vt:lpstr>
      <vt:lpstr>4_Office 主题</vt:lpstr>
      <vt:lpstr>补充题1 试证：若无向图中恰有两个奇数度               的顶点,则这两个顶点是连通的. 补充题2 设G=(V,E)是一个无向简单图，                      |V|=n，  n≥3。                   若对于任意的u，v∊V，                               d(u)+d(v) ≥n-1，                  那么, G是一个连通图.</vt:lpstr>
      <vt:lpstr>作业14参考解答</vt:lpstr>
      <vt:lpstr>PowerPoint 演示文稿</vt:lpstr>
      <vt:lpstr>PowerPoint 演示文稿</vt:lpstr>
      <vt:lpstr>兴趣题 在边长为1的正方形内任取五点，试证至少有两点，其间距离小于等于 √2/2。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286</cp:revision>
  <dcterms:created xsi:type="dcterms:W3CDTF">2090-01-01T11:28:32Z</dcterms:created>
  <dcterms:modified xsi:type="dcterms:W3CDTF">2024-11-16T04:55:11Z</dcterms:modified>
</cp:coreProperties>
</file>