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42"/>
  </p:notesMasterIdLst>
  <p:sldIdLst>
    <p:sldId id="719" r:id="rId2"/>
    <p:sldId id="700" r:id="rId3"/>
    <p:sldId id="703" r:id="rId4"/>
    <p:sldId id="704" r:id="rId5"/>
    <p:sldId id="760" r:id="rId6"/>
    <p:sldId id="705" r:id="rId7"/>
    <p:sldId id="834" r:id="rId8"/>
    <p:sldId id="835" r:id="rId9"/>
    <p:sldId id="707" r:id="rId10"/>
    <p:sldId id="708" r:id="rId11"/>
    <p:sldId id="757" r:id="rId12"/>
    <p:sldId id="713" r:id="rId13"/>
    <p:sldId id="714" r:id="rId14"/>
    <p:sldId id="716" r:id="rId15"/>
    <p:sldId id="717" r:id="rId16"/>
    <p:sldId id="808" r:id="rId17"/>
    <p:sldId id="810" r:id="rId18"/>
    <p:sldId id="812" r:id="rId19"/>
    <p:sldId id="758" r:id="rId20"/>
    <p:sldId id="759" r:id="rId21"/>
    <p:sldId id="831" r:id="rId22"/>
    <p:sldId id="816" r:id="rId23"/>
    <p:sldId id="815" r:id="rId24"/>
    <p:sldId id="765" r:id="rId25"/>
    <p:sldId id="832" r:id="rId26"/>
    <p:sldId id="817" r:id="rId27"/>
    <p:sldId id="820" r:id="rId28"/>
    <p:sldId id="818" r:id="rId29"/>
    <p:sldId id="821" r:id="rId30"/>
    <p:sldId id="822" r:id="rId31"/>
    <p:sldId id="823" r:id="rId32"/>
    <p:sldId id="824" r:id="rId33"/>
    <p:sldId id="825" r:id="rId34"/>
    <p:sldId id="828" r:id="rId35"/>
    <p:sldId id="829" r:id="rId36"/>
    <p:sldId id="826" r:id="rId37"/>
    <p:sldId id="724" r:id="rId38"/>
    <p:sldId id="833" r:id="rId39"/>
    <p:sldId id="603" r:id="rId40"/>
    <p:sldId id="605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ng Jin" initials="ZJ" lastIdx="1" clrIdx="0">
    <p:extLst>
      <p:ext uri="{19B8F6BF-5375-455C-9EA6-DF929625EA0E}">
        <p15:presenceInfo xmlns:p15="http://schemas.microsoft.com/office/powerpoint/2012/main" userId="e88bb5426e764d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C88"/>
    <a:srgbClr val="A2A2A2"/>
    <a:srgbClr val="009F35"/>
    <a:srgbClr val="C6FF94"/>
    <a:srgbClr val="87F0FF"/>
    <a:srgbClr val="7F8D80"/>
    <a:srgbClr val="993300"/>
    <a:srgbClr val="FF0066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2" autoAdjust="0"/>
    <p:restoredTop sz="68643" autoAdjust="0"/>
  </p:normalViewPr>
  <p:slideViewPr>
    <p:cSldViewPr>
      <p:cViewPr varScale="1">
        <p:scale>
          <a:sx n="105" d="100"/>
          <a:sy n="105" d="100"/>
        </p:scale>
        <p:origin x="112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1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FA03671F-7529-40F0-A89D-5C3C5AB22BDB}" type="datetimeFigureOut">
              <a:rPr lang="zh-CN" altLang="en-US"/>
              <a:pPr>
                <a:defRPr/>
              </a:pPr>
              <a:t>2024/11/25</a:t>
            </a:fld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D3F4390-7C98-483D-BA6D-FFE549C2D20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Open Sans" panose="020F0502020204030204" pitchFamily="34" charset="0"/>
              </a:rPr>
              <a:t>IEEE 65th Annual Symposium on Foundations of Computer Science (FOCS) will be held in Chicago, IL, Oct. 20--23 2024.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rgbClr val="FFFFFF"/>
              </a:solidFill>
              <a:effectLst/>
              <a:latin typeface="Source Serif Pro" panose="020F0502020204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>
                <a:solidFill>
                  <a:srgbClr val="FFFFFF"/>
                </a:solidFill>
                <a:effectLst/>
                <a:latin typeface="Source Serif Pro" panose="020F0502020204030204" pitchFamily="18" charset="0"/>
              </a:rPr>
              <a:t>FOCS 2024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Source Serif Pro" panose="020F0502020204030204" pitchFamily="18" charset="0"/>
              </a:rPr>
              <a:t>最佳论文：</a:t>
            </a:r>
            <a:r>
              <a:rPr lang="en-US" altLang="zh-CN" b="1" i="0" dirty="0">
                <a:solidFill>
                  <a:srgbClr val="191919"/>
                </a:solidFill>
                <a:effectLst/>
                <a:latin typeface="PingFang SC"/>
              </a:rPr>
              <a:t>Dijkstra</a:t>
            </a:r>
            <a:r>
              <a:rPr lang="zh-CN" altLang="en-US" b="1" i="0" dirty="0">
                <a:solidFill>
                  <a:srgbClr val="191919"/>
                </a:solidFill>
                <a:effectLst/>
                <a:latin typeface="PingFang SC"/>
              </a:rPr>
              <a:t>算法被证明为最优：解决最短路径问题的新里程碑！</a:t>
            </a:r>
          </a:p>
          <a:p>
            <a:pPr algn="l"/>
            <a:endParaRPr lang="en-US" altLang="zh-CN" b="0" i="0" dirty="0">
              <a:solidFill>
                <a:srgbClr val="FFFFFF"/>
              </a:solidFill>
              <a:effectLst/>
              <a:latin typeface="Open Sans" panose="020F050202020403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70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年光阴荏苒，曾经在咖啡馆偶然得出的灵感，如今已经成为计算机科学的基石。荷兰科学家</a:t>
            </a:r>
            <a:r>
              <a:rPr lang="en-US" altLang="zh-CN" b="0" i="0" dirty="0" err="1">
                <a:solidFill>
                  <a:srgbClr val="191919"/>
                </a:solidFill>
                <a:effectLst/>
                <a:latin typeface="PingFang SC"/>
              </a:rPr>
              <a:t>Edsger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 Dijkstra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在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1956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年提出的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Dijkstra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算法，不仅在学术界广泛传播，更在日常生活中发挥着不可或缺的作用。最近，这一经典算法迎来了重大突破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——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被证明为普遍最优的算法，意味着它在面对各种复杂图结构时，即使在最坏情况下，仍能实现最佳性能。这一重要发现再次印证了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Dijkstra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算法的重要性，并将推动相关技术的进步和应用的普及。</a:t>
            </a:r>
          </a:p>
          <a:p>
            <a:pPr algn="l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在这项研究中，来自苏黎世联邦理工、卡内基梅隆大学和普林斯顿等顶尖高校的科研团队，采用了新的堆数据结构，赋予了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Dijkstra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算法以全新的活力。该堆数据结构具有所称的“工作集属性”，能够优先处理最近插入的元素，使得整体算法效率得到了显著提升。通过这一改进，研究人员证明了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Dijkstra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算法在解决单源最短路径问题时具有前所未有的理论最优性能，彰显了其在计算机科学领域的革命性进展。</a:t>
            </a:r>
          </a:p>
          <a:p>
            <a:pPr algn="l"/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Dijkstra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算法在解决最短路径问题中，使用的是一种基于贪心策略的方法。其基本思路是，从起始点出发，逐步更新到所有其他节点的最短路径。在每一步，算法都会选择当前距离最短的节点，更新与之相连的邻近节点的距离，直至所有节点的最短路径全部确定。此算法的简洁性和高效性，使其成为现代路径规划和网络路由中最为广泛应用的工具。例如，在谷歌地图和苹果地图等导航应用中，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Dijkstra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算法用于实时计算最短路线，帮助用户高效抵达目的地。</a:t>
            </a:r>
          </a:p>
          <a:p>
            <a:pPr algn="l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此次研究成果的发布，尤其是在即将召开的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FOCS2024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（计算机科学基础研讨会）上获得最佳论文，标志着算法研究领域的一个重要里程碑。对此，哥伦比亚大学计算机科学家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Tim </a:t>
            </a:r>
            <a:r>
              <a:rPr lang="en-US" altLang="zh-CN" b="0" i="0" dirty="0" err="1">
                <a:solidFill>
                  <a:srgbClr val="191919"/>
                </a:solidFill>
                <a:effectLst/>
                <a:latin typeface="PingFang SC"/>
              </a:rPr>
              <a:t>Roughgarden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表示，该研究无疑是当今计算机科学界引人瞩目的发展之一。他对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Dijkstra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算法的普遍最优性表示了极大的惊讶，认为这一成果将大幅提升图算法的实用性与效率。</a:t>
            </a:r>
          </a:p>
          <a:p>
            <a:pPr algn="l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从技术层面看，研究人员的突破在于对堆数据结构的创新性改进。长期以来，像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Fibonacci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堆这样的数据结构虽然在理论上表现优异，但在实际应用中却未能有效利用图的局部结构特性，从而导致计算上的高昂代价。新提出的堆结构通过引入工作集属性，改变了元素的处理方式，极大缩短了提取最小元素的时间。这一思路类似于人类在处理事务时，通常会优先处理那些紧急的任务，因此这种设计不仅具有理论意义，更兼具实际操作的便捷性。</a:t>
            </a:r>
          </a:p>
          <a:p>
            <a:pPr algn="l"/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Dijkstra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算法的检测与偏好改进能够卓越应对复杂的图结构，尤其是在复杂网络或城市交通系统中，它可以快速有效地找到最优路径。特别是在大规模数据日益增长的今天，这种性能提升将使得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Dijkstra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算法在智能交通、物流管理以及机器人路径规划等领域的应用前景更加光明。</a:t>
            </a:r>
          </a:p>
          <a:p>
            <a:pPr algn="l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未来，随着对图算法研究的深化，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Dijkstra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算法的优化有可能引领一场算法设计的变革。推荐相关领域的研究者与开发者，关注这一新突破带来的系列潜在应用，利用改进后的算法优势，推动智能化应用的发展。对于希望在算法性能上有所突破的科技企业，无疑可以借助这项研究成果，为自身的产品设计和服务优化提供必要的理论支持与实践指导。</a:t>
            </a:r>
          </a:p>
          <a:p>
            <a:pPr algn="l"/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在回顾算法发展的历史时，我们发现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Dijkstra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算法不仅仅是一段简单的技术旅程，它还承载着计算机科学的发展轨迹。作为一位杰出的计算机科学家，</a:t>
            </a:r>
            <a:r>
              <a:rPr lang="en-US" altLang="zh-CN" b="0" i="0" dirty="0" err="1">
                <a:solidFill>
                  <a:srgbClr val="191919"/>
                </a:solidFill>
                <a:effectLst/>
                <a:latin typeface="PingFang SC"/>
              </a:rPr>
              <a:t>Edsger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 Dijkstra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对计算机科学的各个领域都做出了巨大的贡献，从编程语言到操作系统，从并发控制到算法优化，他的思想仍将激励后来的研究者。在当前这个算法不断迭代的时代，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Dijkstra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算法的普遍最优性证明不仅是对其经典地位的再次确认，也是对未来科技创新的启示与激励。</a:t>
            </a:r>
          </a:p>
          <a:p>
            <a:pPr algn="l"/>
            <a:endParaRPr lang="en-US" altLang="zh-CN" b="0" i="0" dirty="0">
              <a:solidFill>
                <a:srgbClr val="FFFFFF"/>
              </a:solidFill>
              <a:effectLst/>
              <a:latin typeface="Open Sans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28A268-A88C-4588-9A5D-7BFE0AADEA33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07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4390-7C98-483D-BA6D-FFE549C2D20C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970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4390-7C98-483D-BA6D-FFE549C2D20C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403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 </a:t>
            </a:r>
            <a:r>
              <a:rPr lang="en-US" altLang="zh-CN" dirty="0" err="1"/>
              <a:t>Tenenbaum</a:t>
            </a:r>
            <a:r>
              <a:rPr lang="en-US" altLang="zh-CN" dirty="0"/>
              <a:t> J B, Silva V, Langford J C. A Global Geometric Framework for Nonlinear Dimensionality Reduction. Science, 2000, 290:1319-1323. 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/>
              <a:t>1Department of Psychology and 2Department of Mathematics, Stanford University, Stanford, CA 94305, USA. </a:t>
            </a:r>
          </a:p>
          <a:p>
            <a:pPr eaLnBrk="1" hangingPunct="1"/>
            <a:r>
              <a:rPr lang="en-US" altLang="zh-CN" dirty="0"/>
              <a:t>3Department of Computer Science, Carnegie Mellon University, Pittsburgh, PA 15217, USA.</a:t>
            </a:r>
          </a:p>
          <a:p>
            <a:pPr eaLnBrk="1" hangingPunct="1"/>
            <a:r>
              <a:rPr lang="en-US" altLang="zh-CN" dirty="0"/>
              <a:t>*To whom correspondence should be addressed. Email: jbt@psych.stanford.edu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189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55ADA-A09A-07B0-FB9C-4062E4C23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F02362F-75CD-4ED3-F26D-CE18A7CB03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491F71E-190A-E9C3-56DF-75302B727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6B0C96-18B8-87A0-325A-39BA099DF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4390-7C98-483D-BA6D-FFE549C2D20C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148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4390-7C98-483D-BA6D-FFE549C2D20C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932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F4390-7C98-483D-BA6D-FFE549C2D20C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546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4390-7C98-483D-BA6D-FFE549C2D20C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364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4390-7C98-483D-BA6D-FFE549C2D20C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66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4390-7C98-483D-BA6D-FFE549C2D20C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481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4390-7C98-483D-BA6D-FFE549C2D20C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122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FOCS2024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F4390-7C98-483D-BA6D-FFE549C2D20C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217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4390-7C98-483D-BA6D-FFE549C2D20C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785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63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B9173-AB4E-6BC4-9841-A3E7779A5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A7B77D5-9ADB-E401-10A5-EB61805778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45ED4BF-33CA-761D-57D2-4DD03C22E7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341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狄杰斯特拉算法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狄杰斯特拉算法 </a:t>
            </a:r>
          </a:p>
        </p:txBody>
      </p:sp>
    </p:spTree>
    <p:extLst>
      <p:ext uri="{BB962C8B-B14F-4D97-AF65-F5344CB8AC3E}">
        <p14:creationId xmlns:p14="http://schemas.microsoft.com/office/powerpoint/2010/main" val="4170579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狄杰斯特拉算法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狄杰斯特拉算法 </a:t>
            </a:r>
          </a:p>
        </p:txBody>
      </p:sp>
    </p:spTree>
    <p:extLst>
      <p:ext uri="{BB962C8B-B14F-4D97-AF65-F5344CB8AC3E}">
        <p14:creationId xmlns:p14="http://schemas.microsoft.com/office/powerpoint/2010/main" val="66136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理解</a:t>
            </a:r>
            <a:r>
              <a:rPr lang="en-US" altLang="zh-CN" dirty="0"/>
              <a:t>:</a:t>
            </a:r>
            <a:r>
              <a:rPr lang="zh-CN" altLang="en-US" dirty="0"/>
              <a:t>全局最优</a:t>
            </a:r>
            <a:r>
              <a:rPr lang="en-US" altLang="zh-CN" dirty="0"/>
              <a:t>=</a:t>
            </a:r>
            <a:r>
              <a:rPr lang="zh-CN" altLang="en-US" dirty="0"/>
              <a:t>局部最优中的最优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4390-7C98-483D-BA6D-FFE549C2D20C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6732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F4390-7C98-483D-BA6D-FFE549C2D20C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520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94DED3-4D2B-4D8B-93DA-DBA8191D4FDE}" type="slidenum">
              <a:rPr lang="zh-CN" altLang="en-US" smtClean="0"/>
              <a:pPr/>
              <a:t>‹#›</a:t>
            </a:fld>
            <a:r>
              <a:rPr lang="en-US" altLang="zh-CN" dirty="0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334046107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77C0C7-F6A4-4A0E-AC4F-DC113357EFC6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6546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433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accent1"/>
                </a:solidFill>
              </a:defRPr>
            </a:lvl1pPr>
          </a:lstStyle>
          <a:p>
            <a:fld id="{6CC189B3-15F9-4728-BE39-03866BABC88F}" type="slidenum">
              <a:rPr lang="zh-CN" altLang="en-US" smtClean="0"/>
              <a:pPr/>
              <a:t>‹#›</a:t>
            </a:fld>
            <a:r>
              <a:rPr lang="en-US" altLang="zh-CN" dirty="0"/>
              <a:t>/34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transition advTm="100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" y="0"/>
            <a:ext cx="9153486" cy="6858000"/>
          </a:xfrm>
          <a:prstGeom prst="rect">
            <a:avLst/>
          </a:prstGeom>
        </p:spPr>
      </p:pic>
      <p:sp>
        <p:nvSpPr>
          <p:cNvPr id="4103" name="Rectangle 12"/>
          <p:cNvSpPr>
            <a:spLocks noChangeArrowheads="1"/>
          </p:cNvSpPr>
          <p:nvPr/>
        </p:nvSpPr>
        <p:spPr bwMode="auto">
          <a:xfrm>
            <a:off x="-6005" y="1217713"/>
            <a:ext cx="91762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最短路径、</a:t>
            </a:r>
            <a:r>
              <a:rPr lang="zh-CN" altLang="en-US" sz="4800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关键路径和顶点着色</a:t>
            </a:r>
            <a:endParaRPr lang="zh-CN" altLang="en-US" sz="48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4104" name="Rectangle 12"/>
          <p:cNvSpPr>
            <a:spLocks noChangeArrowheads="1"/>
          </p:cNvSpPr>
          <p:nvPr/>
        </p:nvSpPr>
        <p:spPr bwMode="auto">
          <a:xfrm>
            <a:off x="3886200" y="4572000"/>
            <a:ext cx="500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石油学院计算机系   金 忠</a:t>
            </a:r>
          </a:p>
        </p:txBody>
      </p:sp>
      <p:sp>
        <p:nvSpPr>
          <p:cNvPr id="4105" name="TextBox 7"/>
          <p:cNvSpPr txBox="1">
            <a:spLocks noChangeArrowheads="1"/>
          </p:cNvSpPr>
          <p:nvPr/>
        </p:nvSpPr>
        <p:spPr bwMode="auto">
          <a:xfrm>
            <a:off x="5343400" y="5887998"/>
            <a:ext cx="38268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http://patternrecognition.asia/dm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" y="5555042"/>
            <a:ext cx="4935107" cy="733066"/>
          </a:xfrm>
          <a:prstGeom prst="rect">
            <a:avLst/>
          </a:prstGeom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8941" y="139128"/>
            <a:ext cx="89675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281170"/>
      </p:ext>
    </p:extLst>
  </p:cSld>
  <p:clrMapOvr>
    <a:masterClrMapping/>
  </p:clrMapOvr>
  <p:transition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9CDFAC-0090-44F4-81DD-ABD2ADBD2D9F}" type="slidenum">
              <a:rPr lang="zh-CN" altLang="en-US" smtClean="0">
                <a:solidFill>
                  <a:schemeClr val="accent1"/>
                </a:solidFill>
              </a:rPr>
              <a:pPr/>
              <a:t>10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7065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命题</a:t>
            </a:r>
          </a:p>
        </p:txBody>
      </p:sp>
      <p:sp>
        <p:nvSpPr>
          <p:cNvPr id="70660" name="Text Box 3"/>
          <p:cNvSpPr txBox="1">
            <a:spLocks noChangeArrowheads="1"/>
          </p:cNvSpPr>
          <p:nvPr/>
        </p:nvSpPr>
        <p:spPr bwMode="auto">
          <a:xfrm>
            <a:off x="179388" y="836613"/>
            <a:ext cx="8786812" cy="51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设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T</a:t>
            </a:r>
            <a:r>
              <a:rPr lang="zh-CN" altLang="en-US" sz="2800" b="1" dirty="0"/>
              <a:t>已知，已找出</a:t>
            </a:r>
            <a:r>
              <a:rPr lang="en-US" altLang="zh-CN" sz="2800" b="1" dirty="0"/>
              <a:t>v, </a:t>
            </a:r>
            <a:r>
              <a:rPr lang="zh-CN" altLang="en-US" sz="2800" b="1" dirty="0"/>
              <a:t>使  </a:t>
            </a:r>
            <a:r>
              <a:rPr lang="en-US" altLang="zh-CN" sz="2800" b="1" dirty="0"/>
              <a:t>L</a:t>
            </a:r>
            <a:r>
              <a:rPr lang="en-US" altLang="zh-CN" sz="2800" b="1" baseline="-25000" dirty="0"/>
              <a:t>P</a:t>
            </a:r>
            <a:r>
              <a:rPr lang="en-US" altLang="zh-CN" sz="2800" b="1" dirty="0"/>
              <a:t>(v)=min{ L</a:t>
            </a:r>
            <a:r>
              <a:rPr lang="en-US" altLang="zh-CN" sz="2800" b="1" baseline="-25000" dirty="0"/>
              <a:t>P</a:t>
            </a:r>
            <a:r>
              <a:rPr lang="en-US" altLang="zh-CN" sz="2800" b="1" dirty="0"/>
              <a:t>(x) │</a:t>
            </a:r>
            <a:r>
              <a:rPr lang="en-US" altLang="zh-CN" sz="2800" b="1" dirty="0" err="1"/>
              <a:t>x</a:t>
            </a:r>
            <a:r>
              <a:rPr lang="en-US" altLang="zh-CN" sz="2800" dirty="0" err="1"/>
              <a:t>∊T</a:t>
            </a:r>
            <a:r>
              <a:rPr lang="en-US" altLang="zh-CN" sz="2800" b="1" dirty="0"/>
              <a:t>}</a:t>
            </a:r>
            <a:r>
              <a:rPr lang="zh-CN" altLang="en-US" sz="2800" b="1" dirty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令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                  P’=P</a:t>
            </a:r>
            <a:r>
              <a:rPr lang="el-GR" altLang="zh-CN" sz="2800" dirty="0"/>
              <a:t>∪</a:t>
            </a:r>
            <a:r>
              <a:rPr lang="en-US" altLang="zh-CN" sz="2800" dirty="0"/>
              <a:t> </a:t>
            </a:r>
            <a:r>
              <a:rPr lang="en-US" altLang="zh-CN" sz="2800" b="1" dirty="0"/>
              <a:t>{v}</a:t>
            </a:r>
          </a:p>
          <a:p>
            <a:pPr eaLnBrk="1" hangingPunct="1">
              <a:lnSpc>
                <a:spcPct val="110000"/>
              </a:lnSpc>
              <a:spcAft>
                <a:spcPct val="35000"/>
              </a:spcAft>
            </a:pPr>
            <a:r>
              <a:rPr lang="en-US" altLang="zh-CN" sz="2800" b="1" dirty="0"/>
              <a:t>                  T’=T</a:t>
            </a:r>
            <a:r>
              <a:rPr lang="zh-CN" altLang="en-US" sz="2800" b="1" dirty="0"/>
              <a:t>－</a:t>
            </a:r>
            <a:r>
              <a:rPr lang="zh-CN" altLang="en-US" sz="2800" dirty="0"/>
              <a:t> </a:t>
            </a:r>
            <a:r>
              <a:rPr lang="en-US" altLang="zh-CN" sz="2800" b="1" dirty="0"/>
              <a:t>{v}</a:t>
            </a:r>
            <a:r>
              <a:rPr lang="zh-CN" altLang="en-US" sz="2800" b="1" dirty="0"/>
              <a:t>，</a:t>
            </a:r>
          </a:p>
          <a:p>
            <a:pPr eaLnBrk="1" hangingPunct="1">
              <a:lnSpc>
                <a:spcPct val="115000"/>
              </a:lnSpc>
              <a:spcBef>
                <a:spcPct val="5000"/>
              </a:spcBef>
              <a:spcAft>
                <a:spcPct val="30000"/>
              </a:spcAft>
            </a:pPr>
            <a:r>
              <a:rPr lang="zh-CN" altLang="en-US" sz="2800" b="1" dirty="0"/>
              <a:t>并设 </a:t>
            </a:r>
            <a:r>
              <a:rPr lang="en-US" altLang="zh-CN" sz="2800" b="1" dirty="0"/>
              <a:t>L</a:t>
            </a:r>
            <a:r>
              <a:rPr lang="en-US" altLang="zh-CN" sz="2800" b="1" baseline="-25000" dirty="0"/>
              <a:t>P’</a:t>
            </a:r>
            <a:r>
              <a:rPr lang="en-US" altLang="zh-CN" sz="2800" b="1" dirty="0"/>
              <a:t>(x)</a:t>
            </a:r>
            <a:r>
              <a:rPr lang="zh-CN" altLang="en-US" sz="2800" b="1" dirty="0"/>
              <a:t>表示仅经过</a:t>
            </a:r>
            <a:r>
              <a:rPr lang="en-US" altLang="zh-CN" sz="2800" b="1" dirty="0"/>
              <a:t>P’</a:t>
            </a:r>
            <a:r>
              <a:rPr lang="zh-CN" altLang="en-US" sz="2800" b="1" dirty="0"/>
              <a:t>中的点从</a:t>
            </a:r>
            <a:r>
              <a:rPr lang="en-US" altLang="zh-CN" sz="2800" b="1" dirty="0"/>
              <a:t>v</a:t>
            </a:r>
            <a:r>
              <a:rPr lang="en-US" altLang="zh-CN" sz="2800" b="1" baseline="-25000" dirty="0"/>
              <a:t>0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的最短通路的长。则有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zh-CN" altLang="en-US" sz="2800" b="1" dirty="0"/>
              <a:t>           </a:t>
            </a:r>
            <a:r>
              <a:rPr lang="en-US" altLang="zh-CN" sz="2800" b="1" dirty="0"/>
              <a:t>L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P’</a:t>
            </a:r>
            <a:r>
              <a:rPr lang="en-US" altLang="zh-CN" sz="2800" b="1" dirty="0"/>
              <a:t>(x)=min{L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P</a:t>
            </a:r>
            <a:r>
              <a:rPr lang="en-US" altLang="zh-CN" sz="2800" b="1" dirty="0"/>
              <a:t>(x), L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P</a:t>
            </a:r>
            <a:r>
              <a:rPr lang="en-US" altLang="zh-CN" sz="2800" b="1" dirty="0"/>
              <a:t>(v)+W(e)}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这里，</a:t>
            </a:r>
            <a:r>
              <a:rPr lang="en-US" altLang="zh-CN" sz="2800" b="1" dirty="0"/>
              <a:t>e</a:t>
            </a:r>
            <a:r>
              <a:rPr lang="zh-CN" altLang="en-US" sz="2800" b="1" dirty="0"/>
              <a:t>是连接顶点</a:t>
            </a:r>
            <a:r>
              <a:rPr lang="en-US" altLang="zh-CN" sz="2800" b="1" dirty="0"/>
              <a:t>v</a:t>
            </a:r>
            <a:r>
              <a:rPr lang="zh-CN" altLang="en-US" sz="2800" b="1" dirty="0"/>
              <a:t>与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的无向边</a:t>
            </a:r>
            <a:r>
              <a:rPr lang="en-US" altLang="zh-CN" sz="2800" b="1" dirty="0"/>
              <a:t>{</a:t>
            </a:r>
            <a:r>
              <a:rPr lang="en-US" altLang="zh-CN" sz="2800" b="1" dirty="0" err="1"/>
              <a:t>v,x</a:t>
            </a:r>
            <a:r>
              <a:rPr lang="en-US" altLang="zh-CN" sz="2800" b="1" dirty="0"/>
              <a:t>}</a:t>
            </a:r>
            <a:r>
              <a:rPr lang="zh-CN" altLang="en-US" sz="2800" b="1" dirty="0"/>
              <a:t>或有向边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v,x</a:t>
            </a:r>
            <a:r>
              <a:rPr lang="en-US" altLang="zh-CN" sz="2800" b="1" dirty="0"/>
              <a:t>&gt;</a:t>
            </a:r>
            <a:r>
              <a:rPr lang="zh-CN" altLang="en-US" sz="2800" b="1" dirty="0"/>
              <a:t>。</a:t>
            </a:r>
            <a:endParaRPr lang="en-US" altLang="zh-CN" sz="2800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若图中</a:t>
            </a:r>
            <a:r>
              <a:rPr lang="en-US" altLang="zh-CN" sz="2800" b="1" dirty="0"/>
              <a:t>e </a:t>
            </a:r>
            <a:r>
              <a:rPr lang="en-US" altLang="zh-CN" sz="2800" dirty="0"/>
              <a:t>∉</a:t>
            </a:r>
            <a:r>
              <a:rPr lang="en-US" altLang="zh-CN" sz="2800" b="1" dirty="0"/>
              <a:t>E, </a:t>
            </a:r>
            <a:r>
              <a:rPr lang="zh-CN" altLang="en-US" sz="2800" b="1" dirty="0"/>
              <a:t>取</a:t>
            </a:r>
            <a:r>
              <a:rPr lang="en-US" altLang="zh-CN" sz="2800" b="1" dirty="0"/>
              <a:t>W(e)=</a:t>
            </a:r>
            <a:r>
              <a:rPr lang="en-US" altLang="en-US" sz="2800" b="1" dirty="0"/>
              <a:t>∞</a:t>
            </a:r>
            <a:r>
              <a:rPr lang="zh-CN" altLang="en-US" sz="2800" b="1" dirty="0"/>
              <a:t>。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454204" y="1052736"/>
            <a:ext cx="4575639" cy="374441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9388" y="1052736"/>
            <a:ext cx="3960564" cy="37444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65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9CDFAC-0090-44F4-81DD-ABD2ADBD2D9F}" type="slidenum">
              <a:rPr lang="zh-CN" altLang="en-US" smtClean="0">
                <a:solidFill>
                  <a:schemeClr val="accent1"/>
                </a:solidFill>
              </a:rPr>
              <a:pPr/>
              <a:t>11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7065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最短通路变化情况</a:t>
            </a:r>
          </a:p>
        </p:txBody>
      </p: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366391" y="1196752"/>
            <a:ext cx="3527425" cy="3314699"/>
            <a:chOff x="322" y="117"/>
            <a:chExt cx="2222" cy="2088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322" y="117"/>
              <a:ext cx="2222" cy="20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8" name="Arc 5"/>
            <p:cNvSpPr>
              <a:spLocks/>
            </p:cNvSpPr>
            <p:nvPr/>
          </p:nvSpPr>
          <p:spPr bwMode="auto">
            <a:xfrm flipH="1">
              <a:off x="1429" y="436"/>
              <a:ext cx="861" cy="1769"/>
            </a:xfrm>
            <a:custGeom>
              <a:avLst/>
              <a:gdLst>
                <a:gd name="T0" fmla="*/ 0 w 21600"/>
                <a:gd name="T1" fmla="*/ 0 h 28395"/>
                <a:gd name="T2" fmla="*/ 0 w 21600"/>
                <a:gd name="T3" fmla="*/ 0 h 28395"/>
                <a:gd name="T4" fmla="*/ 0 w 21600"/>
                <a:gd name="T5" fmla="*/ 0 h 283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395"/>
                <a:gd name="T11" fmla="*/ 21600 w 21600"/>
                <a:gd name="T12" fmla="*/ 28395 h 283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395" fill="none" extrusionOk="0">
                  <a:moveTo>
                    <a:pt x="1383" y="0"/>
                  </a:moveTo>
                  <a:cubicBezTo>
                    <a:pt x="12752" y="730"/>
                    <a:pt x="21600" y="10163"/>
                    <a:pt x="21600" y="21556"/>
                  </a:cubicBezTo>
                  <a:cubicBezTo>
                    <a:pt x="21600" y="23880"/>
                    <a:pt x="21224" y="26189"/>
                    <a:pt x="20488" y="28394"/>
                  </a:cubicBezTo>
                </a:path>
                <a:path w="21600" h="28395" stroke="0" extrusionOk="0">
                  <a:moveTo>
                    <a:pt x="1383" y="0"/>
                  </a:moveTo>
                  <a:cubicBezTo>
                    <a:pt x="12752" y="730"/>
                    <a:pt x="21600" y="10163"/>
                    <a:pt x="21600" y="21556"/>
                  </a:cubicBezTo>
                  <a:cubicBezTo>
                    <a:pt x="21600" y="23880"/>
                    <a:pt x="21224" y="26189"/>
                    <a:pt x="20488" y="28394"/>
                  </a:cubicBezTo>
                  <a:lnTo>
                    <a:pt x="0" y="21556"/>
                  </a:lnTo>
                  <a:close/>
                </a:path>
              </a:pathLst>
            </a:cu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93" y="1376"/>
              <a:ext cx="24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993300"/>
                  </a:solidFill>
                </a:rPr>
                <a:t>v</a:t>
              </a:r>
              <a:r>
                <a:rPr lang="en-US" altLang="zh-CN" baseline="-25000">
                  <a:solidFill>
                    <a:srgbClr val="993300"/>
                  </a:solidFill>
                </a:rPr>
                <a:t>0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119" y="1477"/>
              <a:ext cx="189" cy="2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hlink"/>
                  </a:solidFill>
                </a:rPr>
                <a:t>v</a:t>
              </a:r>
              <a:endParaRPr lang="en-US" altLang="zh-CN" baseline="-25000" dirty="0">
                <a:solidFill>
                  <a:schemeClr val="hlink"/>
                </a:solidFill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1020" y="897"/>
              <a:ext cx="192" cy="12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748" y="1015"/>
              <a:ext cx="272" cy="11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 flipV="1">
              <a:off x="1076" y="1342"/>
              <a:ext cx="988" cy="4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522" y="1162"/>
              <a:ext cx="115" cy="195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 flipV="1">
              <a:off x="637" y="1162"/>
              <a:ext cx="56" cy="129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1076" y="890"/>
              <a:ext cx="126" cy="45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693" y="1032"/>
              <a:ext cx="58" cy="261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48"/>
            <p:cNvSpPr txBox="1">
              <a:spLocks noChangeArrowheads="1"/>
            </p:cNvSpPr>
            <p:nvPr/>
          </p:nvSpPr>
          <p:spPr bwMode="auto">
            <a:xfrm>
              <a:off x="2018" y="143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</a:p>
          </p:txBody>
        </p:sp>
        <p:sp>
          <p:nvSpPr>
            <p:cNvPr id="19" name="Oval 51"/>
            <p:cNvSpPr>
              <a:spLocks noChangeArrowheads="1"/>
            </p:cNvSpPr>
            <p:nvPr/>
          </p:nvSpPr>
          <p:spPr bwMode="auto">
            <a:xfrm>
              <a:off x="1065" y="1297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79104" y="5013176"/>
            <a:ext cx="78854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/>
              <a:t>L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P’</a:t>
            </a:r>
            <a:r>
              <a:rPr lang="en-US" altLang="zh-CN" sz="3200" b="1" dirty="0"/>
              <a:t>(x)=L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P</a:t>
            </a:r>
            <a:r>
              <a:rPr lang="en-US" altLang="zh-CN" sz="3200" b="1" dirty="0"/>
              <a:t>(x)                   L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P’</a:t>
            </a:r>
            <a:r>
              <a:rPr lang="en-US" altLang="zh-CN" sz="3200" b="1" dirty="0"/>
              <a:t>(x)= L</a:t>
            </a:r>
            <a:r>
              <a:rPr lang="en-US" altLang="zh-CN" sz="3200" b="1" baseline="-25000" dirty="0">
                <a:solidFill>
                  <a:srgbClr val="FF0000"/>
                </a:solidFill>
              </a:rPr>
              <a:t>P</a:t>
            </a:r>
            <a:r>
              <a:rPr lang="en-US" altLang="zh-CN" sz="3200" b="1" dirty="0"/>
              <a:t>(v)+W(e)</a:t>
            </a:r>
            <a:endParaRPr lang="zh-CN" altLang="en-US" sz="3200" dirty="0"/>
          </a:p>
        </p:txBody>
      </p:sp>
      <p:sp>
        <p:nvSpPr>
          <p:cNvPr id="34" name="Oval 51"/>
          <p:cNvSpPr>
            <a:spLocks noChangeArrowheads="1"/>
          </p:cNvSpPr>
          <p:nvPr/>
        </p:nvSpPr>
        <p:spPr bwMode="auto">
          <a:xfrm>
            <a:off x="1987228" y="2062371"/>
            <a:ext cx="73025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Oval 51"/>
          <p:cNvSpPr>
            <a:spLocks noChangeArrowheads="1"/>
          </p:cNvSpPr>
          <p:nvPr/>
        </p:nvSpPr>
        <p:spPr bwMode="auto">
          <a:xfrm>
            <a:off x="827584" y="2214771"/>
            <a:ext cx="73025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Oval 62"/>
          <p:cNvSpPr>
            <a:spLocks noChangeArrowheads="1"/>
          </p:cNvSpPr>
          <p:nvPr/>
        </p:nvSpPr>
        <p:spPr bwMode="auto">
          <a:xfrm>
            <a:off x="1879279" y="3359720"/>
            <a:ext cx="144463" cy="1444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0" name="Group 83"/>
          <p:cNvGrpSpPr>
            <a:grpSpLocks/>
          </p:cNvGrpSpPr>
          <p:nvPr/>
        </p:nvGrpSpPr>
        <p:grpSpPr bwMode="auto">
          <a:xfrm>
            <a:off x="4881563" y="1198339"/>
            <a:ext cx="3527425" cy="3314699"/>
            <a:chOff x="322" y="117"/>
            <a:chExt cx="2222" cy="2088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322" y="117"/>
              <a:ext cx="2222" cy="20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2" name="Arc 5"/>
            <p:cNvSpPr>
              <a:spLocks/>
            </p:cNvSpPr>
            <p:nvPr/>
          </p:nvSpPr>
          <p:spPr bwMode="auto">
            <a:xfrm flipH="1">
              <a:off x="1429" y="436"/>
              <a:ext cx="861" cy="1769"/>
            </a:xfrm>
            <a:custGeom>
              <a:avLst/>
              <a:gdLst>
                <a:gd name="T0" fmla="*/ 0 w 21600"/>
                <a:gd name="T1" fmla="*/ 0 h 28395"/>
                <a:gd name="T2" fmla="*/ 0 w 21600"/>
                <a:gd name="T3" fmla="*/ 0 h 28395"/>
                <a:gd name="T4" fmla="*/ 0 w 21600"/>
                <a:gd name="T5" fmla="*/ 0 h 2839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395"/>
                <a:gd name="T11" fmla="*/ 21600 w 21600"/>
                <a:gd name="T12" fmla="*/ 28395 h 283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395" fill="none" extrusionOk="0">
                  <a:moveTo>
                    <a:pt x="1383" y="0"/>
                  </a:moveTo>
                  <a:cubicBezTo>
                    <a:pt x="12752" y="730"/>
                    <a:pt x="21600" y="10163"/>
                    <a:pt x="21600" y="21556"/>
                  </a:cubicBezTo>
                  <a:cubicBezTo>
                    <a:pt x="21600" y="23880"/>
                    <a:pt x="21224" y="26189"/>
                    <a:pt x="20488" y="28394"/>
                  </a:cubicBezTo>
                </a:path>
                <a:path w="21600" h="28395" stroke="0" extrusionOk="0">
                  <a:moveTo>
                    <a:pt x="1383" y="0"/>
                  </a:moveTo>
                  <a:cubicBezTo>
                    <a:pt x="12752" y="730"/>
                    <a:pt x="21600" y="10163"/>
                    <a:pt x="21600" y="21556"/>
                  </a:cubicBezTo>
                  <a:cubicBezTo>
                    <a:pt x="21600" y="23880"/>
                    <a:pt x="21224" y="26189"/>
                    <a:pt x="20488" y="28394"/>
                  </a:cubicBezTo>
                  <a:lnTo>
                    <a:pt x="0" y="21556"/>
                  </a:lnTo>
                  <a:close/>
                </a:path>
              </a:pathLst>
            </a:cu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393" y="1376"/>
              <a:ext cx="24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993300"/>
                  </a:solidFill>
                </a:rPr>
                <a:t>v</a:t>
              </a:r>
              <a:r>
                <a:rPr lang="en-US" altLang="zh-CN" baseline="-25000">
                  <a:solidFill>
                    <a:srgbClr val="993300"/>
                  </a:solidFill>
                </a:rPr>
                <a:t>0</a:t>
              </a:r>
            </a:p>
          </p:txBody>
        </p:sp>
        <p:sp>
          <p:nvSpPr>
            <p:cNvPr id="44" name="Text Box 8"/>
            <p:cNvSpPr txBox="1">
              <a:spLocks noChangeArrowheads="1"/>
            </p:cNvSpPr>
            <p:nvPr/>
          </p:nvSpPr>
          <p:spPr bwMode="auto">
            <a:xfrm>
              <a:off x="1119" y="1477"/>
              <a:ext cx="189" cy="23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chemeClr val="hlink"/>
                  </a:solidFill>
                </a:rPr>
                <a:t>v</a:t>
              </a:r>
              <a:endParaRPr lang="en-US" altLang="zh-CN" baseline="-25000" dirty="0">
                <a:solidFill>
                  <a:schemeClr val="hlink"/>
                </a:solidFill>
              </a:endParaRPr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 flipH="1">
              <a:off x="1020" y="897"/>
              <a:ext cx="192" cy="12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0"/>
            <p:cNvSpPr>
              <a:spLocks noChangeShapeType="1"/>
            </p:cNvSpPr>
            <p:nvPr/>
          </p:nvSpPr>
          <p:spPr bwMode="auto">
            <a:xfrm>
              <a:off x="748" y="1015"/>
              <a:ext cx="272" cy="11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1"/>
            <p:cNvSpPr>
              <a:spLocks noChangeShapeType="1"/>
            </p:cNvSpPr>
            <p:nvPr/>
          </p:nvSpPr>
          <p:spPr bwMode="auto">
            <a:xfrm flipH="1">
              <a:off x="1307" y="1389"/>
              <a:ext cx="757" cy="13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2"/>
            <p:cNvSpPr>
              <a:spLocks noChangeShapeType="1"/>
            </p:cNvSpPr>
            <p:nvPr/>
          </p:nvSpPr>
          <p:spPr bwMode="auto">
            <a:xfrm flipV="1">
              <a:off x="522" y="1162"/>
              <a:ext cx="115" cy="195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 flipV="1">
              <a:off x="637" y="1162"/>
              <a:ext cx="56" cy="129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 flipH="1">
              <a:off x="1080" y="889"/>
              <a:ext cx="132" cy="45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5"/>
            <p:cNvSpPr>
              <a:spLocks noChangeShapeType="1"/>
            </p:cNvSpPr>
            <p:nvPr/>
          </p:nvSpPr>
          <p:spPr bwMode="auto">
            <a:xfrm flipV="1">
              <a:off x="693" y="1032"/>
              <a:ext cx="58" cy="261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48"/>
            <p:cNvSpPr txBox="1">
              <a:spLocks noChangeArrowheads="1"/>
            </p:cNvSpPr>
            <p:nvPr/>
          </p:nvSpPr>
          <p:spPr bwMode="auto">
            <a:xfrm>
              <a:off x="2018" y="143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1065" y="1297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4" name="Oval 51"/>
          <p:cNvSpPr>
            <a:spLocks noChangeArrowheads="1"/>
          </p:cNvSpPr>
          <p:nvPr/>
        </p:nvSpPr>
        <p:spPr bwMode="auto">
          <a:xfrm>
            <a:off x="6502400" y="2063958"/>
            <a:ext cx="73025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" name="Oval 51"/>
          <p:cNvSpPr>
            <a:spLocks noChangeArrowheads="1"/>
          </p:cNvSpPr>
          <p:nvPr/>
        </p:nvSpPr>
        <p:spPr bwMode="auto">
          <a:xfrm>
            <a:off x="5342756" y="2216358"/>
            <a:ext cx="73025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" name="Oval 62"/>
          <p:cNvSpPr>
            <a:spLocks noChangeArrowheads="1"/>
          </p:cNvSpPr>
          <p:nvPr/>
        </p:nvSpPr>
        <p:spPr bwMode="auto">
          <a:xfrm>
            <a:off x="6394451" y="3361307"/>
            <a:ext cx="144463" cy="1444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76056" y="5748860"/>
            <a:ext cx="392549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这里，</a:t>
            </a:r>
            <a:r>
              <a:rPr lang="en-US" altLang="zh-CN" b="1" dirty="0"/>
              <a:t>e</a:t>
            </a:r>
            <a:r>
              <a:rPr lang="zh-CN" altLang="en-US" b="1" dirty="0"/>
              <a:t>是无向边</a:t>
            </a:r>
            <a:r>
              <a:rPr lang="en-US" altLang="zh-CN" b="1" dirty="0"/>
              <a:t>{</a:t>
            </a:r>
            <a:r>
              <a:rPr lang="en-US" altLang="zh-CN" b="1" dirty="0" err="1"/>
              <a:t>v,x</a:t>
            </a:r>
            <a:r>
              <a:rPr lang="en-US" altLang="zh-CN" b="1" dirty="0"/>
              <a:t>}</a:t>
            </a:r>
            <a:r>
              <a:rPr lang="zh-CN" altLang="en-US" b="1" dirty="0"/>
              <a:t>或有向边</a:t>
            </a:r>
            <a:r>
              <a:rPr lang="en-US" altLang="zh-CN" b="1" dirty="0"/>
              <a:t>&lt;</a:t>
            </a:r>
            <a:r>
              <a:rPr lang="en-US" altLang="zh-CN" b="1" dirty="0" err="1"/>
              <a:t>v,x</a:t>
            </a:r>
            <a:r>
              <a:rPr lang="en-US" altLang="zh-CN" b="1" dirty="0"/>
              <a:t>&gt;</a:t>
            </a:r>
          </a:p>
        </p:txBody>
      </p:sp>
      <p:sp>
        <p:nvSpPr>
          <p:cNvPr id="58" name="Line 14"/>
          <p:cNvSpPr>
            <a:spLocks noChangeShapeType="1"/>
          </p:cNvSpPr>
          <p:nvPr/>
        </p:nvSpPr>
        <p:spPr bwMode="auto">
          <a:xfrm>
            <a:off x="6119813" y="3121480"/>
            <a:ext cx="304800" cy="308882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16479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BB0D74-1C67-4319-939A-B80BF7566F6A}" type="slidenum">
              <a:rPr lang="zh-CN" altLang="en-US" smtClean="0">
                <a:solidFill>
                  <a:schemeClr val="accent1"/>
                </a:solidFill>
              </a:rPr>
              <a:pPr/>
              <a:t>12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7577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b="1" dirty="0" err="1">
                <a:latin typeface="Calibri" panose="020F0502020204030204" pitchFamily="34" charset="0"/>
                <a:ea typeface="宋体" panose="02010600030101010101" pitchFamily="2" charset="-122"/>
              </a:rPr>
              <a:t>Dijkstra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算法步骤</a:t>
            </a:r>
          </a:p>
        </p:txBody>
      </p:sp>
      <p:sp>
        <p:nvSpPr>
          <p:cNvPr id="75780" name="Rectangle 3"/>
          <p:cNvSpPr>
            <a:spLocks noGrp="1"/>
          </p:cNvSpPr>
          <p:nvPr>
            <p:ph type="body" idx="4294967295"/>
          </p:nvPr>
        </p:nvSpPr>
        <p:spPr>
          <a:xfrm>
            <a:off x="107504" y="764704"/>
            <a:ext cx="8229600" cy="7207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设起点是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，终点是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。具体程序步骤如下：</a:t>
            </a: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auto">
          <a:xfrm>
            <a:off x="179388" y="1277695"/>
            <a:ext cx="8640762" cy="5607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6575" indent="-536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20000"/>
              </a:spcAft>
              <a:buFontTx/>
              <a:buAutoNum type="arabicParenBoth"/>
            </a:pPr>
            <a:r>
              <a:rPr lang="zh-CN" altLang="en-US" sz="2800" b="1" dirty="0"/>
              <a:t>开始，设 </a:t>
            </a:r>
            <a:r>
              <a:rPr lang="en-US" altLang="zh-CN" sz="2800" b="1" dirty="0"/>
              <a:t>P={v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}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T=V</a:t>
            </a:r>
            <a:r>
              <a:rPr lang="zh-CN" altLang="en-US" sz="2800" b="1" dirty="0"/>
              <a:t>－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，对</a:t>
            </a:r>
            <a:r>
              <a:rPr lang="en-US" altLang="zh-CN" sz="2800" b="1" dirty="0"/>
              <a:t>T</a:t>
            </a:r>
            <a:r>
              <a:rPr lang="zh-CN" altLang="en-US" sz="2800" b="1" dirty="0"/>
              <a:t>中的每一个顶点</a:t>
            </a:r>
            <a:r>
              <a:rPr lang="en-US" altLang="zh-CN" sz="2800" b="1" dirty="0"/>
              <a:t>x,</a:t>
            </a:r>
            <a:r>
              <a:rPr lang="zh-CN" altLang="en-US" sz="2800" b="1" dirty="0"/>
              <a:t>令             </a:t>
            </a:r>
            <a:r>
              <a:rPr lang="en-US" altLang="zh-CN" sz="2800" b="1" dirty="0"/>
              <a:t>L</a:t>
            </a:r>
            <a:r>
              <a:rPr lang="en-US" altLang="zh-CN" sz="2800" b="1" baseline="-25000" dirty="0"/>
              <a:t>P</a:t>
            </a:r>
            <a:r>
              <a:rPr lang="en-US" altLang="zh-CN" sz="2800" b="1" dirty="0"/>
              <a:t>(x)=W(e)</a:t>
            </a:r>
            <a:r>
              <a:rPr lang="zh-CN" altLang="en-US" sz="2800" b="1" dirty="0"/>
              <a:t>。</a:t>
            </a:r>
            <a:endParaRPr lang="en-US" altLang="zh-CN" sz="2800" b="1" dirty="0"/>
          </a:p>
          <a:p>
            <a:pPr marL="0" indent="0" eaLnBrk="1" hangingPunct="1">
              <a:spcAft>
                <a:spcPct val="20000"/>
              </a:spcAft>
            </a:pPr>
            <a:r>
              <a:rPr lang="en-US" altLang="zh-CN" sz="2800" b="1" dirty="0"/>
              <a:t>      </a:t>
            </a:r>
            <a:r>
              <a:rPr lang="zh-CN" altLang="en-US" sz="2800" b="1" dirty="0"/>
              <a:t>这里，</a:t>
            </a:r>
            <a:r>
              <a:rPr lang="en-US" altLang="zh-CN" sz="2800" b="1" dirty="0"/>
              <a:t>e</a:t>
            </a:r>
            <a:r>
              <a:rPr lang="zh-CN" altLang="en-US" sz="2800" b="1" dirty="0"/>
              <a:t>是无向边</a:t>
            </a:r>
            <a:r>
              <a:rPr lang="en-US" altLang="zh-CN" sz="2800" b="1" dirty="0"/>
              <a:t>{</a:t>
            </a:r>
            <a:r>
              <a:rPr lang="en-US" altLang="zh-CN" sz="2800" b="1" dirty="0" err="1"/>
              <a:t>v,x</a:t>
            </a:r>
            <a:r>
              <a:rPr lang="en-US" altLang="zh-CN" sz="2800" b="1" dirty="0"/>
              <a:t>}</a:t>
            </a:r>
            <a:r>
              <a:rPr lang="zh-CN" altLang="en-US" sz="2800" b="1" dirty="0"/>
              <a:t>或有向边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v,x</a:t>
            </a:r>
            <a:r>
              <a:rPr lang="en-US" altLang="zh-CN" sz="2800" b="1" dirty="0"/>
              <a:t>&gt;</a:t>
            </a:r>
            <a:r>
              <a:rPr lang="zh-CN" altLang="en-US" sz="2800" b="1" dirty="0"/>
              <a:t>。</a:t>
            </a:r>
          </a:p>
          <a:p>
            <a:pPr eaLnBrk="1" hangingPunct="1">
              <a:spcAft>
                <a:spcPct val="20000"/>
              </a:spcAft>
              <a:buFontTx/>
              <a:buAutoNum type="arabicParenBoth" startAt="2"/>
            </a:pPr>
            <a:r>
              <a:rPr lang="zh-CN" altLang="en-US" sz="2800" b="1" dirty="0"/>
              <a:t>设</a:t>
            </a:r>
            <a:r>
              <a:rPr lang="en-US" altLang="zh-CN" sz="2800" b="1" dirty="0"/>
              <a:t>v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T</a:t>
            </a:r>
            <a:r>
              <a:rPr lang="zh-CN" altLang="en-US" sz="2800" b="1" dirty="0"/>
              <a:t>中关于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有最小指标的顶点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即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 dirty="0"/>
              <a:t>             </a:t>
            </a:r>
            <a:r>
              <a:rPr lang="en-US" altLang="zh-CN" sz="2800" b="1" dirty="0"/>
              <a:t>L</a:t>
            </a:r>
            <a:r>
              <a:rPr lang="en-US" altLang="zh-CN" sz="2800" b="1" baseline="-25000" dirty="0"/>
              <a:t>P</a:t>
            </a:r>
            <a:r>
              <a:rPr lang="en-US" altLang="zh-CN" sz="2800" b="1" dirty="0"/>
              <a:t>(v)=min{L</a:t>
            </a:r>
            <a:r>
              <a:rPr lang="en-US" altLang="zh-CN" sz="2800" b="1" baseline="-25000" dirty="0"/>
              <a:t>P</a:t>
            </a:r>
            <a:r>
              <a:rPr lang="en-US" altLang="zh-CN" sz="2800" b="1" dirty="0"/>
              <a:t>(x) │</a:t>
            </a:r>
            <a:r>
              <a:rPr lang="en-US" altLang="zh-CN" sz="2800" b="1" dirty="0" err="1"/>
              <a:t>x</a:t>
            </a:r>
            <a:r>
              <a:rPr lang="en-US" altLang="zh-CN" sz="2800" dirty="0" err="1"/>
              <a:t>∊</a:t>
            </a:r>
            <a:r>
              <a:rPr lang="en-US" altLang="zh-CN" sz="2800" b="1" dirty="0" err="1"/>
              <a:t>T</a:t>
            </a:r>
            <a:r>
              <a:rPr lang="en-US" altLang="zh-CN" sz="2800" b="1" dirty="0"/>
              <a:t>}</a:t>
            </a:r>
            <a:r>
              <a:rPr lang="zh-CN" altLang="en-US" sz="2800" b="1" dirty="0"/>
              <a:t>。</a:t>
            </a:r>
          </a:p>
          <a:p>
            <a:pPr eaLnBrk="1" hangingPunct="1">
              <a:spcAft>
                <a:spcPct val="20000"/>
              </a:spcAft>
              <a:buFontTx/>
              <a:buAutoNum type="arabicParenBoth" startAt="3"/>
            </a:pPr>
            <a:r>
              <a:rPr lang="zh-CN" altLang="en-US" sz="2800" b="1" dirty="0"/>
              <a:t>若</a:t>
            </a:r>
            <a:r>
              <a:rPr lang="en-US" altLang="zh-CN" sz="2800" b="1" dirty="0"/>
              <a:t>v=z</a:t>
            </a:r>
            <a:r>
              <a:rPr lang="zh-CN" altLang="en-US" sz="2800" b="1" dirty="0"/>
              <a:t>，则终止。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 dirty="0"/>
              <a:t>     否则，设 </a:t>
            </a:r>
            <a:r>
              <a:rPr lang="en-US" altLang="zh-CN" sz="2800" b="1" dirty="0"/>
              <a:t>P’=P</a:t>
            </a:r>
            <a:r>
              <a:rPr lang="el-GR" altLang="zh-CN" sz="2800" dirty="0"/>
              <a:t>∪</a:t>
            </a:r>
            <a:r>
              <a:rPr lang="en-US" altLang="zh-CN" sz="2800" dirty="0"/>
              <a:t> </a:t>
            </a:r>
            <a:r>
              <a:rPr lang="en-US" altLang="zh-CN" sz="2800" b="1" dirty="0"/>
              <a:t>{v}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T’=T</a:t>
            </a:r>
            <a:r>
              <a:rPr lang="zh-CN" altLang="en-US" sz="2800" b="1" dirty="0"/>
              <a:t>－</a:t>
            </a:r>
            <a:r>
              <a:rPr lang="zh-CN" altLang="en-US" sz="2800" dirty="0"/>
              <a:t> </a:t>
            </a:r>
            <a:r>
              <a:rPr lang="en-US" altLang="zh-CN" sz="2800" b="1" dirty="0"/>
              <a:t>{v}</a:t>
            </a:r>
            <a:r>
              <a:rPr lang="zh-CN" altLang="en-US" sz="2800" b="1" dirty="0"/>
              <a:t>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 dirty="0"/>
              <a:t>     对于</a:t>
            </a:r>
            <a:r>
              <a:rPr lang="en-US" altLang="zh-CN" sz="2800" b="1" dirty="0"/>
              <a:t>T’</a:t>
            </a:r>
            <a:r>
              <a:rPr lang="zh-CN" altLang="en-US" sz="2800" b="1" dirty="0"/>
              <a:t>中的每一个顶点 ，计算它关于</a:t>
            </a:r>
            <a:r>
              <a:rPr lang="en-US" altLang="zh-CN" sz="2800" b="1" dirty="0"/>
              <a:t>P’</a:t>
            </a:r>
            <a:r>
              <a:rPr lang="zh-CN" altLang="en-US" sz="2800" b="1" dirty="0"/>
              <a:t>的指标： 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 dirty="0"/>
              <a:t>             </a:t>
            </a:r>
            <a:r>
              <a:rPr lang="en-US" altLang="zh-CN" sz="2800" b="1" dirty="0"/>
              <a:t>L</a:t>
            </a:r>
            <a:r>
              <a:rPr lang="en-US" altLang="zh-CN" sz="2800" b="1" baseline="-25000" dirty="0"/>
              <a:t>P’</a:t>
            </a:r>
            <a:r>
              <a:rPr lang="en-US" altLang="zh-CN" sz="2800" b="1" dirty="0"/>
              <a:t>(x)=min{L</a:t>
            </a:r>
            <a:r>
              <a:rPr lang="en-US" altLang="zh-CN" sz="2800" b="1" baseline="-25000" dirty="0"/>
              <a:t>P</a:t>
            </a:r>
            <a:r>
              <a:rPr lang="en-US" altLang="zh-CN" sz="2800" b="1" dirty="0"/>
              <a:t>(x), L</a:t>
            </a:r>
            <a:r>
              <a:rPr lang="en-US" altLang="zh-CN" sz="2800" b="1" baseline="-25000" dirty="0"/>
              <a:t>P</a:t>
            </a:r>
            <a:r>
              <a:rPr lang="en-US" altLang="zh-CN" sz="2800" b="1" dirty="0"/>
              <a:t>(v)+W(e)}</a:t>
            </a:r>
            <a:r>
              <a:rPr lang="zh-CN" altLang="en-US" sz="2800" b="1" dirty="0"/>
              <a:t>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 dirty="0"/>
              <a:t>      用</a:t>
            </a:r>
            <a:r>
              <a:rPr lang="en-US" altLang="zh-CN" sz="2800" b="1" dirty="0"/>
              <a:t>P’</a:t>
            </a:r>
            <a:r>
              <a:rPr lang="zh-CN" altLang="en-US" sz="2800" b="1" dirty="0"/>
              <a:t>代</a:t>
            </a:r>
            <a:r>
              <a:rPr lang="en-US" altLang="zh-CN" sz="2800" b="1" dirty="0"/>
              <a:t>P, </a:t>
            </a:r>
            <a:r>
              <a:rPr lang="zh-CN" altLang="en-US" sz="2800" b="1" dirty="0"/>
              <a:t>用</a:t>
            </a:r>
            <a:r>
              <a:rPr lang="en-US" altLang="zh-CN" sz="2800" b="1" dirty="0"/>
              <a:t>T’</a:t>
            </a:r>
            <a:r>
              <a:rPr lang="zh-CN" altLang="en-US" sz="2800" b="1" dirty="0"/>
              <a:t>代</a:t>
            </a:r>
            <a:r>
              <a:rPr lang="en-US" altLang="zh-CN" sz="2800" b="1" dirty="0"/>
              <a:t>T,</a:t>
            </a:r>
            <a:r>
              <a:rPr lang="zh-CN" altLang="en-US" sz="2800" b="1" dirty="0"/>
              <a:t>用</a:t>
            </a:r>
            <a:r>
              <a:rPr lang="en-US" altLang="zh-CN" sz="2800" b="1" dirty="0"/>
              <a:t>L</a:t>
            </a:r>
            <a:r>
              <a:rPr lang="en-US" altLang="zh-CN" sz="2800" b="1" baseline="-25000" dirty="0"/>
              <a:t>P’</a:t>
            </a:r>
            <a:r>
              <a:rPr lang="en-US" altLang="zh-CN" sz="2800" b="1" dirty="0"/>
              <a:t>(x)</a:t>
            </a:r>
            <a:r>
              <a:rPr lang="zh-CN" altLang="en-US" sz="2800" b="1" dirty="0"/>
              <a:t>代</a:t>
            </a:r>
            <a:r>
              <a:rPr lang="en-US" altLang="zh-CN" sz="2800" b="1" dirty="0"/>
              <a:t>L</a:t>
            </a:r>
            <a:r>
              <a:rPr lang="en-US" altLang="zh-CN" sz="2800" b="1" baseline="-25000" dirty="0"/>
              <a:t>P</a:t>
            </a:r>
            <a:r>
              <a:rPr lang="en-US" altLang="zh-CN" sz="2800" b="1" dirty="0"/>
              <a:t>(x)</a:t>
            </a:r>
            <a:r>
              <a:rPr lang="zh-CN" altLang="en-US" sz="2800" b="1" dirty="0"/>
              <a:t>，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800" b="1" dirty="0"/>
              <a:t>      重复步骤</a:t>
            </a:r>
            <a:r>
              <a:rPr lang="en-US" altLang="zh-CN" sz="2800" b="1" dirty="0"/>
              <a:t>(2)</a:t>
            </a:r>
            <a:r>
              <a:rPr lang="zh-CN" altLang="en-US" sz="2800" b="1" dirty="0"/>
              <a:t>。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64E78C-72FE-4FB3-AE95-974378432C96}" type="slidenum">
              <a:rPr lang="zh-CN" altLang="en-US" smtClean="0">
                <a:solidFill>
                  <a:schemeClr val="accent1"/>
                </a:solidFill>
              </a:rPr>
              <a:pPr/>
              <a:t>13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76803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713787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 求从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40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的最短通路的长</a:t>
            </a:r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323850" y="1196973"/>
            <a:ext cx="3464811" cy="1630288"/>
            <a:chOff x="1280" y="2247"/>
            <a:chExt cx="2674" cy="1077"/>
          </a:xfrm>
        </p:grpSpPr>
        <p:sp>
          <p:nvSpPr>
            <p:cNvPr id="76840" name="Line 5"/>
            <p:cNvSpPr>
              <a:spLocks noChangeShapeType="1"/>
            </p:cNvSpPr>
            <p:nvPr/>
          </p:nvSpPr>
          <p:spPr bwMode="auto">
            <a:xfrm>
              <a:off x="1927" y="2523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41" name="Line 6"/>
            <p:cNvSpPr>
              <a:spLocks noChangeShapeType="1"/>
            </p:cNvSpPr>
            <p:nvPr/>
          </p:nvSpPr>
          <p:spPr bwMode="auto">
            <a:xfrm>
              <a:off x="1927" y="3067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42" name="Line 7"/>
            <p:cNvSpPr>
              <a:spLocks noChangeShapeType="1"/>
            </p:cNvSpPr>
            <p:nvPr/>
          </p:nvSpPr>
          <p:spPr bwMode="auto">
            <a:xfrm>
              <a:off x="1927" y="2523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43" name="Line 8"/>
            <p:cNvSpPr>
              <a:spLocks noChangeShapeType="1"/>
            </p:cNvSpPr>
            <p:nvPr/>
          </p:nvSpPr>
          <p:spPr bwMode="auto">
            <a:xfrm>
              <a:off x="3288" y="2523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44" name="Line 9"/>
            <p:cNvSpPr>
              <a:spLocks noChangeShapeType="1"/>
            </p:cNvSpPr>
            <p:nvPr/>
          </p:nvSpPr>
          <p:spPr bwMode="auto">
            <a:xfrm flipH="1">
              <a:off x="1519" y="2523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45" name="Line 10"/>
            <p:cNvSpPr>
              <a:spLocks noChangeShapeType="1"/>
            </p:cNvSpPr>
            <p:nvPr/>
          </p:nvSpPr>
          <p:spPr bwMode="auto">
            <a:xfrm>
              <a:off x="1519" y="2795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46" name="Line 11"/>
            <p:cNvSpPr>
              <a:spLocks noChangeShapeType="1"/>
            </p:cNvSpPr>
            <p:nvPr/>
          </p:nvSpPr>
          <p:spPr bwMode="auto">
            <a:xfrm flipH="1">
              <a:off x="3288" y="2795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47" name="Line 12"/>
            <p:cNvSpPr>
              <a:spLocks noChangeShapeType="1"/>
            </p:cNvSpPr>
            <p:nvPr/>
          </p:nvSpPr>
          <p:spPr bwMode="auto">
            <a:xfrm>
              <a:off x="3288" y="2523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48" name="Oval 13"/>
            <p:cNvSpPr>
              <a:spLocks noChangeArrowheads="1"/>
            </p:cNvSpPr>
            <p:nvPr/>
          </p:nvSpPr>
          <p:spPr bwMode="auto">
            <a:xfrm>
              <a:off x="3606" y="2750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849" name="Oval 14"/>
            <p:cNvSpPr>
              <a:spLocks noChangeArrowheads="1"/>
            </p:cNvSpPr>
            <p:nvPr/>
          </p:nvSpPr>
          <p:spPr bwMode="auto">
            <a:xfrm>
              <a:off x="1474" y="2704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850" name="Oval 15"/>
            <p:cNvSpPr>
              <a:spLocks noChangeArrowheads="1"/>
            </p:cNvSpPr>
            <p:nvPr/>
          </p:nvSpPr>
          <p:spPr bwMode="auto">
            <a:xfrm>
              <a:off x="1837" y="2976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851" name="Oval 16"/>
            <p:cNvSpPr>
              <a:spLocks noChangeArrowheads="1"/>
            </p:cNvSpPr>
            <p:nvPr/>
          </p:nvSpPr>
          <p:spPr bwMode="auto">
            <a:xfrm>
              <a:off x="1882" y="2432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852" name="Oval 17"/>
            <p:cNvSpPr>
              <a:spLocks noChangeArrowheads="1"/>
            </p:cNvSpPr>
            <p:nvPr/>
          </p:nvSpPr>
          <p:spPr bwMode="auto">
            <a:xfrm>
              <a:off x="3198" y="2432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853" name="Oval 18"/>
            <p:cNvSpPr>
              <a:spLocks noChangeArrowheads="1"/>
            </p:cNvSpPr>
            <p:nvPr/>
          </p:nvSpPr>
          <p:spPr bwMode="auto">
            <a:xfrm>
              <a:off x="3243" y="2976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854" name="Text Box 19"/>
            <p:cNvSpPr txBox="1">
              <a:spLocks noChangeArrowheads="1"/>
            </p:cNvSpPr>
            <p:nvPr/>
          </p:nvSpPr>
          <p:spPr bwMode="auto">
            <a:xfrm>
              <a:off x="1280" y="2717"/>
              <a:ext cx="28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dirty="0"/>
            </a:p>
          </p:txBody>
        </p:sp>
        <p:sp>
          <p:nvSpPr>
            <p:cNvPr id="76855" name="Text Box 20"/>
            <p:cNvSpPr txBox="1">
              <a:spLocks noChangeArrowheads="1"/>
            </p:cNvSpPr>
            <p:nvPr/>
          </p:nvSpPr>
          <p:spPr bwMode="auto">
            <a:xfrm>
              <a:off x="1779" y="3080"/>
              <a:ext cx="28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dirty="0"/>
            </a:p>
          </p:txBody>
        </p:sp>
        <p:sp>
          <p:nvSpPr>
            <p:cNvPr id="76856" name="Text Box 21"/>
            <p:cNvSpPr txBox="1">
              <a:spLocks noChangeArrowheads="1"/>
            </p:cNvSpPr>
            <p:nvPr/>
          </p:nvSpPr>
          <p:spPr bwMode="auto">
            <a:xfrm>
              <a:off x="3230" y="3080"/>
              <a:ext cx="28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altLang="zh-CN" dirty="0"/>
            </a:p>
          </p:txBody>
        </p:sp>
        <p:sp>
          <p:nvSpPr>
            <p:cNvPr id="76857" name="Text Box 22"/>
            <p:cNvSpPr txBox="1">
              <a:spLocks noChangeArrowheads="1"/>
            </p:cNvSpPr>
            <p:nvPr/>
          </p:nvSpPr>
          <p:spPr bwMode="auto">
            <a:xfrm>
              <a:off x="1779" y="2251"/>
              <a:ext cx="28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dirty="0"/>
            </a:p>
          </p:txBody>
        </p:sp>
        <p:sp>
          <p:nvSpPr>
            <p:cNvPr id="76858" name="Text Box 23"/>
            <p:cNvSpPr txBox="1">
              <a:spLocks noChangeArrowheads="1"/>
            </p:cNvSpPr>
            <p:nvPr/>
          </p:nvSpPr>
          <p:spPr bwMode="auto">
            <a:xfrm>
              <a:off x="3230" y="2247"/>
              <a:ext cx="28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altLang="zh-CN" dirty="0"/>
            </a:p>
          </p:txBody>
        </p:sp>
        <p:sp>
          <p:nvSpPr>
            <p:cNvPr id="76859" name="Text Box 24"/>
            <p:cNvSpPr txBox="1">
              <a:spLocks noChangeArrowheads="1"/>
            </p:cNvSpPr>
            <p:nvPr/>
          </p:nvSpPr>
          <p:spPr bwMode="auto">
            <a:xfrm>
              <a:off x="3742" y="2671"/>
              <a:ext cx="21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 altLang="zh-CN" dirty="0"/>
            </a:p>
          </p:txBody>
        </p:sp>
        <p:sp>
          <p:nvSpPr>
            <p:cNvPr id="76860" name="Text Box 25"/>
            <p:cNvSpPr txBox="1">
              <a:spLocks noChangeArrowheads="1"/>
            </p:cNvSpPr>
            <p:nvPr/>
          </p:nvSpPr>
          <p:spPr bwMode="auto">
            <a:xfrm>
              <a:off x="1565" y="2478"/>
              <a:ext cx="24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76861" name="Text Box 26"/>
            <p:cNvSpPr txBox="1">
              <a:spLocks noChangeArrowheads="1"/>
            </p:cNvSpPr>
            <p:nvPr/>
          </p:nvSpPr>
          <p:spPr bwMode="auto">
            <a:xfrm>
              <a:off x="1519" y="2840"/>
              <a:ext cx="24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4</a:t>
              </a:r>
            </a:p>
          </p:txBody>
        </p:sp>
        <p:sp>
          <p:nvSpPr>
            <p:cNvPr id="76862" name="Text Box 27"/>
            <p:cNvSpPr txBox="1">
              <a:spLocks noChangeArrowheads="1"/>
            </p:cNvSpPr>
            <p:nvPr/>
          </p:nvSpPr>
          <p:spPr bwMode="auto">
            <a:xfrm>
              <a:off x="2459" y="2309"/>
              <a:ext cx="24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7</a:t>
              </a:r>
            </a:p>
          </p:txBody>
        </p:sp>
        <p:sp>
          <p:nvSpPr>
            <p:cNvPr id="76863" name="Text Box 28"/>
            <p:cNvSpPr txBox="1">
              <a:spLocks noChangeArrowheads="1"/>
            </p:cNvSpPr>
            <p:nvPr/>
          </p:nvSpPr>
          <p:spPr bwMode="auto">
            <a:xfrm>
              <a:off x="2504" y="3063"/>
              <a:ext cx="24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76864" name="Text Box 29"/>
            <p:cNvSpPr txBox="1">
              <a:spLocks noChangeArrowheads="1"/>
            </p:cNvSpPr>
            <p:nvPr/>
          </p:nvSpPr>
          <p:spPr bwMode="auto">
            <a:xfrm>
              <a:off x="1915" y="2671"/>
              <a:ext cx="24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76865" name="Text Box 30"/>
            <p:cNvSpPr txBox="1">
              <a:spLocks noChangeArrowheads="1"/>
            </p:cNvSpPr>
            <p:nvPr/>
          </p:nvSpPr>
          <p:spPr bwMode="auto">
            <a:xfrm>
              <a:off x="3094" y="2671"/>
              <a:ext cx="24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  <p:sp>
          <p:nvSpPr>
            <p:cNvPr id="76866" name="Text Box 31"/>
            <p:cNvSpPr txBox="1">
              <a:spLocks noChangeArrowheads="1"/>
            </p:cNvSpPr>
            <p:nvPr/>
          </p:nvSpPr>
          <p:spPr bwMode="auto">
            <a:xfrm>
              <a:off x="3412" y="2431"/>
              <a:ext cx="24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76867" name="Text Box 32"/>
            <p:cNvSpPr txBox="1">
              <a:spLocks noChangeArrowheads="1"/>
            </p:cNvSpPr>
            <p:nvPr/>
          </p:nvSpPr>
          <p:spPr bwMode="auto">
            <a:xfrm>
              <a:off x="3424" y="2882"/>
              <a:ext cx="24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6</a:t>
              </a:r>
            </a:p>
          </p:txBody>
        </p:sp>
        <p:sp>
          <p:nvSpPr>
            <p:cNvPr id="76868" name="Line 33"/>
            <p:cNvSpPr>
              <a:spLocks noChangeShapeType="1"/>
            </p:cNvSpPr>
            <p:nvPr/>
          </p:nvSpPr>
          <p:spPr bwMode="auto">
            <a:xfrm>
              <a:off x="1973" y="2523"/>
              <a:ext cx="131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69" name="Text Box 34"/>
            <p:cNvSpPr txBox="1">
              <a:spLocks noChangeArrowheads="1"/>
            </p:cNvSpPr>
            <p:nvPr/>
          </p:nvSpPr>
          <p:spPr bwMode="auto">
            <a:xfrm>
              <a:off x="2595" y="2581"/>
              <a:ext cx="24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</a:t>
              </a:r>
            </a:p>
          </p:txBody>
        </p:sp>
      </p:grpSp>
      <p:sp>
        <p:nvSpPr>
          <p:cNvPr id="417827" name="Rectangle 35"/>
          <p:cNvSpPr>
            <a:spLocks noChangeArrowheads="1"/>
          </p:cNvSpPr>
          <p:nvPr/>
        </p:nvSpPr>
        <p:spPr bwMode="auto">
          <a:xfrm>
            <a:off x="4067944" y="3357563"/>
            <a:ext cx="45175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P={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dirty="0"/>
              <a:t>,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dirty="0"/>
              <a:t>}                            3      8     6    ∞ </a:t>
            </a:r>
          </a:p>
        </p:txBody>
      </p:sp>
      <p:sp>
        <p:nvSpPr>
          <p:cNvPr id="417828" name="Rectangle 36"/>
          <p:cNvSpPr>
            <a:spLocks noChangeArrowheads="1"/>
          </p:cNvSpPr>
          <p:nvPr/>
        </p:nvSpPr>
        <p:spPr bwMode="auto">
          <a:xfrm>
            <a:off x="4086994" y="3789363"/>
            <a:ext cx="45752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P={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dirty="0"/>
              <a:t>,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dirty="0"/>
              <a:t>,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/>
              <a:t>}                       </a:t>
            </a:r>
            <a:r>
              <a:rPr lang="en-US" altLang="zh-CN" sz="1600" dirty="0"/>
              <a:t>        </a:t>
            </a:r>
            <a:r>
              <a:rPr lang="en-US" altLang="zh-CN" sz="1000" dirty="0"/>
              <a:t>  </a:t>
            </a:r>
            <a:r>
              <a:rPr lang="en-US" altLang="zh-CN" dirty="0"/>
              <a:t>8     4    ∞ </a:t>
            </a:r>
          </a:p>
        </p:txBody>
      </p: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067176" y="2349500"/>
            <a:ext cx="4443413" cy="2735263"/>
            <a:chOff x="476" y="1480"/>
            <a:chExt cx="2799" cy="1723"/>
          </a:xfrm>
        </p:grpSpPr>
        <p:sp>
          <p:nvSpPr>
            <p:cNvPr id="76835" name="Line 38"/>
            <p:cNvSpPr>
              <a:spLocks noChangeShapeType="1"/>
            </p:cNvSpPr>
            <p:nvPr/>
          </p:nvSpPr>
          <p:spPr bwMode="auto">
            <a:xfrm flipV="1">
              <a:off x="567" y="1798"/>
              <a:ext cx="26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6" name="Text Box 39"/>
            <p:cNvSpPr txBox="1">
              <a:spLocks noChangeArrowheads="1"/>
            </p:cNvSpPr>
            <p:nvPr/>
          </p:nvSpPr>
          <p:spPr bwMode="auto">
            <a:xfrm>
              <a:off x="1643" y="1538"/>
              <a:ext cx="15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 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dirty="0"/>
                <a:t>  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1        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dirty="0"/>
                <a:t>     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dirty="0"/>
                <a:t>    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dirty="0"/>
                <a:t>    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 altLang="zh-CN" dirty="0"/>
            </a:p>
          </p:txBody>
        </p:sp>
        <p:sp>
          <p:nvSpPr>
            <p:cNvPr id="76837" name="Line 40"/>
            <p:cNvSpPr>
              <a:spLocks noChangeShapeType="1"/>
            </p:cNvSpPr>
            <p:nvPr/>
          </p:nvSpPr>
          <p:spPr bwMode="auto">
            <a:xfrm flipH="1">
              <a:off x="1695" y="1480"/>
              <a:ext cx="6" cy="17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8" name="Text Box 41"/>
            <p:cNvSpPr txBox="1">
              <a:spLocks noChangeArrowheads="1"/>
            </p:cNvSpPr>
            <p:nvPr/>
          </p:nvSpPr>
          <p:spPr bwMode="auto">
            <a:xfrm>
              <a:off x="476" y="1855"/>
              <a:ext cx="27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P={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dirty="0"/>
                <a:t>}                          1     4      ∞    ∞    ∞</a:t>
              </a:r>
            </a:p>
          </p:txBody>
        </p:sp>
        <p:sp>
          <p:nvSpPr>
            <p:cNvPr id="76839" name="Text Box 42"/>
            <p:cNvSpPr txBox="1">
              <a:spLocks noChangeArrowheads="1"/>
            </p:cNvSpPr>
            <p:nvPr/>
          </p:nvSpPr>
          <p:spPr bwMode="auto">
            <a:xfrm>
              <a:off x="860" y="1538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L</a:t>
              </a:r>
              <a:r>
                <a:rPr lang="en-US" altLang="zh-CN" baseline="-25000" dirty="0"/>
                <a:t>P</a:t>
              </a:r>
              <a:r>
                <a:rPr lang="en-US" altLang="zh-CN" dirty="0"/>
                <a:t>(x)</a:t>
              </a:r>
            </a:p>
          </p:txBody>
        </p:sp>
      </p:grpSp>
      <p:sp>
        <p:nvSpPr>
          <p:cNvPr id="417835" name="Rectangle 43"/>
          <p:cNvSpPr>
            <a:spLocks noChangeArrowheads="1"/>
          </p:cNvSpPr>
          <p:nvPr/>
        </p:nvSpPr>
        <p:spPr bwMode="auto">
          <a:xfrm>
            <a:off x="4067944" y="4221163"/>
            <a:ext cx="47179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P={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dirty="0"/>
              <a:t>,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/>
              <a:t>,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/>
              <a:t>,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dirty="0"/>
              <a:t>}                           </a:t>
            </a:r>
            <a:r>
              <a:rPr lang="en-US" altLang="zh-CN" sz="1000" dirty="0"/>
              <a:t>  </a:t>
            </a:r>
            <a:r>
              <a:rPr lang="en-US" altLang="zh-CN" dirty="0"/>
              <a:t>7         10 </a:t>
            </a:r>
          </a:p>
        </p:txBody>
      </p:sp>
      <p:sp>
        <p:nvSpPr>
          <p:cNvPr id="417836" name="Rectangle 44"/>
          <p:cNvSpPr>
            <a:spLocks noChangeArrowheads="1"/>
          </p:cNvSpPr>
          <p:nvPr/>
        </p:nvSpPr>
        <p:spPr bwMode="auto">
          <a:xfrm>
            <a:off x="4067944" y="4654550"/>
            <a:ext cx="46410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P={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dirty="0"/>
              <a:t>,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/>
              <a:t>,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/>
              <a:t>,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/>
              <a:t>}                        </a:t>
            </a:r>
            <a:r>
              <a:rPr lang="en-US" altLang="zh-CN" sz="1600" dirty="0"/>
              <a:t>  </a:t>
            </a:r>
            <a:r>
              <a:rPr lang="en-US" altLang="zh-CN" sz="1000" dirty="0"/>
              <a:t>  </a:t>
            </a:r>
            <a:r>
              <a:rPr lang="en-US" altLang="zh-CN" dirty="0"/>
              <a:t>          9 </a:t>
            </a:r>
          </a:p>
        </p:txBody>
      </p:sp>
      <p:sp>
        <p:nvSpPr>
          <p:cNvPr id="417861" name="Rectangle 69"/>
          <p:cNvSpPr>
            <a:spLocks noChangeArrowheads="1"/>
          </p:cNvSpPr>
          <p:nvPr/>
        </p:nvSpPr>
        <p:spPr bwMode="auto">
          <a:xfrm>
            <a:off x="250825" y="5589588"/>
            <a:ext cx="84673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333300"/>
                </a:solidFill>
              </a:rPr>
              <a:t>最短通路的长度为</a:t>
            </a:r>
            <a:r>
              <a:rPr lang="en-US" altLang="zh-CN" sz="2400" b="1" dirty="0">
                <a:solidFill>
                  <a:srgbClr val="333300"/>
                </a:solidFill>
              </a:rPr>
              <a:t>9</a:t>
            </a:r>
            <a:r>
              <a:rPr lang="zh-CN" altLang="en-US" sz="2400" b="1" dirty="0">
                <a:solidFill>
                  <a:srgbClr val="333300"/>
                </a:solidFill>
              </a:rPr>
              <a:t>，最短通路的路径为</a:t>
            </a:r>
            <a:r>
              <a:rPr lang="en-US" altLang="zh-CN" sz="2400" b="1" dirty="0">
                <a:solidFill>
                  <a:srgbClr val="333300"/>
                </a:solidFill>
              </a:rPr>
              <a:t>: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dirty="0"/>
              <a:t>,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/>
              <a:t>,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/>
              <a:t>,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, z</a:t>
            </a:r>
            <a:r>
              <a:rPr lang="zh-CN" altLang="en-US" sz="2400" b="1" dirty="0">
                <a:solidFill>
                  <a:srgbClr val="333300"/>
                </a:solidFill>
              </a:rPr>
              <a:t>。</a:t>
            </a:r>
          </a:p>
        </p:txBody>
      </p:sp>
      <p:grpSp>
        <p:nvGrpSpPr>
          <p:cNvPr id="70" name="Group 4"/>
          <p:cNvGrpSpPr>
            <a:grpSpLocks/>
          </p:cNvGrpSpPr>
          <p:nvPr/>
        </p:nvGrpSpPr>
        <p:grpSpPr bwMode="auto">
          <a:xfrm>
            <a:off x="174840" y="3505055"/>
            <a:ext cx="3711000" cy="1630288"/>
            <a:chOff x="1124" y="2247"/>
            <a:chExt cx="2864" cy="1077"/>
          </a:xfrm>
        </p:grpSpPr>
        <p:sp>
          <p:nvSpPr>
            <p:cNvPr id="71" name="Line 5"/>
            <p:cNvSpPr>
              <a:spLocks noChangeShapeType="1"/>
            </p:cNvSpPr>
            <p:nvPr/>
          </p:nvSpPr>
          <p:spPr bwMode="auto">
            <a:xfrm>
              <a:off x="1927" y="2523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"/>
            <p:cNvSpPr>
              <a:spLocks noChangeShapeType="1"/>
            </p:cNvSpPr>
            <p:nvPr/>
          </p:nvSpPr>
          <p:spPr bwMode="auto">
            <a:xfrm>
              <a:off x="1927" y="3067"/>
              <a:ext cx="136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7"/>
            <p:cNvSpPr>
              <a:spLocks noChangeShapeType="1"/>
            </p:cNvSpPr>
            <p:nvPr/>
          </p:nvSpPr>
          <p:spPr bwMode="auto">
            <a:xfrm>
              <a:off x="1927" y="2523"/>
              <a:ext cx="0" cy="5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8"/>
            <p:cNvSpPr>
              <a:spLocks noChangeShapeType="1"/>
            </p:cNvSpPr>
            <p:nvPr/>
          </p:nvSpPr>
          <p:spPr bwMode="auto">
            <a:xfrm>
              <a:off x="3288" y="2523"/>
              <a:ext cx="0" cy="5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9"/>
            <p:cNvSpPr>
              <a:spLocks noChangeShapeType="1"/>
            </p:cNvSpPr>
            <p:nvPr/>
          </p:nvSpPr>
          <p:spPr bwMode="auto">
            <a:xfrm flipH="1">
              <a:off x="1519" y="2523"/>
              <a:ext cx="408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1519" y="2795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1"/>
            <p:cNvSpPr>
              <a:spLocks noChangeShapeType="1"/>
            </p:cNvSpPr>
            <p:nvPr/>
          </p:nvSpPr>
          <p:spPr bwMode="auto">
            <a:xfrm flipH="1">
              <a:off x="3288" y="2795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2"/>
            <p:cNvSpPr>
              <a:spLocks noChangeShapeType="1"/>
            </p:cNvSpPr>
            <p:nvPr/>
          </p:nvSpPr>
          <p:spPr bwMode="auto">
            <a:xfrm>
              <a:off x="3288" y="2523"/>
              <a:ext cx="408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Oval 13"/>
            <p:cNvSpPr>
              <a:spLocks noChangeArrowheads="1"/>
            </p:cNvSpPr>
            <p:nvPr/>
          </p:nvSpPr>
          <p:spPr bwMode="auto">
            <a:xfrm>
              <a:off x="3606" y="2750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0" name="Oval 14"/>
            <p:cNvSpPr>
              <a:spLocks noChangeArrowheads="1"/>
            </p:cNvSpPr>
            <p:nvPr/>
          </p:nvSpPr>
          <p:spPr bwMode="auto">
            <a:xfrm>
              <a:off x="1474" y="2704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Oval 15"/>
            <p:cNvSpPr>
              <a:spLocks noChangeArrowheads="1"/>
            </p:cNvSpPr>
            <p:nvPr/>
          </p:nvSpPr>
          <p:spPr bwMode="auto">
            <a:xfrm>
              <a:off x="1837" y="2976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Oval 16"/>
            <p:cNvSpPr>
              <a:spLocks noChangeArrowheads="1"/>
            </p:cNvSpPr>
            <p:nvPr/>
          </p:nvSpPr>
          <p:spPr bwMode="auto">
            <a:xfrm>
              <a:off x="1882" y="2432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3" name="Oval 17"/>
            <p:cNvSpPr>
              <a:spLocks noChangeArrowheads="1"/>
            </p:cNvSpPr>
            <p:nvPr/>
          </p:nvSpPr>
          <p:spPr bwMode="auto">
            <a:xfrm>
              <a:off x="3198" y="2432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" name="Oval 18"/>
            <p:cNvSpPr>
              <a:spLocks noChangeArrowheads="1"/>
            </p:cNvSpPr>
            <p:nvPr/>
          </p:nvSpPr>
          <p:spPr bwMode="auto">
            <a:xfrm>
              <a:off x="3243" y="2976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" name="Text Box 19"/>
            <p:cNvSpPr txBox="1">
              <a:spLocks noChangeArrowheads="1"/>
            </p:cNvSpPr>
            <p:nvPr/>
          </p:nvSpPr>
          <p:spPr bwMode="auto">
            <a:xfrm>
              <a:off x="1124" y="2717"/>
              <a:ext cx="33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v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Calibri" panose="020F0502020204030204" pitchFamily="34" charset="0"/>
                </a:rPr>
                <a:t>0 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 Box 20"/>
            <p:cNvSpPr txBox="1">
              <a:spLocks noChangeArrowheads="1"/>
            </p:cNvSpPr>
            <p:nvPr/>
          </p:nvSpPr>
          <p:spPr bwMode="auto">
            <a:xfrm>
              <a:off x="1779" y="3080"/>
              <a:ext cx="28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dirty="0"/>
            </a:p>
          </p:txBody>
        </p:sp>
        <p:sp>
          <p:nvSpPr>
            <p:cNvPr id="87" name="Text Box 21"/>
            <p:cNvSpPr txBox="1">
              <a:spLocks noChangeArrowheads="1"/>
            </p:cNvSpPr>
            <p:nvPr/>
          </p:nvSpPr>
          <p:spPr bwMode="auto">
            <a:xfrm>
              <a:off x="3230" y="3080"/>
              <a:ext cx="28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altLang="zh-CN" dirty="0"/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1779" y="2251"/>
              <a:ext cx="28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dirty="0"/>
            </a:p>
          </p:txBody>
        </p:sp>
        <p:sp>
          <p:nvSpPr>
            <p:cNvPr id="89" name="Text Box 23"/>
            <p:cNvSpPr txBox="1">
              <a:spLocks noChangeArrowheads="1"/>
            </p:cNvSpPr>
            <p:nvPr/>
          </p:nvSpPr>
          <p:spPr bwMode="auto">
            <a:xfrm>
              <a:off x="3230" y="2247"/>
              <a:ext cx="31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3 </a:t>
              </a:r>
              <a:endParaRPr lang="en-US" altLang="zh-CN" dirty="0"/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776" y="2671"/>
              <a:ext cx="21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 Box 25"/>
            <p:cNvSpPr txBox="1">
              <a:spLocks noChangeArrowheads="1"/>
            </p:cNvSpPr>
            <p:nvPr/>
          </p:nvSpPr>
          <p:spPr bwMode="auto">
            <a:xfrm>
              <a:off x="1565" y="2478"/>
              <a:ext cx="24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1</a:t>
              </a:r>
            </a:p>
          </p:txBody>
        </p:sp>
        <p:sp>
          <p:nvSpPr>
            <p:cNvPr id="92" name="Text Box 26"/>
            <p:cNvSpPr txBox="1">
              <a:spLocks noChangeArrowheads="1"/>
            </p:cNvSpPr>
            <p:nvPr/>
          </p:nvSpPr>
          <p:spPr bwMode="auto">
            <a:xfrm>
              <a:off x="1519" y="2840"/>
              <a:ext cx="24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4</a:t>
              </a:r>
            </a:p>
          </p:txBody>
        </p:sp>
        <p:sp>
          <p:nvSpPr>
            <p:cNvPr id="93" name="Text Box 27"/>
            <p:cNvSpPr txBox="1">
              <a:spLocks noChangeArrowheads="1"/>
            </p:cNvSpPr>
            <p:nvPr/>
          </p:nvSpPr>
          <p:spPr bwMode="auto">
            <a:xfrm>
              <a:off x="2459" y="2309"/>
              <a:ext cx="24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7</a:t>
              </a:r>
            </a:p>
          </p:txBody>
        </p:sp>
        <p:sp>
          <p:nvSpPr>
            <p:cNvPr id="94" name="Text Box 28"/>
            <p:cNvSpPr txBox="1">
              <a:spLocks noChangeArrowheads="1"/>
            </p:cNvSpPr>
            <p:nvPr/>
          </p:nvSpPr>
          <p:spPr bwMode="auto">
            <a:xfrm>
              <a:off x="2504" y="3063"/>
              <a:ext cx="24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95" name="Text Box 29"/>
            <p:cNvSpPr txBox="1">
              <a:spLocks noChangeArrowheads="1"/>
            </p:cNvSpPr>
            <p:nvPr/>
          </p:nvSpPr>
          <p:spPr bwMode="auto">
            <a:xfrm>
              <a:off x="1915" y="2671"/>
              <a:ext cx="24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96" name="Text Box 30"/>
            <p:cNvSpPr txBox="1">
              <a:spLocks noChangeArrowheads="1"/>
            </p:cNvSpPr>
            <p:nvPr/>
          </p:nvSpPr>
          <p:spPr bwMode="auto">
            <a:xfrm>
              <a:off x="3094" y="2671"/>
              <a:ext cx="24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  <p:sp>
          <p:nvSpPr>
            <p:cNvPr id="97" name="Text Box 31"/>
            <p:cNvSpPr txBox="1">
              <a:spLocks noChangeArrowheads="1"/>
            </p:cNvSpPr>
            <p:nvPr/>
          </p:nvSpPr>
          <p:spPr bwMode="auto">
            <a:xfrm>
              <a:off x="3412" y="2431"/>
              <a:ext cx="24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2</a:t>
              </a:r>
            </a:p>
          </p:txBody>
        </p:sp>
        <p:sp>
          <p:nvSpPr>
            <p:cNvPr id="98" name="Text Box 32"/>
            <p:cNvSpPr txBox="1">
              <a:spLocks noChangeArrowheads="1"/>
            </p:cNvSpPr>
            <p:nvPr/>
          </p:nvSpPr>
          <p:spPr bwMode="auto">
            <a:xfrm>
              <a:off x="3424" y="2882"/>
              <a:ext cx="24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6</a:t>
              </a:r>
            </a:p>
          </p:txBody>
        </p:sp>
        <p:sp>
          <p:nvSpPr>
            <p:cNvPr id="99" name="Line 33"/>
            <p:cNvSpPr>
              <a:spLocks noChangeShapeType="1"/>
            </p:cNvSpPr>
            <p:nvPr/>
          </p:nvSpPr>
          <p:spPr bwMode="auto">
            <a:xfrm>
              <a:off x="1973" y="2523"/>
              <a:ext cx="131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Text Box 34"/>
            <p:cNvSpPr txBox="1">
              <a:spLocks noChangeArrowheads="1"/>
            </p:cNvSpPr>
            <p:nvPr/>
          </p:nvSpPr>
          <p:spPr bwMode="auto">
            <a:xfrm>
              <a:off x="2595" y="2581"/>
              <a:ext cx="24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7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7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677D32-E429-49D8-8703-5A5604E2A38C}" type="slidenum">
              <a:rPr lang="zh-CN" altLang="en-US" smtClean="0">
                <a:solidFill>
                  <a:schemeClr val="accent1"/>
                </a:solidFill>
              </a:rPr>
              <a:pPr/>
              <a:t>14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115888"/>
            <a:ext cx="8569325" cy="457200"/>
          </a:xfrm>
        </p:spPr>
        <p:txBody>
          <a:bodyPr/>
          <a:lstStyle/>
          <a:p>
            <a:pPr algn="l"/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例 求顶点</a:t>
            </a:r>
            <a:r>
              <a:rPr lang="en-US" altLang="zh-CN" sz="4000" b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至顶点</a:t>
            </a:r>
            <a:r>
              <a:rPr lang="en-US" altLang="zh-CN" sz="40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最短通路的长</a:t>
            </a:r>
            <a:endParaRPr lang="zh-CN" altLang="en-US" sz="4000" b="1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468313" y="981075"/>
            <a:ext cx="3743325" cy="2808288"/>
            <a:chOff x="2109" y="2764"/>
            <a:chExt cx="1872" cy="1412"/>
          </a:xfrm>
        </p:grpSpPr>
        <p:grpSp>
          <p:nvGrpSpPr>
            <p:cNvPr id="13395" name="Group 5"/>
            <p:cNvGrpSpPr>
              <a:grpSpLocks/>
            </p:cNvGrpSpPr>
            <p:nvPr/>
          </p:nvGrpSpPr>
          <p:grpSpPr bwMode="auto">
            <a:xfrm>
              <a:off x="2314" y="2764"/>
              <a:ext cx="1667" cy="1412"/>
              <a:chOff x="2314" y="2764"/>
              <a:chExt cx="1667" cy="1412"/>
            </a:xfrm>
          </p:grpSpPr>
          <p:sp>
            <p:nvSpPr>
              <p:cNvPr id="13406" name="Oval 6"/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3407" name="Oval 7"/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3408" name="Oval 8"/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13409" name="Oval 9"/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3410" name="Oval 10"/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3411" name="Oval 11"/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3412" name="Oval 12"/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3413" name="Line 13"/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4" name="Line 14"/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5" name="Line 15"/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6" name="Line 16"/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7" name="Line 17"/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8" name="Line 18"/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19" name="Line 19"/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0" name="Line 20"/>
              <p:cNvSpPr>
                <a:spLocks noChangeShapeType="1"/>
              </p:cNvSpPr>
              <p:nvPr/>
            </p:nvSpPr>
            <p:spPr bwMode="auto">
              <a:xfrm>
                <a:off x="3312" y="3277"/>
                <a:ext cx="0" cy="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21" name="Freeform 21"/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"/>
                  <a:gd name="T13" fmla="*/ 0 h 1144"/>
                  <a:gd name="T14" fmla="*/ 153 w 153"/>
                  <a:gd name="T15" fmla="*/ 1144 h 1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422" name="Freeform 22"/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66"/>
                  <a:gd name="T13" fmla="*/ 0 h 602"/>
                  <a:gd name="T14" fmla="*/ 1266 w 1266"/>
                  <a:gd name="T15" fmla="*/ 602 h 6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3396" name="Text Box 23"/>
            <p:cNvSpPr txBox="1">
              <a:spLocks noChangeArrowheads="1"/>
            </p:cNvSpPr>
            <p:nvPr/>
          </p:nvSpPr>
          <p:spPr bwMode="auto">
            <a:xfrm>
              <a:off x="2520" y="2916"/>
              <a:ext cx="15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397" name="Text Box 24"/>
            <p:cNvSpPr txBox="1">
              <a:spLocks noChangeArrowheads="1"/>
            </p:cNvSpPr>
            <p:nvPr/>
          </p:nvSpPr>
          <p:spPr bwMode="auto">
            <a:xfrm>
              <a:off x="2520" y="3328"/>
              <a:ext cx="15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3398" name="Text Box 25"/>
            <p:cNvSpPr txBox="1">
              <a:spLocks noChangeArrowheads="1"/>
            </p:cNvSpPr>
            <p:nvPr/>
          </p:nvSpPr>
          <p:spPr bwMode="auto">
            <a:xfrm>
              <a:off x="2509" y="3738"/>
              <a:ext cx="15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3399" name="Text Box 26"/>
            <p:cNvSpPr txBox="1">
              <a:spLocks noChangeArrowheads="1"/>
            </p:cNvSpPr>
            <p:nvPr/>
          </p:nvSpPr>
          <p:spPr bwMode="auto">
            <a:xfrm>
              <a:off x="2842" y="3749"/>
              <a:ext cx="15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400" name="Text Box 27"/>
            <p:cNvSpPr txBox="1">
              <a:spLocks noChangeArrowheads="1"/>
            </p:cNvSpPr>
            <p:nvPr/>
          </p:nvSpPr>
          <p:spPr bwMode="auto">
            <a:xfrm>
              <a:off x="2109" y="3317"/>
              <a:ext cx="27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13401" name="Text Box 28"/>
            <p:cNvSpPr txBox="1">
              <a:spLocks noChangeArrowheads="1"/>
            </p:cNvSpPr>
            <p:nvPr/>
          </p:nvSpPr>
          <p:spPr bwMode="auto">
            <a:xfrm>
              <a:off x="2855" y="2984"/>
              <a:ext cx="21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13402" name="Text Box 29"/>
            <p:cNvSpPr txBox="1">
              <a:spLocks noChangeArrowheads="1"/>
            </p:cNvSpPr>
            <p:nvPr/>
          </p:nvSpPr>
          <p:spPr bwMode="auto">
            <a:xfrm>
              <a:off x="3442" y="3238"/>
              <a:ext cx="15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3403" name="Text Box 30"/>
            <p:cNvSpPr txBox="1">
              <a:spLocks noChangeArrowheads="1"/>
            </p:cNvSpPr>
            <p:nvPr/>
          </p:nvSpPr>
          <p:spPr bwMode="auto">
            <a:xfrm>
              <a:off x="3531" y="3650"/>
              <a:ext cx="21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3404" name="Text Box 31"/>
            <p:cNvSpPr txBox="1">
              <a:spLocks noChangeArrowheads="1"/>
            </p:cNvSpPr>
            <p:nvPr/>
          </p:nvSpPr>
          <p:spPr bwMode="auto">
            <a:xfrm>
              <a:off x="3308" y="2772"/>
              <a:ext cx="219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3405" name="Text Box 32"/>
            <p:cNvSpPr txBox="1">
              <a:spLocks noChangeArrowheads="1"/>
            </p:cNvSpPr>
            <p:nvPr/>
          </p:nvSpPr>
          <p:spPr bwMode="auto">
            <a:xfrm>
              <a:off x="3165" y="3317"/>
              <a:ext cx="155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9</a:t>
              </a:r>
            </a:p>
          </p:txBody>
        </p:sp>
      </p:grpSp>
      <p:graphicFrame>
        <p:nvGraphicFramePr>
          <p:cNvPr id="13314" name="Object 33"/>
          <p:cNvGraphicFramePr>
            <a:graphicFrameLocks noChangeAspect="1"/>
          </p:cNvGraphicFramePr>
          <p:nvPr/>
        </p:nvGraphicFramePr>
        <p:xfrm>
          <a:off x="539750" y="3860800"/>
          <a:ext cx="3455988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3" imgW="2158920" imgH="1752480" progId="Equation.3">
                  <p:embed/>
                </p:oleObj>
              </mc:Choice>
              <mc:Fallback>
                <p:oleObj name="公式" r:id="rId3" imgW="2158920" imgH="1752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860800"/>
                        <a:ext cx="3455988" cy="258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362575" y="836613"/>
            <a:ext cx="3313113" cy="744537"/>
            <a:chOff x="3606" y="1872"/>
            <a:chExt cx="2087" cy="469"/>
          </a:xfrm>
        </p:grpSpPr>
        <p:grpSp>
          <p:nvGrpSpPr>
            <p:cNvPr id="13384" name="Group 35"/>
            <p:cNvGrpSpPr>
              <a:grpSpLocks/>
            </p:cNvGrpSpPr>
            <p:nvPr/>
          </p:nvGrpSpPr>
          <p:grpSpPr bwMode="auto">
            <a:xfrm>
              <a:off x="3771" y="2066"/>
              <a:ext cx="1922" cy="244"/>
              <a:chOff x="2212" y="3078"/>
              <a:chExt cx="1922" cy="244"/>
            </a:xfrm>
          </p:grpSpPr>
          <p:sp>
            <p:nvSpPr>
              <p:cNvPr id="13388" name="Rectangle 36"/>
              <p:cNvSpPr>
                <a:spLocks noChangeArrowheads="1"/>
              </p:cNvSpPr>
              <p:nvPr/>
            </p:nvSpPr>
            <p:spPr bwMode="auto">
              <a:xfrm>
                <a:off x="2212" y="3078"/>
                <a:ext cx="1922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89" name="Line 37"/>
              <p:cNvSpPr>
                <a:spLocks noChangeShapeType="1"/>
              </p:cNvSpPr>
              <p:nvPr/>
            </p:nvSpPr>
            <p:spPr bwMode="auto">
              <a:xfrm>
                <a:off x="2455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0" name="Line 38"/>
              <p:cNvSpPr>
                <a:spLocks noChangeShapeType="1"/>
              </p:cNvSpPr>
              <p:nvPr/>
            </p:nvSpPr>
            <p:spPr bwMode="auto">
              <a:xfrm>
                <a:off x="2738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1" name="Line 39"/>
              <p:cNvSpPr>
                <a:spLocks noChangeShapeType="1"/>
              </p:cNvSpPr>
              <p:nvPr/>
            </p:nvSpPr>
            <p:spPr bwMode="auto">
              <a:xfrm>
                <a:off x="3021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2" name="Line 40"/>
              <p:cNvSpPr>
                <a:spLocks noChangeShapeType="1"/>
              </p:cNvSpPr>
              <p:nvPr/>
            </p:nvSpPr>
            <p:spPr bwMode="auto">
              <a:xfrm>
                <a:off x="3305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3" name="Line 41"/>
              <p:cNvSpPr>
                <a:spLocks noChangeShapeType="1"/>
              </p:cNvSpPr>
              <p:nvPr/>
            </p:nvSpPr>
            <p:spPr bwMode="auto">
              <a:xfrm>
                <a:off x="3588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94" name="Line 42"/>
              <p:cNvSpPr>
                <a:spLocks noChangeShapeType="1"/>
              </p:cNvSpPr>
              <p:nvPr/>
            </p:nvSpPr>
            <p:spPr bwMode="auto">
              <a:xfrm>
                <a:off x="3872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85" name="Text Box 43"/>
            <p:cNvSpPr txBox="1">
              <a:spLocks noChangeArrowheads="1"/>
            </p:cNvSpPr>
            <p:nvPr/>
          </p:nvSpPr>
          <p:spPr bwMode="auto">
            <a:xfrm>
              <a:off x="3606" y="2091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3386" name="Text Box 44"/>
            <p:cNvSpPr txBox="1">
              <a:spLocks noChangeArrowheads="1"/>
            </p:cNvSpPr>
            <p:nvPr/>
          </p:nvSpPr>
          <p:spPr bwMode="auto">
            <a:xfrm>
              <a:off x="3847" y="1872"/>
              <a:ext cx="17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>
                  <a:latin typeface="Times New Roman" panose="02020603050405020304" pitchFamily="18" charset="0"/>
                </a:rPr>
                <a:t>     b     c     d     e     f    g</a:t>
              </a:r>
            </a:p>
          </p:txBody>
        </p:sp>
        <p:sp>
          <p:nvSpPr>
            <p:cNvPr id="13387" name="Text Box 45"/>
            <p:cNvSpPr txBox="1">
              <a:spLocks noChangeArrowheads="1"/>
            </p:cNvSpPr>
            <p:nvPr/>
          </p:nvSpPr>
          <p:spPr bwMode="auto">
            <a:xfrm>
              <a:off x="3821" y="2076"/>
              <a:ext cx="1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    </a:t>
              </a:r>
              <a:r>
                <a:rPr lang="en-US" altLang="zh-CN" sz="2000">
                  <a:latin typeface="Times New Roman" panose="02020603050405020304" pitchFamily="18" charset="0"/>
                </a:rPr>
                <a:t>13    8    </a:t>
              </a:r>
              <a:r>
                <a:rPr lang="zh-CN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</a:t>
              </a:r>
              <a:r>
                <a:rPr lang="en-US" altLang="zh-CN" sz="2000">
                  <a:latin typeface="Times New Roman" panose="02020603050405020304" pitchFamily="18" charset="0"/>
                </a:rPr>
                <a:t>   30    </a:t>
              </a:r>
              <a:r>
                <a:rPr lang="zh-CN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</a:t>
              </a:r>
              <a:r>
                <a:rPr lang="en-US" altLang="zh-CN" sz="2000">
                  <a:latin typeface="Times New Roman" panose="02020603050405020304" pitchFamily="18" charset="0"/>
                </a:rPr>
                <a:t>   32</a:t>
              </a:r>
            </a:p>
          </p:txBody>
        </p:sp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5292725" y="3709988"/>
            <a:ext cx="3359150" cy="727075"/>
            <a:chOff x="3573" y="2840"/>
            <a:chExt cx="2116" cy="458"/>
          </a:xfrm>
        </p:grpSpPr>
        <p:grpSp>
          <p:nvGrpSpPr>
            <p:cNvPr id="13373" name="Group 71"/>
            <p:cNvGrpSpPr>
              <a:grpSpLocks/>
            </p:cNvGrpSpPr>
            <p:nvPr/>
          </p:nvGrpSpPr>
          <p:grpSpPr bwMode="auto">
            <a:xfrm>
              <a:off x="3767" y="3034"/>
              <a:ext cx="1922" cy="244"/>
              <a:chOff x="2212" y="3078"/>
              <a:chExt cx="1922" cy="244"/>
            </a:xfrm>
          </p:grpSpPr>
          <p:sp>
            <p:nvSpPr>
              <p:cNvPr id="13377" name="Rectangle 72"/>
              <p:cNvSpPr>
                <a:spLocks noChangeArrowheads="1"/>
              </p:cNvSpPr>
              <p:nvPr/>
            </p:nvSpPr>
            <p:spPr bwMode="auto">
              <a:xfrm>
                <a:off x="2212" y="3078"/>
                <a:ext cx="1922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78" name="Line 73"/>
              <p:cNvSpPr>
                <a:spLocks noChangeShapeType="1"/>
              </p:cNvSpPr>
              <p:nvPr/>
            </p:nvSpPr>
            <p:spPr bwMode="auto">
              <a:xfrm>
                <a:off x="2455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9" name="Line 74"/>
              <p:cNvSpPr>
                <a:spLocks noChangeShapeType="1"/>
              </p:cNvSpPr>
              <p:nvPr/>
            </p:nvSpPr>
            <p:spPr bwMode="auto">
              <a:xfrm>
                <a:off x="2738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0" name="Line 75"/>
              <p:cNvSpPr>
                <a:spLocks noChangeShapeType="1"/>
              </p:cNvSpPr>
              <p:nvPr/>
            </p:nvSpPr>
            <p:spPr bwMode="auto">
              <a:xfrm>
                <a:off x="3021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1" name="Line 76"/>
              <p:cNvSpPr>
                <a:spLocks noChangeShapeType="1"/>
              </p:cNvSpPr>
              <p:nvPr/>
            </p:nvSpPr>
            <p:spPr bwMode="auto">
              <a:xfrm>
                <a:off x="3305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2" name="Line 77"/>
              <p:cNvSpPr>
                <a:spLocks noChangeShapeType="1"/>
              </p:cNvSpPr>
              <p:nvPr/>
            </p:nvSpPr>
            <p:spPr bwMode="auto">
              <a:xfrm>
                <a:off x="3588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83" name="Line 78"/>
              <p:cNvSpPr>
                <a:spLocks noChangeShapeType="1"/>
              </p:cNvSpPr>
              <p:nvPr/>
            </p:nvSpPr>
            <p:spPr bwMode="auto">
              <a:xfrm>
                <a:off x="3872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74" name="Text Box 79"/>
            <p:cNvSpPr txBox="1">
              <a:spLocks noChangeArrowheads="1"/>
            </p:cNvSpPr>
            <p:nvPr/>
          </p:nvSpPr>
          <p:spPr bwMode="auto">
            <a:xfrm>
              <a:off x="3573" y="3017"/>
              <a:ext cx="2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</a:t>
              </a:r>
              <a:r>
                <a:rPr lang="en-US" altLang="zh-CN" sz="20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3375" name="Text Box 80"/>
            <p:cNvSpPr txBox="1">
              <a:spLocks noChangeArrowheads="1"/>
            </p:cNvSpPr>
            <p:nvPr/>
          </p:nvSpPr>
          <p:spPr bwMode="auto">
            <a:xfrm>
              <a:off x="3843" y="2840"/>
              <a:ext cx="17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>
                  <a:latin typeface="Times New Roman" panose="02020603050405020304" pitchFamily="18" charset="0"/>
                </a:rPr>
                <a:t>     </a:t>
              </a:r>
              <a:r>
                <a:rPr lang="en-US" altLang="zh-CN" sz="2000">
                  <a:solidFill>
                    <a:srgbClr val="FF33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000">
                  <a:latin typeface="Times New Roman" panose="02020603050405020304" pitchFamily="18" charset="0"/>
                </a:rPr>
                <a:t>    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 c</a:t>
              </a:r>
              <a:r>
                <a:rPr lang="en-US" altLang="zh-CN" sz="2000">
                  <a:latin typeface="Times New Roman" panose="02020603050405020304" pitchFamily="18" charset="0"/>
                </a:rPr>
                <a:t>     </a:t>
              </a:r>
              <a:r>
                <a:rPr lang="en-US" altLang="zh-CN" sz="2000">
                  <a:solidFill>
                    <a:srgbClr val="FF3300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>
                  <a:latin typeface="Times New Roman" panose="02020603050405020304" pitchFamily="18" charset="0"/>
                </a:rPr>
                <a:t>    e     f    g</a:t>
              </a:r>
            </a:p>
          </p:txBody>
        </p:sp>
        <p:sp>
          <p:nvSpPr>
            <p:cNvPr id="13376" name="Text Box 81"/>
            <p:cNvSpPr txBox="1">
              <a:spLocks noChangeArrowheads="1"/>
            </p:cNvSpPr>
            <p:nvPr/>
          </p:nvSpPr>
          <p:spPr bwMode="auto">
            <a:xfrm>
              <a:off x="3817" y="3048"/>
              <a:ext cx="18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  </a:t>
              </a:r>
              <a:r>
                <a:rPr lang="en-US" altLang="zh-CN" sz="2000">
                  <a:solidFill>
                    <a:srgbClr val="993300"/>
                  </a:solidFill>
                  <a:latin typeface="Times New Roman" panose="02020603050405020304" pitchFamily="18" charset="0"/>
                </a:rPr>
                <a:t>13    8     13</a:t>
              </a:r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  19  </a:t>
              </a:r>
              <a:r>
                <a:rPr lang="en-US" altLang="zh-CN" sz="2000">
                  <a:latin typeface="Times New Roman" panose="02020603050405020304" pitchFamily="18" charset="0"/>
                </a:rPr>
                <a:t>22  20</a:t>
              </a:r>
            </a:p>
          </p:txBody>
        </p:sp>
      </p:grpSp>
      <p:grpSp>
        <p:nvGrpSpPr>
          <p:cNvPr id="8" name="Group 82"/>
          <p:cNvGrpSpPr>
            <a:grpSpLocks/>
          </p:cNvGrpSpPr>
          <p:nvPr/>
        </p:nvGrpSpPr>
        <p:grpSpPr bwMode="auto">
          <a:xfrm>
            <a:off x="5292725" y="4581525"/>
            <a:ext cx="3359150" cy="727075"/>
            <a:chOff x="3573" y="3249"/>
            <a:chExt cx="2116" cy="458"/>
          </a:xfrm>
        </p:grpSpPr>
        <p:grpSp>
          <p:nvGrpSpPr>
            <p:cNvPr id="13362" name="Group 83"/>
            <p:cNvGrpSpPr>
              <a:grpSpLocks/>
            </p:cNvGrpSpPr>
            <p:nvPr/>
          </p:nvGrpSpPr>
          <p:grpSpPr bwMode="auto">
            <a:xfrm>
              <a:off x="3767" y="3443"/>
              <a:ext cx="1922" cy="244"/>
              <a:chOff x="2212" y="3078"/>
              <a:chExt cx="1922" cy="244"/>
            </a:xfrm>
          </p:grpSpPr>
          <p:sp>
            <p:nvSpPr>
              <p:cNvPr id="13366" name="Rectangle 84"/>
              <p:cNvSpPr>
                <a:spLocks noChangeArrowheads="1"/>
              </p:cNvSpPr>
              <p:nvPr/>
            </p:nvSpPr>
            <p:spPr bwMode="auto">
              <a:xfrm>
                <a:off x="2212" y="3078"/>
                <a:ext cx="1922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67" name="Line 85"/>
              <p:cNvSpPr>
                <a:spLocks noChangeShapeType="1"/>
              </p:cNvSpPr>
              <p:nvPr/>
            </p:nvSpPr>
            <p:spPr bwMode="auto">
              <a:xfrm>
                <a:off x="2455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8" name="Line 86"/>
              <p:cNvSpPr>
                <a:spLocks noChangeShapeType="1"/>
              </p:cNvSpPr>
              <p:nvPr/>
            </p:nvSpPr>
            <p:spPr bwMode="auto">
              <a:xfrm>
                <a:off x="2738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9" name="Line 87"/>
              <p:cNvSpPr>
                <a:spLocks noChangeShapeType="1"/>
              </p:cNvSpPr>
              <p:nvPr/>
            </p:nvSpPr>
            <p:spPr bwMode="auto">
              <a:xfrm>
                <a:off x="3021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0" name="Line 88"/>
              <p:cNvSpPr>
                <a:spLocks noChangeShapeType="1"/>
              </p:cNvSpPr>
              <p:nvPr/>
            </p:nvSpPr>
            <p:spPr bwMode="auto">
              <a:xfrm>
                <a:off x="3305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1" name="Line 89"/>
              <p:cNvSpPr>
                <a:spLocks noChangeShapeType="1"/>
              </p:cNvSpPr>
              <p:nvPr/>
            </p:nvSpPr>
            <p:spPr bwMode="auto">
              <a:xfrm>
                <a:off x="3588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2" name="Line 90"/>
              <p:cNvSpPr>
                <a:spLocks noChangeShapeType="1"/>
              </p:cNvSpPr>
              <p:nvPr/>
            </p:nvSpPr>
            <p:spPr bwMode="auto">
              <a:xfrm>
                <a:off x="3872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63" name="Text Box 91"/>
            <p:cNvSpPr txBox="1">
              <a:spLocks noChangeArrowheads="1"/>
            </p:cNvSpPr>
            <p:nvPr/>
          </p:nvSpPr>
          <p:spPr bwMode="auto">
            <a:xfrm>
              <a:off x="3573" y="3426"/>
              <a:ext cx="2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</a:t>
              </a:r>
              <a:r>
                <a:rPr lang="en-US" altLang="zh-CN" sz="20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3364" name="Text Box 92"/>
            <p:cNvSpPr txBox="1">
              <a:spLocks noChangeArrowheads="1"/>
            </p:cNvSpPr>
            <p:nvPr/>
          </p:nvSpPr>
          <p:spPr bwMode="auto">
            <a:xfrm>
              <a:off x="3843" y="3249"/>
              <a:ext cx="17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>
                  <a:latin typeface="Times New Roman" panose="02020603050405020304" pitchFamily="18" charset="0"/>
                </a:rPr>
                <a:t>     </a:t>
              </a:r>
              <a:r>
                <a:rPr lang="en-US" altLang="zh-CN" sz="2000">
                  <a:solidFill>
                    <a:srgbClr val="FF3300"/>
                  </a:solidFill>
                  <a:latin typeface="Times New Roman" panose="02020603050405020304" pitchFamily="18" charset="0"/>
                </a:rPr>
                <a:t>b     c     d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>
                  <a:latin typeface="Times New Roman" panose="02020603050405020304" pitchFamily="18" charset="0"/>
                </a:rPr>
                <a:t>   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 e </a:t>
              </a:r>
              <a:r>
                <a:rPr lang="en-US" altLang="zh-CN" sz="2000">
                  <a:latin typeface="Times New Roman" panose="02020603050405020304" pitchFamily="18" charset="0"/>
                </a:rPr>
                <a:t>    f    g</a:t>
              </a:r>
            </a:p>
          </p:txBody>
        </p:sp>
        <p:sp>
          <p:nvSpPr>
            <p:cNvPr id="13365" name="Text Box 93"/>
            <p:cNvSpPr txBox="1">
              <a:spLocks noChangeArrowheads="1"/>
            </p:cNvSpPr>
            <p:nvPr/>
          </p:nvSpPr>
          <p:spPr bwMode="auto">
            <a:xfrm>
              <a:off x="3817" y="3457"/>
              <a:ext cx="18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   </a:t>
              </a:r>
              <a:r>
                <a:rPr lang="zh-CN" altLang="en-US" sz="2000">
                  <a:latin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993300"/>
                  </a:solidFill>
                  <a:latin typeface="Times New Roman" panose="02020603050405020304" pitchFamily="18" charset="0"/>
                </a:rPr>
                <a:t>13    8     13    19</a:t>
              </a:r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21  </a:t>
              </a:r>
              <a:r>
                <a:rPr lang="en-US" altLang="zh-CN" sz="2000">
                  <a:latin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10" name="Group 94"/>
          <p:cNvGrpSpPr>
            <a:grpSpLocks/>
          </p:cNvGrpSpPr>
          <p:nvPr/>
        </p:nvGrpSpPr>
        <p:grpSpPr bwMode="auto">
          <a:xfrm>
            <a:off x="5365750" y="5516563"/>
            <a:ext cx="3290888" cy="727075"/>
            <a:chOff x="3619" y="3702"/>
            <a:chExt cx="2073" cy="458"/>
          </a:xfrm>
        </p:grpSpPr>
        <p:grpSp>
          <p:nvGrpSpPr>
            <p:cNvPr id="13351" name="Group 95"/>
            <p:cNvGrpSpPr>
              <a:grpSpLocks/>
            </p:cNvGrpSpPr>
            <p:nvPr/>
          </p:nvGrpSpPr>
          <p:grpSpPr bwMode="auto">
            <a:xfrm>
              <a:off x="3770" y="3896"/>
              <a:ext cx="1922" cy="244"/>
              <a:chOff x="2212" y="3078"/>
              <a:chExt cx="1922" cy="244"/>
            </a:xfrm>
          </p:grpSpPr>
          <p:sp>
            <p:nvSpPr>
              <p:cNvPr id="13355" name="Rectangle 96"/>
              <p:cNvSpPr>
                <a:spLocks noChangeArrowheads="1"/>
              </p:cNvSpPr>
              <p:nvPr/>
            </p:nvSpPr>
            <p:spPr bwMode="auto">
              <a:xfrm>
                <a:off x="2212" y="3078"/>
                <a:ext cx="1922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56" name="Line 97"/>
              <p:cNvSpPr>
                <a:spLocks noChangeShapeType="1"/>
              </p:cNvSpPr>
              <p:nvPr/>
            </p:nvSpPr>
            <p:spPr bwMode="auto">
              <a:xfrm>
                <a:off x="2455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7" name="Line 98"/>
              <p:cNvSpPr>
                <a:spLocks noChangeShapeType="1"/>
              </p:cNvSpPr>
              <p:nvPr/>
            </p:nvSpPr>
            <p:spPr bwMode="auto">
              <a:xfrm>
                <a:off x="2738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8" name="Line 99"/>
              <p:cNvSpPr>
                <a:spLocks noChangeShapeType="1"/>
              </p:cNvSpPr>
              <p:nvPr/>
            </p:nvSpPr>
            <p:spPr bwMode="auto">
              <a:xfrm>
                <a:off x="3021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9" name="Line 100"/>
              <p:cNvSpPr>
                <a:spLocks noChangeShapeType="1"/>
              </p:cNvSpPr>
              <p:nvPr/>
            </p:nvSpPr>
            <p:spPr bwMode="auto">
              <a:xfrm>
                <a:off x="3305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0" name="Line 101"/>
              <p:cNvSpPr>
                <a:spLocks noChangeShapeType="1"/>
              </p:cNvSpPr>
              <p:nvPr/>
            </p:nvSpPr>
            <p:spPr bwMode="auto">
              <a:xfrm>
                <a:off x="3588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1" name="Line 102"/>
              <p:cNvSpPr>
                <a:spLocks noChangeShapeType="1"/>
              </p:cNvSpPr>
              <p:nvPr/>
            </p:nvSpPr>
            <p:spPr bwMode="auto">
              <a:xfrm>
                <a:off x="3872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52" name="Text Box 103"/>
            <p:cNvSpPr txBox="1">
              <a:spLocks noChangeArrowheads="1"/>
            </p:cNvSpPr>
            <p:nvPr/>
          </p:nvSpPr>
          <p:spPr bwMode="auto">
            <a:xfrm>
              <a:off x="3619" y="3879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3353" name="Text Box 104"/>
            <p:cNvSpPr txBox="1">
              <a:spLocks noChangeArrowheads="1"/>
            </p:cNvSpPr>
            <p:nvPr/>
          </p:nvSpPr>
          <p:spPr bwMode="auto">
            <a:xfrm>
              <a:off x="3846" y="3702"/>
              <a:ext cx="17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>
                  <a:latin typeface="Times New Roman" panose="02020603050405020304" pitchFamily="18" charset="0"/>
                </a:rPr>
                <a:t>     </a:t>
              </a:r>
              <a:r>
                <a:rPr lang="en-US" altLang="zh-CN" sz="2000">
                  <a:solidFill>
                    <a:srgbClr val="FF3300"/>
                  </a:solidFill>
                  <a:latin typeface="Times New Roman" panose="02020603050405020304" pitchFamily="18" charset="0"/>
                </a:rPr>
                <a:t>b     c     d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>
                  <a:latin typeface="Times New Roman" panose="02020603050405020304" pitchFamily="18" charset="0"/>
                </a:rPr>
                <a:t>   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 e </a:t>
              </a:r>
              <a:r>
                <a:rPr lang="en-US" altLang="zh-CN" sz="2000">
                  <a:latin typeface="Times New Roman" panose="02020603050405020304" pitchFamily="18" charset="0"/>
                </a:rPr>
                <a:t>   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>
                  <a:latin typeface="Times New Roman" panose="02020603050405020304" pitchFamily="18" charset="0"/>
                </a:rPr>
                <a:t>f    </a:t>
              </a:r>
              <a:r>
                <a:rPr lang="en-US" altLang="zh-CN" sz="2000">
                  <a:solidFill>
                    <a:srgbClr val="FF33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3354" name="Text Box 105"/>
            <p:cNvSpPr txBox="1">
              <a:spLocks noChangeArrowheads="1"/>
            </p:cNvSpPr>
            <p:nvPr/>
          </p:nvSpPr>
          <p:spPr bwMode="auto">
            <a:xfrm>
              <a:off x="3820" y="3910"/>
              <a:ext cx="18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</a:rPr>
                <a:t>    </a:t>
              </a:r>
              <a:r>
                <a:rPr lang="en-US" altLang="zh-CN" sz="2000">
                  <a:solidFill>
                    <a:srgbClr val="993300"/>
                  </a:solidFill>
                  <a:latin typeface="Times New Roman" panose="02020603050405020304" pitchFamily="18" charset="0"/>
                </a:rPr>
                <a:t>13    8     13    19</a:t>
              </a:r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  21  </a:t>
              </a:r>
              <a:r>
                <a:rPr lang="en-US" altLang="zh-CN" sz="2000">
                  <a:solidFill>
                    <a:srgbClr val="993300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12" name="Group 198"/>
          <p:cNvGrpSpPr>
            <a:grpSpLocks/>
          </p:cNvGrpSpPr>
          <p:nvPr/>
        </p:nvGrpSpPr>
        <p:grpSpPr bwMode="auto">
          <a:xfrm>
            <a:off x="5364163" y="1844675"/>
            <a:ext cx="3306762" cy="720725"/>
            <a:chOff x="3606" y="2304"/>
            <a:chExt cx="2083" cy="454"/>
          </a:xfrm>
        </p:grpSpPr>
        <p:grpSp>
          <p:nvGrpSpPr>
            <p:cNvPr id="13340" name="Group 199"/>
            <p:cNvGrpSpPr>
              <a:grpSpLocks/>
            </p:cNvGrpSpPr>
            <p:nvPr/>
          </p:nvGrpSpPr>
          <p:grpSpPr bwMode="auto">
            <a:xfrm>
              <a:off x="3767" y="2498"/>
              <a:ext cx="1922" cy="244"/>
              <a:chOff x="2212" y="3078"/>
              <a:chExt cx="1922" cy="244"/>
            </a:xfrm>
          </p:grpSpPr>
          <p:sp>
            <p:nvSpPr>
              <p:cNvPr id="13344" name="Rectangle 200"/>
              <p:cNvSpPr>
                <a:spLocks noChangeArrowheads="1"/>
              </p:cNvSpPr>
              <p:nvPr/>
            </p:nvSpPr>
            <p:spPr bwMode="auto">
              <a:xfrm>
                <a:off x="2212" y="3078"/>
                <a:ext cx="1922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45" name="Line 201"/>
              <p:cNvSpPr>
                <a:spLocks noChangeShapeType="1"/>
              </p:cNvSpPr>
              <p:nvPr/>
            </p:nvSpPr>
            <p:spPr bwMode="auto">
              <a:xfrm>
                <a:off x="2455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6" name="Line 202"/>
              <p:cNvSpPr>
                <a:spLocks noChangeShapeType="1"/>
              </p:cNvSpPr>
              <p:nvPr/>
            </p:nvSpPr>
            <p:spPr bwMode="auto">
              <a:xfrm>
                <a:off x="2738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7" name="Line 203"/>
              <p:cNvSpPr>
                <a:spLocks noChangeShapeType="1"/>
              </p:cNvSpPr>
              <p:nvPr/>
            </p:nvSpPr>
            <p:spPr bwMode="auto">
              <a:xfrm>
                <a:off x="3021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8" name="Line 204"/>
              <p:cNvSpPr>
                <a:spLocks noChangeShapeType="1"/>
              </p:cNvSpPr>
              <p:nvPr/>
            </p:nvSpPr>
            <p:spPr bwMode="auto">
              <a:xfrm>
                <a:off x="3305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9" name="Line 205"/>
              <p:cNvSpPr>
                <a:spLocks noChangeShapeType="1"/>
              </p:cNvSpPr>
              <p:nvPr/>
            </p:nvSpPr>
            <p:spPr bwMode="auto">
              <a:xfrm>
                <a:off x="3588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0" name="Line 206"/>
              <p:cNvSpPr>
                <a:spLocks noChangeShapeType="1"/>
              </p:cNvSpPr>
              <p:nvPr/>
            </p:nvSpPr>
            <p:spPr bwMode="auto">
              <a:xfrm>
                <a:off x="3872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41" name="Text Box 207"/>
            <p:cNvSpPr txBox="1">
              <a:spLocks noChangeArrowheads="1"/>
            </p:cNvSpPr>
            <p:nvPr/>
          </p:nvSpPr>
          <p:spPr bwMode="auto">
            <a:xfrm>
              <a:off x="3606" y="2481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3342" name="Text Box 208"/>
            <p:cNvSpPr txBox="1">
              <a:spLocks noChangeArrowheads="1"/>
            </p:cNvSpPr>
            <p:nvPr/>
          </p:nvSpPr>
          <p:spPr bwMode="auto">
            <a:xfrm>
              <a:off x="3843" y="2304"/>
              <a:ext cx="17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>
                  <a:latin typeface="Times New Roman" panose="02020603050405020304" pitchFamily="18" charset="0"/>
                </a:rPr>
                <a:t>     b    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 c</a:t>
              </a:r>
              <a:r>
                <a:rPr lang="en-US" altLang="zh-CN" sz="2000">
                  <a:latin typeface="Times New Roman" panose="02020603050405020304" pitchFamily="18" charset="0"/>
                </a:rPr>
                <a:t>     d     e     f    g</a:t>
              </a:r>
            </a:p>
          </p:txBody>
        </p:sp>
        <p:sp>
          <p:nvSpPr>
            <p:cNvPr id="13343" name="Text Box 209"/>
            <p:cNvSpPr txBox="1">
              <a:spLocks noChangeArrowheads="1"/>
            </p:cNvSpPr>
            <p:nvPr/>
          </p:nvSpPr>
          <p:spPr bwMode="auto">
            <a:xfrm>
              <a:off x="3817" y="2508"/>
              <a:ext cx="18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     </a:t>
              </a:r>
              <a:r>
                <a:rPr lang="zh-CN" altLang="en-US" sz="2000">
                  <a:latin typeface="Times New Roman" panose="02020603050405020304" pitchFamily="18" charset="0"/>
                </a:rPr>
                <a:t> </a:t>
              </a:r>
              <a:r>
                <a:rPr lang="en-US" altLang="zh-CN" sz="2000">
                  <a:latin typeface="Times New Roman" panose="02020603050405020304" pitchFamily="18" charset="0"/>
                </a:rPr>
                <a:t>13    </a:t>
              </a:r>
              <a:r>
                <a:rPr lang="en-US" altLang="zh-CN" sz="2000">
                  <a:solidFill>
                    <a:srgbClr val="993300"/>
                  </a:solidFill>
                  <a:latin typeface="Times New Roman" panose="02020603050405020304" pitchFamily="18" charset="0"/>
                </a:rPr>
                <a:t>8</a:t>
              </a:r>
              <a:r>
                <a:rPr lang="en-US" altLang="zh-CN" sz="2000">
                  <a:latin typeface="Times New Roman" panose="02020603050405020304" pitchFamily="18" charset="0"/>
                </a:rPr>
                <a:t>    </a:t>
              </a:r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13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2000">
                  <a:latin typeface="Times New Roman" panose="02020603050405020304" pitchFamily="18" charset="0"/>
                </a:rPr>
                <a:t>30   </a:t>
              </a:r>
              <a:r>
                <a:rPr lang="zh-CN" altLang="zh-CN" sz="2000">
                  <a:latin typeface="Times New Roman" panose="02020603050405020304" pitchFamily="18" charset="0"/>
                  <a:sym typeface="Symbol" panose="05050102010706020507" pitchFamily="18" charset="2"/>
                </a:rPr>
                <a:t></a:t>
              </a:r>
              <a:r>
                <a:rPr lang="en-US" altLang="zh-CN" sz="2000">
                  <a:latin typeface="Times New Roman" panose="02020603050405020304" pitchFamily="18" charset="0"/>
                </a:rPr>
                <a:t>   32</a:t>
              </a:r>
            </a:p>
          </p:txBody>
        </p:sp>
      </p:grpSp>
      <p:grpSp>
        <p:nvGrpSpPr>
          <p:cNvPr id="14" name="Group 210"/>
          <p:cNvGrpSpPr>
            <a:grpSpLocks/>
          </p:cNvGrpSpPr>
          <p:nvPr/>
        </p:nvGrpSpPr>
        <p:grpSpPr bwMode="auto">
          <a:xfrm>
            <a:off x="5364163" y="2779713"/>
            <a:ext cx="3306762" cy="727075"/>
            <a:chOff x="3606" y="2432"/>
            <a:chExt cx="2083" cy="458"/>
          </a:xfrm>
        </p:grpSpPr>
        <p:grpSp>
          <p:nvGrpSpPr>
            <p:cNvPr id="13329" name="Group 211"/>
            <p:cNvGrpSpPr>
              <a:grpSpLocks/>
            </p:cNvGrpSpPr>
            <p:nvPr/>
          </p:nvGrpSpPr>
          <p:grpSpPr bwMode="auto">
            <a:xfrm>
              <a:off x="3767" y="2626"/>
              <a:ext cx="1922" cy="244"/>
              <a:chOff x="2212" y="3078"/>
              <a:chExt cx="1922" cy="244"/>
            </a:xfrm>
          </p:grpSpPr>
          <p:sp>
            <p:nvSpPr>
              <p:cNvPr id="13333" name="Rectangle 212"/>
              <p:cNvSpPr>
                <a:spLocks noChangeArrowheads="1"/>
              </p:cNvSpPr>
              <p:nvPr/>
            </p:nvSpPr>
            <p:spPr bwMode="auto">
              <a:xfrm>
                <a:off x="2212" y="3078"/>
                <a:ext cx="1922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34" name="Line 213"/>
              <p:cNvSpPr>
                <a:spLocks noChangeShapeType="1"/>
              </p:cNvSpPr>
              <p:nvPr/>
            </p:nvSpPr>
            <p:spPr bwMode="auto">
              <a:xfrm>
                <a:off x="2455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5" name="Line 214"/>
              <p:cNvSpPr>
                <a:spLocks noChangeShapeType="1"/>
              </p:cNvSpPr>
              <p:nvPr/>
            </p:nvSpPr>
            <p:spPr bwMode="auto">
              <a:xfrm>
                <a:off x="2738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6" name="Line 215"/>
              <p:cNvSpPr>
                <a:spLocks noChangeShapeType="1"/>
              </p:cNvSpPr>
              <p:nvPr/>
            </p:nvSpPr>
            <p:spPr bwMode="auto">
              <a:xfrm>
                <a:off x="3021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7" name="Line 216"/>
              <p:cNvSpPr>
                <a:spLocks noChangeShapeType="1"/>
              </p:cNvSpPr>
              <p:nvPr/>
            </p:nvSpPr>
            <p:spPr bwMode="auto">
              <a:xfrm>
                <a:off x="3305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8" name="Line 217"/>
              <p:cNvSpPr>
                <a:spLocks noChangeShapeType="1"/>
              </p:cNvSpPr>
              <p:nvPr/>
            </p:nvSpPr>
            <p:spPr bwMode="auto">
              <a:xfrm>
                <a:off x="3588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9" name="Line 218"/>
              <p:cNvSpPr>
                <a:spLocks noChangeShapeType="1"/>
              </p:cNvSpPr>
              <p:nvPr/>
            </p:nvSpPr>
            <p:spPr bwMode="auto">
              <a:xfrm>
                <a:off x="3872" y="3078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30" name="Text Box 219"/>
            <p:cNvSpPr txBox="1">
              <a:spLocks noChangeArrowheads="1"/>
            </p:cNvSpPr>
            <p:nvPr/>
          </p:nvSpPr>
          <p:spPr bwMode="auto">
            <a:xfrm>
              <a:off x="3606" y="2609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13331" name="Text Box 220"/>
            <p:cNvSpPr txBox="1">
              <a:spLocks noChangeArrowheads="1"/>
            </p:cNvSpPr>
            <p:nvPr/>
          </p:nvSpPr>
          <p:spPr bwMode="auto">
            <a:xfrm>
              <a:off x="3843" y="2432"/>
              <a:ext cx="17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>
                  <a:latin typeface="Times New Roman" panose="02020603050405020304" pitchFamily="18" charset="0"/>
                </a:rPr>
                <a:t>     </a:t>
              </a:r>
              <a:r>
                <a:rPr lang="en-US" altLang="zh-CN" sz="2000">
                  <a:solidFill>
                    <a:srgbClr val="FF33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000">
                  <a:latin typeface="Times New Roman" panose="02020603050405020304" pitchFamily="18" charset="0"/>
                </a:rPr>
                <a:t>    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 c</a:t>
              </a:r>
              <a:r>
                <a:rPr lang="en-US" altLang="zh-CN" sz="2000">
                  <a:latin typeface="Times New Roman" panose="02020603050405020304" pitchFamily="18" charset="0"/>
                </a:rPr>
                <a:t>     d     e     f    g</a:t>
              </a:r>
            </a:p>
          </p:txBody>
        </p:sp>
        <p:sp>
          <p:nvSpPr>
            <p:cNvPr id="13332" name="Text Box 221"/>
            <p:cNvSpPr txBox="1">
              <a:spLocks noChangeArrowheads="1"/>
            </p:cNvSpPr>
            <p:nvPr/>
          </p:nvSpPr>
          <p:spPr bwMode="auto">
            <a:xfrm>
              <a:off x="3817" y="2640"/>
              <a:ext cx="18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   </a:t>
              </a:r>
              <a:r>
                <a:rPr lang="zh-CN" altLang="en-US" sz="2000">
                  <a:latin typeface="Times New Roman" panose="02020603050405020304" pitchFamily="18" charset="0"/>
                </a:rPr>
                <a:t> </a:t>
              </a:r>
              <a:r>
                <a:rPr lang="en-US" altLang="zh-CN" sz="2000">
                  <a:solidFill>
                    <a:srgbClr val="993300"/>
                  </a:solidFill>
                  <a:latin typeface="Times New Roman" panose="02020603050405020304" pitchFamily="18" charset="0"/>
                </a:rPr>
                <a:t>13</a:t>
              </a:r>
              <a:r>
                <a:rPr lang="en-US" altLang="zh-CN" sz="2000">
                  <a:latin typeface="Times New Roman" panose="02020603050405020304" pitchFamily="18" charset="0"/>
                </a:rPr>
                <a:t>    </a:t>
              </a:r>
              <a:r>
                <a:rPr lang="en-US" altLang="zh-CN" sz="2000">
                  <a:solidFill>
                    <a:srgbClr val="993300"/>
                  </a:solidFill>
                  <a:latin typeface="Times New Roman" panose="02020603050405020304" pitchFamily="18" charset="0"/>
                </a:rPr>
                <a:t>8</a:t>
              </a:r>
              <a:r>
                <a:rPr lang="en-US" altLang="zh-CN" sz="2000">
                  <a:latin typeface="Times New Roman" panose="02020603050405020304" pitchFamily="18" charset="0"/>
                </a:rPr>
                <a:t>     13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000">
                  <a:latin typeface="Times New Roman" panose="02020603050405020304" pitchFamily="18" charset="0"/>
                </a:rPr>
                <a:t>30    </a:t>
              </a:r>
              <a:r>
                <a:rPr lang="en-US" altLang="zh-CN" sz="2000">
                  <a:solidFill>
                    <a:srgbClr val="3333FF"/>
                  </a:solidFill>
                  <a:latin typeface="Times New Roman" panose="02020603050405020304" pitchFamily="18" charset="0"/>
                </a:rPr>
                <a:t>22  </a:t>
              </a:r>
              <a:r>
                <a:rPr lang="en-US" altLang="zh-CN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16" name="Group 273"/>
          <p:cNvGrpSpPr>
            <a:grpSpLocks/>
          </p:cNvGrpSpPr>
          <p:nvPr/>
        </p:nvGrpSpPr>
        <p:grpSpPr bwMode="auto">
          <a:xfrm>
            <a:off x="1331913" y="1341438"/>
            <a:ext cx="1368425" cy="2303462"/>
            <a:chOff x="839" y="845"/>
            <a:chExt cx="862" cy="1451"/>
          </a:xfrm>
        </p:grpSpPr>
        <p:sp>
          <p:nvSpPr>
            <p:cNvPr id="13325" name="Line 109"/>
            <p:cNvSpPr>
              <a:spLocks noChangeShapeType="1"/>
            </p:cNvSpPr>
            <p:nvPr/>
          </p:nvSpPr>
          <p:spPr bwMode="auto">
            <a:xfrm flipH="1">
              <a:off x="839" y="845"/>
              <a:ext cx="0" cy="272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Line 183"/>
            <p:cNvSpPr>
              <a:spLocks noChangeShapeType="1"/>
            </p:cNvSpPr>
            <p:nvPr/>
          </p:nvSpPr>
          <p:spPr bwMode="auto">
            <a:xfrm flipV="1">
              <a:off x="975" y="1979"/>
              <a:ext cx="726" cy="317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Line 271"/>
            <p:cNvSpPr>
              <a:spLocks noChangeShapeType="1"/>
            </p:cNvSpPr>
            <p:nvPr/>
          </p:nvSpPr>
          <p:spPr bwMode="auto">
            <a:xfrm flipH="1">
              <a:off x="839" y="1344"/>
              <a:ext cx="0" cy="317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Line 272"/>
            <p:cNvSpPr>
              <a:spLocks noChangeShapeType="1"/>
            </p:cNvSpPr>
            <p:nvPr/>
          </p:nvSpPr>
          <p:spPr bwMode="auto">
            <a:xfrm flipH="1">
              <a:off x="839" y="1843"/>
              <a:ext cx="0" cy="317"/>
            </a:xfrm>
            <a:prstGeom prst="line">
              <a:avLst/>
            </a:prstGeom>
            <a:noFill/>
            <a:ln w="76200">
              <a:solidFill>
                <a:srgbClr val="99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61DF1A-828F-414F-949E-7C29251AC95A}" type="slidenum">
              <a:rPr lang="zh-CN" altLang="en-US" smtClean="0">
                <a:solidFill>
                  <a:schemeClr val="accent1"/>
                </a:solidFill>
              </a:rPr>
              <a:pPr/>
              <a:t>15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7885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狄克斯瑞 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1800" dirty="0" err="1">
                <a:latin typeface="Calibri" panose="020F0502020204030204" pitchFamily="34" charset="0"/>
                <a:ea typeface="宋体" panose="02010600030101010101" pitchFamily="2" charset="-122"/>
              </a:rPr>
              <a:t>Edsger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Calibri" panose="020F0502020204030204" pitchFamily="34" charset="0"/>
                <a:ea typeface="宋体" panose="02010600030101010101" pitchFamily="2" charset="-122"/>
              </a:rPr>
              <a:t>Wybe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 Dijks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ra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1930-2002.08.02</a:t>
            </a:r>
            <a:r>
              <a:rPr lang="zh-CN" altLang="en-US" sz="1800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78852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908050"/>
            <a:ext cx="5780088" cy="37084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计算机编程艺术与科学创建人之一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1930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年出生在荷兰鹿特丹市，于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2002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年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日在荷兰家中与世长辞。他在欧洲和美国曾从事首次航空和结构计算机模拟的工作。曾是开发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Algol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的委员会成员。他编写了第一个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Algol 60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编译器。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1972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年，荣获美国计算机协会的图灵奖。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78853" name="Picture 4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341438"/>
            <a:ext cx="2665412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250825" y="4652963"/>
            <a:ext cx="86423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00"/>
                </a:solidFill>
              </a:rPr>
              <a:t>1962</a:t>
            </a:r>
            <a:r>
              <a:rPr lang="zh-CN" altLang="en-US" sz="2000" b="1">
                <a:solidFill>
                  <a:srgbClr val="333300"/>
                </a:solidFill>
              </a:rPr>
              <a:t>年，他担任</a:t>
            </a:r>
            <a:r>
              <a:rPr lang="en-US" altLang="zh-CN" sz="2000" b="1">
                <a:solidFill>
                  <a:srgbClr val="333300"/>
                </a:solidFill>
              </a:rPr>
              <a:t>Eindhoven Polytechnic</a:t>
            </a:r>
            <a:r>
              <a:rPr lang="zh-CN" altLang="en-US" sz="2000" b="1">
                <a:solidFill>
                  <a:srgbClr val="333300"/>
                </a:solidFill>
              </a:rPr>
              <a:t>大学数学教授。他不赞成将教授职位称作计算科学教授，因为计算专业的科学性还不够。他用了十年时间使编程被承认为一门真正的学科。他对</a:t>
            </a:r>
            <a:r>
              <a:rPr lang="en-US" altLang="zh-CN" sz="2000" b="1">
                <a:solidFill>
                  <a:srgbClr val="333300"/>
                </a:solidFill>
              </a:rPr>
              <a:t>Basic</a:t>
            </a:r>
            <a:r>
              <a:rPr lang="zh-CN" altLang="en-US" sz="2000" b="1">
                <a:solidFill>
                  <a:srgbClr val="333300"/>
                </a:solidFill>
              </a:rPr>
              <a:t>编程语言所鼓励的许多“罪恶”尤其不能容忍，他说</a:t>
            </a:r>
            <a:r>
              <a:rPr lang="en-US" altLang="zh-CN" sz="2000" b="1">
                <a:solidFill>
                  <a:srgbClr val="333300"/>
                </a:solidFill>
              </a:rPr>
              <a:t>Basic</a:t>
            </a:r>
            <a:r>
              <a:rPr lang="zh-CN" altLang="en-US" sz="2000" b="1">
                <a:solidFill>
                  <a:srgbClr val="333300"/>
                </a:solidFill>
              </a:rPr>
              <a:t>不可挽回地伤害了年轻的程序员，并写下了一篇著名的论文：</a:t>
            </a:r>
            <a:r>
              <a:rPr lang="en-US" altLang="zh-CN" sz="2000" b="1">
                <a:solidFill>
                  <a:srgbClr val="333300"/>
                </a:solidFill>
              </a:rPr>
              <a:t>《Go To</a:t>
            </a:r>
            <a:r>
              <a:rPr lang="zh-CN" altLang="en-US" sz="2000" b="1">
                <a:solidFill>
                  <a:srgbClr val="333300"/>
                </a:solidFill>
              </a:rPr>
              <a:t>语句是有害的</a:t>
            </a:r>
            <a:r>
              <a:rPr lang="en-US" altLang="zh-CN" sz="2000" b="1">
                <a:solidFill>
                  <a:srgbClr val="333300"/>
                </a:solidFill>
              </a:rPr>
              <a:t>》</a:t>
            </a:r>
            <a:r>
              <a:rPr lang="zh-CN" altLang="en-US" sz="2000" b="1">
                <a:solidFill>
                  <a:srgbClr val="333300"/>
                </a:solidFill>
              </a:rPr>
              <a:t>。 </a:t>
            </a:r>
            <a:endParaRPr lang="zh-CN" altLang="en-US" sz="2000" b="1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BB0D74-1C67-4319-939A-B80BF7566F6A}" type="slidenum">
              <a:rPr lang="zh-CN" altLang="en-US" smtClean="0">
                <a:solidFill>
                  <a:schemeClr val="accent1"/>
                </a:solidFill>
              </a:rPr>
              <a:pPr/>
              <a:t>16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7577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Times New Roman" panose="02020603050405020304" pitchFamily="18" charset="0"/>
              </a:rPr>
              <a:t>标号法</a:t>
            </a:r>
            <a:r>
              <a:rPr lang="en-US" altLang="zh-CN" sz="4000" b="1" dirty="0">
                <a:latin typeface="Times New Roman" panose="02020603050405020304" pitchFamily="18" charset="0"/>
              </a:rPr>
              <a:t>(E. W. </a:t>
            </a:r>
            <a:r>
              <a:rPr lang="en-US" altLang="zh-CN" sz="4000" b="1" dirty="0" err="1">
                <a:latin typeface="Times New Roman" panose="02020603050405020304" pitchFamily="18" charset="0"/>
              </a:rPr>
              <a:t>Dijkstra</a:t>
            </a:r>
            <a:r>
              <a:rPr lang="en-US" altLang="zh-CN" sz="4000" b="1" dirty="0">
                <a:latin typeface="Times New Roman" panose="02020603050405020304" pitchFamily="18" charset="0"/>
              </a:rPr>
              <a:t>, 1959)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auto">
          <a:xfrm>
            <a:off x="179388" y="836712"/>
            <a:ext cx="9145140" cy="578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6575" indent="-536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itchFamily="18" charset="0"/>
              </a:rPr>
              <a:t>设带权图</a:t>
            </a:r>
            <a:r>
              <a:rPr lang="en-US" altLang="zh-CN" sz="2800" b="1" i="1" dirty="0">
                <a:latin typeface="Times New Roman" pitchFamily="18" charset="0"/>
              </a:rPr>
              <a:t>G</a:t>
            </a:r>
            <a:r>
              <a:rPr lang="en-US" altLang="zh-CN" sz="2800" b="1" dirty="0">
                <a:latin typeface="Times New Roman" pitchFamily="18" charset="0"/>
              </a:rPr>
              <a:t>=(</a:t>
            </a:r>
            <a:r>
              <a:rPr lang="en-US" altLang="zh-CN" sz="2800" b="1" i="1" dirty="0" err="1">
                <a:latin typeface="Times New Roman" pitchFamily="18" charset="0"/>
              </a:rPr>
              <a:t>V</a:t>
            </a:r>
            <a:r>
              <a:rPr lang="en-US" altLang="zh-CN" sz="2800" b="1" dirty="0" err="1">
                <a:latin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</a:rPr>
              <a:t>E</a:t>
            </a:r>
            <a:r>
              <a:rPr lang="en-US" altLang="zh-CN" sz="2800" b="1" dirty="0" err="1">
                <a:latin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</a:rPr>
              <a:t>w</a:t>
            </a:r>
            <a:r>
              <a:rPr lang="en-US" altLang="zh-CN" sz="2800" b="1" dirty="0">
                <a:latin typeface="Times New Roman" pitchFamily="18" charset="0"/>
              </a:rPr>
              <a:t>), </a:t>
            </a:r>
            <a:r>
              <a:rPr lang="zh-CN" altLang="en-US" sz="2800" b="1" dirty="0">
                <a:latin typeface="Times New Roman" pitchFamily="18" charset="0"/>
              </a:rPr>
              <a:t>其中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w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)0.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设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={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,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i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求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到其余各顶点的最短路径。</a:t>
            </a:r>
            <a:endParaRPr lang="en-US" altLang="zh-CN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indent="0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给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标号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，其中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分别表示从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到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的最短通路的长及其前序顶点。</a:t>
            </a:r>
            <a:endParaRPr lang="en-US" altLang="zh-CN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=2,3,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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    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},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-{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表示空，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表示新添入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的元素序号，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表示已处理的顶点数目</a:t>
            </a:r>
          </a:p>
          <a:p>
            <a:pPr marL="514350" indent="-514350"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对所有的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kj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},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kj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则令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=min{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i="1" baseline="-25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}.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-{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4.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令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+1,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则转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25170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BB0D74-1C67-4319-939A-B80BF7566F6A}" type="slidenum">
              <a:rPr lang="zh-CN" altLang="en-US" smtClean="0">
                <a:solidFill>
                  <a:schemeClr val="accent1"/>
                </a:solidFill>
              </a:rPr>
              <a:pPr/>
              <a:t>17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7577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Times New Roman" panose="02020603050405020304" pitchFamily="18" charset="0"/>
              </a:rPr>
              <a:t>标号法</a:t>
            </a:r>
            <a:r>
              <a:rPr lang="en-US" altLang="zh-CN" sz="4000" b="1" dirty="0">
                <a:latin typeface="Times New Roman" panose="02020603050405020304" pitchFamily="18" charset="0"/>
              </a:rPr>
              <a:t>(E. W. </a:t>
            </a:r>
            <a:r>
              <a:rPr lang="en-US" altLang="zh-CN" sz="4000" b="1" dirty="0" err="1">
                <a:latin typeface="Times New Roman" panose="02020603050405020304" pitchFamily="18" charset="0"/>
              </a:rPr>
              <a:t>Dijkstra</a:t>
            </a:r>
            <a:r>
              <a:rPr lang="en-US" altLang="zh-CN" sz="4000" b="1" dirty="0">
                <a:latin typeface="Times New Roman" panose="02020603050405020304" pitchFamily="18" charset="0"/>
              </a:rPr>
              <a:t>, 1959)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5488" y="964406"/>
            <a:ext cx="8248650" cy="506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的最短路径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5000"/>
              </a:lnSpc>
              <a:spcBef>
                <a:spcPct val="10000"/>
              </a:spcBef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5000"/>
              </a:lnSpc>
              <a:spcBef>
                <a:spcPct val="10000"/>
              </a:spcBef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  (0,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    (+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(+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(+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(+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(+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                   (1,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      (4,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(+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(+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(+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                                       (3,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      (8,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(6,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(+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                                                        (8,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(4,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     (+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                                                        (7,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                     (10,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6                                                                                          (9,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到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的最短路径</a:t>
            </a: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5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     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,v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</a:rPr>
              <a:t>)=9</a:t>
            </a:r>
          </a:p>
        </p:txBody>
      </p:sp>
      <p:pic>
        <p:nvPicPr>
          <p:cNvPr id="6" name="Picture 23" descr="D:\离散数学(范素珍)\tp\7T13.t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638" y="784423"/>
            <a:ext cx="4233862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559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标记最短通路的长及前序顶点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2" name="Group 182"/>
          <p:cNvGrpSpPr>
            <a:grpSpLocks/>
          </p:cNvGrpSpPr>
          <p:nvPr/>
        </p:nvGrpSpPr>
        <p:grpSpPr bwMode="auto">
          <a:xfrm>
            <a:off x="4774628" y="966788"/>
            <a:ext cx="3395662" cy="1662112"/>
            <a:chOff x="3009" y="609"/>
            <a:chExt cx="2139" cy="1047"/>
          </a:xfrm>
        </p:grpSpPr>
        <p:sp>
          <p:nvSpPr>
            <p:cNvPr id="77983" name="Line 3"/>
            <p:cNvSpPr>
              <a:spLocks noChangeShapeType="1"/>
            </p:cNvSpPr>
            <p:nvPr/>
          </p:nvSpPr>
          <p:spPr bwMode="auto">
            <a:xfrm>
              <a:off x="3379" y="881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84" name="Line 4"/>
            <p:cNvSpPr>
              <a:spLocks noChangeShapeType="1"/>
            </p:cNvSpPr>
            <p:nvPr/>
          </p:nvSpPr>
          <p:spPr bwMode="auto">
            <a:xfrm>
              <a:off x="3379" y="1400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85" name="Line 5"/>
            <p:cNvSpPr>
              <a:spLocks noChangeShapeType="1"/>
            </p:cNvSpPr>
            <p:nvPr/>
          </p:nvSpPr>
          <p:spPr bwMode="auto">
            <a:xfrm>
              <a:off x="3379" y="881"/>
              <a:ext cx="0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86" name="Line 6"/>
            <p:cNvSpPr>
              <a:spLocks noChangeShapeType="1"/>
            </p:cNvSpPr>
            <p:nvPr/>
          </p:nvSpPr>
          <p:spPr bwMode="auto">
            <a:xfrm>
              <a:off x="4490" y="881"/>
              <a:ext cx="0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87" name="Line 7"/>
            <p:cNvSpPr>
              <a:spLocks noChangeShapeType="1"/>
            </p:cNvSpPr>
            <p:nvPr/>
          </p:nvSpPr>
          <p:spPr bwMode="auto">
            <a:xfrm flipH="1">
              <a:off x="3046" y="881"/>
              <a:ext cx="333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88" name="Line 8"/>
            <p:cNvSpPr>
              <a:spLocks noChangeShapeType="1"/>
            </p:cNvSpPr>
            <p:nvPr/>
          </p:nvSpPr>
          <p:spPr bwMode="auto">
            <a:xfrm>
              <a:off x="3046" y="1141"/>
              <a:ext cx="333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89" name="Line 9"/>
            <p:cNvSpPr>
              <a:spLocks noChangeShapeType="1"/>
            </p:cNvSpPr>
            <p:nvPr/>
          </p:nvSpPr>
          <p:spPr bwMode="auto">
            <a:xfrm flipH="1">
              <a:off x="4490" y="1141"/>
              <a:ext cx="333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90" name="Line 10"/>
            <p:cNvSpPr>
              <a:spLocks noChangeShapeType="1"/>
            </p:cNvSpPr>
            <p:nvPr/>
          </p:nvSpPr>
          <p:spPr bwMode="auto">
            <a:xfrm>
              <a:off x="4490" y="881"/>
              <a:ext cx="333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91" name="Oval 11"/>
            <p:cNvSpPr>
              <a:spLocks noChangeArrowheads="1"/>
            </p:cNvSpPr>
            <p:nvPr/>
          </p:nvSpPr>
          <p:spPr bwMode="auto">
            <a:xfrm>
              <a:off x="4750" y="1098"/>
              <a:ext cx="111" cy="1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992" name="Oval 12"/>
            <p:cNvSpPr>
              <a:spLocks noChangeArrowheads="1"/>
            </p:cNvSpPr>
            <p:nvPr/>
          </p:nvSpPr>
          <p:spPr bwMode="auto">
            <a:xfrm>
              <a:off x="3009" y="1054"/>
              <a:ext cx="111" cy="129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993" name="Oval 13"/>
            <p:cNvSpPr>
              <a:spLocks noChangeArrowheads="1"/>
            </p:cNvSpPr>
            <p:nvPr/>
          </p:nvSpPr>
          <p:spPr bwMode="auto">
            <a:xfrm>
              <a:off x="3306" y="1313"/>
              <a:ext cx="111" cy="13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994" name="Oval 14"/>
            <p:cNvSpPr>
              <a:spLocks noChangeArrowheads="1"/>
            </p:cNvSpPr>
            <p:nvPr/>
          </p:nvSpPr>
          <p:spPr bwMode="auto">
            <a:xfrm>
              <a:off x="3342" y="794"/>
              <a:ext cx="111" cy="13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995" name="Oval 15"/>
            <p:cNvSpPr>
              <a:spLocks noChangeArrowheads="1"/>
            </p:cNvSpPr>
            <p:nvPr/>
          </p:nvSpPr>
          <p:spPr bwMode="auto">
            <a:xfrm>
              <a:off x="4416" y="794"/>
              <a:ext cx="112" cy="1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996" name="Oval 16"/>
            <p:cNvSpPr>
              <a:spLocks noChangeArrowheads="1"/>
            </p:cNvSpPr>
            <p:nvPr/>
          </p:nvSpPr>
          <p:spPr bwMode="auto">
            <a:xfrm>
              <a:off x="4453" y="1313"/>
              <a:ext cx="111" cy="1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997" name="Text Box 17"/>
            <p:cNvSpPr txBox="1">
              <a:spLocks noChangeArrowheads="1"/>
            </p:cNvSpPr>
            <p:nvPr/>
          </p:nvSpPr>
          <p:spPr bwMode="auto">
            <a:xfrm>
              <a:off x="3258" y="1412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4(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77998" name="Text Box 18"/>
            <p:cNvSpPr txBox="1">
              <a:spLocks noChangeArrowheads="1"/>
            </p:cNvSpPr>
            <p:nvPr/>
          </p:nvSpPr>
          <p:spPr bwMode="auto">
            <a:xfrm>
              <a:off x="4438" y="1425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∞</a:t>
              </a:r>
            </a:p>
          </p:txBody>
        </p:sp>
        <p:sp>
          <p:nvSpPr>
            <p:cNvPr id="77999" name="Text Box 19"/>
            <p:cNvSpPr txBox="1">
              <a:spLocks noChangeArrowheads="1"/>
            </p:cNvSpPr>
            <p:nvPr/>
          </p:nvSpPr>
          <p:spPr bwMode="auto">
            <a:xfrm>
              <a:off x="3258" y="622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1(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78000" name="Text Box 20"/>
            <p:cNvSpPr txBox="1">
              <a:spLocks noChangeArrowheads="1"/>
            </p:cNvSpPr>
            <p:nvPr/>
          </p:nvSpPr>
          <p:spPr bwMode="auto">
            <a:xfrm>
              <a:off x="4443" y="60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∞</a:t>
              </a:r>
            </a:p>
          </p:txBody>
        </p:sp>
        <p:sp>
          <p:nvSpPr>
            <p:cNvPr id="78001" name="Text Box 21"/>
            <p:cNvSpPr txBox="1">
              <a:spLocks noChangeArrowheads="1"/>
            </p:cNvSpPr>
            <p:nvPr/>
          </p:nvSpPr>
          <p:spPr bwMode="auto">
            <a:xfrm>
              <a:off x="4888" y="101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∞</a:t>
              </a:r>
            </a:p>
          </p:txBody>
        </p:sp>
        <p:sp>
          <p:nvSpPr>
            <p:cNvPr id="78002" name="Text Box 22"/>
            <p:cNvSpPr txBox="1">
              <a:spLocks noChangeArrowheads="1"/>
            </p:cNvSpPr>
            <p:nvPr/>
          </p:nvSpPr>
          <p:spPr bwMode="auto">
            <a:xfrm>
              <a:off x="3084" y="83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78003" name="Text Box 23"/>
            <p:cNvSpPr txBox="1">
              <a:spLocks noChangeArrowheads="1"/>
            </p:cNvSpPr>
            <p:nvPr/>
          </p:nvSpPr>
          <p:spPr bwMode="auto">
            <a:xfrm>
              <a:off x="3046" y="118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4</a:t>
              </a:r>
            </a:p>
          </p:txBody>
        </p:sp>
        <p:sp>
          <p:nvSpPr>
            <p:cNvPr id="78004" name="Text Box 24"/>
            <p:cNvSpPr txBox="1">
              <a:spLocks noChangeArrowheads="1"/>
            </p:cNvSpPr>
            <p:nvPr/>
          </p:nvSpPr>
          <p:spPr bwMode="auto">
            <a:xfrm>
              <a:off x="3813" y="67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7</a:t>
              </a:r>
            </a:p>
          </p:txBody>
        </p:sp>
        <p:sp>
          <p:nvSpPr>
            <p:cNvPr id="78005" name="Text Box 25"/>
            <p:cNvSpPr txBox="1">
              <a:spLocks noChangeArrowheads="1"/>
            </p:cNvSpPr>
            <p:nvPr/>
          </p:nvSpPr>
          <p:spPr bwMode="auto">
            <a:xfrm>
              <a:off x="3850" y="139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78006" name="Text Box 26"/>
            <p:cNvSpPr txBox="1">
              <a:spLocks noChangeArrowheads="1"/>
            </p:cNvSpPr>
            <p:nvPr/>
          </p:nvSpPr>
          <p:spPr bwMode="auto">
            <a:xfrm>
              <a:off x="3369" y="102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78007" name="Text Box 27"/>
            <p:cNvSpPr txBox="1">
              <a:spLocks noChangeArrowheads="1"/>
            </p:cNvSpPr>
            <p:nvPr/>
          </p:nvSpPr>
          <p:spPr bwMode="auto">
            <a:xfrm>
              <a:off x="4332" y="102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  <p:sp>
          <p:nvSpPr>
            <p:cNvPr id="78008" name="Text Box 28"/>
            <p:cNvSpPr txBox="1">
              <a:spLocks noChangeArrowheads="1"/>
            </p:cNvSpPr>
            <p:nvPr/>
          </p:nvSpPr>
          <p:spPr bwMode="auto">
            <a:xfrm>
              <a:off x="4591" y="793"/>
              <a:ext cx="1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78009" name="Text Box 29"/>
            <p:cNvSpPr txBox="1">
              <a:spLocks noChangeArrowheads="1"/>
            </p:cNvSpPr>
            <p:nvPr/>
          </p:nvSpPr>
          <p:spPr bwMode="auto">
            <a:xfrm>
              <a:off x="4601" y="12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6</a:t>
              </a:r>
            </a:p>
          </p:txBody>
        </p:sp>
        <p:sp>
          <p:nvSpPr>
            <p:cNvPr id="78010" name="Line 30"/>
            <p:cNvSpPr>
              <a:spLocks noChangeShapeType="1"/>
            </p:cNvSpPr>
            <p:nvPr/>
          </p:nvSpPr>
          <p:spPr bwMode="auto">
            <a:xfrm>
              <a:off x="3417" y="881"/>
              <a:ext cx="1073" cy="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11" name="Text Box 31"/>
            <p:cNvSpPr txBox="1">
              <a:spLocks noChangeArrowheads="1"/>
            </p:cNvSpPr>
            <p:nvPr/>
          </p:nvSpPr>
          <p:spPr bwMode="auto">
            <a:xfrm>
              <a:off x="3924" y="936"/>
              <a:ext cx="1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</a:t>
              </a:r>
            </a:p>
          </p:txBody>
        </p:sp>
      </p:grpSp>
      <p:grpSp>
        <p:nvGrpSpPr>
          <p:cNvPr id="3" name="Group 183"/>
          <p:cNvGrpSpPr>
            <a:grpSpLocks/>
          </p:cNvGrpSpPr>
          <p:nvPr/>
        </p:nvGrpSpPr>
        <p:grpSpPr bwMode="auto">
          <a:xfrm>
            <a:off x="428056" y="2919413"/>
            <a:ext cx="3395662" cy="1665287"/>
            <a:chOff x="385" y="1839"/>
            <a:chExt cx="2139" cy="1049"/>
          </a:xfrm>
        </p:grpSpPr>
        <p:sp>
          <p:nvSpPr>
            <p:cNvPr id="77954" name="Line 32"/>
            <p:cNvSpPr>
              <a:spLocks noChangeShapeType="1"/>
            </p:cNvSpPr>
            <p:nvPr/>
          </p:nvSpPr>
          <p:spPr bwMode="auto">
            <a:xfrm>
              <a:off x="755" y="2102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55" name="Line 33"/>
            <p:cNvSpPr>
              <a:spLocks noChangeShapeType="1"/>
            </p:cNvSpPr>
            <p:nvPr/>
          </p:nvSpPr>
          <p:spPr bwMode="auto">
            <a:xfrm>
              <a:off x="755" y="2621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56" name="Line 34"/>
            <p:cNvSpPr>
              <a:spLocks noChangeShapeType="1"/>
            </p:cNvSpPr>
            <p:nvPr/>
          </p:nvSpPr>
          <p:spPr bwMode="auto">
            <a:xfrm>
              <a:off x="755" y="2102"/>
              <a:ext cx="0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57" name="Line 35"/>
            <p:cNvSpPr>
              <a:spLocks noChangeShapeType="1"/>
            </p:cNvSpPr>
            <p:nvPr/>
          </p:nvSpPr>
          <p:spPr bwMode="auto">
            <a:xfrm>
              <a:off x="1866" y="2102"/>
              <a:ext cx="0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58" name="Line 36"/>
            <p:cNvSpPr>
              <a:spLocks noChangeShapeType="1"/>
            </p:cNvSpPr>
            <p:nvPr/>
          </p:nvSpPr>
          <p:spPr bwMode="auto">
            <a:xfrm flipH="1">
              <a:off x="422" y="2102"/>
              <a:ext cx="333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59" name="Line 37"/>
            <p:cNvSpPr>
              <a:spLocks noChangeShapeType="1"/>
            </p:cNvSpPr>
            <p:nvPr/>
          </p:nvSpPr>
          <p:spPr bwMode="auto">
            <a:xfrm>
              <a:off x="422" y="2362"/>
              <a:ext cx="333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60" name="Line 38"/>
            <p:cNvSpPr>
              <a:spLocks noChangeShapeType="1"/>
            </p:cNvSpPr>
            <p:nvPr/>
          </p:nvSpPr>
          <p:spPr bwMode="auto">
            <a:xfrm flipH="1">
              <a:off x="1866" y="2362"/>
              <a:ext cx="333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61" name="Line 39"/>
            <p:cNvSpPr>
              <a:spLocks noChangeShapeType="1"/>
            </p:cNvSpPr>
            <p:nvPr/>
          </p:nvSpPr>
          <p:spPr bwMode="auto">
            <a:xfrm>
              <a:off x="1866" y="2102"/>
              <a:ext cx="333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62" name="Oval 40"/>
            <p:cNvSpPr>
              <a:spLocks noChangeArrowheads="1"/>
            </p:cNvSpPr>
            <p:nvPr/>
          </p:nvSpPr>
          <p:spPr bwMode="auto">
            <a:xfrm>
              <a:off x="2126" y="2319"/>
              <a:ext cx="111" cy="1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963" name="Oval 41"/>
            <p:cNvSpPr>
              <a:spLocks noChangeArrowheads="1"/>
            </p:cNvSpPr>
            <p:nvPr/>
          </p:nvSpPr>
          <p:spPr bwMode="auto">
            <a:xfrm>
              <a:off x="385" y="2275"/>
              <a:ext cx="111" cy="129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964" name="Oval 42"/>
            <p:cNvSpPr>
              <a:spLocks noChangeArrowheads="1"/>
            </p:cNvSpPr>
            <p:nvPr/>
          </p:nvSpPr>
          <p:spPr bwMode="auto">
            <a:xfrm>
              <a:off x="682" y="2534"/>
              <a:ext cx="111" cy="13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965" name="Oval 43"/>
            <p:cNvSpPr>
              <a:spLocks noChangeArrowheads="1"/>
            </p:cNvSpPr>
            <p:nvPr/>
          </p:nvSpPr>
          <p:spPr bwMode="auto">
            <a:xfrm>
              <a:off x="718" y="2015"/>
              <a:ext cx="111" cy="130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966" name="Oval 44"/>
            <p:cNvSpPr>
              <a:spLocks noChangeArrowheads="1"/>
            </p:cNvSpPr>
            <p:nvPr/>
          </p:nvSpPr>
          <p:spPr bwMode="auto">
            <a:xfrm>
              <a:off x="1792" y="2015"/>
              <a:ext cx="112" cy="13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967" name="Oval 45"/>
            <p:cNvSpPr>
              <a:spLocks noChangeArrowheads="1"/>
            </p:cNvSpPr>
            <p:nvPr/>
          </p:nvSpPr>
          <p:spPr bwMode="auto">
            <a:xfrm>
              <a:off x="1829" y="2534"/>
              <a:ext cx="111" cy="13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968" name="Text Box 46"/>
            <p:cNvSpPr txBox="1">
              <a:spLocks noChangeArrowheads="1"/>
            </p:cNvSpPr>
            <p:nvPr/>
          </p:nvSpPr>
          <p:spPr bwMode="auto">
            <a:xfrm>
              <a:off x="634" y="2633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3(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77969" name="Text Box 47"/>
            <p:cNvSpPr txBox="1">
              <a:spLocks noChangeArrowheads="1"/>
            </p:cNvSpPr>
            <p:nvPr/>
          </p:nvSpPr>
          <p:spPr bwMode="auto">
            <a:xfrm>
              <a:off x="1814" y="2655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6(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77970" name="Text Box 48"/>
            <p:cNvSpPr txBox="1">
              <a:spLocks noChangeArrowheads="1"/>
            </p:cNvSpPr>
            <p:nvPr/>
          </p:nvSpPr>
          <p:spPr bwMode="auto">
            <a:xfrm>
              <a:off x="634" y="1843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1(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77971" name="Text Box 49"/>
            <p:cNvSpPr txBox="1">
              <a:spLocks noChangeArrowheads="1"/>
            </p:cNvSpPr>
            <p:nvPr/>
          </p:nvSpPr>
          <p:spPr bwMode="auto">
            <a:xfrm>
              <a:off x="1819" y="1839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8(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77972" name="Text Box 50"/>
            <p:cNvSpPr txBox="1">
              <a:spLocks noChangeArrowheads="1"/>
            </p:cNvSpPr>
            <p:nvPr/>
          </p:nvSpPr>
          <p:spPr bwMode="auto">
            <a:xfrm>
              <a:off x="2264" y="223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∞</a:t>
              </a:r>
            </a:p>
          </p:txBody>
        </p:sp>
        <p:sp>
          <p:nvSpPr>
            <p:cNvPr id="77973" name="Text Box 51"/>
            <p:cNvSpPr txBox="1">
              <a:spLocks noChangeArrowheads="1"/>
            </p:cNvSpPr>
            <p:nvPr/>
          </p:nvSpPr>
          <p:spPr bwMode="auto">
            <a:xfrm>
              <a:off x="460" y="205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77974" name="Text Box 52"/>
            <p:cNvSpPr txBox="1">
              <a:spLocks noChangeArrowheads="1"/>
            </p:cNvSpPr>
            <p:nvPr/>
          </p:nvSpPr>
          <p:spPr bwMode="auto">
            <a:xfrm>
              <a:off x="422" y="240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4</a:t>
              </a:r>
            </a:p>
          </p:txBody>
        </p:sp>
        <p:sp>
          <p:nvSpPr>
            <p:cNvPr id="77975" name="Text Box 53"/>
            <p:cNvSpPr txBox="1">
              <a:spLocks noChangeArrowheads="1"/>
            </p:cNvSpPr>
            <p:nvPr/>
          </p:nvSpPr>
          <p:spPr bwMode="auto">
            <a:xfrm>
              <a:off x="1189" y="189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7</a:t>
              </a:r>
            </a:p>
          </p:txBody>
        </p:sp>
        <p:sp>
          <p:nvSpPr>
            <p:cNvPr id="77976" name="Text Box 54"/>
            <p:cNvSpPr txBox="1">
              <a:spLocks noChangeArrowheads="1"/>
            </p:cNvSpPr>
            <p:nvPr/>
          </p:nvSpPr>
          <p:spPr bwMode="auto">
            <a:xfrm>
              <a:off x="1226" y="261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77977" name="Text Box 55"/>
            <p:cNvSpPr txBox="1">
              <a:spLocks noChangeArrowheads="1"/>
            </p:cNvSpPr>
            <p:nvPr/>
          </p:nvSpPr>
          <p:spPr bwMode="auto">
            <a:xfrm>
              <a:off x="745" y="224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77978" name="Text Box 56"/>
            <p:cNvSpPr txBox="1">
              <a:spLocks noChangeArrowheads="1"/>
            </p:cNvSpPr>
            <p:nvPr/>
          </p:nvSpPr>
          <p:spPr bwMode="auto">
            <a:xfrm>
              <a:off x="1708" y="224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  <p:sp>
          <p:nvSpPr>
            <p:cNvPr id="77979" name="Text Box 57"/>
            <p:cNvSpPr txBox="1">
              <a:spLocks noChangeArrowheads="1"/>
            </p:cNvSpPr>
            <p:nvPr/>
          </p:nvSpPr>
          <p:spPr bwMode="auto">
            <a:xfrm>
              <a:off x="1967" y="2014"/>
              <a:ext cx="1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77980" name="Text Box 58"/>
            <p:cNvSpPr txBox="1">
              <a:spLocks noChangeArrowheads="1"/>
            </p:cNvSpPr>
            <p:nvPr/>
          </p:nvSpPr>
          <p:spPr bwMode="auto">
            <a:xfrm>
              <a:off x="1977" y="24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6</a:t>
              </a:r>
            </a:p>
          </p:txBody>
        </p:sp>
        <p:sp>
          <p:nvSpPr>
            <p:cNvPr id="77981" name="Line 59"/>
            <p:cNvSpPr>
              <a:spLocks noChangeShapeType="1"/>
            </p:cNvSpPr>
            <p:nvPr/>
          </p:nvSpPr>
          <p:spPr bwMode="auto">
            <a:xfrm>
              <a:off x="793" y="2102"/>
              <a:ext cx="1073" cy="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82" name="Text Box 60"/>
            <p:cNvSpPr txBox="1">
              <a:spLocks noChangeArrowheads="1"/>
            </p:cNvSpPr>
            <p:nvPr/>
          </p:nvSpPr>
          <p:spPr bwMode="auto">
            <a:xfrm>
              <a:off x="1300" y="2157"/>
              <a:ext cx="1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</a:t>
              </a:r>
            </a:p>
          </p:txBody>
        </p:sp>
      </p:grpSp>
      <p:grpSp>
        <p:nvGrpSpPr>
          <p:cNvPr id="4" name="Group 184"/>
          <p:cNvGrpSpPr>
            <a:grpSpLocks/>
          </p:cNvGrpSpPr>
          <p:nvPr/>
        </p:nvGrpSpPr>
        <p:grpSpPr bwMode="auto">
          <a:xfrm>
            <a:off x="4774628" y="2925763"/>
            <a:ext cx="3395662" cy="1665287"/>
            <a:chOff x="3009" y="1843"/>
            <a:chExt cx="2139" cy="1049"/>
          </a:xfrm>
        </p:grpSpPr>
        <p:sp>
          <p:nvSpPr>
            <p:cNvPr id="77925" name="Line 61"/>
            <p:cNvSpPr>
              <a:spLocks noChangeShapeType="1"/>
            </p:cNvSpPr>
            <p:nvPr/>
          </p:nvSpPr>
          <p:spPr bwMode="auto">
            <a:xfrm>
              <a:off x="3379" y="2106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6" name="Line 62"/>
            <p:cNvSpPr>
              <a:spLocks noChangeShapeType="1"/>
            </p:cNvSpPr>
            <p:nvPr/>
          </p:nvSpPr>
          <p:spPr bwMode="auto">
            <a:xfrm>
              <a:off x="3379" y="2625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7" name="Line 63"/>
            <p:cNvSpPr>
              <a:spLocks noChangeShapeType="1"/>
            </p:cNvSpPr>
            <p:nvPr/>
          </p:nvSpPr>
          <p:spPr bwMode="auto">
            <a:xfrm>
              <a:off x="3379" y="2106"/>
              <a:ext cx="0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8" name="Line 64"/>
            <p:cNvSpPr>
              <a:spLocks noChangeShapeType="1"/>
            </p:cNvSpPr>
            <p:nvPr/>
          </p:nvSpPr>
          <p:spPr bwMode="auto">
            <a:xfrm>
              <a:off x="4490" y="2106"/>
              <a:ext cx="0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9" name="Line 65"/>
            <p:cNvSpPr>
              <a:spLocks noChangeShapeType="1"/>
            </p:cNvSpPr>
            <p:nvPr/>
          </p:nvSpPr>
          <p:spPr bwMode="auto">
            <a:xfrm flipH="1">
              <a:off x="3046" y="2106"/>
              <a:ext cx="333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30" name="Line 66"/>
            <p:cNvSpPr>
              <a:spLocks noChangeShapeType="1"/>
            </p:cNvSpPr>
            <p:nvPr/>
          </p:nvSpPr>
          <p:spPr bwMode="auto">
            <a:xfrm>
              <a:off x="3046" y="2366"/>
              <a:ext cx="333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31" name="Line 67"/>
            <p:cNvSpPr>
              <a:spLocks noChangeShapeType="1"/>
            </p:cNvSpPr>
            <p:nvPr/>
          </p:nvSpPr>
          <p:spPr bwMode="auto">
            <a:xfrm flipH="1">
              <a:off x="4490" y="2366"/>
              <a:ext cx="333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32" name="Line 68"/>
            <p:cNvSpPr>
              <a:spLocks noChangeShapeType="1"/>
            </p:cNvSpPr>
            <p:nvPr/>
          </p:nvSpPr>
          <p:spPr bwMode="auto">
            <a:xfrm>
              <a:off x="4490" y="2106"/>
              <a:ext cx="333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33" name="Oval 69"/>
            <p:cNvSpPr>
              <a:spLocks noChangeArrowheads="1"/>
            </p:cNvSpPr>
            <p:nvPr/>
          </p:nvSpPr>
          <p:spPr bwMode="auto">
            <a:xfrm>
              <a:off x="4750" y="2323"/>
              <a:ext cx="111" cy="12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934" name="Oval 70"/>
            <p:cNvSpPr>
              <a:spLocks noChangeArrowheads="1"/>
            </p:cNvSpPr>
            <p:nvPr/>
          </p:nvSpPr>
          <p:spPr bwMode="auto">
            <a:xfrm>
              <a:off x="3009" y="2279"/>
              <a:ext cx="111" cy="129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935" name="Oval 71"/>
            <p:cNvSpPr>
              <a:spLocks noChangeArrowheads="1"/>
            </p:cNvSpPr>
            <p:nvPr/>
          </p:nvSpPr>
          <p:spPr bwMode="auto">
            <a:xfrm>
              <a:off x="3306" y="2538"/>
              <a:ext cx="111" cy="130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936" name="Oval 72"/>
            <p:cNvSpPr>
              <a:spLocks noChangeArrowheads="1"/>
            </p:cNvSpPr>
            <p:nvPr/>
          </p:nvSpPr>
          <p:spPr bwMode="auto">
            <a:xfrm>
              <a:off x="3342" y="2019"/>
              <a:ext cx="111" cy="130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937" name="Oval 73"/>
            <p:cNvSpPr>
              <a:spLocks noChangeArrowheads="1"/>
            </p:cNvSpPr>
            <p:nvPr/>
          </p:nvSpPr>
          <p:spPr bwMode="auto">
            <a:xfrm>
              <a:off x="4416" y="2019"/>
              <a:ext cx="112" cy="13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938" name="Oval 74"/>
            <p:cNvSpPr>
              <a:spLocks noChangeArrowheads="1"/>
            </p:cNvSpPr>
            <p:nvPr/>
          </p:nvSpPr>
          <p:spPr bwMode="auto">
            <a:xfrm>
              <a:off x="4453" y="2538"/>
              <a:ext cx="111" cy="13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939" name="Text Box 75"/>
            <p:cNvSpPr txBox="1">
              <a:spLocks noChangeArrowheads="1"/>
            </p:cNvSpPr>
            <p:nvPr/>
          </p:nvSpPr>
          <p:spPr bwMode="auto">
            <a:xfrm>
              <a:off x="3258" y="2637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3(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77940" name="Text Box 76"/>
            <p:cNvSpPr txBox="1">
              <a:spLocks noChangeArrowheads="1"/>
            </p:cNvSpPr>
            <p:nvPr/>
          </p:nvSpPr>
          <p:spPr bwMode="auto">
            <a:xfrm>
              <a:off x="4438" y="2659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4(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77941" name="Text Box 77"/>
            <p:cNvSpPr txBox="1">
              <a:spLocks noChangeArrowheads="1"/>
            </p:cNvSpPr>
            <p:nvPr/>
          </p:nvSpPr>
          <p:spPr bwMode="auto">
            <a:xfrm>
              <a:off x="3258" y="1847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1(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77942" name="Text Box 78"/>
            <p:cNvSpPr txBox="1">
              <a:spLocks noChangeArrowheads="1"/>
            </p:cNvSpPr>
            <p:nvPr/>
          </p:nvSpPr>
          <p:spPr bwMode="auto">
            <a:xfrm>
              <a:off x="4443" y="1843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8(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77943" name="Text Box 79"/>
            <p:cNvSpPr txBox="1">
              <a:spLocks noChangeArrowheads="1"/>
            </p:cNvSpPr>
            <p:nvPr/>
          </p:nvSpPr>
          <p:spPr bwMode="auto">
            <a:xfrm>
              <a:off x="4888" y="2238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∞</a:t>
              </a:r>
            </a:p>
          </p:txBody>
        </p:sp>
        <p:sp>
          <p:nvSpPr>
            <p:cNvPr id="77944" name="Text Box 80"/>
            <p:cNvSpPr txBox="1">
              <a:spLocks noChangeArrowheads="1"/>
            </p:cNvSpPr>
            <p:nvPr/>
          </p:nvSpPr>
          <p:spPr bwMode="auto">
            <a:xfrm>
              <a:off x="3084" y="206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77945" name="Text Box 81"/>
            <p:cNvSpPr txBox="1">
              <a:spLocks noChangeArrowheads="1"/>
            </p:cNvSpPr>
            <p:nvPr/>
          </p:nvSpPr>
          <p:spPr bwMode="auto">
            <a:xfrm>
              <a:off x="3046" y="240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4</a:t>
              </a:r>
            </a:p>
          </p:txBody>
        </p:sp>
        <p:sp>
          <p:nvSpPr>
            <p:cNvPr id="77946" name="Text Box 82"/>
            <p:cNvSpPr txBox="1">
              <a:spLocks noChangeArrowheads="1"/>
            </p:cNvSpPr>
            <p:nvPr/>
          </p:nvSpPr>
          <p:spPr bwMode="auto">
            <a:xfrm>
              <a:off x="3813" y="190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7</a:t>
              </a:r>
            </a:p>
          </p:txBody>
        </p:sp>
        <p:sp>
          <p:nvSpPr>
            <p:cNvPr id="77947" name="Text Box 83"/>
            <p:cNvSpPr txBox="1">
              <a:spLocks noChangeArrowheads="1"/>
            </p:cNvSpPr>
            <p:nvPr/>
          </p:nvSpPr>
          <p:spPr bwMode="auto">
            <a:xfrm>
              <a:off x="3850" y="262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77948" name="Text Box 84"/>
            <p:cNvSpPr txBox="1">
              <a:spLocks noChangeArrowheads="1"/>
            </p:cNvSpPr>
            <p:nvPr/>
          </p:nvSpPr>
          <p:spPr bwMode="auto">
            <a:xfrm>
              <a:off x="3369" y="224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77949" name="Text Box 85"/>
            <p:cNvSpPr txBox="1">
              <a:spLocks noChangeArrowheads="1"/>
            </p:cNvSpPr>
            <p:nvPr/>
          </p:nvSpPr>
          <p:spPr bwMode="auto">
            <a:xfrm>
              <a:off x="4332" y="224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  <p:sp>
          <p:nvSpPr>
            <p:cNvPr id="77950" name="Text Box 86"/>
            <p:cNvSpPr txBox="1">
              <a:spLocks noChangeArrowheads="1"/>
            </p:cNvSpPr>
            <p:nvPr/>
          </p:nvSpPr>
          <p:spPr bwMode="auto">
            <a:xfrm>
              <a:off x="4591" y="2018"/>
              <a:ext cx="1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77951" name="Text Box 87"/>
            <p:cNvSpPr txBox="1">
              <a:spLocks noChangeArrowheads="1"/>
            </p:cNvSpPr>
            <p:nvPr/>
          </p:nvSpPr>
          <p:spPr bwMode="auto">
            <a:xfrm>
              <a:off x="4601" y="244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6</a:t>
              </a:r>
            </a:p>
          </p:txBody>
        </p:sp>
        <p:sp>
          <p:nvSpPr>
            <p:cNvPr id="77952" name="Line 88"/>
            <p:cNvSpPr>
              <a:spLocks noChangeShapeType="1"/>
            </p:cNvSpPr>
            <p:nvPr/>
          </p:nvSpPr>
          <p:spPr bwMode="auto">
            <a:xfrm>
              <a:off x="3417" y="2106"/>
              <a:ext cx="1073" cy="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53" name="Text Box 89"/>
            <p:cNvSpPr txBox="1">
              <a:spLocks noChangeArrowheads="1"/>
            </p:cNvSpPr>
            <p:nvPr/>
          </p:nvSpPr>
          <p:spPr bwMode="auto">
            <a:xfrm>
              <a:off x="3924" y="2161"/>
              <a:ext cx="1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</a:t>
              </a:r>
            </a:p>
          </p:txBody>
        </p:sp>
      </p:grpSp>
      <p:sp>
        <p:nvSpPr>
          <p:cNvPr id="77831" name="Line 90"/>
          <p:cNvSpPr>
            <a:spLocks noChangeShapeType="1"/>
          </p:cNvSpPr>
          <p:nvPr/>
        </p:nvSpPr>
        <p:spPr bwMode="auto">
          <a:xfrm>
            <a:off x="285181" y="2781300"/>
            <a:ext cx="7704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2" name="Line 91"/>
          <p:cNvSpPr>
            <a:spLocks noChangeShapeType="1"/>
          </p:cNvSpPr>
          <p:nvPr/>
        </p:nvSpPr>
        <p:spPr bwMode="auto">
          <a:xfrm>
            <a:off x="4463786" y="908050"/>
            <a:ext cx="0" cy="5545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3" name="Line 92"/>
          <p:cNvSpPr>
            <a:spLocks noChangeShapeType="1"/>
          </p:cNvSpPr>
          <p:nvPr/>
        </p:nvSpPr>
        <p:spPr bwMode="auto">
          <a:xfrm>
            <a:off x="285181" y="4941888"/>
            <a:ext cx="7704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186"/>
          <p:cNvGrpSpPr>
            <a:grpSpLocks/>
          </p:cNvGrpSpPr>
          <p:nvPr/>
        </p:nvGrpSpPr>
        <p:grpSpPr bwMode="auto">
          <a:xfrm>
            <a:off x="4774629" y="5006975"/>
            <a:ext cx="3629025" cy="1665288"/>
            <a:chOff x="3009" y="3154"/>
            <a:chExt cx="2286" cy="1049"/>
          </a:xfrm>
        </p:grpSpPr>
        <p:sp>
          <p:nvSpPr>
            <p:cNvPr id="77896" name="Line 93"/>
            <p:cNvSpPr>
              <a:spLocks noChangeShapeType="1"/>
            </p:cNvSpPr>
            <p:nvPr/>
          </p:nvSpPr>
          <p:spPr bwMode="auto">
            <a:xfrm>
              <a:off x="3379" y="3417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97" name="Line 94"/>
            <p:cNvSpPr>
              <a:spLocks noChangeShapeType="1"/>
            </p:cNvSpPr>
            <p:nvPr/>
          </p:nvSpPr>
          <p:spPr bwMode="auto">
            <a:xfrm>
              <a:off x="3379" y="3936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98" name="Line 95"/>
            <p:cNvSpPr>
              <a:spLocks noChangeShapeType="1"/>
            </p:cNvSpPr>
            <p:nvPr/>
          </p:nvSpPr>
          <p:spPr bwMode="auto">
            <a:xfrm>
              <a:off x="3379" y="3417"/>
              <a:ext cx="0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99" name="Line 96"/>
            <p:cNvSpPr>
              <a:spLocks noChangeShapeType="1"/>
            </p:cNvSpPr>
            <p:nvPr/>
          </p:nvSpPr>
          <p:spPr bwMode="auto">
            <a:xfrm>
              <a:off x="4490" y="3417"/>
              <a:ext cx="0" cy="5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00" name="Line 97"/>
            <p:cNvSpPr>
              <a:spLocks noChangeShapeType="1"/>
            </p:cNvSpPr>
            <p:nvPr/>
          </p:nvSpPr>
          <p:spPr bwMode="auto">
            <a:xfrm flipH="1">
              <a:off x="3046" y="3417"/>
              <a:ext cx="333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01" name="Line 98"/>
            <p:cNvSpPr>
              <a:spLocks noChangeShapeType="1"/>
            </p:cNvSpPr>
            <p:nvPr/>
          </p:nvSpPr>
          <p:spPr bwMode="auto">
            <a:xfrm>
              <a:off x="3046" y="3677"/>
              <a:ext cx="333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02" name="Line 99"/>
            <p:cNvSpPr>
              <a:spLocks noChangeShapeType="1"/>
            </p:cNvSpPr>
            <p:nvPr/>
          </p:nvSpPr>
          <p:spPr bwMode="auto">
            <a:xfrm flipH="1">
              <a:off x="4490" y="3677"/>
              <a:ext cx="333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03" name="Line 100"/>
            <p:cNvSpPr>
              <a:spLocks noChangeShapeType="1"/>
            </p:cNvSpPr>
            <p:nvPr/>
          </p:nvSpPr>
          <p:spPr bwMode="auto">
            <a:xfrm>
              <a:off x="4490" y="3417"/>
              <a:ext cx="333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04" name="Oval 101"/>
            <p:cNvSpPr>
              <a:spLocks noChangeArrowheads="1"/>
            </p:cNvSpPr>
            <p:nvPr/>
          </p:nvSpPr>
          <p:spPr bwMode="auto">
            <a:xfrm>
              <a:off x="4750" y="3634"/>
              <a:ext cx="111" cy="129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905" name="Oval 102"/>
            <p:cNvSpPr>
              <a:spLocks noChangeArrowheads="1"/>
            </p:cNvSpPr>
            <p:nvPr/>
          </p:nvSpPr>
          <p:spPr bwMode="auto">
            <a:xfrm>
              <a:off x="3009" y="3590"/>
              <a:ext cx="111" cy="129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906" name="Oval 103"/>
            <p:cNvSpPr>
              <a:spLocks noChangeArrowheads="1"/>
            </p:cNvSpPr>
            <p:nvPr/>
          </p:nvSpPr>
          <p:spPr bwMode="auto">
            <a:xfrm>
              <a:off x="3306" y="3849"/>
              <a:ext cx="111" cy="130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907" name="Oval 104"/>
            <p:cNvSpPr>
              <a:spLocks noChangeArrowheads="1"/>
            </p:cNvSpPr>
            <p:nvPr/>
          </p:nvSpPr>
          <p:spPr bwMode="auto">
            <a:xfrm>
              <a:off x="3342" y="3330"/>
              <a:ext cx="111" cy="130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908" name="Oval 105"/>
            <p:cNvSpPr>
              <a:spLocks noChangeArrowheads="1"/>
            </p:cNvSpPr>
            <p:nvPr/>
          </p:nvSpPr>
          <p:spPr bwMode="auto">
            <a:xfrm>
              <a:off x="4416" y="3330"/>
              <a:ext cx="112" cy="130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909" name="Oval 106"/>
            <p:cNvSpPr>
              <a:spLocks noChangeArrowheads="1"/>
            </p:cNvSpPr>
            <p:nvPr/>
          </p:nvSpPr>
          <p:spPr bwMode="auto">
            <a:xfrm>
              <a:off x="4453" y="3849"/>
              <a:ext cx="111" cy="13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910" name="Text Box 107"/>
            <p:cNvSpPr txBox="1">
              <a:spLocks noChangeArrowheads="1"/>
            </p:cNvSpPr>
            <p:nvPr/>
          </p:nvSpPr>
          <p:spPr bwMode="auto">
            <a:xfrm>
              <a:off x="3258" y="3948"/>
              <a:ext cx="43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3(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77911" name="Text Box 108"/>
            <p:cNvSpPr txBox="1">
              <a:spLocks noChangeArrowheads="1"/>
            </p:cNvSpPr>
            <p:nvPr/>
          </p:nvSpPr>
          <p:spPr bwMode="auto">
            <a:xfrm>
              <a:off x="4438" y="3970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4(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77912" name="Text Box 109"/>
            <p:cNvSpPr txBox="1">
              <a:spLocks noChangeArrowheads="1"/>
            </p:cNvSpPr>
            <p:nvPr/>
          </p:nvSpPr>
          <p:spPr bwMode="auto">
            <a:xfrm>
              <a:off x="3258" y="3158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1(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77913" name="Text Box 110"/>
            <p:cNvSpPr txBox="1">
              <a:spLocks noChangeArrowheads="1"/>
            </p:cNvSpPr>
            <p:nvPr/>
          </p:nvSpPr>
          <p:spPr bwMode="auto">
            <a:xfrm>
              <a:off x="4443" y="3154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7(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77914" name="Text Box 111"/>
            <p:cNvSpPr txBox="1">
              <a:spLocks noChangeArrowheads="1"/>
            </p:cNvSpPr>
            <p:nvPr/>
          </p:nvSpPr>
          <p:spPr bwMode="auto">
            <a:xfrm>
              <a:off x="4888" y="3558"/>
              <a:ext cx="4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9(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77915" name="Text Box 112"/>
            <p:cNvSpPr txBox="1">
              <a:spLocks noChangeArrowheads="1"/>
            </p:cNvSpPr>
            <p:nvPr/>
          </p:nvSpPr>
          <p:spPr bwMode="auto">
            <a:xfrm>
              <a:off x="3084" y="337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77916" name="Text Box 113"/>
            <p:cNvSpPr txBox="1">
              <a:spLocks noChangeArrowheads="1"/>
            </p:cNvSpPr>
            <p:nvPr/>
          </p:nvSpPr>
          <p:spPr bwMode="auto">
            <a:xfrm>
              <a:off x="3046" y="371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4</a:t>
              </a:r>
            </a:p>
          </p:txBody>
        </p:sp>
        <p:sp>
          <p:nvSpPr>
            <p:cNvPr id="77917" name="Text Box 114"/>
            <p:cNvSpPr txBox="1">
              <a:spLocks noChangeArrowheads="1"/>
            </p:cNvSpPr>
            <p:nvPr/>
          </p:nvSpPr>
          <p:spPr bwMode="auto">
            <a:xfrm>
              <a:off x="3813" y="321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7</a:t>
              </a:r>
            </a:p>
          </p:txBody>
        </p:sp>
        <p:sp>
          <p:nvSpPr>
            <p:cNvPr id="77918" name="Text Box 115"/>
            <p:cNvSpPr txBox="1">
              <a:spLocks noChangeArrowheads="1"/>
            </p:cNvSpPr>
            <p:nvPr/>
          </p:nvSpPr>
          <p:spPr bwMode="auto">
            <a:xfrm>
              <a:off x="3850" y="39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77919" name="Text Box 116"/>
            <p:cNvSpPr txBox="1">
              <a:spLocks noChangeArrowheads="1"/>
            </p:cNvSpPr>
            <p:nvPr/>
          </p:nvSpPr>
          <p:spPr bwMode="auto">
            <a:xfrm>
              <a:off x="3369" y="355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77920" name="Text Box 117"/>
            <p:cNvSpPr txBox="1">
              <a:spLocks noChangeArrowheads="1"/>
            </p:cNvSpPr>
            <p:nvPr/>
          </p:nvSpPr>
          <p:spPr bwMode="auto">
            <a:xfrm>
              <a:off x="4332" y="355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  <p:sp>
          <p:nvSpPr>
            <p:cNvPr id="77921" name="Text Box 118"/>
            <p:cNvSpPr txBox="1">
              <a:spLocks noChangeArrowheads="1"/>
            </p:cNvSpPr>
            <p:nvPr/>
          </p:nvSpPr>
          <p:spPr bwMode="auto">
            <a:xfrm>
              <a:off x="4591" y="3329"/>
              <a:ext cx="1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77922" name="Text Box 119"/>
            <p:cNvSpPr txBox="1">
              <a:spLocks noChangeArrowheads="1"/>
            </p:cNvSpPr>
            <p:nvPr/>
          </p:nvSpPr>
          <p:spPr bwMode="auto">
            <a:xfrm>
              <a:off x="4601" y="375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6</a:t>
              </a:r>
            </a:p>
          </p:txBody>
        </p:sp>
        <p:sp>
          <p:nvSpPr>
            <p:cNvPr id="77923" name="Line 120"/>
            <p:cNvSpPr>
              <a:spLocks noChangeShapeType="1"/>
            </p:cNvSpPr>
            <p:nvPr/>
          </p:nvSpPr>
          <p:spPr bwMode="auto">
            <a:xfrm>
              <a:off x="3417" y="3417"/>
              <a:ext cx="1073" cy="4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4" name="Text Box 121"/>
            <p:cNvSpPr txBox="1">
              <a:spLocks noChangeArrowheads="1"/>
            </p:cNvSpPr>
            <p:nvPr/>
          </p:nvSpPr>
          <p:spPr bwMode="auto">
            <a:xfrm>
              <a:off x="3924" y="3472"/>
              <a:ext cx="1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16943" y="5006975"/>
            <a:ext cx="3702687" cy="1664732"/>
            <a:chOff x="416943" y="5006975"/>
            <a:chExt cx="3702687" cy="1664732"/>
          </a:xfrm>
        </p:grpSpPr>
        <p:sp>
          <p:nvSpPr>
            <p:cNvPr id="77867" name="Line 122"/>
            <p:cNvSpPr>
              <a:spLocks noChangeShapeType="1"/>
            </p:cNvSpPr>
            <p:nvPr/>
          </p:nvSpPr>
          <p:spPr bwMode="auto">
            <a:xfrm>
              <a:off x="1004318" y="5424488"/>
              <a:ext cx="17637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8" name="Line 123"/>
            <p:cNvSpPr>
              <a:spLocks noChangeShapeType="1"/>
            </p:cNvSpPr>
            <p:nvPr/>
          </p:nvSpPr>
          <p:spPr bwMode="auto">
            <a:xfrm>
              <a:off x="1004318" y="6248400"/>
              <a:ext cx="17637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9" name="Line 124"/>
            <p:cNvSpPr>
              <a:spLocks noChangeShapeType="1"/>
            </p:cNvSpPr>
            <p:nvPr/>
          </p:nvSpPr>
          <p:spPr bwMode="auto">
            <a:xfrm>
              <a:off x="1004318" y="5424488"/>
              <a:ext cx="0" cy="823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125"/>
            <p:cNvSpPr>
              <a:spLocks noChangeShapeType="1"/>
            </p:cNvSpPr>
            <p:nvPr/>
          </p:nvSpPr>
          <p:spPr bwMode="auto">
            <a:xfrm>
              <a:off x="2768032" y="5424488"/>
              <a:ext cx="0" cy="823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126"/>
            <p:cNvSpPr>
              <a:spLocks noChangeShapeType="1"/>
            </p:cNvSpPr>
            <p:nvPr/>
          </p:nvSpPr>
          <p:spPr bwMode="auto">
            <a:xfrm flipH="1">
              <a:off x="475681" y="5424488"/>
              <a:ext cx="528638" cy="412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127"/>
            <p:cNvSpPr>
              <a:spLocks noChangeShapeType="1"/>
            </p:cNvSpPr>
            <p:nvPr/>
          </p:nvSpPr>
          <p:spPr bwMode="auto">
            <a:xfrm>
              <a:off x="475681" y="5837238"/>
              <a:ext cx="528638" cy="411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128"/>
            <p:cNvSpPr>
              <a:spLocks noChangeShapeType="1"/>
            </p:cNvSpPr>
            <p:nvPr/>
          </p:nvSpPr>
          <p:spPr bwMode="auto">
            <a:xfrm flipH="1">
              <a:off x="2768032" y="5837238"/>
              <a:ext cx="528638" cy="411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129"/>
            <p:cNvSpPr>
              <a:spLocks noChangeShapeType="1"/>
            </p:cNvSpPr>
            <p:nvPr/>
          </p:nvSpPr>
          <p:spPr bwMode="auto">
            <a:xfrm>
              <a:off x="2768032" y="5424488"/>
              <a:ext cx="528638" cy="412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Oval 130"/>
            <p:cNvSpPr>
              <a:spLocks noChangeArrowheads="1"/>
            </p:cNvSpPr>
            <p:nvPr/>
          </p:nvSpPr>
          <p:spPr bwMode="auto">
            <a:xfrm>
              <a:off x="3180782" y="5768975"/>
              <a:ext cx="176213" cy="204788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76" name="Oval 131"/>
            <p:cNvSpPr>
              <a:spLocks noChangeArrowheads="1"/>
            </p:cNvSpPr>
            <p:nvPr/>
          </p:nvSpPr>
          <p:spPr bwMode="auto">
            <a:xfrm>
              <a:off x="416943" y="5699125"/>
              <a:ext cx="176213" cy="20478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77" name="Oval 132"/>
            <p:cNvSpPr>
              <a:spLocks noChangeArrowheads="1"/>
            </p:cNvSpPr>
            <p:nvPr/>
          </p:nvSpPr>
          <p:spPr bwMode="auto">
            <a:xfrm>
              <a:off x="888431" y="6110288"/>
              <a:ext cx="176213" cy="206375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78" name="Oval 133"/>
            <p:cNvSpPr>
              <a:spLocks noChangeArrowheads="1"/>
            </p:cNvSpPr>
            <p:nvPr/>
          </p:nvSpPr>
          <p:spPr bwMode="auto">
            <a:xfrm>
              <a:off x="945581" y="5286375"/>
              <a:ext cx="176213" cy="206375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79" name="Oval 134"/>
            <p:cNvSpPr>
              <a:spLocks noChangeArrowheads="1"/>
            </p:cNvSpPr>
            <p:nvPr/>
          </p:nvSpPr>
          <p:spPr bwMode="auto">
            <a:xfrm>
              <a:off x="2650557" y="5286375"/>
              <a:ext cx="177800" cy="206375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80" name="Oval 135"/>
            <p:cNvSpPr>
              <a:spLocks noChangeArrowheads="1"/>
            </p:cNvSpPr>
            <p:nvPr/>
          </p:nvSpPr>
          <p:spPr bwMode="auto">
            <a:xfrm>
              <a:off x="2709294" y="6110288"/>
              <a:ext cx="176213" cy="20637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81" name="Text Box 136"/>
            <p:cNvSpPr txBox="1">
              <a:spLocks noChangeArrowheads="1"/>
            </p:cNvSpPr>
            <p:nvPr/>
          </p:nvSpPr>
          <p:spPr bwMode="auto">
            <a:xfrm>
              <a:off x="812231" y="6267450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3(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77882" name="Text Box 137"/>
            <p:cNvSpPr txBox="1">
              <a:spLocks noChangeArrowheads="1"/>
            </p:cNvSpPr>
            <p:nvPr/>
          </p:nvSpPr>
          <p:spPr bwMode="auto">
            <a:xfrm>
              <a:off x="2685482" y="6302375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4(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77883" name="Text Box 138"/>
            <p:cNvSpPr txBox="1">
              <a:spLocks noChangeArrowheads="1"/>
            </p:cNvSpPr>
            <p:nvPr/>
          </p:nvSpPr>
          <p:spPr bwMode="auto">
            <a:xfrm>
              <a:off x="812231" y="5013325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1(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77884" name="Text Box 139"/>
            <p:cNvSpPr txBox="1">
              <a:spLocks noChangeArrowheads="1"/>
            </p:cNvSpPr>
            <p:nvPr/>
          </p:nvSpPr>
          <p:spPr bwMode="auto">
            <a:xfrm>
              <a:off x="2693419" y="5006975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7(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77885" name="Text Box 140"/>
            <p:cNvSpPr txBox="1">
              <a:spLocks noChangeArrowheads="1"/>
            </p:cNvSpPr>
            <p:nvPr/>
          </p:nvSpPr>
          <p:spPr bwMode="auto">
            <a:xfrm>
              <a:off x="3345059" y="5704992"/>
              <a:ext cx="7745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10(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77886" name="Text Box 141"/>
            <p:cNvSpPr txBox="1">
              <a:spLocks noChangeArrowheads="1"/>
            </p:cNvSpPr>
            <p:nvPr/>
          </p:nvSpPr>
          <p:spPr bwMode="auto">
            <a:xfrm>
              <a:off x="536006" y="5356225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77887" name="Text Box 142"/>
            <p:cNvSpPr txBox="1">
              <a:spLocks noChangeArrowheads="1"/>
            </p:cNvSpPr>
            <p:nvPr/>
          </p:nvSpPr>
          <p:spPr bwMode="auto">
            <a:xfrm>
              <a:off x="475681" y="5903913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4</a:t>
              </a:r>
            </a:p>
          </p:txBody>
        </p:sp>
        <p:sp>
          <p:nvSpPr>
            <p:cNvPr id="77888" name="Text Box 143"/>
            <p:cNvSpPr txBox="1">
              <a:spLocks noChangeArrowheads="1"/>
            </p:cNvSpPr>
            <p:nvPr/>
          </p:nvSpPr>
          <p:spPr bwMode="auto">
            <a:xfrm>
              <a:off x="1693294" y="5100638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7</a:t>
              </a:r>
            </a:p>
          </p:txBody>
        </p:sp>
        <p:sp>
          <p:nvSpPr>
            <p:cNvPr id="77889" name="Text Box 144"/>
            <p:cNvSpPr txBox="1">
              <a:spLocks noChangeArrowheads="1"/>
            </p:cNvSpPr>
            <p:nvPr/>
          </p:nvSpPr>
          <p:spPr bwMode="auto">
            <a:xfrm>
              <a:off x="1752031" y="624205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77890" name="Text Box 145"/>
            <p:cNvSpPr txBox="1">
              <a:spLocks noChangeArrowheads="1"/>
            </p:cNvSpPr>
            <p:nvPr/>
          </p:nvSpPr>
          <p:spPr bwMode="auto">
            <a:xfrm>
              <a:off x="988443" y="5648325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77891" name="Text Box 146"/>
            <p:cNvSpPr txBox="1">
              <a:spLocks noChangeArrowheads="1"/>
            </p:cNvSpPr>
            <p:nvPr/>
          </p:nvSpPr>
          <p:spPr bwMode="auto">
            <a:xfrm>
              <a:off x="2517207" y="5648325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  <p:sp>
          <p:nvSpPr>
            <p:cNvPr id="77892" name="Text Box 147"/>
            <p:cNvSpPr txBox="1">
              <a:spLocks noChangeArrowheads="1"/>
            </p:cNvSpPr>
            <p:nvPr/>
          </p:nvSpPr>
          <p:spPr bwMode="auto">
            <a:xfrm>
              <a:off x="2928370" y="5284788"/>
              <a:ext cx="311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77893" name="Text Box 148"/>
            <p:cNvSpPr txBox="1">
              <a:spLocks noChangeArrowheads="1"/>
            </p:cNvSpPr>
            <p:nvPr/>
          </p:nvSpPr>
          <p:spPr bwMode="auto">
            <a:xfrm>
              <a:off x="2944245" y="5967413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6</a:t>
              </a:r>
            </a:p>
          </p:txBody>
        </p:sp>
        <p:sp>
          <p:nvSpPr>
            <p:cNvPr id="77894" name="Line 149"/>
            <p:cNvSpPr>
              <a:spLocks noChangeShapeType="1"/>
            </p:cNvSpPr>
            <p:nvPr/>
          </p:nvSpPr>
          <p:spPr bwMode="auto">
            <a:xfrm>
              <a:off x="1064643" y="5424488"/>
              <a:ext cx="1703389" cy="755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95" name="Text Box 150"/>
            <p:cNvSpPr txBox="1">
              <a:spLocks noChangeArrowheads="1"/>
            </p:cNvSpPr>
            <p:nvPr/>
          </p:nvSpPr>
          <p:spPr bwMode="auto">
            <a:xfrm>
              <a:off x="1869506" y="5511800"/>
              <a:ext cx="311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</a:t>
              </a:r>
            </a:p>
          </p:txBody>
        </p:sp>
      </p:grpSp>
      <p:grpSp>
        <p:nvGrpSpPr>
          <p:cNvPr id="77836" name="Group 151"/>
          <p:cNvGrpSpPr>
            <a:grpSpLocks/>
          </p:cNvGrpSpPr>
          <p:nvPr/>
        </p:nvGrpSpPr>
        <p:grpSpPr bwMode="auto">
          <a:xfrm>
            <a:off x="212156" y="764244"/>
            <a:ext cx="3598270" cy="1774092"/>
            <a:chOff x="1280" y="2152"/>
            <a:chExt cx="2777" cy="1172"/>
          </a:xfrm>
        </p:grpSpPr>
        <p:sp>
          <p:nvSpPr>
            <p:cNvPr id="77837" name="Line 152"/>
            <p:cNvSpPr>
              <a:spLocks noChangeShapeType="1"/>
            </p:cNvSpPr>
            <p:nvPr/>
          </p:nvSpPr>
          <p:spPr bwMode="auto">
            <a:xfrm>
              <a:off x="1927" y="2523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8" name="Line 153"/>
            <p:cNvSpPr>
              <a:spLocks noChangeShapeType="1"/>
            </p:cNvSpPr>
            <p:nvPr/>
          </p:nvSpPr>
          <p:spPr bwMode="auto">
            <a:xfrm>
              <a:off x="1927" y="3067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9" name="Line 154"/>
            <p:cNvSpPr>
              <a:spLocks noChangeShapeType="1"/>
            </p:cNvSpPr>
            <p:nvPr/>
          </p:nvSpPr>
          <p:spPr bwMode="auto">
            <a:xfrm>
              <a:off x="1927" y="2523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0" name="Line 155"/>
            <p:cNvSpPr>
              <a:spLocks noChangeShapeType="1"/>
            </p:cNvSpPr>
            <p:nvPr/>
          </p:nvSpPr>
          <p:spPr bwMode="auto">
            <a:xfrm>
              <a:off x="3288" y="2523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1" name="Line 156"/>
            <p:cNvSpPr>
              <a:spLocks noChangeShapeType="1"/>
            </p:cNvSpPr>
            <p:nvPr/>
          </p:nvSpPr>
          <p:spPr bwMode="auto">
            <a:xfrm flipH="1">
              <a:off x="1519" y="2523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2" name="Line 157"/>
            <p:cNvSpPr>
              <a:spLocks noChangeShapeType="1"/>
            </p:cNvSpPr>
            <p:nvPr/>
          </p:nvSpPr>
          <p:spPr bwMode="auto">
            <a:xfrm>
              <a:off x="1519" y="2795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3" name="Line 158"/>
            <p:cNvSpPr>
              <a:spLocks noChangeShapeType="1"/>
            </p:cNvSpPr>
            <p:nvPr/>
          </p:nvSpPr>
          <p:spPr bwMode="auto">
            <a:xfrm flipH="1">
              <a:off x="3288" y="2795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4" name="Line 159"/>
            <p:cNvSpPr>
              <a:spLocks noChangeShapeType="1"/>
            </p:cNvSpPr>
            <p:nvPr/>
          </p:nvSpPr>
          <p:spPr bwMode="auto">
            <a:xfrm>
              <a:off x="3288" y="2523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5" name="Oval 160"/>
            <p:cNvSpPr>
              <a:spLocks noChangeArrowheads="1"/>
            </p:cNvSpPr>
            <p:nvPr/>
          </p:nvSpPr>
          <p:spPr bwMode="auto">
            <a:xfrm>
              <a:off x="3606" y="2750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6" name="Oval 161"/>
            <p:cNvSpPr>
              <a:spLocks noChangeArrowheads="1"/>
            </p:cNvSpPr>
            <p:nvPr/>
          </p:nvSpPr>
          <p:spPr bwMode="auto">
            <a:xfrm>
              <a:off x="1474" y="2704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7" name="Oval 162"/>
            <p:cNvSpPr>
              <a:spLocks noChangeArrowheads="1"/>
            </p:cNvSpPr>
            <p:nvPr/>
          </p:nvSpPr>
          <p:spPr bwMode="auto">
            <a:xfrm>
              <a:off x="1837" y="2976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8" name="Oval 163"/>
            <p:cNvSpPr>
              <a:spLocks noChangeArrowheads="1"/>
            </p:cNvSpPr>
            <p:nvPr/>
          </p:nvSpPr>
          <p:spPr bwMode="auto">
            <a:xfrm>
              <a:off x="1882" y="2432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9" name="Oval 164"/>
            <p:cNvSpPr>
              <a:spLocks noChangeArrowheads="1"/>
            </p:cNvSpPr>
            <p:nvPr/>
          </p:nvSpPr>
          <p:spPr bwMode="auto">
            <a:xfrm>
              <a:off x="3198" y="2432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50" name="Oval 165"/>
            <p:cNvSpPr>
              <a:spLocks noChangeArrowheads="1"/>
            </p:cNvSpPr>
            <p:nvPr/>
          </p:nvSpPr>
          <p:spPr bwMode="auto">
            <a:xfrm>
              <a:off x="3243" y="2976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51" name="Text Box 166"/>
            <p:cNvSpPr txBox="1">
              <a:spLocks noChangeArrowheads="1"/>
            </p:cNvSpPr>
            <p:nvPr/>
          </p:nvSpPr>
          <p:spPr bwMode="auto">
            <a:xfrm>
              <a:off x="1280" y="2717"/>
              <a:ext cx="28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  <p:sp>
          <p:nvSpPr>
            <p:cNvPr id="77852" name="Text Box 167"/>
            <p:cNvSpPr txBox="1">
              <a:spLocks noChangeArrowheads="1"/>
            </p:cNvSpPr>
            <p:nvPr/>
          </p:nvSpPr>
          <p:spPr bwMode="auto">
            <a:xfrm>
              <a:off x="1779" y="3080"/>
              <a:ext cx="28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dirty="0"/>
            </a:p>
          </p:txBody>
        </p:sp>
        <p:sp>
          <p:nvSpPr>
            <p:cNvPr id="77853" name="Text Box 168"/>
            <p:cNvSpPr txBox="1">
              <a:spLocks noChangeArrowheads="1"/>
            </p:cNvSpPr>
            <p:nvPr/>
          </p:nvSpPr>
          <p:spPr bwMode="auto">
            <a:xfrm>
              <a:off x="3230" y="3080"/>
              <a:ext cx="28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altLang="zh-CN" dirty="0"/>
            </a:p>
          </p:txBody>
        </p:sp>
        <p:sp>
          <p:nvSpPr>
            <p:cNvPr id="77854" name="Text Box 169"/>
            <p:cNvSpPr txBox="1">
              <a:spLocks noChangeArrowheads="1"/>
            </p:cNvSpPr>
            <p:nvPr/>
          </p:nvSpPr>
          <p:spPr bwMode="auto">
            <a:xfrm>
              <a:off x="1779" y="2152"/>
              <a:ext cx="28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dirty="0"/>
            </a:p>
          </p:txBody>
        </p:sp>
        <p:sp>
          <p:nvSpPr>
            <p:cNvPr id="77855" name="Text Box 170"/>
            <p:cNvSpPr txBox="1">
              <a:spLocks noChangeArrowheads="1"/>
            </p:cNvSpPr>
            <p:nvPr/>
          </p:nvSpPr>
          <p:spPr bwMode="auto">
            <a:xfrm>
              <a:off x="3230" y="2247"/>
              <a:ext cx="28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altLang="zh-CN" dirty="0"/>
            </a:p>
          </p:txBody>
        </p:sp>
        <p:sp>
          <p:nvSpPr>
            <p:cNvPr id="77856" name="Text Box 171"/>
            <p:cNvSpPr txBox="1">
              <a:spLocks noChangeArrowheads="1"/>
            </p:cNvSpPr>
            <p:nvPr/>
          </p:nvSpPr>
          <p:spPr bwMode="auto">
            <a:xfrm>
              <a:off x="3776" y="2671"/>
              <a:ext cx="28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altLang="zh-CN" dirty="0"/>
            </a:p>
          </p:txBody>
        </p:sp>
        <p:sp>
          <p:nvSpPr>
            <p:cNvPr id="77857" name="Text Box 172"/>
            <p:cNvSpPr txBox="1">
              <a:spLocks noChangeArrowheads="1"/>
            </p:cNvSpPr>
            <p:nvPr/>
          </p:nvSpPr>
          <p:spPr bwMode="auto">
            <a:xfrm>
              <a:off x="1565" y="2478"/>
              <a:ext cx="24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77858" name="Text Box 173"/>
            <p:cNvSpPr txBox="1">
              <a:spLocks noChangeArrowheads="1"/>
            </p:cNvSpPr>
            <p:nvPr/>
          </p:nvSpPr>
          <p:spPr bwMode="auto">
            <a:xfrm>
              <a:off x="1519" y="2840"/>
              <a:ext cx="24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4</a:t>
              </a:r>
            </a:p>
          </p:txBody>
        </p:sp>
        <p:sp>
          <p:nvSpPr>
            <p:cNvPr id="77859" name="Text Box 174"/>
            <p:cNvSpPr txBox="1">
              <a:spLocks noChangeArrowheads="1"/>
            </p:cNvSpPr>
            <p:nvPr/>
          </p:nvSpPr>
          <p:spPr bwMode="auto">
            <a:xfrm>
              <a:off x="2459" y="2309"/>
              <a:ext cx="24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7</a:t>
              </a:r>
            </a:p>
          </p:txBody>
        </p:sp>
        <p:sp>
          <p:nvSpPr>
            <p:cNvPr id="77860" name="Text Box 175"/>
            <p:cNvSpPr txBox="1">
              <a:spLocks noChangeArrowheads="1"/>
            </p:cNvSpPr>
            <p:nvPr/>
          </p:nvSpPr>
          <p:spPr bwMode="auto">
            <a:xfrm>
              <a:off x="2504" y="3063"/>
              <a:ext cx="24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77861" name="Text Box 176"/>
            <p:cNvSpPr txBox="1">
              <a:spLocks noChangeArrowheads="1"/>
            </p:cNvSpPr>
            <p:nvPr/>
          </p:nvSpPr>
          <p:spPr bwMode="auto">
            <a:xfrm>
              <a:off x="1915" y="2671"/>
              <a:ext cx="24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77862" name="Text Box 177"/>
            <p:cNvSpPr txBox="1">
              <a:spLocks noChangeArrowheads="1"/>
            </p:cNvSpPr>
            <p:nvPr/>
          </p:nvSpPr>
          <p:spPr bwMode="auto">
            <a:xfrm>
              <a:off x="3094" y="2671"/>
              <a:ext cx="24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  <p:sp>
          <p:nvSpPr>
            <p:cNvPr id="77863" name="Text Box 178"/>
            <p:cNvSpPr txBox="1">
              <a:spLocks noChangeArrowheads="1"/>
            </p:cNvSpPr>
            <p:nvPr/>
          </p:nvSpPr>
          <p:spPr bwMode="auto">
            <a:xfrm>
              <a:off x="3412" y="2431"/>
              <a:ext cx="24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77864" name="Text Box 179"/>
            <p:cNvSpPr txBox="1">
              <a:spLocks noChangeArrowheads="1"/>
            </p:cNvSpPr>
            <p:nvPr/>
          </p:nvSpPr>
          <p:spPr bwMode="auto">
            <a:xfrm>
              <a:off x="3424" y="2882"/>
              <a:ext cx="24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6</a:t>
              </a:r>
            </a:p>
          </p:txBody>
        </p:sp>
        <p:sp>
          <p:nvSpPr>
            <p:cNvPr id="77865" name="Line 180"/>
            <p:cNvSpPr>
              <a:spLocks noChangeShapeType="1"/>
            </p:cNvSpPr>
            <p:nvPr/>
          </p:nvSpPr>
          <p:spPr bwMode="auto">
            <a:xfrm>
              <a:off x="1973" y="2523"/>
              <a:ext cx="131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6" name="Text Box 181"/>
            <p:cNvSpPr txBox="1">
              <a:spLocks noChangeArrowheads="1"/>
            </p:cNvSpPr>
            <p:nvPr/>
          </p:nvSpPr>
          <p:spPr bwMode="auto">
            <a:xfrm>
              <a:off x="2595" y="2581"/>
              <a:ext cx="24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3520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Dijkstra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算法应用例子：流形学习</a:t>
            </a:r>
            <a:endParaRPr lang="zh-CN" altLang="en-US" sz="1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836712"/>
            <a:ext cx="4572000" cy="923330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993300"/>
                </a:solidFill>
              </a:rPr>
              <a:t>等距映射   </a:t>
            </a:r>
            <a:r>
              <a:rPr lang="en-US" altLang="zh-CN" sz="3600" dirty="0">
                <a:solidFill>
                  <a:srgbClr val="993300"/>
                </a:solidFill>
              </a:rPr>
              <a:t>ISOMAP</a:t>
            </a:r>
            <a:r>
              <a:rPr lang="en-US" altLang="zh-CN" sz="3600" dirty="0"/>
              <a:t> </a:t>
            </a:r>
            <a:br>
              <a:rPr lang="en-US" altLang="zh-CN" sz="3600" dirty="0"/>
            </a:br>
            <a:r>
              <a:rPr lang="en-US" altLang="zh-CN" dirty="0"/>
              <a:t>(Science, 2000, 290:1319-1323)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23528" y="1845826"/>
            <a:ext cx="84969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60575" indent="-2060575" eaLnBrk="1" hangingPunct="1">
              <a:buFontTx/>
              <a:buNone/>
              <a:tabLst>
                <a:tab pos="1970088" algn="l"/>
              </a:tabLst>
            </a:pPr>
            <a:r>
              <a:rPr lang="zh-CN" altLang="en-US" sz="3200" dirty="0"/>
              <a:t>构邻近图：根据欧氏距离，考察每个点的近邻点，构造邻近图。</a:t>
            </a:r>
          </a:p>
          <a:p>
            <a:pPr marL="2060575" indent="-2060575" eaLnBrk="1" hangingPunct="1">
              <a:buFontTx/>
              <a:buNone/>
              <a:tabLst>
                <a:tab pos="1970088" algn="l"/>
              </a:tabLst>
            </a:pPr>
            <a:r>
              <a:rPr lang="zh-CN" altLang="en-US" sz="3200" dirty="0"/>
              <a:t>距离矩阵：按</a:t>
            </a:r>
            <a:r>
              <a:rPr lang="en-US" altLang="zh-CN" sz="3200" b="1" dirty="0" err="1">
                <a:latin typeface="Calibri" panose="020F0502020204030204" pitchFamily="34" charset="0"/>
              </a:rPr>
              <a:t>Dijkstra</a:t>
            </a:r>
            <a:r>
              <a:rPr lang="zh-CN" altLang="en-US" sz="3200" b="1" dirty="0">
                <a:latin typeface="Calibri" panose="020F0502020204030204" pitchFamily="34" charset="0"/>
              </a:rPr>
              <a:t>算法</a:t>
            </a:r>
            <a:r>
              <a:rPr lang="zh-CN" altLang="en-US" sz="3200" dirty="0"/>
              <a:t>计算任意两个点的最短路径长度，得到距离矩阵</a:t>
            </a:r>
            <a:r>
              <a:rPr lang="en-US" altLang="zh-CN" sz="3200" dirty="0"/>
              <a:t>D</a:t>
            </a:r>
            <a:r>
              <a:rPr lang="zh-CN" altLang="en-US" sz="3200" dirty="0"/>
              <a:t>。</a:t>
            </a:r>
          </a:p>
          <a:p>
            <a:pPr marL="2060575" indent="-2060575" eaLnBrk="1" hangingPunct="1">
              <a:buFontTx/>
              <a:buNone/>
              <a:tabLst>
                <a:tab pos="1970088" algn="l"/>
              </a:tabLst>
            </a:pPr>
            <a:r>
              <a:rPr lang="zh-CN" altLang="en-US" sz="3200" dirty="0"/>
              <a:t>映射表示：先计算矩阵</a:t>
            </a:r>
            <a:r>
              <a:rPr lang="en-US" altLang="zh-CN" sz="3200" dirty="0"/>
              <a:t>B</a:t>
            </a:r>
            <a:r>
              <a:rPr lang="zh-CN" altLang="en-US" sz="3200" dirty="0"/>
              <a:t>，再对</a:t>
            </a:r>
            <a:r>
              <a:rPr lang="en-US" altLang="zh-CN" sz="3200" dirty="0"/>
              <a:t>B</a:t>
            </a:r>
            <a:r>
              <a:rPr lang="zh-CN" altLang="en-US" sz="3200" dirty="0"/>
              <a:t>求出对应于最大的两个本征值的本征向量</a:t>
            </a:r>
            <a:r>
              <a:rPr lang="en-US" altLang="zh-CN" sz="3200" dirty="0"/>
              <a:t>X</a:t>
            </a:r>
            <a:endParaRPr lang="zh-CN" altLang="en-US" sz="3200" dirty="0"/>
          </a:p>
          <a:p>
            <a:endParaRPr lang="zh-CN" altLang="en-US" dirty="0"/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403615"/>
              </p:ext>
            </p:extLst>
          </p:nvPr>
        </p:nvGraphicFramePr>
        <p:xfrm>
          <a:off x="325326" y="5080749"/>
          <a:ext cx="313055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4" imgW="2145960" imgH="1168200" progId="Equation.3">
                  <p:embed/>
                </p:oleObj>
              </mc:Choice>
              <mc:Fallback>
                <p:oleObj name="公式" r:id="rId4" imgW="2145960" imgH="1168200" progId="Equation.3">
                  <p:embed/>
                  <p:pic>
                    <p:nvPicPr>
                      <p:cNvPr id="10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26" y="5080749"/>
                        <a:ext cx="3130550" cy="17049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870133"/>
              </p:ext>
            </p:extLst>
          </p:nvPr>
        </p:nvGraphicFramePr>
        <p:xfrm>
          <a:off x="6948264" y="5054119"/>
          <a:ext cx="1872208" cy="1715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公式" r:id="rId6" imgW="1218960" imgH="1117440" progId="Equation.3">
                  <p:embed/>
                </p:oleObj>
              </mc:Choice>
              <mc:Fallback>
                <p:oleObj name="公式" r:id="rId6" imgW="1218960" imgH="111744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5054119"/>
                        <a:ext cx="1872208" cy="171550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057186"/>
              </p:ext>
            </p:extLst>
          </p:nvPr>
        </p:nvGraphicFramePr>
        <p:xfrm>
          <a:off x="3860632" y="5297442"/>
          <a:ext cx="268287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公式" r:id="rId8" imgW="1904760" imgH="901440" progId="Equation.3">
                  <p:embed/>
                </p:oleObj>
              </mc:Choice>
              <mc:Fallback>
                <p:oleObj name="公式" r:id="rId8" imgW="1904760" imgH="901440" progId="Equation.3">
                  <p:embed/>
                  <p:pic>
                    <p:nvPicPr>
                      <p:cNvPr id="307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632" y="5297442"/>
                        <a:ext cx="2682875" cy="12715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805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762A4A-BD0F-4232-84CE-F65D8BF3B05B}" type="slidenum">
              <a:rPr lang="zh-CN" altLang="en-US" smtClean="0">
                <a:solidFill>
                  <a:schemeClr val="accent1"/>
                </a:solidFill>
              </a:rPr>
              <a:pPr/>
              <a:t>2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63491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785225" cy="642938"/>
          </a:xfrm>
        </p:spPr>
        <p:txBody>
          <a:bodyPr/>
          <a:lstStyle/>
          <a:p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5.4 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最短路径、关键路径和着色</a:t>
            </a:r>
          </a:p>
        </p:txBody>
      </p:sp>
      <p:sp>
        <p:nvSpPr>
          <p:cNvPr id="63492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125538"/>
            <a:ext cx="8640763" cy="4957762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带权图</a:t>
            </a:r>
            <a:endParaRPr lang="en-US" altLang="zh-CN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最短路径问题</a:t>
            </a:r>
            <a:endParaRPr lang="en-US" altLang="zh-CN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狄克斯瑞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Dijkstra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算法</a:t>
            </a:r>
            <a:endParaRPr lang="en-US" altLang="zh-CN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项目网络图与关键路径</a:t>
            </a:r>
            <a:endParaRPr lang="en-US" altLang="zh-CN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点着色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8913"/>
            <a:ext cx="35210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357563"/>
            <a:ext cx="3814763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85750"/>
            <a:ext cx="3478213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矩形 5"/>
          <p:cNvSpPr>
            <a:spLocks noChangeArrowheads="1"/>
          </p:cNvSpPr>
          <p:nvPr/>
        </p:nvSpPr>
        <p:spPr bwMode="auto">
          <a:xfrm>
            <a:off x="785813" y="3500438"/>
            <a:ext cx="3929062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/>
              <a:t>A Global Geometric Framework for Nonlinear Dimensionality Reduction. </a:t>
            </a:r>
          </a:p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Science, 2000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974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D67B9-F8AC-B04F-D776-84E7645CE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A4B77523-89C7-25C1-2E9D-BBF0489B99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785225" cy="642938"/>
          </a:xfrm>
        </p:spPr>
        <p:txBody>
          <a:bodyPr/>
          <a:lstStyle/>
          <a:p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2.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关键路径问题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292D92-5B84-342E-574F-E5DDBBD24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920" y="1268760"/>
            <a:ext cx="5573456" cy="24482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376D2B6-DD67-F5EF-D35C-0B983029768F}"/>
              </a:ext>
            </a:extLst>
          </p:cNvPr>
          <p:cNvSpPr txBox="1"/>
          <p:nvPr/>
        </p:nvSpPr>
        <p:spPr>
          <a:xfrm>
            <a:off x="107255" y="764704"/>
            <a:ext cx="8785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 </a:t>
            </a:r>
            <a:r>
              <a:rPr lang="zh-CN" altLang="en-US" sz="2800" dirty="0"/>
              <a:t>考察装修项目，已知活动事项关系情况表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1F5546-75F0-4D63-6331-D33C20472DBB}"/>
              </a:ext>
            </a:extLst>
          </p:cNvPr>
          <p:cNvSpPr txBox="1"/>
          <p:nvPr/>
        </p:nvSpPr>
        <p:spPr>
          <a:xfrm>
            <a:off x="164302" y="3799127"/>
            <a:ext cx="9110186" cy="461665"/>
          </a:xfrm>
          <a:prstGeom prst="rect">
            <a:avLst/>
          </a:prstGeom>
          <a:solidFill>
            <a:srgbClr val="87F0FF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作图：用有向边表示活动（边的两个顶点表示活动的开始与结束）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4F21374-2168-56E8-7E2F-FFA0D40E1FA9}"/>
              </a:ext>
            </a:extLst>
          </p:cNvPr>
          <p:cNvGrpSpPr/>
          <p:nvPr/>
        </p:nvGrpSpPr>
        <p:grpSpPr>
          <a:xfrm>
            <a:off x="5228456" y="4512832"/>
            <a:ext cx="3914958" cy="2160240"/>
            <a:chOff x="2411760" y="4509120"/>
            <a:chExt cx="5688632" cy="216024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65C970C-6E76-758B-027B-BC624334EC94}"/>
                </a:ext>
              </a:extLst>
            </p:cNvPr>
            <p:cNvSpPr/>
            <p:nvPr/>
          </p:nvSpPr>
          <p:spPr>
            <a:xfrm>
              <a:off x="2411760" y="558924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B6F8FCD-DA37-7362-FD39-95F5AA75A209}"/>
                </a:ext>
              </a:extLst>
            </p:cNvPr>
            <p:cNvSpPr/>
            <p:nvPr/>
          </p:nvSpPr>
          <p:spPr>
            <a:xfrm>
              <a:off x="3923928" y="558924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1788EA5-51C4-9B7A-8052-9B61A8DDC927}"/>
                </a:ext>
              </a:extLst>
            </p:cNvPr>
            <p:cNvSpPr/>
            <p:nvPr/>
          </p:nvSpPr>
          <p:spPr>
            <a:xfrm>
              <a:off x="4932040" y="645333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B44D533-773A-1A4C-33CA-563E126E175B}"/>
                </a:ext>
              </a:extLst>
            </p:cNvPr>
            <p:cNvSpPr/>
            <p:nvPr/>
          </p:nvSpPr>
          <p:spPr>
            <a:xfrm>
              <a:off x="7884368" y="558924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CF3CFDF-05F3-7027-09B8-B8C92DF8989F}"/>
                </a:ext>
              </a:extLst>
            </p:cNvPr>
            <p:cNvSpPr txBox="1"/>
            <p:nvPr/>
          </p:nvSpPr>
          <p:spPr>
            <a:xfrm>
              <a:off x="2915816" y="52292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A, 2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EDD43D3-0F88-E018-C59A-4AA4B71981FB}"/>
                </a:ext>
              </a:extLst>
            </p:cNvPr>
            <p:cNvSpPr txBox="1"/>
            <p:nvPr/>
          </p:nvSpPr>
          <p:spPr>
            <a:xfrm>
              <a:off x="5292080" y="450912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C, 3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491B97-3005-520A-4B47-871FDDFC347E}"/>
                </a:ext>
              </a:extLst>
            </p:cNvPr>
            <p:cNvSpPr txBox="1"/>
            <p:nvPr/>
          </p:nvSpPr>
          <p:spPr>
            <a:xfrm>
              <a:off x="4788024" y="530120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B, 2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66925B9-A24D-DBDA-82A2-DED4975E616C}"/>
                </a:ext>
              </a:extLst>
            </p:cNvPr>
            <p:cNvSpPr txBox="1"/>
            <p:nvPr/>
          </p:nvSpPr>
          <p:spPr>
            <a:xfrm>
              <a:off x="3779912" y="601199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D,</a:t>
              </a:r>
              <a:r>
                <a:rPr lang="zh-CN" altLang="en-US" dirty="0"/>
                <a:t> 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67AFADF-C086-D97D-433D-FB5C4CE9A7E0}"/>
                </a:ext>
              </a:extLst>
            </p:cNvPr>
            <p:cNvSpPr txBox="1"/>
            <p:nvPr/>
          </p:nvSpPr>
          <p:spPr>
            <a:xfrm>
              <a:off x="5868144" y="6093296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E, 2</a:t>
              </a:r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54D5B429-F857-F8AA-6D29-647087F82DF3}"/>
                </a:ext>
              </a:extLst>
            </p:cNvPr>
            <p:cNvSpPr/>
            <p:nvPr/>
          </p:nvSpPr>
          <p:spPr>
            <a:xfrm>
              <a:off x="6660232" y="558924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6539B95-B44F-3435-51CB-CE3CC390134F}"/>
                </a:ext>
              </a:extLst>
            </p:cNvPr>
            <p:cNvSpPr txBox="1"/>
            <p:nvPr/>
          </p:nvSpPr>
          <p:spPr>
            <a:xfrm>
              <a:off x="7020272" y="5301208"/>
              <a:ext cx="556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F, 2</a:t>
              </a:r>
              <a:endParaRPr lang="zh-CN" altLang="en-US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14524A3-15E6-ABE4-3199-EC64D3182D80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2627784" y="5697252"/>
              <a:ext cx="129614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0FB366A-100A-AB59-8A6C-499C5D3669D9}"/>
                </a:ext>
              </a:extLst>
            </p:cNvPr>
            <p:cNvCxnSpPr>
              <a:endCxn id="15" idx="1"/>
            </p:cNvCxnSpPr>
            <p:nvPr/>
          </p:nvCxnSpPr>
          <p:spPr>
            <a:xfrm>
              <a:off x="4066768" y="5753817"/>
              <a:ext cx="896908" cy="7311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37CD7C5-81B2-BF7A-A8A0-85428551FF35}"/>
                </a:ext>
              </a:extLst>
            </p:cNvPr>
            <p:cNvCxnSpPr>
              <a:stCxn id="15" idx="7"/>
              <a:endCxn id="22" idx="3"/>
            </p:cNvCxnSpPr>
            <p:nvPr/>
          </p:nvCxnSpPr>
          <p:spPr>
            <a:xfrm flipV="1">
              <a:off x="5116428" y="5773628"/>
              <a:ext cx="1575440" cy="7113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CD4C676A-AA3B-50F7-BD28-DFE058824A47}"/>
                </a:ext>
              </a:extLst>
            </p:cNvPr>
            <p:cNvCxnSpPr>
              <a:stCxn id="22" idx="6"/>
              <a:endCxn id="16" idx="2"/>
            </p:cNvCxnSpPr>
            <p:nvPr/>
          </p:nvCxnSpPr>
          <p:spPr>
            <a:xfrm>
              <a:off x="6876256" y="5697252"/>
              <a:ext cx="10081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E1D7FBE-7E17-CD9C-50F8-89C7D3B74EAB}"/>
                </a:ext>
              </a:extLst>
            </p:cNvPr>
            <p:cNvCxnSpPr>
              <a:stCxn id="38" idx="6"/>
            </p:cNvCxnSpPr>
            <p:nvPr/>
          </p:nvCxnSpPr>
          <p:spPr>
            <a:xfrm>
              <a:off x="5076056" y="4761148"/>
              <a:ext cx="1584176" cy="9001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C3FDE13E-1AE3-A1BF-87BF-43756FA45870}"/>
                </a:ext>
              </a:extLst>
            </p:cNvPr>
            <p:cNvCxnSpPr>
              <a:stCxn id="14" idx="6"/>
              <a:endCxn id="22" idx="2"/>
            </p:cNvCxnSpPr>
            <p:nvPr/>
          </p:nvCxnSpPr>
          <p:spPr>
            <a:xfrm>
              <a:off x="4139952" y="5697252"/>
              <a:ext cx="252028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184F743-CF9A-2782-9CED-766FD582E8B4}"/>
                </a:ext>
              </a:extLst>
            </p:cNvPr>
            <p:cNvSpPr/>
            <p:nvPr/>
          </p:nvSpPr>
          <p:spPr>
            <a:xfrm>
              <a:off x="4860032" y="465313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B2B67F3A-5E8E-22C4-D9BF-7BB2D4B5F739}"/>
                </a:ext>
              </a:extLst>
            </p:cNvPr>
            <p:cNvCxnSpPr>
              <a:stCxn id="14" idx="7"/>
              <a:endCxn id="38" idx="3"/>
            </p:cNvCxnSpPr>
            <p:nvPr/>
          </p:nvCxnSpPr>
          <p:spPr>
            <a:xfrm flipV="1">
              <a:off x="4108316" y="4837524"/>
              <a:ext cx="783352" cy="783352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232F0BF-446D-D9DA-6304-2445FF0923CD}"/>
                </a:ext>
              </a:extLst>
            </p:cNvPr>
            <p:cNvSpPr txBox="1"/>
            <p:nvPr/>
          </p:nvSpPr>
          <p:spPr>
            <a:xfrm>
              <a:off x="4211960" y="486916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FD621B7-31CC-2A06-6594-E4E8BA2EE873}"/>
              </a:ext>
            </a:extLst>
          </p:cNvPr>
          <p:cNvGrpSpPr/>
          <p:nvPr/>
        </p:nvGrpSpPr>
        <p:grpSpPr>
          <a:xfrm>
            <a:off x="439572" y="4509120"/>
            <a:ext cx="3914958" cy="2160240"/>
            <a:chOff x="439572" y="4657808"/>
            <a:chExt cx="3914958" cy="216024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194CB61-BBBD-826A-817F-510F3473AE30}"/>
                </a:ext>
              </a:extLst>
            </p:cNvPr>
            <p:cNvGrpSpPr/>
            <p:nvPr/>
          </p:nvGrpSpPr>
          <p:grpSpPr>
            <a:xfrm>
              <a:off x="439572" y="4657808"/>
              <a:ext cx="3914958" cy="2160240"/>
              <a:chOff x="2411760" y="4509120"/>
              <a:chExt cx="5688632" cy="2160240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2F3E2DD1-F2EC-03B4-1717-1C2D45B6CD1D}"/>
                  </a:ext>
                </a:extLst>
              </p:cNvPr>
              <p:cNvSpPr/>
              <p:nvPr/>
            </p:nvSpPr>
            <p:spPr>
              <a:xfrm>
                <a:off x="2411760" y="5589240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F27D27D0-351F-9E1B-C40C-B06AA148A23E}"/>
                  </a:ext>
                </a:extLst>
              </p:cNvPr>
              <p:cNvSpPr/>
              <p:nvPr/>
            </p:nvSpPr>
            <p:spPr>
              <a:xfrm>
                <a:off x="3923928" y="5589240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03EC72E-4035-62E1-014D-28B066B021C3}"/>
                  </a:ext>
                </a:extLst>
              </p:cNvPr>
              <p:cNvSpPr/>
              <p:nvPr/>
            </p:nvSpPr>
            <p:spPr>
              <a:xfrm>
                <a:off x="4932040" y="6453336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A9DF079A-33F8-013C-3E83-DCC3C2645DD1}"/>
                  </a:ext>
                </a:extLst>
              </p:cNvPr>
              <p:cNvSpPr/>
              <p:nvPr/>
            </p:nvSpPr>
            <p:spPr>
              <a:xfrm>
                <a:off x="7884368" y="5589240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4890629-9478-0F84-32F3-A1702305F8EC}"/>
                  </a:ext>
                </a:extLst>
              </p:cNvPr>
              <p:cNvSpPr txBox="1"/>
              <p:nvPr/>
            </p:nvSpPr>
            <p:spPr>
              <a:xfrm>
                <a:off x="2915816" y="5229200"/>
                <a:ext cx="491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sp>
            <p:nvSpPr>
              <p:cNvPr id="63489" name="文本框 63488">
                <a:extLst>
                  <a:ext uri="{FF2B5EF4-FFF2-40B4-BE49-F238E27FC236}">
                    <a16:creationId xmlns:a16="http://schemas.microsoft.com/office/drawing/2014/main" id="{E3DE9EA3-78D6-2A57-00A3-88954B5B2B95}"/>
                  </a:ext>
                </a:extLst>
              </p:cNvPr>
              <p:cNvSpPr txBox="1"/>
              <p:nvPr/>
            </p:nvSpPr>
            <p:spPr>
              <a:xfrm>
                <a:off x="5292080" y="4509120"/>
                <a:ext cx="510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sp>
            <p:nvSpPr>
              <p:cNvPr id="63493" name="文本框 63492">
                <a:extLst>
                  <a:ext uri="{FF2B5EF4-FFF2-40B4-BE49-F238E27FC236}">
                    <a16:creationId xmlns:a16="http://schemas.microsoft.com/office/drawing/2014/main" id="{80D27DD9-F296-0338-B72B-E5767478E287}"/>
                  </a:ext>
                </a:extLst>
              </p:cNvPr>
              <p:cNvSpPr txBox="1"/>
              <p:nvPr/>
            </p:nvSpPr>
            <p:spPr>
              <a:xfrm>
                <a:off x="4788024" y="5301208"/>
                <a:ext cx="491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</a:t>
                </a:r>
                <a:endParaRPr lang="zh-CN" altLang="en-US" dirty="0"/>
              </a:p>
            </p:txBody>
          </p:sp>
          <p:sp>
            <p:nvSpPr>
              <p:cNvPr id="63494" name="文本框 63493">
                <a:extLst>
                  <a:ext uri="{FF2B5EF4-FFF2-40B4-BE49-F238E27FC236}">
                    <a16:creationId xmlns:a16="http://schemas.microsoft.com/office/drawing/2014/main" id="{24A205BE-A7B7-0FA5-94A0-6DC45AE48266}"/>
                  </a:ext>
                </a:extLst>
              </p:cNvPr>
              <p:cNvSpPr txBox="1"/>
              <p:nvPr/>
            </p:nvSpPr>
            <p:spPr>
              <a:xfrm>
                <a:off x="3779912" y="6011996"/>
                <a:ext cx="510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sp>
            <p:nvSpPr>
              <p:cNvPr id="63496" name="文本框 63495">
                <a:extLst>
                  <a:ext uri="{FF2B5EF4-FFF2-40B4-BE49-F238E27FC236}">
                    <a16:creationId xmlns:a16="http://schemas.microsoft.com/office/drawing/2014/main" id="{8D22EFB1-508F-5443-2373-BFAB2AF7AE32}"/>
                  </a:ext>
                </a:extLst>
              </p:cNvPr>
              <p:cNvSpPr txBox="1"/>
              <p:nvPr/>
            </p:nvSpPr>
            <p:spPr>
              <a:xfrm>
                <a:off x="5868144" y="6093296"/>
                <a:ext cx="491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E</a:t>
                </a:r>
                <a:endParaRPr lang="zh-CN" altLang="en-US" dirty="0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49F7A46-A1C7-D87F-3EBF-6D30B7468D16}"/>
                  </a:ext>
                </a:extLst>
              </p:cNvPr>
              <p:cNvSpPr/>
              <p:nvPr/>
            </p:nvSpPr>
            <p:spPr>
              <a:xfrm>
                <a:off x="6660232" y="5589240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499" name="文本框 63498">
                <a:extLst>
                  <a:ext uri="{FF2B5EF4-FFF2-40B4-BE49-F238E27FC236}">
                    <a16:creationId xmlns:a16="http://schemas.microsoft.com/office/drawing/2014/main" id="{97591ABF-15DD-8C73-A91A-75ACE3E5C471}"/>
                  </a:ext>
                </a:extLst>
              </p:cNvPr>
              <p:cNvSpPr txBox="1"/>
              <p:nvPr/>
            </p:nvSpPr>
            <p:spPr>
              <a:xfrm>
                <a:off x="7020273" y="5301208"/>
                <a:ext cx="473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F</a:t>
                </a:r>
                <a:endParaRPr lang="zh-CN" altLang="en-US" dirty="0"/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4E268B97-AEBC-8113-2ADF-1DA85BF76616}"/>
                  </a:ext>
                </a:extLst>
              </p:cNvPr>
              <p:cNvCxnSpPr>
                <a:stCxn id="3" idx="6"/>
                <a:endCxn id="7" idx="2"/>
              </p:cNvCxnSpPr>
              <p:nvPr/>
            </p:nvCxnSpPr>
            <p:spPr>
              <a:xfrm>
                <a:off x="2627784" y="5697252"/>
                <a:ext cx="1296144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10AF0889-048C-0BED-13ED-4ABE59175EDA}"/>
                  </a:ext>
                </a:extLst>
              </p:cNvPr>
              <p:cNvCxnSpPr>
                <a:endCxn id="9" idx="1"/>
              </p:cNvCxnSpPr>
              <p:nvPr/>
            </p:nvCxnSpPr>
            <p:spPr>
              <a:xfrm>
                <a:off x="4066768" y="5753817"/>
                <a:ext cx="896908" cy="73115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DB0E2E42-A9D5-E3A3-5BD5-20FF64184AC6}"/>
                  </a:ext>
                </a:extLst>
              </p:cNvPr>
              <p:cNvCxnSpPr>
                <a:stCxn id="9" idx="7"/>
                <a:endCxn id="10" idx="3"/>
              </p:cNvCxnSpPr>
              <p:nvPr/>
            </p:nvCxnSpPr>
            <p:spPr>
              <a:xfrm flipV="1">
                <a:off x="5116428" y="5773628"/>
                <a:ext cx="1575440" cy="71134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8629673D-5744-B9FD-8E09-06C2EE25C517}"/>
                  </a:ext>
                </a:extLst>
              </p:cNvPr>
              <p:cNvCxnSpPr>
                <a:stCxn id="10" idx="6"/>
                <a:endCxn id="27" idx="2"/>
              </p:cNvCxnSpPr>
              <p:nvPr/>
            </p:nvCxnSpPr>
            <p:spPr>
              <a:xfrm>
                <a:off x="6876256" y="5697252"/>
                <a:ext cx="100811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CBD93F38-8EEE-B1ED-A280-D0D4C47420A2}"/>
                  </a:ext>
                </a:extLst>
              </p:cNvPr>
              <p:cNvCxnSpPr>
                <a:stCxn id="7" idx="6"/>
                <a:endCxn id="10" idx="2"/>
              </p:cNvCxnSpPr>
              <p:nvPr/>
            </p:nvCxnSpPr>
            <p:spPr>
              <a:xfrm>
                <a:off x="4139952" y="5697252"/>
                <a:ext cx="2520280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7A996C-3AB1-B1FF-9D8D-F3A8CE638CB2}"/>
                  </a:ext>
                </a:extLst>
              </p:cNvPr>
              <p:cNvSpPr txBox="1"/>
              <p:nvPr/>
            </p:nvSpPr>
            <p:spPr>
              <a:xfrm>
                <a:off x="4211960" y="4869160"/>
                <a:ext cx="268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80655F24-37AE-FD95-46CE-AF9A2827A4A3}"/>
                </a:ext>
              </a:extLst>
            </p:cNvPr>
            <p:cNvSpPr/>
            <p:nvPr/>
          </p:nvSpPr>
          <p:spPr>
            <a:xfrm>
              <a:off x="1584101" y="4971211"/>
              <a:ext cx="1777285" cy="811403"/>
            </a:xfrm>
            <a:custGeom>
              <a:avLst/>
              <a:gdLst>
                <a:gd name="connsiteX0" fmla="*/ 0 w 1777285"/>
                <a:gd name="connsiteY0" fmla="*/ 811403 h 811403"/>
                <a:gd name="connsiteX1" fmla="*/ 888643 w 1777285"/>
                <a:gd name="connsiteY1" fmla="*/ 34 h 811403"/>
                <a:gd name="connsiteX2" fmla="*/ 1777285 w 1777285"/>
                <a:gd name="connsiteY2" fmla="*/ 785645 h 81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7285" h="811403">
                  <a:moveTo>
                    <a:pt x="0" y="811403"/>
                  </a:moveTo>
                  <a:cubicBezTo>
                    <a:pt x="296214" y="407865"/>
                    <a:pt x="592429" y="4327"/>
                    <a:pt x="888643" y="34"/>
                  </a:cubicBezTo>
                  <a:cubicBezTo>
                    <a:pt x="1184857" y="-4259"/>
                    <a:pt x="1481071" y="390693"/>
                    <a:pt x="1777285" y="78564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7A8BC054-8043-8143-86AE-8D18315AEB34}"/>
                </a:ext>
              </a:extLst>
            </p:cNvPr>
            <p:cNvCxnSpPr>
              <a:cxnSpLocks/>
            </p:cNvCxnSpPr>
            <p:nvPr/>
          </p:nvCxnSpPr>
          <p:spPr>
            <a:xfrm>
              <a:off x="3213306" y="5548564"/>
              <a:ext cx="206566" cy="2567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433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7544" y="2329716"/>
            <a:ext cx="5650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计算每个顶点的最早开始时间</a:t>
            </a:r>
            <a:r>
              <a:rPr lang="en-US" altLang="zh-CN" sz="2800" dirty="0">
                <a:solidFill>
                  <a:srgbClr val="FF0000"/>
                </a:solidFill>
              </a:rPr>
              <a:t>ES(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52862" y="5859269"/>
            <a:ext cx="56973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最长路径历时</a:t>
            </a:r>
            <a:r>
              <a:rPr lang="en-US" altLang="zh-CN" sz="2800" dirty="0">
                <a:solidFill>
                  <a:srgbClr val="FF0000"/>
                </a:solidFill>
              </a:rPr>
              <a:t>=10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关键路径为</a:t>
            </a:r>
            <a:r>
              <a:rPr lang="en-US" altLang="zh-CN" sz="2800" dirty="0">
                <a:solidFill>
                  <a:srgbClr val="FF0000"/>
                </a:solidFill>
              </a:rPr>
              <a:t>1-2-3-5-6</a:t>
            </a:r>
            <a:r>
              <a:rPr lang="zh-CN" altLang="en-US" sz="2800" dirty="0">
                <a:solidFill>
                  <a:srgbClr val="FF0000"/>
                </a:solidFill>
              </a:rPr>
              <a:t>，即为</a:t>
            </a:r>
            <a:r>
              <a:rPr lang="en-US" altLang="zh-CN" sz="2800" dirty="0">
                <a:solidFill>
                  <a:srgbClr val="FF0000"/>
                </a:solidFill>
              </a:rPr>
              <a:t>ADEF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056B4B0-1C8E-D815-0B79-6CC58CECAF29}"/>
              </a:ext>
            </a:extLst>
          </p:cNvPr>
          <p:cNvGrpSpPr/>
          <p:nvPr/>
        </p:nvGrpSpPr>
        <p:grpSpPr>
          <a:xfrm>
            <a:off x="2411760" y="44624"/>
            <a:ext cx="5688632" cy="2160240"/>
            <a:chOff x="2411760" y="44624"/>
            <a:chExt cx="5688632" cy="2160240"/>
          </a:xfrm>
        </p:grpSpPr>
        <p:sp>
          <p:nvSpPr>
            <p:cNvPr id="3" name="椭圆 2"/>
            <p:cNvSpPr/>
            <p:nvPr/>
          </p:nvSpPr>
          <p:spPr>
            <a:xfrm>
              <a:off x="2411760" y="112474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3923928" y="112474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4932040" y="198884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7884368" y="112474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915816" y="764704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A, 2</a:t>
              </a:r>
              <a:endParaRPr lang="zh-CN" altLang="en-US" dirty="0"/>
            </a:p>
          </p:txBody>
        </p:sp>
        <p:sp>
          <p:nvSpPr>
            <p:cNvPr id="63489" name="文本框 63488"/>
            <p:cNvSpPr txBox="1"/>
            <p:nvPr/>
          </p:nvSpPr>
          <p:spPr>
            <a:xfrm>
              <a:off x="5292080" y="4462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C, 3</a:t>
              </a:r>
              <a:endParaRPr lang="zh-CN" altLang="en-US" dirty="0"/>
            </a:p>
          </p:txBody>
        </p:sp>
        <p:sp>
          <p:nvSpPr>
            <p:cNvPr id="63493" name="文本框 63492"/>
            <p:cNvSpPr txBox="1"/>
            <p:nvPr/>
          </p:nvSpPr>
          <p:spPr>
            <a:xfrm>
              <a:off x="4788024" y="83671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B, 2</a:t>
              </a:r>
              <a:endParaRPr lang="zh-CN" altLang="en-US" dirty="0"/>
            </a:p>
          </p:txBody>
        </p:sp>
        <p:sp>
          <p:nvSpPr>
            <p:cNvPr id="63494" name="文本框 63493"/>
            <p:cNvSpPr txBox="1"/>
            <p:nvPr/>
          </p:nvSpPr>
          <p:spPr>
            <a:xfrm>
              <a:off x="3779912" y="1547500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D,</a:t>
              </a:r>
              <a:r>
                <a:rPr lang="zh-CN" altLang="en-US" dirty="0"/>
                <a:t> 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3496" name="文本框 63495"/>
            <p:cNvSpPr txBox="1"/>
            <p:nvPr/>
          </p:nvSpPr>
          <p:spPr>
            <a:xfrm>
              <a:off x="5868144" y="16288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E, 2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6660232" y="1124744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3499" name="文本框 63498"/>
            <p:cNvSpPr txBox="1"/>
            <p:nvPr/>
          </p:nvSpPr>
          <p:spPr>
            <a:xfrm>
              <a:off x="7020272" y="836712"/>
              <a:ext cx="556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F, 2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3" idx="6"/>
              <a:endCxn id="7" idx="2"/>
            </p:cNvCxnSpPr>
            <p:nvPr/>
          </p:nvCxnSpPr>
          <p:spPr>
            <a:xfrm>
              <a:off x="2627784" y="1232756"/>
              <a:ext cx="129614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endCxn id="9" idx="1"/>
            </p:cNvCxnSpPr>
            <p:nvPr/>
          </p:nvCxnSpPr>
          <p:spPr>
            <a:xfrm>
              <a:off x="4066768" y="1289321"/>
              <a:ext cx="896908" cy="73115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9" idx="7"/>
              <a:endCxn id="10" idx="3"/>
            </p:cNvCxnSpPr>
            <p:nvPr/>
          </p:nvCxnSpPr>
          <p:spPr>
            <a:xfrm flipV="1">
              <a:off x="5116428" y="1309132"/>
              <a:ext cx="1575440" cy="71134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0" idx="6"/>
              <a:endCxn id="27" idx="2"/>
            </p:cNvCxnSpPr>
            <p:nvPr/>
          </p:nvCxnSpPr>
          <p:spPr>
            <a:xfrm>
              <a:off x="6876256" y="1232756"/>
              <a:ext cx="100811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29" idx="6"/>
            </p:cNvCxnSpPr>
            <p:nvPr/>
          </p:nvCxnSpPr>
          <p:spPr>
            <a:xfrm>
              <a:off x="5076056" y="296652"/>
              <a:ext cx="1584176" cy="9001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7" idx="6"/>
              <a:endCxn id="10" idx="2"/>
            </p:cNvCxnSpPr>
            <p:nvPr/>
          </p:nvCxnSpPr>
          <p:spPr>
            <a:xfrm>
              <a:off x="4139952" y="1232756"/>
              <a:ext cx="252028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4860032" y="188640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0" name="直接箭头连接符 29"/>
            <p:cNvCxnSpPr>
              <a:stCxn id="7" idx="7"/>
              <a:endCxn id="29" idx="3"/>
            </p:cNvCxnSpPr>
            <p:nvPr/>
          </p:nvCxnSpPr>
          <p:spPr>
            <a:xfrm flipV="1">
              <a:off x="4108316" y="373028"/>
              <a:ext cx="783352" cy="783352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211960" y="4046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5977FEB-8F4F-B176-22EF-BB8DC4440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996946"/>
              </p:ext>
            </p:extLst>
          </p:nvPr>
        </p:nvGraphicFramePr>
        <p:xfrm>
          <a:off x="1091952" y="3088626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808">
                  <a:extLst>
                    <a:ext uri="{9D8B030D-6E8A-4147-A177-3AD203B41FA5}">
                      <a16:colId xmlns:a16="http://schemas.microsoft.com/office/drawing/2014/main" val="3745847064"/>
                    </a:ext>
                  </a:extLst>
                </a:gridCol>
                <a:gridCol w="2744192">
                  <a:extLst>
                    <a:ext uri="{9D8B030D-6E8A-4147-A177-3AD203B41FA5}">
                      <a16:colId xmlns:a16="http://schemas.microsoft.com/office/drawing/2014/main" val="26181246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62367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ES(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前序顶点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32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06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2+4=6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31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70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Max(2+2,6+2,2+3)=8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4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8+2=10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26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54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762A4A-BD0F-4232-84CE-F65D8BF3B05B}" type="slidenum">
              <a:rPr lang="zh-CN" altLang="en-US" smtClean="0">
                <a:solidFill>
                  <a:schemeClr val="accent1"/>
                </a:solidFill>
              </a:rPr>
              <a:pPr/>
              <a:t>23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63491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785225" cy="642938"/>
          </a:xfrm>
        </p:spPr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项目网络图</a:t>
            </a:r>
          </a:p>
        </p:txBody>
      </p:sp>
      <p:sp>
        <p:nvSpPr>
          <p:cNvPr id="63492" name="Rectangle 3"/>
          <p:cNvSpPr>
            <a:spLocks noGrp="1"/>
          </p:cNvSpPr>
          <p:nvPr>
            <p:ph type="body" idx="4294967295"/>
          </p:nvPr>
        </p:nvSpPr>
        <p:spPr>
          <a:xfrm>
            <a:off x="107504" y="836712"/>
            <a:ext cx="8964488" cy="18002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表示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项目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的活动之间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前后顺序一致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的</a:t>
            </a:r>
            <a:r>
              <a:rPr lang="zh-CN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带权有向图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边表示活动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, 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边的权是活动的完成时间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，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顶点表示</a:t>
            </a:r>
            <a:r>
              <a:rPr lang="zh-CN" altLang="zh-CN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事项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(</a:t>
            </a: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项目的开始和结束、活动的开始和结束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。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035" y="2803446"/>
            <a:ext cx="8414483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作图要求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zh-CN" sz="3200" b="1" dirty="0">
                <a:latin typeface="Times New Roman" pitchFamily="18" charset="0"/>
                <a:cs typeface="Times New Roman" pitchFamily="18" charset="0"/>
              </a:rPr>
              <a:t>有一个始点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3200" b="1" dirty="0">
                <a:latin typeface="Times New Roman" pitchFamily="18" charset="0"/>
                <a:cs typeface="Times New Roman" pitchFamily="18" charset="0"/>
              </a:rPr>
              <a:t>入度为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0)</a:t>
            </a:r>
            <a:r>
              <a:rPr lang="zh-CN" altLang="zh-CN" sz="3200" b="1" dirty="0">
                <a:latin typeface="Times New Roman" pitchFamily="18" charset="0"/>
                <a:cs typeface="Times New Roman" pitchFamily="18" charset="0"/>
              </a:rPr>
              <a:t>和一个终点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3200" b="1" dirty="0">
                <a:latin typeface="Times New Roman" pitchFamily="18" charset="0"/>
                <a:cs typeface="Times New Roman" pitchFamily="18" charset="0"/>
              </a:rPr>
              <a:t>出度为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0).</a:t>
            </a:r>
            <a:endParaRPr lang="zh-CN" altLang="zh-CN" sz="3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zh-CN" sz="3200" b="1" dirty="0">
                <a:latin typeface="Times New Roman" pitchFamily="18" charset="0"/>
                <a:cs typeface="Times New Roman" pitchFamily="18" charset="0"/>
              </a:rPr>
              <a:t>任意两点之间只能有一条边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zh-CN" sz="3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zh-CN" sz="3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zh-CN" sz="3200" b="1" dirty="0">
                <a:latin typeface="Times New Roman" pitchFamily="18" charset="0"/>
                <a:cs typeface="Times New Roman" pitchFamily="18" charset="0"/>
              </a:rPr>
              <a:t>没有回路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3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zh-CN" altLang="zh-CN" sz="3200" b="1" dirty="0">
                <a:latin typeface="Times New Roman" pitchFamily="18" charset="0"/>
                <a:cs typeface="Times New Roman" pitchFamily="18" charset="0"/>
              </a:rPr>
              <a:t>每一条边始点的编号小于终点的编号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zh-CN" sz="3200" b="1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grpSp>
        <p:nvGrpSpPr>
          <p:cNvPr id="6" name="组合 74"/>
          <p:cNvGrpSpPr>
            <a:grpSpLocks/>
          </p:cNvGrpSpPr>
          <p:nvPr/>
        </p:nvGrpSpPr>
        <p:grpSpPr bwMode="auto">
          <a:xfrm>
            <a:off x="3055288" y="4360788"/>
            <a:ext cx="6120680" cy="1218754"/>
            <a:chOff x="1857356" y="4429132"/>
            <a:chExt cx="6572296" cy="1214446"/>
          </a:xfrm>
        </p:grpSpPr>
        <p:grpSp>
          <p:nvGrpSpPr>
            <p:cNvPr id="7" name="组合 68"/>
            <p:cNvGrpSpPr>
              <a:grpSpLocks/>
            </p:cNvGrpSpPr>
            <p:nvPr/>
          </p:nvGrpSpPr>
          <p:grpSpPr bwMode="auto">
            <a:xfrm>
              <a:off x="1857356" y="4575887"/>
              <a:ext cx="1854191" cy="781939"/>
              <a:chOff x="2643174" y="4075821"/>
              <a:chExt cx="1854191" cy="781939"/>
            </a:xfrm>
          </p:grpSpPr>
          <p:sp>
            <p:nvSpPr>
              <p:cNvPr id="24" name="Arc 29"/>
              <p:cNvSpPr>
                <a:spLocks/>
              </p:cNvSpPr>
              <p:nvPr/>
            </p:nvSpPr>
            <p:spPr bwMode="auto">
              <a:xfrm rot="-2985139">
                <a:off x="2836317" y="4075821"/>
                <a:ext cx="612159" cy="781939"/>
              </a:xfrm>
              <a:custGeom>
                <a:avLst/>
                <a:gdLst>
                  <a:gd name="T0" fmla="*/ 0 w 20869"/>
                  <a:gd name="T1" fmla="*/ 0 h 21600"/>
                  <a:gd name="T2" fmla="*/ 2147483647 w 20869"/>
                  <a:gd name="T3" fmla="*/ 2147483647 h 21600"/>
                  <a:gd name="T4" fmla="*/ 0 w 20869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0869"/>
                  <a:gd name="T10" fmla="*/ 0 h 21600"/>
                  <a:gd name="T11" fmla="*/ 20869 w 2086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869" h="21600" fill="none" extrusionOk="0">
                    <a:moveTo>
                      <a:pt x="-1" y="0"/>
                    </a:moveTo>
                    <a:cubicBezTo>
                      <a:pt x="9784" y="0"/>
                      <a:pt x="18346" y="6576"/>
                      <a:pt x="20869" y="16029"/>
                    </a:cubicBezTo>
                  </a:path>
                  <a:path w="20869" h="21600" stroke="0" extrusionOk="0">
                    <a:moveTo>
                      <a:pt x="-1" y="0"/>
                    </a:moveTo>
                    <a:cubicBezTo>
                      <a:pt x="9784" y="0"/>
                      <a:pt x="18346" y="6576"/>
                      <a:pt x="20869" y="1602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Arc 30"/>
              <p:cNvSpPr>
                <a:spLocks/>
              </p:cNvSpPr>
              <p:nvPr/>
            </p:nvSpPr>
            <p:spPr bwMode="auto">
              <a:xfrm rot="8357494">
                <a:off x="2752671" y="4075821"/>
                <a:ext cx="612159" cy="781939"/>
              </a:xfrm>
              <a:custGeom>
                <a:avLst/>
                <a:gdLst>
                  <a:gd name="T0" fmla="*/ 0 w 20869"/>
                  <a:gd name="T1" fmla="*/ 0 h 21600"/>
                  <a:gd name="T2" fmla="*/ 2147483647 w 20869"/>
                  <a:gd name="T3" fmla="*/ 2147483647 h 21600"/>
                  <a:gd name="T4" fmla="*/ 0 w 20869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20869"/>
                  <a:gd name="T10" fmla="*/ 0 h 21600"/>
                  <a:gd name="T11" fmla="*/ 20869 w 2086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869" h="21600" fill="none" extrusionOk="0">
                    <a:moveTo>
                      <a:pt x="-1" y="0"/>
                    </a:moveTo>
                    <a:cubicBezTo>
                      <a:pt x="9784" y="0"/>
                      <a:pt x="18346" y="6576"/>
                      <a:pt x="20869" y="16029"/>
                    </a:cubicBezTo>
                  </a:path>
                  <a:path w="20869" h="21600" stroke="0" extrusionOk="0">
                    <a:moveTo>
                      <a:pt x="-1" y="0"/>
                    </a:moveTo>
                    <a:cubicBezTo>
                      <a:pt x="9784" y="0"/>
                      <a:pt x="18346" y="6576"/>
                      <a:pt x="20869" y="16029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6" name="组合 67"/>
              <p:cNvGrpSpPr>
                <a:grpSpLocks/>
              </p:cNvGrpSpPr>
              <p:nvPr/>
            </p:nvGrpSpPr>
            <p:grpSpPr bwMode="auto">
              <a:xfrm>
                <a:off x="2643174" y="4355498"/>
                <a:ext cx="1854191" cy="255617"/>
                <a:chOff x="2646370" y="4355498"/>
                <a:chExt cx="1854191" cy="255617"/>
              </a:xfrm>
            </p:grpSpPr>
            <p:sp>
              <p:nvSpPr>
                <p:cNvPr id="27" name="Oval 22"/>
                <p:cNvSpPr>
                  <a:spLocks noChangeArrowheads="1"/>
                </p:cNvSpPr>
                <p:nvPr/>
              </p:nvSpPr>
              <p:spPr bwMode="auto">
                <a:xfrm>
                  <a:off x="2646370" y="4375241"/>
                  <a:ext cx="153532" cy="15401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8" name="Oval 23"/>
                <p:cNvSpPr>
                  <a:spLocks noChangeArrowheads="1"/>
                </p:cNvSpPr>
                <p:nvPr/>
              </p:nvSpPr>
              <p:spPr bwMode="auto">
                <a:xfrm>
                  <a:off x="3496700" y="4375241"/>
                  <a:ext cx="153532" cy="15401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9" name="Oval 24"/>
                <p:cNvSpPr>
                  <a:spLocks noChangeArrowheads="1"/>
                </p:cNvSpPr>
                <p:nvPr/>
              </p:nvSpPr>
              <p:spPr bwMode="auto">
                <a:xfrm>
                  <a:off x="4347029" y="4388166"/>
                  <a:ext cx="153532" cy="15401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cxnSp>
              <p:nvCxnSpPr>
                <p:cNvPr id="30" name="AutoShape 28"/>
                <p:cNvCxnSpPr>
                  <a:cxnSpLocks noChangeShapeType="1"/>
                </p:cNvCxnSpPr>
                <p:nvPr/>
              </p:nvCxnSpPr>
              <p:spPr bwMode="auto">
                <a:xfrm>
                  <a:off x="3650231" y="4464638"/>
                  <a:ext cx="69679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" name="AutoShape 31"/>
                <p:cNvCxnSpPr>
                  <a:cxnSpLocks noChangeShapeType="1"/>
                  <a:stCxn id="24" idx="1"/>
                </p:cNvCxnSpPr>
                <p:nvPr/>
              </p:nvCxnSpPr>
              <p:spPr bwMode="auto">
                <a:xfrm rot="16200000" flipH="1">
                  <a:off x="3487232" y="4352926"/>
                  <a:ext cx="30516" cy="3566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2" name="AutoShape 32"/>
                <p:cNvCxnSpPr>
                  <a:cxnSpLocks noChangeShapeType="1"/>
                </p:cNvCxnSpPr>
                <p:nvPr/>
              </p:nvCxnSpPr>
              <p:spPr bwMode="auto">
                <a:xfrm flipV="1">
                  <a:off x="3436665" y="4541107"/>
                  <a:ext cx="130896" cy="70008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8" name="组合 63"/>
            <p:cNvGrpSpPr>
              <a:grpSpLocks/>
            </p:cNvGrpSpPr>
            <p:nvPr/>
          </p:nvGrpSpPr>
          <p:grpSpPr bwMode="auto">
            <a:xfrm>
              <a:off x="5089930" y="4660315"/>
              <a:ext cx="2053838" cy="840387"/>
              <a:chOff x="4589864" y="4231687"/>
              <a:chExt cx="1196582" cy="411759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auto">
              <a:xfrm>
                <a:off x="4589864" y="4231687"/>
                <a:ext cx="99080" cy="8775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" name="Oval 26"/>
              <p:cNvSpPr>
                <a:spLocks noChangeArrowheads="1"/>
              </p:cNvSpPr>
              <p:nvPr/>
            </p:nvSpPr>
            <p:spPr bwMode="auto">
              <a:xfrm>
                <a:off x="5138615" y="4231687"/>
                <a:ext cx="99080" cy="8775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" name="Oval 27"/>
              <p:cNvSpPr>
                <a:spLocks noChangeArrowheads="1"/>
              </p:cNvSpPr>
              <p:nvPr/>
            </p:nvSpPr>
            <p:spPr bwMode="auto">
              <a:xfrm>
                <a:off x="5687366" y="4239051"/>
                <a:ext cx="99080" cy="8775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" name="Oval 33"/>
              <p:cNvSpPr>
                <a:spLocks noChangeArrowheads="1"/>
              </p:cNvSpPr>
              <p:nvPr/>
            </p:nvSpPr>
            <p:spPr bwMode="auto">
              <a:xfrm>
                <a:off x="5138615" y="4555694"/>
                <a:ext cx="99080" cy="8775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0" name="AutoShape 34"/>
              <p:cNvCxnSpPr>
                <a:cxnSpLocks noChangeShapeType="1"/>
              </p:cNvCxnSpPr>
              <p:nvPr/>
            </p:nvCxnSpPr>
            <p:spPr bwMode="auto">
              <a:xfrm>
                <a:off x="4688944" y="4282621"/>
                <a:ext cx="44967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AutoShape 35"/>
              <p:cNvCxnSpPr>
                <a:cxnSpLocks noChangeShapeType="1"/>
              </p:cNvCxnSpPr>
              <p:nvPr/>
            </p:nvCxnSpPr>
            <p:spPr bwMode="auto">
              <a:xfrm>
                <a:off x="5230073" y="4282621"/>
                <a:ext cx="44967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AutoShape 36"/>
              <p:cNvCxnSpPr>
                <a:cxnSpLocks noChangeShapeType="1"/>
              </p:cNvCxnSpPr>
              <p:nvPr/>
            </p:nvCxnSpPr>
            <p:spPr bwMode="auto">
              <a:xfrm>
                <a:off x="4688944" y="4319439"/>
                <a:ext cx="449671" cy="2362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AutoShape 37"/>
              <p:cNvCxnSpPr>
                <a:cxnSpLocks noChangeShapeType="1"/>
              </p:cNvCxnSpPr>
              <p:nvPr/>
            </p:nvCxnSpPr>
            <p:spPr bwMode="auto">
              <a:xfrm flipV="1">
                <a:off x="5186885" y="4326803"/>
                <a:ext cx="0" cy="2288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" name="Text Box 38"/>
            <p:cNvSpPr txBox="1">
              <a:spLocks noChangeArrowheads="1"/>
            </p:cNvSpPr>
            <p:nvPr/>
          </p:nvSpPr>
          <p:spPr bwMode="auto">
            <a:xfrm>
              <a:off x="2143108" y="4429132"/>
              <a:ext cx="357190" cy="4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  <a:endParaRPr lang="zh-CN" altLang="zh-CN" sz="2000" b="1"/>
            </a:p>
          </p:txBody>
        </p:sp>
        <p:sp>
          <p:nvSpPr>
            <p:cNvPr id="10" name="Text Box 45"/>
            <p:cNvSpPr txBox="1">
              <a:spLocks noChangeArrowheads="1"/>
            </p:cNvSpPr>
            <p:nvPr/>
          </p:nvSpPr>
          <p:spPr bwMode="auto">
            <a:xfrm>
              <a:off x="6736898" y="5159888"/>
              <a:ext cx="1692754" cy="483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b="1">
                  <a:latin typeface="Times New Roman" panose="02020603050405020304" pitchFamily="18" charset="0"/>
                </a:rPr>
                <a:t>引入虚活动</a:t>
              </a:r>
              <a:endParaRPr lang="zh-CN" altLang="zh-CN" sz="2000" b="1"/>
            </a:p>
          </p:txBody>
        </p:sp>
        <p:sp>
          <p:nvSpPr>
            <p:cNvPr id="11" name="Text Box 38"/>
            <p:cNvSpPr txBox="1">
              <a:spLocks noChangeArrowheads="1"/>
            </p:cNvSpPr>
            <p:nvPr/>
          </p:nvSpPr>
          <p:spPr bwMode="auto">
            <a:xfrm>
              <a:off x="5500694" y="4429132"/>
              <a:ext cx="357190" cy="4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  <a:endParaRPr lang="zh-CN" altLang="zh-CN" sz="2000" b="1"/>
            </a:p>
          </p:txBody>
        </p:sp>
        <p:sp>
          <p:nvSpPr>
            <p:cNvPr id="12" name="Text Box 38"/>
            <p:cNvSpPr txBox="1">
              <a:spLocks noChangeArrowheads="1"/>
            </p:cNvSpPr>
            <p:nvPr/>
          </p:nvSpPr>
          <p:spPr bwMode="auto">
            <a:xfrm>
              <a:off x="2143108" y="5159888"/>
              <a:ext cx="357190" cy="4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B</a:t>
              </a:r>
              <a:endParaRPr lang="zh-CN" altLang="zh-CN" sz="2000" b="1"/>
            </a:p>
          </p:txBody>
        </p:sp>
        <p:sp>
          <p:nvSpPr>
            <p:cNvPr id="13" name="Text Box 38"/>
            <p:cNvSpPr txBox="1">
              <a:spLocks noChangeArrowheads="1"/>
            </p:cNvSpPr>
            <p:nvPr/>
          </p:nvSpPr>
          <p:spPr bwMode="auto">
            <a:xfrm>
              <a:off x="5214942" y="4929198"/>
              <a:ext cx="357190" cy="4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B</a:t>
              </a:r>
              <a:endParaRPr lang="zh-CN" altLang="zh-CN" sz="2000" b="1"/>
            </a:p>
          </p:txBody>
        </p:sp>
        <p:sp>
          <p:nvSpPr>
            <p:cNvPr id="14" name="Text Box 38"/>
            <p:cNvSpPr txBox="1">
              <a:spLocks noChangeArrowheads="1"/>
            </p:cNvSpPr>
            <p:nvPr/>
          </p:nvSpPr>
          <p:spPr bwMode="auto">
            <a:xfrm>
              <a:off x="3000364" y="4643446"/>
              <a:ext cx="357190" cy="4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  <a:endParaRPr lang="zh-CN" altLang="zh-CN" sz="2000" b="1"/>
            </a:p>
          </p:txBody>
        </p:sp>
        <p:sp>
          <p:nvSpPr>
            <p:cNvPr id="15" name="Text Box 38"/>
            <p:cNvSpPr txBox="1">
              <a:spLocks noChangeArrowheads="1"/>
            </p:cNvSpPr>
            <p:nvPr/>
          </p:nvSpPr>
          <p:spPr bwMode="auto">
            <a:xfrm>
              <a:off x="6286512" y="4429132"/>
              <a:ext cx="357190" cy="41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  <a:endParaRPr lang="zh-CN" altLang="zh-CN" sz="2000" b="1"/>
            </a:p>
          </p:txBody>
        </p:sp>
      </p:grpSp>
      <p:sp>
        <p:nvSpPr>
          <p:cNvPr id="3" name="矩形 2"/>
          <p:cNvSpPr/>
          <p:nvPr/>
        </p:nvSpPr>
        <p:spPr>
          <a:xfrm>
            <a:off x="7402964" y="5116327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✔</a:t>
            </a:r>
          </a:p>
        </p:txBody>
      </p:sp>
      <p:sp>
        <p:nvSpPr>
          <p:cNvPr id="4" name="矩形 3"/>
          <p:cNvSpPr/>
          <p:nvPr/>
        </p:nvSpPr>
        <p:spPr>
          <a:xfrm>
            <a:off x="3878536" y="4861026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✘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05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762A4A-BD0F-4232-84CE-F65D8BF3B05B}" type="slidenum">
              <a:rPr lang="zh-CN" altLang="en-US" smtClean="0">
                <a:solidFill>
                  <a:schemeClr val="accent1"/>
                </a:solidFill>
              </a:rPr>
              <a:pPr/>
              <a:t>24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63491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785225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   某项目由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12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个活动组成</a:t>
            </a:r>
          </a:p>
        </p:txBody>
      </p:sp>
      <p:grpSp>
        <p:nvGrpSpPr>
          <p:cNvPr id="5" name="组合 18"/>
          <p:cNvGrpSpPr>
            <a:grpSpLocks/>
          </p:cNvGrpSpPr>
          <p:nvPr/>
        </p:nvGrpSpPr>
        <p:grpSpPr bwMode="auto">
          <a:xfrm>
            <a:off x="504825" y="908720"/>
            <a:ext cx="7955607" cy="1152129"/>
            <a:chOff x="571472" y="2714620"/>
            <a:chExt cx="7572428" cy="100172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03222" y="2736844"/>
              <a:ext cx="7540678" cy="979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活动          </a:t>
              </a:r>
              <a:r>
                <a:rPr lang="en-US" altLang="zh-CN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A    B    C     D     E     F     G     H       I      J       K      L</a:t>
              </a:r>
            </a:p>
            <a:p>
              <a:pPr algn="just">
                <a:defRPr/>
              </a:pP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紧前活动    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</a:t>
              </a:r>
              <a:r>
                <a:rPr lang="en-US" altLang="zh-CN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A      </a:t>
              </a:r>
              <a:r>
                <a:rPr lang="en-US" altLang="zh-CN" sz="2000" b="1" dirty="0" err="1"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r>
                <a:rPr lang="en-US" altLang="zh-CN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A,B  </a:t>
              </a:r>
              <a:r>
                <a:rPr lang="en-US" altLang="zh-CN" sz="2000" b="1" dirty="0" err="1">
                  <a:latin typeface="Times New Roman" pitchFamily="18" charset="0"/>
                  <a:ea typeface="+mn-ea"/>
                  <a:cs typeface="Times New Roman" pitchFamily="18" charset="0"/>
                </a:rPr>
                <a:t>A,B</a:t>
              </a:r>
              <a:r>
                <a:rPr lang="en-US" altLang="zh-CN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</a:t>
              </a:r>
              <a:r>
                <a:rPr lang="en-US" altLang="zh-CN" sz="2000" b="1" dirty="0" err="1">
                  <a:latin typeface="Times New Roman" pitchFamily="18" charset="0"/>
                  <a:ea typeface="+mn-ea"/>
                  <a:cs typeface="Times New Roman" pitchFamily="18" charset="0"/>
                </a:rPr>
                <a:t>A,B</a:t>
              </a:r>
              <a:r>
                <a:rPr lang="en-US" altLang="zh-CN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C,H  D,F   E,I   G,K</a:t>
              </a:r>
            </a:p>
            <a:p>
              <a:pPr algn="just">
                <a:defRPr/>
              </a:pP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时间</a:t>
              </a:r>
              <a:r>
                <a:rPr lang="en-US" altLang="zh-CN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(</a:t>
              </a:r>
              <a:r>
                <a:rPr lang="zh-CN" altLang="en-US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天</a:t>
              </a:r>
              <a:r>
                <a:rPr lang="en-US" altLang="zh-CN" sz="2000" b="1" dirty="0">
                  <a:latin typeface="Times New Roman" pitchFamily="18" charset="0"/>
                  <a:ea typeface="+mn-ea"/>
                  <a:cs typeface="Times New Roman" pitchFamily="18" charset="0"/>
                </a:rPr>
                <a:t>)        1     2    3     4       3     4      4      2       4      6        1       1</a:t>
              </a:r>
              <a:endParaRPr lang="zh-CN" altLang="zh-CN" sz="20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7" name="AutoShape 8"/>
            <p:cNvCxnSpPr>
              <a:cxnSpLocks noChangeShapeType="1"/>
            </p:cNvCxnSpPr>
            <p:nvPr/>
          </p:nvCxnSpPr>
          <p:spPr bwMode="auto">
            <a:xfrm>
              <a:off x="571472" y="3714752"/>
              <a:ext cx="750099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AutoShape 9"/>
            <p:cNvCxnSpPr>
              <a:cxnSpLocks noChangeShapeType="1"/>
            </p:cNvCxnSpPr>
            <p:nvPr/>
          </p:nvCxnSpPr>
          <p:spPr bwMode="auto">
            <a:xfrm rot="5400000">
              <a:off x="1361101" y="3210875"/>
              <a:ext cx="1000132" cy="76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8"/>
            <p:cNvCxnSpPr>
              <a:cxnSpLocks noChangeShapeType="1"/>
            </p:cNvCxnSpPr>
            <p:nvPr/>
          </p:nvCxnSpPr>
          <p:spPr bwMode="auto">
            <a:xfrm>
              <a:off x="571472" y="2714620"/>
              <a:ext cx="750099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椭圆 9"/>
          <p:cNvSpPr/>
          <p:nvPr/>
        </p:nvSpPr>
        <p:spPr>
          <a:xfrm>
            <a:off x="1980888" y="407670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493056" y="407670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427261" y="510015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940152" y="513519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73250" y="318125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A, 1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111437" y="243880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D, 4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851920" y="29249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E, 3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2511116" y="38517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B,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156649" y="475425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C, 3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3488947" y="2739819"/>
            <a:ext cx="263244" cy="284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521353" y="3221871"/>
            <a:ext cx="55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F, 4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0" idx="6"/>
            <a:endCxn id="11" idx="2"/>
          </p:cNvCxnSpPr>
          <p:nvPr/>
        </p:nvCxnSpPr>
        <p:spPr>
          <a:xfrm>
            <a:off x="2196912" y="4184718"/>
            <a:ext cx="12961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2" idx="2"/>
          </p:cNvCxnSpPr>
          <p:nvPr/>
        </p:nvCxnSpPr>
        <p:spPr>
          <a:xfrm>
            <a:off x="2126002" y="4263682"/>
            <a:ext cx="1301259" cy="944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60" idx="3"/>
          </p:cNvCxnSpPr>
          <p:nvPr/>
        </p:nvCxnSpPr>
        <p:spPr>
          <a:xfrm flipV="1">
            <a:off x="3672006" y="2979327"/>
            <a:ext cx="2371790" cy="12176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60" idx="2"/>
          </p:cNvCxnSpPr>
          <p:nvPr/>
        </p:nvCxnSpPr>
        <p:spPr>
          <a:xfrm>
            <a:off x="3779912" y="2838921"/>
            <a:ext cx="2232248" cy="640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707904" y="2972191"/>
            <a:ext cx="2183526" cy="2151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1" idx="0"/>
          </p:cNvCxnSpPr>
          <p:nvPr/>
        </p:nvCxnSpPr>
        <p:spPr>
          <a:xfrm flipH="1">
            <a:off x="3601068" y="3049872"/>
            <a:ext cx="57439" cy="1026834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2197573" y="2902951"/>
            <a:ext cx="1295483" cy="12457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72" idx="2"/>
          </p:cNvCxnSpPr>
          <p:nvPr/>
        </p:nvCxnSpPr>
        <p:spPr>
          <a:xfrm>
            <a:off x="3731321" y="4200034"/>
            <a:ext cx="2318527" cy="32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2" idx="7"/>
          </p:cNvCxnSpPr>
          <p:nvPr/>
        </p:nvCxnSpPr>
        <p:spPr>
          <a:xfrm flipH="1">
            <a:off x="3611649" y="4333257"/>
            <a:ext cx="8920" cy="7985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666351" y="5240006"/>
            <a:ext cx="2273801" cy="95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06" name="文本框 63505"/>
          <p:cNvSpPr txBox="1"/>
          <p:nvPr/>
        </p:nvSpPr>
        <p:spPr>
          <a:xfrm>
            <a:off x="3058492" y="438492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H, 2</a:t>
            </a:r>
            <a:endParaRPr lang="zh-CN" altLang="en-US" dirty="0"/>
          </a:p>
        </p:txBody>
      </p:sp>
      <p:sp>
        <p:nvSpPr>
          <p:cNvPr id="63507" name="文本框 63506"/>
          <p:cNvSpPr txBox="1"/>
          <p:nvPr/>
        </p:nvSpPr>
        <p:spPr>
          <a:xfrm>
            <a:off x="3778262" y="536392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I, 4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3934271" y="42517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G, 4</a:t>
            </a:r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6012160" y="279493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6232235" y="2993473"/>
            <a:ext cx="1192734" cy="7984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13" name="文本框 63512"/>
          <p:cNvSpPr txBox="1"/>
          <p:nvPr/>
        </p:nvSpPr>
        <p:spPr>
          <a:xfrm>
            <a:off x="6414082" y="27977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J, 6 </a:t>
            </a:r>
            <a:endParaRPr lang="zh-CN" altLang="en-US" dirty="0"/>
          </a:p>
        </p:txBody>
      </p:sp>
      <p:cxnSp>
        <p:nvCxnSpPr>
          <p:cNvPr id="66" name="直接箭头连接符 65"/>
          <p:cNvCxnSpPr>
            <a:stCxn id="13" idx="0"/>
            <a:endCxn id="72" idx="3"/>
          </p:cNvCxnSpPr>
          <p:nvPr/>
        </p:nvCxnSpPr>
        <p:spPr>
          <a:xfrm flipV="1">
            <a:off x="6048164" y="4298617"/>
            <a:ext cx="27801" cy="8365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094074" y="46431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K, 1 </a:t>
            </a:r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6049848" y="4139802"/>
            <a:ext cx="178336" cy="18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endCxn id="87" idx="3"/>
          </p:cNvCxnSpPr>
          <p:nvPr/>
        </p:nvCxnSpPr>
        <p:spPr>
          <a:xfrm flipV="1">
            <a:off x="6232235" y="3925862"/>
            <a:ext cx="1139874" cy="2973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19" name="文本框 63518"/>
          <p:cNvSpPr txBox="1"/>
          <p:nvPr/>
        </p:nvSpPr>
        <p:spPr>
          <a:xfrm>
            <a:off x="6237076" y="3779157"/>
            <a:ext cx="56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L, 1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7345992" y="3767047"/>
            <a:ext cx="178336" cy="1860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7533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6" grpId="0"/>
      <p:bldP spid="17" grpId="0"/>
      <p:bldP spid="18" grpId="0"/>
      <p:bldP spid="19" grpId="0"/>
      <p:bldP spid="20" grpId="0" animBg="1"/>
      <p:bldP spid="21" grpId="0"/>
      <p:bldP spid="63506" grpId="0"/>
      <p:bldP spid="63507" grpId="0"/>
      <p:bldP spid="55" grpId="0"/>
      <p:bldP spid="60" grpId="0" animBg="1"/>
      <p:bldP spid="63513" grpId="0"/>
      <p:bldP spid="68" grpId="0"/>
      <p:bldP spid="72" grpId="0" animBg="1"/>
      <p:bldP spid="63519" grpId="0"/>
      <p:bldP spid="8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CB2713E-2BA0-AB32-1887-0128C94DE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>
            <a:extLst>
              <a:ext uri="{FF2B5EF4-FFF2-40B4-BE49-F238E27FC236}">
                <a16:creationId xmlns:a16="http://schemas.microsoft.com/office/drawing/2014/main" id="{84B2EA79-E268-DC14-0DE9-115A7CA22C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762A4A-BD0F-4232-84CE-F65D8BF3B05B}" type="slidenum">
              <a:rPr lang="zh-CN" altLang="en-US" smtClean="0">
                <a:solidFill>
                  <a:schemeClr val="accent1"/>
                </a:solidFill>
              </a:rPr>
              <a:pPr/>
              <a:t>25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D4A2832-FCC1-21B5-2D3D-B9BD4600F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40405"/>
              </p:ext>
            </p:extLst>
          </p:nvPr>
        </p:nvGraphicFramePr>
        <p:xfrm>
          <a:off x="339625" y="3304609"/>
          <a:ext cx="488917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999">
                  <a:extLst>
                    <a:ext uri="{9D8B030D-6E8A-4147-A177-3AD203B41FA5}">
                      <a16:colId xmlns:a16="http://schemas.microsoft.com/office/drawing/2014/main" val="3862708253"/>
                    </a:ext>
                  </a:extLst>
                </a:gridCol>
                <a:gridCol w="2460709">
                  <a:extLst>
                    <a:ext uri="{9D8B030D-6E8A-4147-A177-3AD203B41FA5}">
                      <a16:colId xmlns:a16="http://schemas.microsoft.com/office/drawing/2014/main" val="1347774520"/>
                    </a:ext>
                  </a:extLst>
                </a:gridCol>
                <a:gridCol w="1580469">
                  <a:extLst>
                    <a:ext uri="{9D8B030D-6E8A-4147-A177-3AD203B41FA5}">
                      <a16:colId xmlns:a16="http://schemas.microsoft.com/office/drawing/2014/main" val="3717723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ES(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前序顶点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9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93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43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Max(2, 1+0) 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7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Max(3, 2+2) =4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1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Max(1+3,4+4)=8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74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Max(2+4,8+1)=9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Max(1+4,2+4)=6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2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Max(9+1,6+6)=12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795666"/>
                  </a:ext>
                </a:extLst>
              </a:tr>
            </a:tbl>
          </a:graphicData>
        </a:graphic>
      </p:graphicFrame>
      <p:grpSp>
        <p:nvGrpSpPr>
          <p:cNvPr id="67" name="组合 66">
            <a:extLst>
              <a:ext uri="{FF2B5EF4-FFF2-40B4-BE49-F238E27FC236}">
                <a16:creationId xmlns:a16="http://schemas.microsoft.com/office/drawing/2014/main" id="{C96A4917-1FD9-00FC-220F-9CEC990190D2}"/>
              </a:ext>
            </a:extLst>
          </p:cNvPr>
          <p:cNvGrpSpPr/>
          <p:nvPr/>
        </p:nvGrpSpPr>
        <p:grpSpPr>
          <a:xfrm>
            <a:off x="1115616" y="10154"/>
            <a:ext cx="5543440" cy="3294455"/>
            <a:chOff x="1980888" y="2438801"/>
            <a:chExt cx="5543440" cy="329445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F9AFDD7-FAC4-EF6F-3974-8EE5340BD77A}"/>
                </a:ext>
              </a:extLst>
            </p:cNvPr>
            <p:cNvSpPr/>
            <p:nvPr/>
          </p:nvSpPr>
          <p:spPr>
            <a:xfrm>
              <a:off x="1980888" y="407670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A4FC8A1-9F5B-FA4B-03DB-29AB1012361C}"/>
                </a:ext>
              </a:extLst>
            </p:cNvPr>
            <p:cNvSpPr/>
            <p:nvPr/>
          </p:nvSpPr>
          <p:spPr>
            <a:xfrm>
              <a:off x="3493056" y="407670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030A4AF-5AB0-306D-FF16-33F7CE2D1797}"/>
                </a:ext>
              </a:extLst>
            </p:cNvPr>
            <p:cNvSpPr/>
            <p:nvPr/>
          </p:nvSpPr>
          <p:spPr>
            <a:xfrm>
              <a:off x="3427261" y="5100155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464FF07-6264-887C-D6B7-D9464B91846A}"/>
                </a:ext>
              </a:extLst>
            </p:cNvPr>
            <p:cNvSpPr/>
            <p:nvPr/>
          </p:nvSpPr>
          <p:spPr>
            <a:xfrm>
              <a:off x="5940152" y="513519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F73BF40-8517-6EBE-CA10-307778D2BEAE}"/>
                </a:ext>
              </a:extLst>
            </p:cNvPr>
            <p:cNvSpPr txBox="1"/>
            <p:nvPr/>
          </p:nvSpPr>
          <p:spPr>
            <a:xfrm>
              <a:off x="2273250" y="318125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A, 1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048F7ED-45BB-D89B-2194-3EFCF2894A3D}"/>
                </a:ext>
              </a:extLst>
            </p:cNvPr>
            <p:cNvSpPr txBox="1"/>
            <p:nvPr/>
          </p:nvSpPr>
          <p:spPr>
            <a:xfrm>
              <a:off x="4111437" y="243880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D, 4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D975BAA-A8E8-D481-F579-D3C3772F5C26}"/>
                </a:ext>
              </a:extLst>
            </p:cNvPr>
            <p:cNvSpPr txBox="1"/>
            <p:nvPr/>
          </p:nvSpPr>
          <p:spPr>
            <a:xfrm>
              <a:off x="3851920" y="2924944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E, 3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7B49608-F332-E38D-8910-277F70EDF130}"/>
                </a:ext>
              </a:extLst>
            </p:cNvPr>
            <p:cNvSpPr txBox="1"/>
            <p:nvPr/>
          </p:nvSpPr>
          <p:spPr>
            <a:xfrm>
              <a:off x="2511116" y="3851703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B,</a:t>
              </a:r>
              <a:r>
                <a:rPr lang="zh-CN" altLang="en-US" dirty="0"/>
                <a:t> 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159932E-8F9D-B69C-D7F1-E37478005889}"/>
                </a:ext>
              </a:extLst>
            </p:cNvPr>
            <p:cNvSpPr txBox="1"/>
            <p:nvPr/>
          </p:nvSpPr>
          <p:spPr>
            <a:xfrm>
              <a:off x="2156649" y="475425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C, 3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3892D92-2139-2CD9-246A-07695377701D}"/>
                </a:ext>
              </a:extLst>
            </p:cNvPr>
            <p:cNvSpPr/>
            <p:nvPr/>
          </p:nvSpPr>
          <p:spPr>
            <a:xfrm>
              <a:off x="3488947" y="2739819"/>
              <a:ext cx="263244" cy="284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16443F8-20DF-493B-8990-1A443ECCFF21}"/>
                </a:ext>
              </a:extLst>
            </p:cNvPr>
            <p:cNvSpPr txBox="1"/>
            <p:nvPr/>
          </p:nvSpPr>
          <p:spPr>
            <a:xfrm>
              <a:off x="4521353" y="3221871"/>
              <a:ext cx="556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F, 4</a:t>
              </a:r>
              <a:endParaRPr lang="zh-CN" altLang="en-US" dirty="0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0608B6A-BF5C-0D12-6B32-2B03CFF7D575}"/>
                </a:ext>
              </a:extLst>
            </p:cNvPr>
            <p:cNvCxnSpPr>
              <a:stCxn id="4" idx="6"/>
              <a:endCxn id="15" idx="2"/>
            </p:cNvCxnSpPr>
            <p:nvPr/>
          </p:nvCxnSpPr>
          <p:spPr>
            <a:xfrm>
              <a:off x="2196912" y="4184718"/>
              <a:ext cx="129614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605A0506-3B1E-3B6E-5CAC-50AF5632C215}"/>
                </a:ext>
              </a:extLst>
            </p:cNvPr>
            <p:cNvCxnSpPr>
              <a:endCxn id="29" idx="2"/>
            </p:cNvCxnSpPr>
            <p:nvPr/>
          </p:nvCxnSpPr>
          <p:spPr>
            <a:xfrm>
              <a:off x="2126002" y="4263682"/>
              <a:ext cx="1301259" cy="94448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C89B20F-151D-49FB-CCDE-88CC9C270A75}"/>
                </a:ext>
              </a:extLst>
            </p:cNvPr>
            <p:cNvCxnSpPr>
              <a:endCxn id="54" idx="3"/>
            </p:cNvCxnSpPr>
            <p:nvPr/>
          </p:nvCxnSpPr>
          <p:spPr>
            <a:xfrm flipV="1">
              <a:off x="3672006" y="2979327"/>
              <a:ext cx="2371790" cy="12176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109BC080-F18F-6FF5-D6D2-E9DD5F5C3157}"/>
                </a:ext>
              </a:extLst>
            </p:cNvPr>
            <p:cNvCxnSpPr>
              <a:endCxn id="54" idx="2"/>
            </p:cNvCxnSpPr>
            <p:nvPr/>
          </p:nvCxnSpPr>
          <p:spPr>
            <a:xfrm>
              <a:off x="3779912" y="2838921"/>
              <a:ext cx="2232248" cy="6403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844DCF3-3814-E0A7-9926-F20B4D2A7092}"/>
                </a:ext>
              </a:extLst>
            </p:cNvPr>
            <p:cNvCxnSpPr/>
            <p:nvPr/>
          </p:nvCxnSpPr>
          <p:spPr>
            <a:xfrm>
              <a:off x="3707904" y="2972191"/>
              <a:ext cx="2183526" cy="21513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23FEFA7-4AB3-F74B-4CA1-C2E3BB3CB4CC}"/>
                </a:ext>
              </a:extLst>
            </p:cNvPr>
            <p:cNvCxnSpPr>
              <a:endCxn id="15" idx="0"/>
            </p:cNvCxnSpPr>
            <p:nvPr/>
          </p:nvCxnSpPr>
          <p:spPr>
            <a:xfrm flipH="1">
              <a:off x="3601068" y="3049872"/>
              <a:ext cx="57439" cy="1026834"/>
            </a:xfrm>
            <a:prstGeom prst="straightConnector1">
              <a:avLst/>
            </a:prstGeom>
            <a:ln w="571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750B004-E225-DED8-7A5A-A7C299C9AA60}"/>
                </a:ext>
              </a:extLst>
            </p:cNvPr>
            <p:cNvCxnSpPr/>
            <p:nvPr/>
          </p:nvCxnSpPr>
          <p:spPr>
            <a:xfrm flipV="1">
              <a:off x="2197573" y="2902951"/>
              <a:ext cx="1295483" cy="124576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12274F72-E611-BE64-3F75-BE4EC398F1E5}"/>
                </a:ext>
              </a:extLst>
            </p:cNvPr>
            <p:cNvCxnSpPr>
              <a:endCxn id="62" idx="2"/>
            </p:cNvCxnSpPr>
            <p:nvPr/>
          </p:nvCxnSpPr>
          <p:spPr>
            <a:xfrm>
              <a:off x="3731321" y="4200034"/>
              <a:ext cx="2318527" cy="328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77D81B5-8D90-289A-EB18-5BBBE0EA0D52}"/>
                </a:ext>
              </a:extLst>
            </p:cNvPr>
            <p:cNvCxnSpPr>
              <a:endCxn id="29" idx="7"/>
            </p:cNvCxnSpPr>
            <p:nvPr/>
          </p:nvCxnSpPr>
          <p:spPr>
            <a:xfrm flipH="1">
              <a:off x="3611649" y="4333257"/>
              <a:ext cx="8920" cy="7985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F54279C8-A167-0353-6E3B-453ED1B04CC9}"/>
                </a:ext>
              </a:extLst>
            </p:cNvPr>
            <p:cNvCxnSpPr/>
            <p:nvPr/>
          </p:nvCxnSpPr>
          <p:spPr>
            <a:xfrm>
              <a:off x="3666351" y="5240006"/>
              <a:ext cx="2273801" cy="95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8182222-83A7-F2F8-FAE6-03C426896A85}"/>
                </a:ext>
              </a:extLst>
            </p:cNvPr>
            <p:cNvSpPr txBox="1"/>
            <p:nvPr/>
          </p:nvSpPr>
          <p:spPr>
            <a:xfrm>
              <a:off x="3058492" y="438492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H, 2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AB9E7B6-D3F2-AD32-9B62-4E9B7CF0DBA9}"/>
                </a:ext>
              </a:extLst>
            </p:cNvPr>
            <p:cNvSpPr txBox="1"/>
            <p:nvPr/>
          </p:nvSpPr>
          <p:spPr>
            <a:xfrm>
              <a:off x="3778262" y="536392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I, 4</a:t>
              </a:r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E6606D5F-A8E9-4AFB-B907-31BE1304B4EF}"/>
                </a:ext>
              </a:extLst>
            </p:cNvPr>
            <p:cNvSpPr txBox="1"/>
            <p:nvPr/>
          </p:nvSpPr>
          <p:spPr>
            <a:xfrm>
              <a:off x="3934271" y="4251787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G, 4</a:t>
              </a:r>
              <a:endParaRPr lang="zh-CN" altLang="en-US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1638931-46B1-9AB2-AE72-7ECDF7731F72}"/>
                </a:ext>
              </a:extLst>
            </p:cNvPr>
            <p:cNvSpPr/>
            <p:nvPr/>
          </p:nvSpPr>
          <p:spPr>
            <a:xfrm>
              <a:off x="6012160" y="279493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FE41A314-4517-72D0-248F-79EE0CE2F968}"/>
                </a:ext>
              </a:extLst>
            </p:cNvPr>
            <p:cNvCxnSpPr/>
            <p:nvPr/>
          </p:nvCxnSpPr>
          <p:spPr>
            <a:xfrm>
              <a:off x="6232235" y="2993473"/>
              <a:ext cx="1192734" cy="79840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29EC74B-3583-2904-D277-7A4943387BE0}"/>
                </a:ext>
              </a:extLst>
            </p:cNvPr>
            <p:cNvSpPr txBox="1"/>
            <p:nvPr/>
          </p:nvSpPr>
          <p:spPr>
            <a:xfrm>
              <a:off x="6414082" y="2797731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J, 6 </a:t>
              </a:r>
              <a:endParaRPr lang="zh-CN" altLang="en-US" dirty="0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B03BC3E-FB04-5BAE-98D1-4B86CDFEB373}"/>
                </a:ext>
              </a:extLst>
            </p:cNvPr>
            <p:cNvCxnSpPr>
              <a:stCxn id="30" idx="0"/>
              <a:endCxn id="62" idx="3"/>
            </p:cNvCxnSpPr>
            <p:nvPr/>
          </p:nvCxnSpPr>
          <p:spPr>
            <a:xfrm flipV="1">
              <a:off x="6048164" y="4298617"/>
              <a:ext cx="27801" cy="8365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F0ABDF8-C7D4-515E-C8A6-840368DE5B3A}"/>
                </a:ext>
              </a:extLst>
            </p:cNvPr>
            <p:cNvSpPr txBox="1"/>
            <p:nvPr/>
          </p:nvSpPr>
          <p:spPr>
            <a:xfrm>
              <a:off x="6094074" y="464313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K, 1 </a:t>
              </a:r>
              <a:endParaRPr lang="zh-CN" altLang="en-US" dirty="0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843FFB94-2F3B-1005-6745-73B10DED47D6}"/>
                </a:ext>
              </a:extLst>
            </p:cNvPr>
            <p:cNvSpPr/>
            <p:nvPr/>
          </p:nvSpPr>
          <p:spPr>
            <a:xfrm>
              <a:off x="6049848" y="4139802"/>
              <a:ext cx="178336" cy="186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8F089DF-02B3-1BBE-3FDE-6DC9EF05D420}"/>
                </a:ext>
              </a:extLst>
            </p:cNvPr>
            <p:cNvCxnSpPr>
              <a:endCxn id="65" idx="3"/>
            </p:cNvCxnSpPr>
            <p:nvPr/>
          </p:nvCxnSpPr>
          <p:spPr>
            <a:xfrm flipV="1">
              <a:off x="6232235" y="3925862"/>
              <a:ext cx="1139874" cy="297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C286272-0B94-EFAA-108B-072C7DBC494C}"/>
                </a:ext>
              </a:extLst>
            </p:cNvPr>
            <p:cNvSpPr txBox="1"/>
            <p:nvPr/>
          </p:nvSpPr>
          <p:spPr>
            <a:xfrm>
              <a:off x="6237076" y="3779157"/>
              <a:ext cx="565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L, 1</a:t>
              </a:r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86FAD3E-4679-5012-9156-B89344443F37}"/>
                </a:ext>
              </a:extLst>
            </p:cNvPr>
            <p:cNvSpPr/>
            <p:nvPr/>
          </p:nvSpPr>
          <p:spPr>
            <a:xfrm>
              <a:off x="7345992" y="3767047"/>
              <a:ext cx="178336" cy="186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93660D68-E5FB-2AAE-DD4B-1F977E5E57EC}"/>
              </a:ext>
            </a:extLst>
          </p:cNvPr>
          <p:cNvSpPr txBox="1"/>
          <p:nvPr/>
        </p:nvSpPr>
        <p:spPr>
          <a:xfrm>
            <a:off x="5765060" y="3280448"/>
            <a:ext cx="25907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关键路径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    1-3-7-8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r>
              <a:rPr lang="zh-CN" altLang="en-US" sz="2800" dirty="0"/>
              <a:t>    即</a:t>
            </a:r>
            <a:r>
              <a:rPr lang="en-US" altLang="zh-CN" sz="2800" dirty="0"/>
              <a:t>BFJ</a:t>
            </a:r>
          </a:p>
          <a:p>
            <a:endParaRPr lang="en-US" altLang="zh-CN" sz="2800" dirty="0"/>
          </a:p>
          <a:p>
            <a:r>
              <a:rPr lang="zh-CN" altLang="en-US" sz="2800" dirty="0">
                <a:solidFill>
                  <a:srgbClr val="C00000"/>
                </a:solidFill>
              </a:rPr>
              <a:t>工期</a:t>
            </a:r>
            <a:r>
              <a:rPr lang="en-US" altLang="zh-CN" sz="2800" dirty="0"/>
              <a:t>=12</a:t>
            </a:r>
            <a:r>
              <a:rPr lang="zh-CN" altLang="en-US" sz="2800" dirty="0"/>
              <a:t>（天）</a:t>
            </a:r>
            <a:endParaRPr lang="en-US" altLang="zh-CN" sz="28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EE4256C-255D-7027-EDB4-F81FA57955DF}"/>
              </a:ext>
            </a:extLst>
          </p:cNvPr>
          <p:cNvSpPr txBox="1"/>
          <p:nvPr/>
        </p:nvSpPr>
        <p:spPr>
          <a:xfrm>
            <a:off x="6156176" y="5854518"/>
            <a:ext cx="292099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26-30</a:t>
            </a:r>
            <a:r>
              <a:rPr lang="zh-CN" altLang="en-US" dirty="0"/>
              <a:t>页详细介绍，自学</a:t>
            </a:r>
          </a:p>
        </p:txBody>
      </p:sp>
    </p:spTree>
    <p:extLst>
      <p:ext uri="{BB962C8B-B14F-4D97-AF65-F5344CB8AC3E}">
        <p14:creationId xmlns:p14="http://schemas.microsoft.com/office/powerpoint/2010/main" val="2766007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762A4A-BD0F-4232-84CE-F65D8BF3B05B}" type="slidenum">
              <a:rPr lang="zh-CN" altLang="en-US" smtClean="0">
                <a:solidFill>
                  <a:schemeClr val="accent1"/>
                </a:solidFill>
              </a:rPr>
              <a:pPr/>
              <a:t>26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63491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785225" cy="642938"/>
          </a:xfrm>
        </p:spPr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关键路径法</a:t>
            </a:r>
          </a:p>
        </p:txBody>
      </p:sp>
      <p:sp>
        <p:nvSpPr>
          <p:cNvPr id="2" name="矩形 1"/>
          <p:cNvSpPr/>
          <p:nvPr/>
        </p:nvSpPr>
        <p:spPr>
          <a:xfrm>
            <a:off x="179388" y="836712"/>
            <a:ext cx="8857108" cy="5733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关键路径</a:t>
            </a:r>
            <a:r>
              <a:rPr lang="en-US" altLang="zh-CN" sz="2800" b="1" dirty="0">
                <a:latin typeface="Times New Roman" pitchFamily="18" charset="0"/>
              </a:rPr>
              <a:t>: </a:t>
            </a:r>
            <a:r>
              <a:rPr lang="zh-CN" altLang="en-US" sz="2800" b="1" dirty="0">
                <a:latin typeface="Times New Roman" pitchFamily="18" charset="0"/>
              </a:rPr>
              <a:t>项目网络图中从始点到终点的最长路径</a:t>
            </a: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关键活动</a:t>
            </a:r>
            <a:r>
              <a:rPr lang="en-US" altLang="zh-CN" sz="2800" b="1" dirty="0">
                <a:latin typeface="Times New Roman" pitchFamily="18" charset="0"/>
              </a:rPr>
              <a:t>: </a:t>
            </a:r>
            <a:r>
              <a:rPr lang="zh-CN" altLang="en-US" sz="2800" b="1" dirty="0">
                <a:latin typeface="Times New Roman" pitchFamily="18" charset="0"/>
              </a:rPr>
              <a:t>关键路径上的活动</a:t>
            </a: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itchFamily="18" charset="0"/>
              </a:rPr>
              <a:t>设</a:t>
            </a:r>
            <a:r>
              <a:rPr lang="en-US" altLang="zh-CN" sz="2800" b="1" i="1" dirty="0">
                <a:latin typeface="Times New Roman" pitchFamily="18" charset="0"/>
              </a:rPr>
              <a:t>D</a:t>
            </a:r>
            <a:r>
              <a:rPr lang="en-US" altLang="zh-CN" sz="2800" b="1" dirty="0">
                <a:latin typeface="Times New Roman" pitchFamily="18" charset="0"/>
              </a:rPr>
              <a:t>=(</a:t>
            </a:r>
            <a:r>
              <a:rPr lang="en-US" altLang="zh-CN" sz="2800" b="1" i="1" dirty="0">
                <a:latin typeface="Times New Roman" pitchFamily="18" charset="0"/>
              </a:rPr>
              <a:t>V</a:t>
            </a:r>
            <a:r>
              <a:rPr lang="en-US" altLang="zh-CN" sz="2800" b="1" dirty="0">
                <a:latin typeface="Times New Roman" pitchFamily="18" charset="0"/>
              </a:rPr>
              <a:t>,</a:t>
            </a:r>
            <a:r>
              <a:rPr lang="en-US" altLang="zh-CN" sz="2800" b="1" i="1" dirty="0">
                <a:latin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</a:rPr>
              <a:t>,</a:t>
            </a:r>
            <a:r>
              <a:rPr lang="en-US" altLang="zh-CN" sz="2800" b="1" i="1" dirty="0">
                <a:latin typeface="Times New Roman" pitchFamily="18" charset="0"/>
              </a:rPr>
              <a:t>W</a:t>
            </a:r>
            <a:r>
              <a:rPr lang="en-US" altLang="zh-CN" sz="2800" b="1" dirty="0">
                <a:latin typeface="Times New Roman" pitchFamily="18" charset="0"/>
              </a:rPr>
              <a:t>), </a:t>
            </a:r>
            <a:r>
              <a:rPr lang="en-US" altLang="zh-CN" sz="2800" b="1" i="1" dirty="0">
                <a:latin typeface="Times New Roman" pitchFamily="18" charset="0"/>
              </a:rPr>
              <a:t>V</a:t>
            </a:r>
            <a:r>
              <a:rPr lang="en-US" altLang="zh-CN" sz="2800" b="1" dirty="0">
                <a:latin typeface="Times New Roman" pitchFamily="18" charset="0"/>
              </a:rPr>
              <a:t>={1,2,</a:t>
            </a:r>
            <a:r>
              <a:rPr lang="en-US" altLang="zh-CN" sz="2800" b="1" dirty="0">
                <a:latin typeface="Times New Roman" pitchFamily="18" charset="0"/>
                <a:sym typeface="Symbol"/>
              </a:rPr>
              <a:t>,</a:t>
            </a:r>
            <a:r>
              <a:rPr lang="en-US" altLang="zh-CN" sz="2800" b="1" i="1" dirty="0">
                <a:latin typeface="Times New Roman" pitchFamily="18" charset="0"/>
                <a:sym typeface="Symbol"/>
              </a:rPr>
              <a:t>n</a:t>
            </a:r>
            <a:r>
              <a:rPr lang="en-US" altLang="zh-CN" sz="2800" b="1" dirty="0">
                <a:latin typeface="Times New Roman" pitchFamily="18" charset="0"/>
                <a:sym typeface="Symbol"/>
              </a:rPr>
              <a:t>}, 1</a:t>
            </a:r>
            <a:r>
              <a:rPr lang="zh-CN" altLang="en-US" sz="2800" b="1" dirty="0">
                <a:latin typeface="Times New Roman" pitchFamily="18" charset="0"/>
                <a:sym typeface="Symbol"/>
              </a:rPr>
              <a:t>是始点</a:t>
            </a:r>
            <a:r>
              <a:rPr lang="en-US" altLang="zh-CN" sz="2800" b="1" dirty="0">
                <a:latin typeface="Times New Roman" pitchFamily="18" charset="0"/>
                <a:sym typeface="Symbol"/>
              </a:rPr>
              <a:t>, </a:t>
            </a:r>
            <a:r>
              <a:rPr lang="en-US" altLang="zh-CN" sz="2800" b="1" i="1" dirty="0">
                <a:latin typeface="Times New Roman" pitchFamily="18" charset="0"/>
                <a:sym typeface="Symbol"/>
              </a:rPr>
              <a:t>n</a:t>
            </a:r>
            <a:r>
              <a:rPr lang="zh-CN" altLang="en-US" sz="2800" b="1" dirty="0">
                <a:latin typeface="Times New Roman" pitchFamily="18" charset="0"/>
                <a:sym typeface="Symbol"/>
              </a:rPr>
              <a:t>是终点</a:t>
            </a:r>
            <a:r>
              <a:rPr lang="en-US" altLang="zh-CN" sz="2800" b="1" dirty="0">
                <a:latin typeface="Times New Roman" pitchFamily="18" charset="0"/>
                <a:sym typeface="Symbol"/>
              </a:rPr>
              <a:t>.</a:t>
            </a:r>
            <a:endParaRPr lang="zh-CN" altLang="en-US" sz="2800" b="1" dirty="0">
              <a:latin typeface="Times New Roman" pitchFamily="18" charset="0"/>
            </a:endParaRPr>
          </a:p>
          <a:p>
            <a:pPr marL="452438" indent="-452438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(1)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事项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lang="zh-CN" altLang="en-US" sz="2800" b="1" dirty="0">
                <a:latin typeface="Times New Roman" pitchFamily="18" charset="0"/>
              </a:rPr>
              <a:t>的最早开始时间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itchFamily="18" charset="0"/>
              </a:rPr>
              <a:t>ES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itchFamily="18" charset="0"/>
              </a:rPr>
              <a:t>v</a:t>
            </a:r>
            <a:r>
              <a:rPr lang="en-US" altLang="zh-CN" sz="2800" b="1" i="1" baseline="-25000" dirty="0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</a:rPr>
              <a:t>: </a:t>
            </a:r>
            <a:r>
              <a:rPr lang="en-US" altLang="zh-CN" sz="2800" b="1" i="1" dirty="0" err="1">
                <a:latin typeface="Times New Roman" pitchFamily="18" charset="0"/>
              </a:rPr>
              <a:t>i</a:t>
            </a:r>
            <a:r>
              <a:rPr lang="zh-CN" altLang="en-US" sz="2800" b="1" dirty="0">
                <a:latin typeface="Times New Roman" pitchFamily="18" charset="0"/>
              </a:rPr>
              <a:t>最早可能开始的时间</a:t>
            </a:r>
            <a:r>
              <a:rPr lang="en-US" altLang="zh-CN" sz="2800" b="1" dirty="0">
                <a:latin typeface="Times New Roman" pitchFamily="18" charset="0"/>
              </a:rPr>
              <a:t>, </a:t>
            </a:r>
            <a:r>
              <a:rPr lang="zh-CN" altLang="en-US" sz="2800" b="1" dirty="0">
                <a:latin typeface="Times New Roman" pitchFamily="18" charset="0"/>
              </a:rPr>
              <a:t>即从始点到</a:t>
            </a:r>
            <a:r>
              <a:rPr lang="en-US" altLang="zh-CN" sz="2800" b="1" i="1" dirty="0" err="1">
                <a:latin typeface="Times New Roman" pitchFamily="18" charset="0"/>
              </a:rPr>
              <a:t>i</a:t>
            </a:r>
            <a:r>
              <a:rPr lang="zh-CN" altLang="en-US" sz="2800" b="1" dirty="0">
                <a:latin typeface="Times New Roman" pitchFamily="18" charset="0"/>
              </a:rPr>
              <a:t>的最长路径的长度</a:t>
            </a:r>
            <a:r>
              <a:rPr lang="en-US" altLang="zh-CN" sz="2800" b="1" dirty="0">
                <a:latin typeface="Times New Roman" pitchFamily="18" charset="0"/>
              </a:rPr>
              <a:t>.</a:t>
            </a:r>
            <a:endParaRPr lang="en-US" altLang="zh-CN" sz="2800" b="1" baseline="-25000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i="1" dirty="0">
                <a:latin typeface="Times New Roman" pitchFamily="18" charset="0"/>
              </a:rPr>
              <a:t>     </a:t>
            </a:r>
            <a:r>
              <a:rPr lang="en-US" altLang="zh-CN" sz="2800" b="1" i="1" dirty="0">
                <a:latin typeface="Times New Roman" pitchFamily="18" charset="0"/>
              </a:rPr>
              <a:t>ES</a:t>
            </a:r>
            <a:r>
              <a:rPr lang="en-US" altLang="zh-CN" sz="2800" b="1" dirty="0">
                <a:latin typeface="Times New Roman" pitchFamily="18" charset="0"/>
              </a:rPr>
              <a:t>(1)=0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i="1" dirty="0">
                <a:latin typeface="Times New Roman" pitchFamily="18" charset="0"/>
              </a:rPr>
              <a:t>     ES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</a:rPr>
              <a:t>)=max{</a:t>
            </a:r>
            <a:r>
              <a:rPr lang="en-US" altLang="zh-CN" sz="2800" b="1" i="1" dirty="0">
                <a:latin typeface="Times New Roman" pitchFamily="18" charset="0"/>
              </a:rPr>
              <a:t>ES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j</a:t>
            </a:r>
            <a:r>
              <a:rPr lang="en-US" altLang="zh-CN" sz="2800" b="1" dirty="0">
                <a:latin typeface="Times New Roman" pitchFamily="18" charset="0"/>
              </a:rPr>
              <a:t>)+</a:t>
            </a:r>
            <a:r>
              <a:rPr lang="en-US" altLang="zh-CN" sz="2800" b="1" i="1" dirty="0" err="1">
                <a:latin typeface="Times New Roman" pitchFamily="18" charset="0"/>
              </a:rPr>
              <a:t>w</a:t>
            </a:r>
            <a:r>
              <a:rPr lang="en-US" altLang="zh-CN" sz="2800" b="1" i="1" baseline="-25000" dirty="0" err="1">
                <a:latin typeface="Times New Roman" pitchFamily="18" charset="0"/>
              </a:rPr>
              <a:t>ji</a:t>
            </a:r>
            <a:r>
              <a:rPr lang="en-US" altLang="zh-CN" sz="2800" b="1" dirty="0">
                <a:latin typeface="Times New Roman" pitchFamily="18" charset="0"/>
              </a:rPr>
              <a:t>|&lt;</a:t>
            </a:r>
            <a:r>
              <a:rPr lang="en-US" altLang="zh-CN" sz="2800" b="1" i="1" dirty="0" err="1">
                <a:latin typeface="Times New Roman" pitchFamily="18" charset="0"/>
              </a:rPr>
              <a:t>j</a:t>
            </a:r>
            <a:r>
              <a:rPr lang="en-US" altLang="zh-CN" sz="2800" b="1" dirty="0" err="1">
                <a:latin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},    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=2,3,,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n</a:t>
            </a:r>
            <a:endParaRPr lang="en-US" altLang="en-US" sz="2800" b="1" dirty="0">
              <a:latin typeface="Times New Roman" pitchFamily="18" charset="0"/>
              <a:sym typeface="Symbol" pitchFamily="18" charset="2"/>
            </a:endParaRPr>
          </a:p>
          <a:p>
            <a:pPr marL="452438" indent="-452438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itchFamily="18" charset="0"/>
              </a:rPr>
              <a:t>(2)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事项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lang="zh-CN" altLang="en-US" sz="2800" b="1" dirty="0">
                <a:latin typeface="Times New Roman" pitchFamily="18" charset="0"/>
              </a:rPr>
              <a:t>的最晚完成时间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itchFamily="18" charset="0"/>
              </a:rPr>
              <a:t>LF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itchFamily="18" charset="0"/>
              </a:rPr>
              <a:t>i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</a:rPr>
              <a:t>: </a:t>
            </a:r>
            <a:r>
              <a:rPr lang="zh-CN" altLang="zh-CN" sz="2800" b="1" dirty="0">
                <a:latin typeface="+mn-ea"/>
              </a:rPr>
              <a:t>在不影响项目工期的条件下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zh-CN" sz="2800" b="1" dirty="0">
                <a:latin typeface="+mn-ea"/>
              </a:rPr>
              <a:t>事项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zh-CN" sz="2800" b="1" dirty="0">
                <a:latin typeface="+mn-ea"/>
              </a:rPr>
              <a:t>最晚必须完成的时间</a:t>
            </a:r>
            <a:r>
              <a:rPr lang="en-US" altLang="zh-CN" sz="2800" b="1" dirty="0">
                <a:latin typeface="+mn-ea"/>
              </a:rPr>
              <a:t>.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i="1" dirty="0">
                <a:latin typeface="Times New Roman" pitchFamily="18" charset="0"/>
              </a:rPr>
              <a:t>     LF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</a:rPr>
              <a:t>)=</a:t>
            </a:r>
            <a:r>
              <a:rPr lang="en-US" altLang="zh-CN" sz="2800" b="1" i="1" dirty="0">
                <a:latin typeface="Times New Roman" pitchFamily="18" charset="0"/>
              </a:rPr>
              <a:t>ES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i="1" dirty="0">
                <a:latin typeface="Times New Roman" pitchFamily="18" charset="0"/>
              </a:rPr>
              <a:t>     LF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</a:rPr>
              <a:t>)=min{</a:t>
            </a:r>
            <a:r>
              <a:rPr lang="en-US" altLang="zh-CN" sz="2800" b="1" i="1" dirty="0">
                <a:latin typeface="Times New Roman" pitchFamily="18" charset="0"/>
              </a:rPr>
              <a:t>LF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j</a:t>
            </a:r>
            <a:r>
              <a:rPr lang="en-US" altLang="zh-CN" sz="2800" b="1" dirty="0">
                <a:latin typeface="Times New Roman" pitchFamily="18" charset="0"/>
              </a:rPr>
              <a:t>)-</a:t>
            </a:r>
            <a:r>
              <a:rPr lang="en-US" altLang="zh-CN" sz="2800" b="1" i="1" dirty="0" err="1">
                <a:latin typeface="Times New Roman" pitchFamily="18" charset="0"/>
              </a:rPr>
              <a:t>w</a:t>
            </a:r>
            <a:r>
              <a:rPr lang="en-US" altLang="zh-CN" sz="2800" b="1" i="1" baseline="-25000" dirty="0" err="1">
                <a:latin typeface="Times New Roman" pitchFamily="18" charset="0"/>
              </a:rPr>
              <a:t>ij</a:t>
            </a:r>
            <a:r>
              <a:rPr lang="en-US" altLang="zh-CN" sz="2800" b="1" dirty="0">
                <a:latin typeface="Times New Roman" pitchFamily="18" charset="0"/>
              </a:rPr>
              <a:t>|&lt;</a:t>
            </a:r>
            <a:r>
              <a:rPr lang="en-US" altLang="zh-CN" sz="2800" b="1" i="1" dirty="0" err="1">
                <a:latin typeface="Times New Roman" pitchFamily="18" charset="0"/>
              </a:rPr>
              <a:t>i</a:t>
            </a:r>
            <a:r>
              <a:rPr lang="en-US" altLang="zh-CN" sz="2800" b="1" dirty="0" err="1">
                <a:latin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</a:rPr>
              <a:t>j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},     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-1,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-2,,1</a:t>
            </a:r>
            <a:endParaRPr lang="en-US" altLang="zh-CN" sz="2800" b="1" i="1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6220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762A4A-BD0F-4232-84CE-F65D8BF3B05B}" type="slidenum">
              <a:rPr lang="zh-CN" altLang="en-US" smtClean="0">
                <a:solidFill>
                  <a:schemeClr val="accent1"/>
                </a:solidFill>
              </a:rPr>
              <a:pPr/>
              <a:t>27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63491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785225" cy="642938"/>
          </a:xfrm>
        </p:spPr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关键路径法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7504" y="980728"/>
            <a:ext cx="8928992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8163" indent="-538163" algn="l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活动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的最早开始时间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最早可能开始时间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538163" algn="l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活动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的最早完成时间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最早可能完成时间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538163" algn="l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活动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的最晚开始时间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在不影响项目工期的条件下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&lt;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最晚必须开始的时间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538163" algn="l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活动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的最晚完成时间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LF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在不影响项目工期的条件下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&lt;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最晚必须完成的时间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538163" algn="l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活动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的缓冲时间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38163" indent="-538163" algn="l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043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762A4A-BD0F-4232-84CE-F65D8BF3B05B}" type="slidenum">
              <a:rPr lang="zh-CN" altLang="en-US" smtClean="0">
                <a:solidFill>
                  <a:schemeClr val="accent1"/>
                </a:solidFill>
              </a:rPr>
              <a:pPr/>
              <a:t>28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63491" name="Rectangle 2"/>
          <p:cNvSpPr>
            <a:spLocks noGrp="1"/>
          </p:cNvSpPr>
          <p:nvPr>
            <p:ph type="title" idx="4294967295"/>
          </p:nvPr>
        </p:nvSpPr>
        <p:spPr>
          <a:xfrm>
            <a:off x="35496" y="-26988"/>
            <a:ext cx="8785225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  </a:t>
            </a:r>
            <a:r>
              <a:rPr lang="zh-CN" altLang="en-US" sz="4000" b="1" dirty="0">
                <a:latin typeface="Times New Roman" panose="02020603050405020304" pitchFamily="18" charset="0"/>
              </a:rPr>
              <a:t>事项的最早开始时间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-355252" y="1779871"/>
            <a:ext cx="485572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ES</a:t>
            </a:r>
            <a:r>
              <a:rPr lang="en-US" altLang="zh-CN" sz="2800" b="1" dirty="0">
                <a:latin typeface="Times New Roman" panose="02020603050405020304" pitchFamily="18" charset="0"/>
              </a:rPr>
              <a:t>(1)=0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ES</a:t>
            </a:r>
            <a:r>
              <a:rPr lang="en-US" altLang="zh-CN" sz="2800" b="1" dirty="0">
                <a:latin typeface="Times New Roman" panose="02020603050405020304" pitchFamily="18" charset="0"/>
              </a:rPr>
              <a:t>(2)=max{0+1}=1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ES</a:t>
            </a:r>
            <a:r>
              <a:rPr lang="en-US" altLang="zh-CN" sz="2800" b="1" dirty="0">
                <a:latin typeface="Times New Roman" panose="02020603050405020304" pitchFamily="18" charset="0"/>
              </a:rPr>
              <a:t>(3)=max{0+2,1+0}=2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ES</a:t>
            </a:r>
            <a:r>
              <a:rPr lang="en-US" altLang="zh-CN" sz="2800" b="1" dirty="0">
                <a:latin typeface="Times New Roman" panose="02020603050405020304" pitchFamily="18" charset="0"/>
              </a:rPr>
              <a:t>(4)=max{0+3,2+2}=4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ES</a:t>
            </a:r>
            <a:r>
              <a:rPr lang="en-US" altLang="zh-CN" sz="2800" b="1" dirty="0">
                <a:latin typeface="Times New Roman" panose="02020603050405020304" pitchFamily="18" charset="0"/>
              </a:rPr>
              <a:t>(5)=max{1+3,4+4}=8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ES</a:t>
            </a:r>
            <a:r>
              <a:rPr lang="en-US" altLang="zh-CN" sz="2800" b="1" dirty="0">
                <a:latin typeface="Times New Roman" panose="02020603050405020304" pitchFamily="18" charset="0"/>
              </a:rPr>
              <a:t>(6)=max{2+4,8+1}=9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ES</a:t>
            </a:r>
            <a:r>
              <a:rPr lang="en-US" altLang="zh-CN" sz="2800" b="1" dirty="0">
                <a:latin typeface="Times New Roman" panose="02020603050405020304" pitchFamily="18" charset="0"/>
              </a:rPr>
              <a:t>(7)=max{1+4,2+4}=6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ES</a:t>
            </a:r>
            <a:r>
              <a:rPr lang="en-US" altLang="zh-CN" sz="2800" b="1" dirty="0">
                <a:latin typeface="Times New Roman" panose="02020603050405020304" pitchFamily="18" charset="0"/>
              </a:rPr>
              <a:t>(8)=max{9+1,6+6}=12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067944" y="2001488"/>
            <a:ext cx="4752528" cy="3294455"/>
            <a:chOff x="1980888" y="2438801"/>
            <a:chExt cx="5543440" cy="3294455"/>
          </a:xfrm>
        </p:grpSpPr>
        <p:sp>
          <p:nvSpPr>
            <p:cNvPr id="5" name="椭圆 4"/>
            <p:cNvSpPr/>
            <p:nvPr/>
          </p:nvSpPr>
          <p:spPr>
            <a:xfrm>
              <a:off x="1980888" y="407670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3493056" y="407670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3427261" y="5100155"/>
              <a:ext cx="262533" cy="2452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5940152" y="513519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273250" y="318125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A, 1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11437" y="2438801"/>
              <a:ext cx="607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D, 4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90853" y="3189365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E, 3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653276" y="376138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B,</a:t>
              </a:r>
              <a:r>
                <a:rPr lang="zh-CN" altLang="en-US" dirty="0"/>
                <a:t> 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156649" y="475425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C, 3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488947" y="2739819"/>
              <a:ext cx="263244" cy="284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745842" y="3595890"/>
              <a:ext cx="556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F, 4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5" idx="6"/>
              <a:endCxn id="6" idx="2"/>
            </p:cNvCxnSpPr>
            <p:nvPr/>
          </p:nvCxnSpPr>
          <p:spPr>
            <a:xfrm>
              <a:off x="2196912" y="4184718"/>
              <a:ext cx="129614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7" idx="2"/>
            </p:cNvCxnSpPr>
            <p:nvPr/>
          </p:nvCxnSpPr>
          <p:spPr>
            <a:xfrm>
              <a:off x="2126002" y="4263682"/>
              <a:ext cx="1301258" cy="95907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endCxn id="29" idx="3"/>
            </p:cNvCxnSpPr>
            <p:nvPr/>
          </p:nvCxnSpPr>
          <p:spPr>
            <a:xfrm flipV="1">
              <a:off x="3672006" y="2979327"/>
              <a:ext cx="2371790" cy="12176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4" idx="6"/>
              <a:endCxn id="29" idx="2"/>
            </p:cNvCxnSpPr>
            <p:nvPr/>
          </p:nvCxnSpPr>
          <p:spPr>
            <a:xfrm>
              <a:off x="3752191" y="2881946"/>
              <a:ext cx="2259969" cy="2100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3707904" y="2972191"/>
              <a:ext cx="2183526" cy="21513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4" idx="4"/>
              <a:endCxn id="6" idx="0"/>
            </p:cNvCxnSpPr>
            <p:nvPr/>
          </p:nvCxnSpPr>
          <p:spPr>
            <a:xfrm flipH="1">
              <a:off x="3601069" y="3024073"/>
              <a:ext cx="19500" cy="1052633"/>
            </a:xfrm>
            <a:prstGeom prst="straightConnector1">
              <a:avLst/>
            </a:prstGeom>
            <a:ln w="571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2197573" y="2902951"/>
              <a:ext cx="1295483" cy="124576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34" idx="2"/>
            </p:cNvCxnSpPr>
            <p:nvPr/>
          </p:nvCxnSpPr>
          <p:spPr>
            <a:xfrm>
              <a:off x="3731321" y="4200034"/>
              <a:ext cx="2318527" cy="328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7" idx="0"/>
            </p:cNvCxnSpPr>
            <p:nvPr/>
          </p:nvCxnSpPr>
          <p:spPr>
            <a:xfrm flipH="1">
              <a:off x="3558527" y="4325865"/>
              <a:ext cx="3533" cy="77429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3666351" y="5240006"/>
              <a:ext cx="2273801" cy="95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3058492" y="438492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H, 2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78262" y="536392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I, 4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843880" y="4263682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G, 4</a:t>
              </a:r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6012160" y="279493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6232235" y="2993473"/>
              <a:ext cx="1192734" cy="79840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6414082" y="2797731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J, 6 </a:t>
              </a:r>
              <a:endParaRPr lang="zh-CN" altLang="en-US" dirty="0"/>
            </a:p>
          </p:txBody>
        </p:sp>
        <p:cxnSp>
          <p:nvCxnSpPr>
            <p:cNvPr id="32" name="直接箭头连接符 31"/>
            <p:cNvCxnSpPr>
              <a:stCxn id="8" idx="0"/>
              <a:endCxn id="34" idx="3"/>
            </p:cNvCxnSpPr>
            <p:nvPr/>
          </p:nvCxnSpPr>
          <p:spPr>
            <a:xfrm flipV="1">
              <a:off x="6048165" y="4298617"/>
              <a:ext cx="27800" cy="8365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6094074" y="464313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K, 1 </a:t>
              </a:r>
              <a:endParaRPr lang="zh-CN" altLang="en-US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6049848" y="4139802"/>
              <a:ext cx="178336" cy="186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>
              <a:endCxn id="37" idx="3"/>
            </p:cNvCxnSpPr>
            <p:nvPr/>
          </p:nvCxnSpPr>
          <p:spPr>
            <a:xfrm flipV="1">
              <a:off x="6232235" y="3925862"/>
              <a:ext cx="1139874" cy="297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6237076" y="3779157"/>
              <a:ext cx="565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L, 1</a:t>
              </a:r>
              <a:endParaRPr lang="zh-CN" altLang="en-US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7345992" y="3767047"/>
              <a:ext cx="178336" cy="186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</a:p>
          </p:txBody>
        </p:sp>
      </p:grp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128832" y="5341043"/>
            <a:ext cx="824865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总工期</a:t>
            </a:r>
            <a:r>
              <a:rPr lang="en-US" altLang="zh-CN" sz="2800" b="1" dirty="0">
                <a:latin typeface="Times New Roman" panose="02020603050405020304" pitchFamily="18" charset="0"/>
              </a:rPr>
              <a:t>:12</a:t>
            </a:r>
            <a:r>
              <a:rPr lang="zh-CN" altLang="en-US" sz="2800" b="1" dirty="0">
                <a:latin typeface="Times New Roman" panose="02020603050405020304" pitchFamily="18" charset="0"/>
              </a:rPr>
              <a:t>天 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关键路径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8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关键活动</a:t>
            </a:r>
            <a:r>
              <a:rPr lang="en-US" altLang="zh-CN" sz="2800" b="1" dirty="0">
                <a:latin typeface="Times New Roman" panose="02020603050405020304" pitchFamily="18" charset="0"/>
              </a:rPr>
              <a:t>: B,F,J</a:t>
            </a:r>
            <a:endParaRPr lang="en-US" altLang="zh-CN" sz="28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832" y="813444"/>
            <a:ext cx="8005862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i="1" dirty="0">
                <a:latin typeface="Times New Roman" pitchFamily="18" charset="0"/>
              </a:rPr>
              <a:t>ES</a:t>
            </a:r>
            <a:r>
              <a:rPr lang="en-US" altLang="zh-CN" sz="2800" b="1" dirty="0">
                <a:latin typeface="Times New Roman" pitchFamily="18" charset="0"/>
              </a:rPr>
              <a:t>(1)=0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i="1" dirty="0">
                <a:latin typeface="Times New Roman" pitchFamily="18" charset="0"/>
              </a:rPr>
              <a:t>ES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</a:rPr>
              <a:t>)=max{</a:t>
            </a:r>
            <a:r>
              <a:rPr lang="en-US" altLang="zh-CN" sz="2800" b="1" i="1" dirty="0">
                <a:latin typeface="Times New Roman" pitchFamily="18" charset="0"/>
              </a:rPr>
              <a:t>ES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j</a:t>
            </a:r>
            <a:r>
              <a:rPr lang="en-US" altLang="zh-CN" sz="2800" b="1" dirty="0">
                <a:latin typeface="Times New Roman" pitchFamily="18" charset="0"/>
              </a:rPr>
              <a:t>)+</a:t>
            </a:r>
            <a:r>
              <a:rPr lang="en-US" altLang="zh-CN" sz="2800" b="1" i="1" dirty="0" err="1">
                <a:latin typeface="Times New Roman" pitchFamily="18" charset="0"/>
              </a:rPr>
              <a:t>w</a:t>
            </a:r>
            <a:r>
              <a:rPr lang="en-US" altLang="zh-CN" sz="2800" b="1" i="1" baseline="-25000" dirty="0" err="1">
                <a:latin typeface="Times New Roman" pitchFamily="18" charset="0"/>
              </a:rPr>
              <a:t>ji</a:t>
            </a:r>
            <a:r>
              <a:rPr lang="en-US" altLang="zh-CN" sz="2800" b="1" dirty="0">
                <a:latin typeface="Times New Roman" pitchFamily="18" charset="0"/>
              </a:rPr>
              <a:t>|&lt;</a:t>
            </a:r>
            <a:r>
              <a:rPr lang="en-US" altLang="zh-CN" sz="2800" b="1" i="1" dirty="0" err="1">
                <a:latin typeface="Times New Roman" pitchFamily="18" charset="0"/>
              </a:rPr>
              <a:t>j</a:t>
            </a:r>
            <a:r>
              <a:rPr lang="en-US" altLang="zh-CN" sz="2800" b="1" dirty="0" err="1">
                <a:latin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},    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=2,3,,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n</a:t>
            </a:r>
            <a:endParaRPr lang="en-US" altLang="en-US" sz="2800" b="1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7143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762A4A-BD0F-4232-84CE-F65D8BF3B05B}" type="slidenum">
              <a:rPr lang="zh-CN" altLang="en-US" smtClean="0">
                <a:solidFill>
                  <a:schemeClr val="accent1"/>
                </a:solidFill>
              </a:rPr>
              <a:pPr/>
              <a:t>29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63491" name="Rectangle 2"/>
          <p:cNvSpPr>
            <a:spLocks noGrp="1"/>
          </p:cNvSpPr>
          <p:nvPr>
            <p:ph type="title" idx="4294967295"/>
          </p:nvPr>
        </p:nvSpPr>
        <p:spPr>
          <a:xfrm>
            <a:off x="35496" y="49758"/>
            <a:ext cx="8785225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 </a:t>
            </a:r>
            <a:r>
              <a:rPr lang="zh-CN" altLang="en-US" sz="4000" b="1" dirty="0">
                <a:latin typeface="Times New Roman" panose="02020603050405020304" pitchFamily="18" charset="0"/>
              </a:rPr>
              <a:t>事项的最晚完成时间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22349" y="1934745"/>
            <a:ext cx="4752528" cy="3294455"/>
            <a:chOff x="1980888" y="2438801"/>
            <a:chExt cx="5543440" cy="3294455"/>
          </a:xfrm>
        </p:grpSpPr>
        <p:sp>
          <p:nvSpPr>
            <p:cNvPr id="5" name="椭圆 4"/>
            <p:cNvSpPr/>
            <p:nvPr/>
          </p:nvSpPr>
          <p:spPr>
            <a:xfrm>
              <a:off x="1980888" y="407670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3493056" y="407670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3427261" y="5100155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5940152" y="513519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273250" y="318125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A, 1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11437" y="243880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D, 4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90853" y="3189365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E, 3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653276" y="376138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B,</a:t>
              </a:r>
              <a:r>
                <a:rPr lang="zh-CN" altLang="en-US" dirty="0"/>
                <a:t> 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156649" y="475425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C, 3</a:t>
              </a:r>
              <a:endParaRPr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3488947" y="2739819"/>
              <a:ext cx="263244" cy="284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745842" y="3595890"/>
              <a:ext cx="556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F, 4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5" idx="6"/>
              <a:endCxn id="6" idx="2"/>
            </p:cNvCxnSpPr>
            <p:nvPr/>
          </p:nvCxnSpPr>
          <p:spPr>
            <a:xfrm>
              <a:off x="2196912" y="4184718"/>
              <a:ext cx="129614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endCxn id="7" idx="2"/>
            </p:cNvCxnSpPr>
            <p:nvPr/>
          </p:nvCxnSpPr>
          <p:spPr>
            <a:xfrm>
              <a:off x="2126002" y="4263682"/>
              <a:ext cx="1301259" cy="94448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endCxn id="29" idx="3"/>
            </p:cNvCxnSpPr>
            <p:nvPr/>
          </p:nvCxnSpPr>
          <p:spPr>
            <a:xfrm flipV="1">
              <a:off x="3672006" y="2979327"/>
              <a:ext cx="2371790" cy="12176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29" idx="2"/>
            </p:cNvCxnSpPr>
            <p:nvPr/>
          </p:nvCxnSpPr>
          <p:spPr>
            <a:xfrm>
              <a:off x="3779912" y="2838921"/>
              <a:ext cx="2232248" cy="6403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3707904" y="2972191"/>
              <a:ext cx="2183526" cy="21513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6" idx="0"/>
            </p:cNvCxnSpPr>
            <p:nvPr/>
          </p:nvCxnSpPr>
          <p:spPr>
            <a:xfrm flipH="1">
              <a:off x="3601068" y="3049872"/>
              <a:ext cx="57439" cy="1026834"/>
            </a:xfrm>
            <a:prstGeom prst="straightConnector1">
              <a:avLst/>
            </a:prstGeom>
            <a:ln w="571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2197573" y="2902951"/>
              <a:ext cx="1295483" cy="124576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endCxn id="34" idx="2"/>
            </p:cNvCxnSpPr>
            <p:nvPr/>
          </p:nvCxnSpPr>
          <p:spPr>
            <a:xfrm>
              <a:off x="3731321" y="4200034"/>
              <a:ext cx="2318527" cy="328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7" idx="7"/>
            </p:cNvCxnSpPr>
            <p:nvPr/>
          </p:nvCxnSpPr>
          <p:spPr>
            <a:xfrm flipH="1">
              <a:off x="3611649" y="4333257"/>
              <a:ext cx="8920" cy="7985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3666351" y="5240006"/>
              <a:ext cx="2273801" cy="95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3058492" y="438492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H, 2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78262" y="536392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I, 4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843880" y="4263682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G, 4</a:t>
              </a:r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6012160" y="279493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6232235" y="2993473"/>
              <a:ext cx="1192734" cy="79840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6414082" y="2797731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J, 6 </a:t>
              </a:r>
              <a:endParaRPr lang="zh-CN" altLang="en-US" dirty="0"/>
            </a:p>
          </p:txBody>
        </p:sp>
        <p:cxnSp>
          <p:nvCxnSpPr>
            <p:cNvPr id="32" name="直接箭头连接符 31"/>
            <p:cNvCxnSpPr>
              <a:stCxn id="8" idx="0"/>
              <a:endCxn id="34" idx="3"/>
            </p:cNvCxnSpPr>
            <p:nvPr/>
          </p:nvCxnSpPr>
          <p:spPr>
            <a:xfrm flipV="1">
              <a:off x="6048164" y="4298617"/>
              <a:ext cx="27801" cy="8365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6094074" y="464313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K, 1 </a:t>
              </a:r>
              <a:endParaRPr lang="zh-CN" altLang="en-US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6049848" y="4139802"/>
              <a:ext cx="178336" cy="186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35" name="直接箭头连接符 34"/>
            <p:cNvCxnSpPr>
              <a:endCxn id="37" idx="3"/>
            </p:cNvCxnSpPr>
            <p:nvPr/>
          </p:nvCxnSpPr>
          <p:spPr>
            <a:xfrm flipV="1">
              <a:off x="6232235" y="3925862"/>
              <a:ext cx="1139874" cy="297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6237076" y="3779157"/>
              <a:ext cx="565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L, 1</a:t>
              </a:r>
              <a:endParaRPr lang="zh-CN" altLang="en-US" dirty="0"/>
            </a:p>
          </p:txBody>
        </p:sp>
        <p:sp>
          <p:nvSpPr>
            <p:cNvPr id="37" name="椭圆 36"/>
            <p:cNvSpPr/>
            <p:nvPr/>
          </p:nvSpPr>
          <p:spPr>
            <a:xfrm>
              <a:off x="7345992" y="3767047"/>
              <a:ext cx="178336" cy="186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</a:p>
          </p:txBody>
        </p:sp>
      </p:grp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-187812" y="1834946"/>
            <a:ext cx="5187814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LF</a:t>
            </a:r>
            <a:r>
              <a:rPr lang="en-US" altLang="zh-CN" sz="2800" b="1" dirty="0">
                <a:latin typeface="Times New Roman" panose="02020603050405020304" pitchFamily="18" charset="0"/>
              </a:rPr>
              <a:t>(8)=12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LF</a:t>
            </a:r>
            <a:r>
              <a:rPr lang="en-US" altLang="zh-CN" sz="2800" b="1" dirty="0">
                <a:latin typeface="Times New Roman" panose="02020603050405020304" pitchFamily="18" charset="0"/>
              </a:rPr>
              <a:t>(7)=min{12-6}=6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LF</a:t>
            </a:r>
            <a:r>
              <a:rPr lang="en-US" altLang="zh-CN" sz="2800" b="1" dirty="0">
                <a:latin typeface="Times New Roman" panose="02020603050405020304" pitchFamily="18" charset="0"/>
              </a:rPr>
              <a:t>(6)=min{12-1}=11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LF</a:t>
            </a:r>
            <a:r>
              <a:rPr lang="en-US" altLang="zh-CN" sz="2800" b="1" dirty="0">
                <a:latin typeface="Times New Roman" panose="02020603050405020304" pitchFamily="18" charset="0"/>
              </a:rPr>
              <a:t>(5)=min{11-1}=10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LF</a:t>
            </a:r>
            <a:r>
              <a:rPr lang="en-US" altLang="zh-CN" sz="2800" b="1" dirty="0">
                <a:latin typeface="Times New Roman" panose="02020603050405020304" pitchFamily="18" charset="0"/>
              </a:rPr>
              <a:t>(4)=min{10-4}=6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LF</a:t>
            </a:r>
            <a:r>
              <a:rPr lang="en-US" altLang="zh-CN" sz="2800" b="1" dirty="0">
                <a:latin typeface="Times New Roman" panose="02020603050405020304" pitchFamily="18" charset="0"/>
              </a:rPr>
              <a:t>(3)=min{6-2,11-4,6-4}=2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LF</a:t>
            </a:r>
            <a:r>
              <a:rPr lang="en-US" altLang="zh-CN" sz="2800" b="1" dirty="0">
                <a:latin typeface="Times New Roman" panose="02020603050405020304" pitchFamily="18" charset="0"/>
              </a:rPr>
              <a:t>(2)=min{2-0,10-3,6-4}=2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LF</a:t>
            </a:r>
            <a:r>
              <a:rPr lang="en-US" altLang="zh-CN" sz="2800" b="1" dirty="0">
                <a:latin typeface="Times New Roman" panose="02020603050405020304" pitchFamily="18" charset="0"/>
              </a:rPr>
              <a:t>(1)=min{2-1,2-2,6-3}=0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776051"/>
            <a:ext cx="9065915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i="1" dirty="0">
                <a:latin typeface="Times New Roman" pitchFamily="18" charset="0"/>
              </a:rPr>
              <a:t>LF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</a:rPr>
              <a:t>)=</a:t>
            </a:r>
            <a:r>
              <a:rPr lang="en-US" altLang="zh-CN" sz="2800" b="1" i="1" dirty="0">
                <a:latin typeface="Times New Roman" pitchFamily="18" charset="0"/>
              </a:rPr>
              <a:t>ES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n</a:t>
            </a:r>
            <a:r>
              <a:rPr lang="en-US" altLang="zh-CN" sz="2800" b="1" dirty="0">
                <a:latin typeface="Times New Roman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i="1" dirty="0">
                <a:latin typeface="Times New Roman" pitchFamily="18" charset="0"/>
              </a:rPr>
              <a:t>LF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 err="1">
                <a:latin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</a:rPr>
              <a:t>)=min{</a:t>
            </a:r>
            <a:r>
              <a:rPr lang="en-US" altLang="zh-CN" sz="2800" b="1" i="1" dirty="0">
                <a:latin typeface="Times New Roman" pitchFamily="18" charset="0"/>
              </a:rPr>
              <a:t>LF</a:t>
            </a:r>
            <a:r>
              <a:rPr lang="en-US" altLang="zh-CN" sz="2800" b="1" dirty="0">
                <a:latin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</a:rPr>
              <a:t>j</a:t>
            </a:r>
            <a:r>
              <a:rPr lang="en-US" altLang="zh-CN" sz="2800" b="1" dirty="0">
                <a:latin typeface="Times New Roman" pitchFamily="18" charset="0"/>
              </a:rPr>
              <a:t>)-</a:t>
            </a:r>
            <a:r>
              <a:rPr lang="en-US" altLang="zh-CN" sz="2800" b="1" i="1" dirty="0" err="1">
                <a:latin typeface="Times New Roman" pitchFamily="18" charset="0"/>
              </a:rPr>
              <a:t>w</a:t>
            </a:r>
            <a:r>
              <a:rPr lang="en-US" altLang="zh-CN" sz="2800" b="1" i="1" baseline="-25000" dirty="0" err="1">
                <a:latin typeface="Times New Roman" pitchFamily="18" charset="0"/>
              </a:rPr>
              <a:t>ij</a:t>
            </a:r>
            <a:r>
              <a:rPr lang="en-US" altLang="zh-CN" sz="2800" b="1" dirty="0">
                <a:latin typeface="Times New Roman" pitchFamily="18" charset="0"/>
              </a:rPr>
              <a:t>|&lt;</a:t>
            </a:r>
            <a:r>
              <a:rPr lang="en-US" altLang="zh-CN" sz="2800" b="1" i="1" dirty="0" err="1">
                <a:latin typeface="Times New Roman" pitchFamily="18" charset="0"/>
              </a:rPr>
              <a:t>i</a:t>
            </a:r>
            <a:r>
              <a:rPr lang="en-US" altLang="zh-CN" sz="2800" b="1" dirty="0" err="1">
                <a:latin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</a:rPr>
              <a:t>j</a:t>
            </a:r>
            <a:r>
              <a:rPr lang="en-US" altLang="zh-CN" sz="2800" b="1" dirty="0">
                <a:latin typeface="Times New Roman" pitchFamily="18" charset="0"/>
              </a:rPr>
              <a:t>&gt;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},     </a:t>
            </a:r>
            <a:r>
              <a:rPr lang="en-US" altLang="zh-CN" sz="2800" b="1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-1,</a:t>
            </a:r>
            <a:r>
              <a:rPr lang="en-US" altLang="zh-CN" sz="28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 b="1" dirty="0">
                <a:latin typeface="Times New Roman" pitchFamily="18" charset="0"/>
                <a:sym typeface="Symbol" pitchFamily="18" charset="2"/>
              </a:rPr>
              <a:t>-2,,1</a:t>
            </a:r>
            <a:endParaRPr lang="en-US" altLang="zh-CN" sz="2800" b="1" i="1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8935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8413E7-003F-4BD3-A50E-381E626BB32E}" type="slidenum">
              <a:rPr lang="zh-CN" altLang="en-US" smtClean="0">
                <a:solidFill>
                  <a:schemeClr val="accent1"/>
                </a:solidFill>
              </a:rPr>
              <a:pPr/>
              <a:t>3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655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1.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最短路径问题</a:t>
            </a:r>
          </a:p>
        </p:txBody>
      </p:sp>
      <p:sp>
        <p:nvSpPr>
          <p:cNvPr id="65540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1196751"/>
            <a:ext cx="8569325" cy="5111973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一个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带权图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是一个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有序三元组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(V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W 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其中，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是顶点集，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E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是边集， </a:t>
            </a:r>
          </a:p>
          <a:p>
            <a:pPr marL="1076325" indent="-1076325">
              <a:lnSpc>
                <a:spcPct val="120000"/>
              </a:lnSpc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W={W(e) | e</a:t>
            </a:r>
            <a:r>
              <a:rPr lang="en-US" altLang="zh-CN" sz="2800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∊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E}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是定义在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上的函数，对于每一条边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W(e)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是附加在边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上的一个非负实数，称作为边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权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762A4A-BD0F-4232-84CE-F65D8BF3B05B}" type="slidenum">
              <a:rPr lang="zh-CN" altLang="en-US" smtClean="0">
                <a:solidFill>
                  <a:schemeClr val="accent1"/>
                </a:solidFill>
              </a:rPr>
              <a:pPr/>
              <a:t>30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63491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785225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   活动的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ES, EF, LS, LF, SL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" name="组合 24"/>
          <p:cNvGrpSpPr/>
          <p:nvPr/>
        </p:nvGrpSpPr>
        <p:grpSpPr>
          <a:xfrm>
            <a:off x="814856" y="916863"/>
            <a:ext cx="7429552" cy="2298477"/>
            <a:chOff x="1071538" y="2500306"/>
            <a:chExt cx="7429552" cy="2298477"/>
          </a:xfrm>
          <a:noFill/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1071538" y="2520892"/>
              <a:ext cx="7429552" cy="21939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</a:t>
              </a:r>
              <a:r>
                <a:rPr lang="zh-CN" altLang="en-US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活动       </a:t>
              </a:r>
              <a:r>
                <a:rPr lang="en-US" altLang="zh-CN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A    B    C    D    E    F    G    H     I    J    K    L</a:t>
              </a:r>
            </a:p>
            <a:p>
              <a:pPr algn="just">
                <a:defRPr/>
              </a:pPr>
              <a:r>
                <a:rPr lang="en-US" altLang="zh-CN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   ES</a:t>
              </a:r>
              <a:r>
                <a:rPr lang="en-US" altLang="zh-CN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 0    0     0     1     1    2     2     2     4    6     8    9    </a:t>
              </a:r>
            </a:p>
            <a:p>
              <a:pPr algn="just">
                <a:defRPr/>
              </a:pPr>
              <a:r>
                <a:rPr lang="en-US" altLang="zh-CN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   EF</a:t>
              </a:r>
              <a:r>
                <a:rPr lang="en-US" altLang="zh-CN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       1    2     3    5     4    6     6     4      8   12   9   10 </a:t>
              </a:r>
            </a:p>
            <a:p>
              <a:pPr algn="just">
                <a:defRPr/>
              </a:pPr>
              <a:r>
                <a:rPr lang="en-US" altLang="zh-CN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   LS         </a:t>
              </a:r>
              <a:r>
                <a:rPr lang="en-US" altLang="zh-CN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1    0     3    2     7    2     7    4       6    6  10   11</a:t>
              </a:r>
            </a:p>
            <a:p>
              <a:pPr algn="just">
                <a:defRPr/>
              </a:pPr>
              <a:r>
                <a:rPr lang="en-US" altLang="zh-CN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   LF       </a:t>
              </a:r>
              <a:r>
                <a:rPr lang="en-US" altLang="zh-CN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 2    2     6    6    10    6    11   6     10  12  11   12</a:t>
              </a:r>
            </a:p>
            <a:p>
              <a:pPr algn="just">
                <a:defRPr/>
              </a:pPr>
              <a:r>
                <a:rPr lang="en-US" altLang="zh-CN" sz="2400" b="1" i="1" dirty="0">
                  <a:latin typeface="Times New Roman" pitchFamily="18" charset="0"/>
                  <a:ea typeface="+mn-ea"/>
                  <a:cs typeface="Times New Roman" pitchFamily="18" charset="0"/>
                </a:rPr>
                <a:t>   SL         </a:t>
              </a:r>
              <a:r>
                <a:rPr lang="en-US" altLang="zh-CN" sz="2400" b="1" dirty="0">
                  <a:latin typeface="Times New Roman" pitchFamily="18" charset="0"/>
                  <a:ea typeface="+mn-ea"/>
                  <a:cs typeface="Times New Roman" pitchFamily="18" charset="0"/>
                </a:rPr>
                <a:t> 1    0     3    1     6    0     5     2      2    0    2     2</a:t>
              </a:r>
              <a:endParaRPr lang="zh-CN" altLang="zh-CN" sz="24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cxnSp>
          <p:nvCxnSpPr>
            <p:cNvPr id="42" name="AutoShape 7"/>
            <p:cNvCxnSpPr>
              <a:cxnSpLocks noChangeShapeType="1"/>
            </p:cNvCxnSpPr>
            <p:nvPr/>
          </p:nvCxnSpPr>
          <p:spPr bwMode="auto">
            <a:xfrm flipV="1">
              <a:off x="1142976" y="2500306"/>
              <a:ext cx="7286676" cy="2820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" name="AutoShape 11"/>
            <p:cNvCxnSpPr>
              <a:cxnSpLocks noChangeShapeType="1"/>
            </p:cNvCxnSpPr>
            <p:nvPr/>
          </p:nvCxnSpPr>
          <p:spPr bwMode="auto">
            <a:xfrm rot="5400000">
              <a:off x="923025" y="3605718"/>
              <a:ext cx="2186376" cy="31961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4" name="AutoShape 7"/>
            <p:cNvCxnSpPr>
              <a:cxnSpLocks noChangeShapeType="1"/>
            </p:cNvCxnSpPr>
            <p:nvPr/>
          </p:nvCxnSpPr>
          <p:spPr bwMode="auto">
            <a:xfrm flipV="1">
              <a:off x="1142976" y="2928934"/>
              <a:ext cx="7286676" cy="2820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5" name="AutoShape 7"/>
            <p:cNvCxnSpPr>
              <a:cxnSpLocks noChangeShapeType="1"/>
            </p:cNvCxnSpPr>
            <p:nvPr/>
          </p:nvCxnSpPr>
          <p:spPr bwMode="auto">
            <a:xfrm flipV="1">
              <a:off x="1142976" y="4770578"/>
              <a:ext cx="7286676" cy="2820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46" name="组合 45"/>
          <p:cNvGrpSpPr/>
          <p:nvPr/>
        </p:nvGrpSpPr>
        <p:grpSpPr>
          <a:xfrm>
            <a:off x="2123728" y="3334899"/>
            <a:ext cx="4186853" cy="3190445"/>
            <a:chOff x="1980888" y="2438801"/>
            <a:chExt cx="5543440" cy="3294455"/>
          </a:xfrm>
        </p:grpSpPr>
        <p:sp>
          <p:nvSpPr>
            <p:cNvPr id="47" name="椭圆 46"/>
            <p:cNvSpPr/>
            <p:nvPr/>
          </p:nvSpPr>
          <p:spPr>
            <a:xfrm>
              <a:off x="1980888" y="407670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8" name="椭圆 47"/>
            <p:cNvSpPr/>
            <p:nvPr/>
          </p:nvSpPr>
          <p:spPr>
            <a:xfrm>
              <a:off x="3493056" y="4076706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9" name="椭圆 48"/>
            <p:cNvSpPr/>
            <p:nvPr/>
          </p:nvSpPr>
          <p:spPr>
            <a:xfrm>
              <a:off x="3427261" y="5100155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0" name="椭圆 49"/>
            <p:cNvSpPr/>
            <p:nvPr/>
          </p:nvSpPr>
          <p:spPr>
            <a:xfrm>
              <a:off x="5940152" y="513519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273250" y="318125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A, 1</a:t>
              </a:r>
              <a:endParaRPr lang="zh-CN" altLang="en-US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111437" y="243880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D, 4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290853" y="3189365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E, 3</a:t>
              </a:r>
              <a:endParaRPr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653276" y="376138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B,</a:t>
              </a:r>
              <a:r>
                <a:rPr lang="zh-CN" altLang="en-US" dirty="0"/>
                <a:t> 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156649" y="4754256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C, 3</a:t>
              </a:r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>
              <a:off x="3488947" y="2739819"/>
              <a:ext cx="263244" cy="2842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745842" y="3595890"/>
              <a:ext cx="556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F, 4</a:t>
              </a:r>
              <a:endParaRPr lang="zh-CN" altLang="en-US" dirty="0"/>
            </a:p>
          </p:txBody>
        </p:sp>
        <p:cxnSp>
          <p:nvCxnSpPr>
            <p:cNvPr id="58" name="直接箭头连接符 57"/>
            <p:cNvCxnSpPr>
              <a:stCxn id="47" idx="6"/>
              <a:endCxn id="48" idx="2"/>
            </p:cNvCxnSpPr>
            <p:nvPr/>
          </p:nvCxnSpPr>
          <p:spPr>
            <a:xfrm>
              <a:off x="2196912" y="4184718"/>
              <a:ext cx="129614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49" idx="2"/>
            </p:cNvCxnSpPr>
            <p:nvPr/>
          </p:nvCxnSpPr>
          <p:spPr>
            <a:xfrm>
              <a:off x="2126002" y="4263682"/>
              <a:ext cx="1301259" cy="94448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endCxn id="71" idx="3"/>
            </p:cNvCxnSpPr>
            <p:nvPr/>
          </p:nvCxnSpPr>
          <p:spPr>
            <a:xfrm flipV="1">
              <a:off x="3672006" y="2979327"/>
              <a:ext cx="2371790" cy="12176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71" idx="2"/>
            </p:cNvCxnSpPr>
            <p:nvPr/>
          </p:nvCxnSpPr>
          <p:spPr>
            <a:xfrm>
              <a:off x="3779912" y="2838921"/>
              <a:ext cx="2232248" cy="6403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3707904" y="2972191"/>
              <a:ext cx="2183526" cy="21513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endCxn id="48" idx="0"/>
            </p:cNvCxnSpPr>
            <p:nvPr/>
          </p:nvCxnSpPr>
          <p:spPr>
            <a:xfrm flipH="1">
              <a:off x="3601068" y="3049872"/>
              <a:ext cx="57439" cy="1026834"/>
            </a:xfrm>
            <a:prstGeom prst="straightConnector1">
              <a:avLst/>
            </a:prstGeom>
            <a:ln w="571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V="1">
              <a:off x="2197573" y="2902951"/>
              <a:ext cx="1295483" cy="124576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endCxn id="76" idx="2"/>
            </p:cNvCxnSpPr>
            <p:nvPr/>
          </p:nvCxnSpPr>
          <p:spPr>
            <a:xfrm>
              <a:off x="3731321" y="4200034"/>
              <a:ext cx="2318527" cy="328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endCxn id="49" idx="7"/>
            </p:cNvCxnSpPr>
            <p:nvPr/>
          </p:nvCxnSpPr>
          <p:spPr>
            <a:xfrm flipH="1">
              <a:off x="3611649" y="4333257"/>
              <a:ext cx="8920" cy="7985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3666351" y="5240006"/>
              <a:ext cx="2273801" cy="95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3058492" y="438492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H, 2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778262" y="5363924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I, 4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3843880" y="4263682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G, 4</a:t>
              </a:r>
              <a:endParaRPr lang="zh-CN" altLang="en-US" dirty="0"/>
            </a:p>
          </p:txBody>
        </p:sp>
        <p:sp>
          <p:nvSpPr>
            <p:cNvPr id="71" name="椭圆 70"/>
            <p:cNvSpPr/>
            <p:nvPr/>
          </p:nvSpPr>
          <p:spPr>
            <a:xfrm>
              <a:off x="6012160" y="279493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72" name="直接箭头连接符 71"/>
            <p:cNvCxnSpPr/>
            <p:nvPr/>
          </p:nvCxnSpPr>
          <p:spPr>
            <a:xfrm>
              <a:off x="6232235" y="2993473"/>
              <a:ext cx="1192734" cy="79840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6414082" y="2797731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J, 6 </a:t>
              </a:r>
              <a:endParaRPr lang="zh-CN" altLang="en-US" dirty="0"/>
            </a:p>
          </p:txBody>
        </p:sp>
        <p:cxnSp>
          <p:nvCxnSpPr>
            <p:cNvPr id="74" name="直接箭头连接符 73"/>
            <p:cNvCxnSpPr>
              <a:stCxn id="50" idx="0"/>
              <a:endCxn id="76" idx="3"/>
            </p:cNvCxnSpPr>
            <p:nvPr/>
          </p:nvCxnSpPr>
          <p:spPr>
            <a:xfrm flipV="1">
              <a:off x="6048164" y="4298617"/>
              <a:ext cx="27801" cy="8365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6094074" y="464313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K, 1 </a:t>
              </a:r>
              <a:endParaRPr lang="zh-CN" altLang="en-US" dirty="0"/>
            </a:p>
          </p:txBody>
        </p:sp>
        <p:sp>
          <p:nvSpPr>
            <p:cNvPr id="76" name="椭圆 75"/>
            <p:cNvSpPr/>
            <p:nvPr/>
          </p:nvSpPr>
          <p:spPr>
            <a:xfrm>
              <a:off x="6049848" y="4139802"/>
              <a:ext cx="178336" cy="186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77" name="直接箭头连接符 76"/>
            <p:cNvCxnSpPr>
              <a:endCxn id="79" idx="3"/>
            </p:cNvCxnSpPr>
            <p:nvPr/>
          </p:nvCxnSpPr>
          <p:spPr>
            <a:xfrm flipV="1">
              <a:off x="6232235" y="3925862"/>
              <a:ext cx="1139874" cy="297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6237076" y="3779157"/>
              <a:ext cx="565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L, 1</a:t>
              </a:r>
              <a:endParaRPr lang="zh-CN" altLang="en-US" dirty="0"/>
            </a:p>
          </p:txBody>
        </p:sp>
        <p:sp>
          <p:nvSpPr>
            <p:cNvPr id="79" name="椭圆 78"/>
            <p:cNvSpPr/>
            <p:nvPr/>
          </p:nvSpPr>
          <p:spPr>
            <a:xfrm>
              <a:off x="7345992" y="3767047"/>
              <a:ext cx="178336" cy="1860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8372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762A4A-BD0F-4232-84CE-F65D8BF3B05B}" type="slidenum">
              <a:rPr lang="zh-CN" altLang="en-US" smtClean="0">
                <a:solidFill>
                  <a:schemeClr val="accent1"/>
                </a:solidFill>
              </a:rPr>
              <a:pPr/>
              <a:t>31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63491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785225" cy="642938"/>
          </a:xfrm>
        </p:spPr>
        <p:txBody>
          <a:bodyPr/>
          <a:lstStyle/>
          <a:p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3.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顶点着色问题</a:t>
            </a:r>
          </a:p>
        </p:txBody>
      </p:sp>
      <p:sp>
        <p:nvSpPr>
          <p:cNvPr id="46" name="内容占位符 2"/>
          <p:cNvSpPr txBox="1">
            <a:spLocks/>
          </p:cNvSpPr>
          <p:nvPr/>
        </p:nvSpPr>
        <p:spPr bwMode="auto">
          <a:xfrm>
            <a:off x="35496" y="836712"/>
            <a:ext cx="8496944" cy="4104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00213" indent="-1700213" algn="l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5.16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设无向图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的每个顶点涂一种颜色，使相邻的顶点涂不同的颜色，称为图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的一种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点着色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简称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着色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00213" indent="-1700213" algn="l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若能用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种颜色给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的顶点着色， 则称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可着色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的．</a:t>
            </a:r>
          </a:p>
          <a:p>
            <a:pPr algn="l"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图的着色问题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用尽可能少的颜色给图着色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610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762A4A-BD0F-4232-84CE-F65D8BF3B05B}" type="slidenum">
              <a:rPr lang="zh-CN" altLang="en-US" smtClean="0">
                <a:solidFill>
                  <a:schemeClr val="accent1"/>
                </a:solidFill>
              </a:rPr>
              <a:pPr/>
              <a:t>32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63491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785225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5.5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  圈、轮图、彼德森图的着色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55576" y="3831878"/>
            <a:ext cx="7674049" cy="2053896"/>
            <a:chOff x="1285875" y="3831878"/>
            <a:chExt cx="7143750" cy="1757362"/>
          </a:xfrm>
        </p:grpSpPr>
        <p:grpSp>
          <p:nvGrpSpPr>
            <p:cNvPr id="6" name="组合 73"/>
            <p:cNvGrpSpPr>
              <a:grpSpLocks/>
            </p:cNvGrpSpPr>
            <p:nvPr/>
          </p:nvGrpSpPr>
          <p:grpSpPr bwMode="auto">
            <a:xfrm>
              <a:off x="1571625" y="4114453"/>
              <a:ext cx="6446838" cy="1174750"/>
              <a:chOff x="2197100" y="2825750"/>
              <a:chExt cx="3452813" cy="571500"/>
            </a:xfrm>
          </p:grpSpPr>
          <p:sp>
            <p:nvSpPr>
              <p:cNvPr id="7" name="Oval 8"/>
              <p:cNvSpPr>
                <a:spLocks noChangeArrowheads="1"/>
              </p:cNvSpPr>
              <p:nvPr/>
            </p:nvSpPr>
            <p:spPr bwMode="auto">
              <a:xfrm>
                <a:off x="2197100" y="282575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2829502" y="282956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9" name="AutoShape 10"/>
              <p:cNvCxnSpPr>
                <a:cxnSpLocks noChangeShapeType="1"/>
              </p:cNvCxnSpPr>
              <p:nvPr/>
            </p:nvCxnSpPr>
            <p:spPr bwMode="auto">
              <a:xfrm>
                <a:off x="2234562" y="2854325"/>
                <a:ext cx="593036" cy="6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2202814" y="3345815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1" name="AutoShape 12"/>
              <p:cNvCxnSpPr>
                <a:cxnSpLocks noChangeShapeType="1"/>
              </p:cNvCxnSpPr>
              <p:nvPr/>
            </p:nvCxnSpPr>
            <p:spPr bwMode="auto">
              <a:xfrm>
                <a:off x="2234562" y="2860040"/>
                <a:ext cx="141592" cy="12573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" name="Oval 13"/>
              <p:cNvSpPr>
                <a:spLocks noChangeArrowheads="1"/>
              </p:cNvSpPr>
              <p:nvPr/>
            </p:nvSpPr>
            <p:spPr bwMode="auto">
              <a:xfrm>
                <a:off x="2835216" y="334010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3" name="AutoShape 14"/>
              <p:cNvCxnSpPr>
                <a:cxnSpLocks noChangeShapeType="1"/>
              </p:cNvCxnSpPr>
              <p:nvPr/>
            </p:nvCxnSpPr>
            <p:spPr bwMode="auto">
              <a:xfrm>
                <a:off x="2848550" y="2871470"/>
                <a:ext cx="1905" cy="46101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2372344" y="297815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" name="Oval 16"/>
              <p:cNvSpPr>
                <a:spLocks noChangeArrowheads="1"/>
              </p:cNvSpPr>
              <p:nvPr/>
            </p:nvSpPr>
            <p:spPr bwMode="auto">
              <a:xfrm>
                <a:off x="2661877" y="2976245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6" name="AutoShape 17"/>
              <p:cNvCxnSpPr>
                <a:cxnSpLocks noChangeShapeType="1"/>
              </p:cNvCxnSpPr>
              <p:nvPr/>
            </p:nvCxnSpPr>
            <p:spPr bwMode="auto">
              <a:xfrm flipV="1">
                <a:off x="2417425" y="2995930"/>
                <a:ext cx="250167" cy="127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" name="Oval 18"/>
              <p:cNvSpPr>
                <a:spLocks noChangeArrowheads="1"/>
              </p:cNvSpPr>
              <p:nvPr/>
            </p:nvSpPr>
            <p:spPr bwMode="auto">
              <a:xfrm>
                <a:off x="2372344" y="320675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" name="Oval 19"/>
              <p:cNvSpPr>
                <a:spLocks noChangeArrowheads="1"/>
              </p:cNvSpPr>
              <p:nvPr/>
            </p:nvSpPr>
            <p:spPr bwMode="auto">
              <a:xfrm>
                <a:off x="2667592" y="3212465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9" name="AutoShape 20"/>
              <p:cNvCxnSpPr>
                <a:cxnSpLocks noChangeShapeType="1"/>
              </p:cNvCxnSpPr>
              <p:nvPr/>
            </p:nvCxnSpPr>
            <p:spPr bwMode="auto">
              <a:xfrm>
                <a:off x="2687910" y="3023870"/>
                <a:ext cx="0" cy="1885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AutoShape 21"/>
              <p:cNvCxnSpPr>
                <a:cxnSpLocks noChangeShapeType="1"/>
              </p:cNvCxnSpPr>
              <p:nvPr/>
            </p:nvCxnSpPr>
            <p:spPr bwMode="auto">
              <a:xfrm flipV="1">
                <a:off x="2701244" y="2869565"/>
                <a:ext cx="133973" cy="11620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AutoShape 22"/>
              <p:cNvCxnSpPr>
                <a:cxnSpLocks noChangeShapeType="1"/>
              </p:cNvCxnSpPr>
              <p:nvPr/>
            </p:nvCxnSpPr>
            <p:spPr bwMode="auto">
              <a:xfrm>
                <a:off x="2394567" y="3021965"/>
                <a:ext cx="0" cy="1885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AutoShape 23"/>
              <p:cNvCxnSpPr>
                <a:cxnSpLocks noChangeShapeType="1"/>
              </p:cNvCxnSpPr>
              <p:nvPr/>
            </p:nvCxnSpPr>
            <p:spPr bwMode="auto">
              <a:xfrm flipV="1">
                <a:off x="2409805" y="3234055"/>
                <a:ext cx="250167" cy="127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AutoShape 24"/>
              <p:cNvCxnSpPr>
                <a:cxnSpLocks noChangeShapeType="1"/>
              </p:cNvCxnSpPr>
              <p:nvPr/>
            </p:nvCxnSpPr>
            <p:spPr bwMode="auto">
              <a:xfrm>
                <a:off x="2255515" y="3366770"/>
                <a:ext cx="593036" cy="6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AutoShape 25"/>
              <p:cNvCxnSpPr>
                <a:cxnSpLocks noChangeShapeType="1"/>
              </p:cNvCxnSpPr>
              <p:nvPr/>
            </p:nvCxnSpPr>
            <p:spPr bwMode="auto">
              <a:xfrm>
                <a:off x="2218053" y="2875280"/>
                <a:ext cx="1905" cy="4705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2242181" y="3239135"/>
                <a:ext cx="133973" cy="11620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AutoShape 27"/>
              <p:cNvCxnSpPr>
                <a:cxnSpLocks noChangeShapeType="1"/>
              </p:cNvCxnSpPr>
              <p:nvPr/>
            </p:nvCxnSpPr>
            <p:spPr bwMode="auto">
              <a:xfrm>
                <a:off x="2701244" y="3235325"/>
                <a:ext cx="130163" cy="1085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" name="Oval 29"/>
              <p:cNvSpPr>
                <a:spLocks noChangeArrowheads="1"/>
              </p:cNvSpPr>
              <p:nvPr/>
            </p:nvSpPr>
            <p:spPr bwMode="auto">
              <a:xfrm>
                <a:off x="3640957" y="302387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" name="Oval 30"/>
              <p:cNvSpPr>
                <a:spLocks noChangeArrowheads="1"/>
              </p:cNvSpPr>
              <p:nvPr/>
            </p:nvSpPr>
            <p:spPr bwMode="auto">
              <a:xfrm>
                <a:off x="4273359" y="302768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29" name="AutoShape 31"/>
              <p:cNvCxnSpPr>
                <a:cxnSpLocks noChangeShapeType="1"/>
              </p:cNvCxnSpPr>
              <p:nvPr/>
            </p:nvCxnSpPr>
            <p:spPr bwMode="auto">
              <a:xfrm>
                <a:off x="4002239" y="2871470"/>
                <a:ext cx="273025" cy="1600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Oval 32"/>
              <p:cNvSpPr>
                <a:spLocks noChangeArrowheads="1"/>
              </p:cNvSpPr>
              <p:nvPr/>
            </p:nvSpPr>
            <p:spPr bwMode="auto">
              <a:xfrm>
                <a:off x="3772390" y="3349625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31" name="AutoShape 33"/>
              <p:cNvCxnSpPr>
                <a:cxnSpLocks noChangeShapeType="1"/>
              </p:cNvCxnSpPr>
              <p:nvPr/>
            </p:nvCxnSpPr>
            <p:spPr bwMode="auto">
              <a:xfrm>
                <a:off x="3678419" y="3054350"/>
                <a:ext cx="141592" cy="323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" name="Oval 34"/>
              <p:cNvSpPr>
                <a:spLocks noChangeArrowheads="1"/>
              </p:cNvSpPr>
              <p:nvPr/>
            </p:nvSpPr>
            <p:spPr bwMode="auto">
              <a:xfrm>
                <a:off x="4141926" y="334391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33" name="AutoShape 35"/>
              <p:cNvCxnSpPr>
                <a:cxnSpLocks noChangeShapeType="1"/>
              </p:cNvCxnSpPr>
              <p:nvPr/>
            </p:nvCxnSpPr>
            <p:spPr bwMode="auto">
              <a:xfrm flipH="1">
                <a:off x="4182563" y="3067685"/>
                <a:ext cx="97781" cy="27813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" name="Oval 36"/>
              <p:cNvSpPr>
                <a:spLocks noChangeArrowheads="1"/>
              </p:cNvSpPr>
              <p:nvPr/>
            </p:nvSpPr>
            <p:spPr bwMode="auto">
              <a:xfrm>
                <a:off x="3816201" y="307340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" name="Oval 37"/>
              <p:cNvSpPr>
                <a:spLocks noChangeArrowheads="1"/>
              </p:cNvSpPr>
              <p:nvPr/>
            </p:nvSpPr>
            <p:spPr bwMode="auto">
              <a:xfrm>
                <a:off x="4100020" y="307721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36" name="AutoShape 38"/>
              <p:cNvCxnSpPr>
                <a:cxnSpLocks noChangeShapeType="1"/>
              </p:cNvCxnSpPr>
              <p:nvPr/>
            </p:nvCxnSpPr>
            <p:spPr bwMode="auto">
              <a:xfrm flipV="1">
                <a:off x="3909538" y="3018155"/>
                <a:ext cx="61589" cy="1885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" name="Oval 39"/>
              <p:cNvSpPr>
                <a:spLocks noChangeArrowheads="1"/>
              </p:cNvSpPr>
              <p:nvPr/>
            </p:nvSpPr>
            <p:spPr bwMode="auto">
              <a:xfrm>
                <a:off x="3884775" y="321056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" name="Oval 40"/>
              <p:cNvSpPr>
                <a:spLocks noChangeArrowheads="1"/>
              </p:cNvSpPr>
              <p:nvPr/>
            </p:nvSpPr>
            <p:spPr bwMode="auto">
              <a:xfrm>
                <a:off x="4037161" y="3216275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39" name="AutoShape 41"/>
              <p:cNvCxnSpPr>
                <a:cxnSpLocks noChangeShapeType="1"/>
              </p:cNvCxnSpPr>
              <p:nvPr/>
            </p:nvCxnSpPr>
            <p:spPr bwMode="auto">
              <a:xfrm>
                <a:off x="3847313" y="3111500"/>
                <a:ext cx="199372" cy="1047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AutoShape 42"/>
              <p:cNvCxnSpPr>
                <a:cxnSpLocks noChangeShapeType="1"/>
              </p:cNvCxnSpPr>
              <p:nvPr/>
            </p:nvCxnSpPr>
            <p:spPr bwMode="auto">
              <a:xfrm flipV="1">
                <a:off x="4133672" y="3054350"/>
                <a:ext cx="139687" cy="381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AutoShape 43"/>
              <p:cNvCxnSpPr>
                <a:cxnSpLocks noChangeShapeType="1"/>
              </p:cNvCxnSpPr>
              <p:nvPr/>
            </p:nvCxnSpPr>
            <p:spPr bwMode="auto">
              <a:xfrm>
                <a:off x="3981286" y="2871470"/>
                <a:ext cx="0" cy="1085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AutoShape 44"/>
              <p:cNvCxnSpPr>
                <a:cxnSpLocks noChangeShapeType="1"/>
              </p:cNvCxnSpPr>
              <p:nvPr/>
            </p:nvCxnSpPr>
            <p:spPr bwMode="auto">
              <a:xfrm flipV="1">
                <a:off x="3922237" y="3111500"/>
                <a:ext cx="187943" cy="1104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AutoShape 45"/>
              <p:cNvCxnSpPr>
                <a:cxnSpLocks noChangeShapeType="1"/>
              </p:cNvCxnSpPr>
              <p:nvPr/>
            </p:nvCxnSpPr>
            <p:spPr bwMode="auto">
              <a:xfrm>
                <a:off x="3813662" y="3370580"/>
                <a:ext cx="32509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AutoShape 46"/>
              <p:cNvCxnSpPr>
                <a:cxnSpLocks noChangeShapeType="1"/>
              </p:cNvCxnSpPr>
              <p:nvPr/>
            </p:nvCxnSpPr>
            <p:spPr bwMode="auto">
              <a:xfrm>
                <a:off x="3671435" y="3067685"/>
                <a:ext cx="100956" cy="28765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47"/>
              <p:cNvCxnSpPr>
                <a:cxnSpLocks noChangeShapeType="1"/>
              </p:cNvCxnSpPr>
              <p:nvPr/>
            </p:nvCxnSpPr>
            <p:spPr bwMode="auto">
              <a:xfrm flipV="1">
                <a:off x="3813662" y="3242945"/>
                <a:ext cx="80638" cy="10287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AutoShape 48"/>
              <p:cNvCxnSpPr>
                <a:cxnSpLocks noChangeShapeType="1"/>
              </p:cNvCxnSpPr>
              <p:nvPr/>
            </p:nvCxnSpPr>
            <p:spPr bwMode="auto">
              <a:xfrm>
                <a:off x="4076527" y="3250565"/>
                <a:ext cx="71748" cy="9906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" name="Oval 49"/>
              <p:cNvSpPr>
                <a:spLocks noChangeArrowheads="1"/>
              </p:cNvSpPr>
              <p:nvPr/>
            </p:nvSpPr>
            <p:spPr bwMode="auto">
              <a:xfrm>
                <a:off x="3964778" y="2827655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" name="Oval 50"/>
              <p:cNvSpPr>
                <a:spLocks noChangeArrowheads="1"/>
              </p:cNvSpPr>
              <p:nvPr/>
            </p:nvSpPr>
            <p:spPr bwMode="auto">
              <a:xfrm>
                <a:off x="3957158" y="2980055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50" name="AutoShape 51"/>
              <p:cNvCxnSpPr>
                <a:cxnSpLocks noChangeShapeType="1"/>
              </p:cNvCxnSpPr>
              <p:nvPr/>
            </p:nvCxnSpPr>
            <p:spPr bwMode="auto">
              <a:xfrm flipH="1">
                <a:off x="3671435" y="2865755"/>
                <a:ext cx="298423" cy="1657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AutoShape 52"/>
              <p:cNvCxnSpPr>
                <a:cxnSpLocks noChangeShapeType="1"/>
              </p:cNvCxnSpPr>
              <p:nvPr/>
            </p:nvCxnSpPr>
            <p:spPr bwMode="auto">
              <a:xfrm>
                <a:off x="3851758" y="3100070"/>
                <a:ext cx="24826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AutoShape 53"/>
              <p:cNvCxnSpPr>
                <a:cxnSpLocks noChangeShapeType="1"/>
              </p:cNvCxnSpPr>
              <p:nvPr/>
            </p:nvCxnSpPr>
            <p:spPr bwMode="auto">
              <a:xfrm>
                <a:off x="3993985" y="3023870"/>
                <a:ext cx="52700" cy="1885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3" name="Oval 55"/>
              <p:cNvSpPr>
                <a:spLocks noChangeArrowheads="1"/>
              </p:cNvSpPr>
              <p:nvPr/>
            </p:nvSpPr>
            <p:spPr bwMode="auto">
              <a:xfrm>
                <a:off x="5281012" y="282956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54" name="AutoShape 56"/>
              <p:cNvCxnSpPr>
                <a:cxnSpLocks noChangeShapeType="1"/>
              </p:cNvCxnSpPr>
              <p:nvPr/>
            </p:nvCxnSpPr>
            <p:spPr bwMode="auto">
              <a:xfrm flipV="1">
                <a:off x="5232756" y="2880995"/>
                <a:ext cx="62224" cy="24003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5" name="Oval 57"/>
              <p:cNvSpPr>
                <a:spLocks noChangeArrowheads="1"/>
              </p:cNvSpPr>
              <p:nvPr/>
            </p:nvSpPr>
            <p:spPr bwMode="auto">
              <a:xfrm>
                <a:off x="4972430" y="3349625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6" name="Oval 58"/>
              <p:cNvSpPr>
                <a:spLocks noChangeArrowheads="1"/>
              </p:cNvSpPr>
              <p:nvPr/>
            </p:nvSpPr>
            <p:spPr bwMode="auto">
              <a:xfrm>
                <a:off x="5604832" y="334391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57" name="AutoShape 59"/>
              <p:cNvCxnSpPr>
                <a:cxnSpLocks noChangeShapeType="1"/>
              </p:cNvCxnSpPr>
              <p:nvPr/>
            </p:nvCxnSpPr>
            <p:spPr bwMode="auto">
              <a:xfrm>
                <a:off x="5322283" y="2871470"/>
                <a:ext cx="311121" cy="4724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8" name="Oval 60"/>
              <p:cNvSpPr>
                <a:spLocks noChangeArrowheads="1"/>
              </p:cNvSpPr>
              <p:nvPr/>
            </p:nvSpPr>
            <p:spPr bwMode="auto">
              <a:xfrm>
                <a:off x="5199104" y="3124835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9" name="Oval 61"/>
              <p:cNvSpPr>
                <a:spLocks noChangeArrowheads="1"/>
              </p:cNvSpPr>
              <p:nvPr/>
            </p:nvSpPr>
            <p:spPr bwMode="auto">
              <a:xfrm>
                <a:off x="5374348" y="3128645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60" name="AutoShape 62"/>
              <p:cNvCxnSpPr>
                <a:cxnSpLocks noChangeShapeType="1"/>
              </p:cNvCxnSpPr>
              <p:nvPr/>
            </p:nvCxnSpPr>
            <p:spPr bwMode="auto">
              <a:xfrm>
                <a:off x="5232756" y="3164840"/>
                <a:ext cx="48256" cy="2476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" name="Oval 63"/>
              <p:cNvSpPr>
                <a:spLocks noChangeArrowheads="1"/>
              </p:cNvSpPr>
              <p:nvPr/>
            </p:nvSpPr>
            <p:spPr bwMode="auto">
              <a:xfrm>
                <a:off x="5284822" y="3250565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2" name="Oval 64"/>
              <p:cNvSpPr>
                <a:spLocks noChangeArrowheads="1"/>
              </p:cNvSpPr>
              <p:nvPr/>
            </p:nvSpPr>
            <p:spPr bwMode="auto">
              <a:xfrm>
                <a:off x="5277202" y="3176270"/>
                <a:ext cx="45081" cy="4762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63" name="AutoShape 65"/>
              <p:cNvCxnSpPr>
                <a:cxnSpLocks noChangeShapeType="1"/>
              </p:cNvCxnSpPr>
              <p:nvPr/>
            </p:nvCxnSpPr>
            <p:spPr bwMode="auto">
              <a:xfrm flipH="1">
                <a:off x="5326093" y="3170555"/>
                <a:ext cx="57145" cy="190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" name="AutoShape 66"/>
              <p:cNvCxnSpPr>
                <a:cxnSpLocks noChangeShapeType="1"/>
              </p:cNvCxnSpPr>
              <p:nvPr/>
            </p:nvCxnSpPr>
            <p:spPr bwMode="auto">
              <a:xfrm>
                <a:off x="5300695" y="3210560"/>
                <a:ext cx="1270" cy="438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AutoShape 67"/>
              <p:cNvCxnSpPr>
                <a:cxnSpLocks noChangeShapeType="1"/>
              </p:cNvCxnSpPr>
              <p:nvPr/>
            </p:nvCxnSpPr>
            <p:spPr bwMode="auto">
              <a:xfrm>
                <a:off x="5025130" y="3370580"/>
                <a:ext cx="593036" cy="6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AutoShape 68"/>
              <p:cNvCxnSpPr>
                <a:cxnSpLocks noChangeShapeType="1"/>
              </p:cNvCxnSpPr>
              <p:nvPr/>
            </p:nvCxnSpPr>
            <p:spPr bwMode="auto">
              <a:xfrm flipH="1">
                <a:off x="5001003" y="2865755"/>
                <a:ext cx="283819" cy="48387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AutoShape 69"/>
              <p:cNvCxnSpPr>
                <a:cxnSpLocks noChangeShapeType="1"/>
              </p:cNvCxnSpPr>
              <p:nvPr/>
            </p:nvCxnSpPr>
            <p:spPr bwMode="auto">
              <a:xfrm flipV="1">
                <a:off x="5006082" y="3172460"/>
                <a:ext cx="193022" cy="1866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AutoShape 70"/>
              <p:cNvCxnSpPr>
                <a:cxnSpLocks noChangeShapeType="1"/>
              </p:cNvCxnSpPr>
              <p:nvPr/>
            </p:nvCxnSpPr>
            <p:spPr bwMode="auto">
              <a:xfrm>
                <a:off x="5322283" y="3275330"/>
                <a:ext cx="278739" cy="838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AutoShape 71"/>
              <p:cNvCxnSpPr>
                <a:cxnSpLocks noChangeShapeType="1"/>
              </p:cNvCxnSpPr>
              <p:nvPr/>
            </p:nvCxnSpPr>
            <p:spPr bwMode="auto">
              <a:xfrm flipV="1">
                <a:off x="5001003" y="3284855"/>
                <a:ext cx="281914" cy="8191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" name="AutoShape 72"/>
              <p:cNvCxnSpPr>
                <a:cxnSpLocks noChangeShapeType="1"/>
              </p:cNvCxnSpPr>
              <p:nvPr/>
            </p:nvCxnSpPr>
            <p:spPr bwMode="auto">
              <a:xfrm>
                <a:off x="5411810" y="3164840"/>
                <a:ext cx="196832" cy="1828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" name="AutoShape 73"/>
              <p:cNvCxnSpPr>
                <a:cxnSpLocks noChangeShapeType="1"/>
              </p:cNvCxnSpPr>
              <p:nvPr/>
            </p:nvCxnSpPr>
            <p:spPr bwMode="auto">
              <a:xfrm flipH="1" flipV="1">
                <a:off x="5300695" y="2873375"/>
                <a:ext cx="84447" cy="2628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" name="组合 78"/>
            <p:cNvGrpSpPr>
              <a:grpSpLocks/>
            </p:cNvGrpSpPr>
            <p:nvPr/>
          </p:nvGrpSpPr>
          <p:grpSpPr bwMode="auto">
            <a:xfrm>
              <a:off x="1285875" y="3960465"/>
              <a:ext cx="1928813" cy="1585913"/>
              <a:chOff x="1285852" y="2028758"/>
              <a:chExt cx="1928826" cy="1586038"/>
            </a:xfrm>
          </p:grpSpPr>
          <p:sp>
            <p:nvSpPr>
              <p:cNvPr id="73" name="TextBox 74"/>
              <p:cNvSpPr txBox="1">
                <a:spLocks noChangeArrowheads="1"/>
              </p:cNvSpPr>
              <p:nvPr/>
            </p:nvSpPr>
            <p:spPr bwMode="auto">
              <a:xfrm>
                <a:off x="1285852" y="2028758"/>
                <a:ext cx="4286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Box 75"/>
              <p:cNvSpPr txBox="1">
                <a:spLocks noChangeArrowheads="1"/>
              </p:cNvSpPr>
              <p:nvPr/>
            </p:nvSpPr>
            <p:spPr bwMode="auto">
              <a:xfrm>
                <a:off x="2786050" y="3214686"/>
                <a:ext cx="4286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TextBox 76"/>
              <p:cNvSpPr txBox="1">
                <a:spLocks noChangeArrowheads="1"/>
              </p:cNvSpPr>
              <p:nvPr/>
            </p:nvSpPr>
            <p:spPr bwMode="auto">
              <a:xfrm>
                <a:off x="2786050" y="2071678"/>
                <a:ext cx="4286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Box 77"/>
              <p:cNvSpPr txBox="1">
                <a:spLocks noChangeArrowheads="1"/>
              </p:cNvSpPr>
              <p:nvPr/>
            </p:nvSpPr>
            <p:spPr bwMode="auto">
              <a:xfrm>
                <a:off x="1285852" y="3143248"/>
                <a:ext cx="4286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" name="组合 83"/>
            <p:cNvGrpSpPr>
              <a:grpSpLocks/>
            </p:cNvGrpSpPr>
            <p:nvPr/>
          </p:nvGrpSpPr>
          <p:grpSpPr bwMode="auto">
            <a:xfrm>
              <a:off x="1643063" y="4374803"/>
              <a:ext cx="1285875" cy="828675"/>
              <a:chOff x="1643042" y="2357430"/>
              <a:chExt cx="1285884" cy="828738"/>
            </a:xfrm>
          </p:grpSpPr>
          <p:sp>
            <p:nvSpPr>
              <p:cNvPr id="78" name="TextBox 79"/>
              <p:cNvSpPr txBox="1">
                <a:spLocks noChangeArrowheads="1"/>
              </p:cNvSpPr>
              <p:nvPr/>
            </p:nvSpPr>
            <p:spPr bwMode="auto">
              <a:xfrm>
                <a:off x="2500298" y="2714620"/>
                <a:ext cx="4286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TextBox 80"/>
              <p:cNvSpPr txBox="1">
                <a:spLocks noChangeArrowheads="1"/>
              </p:cNvSpPr>
              <p:nvPr/>
            </p:nvSpPr>
            <p:spPr bwMode="auto">
              <a:xfrm>
                <a:off x="1643042" y="2357430"/>
                <a:ext cx="4286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TextBox 81"/>
              <p:cNvSpPr txBox="1">
                <a:spLocks noChangeArrowheads="1"/>
              </p:cNvSpPr>
              <p:nvPr/>
            </p:nvSpPr>
            <p:spPr bwMode="auto">
              <a:xfrm>
                <a:off x="2500298" y="2357430"/>
                <a:ext cx="4286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TextBox 82"/>
              <p:cNvSpPr txBox="1">
                <a:spLocks noChangeArrowheads="1"/>
              </p:cNvSpPr>
              <p:nvPr/>
            </p:nvSpPr>
            <p:spPr bwMode="auto">
              <a:xfrm>
                <a:off x="1643042" y="2786058"/>
                <a:ext cx="4286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" name="组合 94"/>
            <p:cNvGrpSpPr>
              <a:grpSpLocks/>
            </p:cNvGrpSpPr>
            <p:nvPr/>
          </p:nvGrpSpPr>
          <p:grpSpPr bwMode="auto">
            <a:xfrm>
              <a:off x="4071938" y="3831878"/>
              <a:ext cx="1857375" cy="1757362"/>
              <a:chOff x="4071934" y="1928802"/>
              <a:chExt cx="1857388" cy="1757432"/>
            </a:xfrm>
          </p:grpSpPr>
          <p:sp>
            <p:nvSpPr>
              <p:cNvPr id="83" name="TextBox 84"/>
              <p:cNvSpPr txBox="1">
                <a:spLocks noChangeArrowheads="1"/>
              </p:cNvSpPr>
              <p:nvPr/>
            </p:nvSpPr>
            <p:spPr bwMode="auto">
              <a:xfrm>
                <a:off x="4572000" y="1928802"/>
                <a:ext cx="4286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Box 85"/>
              <p:cNvSpPr txBox="1">
                <a:spLocks noChangeArrowheads="1"/>
              </p:cNvSpPr>
              <p:nvPr/>
            </p:nvSpPr>
            <p:spPr bwMode="auto">
              <a:xfrm>
                <a:off x="5500694" y="2457386"/>
                <a:ext cx="4286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Box 86"/>
              <p:cNvSpPr txBox="1">
                <a:spLocks noChangeArrowheads="1"/>
              </p:cNvSpPr>
              <p:nvPr/>
            </p:nvSpPr>
            <p:spPr bwMode="auto">
              <a:xfrm>
                <a:off x="5143504" y="3286124"/>
                <a:ext cx="4286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Box 87"/>
              <p:cNvSpPr txBox="1">
                <a:spLocks noChangeArrowheads="1"/>
              </p:cNvSpPr>
              <p:nvPr/>
            </p:nvSpPr>
            <p:spPr bwMode="auto">
              <a:xfrm>
                <a:off x="4286248" y="3214686"/>
                <a:ext cx="4286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88"/>
              <p:cNvSpPr txBox="1">
                <a:spLocks noChangeArrowheads="1"/>
              </p:cNvSpPr>
              <p:nvPr/>
            </p:nvSpPr>
            <p:spPr bwMode="auto">
              <a:xfrm>
                <a:off x="4071934" y="2600262"/>
                <a:ext cx="4286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" name="TextBox 89"/>
            <p:cNvSpPr txBox="1">
              <a:spLocks noChangeArrowheads="1"/>
            </p:cNvSpPr>
            <p:nvPr/>
          </p:nvSpPr>
          <p:spPr bwMode="auto">
            <a:xfrm>
              <a:off x="4857750" y="4217640"/>
              <a:ext cx="4286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90"/>
            <p:cNvSpPr txBox="1">
              <a:spLocks noChangeArrowheads="1"/>
            </p:cNvSpPr>
            <p:nvPr/>
          </p:nvSpPr>
          <p:spPr bwMode="auto">
            <a:xfrm>
              <a:off x="5143500" y="4603403"/>
              <a:ext cx="4286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Box 91"/>
            <p:cNvSpPr txBox="1">
              <a:spLocks noChangeArrowheads="1"/>
            </p:cNvSpPr>
            <p:nvPr/>
          </p:nvSpPr>
          <p:spPr bwMode="auto">
            <a:xfrm>
              <a:off x="4786313" y="4789140"/>
              <a:ext cx="4286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2"/>
            <p:cNvSpPr txBox="1">
              <a:spLocks noChangeArrowheads="1"/>
            </p:cNvSpPr>
            <p:nvPr/>
          </p:nvSpPr>
          <p:spPr bwMode="auto">
            <a:xfrm>
              <a:off x="4500563" y="4717703"/>
              <a:ext cx="4286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3"/>
            <p:cNvSpPr txBox="1">
              <a:spLocks noChangeArrowheads="1"/>
            </p:cNvSpPr>
            <p:nvPr/>
          </p:nvSpPr>
          <p:spPr bwMode="auto">
            <a:xfrm>
              <a:off x="4572000" y="4317653"/>
              <a:ext cx="4286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3" name="组合 102"/>
            <p:cNvGrpSpPr>
              <a:grpSpLocks/>
            </p:cNvGrpSpPr>
            <p:nvPr/>
          </p:nvGrpSpPr>
          <p:grpSpPr bwMode="auto">
            <a:xfrm>
              <a:off x="6429375" y="3931890"/>
              <a:ext cx="2000250" cy="1500188"/>
              <a:chOff x="6429388" y="2000240"/>
              <a:chExt cx="2000264" cy="1500198"/>
            </a:xfrm>
          </p:grpSpPr>
          <p:sp>
            <p:nvSpPr>
              <p:cNvPr id="94" name="TextBox 95"/>
              <p:cNvSpPr txBox="1">
                <a:spLocks noChangeArrowheads="1"/>
              </p:cNvSpPr>
              <p:nvPr/>
            </p:nvSpPr>
            <p:spPr bwMode="auto">
              <a:xfrm>
                <a:off x="7072330" y="2000240"/>
                <a:ext cx="4286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Box 96"/>
              <p:cNvSpPr txBox="1">
                <a:spLocks noChangeArrowheads="1"/>
              </p:cNvSpPr>
              <p:nvPr/>
            </p:nvSpPr>
            <p:spPr bwMode="auto">
              <a:xfrm>
                <a:off x="8001024" y="3071810"/>
                <a:ext cx="4286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Box 97"/>
              <p:cNvSpPr txBox="1">
                <a:spLocks noChangeArrowheads="1"/>
              </p:cNvSpPr>
              <p:nvPr/>
            </p:nvSpPr>
            <p:spPr bwMode="auto">
              <a:xfrm>
                <a:off x="6429388" y="3100328"/>
                <a:ext cx="4286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7" name="组合 103"/>
            <p:cNvGrpSpPr>
              <a:grpSpLocks/>
            </p:cNvGrpSpPr>
            <p:nvPr/>
          </p:nvGrpSpPr>
          <p:grpSpPr bwMode="auto">
            <a:xfrm>
              <a:off x="6929438" y="4503390"/>
              <a:ext cx="1071562" cy="928688"/>
              <a:chOff x="6929454" y="2571744"/>
              <a:chExt cx="1071570" cy="928694"/>
            </a:xfrm>
          </p:grpSpPr>
          <p:sp>
            <p:nvSpPr>
              <p:cNvPr id="98" name="TextBox 98"/>
              <p:cNvSpPr txBox="1">
                <a:spLocks noChangeArrowheads="1"/>
              </p:cNvSpPr>
              <p:nvPr/>
            </p:nvSpPr>
            <p:spPr bwMode="auto">
              <a:xfrm>
                <a:off x="6929454" y="2571744"/>
                <a:ext cx="4286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Box 99"/>
              <p:cNvSpPr txBox="1">
                <a:spLocks noChangeArrowheads="1"/>
              </p:cNvSpPr>
              <p:nvPr/>
            </p:nvSpPr>
            <p:spPr bwMode="auto">
              <a:xfrm>
                <a:off x="7572396" y="2600262"/>
                <a:ext cx="4286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Box 100"/>
              <p:cNvSpPr txBox="1">
                <a:spLocks noChangeArrowheads="1"/>
              </p:cNvSpPr>
              <p:nvPr/>
            </p:nvSpPr>
            <p:spPr bwMode="auto">
              <a:xfrm>
                <a:off x="7215206" y="3100328"/>
                <a:ext cx="42862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" name="TextBox 101"/>
            <p:cNvSpPr txBox="1">
              <a:spLocks noChangeArrowheads="1"/>
            </p:cNvSpPr>
            <p:nvPr/>
          </p:nvSpPr>
          <p:spPr bwMode="auto">
            <a:xfrm>
              <a:off x="7215188" y="4531965"/>
              <a:ext cx="4286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组合 115"/>
          <p:cNvGrpSpPr>
            <a:grpSpLocks/>
          </p:cNvGrpSpPr>
          <p:nvPr/>
        </p:nvGrpSpPr>
        <p:grpSpPr bwMode="auto">
          <a:xfrm>
            <a:off x="500637" y="987367"/>
            <a:ext cx="8178625" cy="2208707"/>
            <a:chOff x="1285852" y="4533911"/>
            <a:chExt cx="6786610" cy="1681171"/>
          </a:xfrm>
        </p:grpSpPr>
        <p:sp>
          <p:nvSpPr>
            <p:cNvPr id="103" name="Text Box 47"/>
            <p:cNvSpPr txBox="1">
              <a:spLocks noChangeArrowheads="1"/>
            </p:cNvSpPr>
            <p:nvPr/>
          </p:nvSpPr>
          <p:spPr bwMode="auto">
            <a:xfrm>
              <a:off x="2286000" y="4533911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4" name="组合 121"/>
            <p:cNvGrpSpPr>
              <a:grpSpLocks/>
            </p:cNvGrpSpPr>
            <p:nvPr/>
          </p:nvGrpSpPr>
          <p:grpSpPr bwMode="auto">
            <a:xfrm>
              <a:off x="1571625" y="4786313"/>
              <a:ext cx="6184900" cy="1096962"/>
              <a:chOff x="2102220" y="4904548"/>
              <a:chExt cx="3974061" cy="640518"/>
            </a:xfrm>
          </p:grpSpPr>
          <p:sp>
            <p:nvSpPr>
              <p:cNvPr id="136" name="Oval 7"/>
              <p:cNvSpPr>
                <a:spLocks noChangeArrowheads="1"/>
              </p:cNvSpPr>
              <p:nvPr/>
            </p:nvSpPr>
            <p:spPr bwMode="auto">
              <a:xfrm>
                <a:off x="2264180" y="4906454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7" name="Oval 8"/>
              <p:cNvSpPr>
                <a:spLocks noChangeArrowheads="1"/>
              </p:cNvSpPr>
              <p:nvPr/>
            </p:nvSpPr>
            <p:spPr bwMode="auto">
              <a:xfrm>
                <a:off x="2542371" y="4904548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38" name="AutoShape 10"/>
              <p:cNvCxnSpPr>
                <a:cxnSpLocks noChangeShapeType="1"/>
              </p:cNvCxnSpPr>
              <p:nvPr/>
            </p:nvCxnSpPr>
            <p:spPr bwMode="auto">
              <a:xfrm>
                <a:off x="2309275" y="4929330"/>
                <a:ext cx="23309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9" name="Oval 11"/>
              <p:cNvSpPr>
                <a:spLocks noChangeArrowheads="1"/>
              </p:cNvSpPr>
              <p:nvPr/>
            </p:nvSpPr>
            <p:spPr bwMode="auto">
              <a:xfrm>
                <a:off x="2258464" y="5489782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40" name="AutoShape 13"/>
              <p:cNvCxnSpPr>
                <a:cxnSpLocks noChangeShapeType="1"/>
              </p:cNvCxnSpPr>
              <p:nvPr/>
            </p:nvCxnSpPr>
            <p:spPr bwMode="auto">
              <a:xfrm flipV="1">
                <a:off x="2133977" y="4938861"/>
                <a:ext cx="130203" cy="12581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1" name="Oval 15"/>
              <p:cNvSpPr>
                <a:spLocks noChangeArrowheads="1"/>
              </p:cNvSpPr>
              <p:nvPr/>
            </p:nvSpPr>
            <p:spPr bwMode="auto">
              <a:xfrm>
                <a:off x="2713858" y="5323934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42" name="AutoShape 16"/>
              <p:cNvCxnSpPr>
                <a:cxnSpLocks noChangeShapeType="1"/>
              </p:cNvCxnSpPr>
              <p:nvPr/>
            </p:nvCxnSpPr>
            <p:spPr bwMode="auto">
              <a:xfrm>
                <a:off x="2731007" y="5102803"/>
                <a:ext cx="5081" cy="22303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" name="Oval 17"/>
              <p:cNvSpPr>
                <a:spLocks noChangeArrowheads="1"/>
              </p:cNvSpPr>
              <p:nvPr/>
            </p:nvSpPr>
            <p:spPr bwMode="auto">
              <a:xfrm>
                <a:off x="2102220" y="5058958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4" name="Oval 18"/>
              <p:cNvSpPr>
                <a:spLocks noChangeArrowheads="1"/>
              </p:cNvSpPr>
              <p:nvPr/>
            </p:nvSpPr>
            <p:spPr bwMode="auto">
              <a:xfrm>
                <a:off x="2706237" y="5057052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5" name="Oval 19"/>
              <p:cNvSpPr>
                <a:spLocks noChangeArrowheads="1"/>
              </p:cNvSpPr>
              <p:nvPr/>
            </p:nvSpPr>
            <p:spPr bwMode="auto">
              <a:xfrm>
                <a:off x="2107936" y="5322028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6" name="Oval 20"/>
              <p:cNvSpPr>
                <a:spLocks noChangeArrowheads="1"/>
              </p:cNvSpPr>
              <p:nvPr/>
            </p:nvSpPr>
            <p:spPr bwMode="auto">
              <a:xfrm>
                <a:off x="2540465" y="5482157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47" name="AutoShape 21"/>
              <p:cNvCxnSpPr>
                <a:cxnSpLocks noChangeShapeType="1"/>
              </p:cNvCxnSpPr>
              <p:nvPr/>
            </p:nvCxnSpPr>
            <p:spPr bwMode="auto">
              <a:xfrm>
                <a:off x="2578574" y="4948393"/>
                <a:ext cx="127663" cy="11628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8" name="AutoShape 23"/>
              <p:cNvCxnSpPr>
                <a:cxnSpLocks noChangeShapeType="1"/>
              </p:cNvCxnSpPr>
              <p:nvPr/>
            </p:nvCxnSpPr>
            <p:spPr bwMode="auto">
              <a:xfrm flipV="1">
                <a:off x="2577939" y="5365873"/>
                <a:ext cx="130203" cy="12581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9" name="AutoShape 24"/>
              <p:cNvCxnSpPr>
                <a:cxnSpLocks noChangeShapeType="1"/>
              </p:cNvCxnSpPr>
              <p:nvPr/>
            </p:nvCxnSpPr>
            <p:spPr bwMode="auto">
              <a:xfrm>
                <a:off x="2307370" y="5505033"/>
                <a:ext cx="23309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0" name="AutoShape 25"/>
              <p:cNvCxnSpPr>
                <a:cxnSpLocks noChangeShapeType="1"/>
              </p:cNvCxnSpPr>
              <p:nvPr/>
            </p:nvCxnSpPr>
            <p:spPr bwMode="auto">
              <a:xfrm>
                <a:off x="2123179" y="5106616"/>
                <a:ext cx="5081" cy="22303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1" name="AutoShape 26"/>
              <p:cNvCxnSpPr>
                <a:cxnSpLocks noChangeShapeType="1"/>
              </p:cNvCxnSpPr>
              <p:nvPr/>
            </p:nvCxnSpPr>
            <p:spPr bwMode="auto">
              <a:xfrm>
                <a:off x="2136517" y="5365873"/>
                <a:ext cx="127663" cy="1315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2" name="Oval 27"/>
              <p:cNvSpPr>
                <a:spLocks noChangeArrowheads="1"/>
              </p:cNvSpPr>
              <p:nvPr/>
            </p:nvSpPr>
            <p:spPr bwMode="auto">
              <a:xfrm>
                <a:off x="3439821" y="4910267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" name="Oval 28"/>
              <p:cNvSpPr>
                <a:spLocks noChangeArrowheads="1"/>
              </p:cNvSpPr>
              <p:nvPr/>
            </p:nvSpPr>
            <p:spPr bwMode="auto">
              <a:xfrm>
                <a:off x="3416956" y="5493595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54" name="AutoShape 29"/>
              <p:cNvCxnSpPr>
                <a:cxnSpLocks noChangeShapeType="1"/>
              </p:cNvCxnSpPr>
              <p:nvPr/>
            </p:nvCxnSpPr>
            <p:spPr bwMode="auto">
              <a:xfrm flipV="1">
                <a:off x="3235307" y="4952205"/>
                <a:ext cx="204515" cy="11628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5" name="Oval 30"/>
              <p:cNvSpPr>
                <a:spLocks noChangeArrowheads="1"/>
              </p:cNvSpPr>
              <p:nvPr/>
            </p:nvSpPr>
            <p:spPr bwMode="auto">
              <a:xfrm>
                <a:off x="3815188" y="5230525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56" name="AutoShape 31"/>
              <p:cNvCxnSpPr>
                <a:cxnSpLocks noChangeShapeType="1"/>
              </p:cNvCxnSpPr>
              <p:nvPr/>
            </p:nvCxnSpPr>
            <p:spPr bwMode="auto">
              <a:xfrm flipH="1">
                <a:off x="3704674" y="5278183"/>
                <a:ext cx="127663" cy="17919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7" name="Oval 32"/>
              <p:cNvSpPr>
                <a:spLocks noChangeArrowheads="1"/>
              </p:cNvSpPr>
              <p:nvPr/>
            </p:nvSpPr>
            <p:spPr bwMode="auto">
              <a:xfrm>
                <a:off x="3203550" y="5062771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8" name="Oval 33"/>
              <p:cNvSpPr>
                <a:spLocks noChangeArrowheads="1"/>
              </p:cNvSpPr>
              <p:nvPr/>
            </p:nvSpPr>
            <p:spPr bwMode="auto">
              <a:xfrm>
                <a:off x="3738972" y="4986519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9" name="Oval 34"/>
              <p:cNvSpPr>
                <a:spLocks noChangeArrowheads="1"/>
              </p:cNvSpPr>
              <p:nvPr/>
            </p:nvSpPr>
            <p:spPr bwMode="auto">
              <a:xfrm>
                <a:off x="3209266" y="5325840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0" name="Oval 35"/>
              <p:cNvSpPr>
                <a:spLocks noChangeArrowheads="1"/>
              </p:cNvSpPr>
              <p:nvPr/>
            </p:nvSpPr>
            <p:spPr bwMode="auto">
              <a:xfrm>
                <a:off x="3664660" y="5457375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61" name="AutoShape 36"/>
              <p:cNvCxnSpPr>
                <a:cxnSpLocks noChangeShapeType="1"/>
              </p:cNvCxnSpPr>
              <p:nvPr/>
            </p:nvCxnSpPr>
            <p:spPr bwMode="auto">
              <a:xfrm>
                <a:off x="3484916" y="4938861"/>
                <a:ext cx="254055" cy="590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2" name="AutoShape 37"/>
              <p:cNvCxnSpPr>
                <a:cxnSpLocks noChangeShapeType="1"/>
              </p:cNvCxnSpPr>
              <p:nvPr/>
            </p:nvCxnSpPr>
            <p:spPr bwMode="auto">
              <a:xfrm flipH="1" flipV="1">
                <a:off x="3772634" y="5034176"/>
                <a:ext cx="62879" cy="19634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3" name="AutoShape 38"/>
              <p:cNvCxnSpPr>
                <a:cxnSpLocks noChangeShapeType="1"/>
              </p:cNvCxnSpPr>
              <p:nvPr/>
            </p:nvCxnSpPr>
            <p:spPr bwMode="auto">
              <a:xfrm flipV="1">
                <a:off x="3456970" y="5482157"/>
                <a:ext cx="201974" cy="362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4" name="AutoShape 39"/>
              <p:cNvCxnSpPr>
                <a:cxnSpLocks noChangeShapeType="1"/>
              </p:cNvCxnSpPr>
              <p:nvPr/>
            </p:nvCxnSpPr>
            <p:spPr bwMode="auto">
              <a:xfrm>
                <a:off x="3224510" y="5110428"/>
                <a:ext cx="5081" cy="22303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5" name="AutoShape 40"/>
              <p:cNvCxnSpPr>
                <a:cxnSpLocks noChangeShapeType="1"/>
              </p:cNvCxnSpPr>
              <p:nvPr/>
            </p:nvCxnSpPr>
            <p:spPr bwMode="auto">
              <a:xfrm>
                <a:off x="3237847" y="5369685"/>
                <a:ext cx="179109" cy="13916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6" name="Oval 55"/>
              <p:cNvSpPr>
                <a:spLocks noChangeArrowheads="1"/>
              </p:cNvSpPr>
              <p:nvPr/>
            </p:nvSpPr>
            <p:spPr bwMode="auto">
              <a:xfrm>
                <a:off x="4480178" y="4910267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7" name="Oval 56"/>
              <p:cNvSpPr>
                <a:spLocks noChangeArrowheads="1"/>
              </p:cNvSpPr>
              <p:nvPr/>
            </p:nvSpPr>
            <p:spPr bwMode="auto">
              <a:xfrm>
                <a:off x="4758369" y="4908360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68" name="AutoShape 57"/>
              <p:cNvCxnSpPr>
                <a:cxnSpLocks noChangeShapeType="1"/>
              </p:cNvCxnSpPr>
              <p:nvPr/>
            </p:nvCxnSpPr>
            <p:spPr bwMode="auto">
              <a:xfrm>
                <a:off x="4525273" y="4933142"/>
                <a:ext cx="23309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9" name="Oval 58"/>
              <p:cNvSpPr>
                <a:spLocks noChangeArrowheads="1"/>
              </p:cNvSpPr>
              <p:nvPr/>
            </p:nvSpPr>
            <p:spPr bwMode="auto">
              <a:xfrm>
                <a:off x="4474462" y="5493595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70" name="AutoShape 60"/>
              <p:cNvCxnSpPr>
                <a:cxnSpLocks noChangeShapeType="1"/>
              </p:cNvCxnSpPr>
              <p:nvPr/>
            </p:nvCxnSpPr>
            <p:spPr bwMode="auto">
              <a:xfrm flipV="1">
                <a:off x="4349975" y="4942674"/>
                <a:ext cx="130203" cy="12581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1" name="Oval 62"/>
              <p:cNvSpPr>
                <a:spLocks noChangeArrowheads="1"/>
              </p:cNvSpPr>
              <p:nvPr/>
            </p:nvSpPr>
            <p:spPr bwMode="auto">
              <a:xfrm>
                <a:off x="4929856" y="5327747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72" name="AutoShape 63"/>
              <p:cNvCxnSpPr>
                <a:cxnSpLocks noChangeShapeType="1"/>
              </p:cNvCxnSpPr>
              <p:nvPr/>
            </p:nvCxnSpPr>
            <p:spPr bwMode="auto">
              <a:xfrm>
                <a:off x="4947005" y="5106616"/>
                <a:ext cx="5081" cy="22303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3" name="Oval 64"/>
              <p:cNvSpPr>
                <a:spLocks noChangeArrowheads="1"/>
              </p:cNvSpPr>
              <p:nvPr/>
            </p:nvSpPr>
            <p:spPr bwMode="auto">
              <a:xfrm>
                <a:off x="4318218" y="5062771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" name="Oval 65"/>
              <p:cNvSpPr>
                <a:spLocks noChangeArrowheads="1"/>
              </p:cNvSpPr>
              <p:nvPr/>
            </p:nvSpPr>
            <p:spPr bwMode="auto">
              <a:xfrm>
                <a:off x="4922235" y="5060865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5" name="Oval 66"/>
              <p:cNvSpPr>
                <a:spLocks noChangeArrowheads="1"/>
              </p:cNvSpPr>
              <p:nvPr/>
            </p:nvSpPr>
            <p:spPr bwMode="auto">
              <a:xfrm>
                <a:off x="4323934" y="5325840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6" name="Oval 67"/>
              <p:cNvSpPr>
                <a:spLocks noChangeArrowheads="1"/>
              </p:cNvSpPr>
              <p:nvPr/>
            </p:nvSpPr>
            <p:spPr bwMode="auto">
              <a:xfrm>
                <a:off x="4756463" y="5485970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77" name="AutoShape 68"/>
              <p:cNvCxnSpPr>
                <a:cxnSpLocks noChangeShapeType="1"/>
              </p:cNvCxnSpPr>
              <p:nvPr/>
            </p:nvCxnSpPr>
            <p:spPr bwMode="auto">
              <a:xfrm>
                <a:off x="4794572" y="4952205"/>
                <a:ext cx="127663" cy="11628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8" name="AutoShape 70"/>
              <p:cNvCxnSpPr>
                <a:cxnSpLocks noChangeShapeType="1"/>
              </p:cNvCxnSpPr>
              <p:nvPr/>
            </p:nvCxnSpPr>
            <p:spPr bwMode="auto">
              <a:xfrm flipV="1">
                <a:off x="4793937" y="5369685"/>
                <a:ext cx="130203" cy="12581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9" name="AutoShape 71"/>
              <p:cNvCxnSpPr>
                <a:cxnSpLocks noChangeShapeType="1"/>
              </p:cNvCxnSpPr>
              <p:nvPr/>
            </p:nvCxnSpPr>
            <p:spPr bwMode="auto">
              <a:xfrm>
                <a:off x="4523368" y="5508845"/>
                <a:ext cx="23309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0" name="AutoShape 72"/>
              <p:cNvCxnSpPr>
                <a:cxnSpLocks noChangeShapeType="1"/>
              </p:cNvCxnSpPr>
              <p:nvPr/>
            </p:nvCxnSpPr>
            <p:spPr bwMode="auto">
              <a:xfrm>
                <a:off x="4339178" y="5110428"/>
                <a:ext cx="5081" cy="22303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1" name="AutoShape 73"/>
              <p:cNvCxnSpPr>
                <a:cxnSpLocks noChangeShapeType="1"/>
              </p:cNvCxnSpPr>
              <p:nvPr/>
            </p:nvCxnSpPr>
            <p:spPr bwMode="auto">
              <a:xfrm>
                <a:off x="4352515" y="5369685"/>
                <a:ext cx="127663" cy="13153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2" name="Oval 74"/>
              <p:cNvSpPr>
                <a:spLocks noChangeArrowheads="1"/>
              </p:cNvSpPr>
              <p:nvPr/>
            </p:nvSpPr>
            <p:spPr bwMode="auto">
              <a:xfrm>
                <a:off x="5655820" y="4914079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3" name="Oval 75"/>
              <p:cNvSpPr>
                <a:spLocks noChangeArrowheads="1"/>
              </p:cNvSpPr>
              <p:nvPr/>
            </p:nvSpPr>
            <p:spPr bwMode="auto">
              <a:xfrm>
                <a:off x="5632955" y="5497408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84" name="AutoShape 76"/>
              <p:cNvCxnSpPr>
                <a:cxnSpLocks noChangeShapeType="1"/>
              </p:cNvCxnSpPr>
              <p:nvPr/>
            </p:nvCxnSpPr>
            <p:spPr bwMode="auto">
              <a:xfrm flipV="1">
                <a:off x="5451305" y="4956018"/>
                <a:ext cx="204515" cy="11628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5" name="Oval 77"/>
              <p:cNvSpPr>
                <a:spLocks noChangeArrowheads="1"/>
              </p:cNvSpPr>
              <p:nvPr/>
            </p:nvSpPr>
            <p:spPr bwMode="auto">
              <a:xfrm>
                <a:off x="6031186" y="5234338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86" name="AutoShape 78"/>
              <p:cNvCxnSpPr>
                <a:cxnSpLocks noChangeShapeType="1"/>
              </p:cNvCxnSpPr>
              <p:nvPr/>
            </p:nvCxnSpPr>
            <p:spPr bwMode="auto">
              <a:xfrm flipH="1">
                <a:off x="5920672" y="5281996"/>
                <a:ext cx="127663" cy="17919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7" name="Oval 79"/>
              <p:cNvSpPr>
                <a:spLocks noChangeArrowheads="1"/>
              </p:cNvSpPr>
              <p:nvPr/>
            </p:nvSpPr>
            <p:spPr bwMode="auto">
              <a:xfrm>
                <a:off x="5419548" y="5066583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8" name="Oval 80"/>
              <p:cNvSpPr>
                <a:spLocks noChangeArrowheads="1"/>
              </p:cNvSpPr>
              <p:nvPr/>
            </p:nvSpPr>
            <p:spPr bwMode="auto">
              <a:xfrm>
                <a:off x="5954970" y="4990331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9" name="Oval 81"/>
              <p:cNvSpPr>
                <a:spLocks noChangeArrowheads="1"/>
              </p:cNvSpPr>
              <p:nvPr/>
            </p:nvSpPr>
            <p:spPr bwMode="auto">
              <a:xfrm>
                <a:off x="5425264" y="5329653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0" name="Oval 82"/>
              <p:cNvSpPr>
                <a:spLocks noChangeArrowheads="1"/>
              </p:cNvSpPr>
              <p:nvPr/>
            </p:nvSpPr>
            <p:spPr bwMode="auto">
              <a:xfrm>
                <a:off x="5880659" y="5461188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91" name="AutoShape 83"/>
              <p:cNvCxnSpPr>
                <a:cxnSpLocks noChangeShapeType="1"/>
              </p:cNvCxnSpPr>
              <p:nvPr/>
            </p:nvCxnSpPr>
            <p:spPr bwMode="auto">
              <a:xfrm>
                <a:off x="5700914" y="4942674"/>
                <a:ext cx="254055" cy="590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2" name="AutoShape 84"/>
              <p:cNvCxnSpPr>
                <a:cxnSpLocks noChangeShapeType="1"/>
              </p:cNvCxnSpPr>
              <p:nvPr/>
            </p:nvCxnSpPr>
            <p:spPr bwMode="auto">
              <a:xfrm flipH="1" flipV="1">
                <a:off x="5988632" y="5037989"/>
                <a:ext cx="62879" cy="19634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3" name="AutoShape 85"/>
              <p:cNvCxnSpPr>
                <a:cxnSpLocks noChangeShapeType="1"/>
              </p:cNvCxnSpPr>
              <p:nvPr/>
            </p:nvCxnSpPr>
            <p:spPr bwMode="auto">
              <a:xfrm flipV="1">
                <a:off x="5672968" y="5485970"/>
                <a:ext cx="201974" cy="362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" name="AutoShape 86"/>
              <p:cNvCxnSpPr>
                <a:cxnSpLocks noChangeShapeType="1"/>
              </p:cNvCxnSpPr>
              <p:nvPr/>
            </p:nvCxnSpPr>
            <p:spPr bwMode="auto">
              <a:xfrm>
                <a:off x="5440508" y="5114241"/>
                <a:ext cx="5081" cy="22303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" name="AutoShape 87"/>
              <p:cNvCxnSpPr>
                <a:cxnSpLocks noChangeShapeType="1"/>
              </p:cNvCxnSpPr>
              <p:nvPr/>
            </p:nvCxnSpPr>
            <p:spPr bwMode="auto">
              <a:xfrm>
                <a:off x="5453845" y="5373498"/>
                <a:ext cx="179109" cy="13916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6" name="Oval 102"/>
              <p:cNvSpPr>
                <a:spLocks noChangeArrowheads="1"/>
              </p:cNvSpPr>
              <p:nvPr/>
            </p:nvSpPr>
            <p:spPr bwMode="auto">
              <a:xfrm>
                <a:off x="4626895" y="5182868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7" name="Oval 103"/>
              <p:cNvSpPr>
                <a:spLocks noChangeArrowheads="1"/>
              </p:cNvSpPr>
              <p:nvPr/>
            </p:nvSpPr>
            <p:spPr bwMode="auto">
              <a:xfrm>
                <a:off x="5712982" y="5188587"/>
                <a:ext cx="45095" cy="476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98" name="AutoShape 104"/>
              <p:cNvCxnSpPr>
                <a:cxnSpLocks noChangeShapeType="1"/>
              </p:cNvCxnSpPr>
              <p:nvPr/>
            </p:nvCxnSpPr>
            <p:spPr bwMode="auto">
              <a:xfrm>
                <a:off x="4502408" y="4940767"/>
                <a:ext cx="124487" cy="24781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9" name="AutoShape 105"/>
              <p:cNvCxnSpPr>
                <a:cxnSpLocks noChangeShapeType="1"/>
              </p:cNvCxnSpPr>
              <p:nvPr/>
            </p:nvCxnSpPr>
            <p:spPr bwMode="auto">
              <a:xfrm>
                <a:off x="4349975" y="5091365"/>
                <a:ext cx="276920" cy="10103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0" name="AutoShape 106"/>
              <p:cNvCxnSpPr>
                <a:cxnSpLocks noChangeShapeType="1"/>
              </p:cNvCxnSpPr>
              <p:nvPr/>
            </p:nvCxnSpPr>
            <p:spPr bwMode="auto">
              <a:xfrm flipV="1">
                <a:off x="4369029" y="5207650"/>
                <a:ext cx="257866" cy="12962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1" name="AutoShape 107"/>
              <p:cNvCxnSpPr>
                <a:cxnSpLocks noChangeShapeType="1"/>
              </p:cNvCxnSpPr>
              <p:nvPr/>
            </p:nvCxnSpPr>
            <p:spPr bwMode="auto">
              <a:xfrm flipV="1">
                <a:off x="4502408" y="5230525"/>
                <a:ext cx="124487" cy="27069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2" name="AutoShape 108"/>
              <p:cNvCxnSpPr>
                <a:cxnSpLocks noChangeShapeType="1"/>
              </p:cNvCxnSpPr>
              <p:nvPr/>
            </p:nvCxnSpPr>
            <p:spPr bwMode="auto">
              <a:xfrm flipH="1" flipV="1">
                <a:off x="4654841" y="5230525"/>
                <a:ext cx="121947" cy="26497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3" name="AutoShape 109"/>
              <p:cNvCxnSpPr>
                <a:cxnSpLocks noChangeShapeType="1"/>
              </p:cNvCxnSpPr>
              <p:nvPr/>
            </p:nvCxnSpPr>
            <p:spPr bwMode="auto">
              <a:xfrm>
                <a:off x="4671990" y="5219088"/>
                <a:ext cx="257866" cy="1181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4" name="AutoShape 110"/>
              <p:cNvCxnSpPr>
                <a:cxnSpLocks noChangeShapeType="1"/>
              </p:cNvCxnSpPr>
              <p:nvPr/>
            </p:nvCxnSpPr>
            <p:spPr bwMode="auto">
              <a:xfrm flipV="1">
                <a:off x="4671990" y="5091365"/>
                <a:ext cx="257866" cy="10675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5" name="AutoShape 111"/>
              <p:cNvCxnSpPr>
                <a:cxnSpLocks noChangeShapeType="1"/>
              </p:cNvCxnSpPr>
              <p:nvPr/>
            </p:nvCxnSpPr>
            <p:spPr bwMode="auto">
              <a:xfrm flipH="1">
                <a:off x="4654841" y="4956018"/>
                <a:ext cx="103528" cy="247819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6" name="AutoShape 112"/>
              <p:cNvCxnSpPr>
                <a:cxnSpLocks noChangeShapeType="1"/>
              </p:cNvCxnSpPr>
              <p:nvPr/>
            </p:nvCxnSpPr>
            <p:spPr bwMode="auto">
              <a:xfrm>
                <a:off x="5678049" y="4961737"/>
                <a:ext cx="59703" cy="2421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7" name="AutoShape 113"/>
              <p:cNvCxnSpPr>
                <a:cxnSpLocks noChangeShapeType="1"/>
              </p:cNvCxnSpPr>
              <p:nvPr/>
            </p:nvCxnSpPr>
            <p:spPr bwMode="auto">
              <a:xfrm>
                <a:off x="5453845" y="5102803"/>
                <a:ext cx="259136" cy="10103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8" name="AutoShape 114"/>
              <p:cNvCxnSpPr>
                <a:cxnSpLocks noChangeShapeType="1"/>
              </p:cNvCxnSpPr>
              <p:nvPr/>
            </p:nvCxnSpPr>
            <p:spPr bwMode="auto">
              <a:xfrm flipV="1">
                <a:off x="5458927" y="5201931"/>
                <a:ext cx="267393" cy="1467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9" name="AutoShape 115"/>
              <p:cNvCxnSpPr>
                <a:cxnSpLocks noChangeShapeType="1"/>
              </p:cNvCxnSpPr>
              <p:nvPr/>
            </p:nvCxnSpPr>
            <p:spPr bwMode="auto">
              <a:xfrm flipV="1">
                <a:off x="5655820" y="5219088"/>
                <a:ext cx="81933" cy="27641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0" name="AutoShape 116"/>
              <p:cNvCxnSpPr>
                <a:cxnSpLocks noChangeShapeType="1"/>
              </p:cNvCxnSpPr>
              <p:nvPr/>
            </p:nvCxnSpPr>
            <p:spPr bwMode="auto">
              <a:xfrm flipH="1" flipV="1">
                <a:off x="5737752" y="5219088"/>
                <a:ext cx="142906" cy="2421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1" name="AutoShape 117"/>
              <p:cNvCxnSpPr>
                <a:cxnSpLocks noChangeShapeType="1"/>
              </p:cNvCxnSpPr>
              <p:nvPr/>
            </p:nvCxnSpPr>
            <p:spPr bwMode="auto">
              <a:xfrm flipH="1">
                <a:off x="5758077" y="5034176"/>
                <a:ext cx="196893" cy="16966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" name="AutoShape 118"/>
              <p:cNvCxnSpPr>
                <a:cxnSpLocks noChangeShapeType="1"/>
              </p:cNvCxnSpPr>
              <p:nvPr/>
            </p:nvCxnSpPr>
            <p:spPr bwMode="auto">
              <a:xfrm flipH="1" flipV="1">
                <a:off x="5762523" y="5219088"/>
                <a:ext cx="268664" cy="362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5" name="Text Box 47"/>
            <p:cNvSpPr txBox="1">
              <a:spLocks noChangeArrowheads="1"/>
            </p:cNvSpPr>
            <p:nvPr/>
          </p:nvSpPr>
          <p:spPr bwMode="auto">
            <a:xfrm>
              <a:off x="2571738" y="4891101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47"/>
            <p:cNvSpPr txBox="1">
              <a:spLocks noChangeArrowheads="1"/>
            </p:cNvSpPr>
            <p:nvPr/>
          </p:nvSpPr>
          <p:spPr bwMode="auto">
            <a:xfrm>
              <a:off x="2571738" y="5391167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47"/>
            <p:cNvSpPr txBox="1">
              <a:spLocks noChangeArrowheads="1"/>
            </p:cNvSpPr>
            <p:nvPr/>
          </p:nvSpPr>
          <p:spPr bwMode="auto">
            <a:xfrm>
              <a:off x="1714482" y="5819795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47"/>
            <p:cNvSpPr txBox="1">
              <a:spLocks noChangeArrowheads="1"/>
            </p:cNvSpPr>
            <p:nvPr/>
          </p:nvSpPr>
          <p:spPr bwMode="auto">
            <a:xfrm>
              <a:off x="1285852" y="4891101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 Box 47"/>
            <p:cNvSpPr txBox="1">
              <a:spLocks noChangeArrowheads="1"/>
            </p:cNvSpPr>
            <p:nvPr/>
          </p:nvSpPr>
          <p:spPr bwMode="auto">
            <a:xfrm>
              <a:off x="2143108" y="5819795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Text Box 47"/>
            <p:cNvSpPr txBox="1">
              <a:spLocks noChangeArrowheads="1"/>
            </p:cNvSpPr>
            <p:nvPr/>
          </p:nvSpPr>
          <p:spPr bwMode="auto">
            <a:xfrm>
              <a:off x="1357290" y="5391167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 Box 47"/>
            <p:cNvSpPr txBox="1">
              <a:spLocks noChangeArrowheads="1"/>
            </p:cNvSpPr>
            <p:nvPr/>
          </p:nvSpPr>
          <p:spPr bwMode="auto">
            <a:xfrm>
              <a:off x="1571604" y="4533911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47"/>
            <p:cNvSpPr txBox="1">
              <a:spLocks noChangeArrowheads="1"/>
            </p:cNvSpPr>
            <p:nvPr/>
          </p:nvSpPr>
          <p:spPr bwMode="auto">
            <a:xfrm>
              <a:off x="3357556" y="4572008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 Box 47"/>
            <p:cNvSpPr txBox="1">
              <a:spLocks noChangeArrowheads="1"/>
            </p:cNvSpPr>
            <p:nvPr/>
          </p:nvSpPr>
          <p:spPr bwMode="auto">
            <a:xfrm>
              <a:off x="4286250" y="5176853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47"/>
            <p:cNvSpPr txBox="1">
              <a:spLocks noChangeArrowheads="1"/>
            </p:cNvSpPr>
            <p:nvPr/>
          </p:nvSpPr>
          <p:spPr bwMode="auto">
            <a:xfrm>
              <a:off x="3428992" y="5819795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 Box 47"/>
            <p:cNvSpPr txBox="1">
              <a:spLocks noChangeArrowheads="1"/>
            </p:cNvSpPr>
            <p:nvPr/>
          </p:nvSpPr>
          <p:spPr bwMode="auto">
            <a:xfrm>
              <a:off x="4143372" y="4724408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 Box 47"/>
            <p:cNvSpPr txBox="1">
              <a:spLocks noChangeArrowheads="1"/>
            </p:cNvSpPr>
            <p:nvPr/>
          </p:nvSpPr>
          <p:spPr bwMode="auto">
            <a:xfrm>
              <a:off x="3929058" y="5748357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 Box 47"/>
            <p:cNvSpPr txBox="1">
              <a:spLocks noChangeArrowheads="1"/>
            </p:cNvSpPr>
            <p:nvPr/>
          </p:nvSpPr>
          <p:spPr bwMode="auto">
            <a:xfrm>
              <a:off x="3071802" y="5462605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Text Box 47"/>
            <p:cNvSpPr txBox="1">
              <a:spLocks noChangeArrowheads="1"/>
            </p:cNvSpPr>
            <p:nvPr/>
          </p:nvSpPr>
          <p:spPr bwMode="auto">
            <a:xfrm>
              <a:off x="3000364" y="4876808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ext Box 47"/>
            <p:cNvSpPr txBox="1">
              <a:spLocks noChangeArrowheads="1"/>
            </p:cNvSpPr>
            <p:nvPr/>
          </p:nvSpPr>
          <p:spPr bwMode="auto">
            <a:xfrm>
              <a:off x="5786448" y="4572008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Text Box 47"/>
            <p:cNvSpPr txBox="1">
              <a:spLocks noChangeArrowheads="1"/>
            </p:cNvSpPr>
            <p:nvPr/>
          </p:nvSpPr>
          <p:spPr bwMode="auto">
            <a:xfrm>
              <a:off x="6000760" y="5462605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 Box 47"/>
            <p:cNvSpPr txBox="1">
              <a:spLocks noChangeArrowheads="1"/>
            </p:cNvSpPr>
            <p:nvPr/>
          </p:nvSpPr>
          <p:spPr bwMode="auto">
            <a:xfrm>
              <a:off x="5143506" y="5819795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47"/>
            <p:cNvSpPr txBox="1">
              <a:spLocks noChangeArrowheads="1"/>
            </p:cNvSpPr>
            <p:nvPr/>
          </p:nvSpPr>
          <p:spPr bwMode="auto">
            <a:xfrm>
              <a:off x="4714878" y="4876808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 Box 47"/>
            <p:cNvSpPr txBox="1">
              <a:spLocks noChangeArrowheads="1"/>
            </p:cNvSpPr>
            <p:nvPr/>
          </p:nvSpPr>
          <p:spPr bwMode="auto">
            <a:xfrm>
              <a:off x="5000628" y="4533911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 Box 47"/>
            <p:cNvSpPr txBox="1">
              <a:spLocks noChangeArrowheads="1"/>
            </p:cNvSpPr>
            <p:nvPr/>
          </p:nvSpPr>
          <p:spPr bwMode="auto">
            <a:xfrm>
              <a:off x="6000762" y="4891101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 Box 47"/>
            <p:cNvSpPr txBox="1">
              <a:spLocks noChangeArrowheads="1"/>
            </p:cNvSpPr>
            <p:nvPr/>
          </p:nvSpPr>
          <p:spPr bwMode="auto">
            <a:xfrm>
              <a:off x="5643572" y="5819795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 Box 47"/>
            <p:cNvSpPr txBox="1">
              <a:spLocks noChangeArrowheads="1"/>
            </p:cNvSpPr>
            <p:nvPr/>
          </p:nvSpPr>
          <p:spPr bwMode="auto">
            <a:xfrm>
              <a:off x="4786314" y="5319729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Text Box 47"/>
            <p:cNvSpPr txBox="1">
              <a:spLocks noChangeArrowheads="1"/>
            </p:cNvSpPr>
            <p:nvPr/>
          </p:nvSpPr>
          <p:spPr bwMode="auto">
            <a:xfrm>
              <a:off x="5357818" y="5319729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Text Box 47"/>
            <p:cNvSpPr txBox="1">
              <a:spLocks noChangeArrowheads="1"/>
            </p:cNvSpPr>
            <p:nvPr/>
          </p:nvSpPr>
          <p:spPr bwMode="auto">
            <a:xfrm>
              <a:off x="6858018" y="4572008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ext Box 47"/>
            <p:cNvSpPr txBox="1">
              <a:spLocks noChangeArrowheads="1"/>
            </p:cNvSpPr>
            <p:nvPr/>
          </p:nvSpPr>
          <p:spPr bwMode="auto">
            <a:xfrm>
              <a:off x="7715274" y="5176853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Text Box 47"/>
            <p:cNvSpPr txBox="1">
              <a:spLocks noChangeArrowheads="1"/>
            </p:cNvSpPr>
            <p:nvPr/>
          </p:nvSpPr>
          <p:spPr bwMode="auto">
            <a:xfrm>
              <a:off x="6929454" y="5819795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Text Box 47"/>
            <p:cNvSpPr txBox="1">
              <a:spLocks noChangeArrowheads="1"/>
            </p:cNvSpPr>
            <p:nvPr/>
          </p:nvSpPr>
          <p:spPr bwMode="auto">
            <a:xfrm>
              <a:off x="7572398" y="4724408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 Box 47"/>
            <p:cNvSpPr txBox="1">
              <a:spLocks noChangeArrowheads="1"/>
            </p:cNvSpPr>
            <p:nvPr/>
          </p:nvSpPr>
          <p:spPr bwMode="auto">
            <a:xfrm>
              <a:off x="7429520" y="5676919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 Box 47"/>
            <p:cNvSpPr txBox="1">
              <a:spLocks noChangeArrowheads="1"/>
            </p:cNvSpPr>
            <p:nvPr/>
          </p:nvSpPr>
          <p:spPr bwMode="auto">
            <a:xfrm>
              <a:off x="6500826" y="5391167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 Box 47"/>
            <p:cNvSpPr txBox="1">
              <a:spLocks noChangeArrowheads="1"/>
            </p:cNvSpPr>
            <p:nvPr/>
          </p:nvSpPr>
          <p:spPr bwMode="auto">
            <a:xfrm>
              <a:off x="6500828" y="4876808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 Box 47"/>
            <p:cNvSpPr txBox="1">
              <a:spLocks noChangeArrowheads="1"/>
            </p:cNvSpPr>
            <p:nvPr/>
          </p:nvSpPr>
          <p:spPr bwMode="auto">
            <a:xfrm>
              <a:off x="7143768" y="5248291"/>
              <a:ext cx="357188" cy="39528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83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762A4A-BD0F-4232-84CE-F65D8BF3B05B}" type="slidenum">
              <a:rPr lang="zh-CN" altLang="en-US" smtClean="0">
                <a:solidFill>
                  <a:schemeClr val="accent1"/>
                </a:solidFill>
              </a:rPr>
              <a:pPr/>
              <a:t>33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63491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785225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5.6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3" name="内容占位符 2"/>
          <p:cNvSpPr txBox="1">
            <a:spLocks/>
          </p:cNvSpPr>
          <p:nvPr/>
        </p:nvSpPr>
        <p:spPr bwMode="auto">
          <a:xfrm>
            <a:off x="206860" y="872935"/>
            <a:ext cx="8229600" cy="246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学生会下设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个委员会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第一委员会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第二委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员会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赵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第三委员会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第四委员会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赵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第五委员会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第六委员会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月每个委员会都要开一次会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为了确保每个人都能参加他所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在的委员会会议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个会议至少要安排在几个不同时间段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Oval 7"/>
          <p:cNvSpPr>
            <a:spLocks noChangeArrowheads="1"/>
          </p:cNvSpPr>
          <p:nvPr/>
        </p:nvSpPr>
        <p:spPr bwMode="auto">
          <a:xfrm>
            <a:off x="3648649" y="3470207"/>
            <a:ext cx="501518" cy="25321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400" b="1">
              <a:latin typeface="Arial" charset="0"/>
            </a:endParaRPr>
          </a:p>
        </p:txBody>
      </p:sp>
      <p:sp>
        <p:nvSpPr>
          <p:cNvPr id="223" name="Oval 8"/>
          <p:cNvSpPr>
            <a:spLocks noChangeArrowheads="1"/>
          </p:cNvSpPr>
          <p:nvPr/>
        </p:nvSpPr>
        <p:spPr bwMode="auto">
          <a:xfrm>
            <a:off x="2752668" y="4089667"/>
            <a:ext cx="501518" cy="25321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400" b="1">
              <a:latin typeface="Arial" charset="0"/>
            </a:endParaRPr>
          </a:p>
        </p:txBody>
      </p:sp>
      <p:sp>
        <p:nvSpPr>
          <p:cNvPr id="224" name="Oval 9"/>
          <p:cNvSpPr>
            <a:spLocks noChangeArrowheads="1"/>
          </p:cNvSpPr>
          <p:nvPr/>
        </p:nvSpPr>
        <p:spPr bwMode="auto">
          <a:xfrm>
            <a:off x="2729635" y="4938057"/>
            <a:ext cx="501518" cy="25321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400" b="1">
              <a:latin typeface="Arial" charset="0"/>
            </a:endParaRPr>
          </a:p>
        </p:txBody>
      </p:sp>
      <p:sp>
        <p:nvSpPr>
          <p:cNvPr id="225" name="Oval 10"/>
          <p:cNvSpPr>
            <a:spLocks noChangeArrowheads="1"/>
          </p:cNvSpPr>
          <p:nvPr/>
        </p:nvSpPr>
        <p:spPr bwMode="auto">
          <a:xfrm>
            <a:off x="3836518" y="5395920"/>
            <a:ext cx="501518" cy="25321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400" b="1">
              <a:latin typeface="Arial" charset="0"/>
            </a:endParaRPr>
          </a:p>
        </p:txBody>
      </p:sp>
      <p:sp>
        <p:nvSpPr>
          <p:cNvPr id="226" name="Oval 11"/>
          <p:cNvSpPr>
            <a:spLocks noChangeArrowheads="1"/>
          </p:cNvSpPr>
          <p:nvPr/>
        </p:nvSpPr>
        <p:spPr bwMode="auto">
          <a:xfrm>
            <a:off x="4674694" y="3981934"/>
            <a:ext cx="501518" cy="25321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400" b="1">
              <a:latin typeface="Arial" charset="0"/>
            </a:endParaRPr>
          </a:p>
        </p:txBody>
      </p:sp>
      <p:sp>
        <p:nvSpPr>
          <p:cNvPr id="227" name="Oval 12"/>
          <p:cNvSpPr>
            <a:spLocks noChangeArrowheads="1"/>
          </p:cNvSpPr>
          <p:nvPr/>
        </p:nvSpPr>
        <p:spPr bwMode="auto">
          <a:xfrm>
            <a:off x="4673851" y="4857479"/>
            <a:ext cx="501518" cy="39610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1400" b="1" dirty="0">
                <a:latin typeface="Arial" charset="0"/>
              </a:rPr>
              <a:t>五</a:t>
            </a:r>
          </a:p>
        </p:txBody>
      </p:sp>
      <p:cxnSp>
        <p:nvCxnSpPr>
          <p:cNvPr id="228" name="AutoShape 13"/>
          <p:cNvCxnSpPr>
            <a:cxnSpLocks noChangeShapeType="1"/>
            <a:endCxn id="241" idx="0"/>
          </p:cNvCxnSpPr>
          <p:nvPr/>
        </p:nvCxnSpPr>
        <p:spPr bwMode="auto">
          <a:xfrm flipH="1">
            <a:off x="3060297" y="3656091"/>
            <a:ext cx="588352" cy="40281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29" name="AutoShape 14"/>
          <p:cNvCxnSpPr>
            <a:cxnSpLocks noChangeShapeType="1"/>
          </p:cNvCxnSpPr>
          <p:nvPr/>
        </p:nvCxnSpPr>
        <p:spPr bwMode="auto">
          <a:xfrm flipH="1">
            <a:off x="3103114" y="3723424"/>
            <a:ext cx="629837" cy="1170464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0" name="AutoShape 15"/>
          <p:cNvCxnSpPr>
            <a:cxnSpLocks noChangeShapeType="1"/>
          </p:cNvCxnSpPr>
          <p:nvPr/>
        </p:nvCxnSpPr>
        <p:spPr bwMode="auto">
          <a:xfrm>
            <a:off x="3888301" y="3723424"/>
            <a:ext cx="842995" cy="117046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1" name="AutoShape 16"/>
          <p:cNvCxnSpPr>
            <a:cxnSpLocks noChangeShapeType="1"/>
          </p:cNvCxnSpPr>
          <p:nvPr/>
        </p:nvCxnSpPr>
        <p:spPr bwMode="auto">
          <a:xfrm>
            <a:off x="3999095" y="3656091"/>
            <a:ext cx="690051" cy="3894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2" name="AutoShape 17"/>
          <p:cNvCxnSpPr>
            <a:cxnSpLocks noChangeShapeType="1"/>
          </p:cNvCxnSpPr>
          <p:nvPr/>
        </p:nvCxnSpPr>
        <p:spPr bwMode="auto">
          <a:xfrm>
            <a:off x="2941739" y="4342884"/>
            <a:ext cx="3920" cy="58813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3" name="AutoShape 18"/>
          <p:cNvCxnSpPr>
            <a:cxnSpLocks noChangeShapeType="1"/>
          </p:cNvCxnSpPr>
          <p:nvPr/>
        </p:nvCxnSpPr>
        <p:spPr bwMode="auto">
          <a:xfrm flipV="1">
            <a:off x="3205475" y="4134152"/>
            <a:ext cx="1483672" cy="538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4" name="AutoShape 19"/>
          <p:cNvCxnSpPr>
            <a:cxnSpLocks noChangeShapeType="1"/>
          </p:cNvCxnSpPr>
          <p:nvPr/>
        </p:nvCxnSpPr>
        <p:spPr bwMode="auto">
          <a:xfrm>
            <a:off x="3030856" y="4302484"/>
            <a:ext cx="968239" cy="109343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5" name="AutoShape 20"/>
          <p:cNvCxnSpPr>
            <a:cxnSpLocks noChangeShapeType="1"/>
          </p:cNvCxnSpPr>
          <p:nvPr/>
        </p:nvCxnSpPr>
        <p:spPr bwMode="auto">
          <a:xfrm>
            <a:off x="3195842" y="5123942"/>
            <a:ext cx="640675" cy="3243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6" name="AutoShape 21"/>
          <p:cNvCxnSpPr>
            <a:cxnSpLocks noChangeShapeType="1"/>
          </p:cNvCxnSpPr>
          <p:nvPr/>
        </p:nvCxnSpPr>
        <p:spPr bwMode="auto">
          <a:xfrm flipV="1">
            <a:off x="3205475" y="4159964"/>
            <a:ext cx="1525820" cy="81472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7" name="AutoShape 22"/>
          <p:cNvCxnSpPr>
            <a:cxnSpLocks noChangeShapeType="1"/>
          </p:cNvCxnSpPr>
          <p:nvPr/>
        </p:nvCxnSpPr>
        <p:spPr bwMode="auto">
          <a:xfrm flipV="1">
            <a:off x="3218723" y="4974688"/>
            <a:ext cx="1455971" cy="14925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8" name="AutoShape 23"/>
          <p:cNvCxnSpPr>
            <a:cxnSpLocks noChangeShapeType="1"/>
          </p:cNvCxnSpPr>
          <p:nvPr/>
        </p:nvCxnSpPr>
        <p:spPr bwMode="auto">
          <a:xfrm flipH="1">
            <a:off x="4135178" y="4235151"/>
            <a:ext cx="665966" cy="111659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9" name="AutoShape 37"/>
          <p:cNvCxnSpPr>
            <a:cxnSpLocks noChangeShapeType="1"/>
          </p:cNvCxnSpPr>
          <p:nvPr/>
        </p:nvCxnSpPr>
        <p:spPr bwMode="auto">
          <a:xfrm>
            <a:off x="4870991" y="4238519"/>
            <a:ext cx="20473" cy="5880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240" name="Text Box 30"/>
          <p:cNvSpPr txBox="1">
            <a:spLocks noChangeArrowheads="1"/>
          </p:cNvSpPr>
          <p:nvPr/>
        </p:nvSpPr>
        <p:spPr bwMode="auto">
          <a:xfrm>
            <a:off x="3682284" y="3428665"/>
            <a:ext cx="613401" cy="37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endParaRPr lang="zh-CN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 Box 30"/>
          <p:cNvSpPr txBox="1">
            <a:spLocks noChangeArrowheads="1"/>
          </p:cNvSpPr>
          <p:nvPr/>
        </p:nvSpPr>
        <p:spPr bwMode="auto">
          <a:xfrm>
            <a:off x="2753596" y="4058902"/>
            <a:ext cx="613401" cy="37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endParaRPr lang="zh-CN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 Box 30"/>
          <p:cNvSpPr txBox="1">
            <a:spLocks noChangeArrowheads="1"/>
          </p:cNvSpPr>
          <p:nvPr/>
        </p:nvSpPr>
        <p:spPr bwMode="auto">
          <a:xfrm>
            <a:off x="2769679" y="4877805"/>
            <a:ext cx="613401" cy="37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endParaRPr lang="zh-CN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 Box 30"/>
          <p:cNvSpPr txBox="1">
            <a:spLocks noChangeArrowheads="1"/>
          </p:cNvSpPr>
          <p:nvPr/>
        </p:nvSpPr>
        <p:spPr bwMode="auto">
          <a:xfrm>
            <a:off x="4678679" y="3960366"/>
            <a:ext cx="613401" cy="404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六</a:t>
            </a:r>
            <a:endParaRPr lang="zh-CN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Text Box 30"/>
          <p:cNvSpPr txBox="1">
            <a:spLocks noChangeArrowheads="1"/>
          </p:cNvSpPr>
          <p:nvPr/>
        </p:nvSpPr>
        <p:spPr bwMode="auto">
          <a:xfrm>
            <a:off x="3825159" y="5357477"/>
            <a:ext cx="613401" cy="37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endParaRPr lang="zh-CN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Text Box 30"/>
          <p:cNvSpPr txBox="1">
            <a:spLocks noChangeArrowheads="1"/>
          </p:cNvSpPr>
          <p:nvPr/>
        </p:nvSpPr>
        <p:spPr bwMode="auto">
          <a:xfrm>
            <a:off x="6305887" y="5810576"/>
            <a:ext cx="2298560" cy="48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至少要</a:t>
            </a:r>
            <a:r>
              <a:rPr lang="en-US" altLang="zh-CN" sz="2400" b="1" dirty="0"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zh-CN" alt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个时段</a:t>
            </a:r>
            <a:endParaRPr lang="zh-CN" altLang="zh-CN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3493" name="矩形 63492"/>
          <p:cNvSpPr/>
          <p:nvPr/>
        </p:nvSpPr>
        <p:spPr>
          <a:xfrm>
            <a:off x="340660" y="3212976"/>
            <a:ext cx="2040943" cy="3344570"/>
          </a:xfrm>
          <a:prstGeom prst="rect">
            <a:avLst/>
          </a:prstGeom>
          <a:solidFill>
            <a:srgbClr val="7F8D80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张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：一三五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李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：一二六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王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：一三五六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赵：二四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刘：二三四六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孙：四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63497" name="组合 63496"/>
          <p:cNvGrpSpPr/>
          <p:nvPr/>
        </p:nvGrpSpPr>
        <p:grpSpPr>
          <a:xfrm>
            <a:off x="6004666" y="3448101"/>
            <a:ext cx="2599782" cy="2370610"/>
            <a:chOff x="5681963" y="3448101"/>
            <a:chExt cx="2599782" cy="2370610"/>
          </a:xfrm>
        </p:grpSpPr>
        <p:sp>
          <p:nvSpPr>
            <p:cNvPr id="265" name="Oval 7"/>
            <p:cNvSpPr>
              <a:spLocks noChangeArrowheads="1"/>
            </p:cNvSpPr>
            <p:nvPr/>
          </p:nvSpPr>
          <p:spPr bwMode="auto">
            <a:xfrm>
              <a:off x="6600977" y="3526215"/>
              <a:ext cx="501518" cy="253217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400" b="1">
                <a:latin typeface="Arial" charset="0"/>
              </a:endParaRPr>
            </a:p>
          </p:txBody>
        </p:sp>
        <p:sp>
          <p:nvSpPr>
            <p:cNvPr id="266" name="Oval 8"/>
            <p:cNvSpPr>
              <a:spLocks noChangeArrowheads="1"/>
            </p:cNvSpPr>
            <p:nvPr/>
          </p:nvSpPr>
          <p:spPr bwMode="auto">
            <a:xfrm>
              <a:off x="5704996" y="4145675"/>
              <a:ext cx="501518" cy="253217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400" b="1">
                <a:latin typeface="Arial" charset="0"/>
              </a:endParaRPr>
            </a:p>
          </p:txBody>
        </p:sp>
        <p:sp>
          <p:nvSpPr>
            <p:cNvPr id="267" name="Oval 9"/>
            <p:cNvSpPr>
              <a:spLocks noChangeArrowheads="1"/>
            </p:cNvSpPr>
            <p:nvPr/>
          </p:nvSpPr>
          <p:spPr bwMode="auto">
            <a:xfrm>
              <a:off x="5681963" y="4994065"/>
              <a:ext cx="501518" cy="25321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400" b="1">
                <a:latin typeface="Arial" charset="0"/>
              </a:endParaRPr>
            </a:p>
          </p:txBody>
        </p:sp>
        <p:sp>
          <p:nvSpPr>
            <p:cNvPr id="268" name="Oval 10"/>
            <p:cNvSpPr>
              <a:spLocks noChangeArrowheads="1"/>
            </p:cNvSpPr>
            <p:nvPr/>
          </p:nvSpPr>
          <p:spPr bwMode="auto">
            <a:xfrm>
              <a:off x="6788846" y="5451928"/>
              <a:ext cx="501518" cy="253217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400" b="1">
                <a:latin typeface="Arial" charset="0"/>
              </a:endParaRPr>
            </a:p>
          </p:txBody>
        </p:sp>
        <p:sp>
          <p:nvSpPr>
            <p:cNvPr id="269" name="Oval 11"/>
            <p:cNvSpPr>
              <a:spLocks noChangeArrowheads="1"/>
            </p:cNvSpPr>
            <p:nvPr/>
          </p:nvSpPr>
          <p:spPr bwMode="auto">
            <a:xfrm>
              <a:off x="7627022" y="4037942"/>
              <a:ext cx="501518" cy="253217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400" b="1">
                <a:latin typeface="Arial" charset="0"/>
              </a:endParaRPr>
            </a:p>
          </p:txBody>
        </p:sp>
        <p:sp>
          <p:nvSpPr>
            <p:cNvPr id="270" name="Oval 12"/>
            <p:cNvSpPr>
              <a:spLocks noChangeArrowheads="1"/>
            </p:cNvSpPr>
            <p:nvPr/>
          </p:nvSpPr>
          <p:spPr bwMode="auto">
            <a:xfrm>
              <a:off x="7607483" y="4922620"/>
              <a:ext cx="501518" cy="396105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zh-CN" altLang="en-US" sz="1400" b="1" dirty="0">
                  <a:latin typeface="Arial" charset="0"/>
                </a:rPr>
                <a:t>五</a:t>
              </a:r>
            </a:p>
          </p:txBody>
        </p:sp>
        <p:cxnSp>
          <p:nvCxnSpPr>
            <p:cNvPr id="271" name="AutoShape 13"/>
            <p:cNvCxnSpPr>
              <a:cxnSpLocks noChangeShapeType="1"/>
              <a:endCxn id="284" idx="0"/>
            </p:cNvCxnSpPr>
            <p:nvPr/>
          </p:nvCxnSpPr>
          <p:spPr bwMode="auto">
            <a:xfrm flipH="1">
              <a:off x="6056901" y="3682928"/>
              <a:ext cx="588352" cy="4028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2" name="AutoShape 14"/>
            <p:cNvCxnSpPr>
              <a:cxnSpLocks noChangeShapeType="1"/>
            </p:cNvCxnSpPr>
            <p:nvPr/>
          </p:nvCxnSpPr>
          <p:spPr bwMode="auto">
            <a:xfrm flipH="1">
              <a:off x="6055442" y="3779432"/>
              <a:ext cx="629837" cy="117046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3" name="AutoShape 15"/>
            <p:cNvCxnSpPr>
              <a:cxnSpLocks noChangeShapeType="1"/>
            </p:cNvCxnSpPr>
            <p:nvPr/>
          </p:nvCxnSpPr>
          <p:spPr bwMode="auto">
            <a:xfrm>
              <a:off x="6840629" y="3779432"/>
              <a:ext cx="842995" cy="11704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4" name="AutoShape 16"/>
            <p:cNvCxnSpPr>
              <a:cxnSpLocks noChangeShapeType="1"/>
            </p:cNvCxnSpPr>
            <p:nvPr/>
          </p:nvCxnSpPr>
          <p:spPr bwMode="auto">
            <a:xfrm>
              <a:off x="6951423" y="3712099"/>
              <a:ext cx="690051" cy="3894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5" name="AutoShape 17"/>
            <p:cNvCxnSpPr>
              <a:cxnSpLocks noChangeShapeType="1"/>
            </p:cNvCxnSpPr>
            <p:nvPr/>
          </p:nvCxnSpPr>
          <p:spPr bwMode="auto">
            <a:xfrm>
              <a:off x="5894067" y="4398892"/>
              <a:ext cx="3920" cy="5881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6" name="AutoShape 18"/>
            <p:cNvCxnSpPr>
              <a:cxnSpLocks noChangeShapeType="1"/>
            </p:cNvCxnSpPr>
            <p:nvPr/>
          </p:nvCxnSpPr>
          <p:spPr bwMode="auto">
            <a:xfrm flipV="1">
              <a:off x="6157803" y="4190160"/>
              <a:ext cx="1483672" cy="538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7" name="AutoShape 19"/>
            <p:cNvCxnSpPr>
              <a:cxnSpLocks noChangeShapeType="1"/>
            </p:cNvCxnSpPr>
            <p:nvPr/>
          </p:nvCxnSpPr>
          <p:spPr bwMode="auto">
            <a:xfrm>
              <a:off x="5983184" y="4358492"/>
              <a:ext cx="968239" cy="109343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8" name="AutoShape 20"/>
            <p:cNvCxnSpPr>
              <a:cxnSpLocks noChangeShapeType="1"/>
            </p:cNvCxnSpPr>
            <p:nvPr/>
          </p:nvCxnSpPr>
          <p:spPr bwMode="auto">
            <a:xfrm>
              <a:off x="6148170" y="5179950"/>
              <a:ext cx="640675" cy="3243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9" name="AutoShape 21"/>
            <p:cNvCxnSpPr>
              <a:cxnSpLocks noChangeShapeType="1"/>
            </p:cNvCxnSpPr>
            <p:nvPr/>
          </p:nvCxnSpPr>
          <p:spPr bwMode="auto">
            <a:xfrm flipV="1">
              <a:off x="6157803" y="4215972"/>
              <a:ext cx="1525820" cy="8147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0" name="AutoShape 22"/>
            <p:cNvCxnSpPr>
              <a:cxnSpLocks noChangeShapeType="1"/>
            </p:cNvCxnSpPr>
            <p:nvPr/>
          </p:nvCxnSpPr>
          <p:spPr bwMode="auto">
            <a:xfrm flipV="1">
              <a:off x="6171051" y="5030696"/>
              <a:ext cx="1455971" cy="1492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1" name="AutoShape 23"/>
            <p:cNvCxnSpPr>
              <a:cxnSpLocks noChangeShapeType="1"/>
            </p:cNvCxnSpPr>
            <p:nvPr/>
          </p:nvCxnSpPr>
          <p:spPr bwMode="auto">
            <a:xfrm flipH="1">
              <a:off x="7146394" y="4291159"/>
              <a:ext cx="665966" cy="11165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2" name="AutoShape 37"/>
            <p:cNvCxnSpPr>
              <a:cxnSpLocks noChangeShapeType="1"/>
            </p:cNvCxnSpPr>
            <p:nvPr/>
          </p:nvCxnSpPr>
          <p:spPr bwMode="auto">
            <a:xfrm>
              <a:off x="7823319" y="4294527"/>
              <a:ext cx="20473" cy="5880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83" name="Text Box 30"/>
            <p:cNvSpPr txBox="1">
              <a:spLocks noChangeArrowheads="1"/>
            </p:cNvSpPr>
            <p:nvPr/>
          </p:nvSpPr>
          <p:spPr bwMode="auto">
            <a:xfrm>
              <a:off x="6658971" y="3448101"/>
              <a:ext cx="613401" cy="375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一</a:t>
              </a:r>
              <a:endParaRPr lang="zh-CN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Text Box 30"/>
            <p:cNvSpPr txBox="1">
              <a:spLocks noChangeArrowheads="1"/>
            </p:cNvSpPr>
            <p:nvPr/>
          </p:nvSpPr>
          <p:spPr bwMode="auto">
            <a:xfrm>
              <a:off x="5750200" y="4085739"/>
              <a:ext cx="613401" cy="375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二</a:t>
              </a:r>
              <a:endParaRPr lang="zh-CN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Text Box 30"/>
            <p:cNvSpPr txBox="1">
              <a:spLocks noChangeArrowheads="1"/>
            </p:cNvSpPr>
            <p:nvPr/>
          </p:nvSpPr>
          <p:spPr bwMode="auto">
            <a:xfrm>
              <a:off x="5758799" y="4941168"/>
              <a:ext cx="613401" cy="375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三</a:t>
              </a:r>
              <a:endParaRPr lang="zh-CN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Text Box 30"/>
            <p:cNvSpPr txBox="1">
              <a:spLocks noChangeArrowheads="1"/>
            </p:cNvSpPr>
            <p:nvPr/>
          </p:nvSpPr>
          <p:spPr bwMode="auto">
            <a:xfrm>
              <a:off x="7668344" y="4005064"/>
              <a:ext cx="613401" cy="404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六</a:t>
              </a:r>
              <a:endParaRPr lang="zh-CN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Text Box 30"/>
            <p:cNvSpPr txBox="1">
              <a:spLocks noChangeArrowheads="1"/>
            </p:cNvSpPr>
            <p:nvPr/>
          </p:nvSpPr>
          <p:spPr bwMode="auto">
            <a:xfrm>
              <a:off x="6851736" y="5442932"/>
              <a:ext cx="613401" cy="375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四</a:t>
              </a:r>
              <a:endParaRPr lang="zh-CN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70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/>
      <p:bldP spid="6349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762A4A-BD0F-4232-84CE-F65D8BF3B05B}" type="slidenum">
              <a:rPr lang="zh-CN" altLang="en-US" smtClean="0">
                <a:solidFill>
                  <a:schemeClr val="accent1"/>
                </a:solidFill>
              </a:rPr>
              <a:pPr/>
              <a:t>34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63491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785225" cy="642938"/>
          </a:xfrm>
        </p:spPr>
        <p:txBody>
          <a:bodyPr/>
          <a:lstStyle/>
          <a:p>
            <a:pPr algn="l"/>
            <a:r>
              <a:rPr lang="zh-CN" altLang="en-US" sz="4000" dirty="0"/>
              <a:t>韦尔奇</a:t>
            </a:r>
            <a:r>
              <a:rPr lang="en-US" altLang="zh-CN" sz="4000" dirty="0">
                <a:latin typeface="Courier New" panose="02070309020205020404" pitchFamily="49" charset="0"/>
              </a:rPr>
              <a:t>·</a:t>
            </a:r>
            <a:r>
              <a:rPr lang="zh-CN" altLang="en-US" sz="4000" dirty="0"/>
              <a:t>鲍威尔（</a:t>
            </a:r>
            <a:r>
              <a:rPr lang="en-US" altLang="zh-CN" sz="4000" dirty="0" err="1"/>
              <a:t>WelchPowell</a:t>
            </a:r>
            <a:r>
              <a:rPr lang="zh-CN" altLang="en-US" sz="4000" dirty="0"/>
              <a:t>）方法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67544" y="836712"/>
            <a:ext cx="835292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到现在还没有一个简单的方法可以确定任一图</a:t>
            </a:r>
            <a:r>
              <a:rPr lang="en-US" altLang="zh-CN" b="1" dirty="0">
                <a:solidFill>
                  <a:srgbClr val="33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solidFill>
                  <a:srgbClr val="33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b="1" dirty="0">
                <a:solidFill>
                  <a:srgbClr val="33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n―</a:t>
            </a:r>
            <a:r>
              <a:rPr lang="zh-CN" altLang="en-US" b="1" dirty="0">
                <a:solidFill>
                  <a:srgbClr val="33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着色的。但韦尔奇</a:t>
            </a:r>
            <a:r>
              <a:rPr lang="en-US" altLang="zh-CN" b="1" dirty="0">
                <a:solidFill>
                  <a:srgbClr val="33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·</a:t>
            </a:r>
            <a:r>
              <a:rPr lang="zh-CN" altLang="en-US" b="1" dirty="0">
                <a:solidFill>
                  <a:srgbClr val="33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鲍威尔（</a:t>
            </a:r>
            <a:r>
              <a:rPr lang="en-US" altLang="zh-CN" b="1" dirty="0">
                <a:solidFill>
                  <a:srgbClr val="33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Welch Powell</a:t>
            </a:r>
            <a:r>
              <a:rPr lang="zh-CN" altLang="en-US" b="1" dirty="0">
                <a:solidFill>
                  <a:srgbClr val="33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）给出了一种图着色方法，步骤如下</a:t>
            </a:r>
            <a:r>
              <a:rPr lang="zh-CN" altLang="en-US" sz="2400" b="1" dirty="0">
                <a:solidFill>
                  <a:srgbClr val="33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501735" y="2708920"/>
            <a:ext cx="824672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04863" indent="-804863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842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63638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333300"/>
                </a:solidFill>
              </a:rPr>
              <a:t>（</a:t>
            </a:r>
            <a:r>
              <a:rPr lang="en-US" altLang="zh-CN" sz="3200" b="1" dirty="0">
                <a:solidFill>
                  <a:srgbClr val="333300"/>
                </a:solidFill>
              </a:rPr>
              <a:t>1</a:t>
            </a:r>
            <a:r>
              <a:rPr lang="zh-CN" altLang="en-US" sz="3200" b="1" dirty="0">
                <a:solidFill>
                  <a:srgbClr val="333300"/>
                </a:solidFill>
              </a:rPr>
              <a:t>）将图</a:t>
            </a:r>
            <a:r>
              <a:rPr lang="en-US" altLang="zh-CN" sz="3200" b="1" i="1" dirty="0">
                <a:solidFill>
                  <a:srgbClr val="333300"/>
                </a:solidFill>
              </a:rPr>
              <a:t>G</a:t>
            </a:r>
            <a:r>
              <a:rPr lang="zh-CN" altLang="en-US" sz="3200" b="1" dirty="0">
                <a:solidFill>
                  <a:srgbClr val="333300"/>
                </a:solidFill>
              </a:rPr>
              <a:t>中的顶点按度数递减次序排列。</a:t>
            </a:r>
          </a:p>
          <a:p>
            <a:r>
              <a:rPr lang="zh-CN" altLang="en-US" sz="3200" b="1" dirty="0">
                <a:solidFill>
                  <a:srgbClr val="333300"/>
                </a:solidFill>
              </a:rPr>
              <a:t>（</a:t>
            </a:r>
            <a:r>
              <a:rPr lang="en-US" altLang="zh-CN" sz="3200" b="1" dirty="0">
                <a:solidFill>
                  <a:srgbClr val="333300"/>
                </a:solidFill>
              </a:rPr>
              <a:t>2</a:t>
            </a:r>
            <a:r>
              <a:rPr lang="zh-CN" altLang="en-US" sz="3200" b="1" dirty="0">
                <a:solidFill>
                  <a:srgbClr val="333300"/>
                </a:solidFill>
              </a:rPr>
              <a:t>）用第一种颜色对第一顶点着色，并将与已着色顶点不邻接的顶点也着第一种颜色。</a:t>
            </a:r>
          </a:p>
          <a:p>
            <a:r>
              <a:rPr lang="zh-CN" altLang="en-US" sz="3200" b="1" dirty="0">
                <a:solidFill>
                  <a:srgbClr val="333300"/>
                </a:solidFill>
              </a:rPr>
              <a:t>（</a:t>
            </a:r>
            <a:r>
              <a:rPr lang="en-US" altLang="zh-CN" sz="3200" b="1" dirty="0">
                <a:solidFill>
                  <a:srgbClr val="333300"/>
                </a:solidFill>
              </a:rPr>
              <a:t>3</a:t>
            </a:r>
            <a:r>
              <a:rPr lang="zh-CN" altLang="en-US" sz="3200" b="1" dirty="0">
                <a:solidFill>
                  <a:srgbClr val="333300"/>
                </a:solidFill>
              </a:rPr>
              <a:t>）按排列次序用第二种颜色对未着色的顶点重复（</a:t>
            </a:r>
            <a:r>
              <a:rPr lang="en-US" altLang="zh-CN" sz="3200" b="1" dirty="0">
                <a:solidFill>
                  <a:srgbClr val="333300"/>
                </a:solidFill>
              </a:rPr>
              <a:t>2</a:t>
            </a:r>
            <a:r>
              <a:rPr lang="zh-CN" altLang="en-US" sz="3200" b="1" dirty="0">
                <a:solidFill>
                  <a:srgbClr val="333300"/>
                </a:solidFill>
              </a:rPr>
              <a:t>）。用第三种颜色继续以上做法，直到所有的顶点均着上色为止。</a:t>
            </a:r>
          </a:p>
        </p:txBody>
      </p:sp>
    </p:spTree>
    <p:extLst>
      <p:ext uri="{BB962C8B-B14F-4D97-AF65-F5344CB8AC3E}">
        <p14:creationId xmlns:p14="http://schemas.microsoft.com/office/powerpoint/2010/main" val="4061991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96" y="1"/>
            <a:ext cx="9121104" cy="620688"/>
          </a:xfrm>
        </p:spPr>
        <p:txBody>
          <a:bodyPr/>
          <a:lstStyle/>
          <a:p>
            <a:pPr algn="l"/>
            <a:r>
              <a:rPr lang="zh-CN" altLang="en-US" sz="4000" dirty="0"/>
              <a:t>例  利用韦尔奇</a:t>
            </a:r>
            <a:r>
              <a:rPr lang="en-US" altLang="zh-CN" sz="4000" dirty="0">
                <a:latin typeface="Courier New" panose="02070309020205020404" pitchFamily="49" charset="0"/>
              </a:rPr>
              <a:t>·</a:t>
            </a:r>
            <a:r>
              <a:rPr lang="zh-CN" altLang="en-US" sz="4000" dirty="0"/>
              <a:t>鲍威尔方法对图着色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781" y="3783036"/>
            <a:ext cx="493411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804863" indent="-804863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8425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63638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333300"/>
                </a:solidFill>
              </a:rPr>
              <a:t>（</a:t>
            </a:r>
            <a:r>
              <a:rPr lang="en-US" altLang="zh-CN" sz="2400" dirty="0">
                <a:solidFill>
                  <a:srgbClr val="333300"/>
                </a:solidFill>
              </a:rPr>
              <a:t>1</a:t>
            </a:r>
            <a:r>
              <a:rPr lang="zh-CN" altLang="en-US" sz="2400" dirty="0">
                <a:solidFill>
                  <a:srgbClr val="333300"/>
                </a:solidFill>
              </a:rPr>
              <a:t>）各顶点按度数递减次序排列：</a:t>
            </a:r>
          </a:p>
          <a:p>
            <a:r>
              <a:rPr lang="zh-CN" altLang="en-US" sz="2400" dirty="0">
                <a:solidFill>
                  <a:srgbClr val="333300"/>
                </a:solidFill>
              </a:rPr>
              <a:t>            </a:t>
            </a:r>
            <a:r>
              <a:rPr lang="en-US" altLang="zh-CN" sz="2400" i="1" dirty="0">
                <a:solidFill>
                  <a:srgbClr val="333300"/>
                </a:solidFill>
              </a:rPr>
              <a:t>c</a:t>
            </a:r>
            <a:r>
              <a:rPr lang="zh-CN" altLang="en-US" sz="2400" dirty="0">
                <a:solidFill>
                  <a:srgbClr val="333300"/>
                </a:solidFill>
              </a:rPr>
              <a:t>，</a:t>
            </a:r>
            <a:r>
              <a:rPr lang="en-US" altLang="zh-CN" sz="2400" i="1" dirty="0">
                <a:solidFill>
                  <a:srgbClr val="333300"/>
                </a:solidFill>
              </a:rPr>
              <a:t>a</a:t>
            </a:r>
            <a:r>
              <a:rPr lang="zh-CN" altLang="en-US" sz="2400" dirty="0">
                <a:solidFill>
                  <a:srgbClr val="333300"/>
                </a:solidFill>
              </a:rPr>
              <a:t>，</a:t>
            </a:r>
            <a:r>
              <a:rPr lang="en-US" altLang="zh-CN" sz="2400" i="1" dirty="0">
                <a:solidFill>
                  <a:srgbClr val="333300"/>
                </a:solidFill>
              </a:rPr>
              <a:t>e</a:t>
            </a:r>
            <a:r>
              <a:rPr lang="zh-CN" altLang="en-US" sz="2400" dirty="0">
                <a:solidFill>
                  <a:srgbClr val="333300"/>
                </a:solidFill>
              </a:rPr>
              <a:t>，</a:t>
            </a:r>
            <a:r>
              <a:rPr lang="en-US" altLang="zh-CN" sz="2400" i="1" dirty="0">
                <a:solidFill>
                  <a:srgbClr val="333300"/>
                </a:solidFill>
              </a:rPr>
              <a:t>f</a:t>
            </a:r>
            <a:r>
              <a:rPr lang="zh-CN" altLang="en-US" sz="2400" dirty="0">
                <a:solidFill>
                  <a:srgbClr val="333300"/>
                </a:solidFill>
              </a:rPr>
              <a:t>，</a:t>
            </a:r>
            <a:r>
              <a:rPr lang="en-US" altLang="zh-CN" sz="2400" i="1" dirty="0">
                <a:solidFill>
                  <a:srgbClr val="333300"/>
                </a:solidFill>
              </a:rPr>
              <a:t>b</a:t>
            </a:r>
            <a:r>
              <a:rPr lang="zh-CN" altLang="en-US" sz="2400" dirty="0">
                <a:solidFill>
                  <a:srgbClr val="333300"/>
                </a:solidFill>
              </a:rPr>
              <a:t>，</a:t>
            </a:r>
            <a:r>
              <a:rPr lang="en-US" altLang="zh-CN" sz="2400" i="1" dirty="0">
                <a:solidFill>
                  <a:srgbClr val="333300"/>
                </a:solidFill>
              </a:rPr>
              <a:t>h</a:t>
            </a:r>
            <a:r>
              <a:rPr lang="zh-CN" altLang="en-US" sz="2400" dirty="0">
                <a:solidFill>
                  <a:srgbClr val="333300"/>
                </a:solidFill>
              </a:rPr>
              <a:t>，</a:t>
            </a:r>
            <a:r>
              <a:rPr lang="en-US" altLang="zh-CN" sz="2400" dirty="0">
                <a:solidFill>
                  <a:srgbClr val="333300"/>
                </a:solidFill>
              </a:rPr>
              <a:t>g</a:t>
            </a:r>
            <a:r>
              <a:rPr lang="zh-CN" altLang="en-US" sz="2400" dirty="0">
                <a:solidFill>
                  <a:srgbClr val="333300"/>
                </a:solidFill>
              </a:rPr>
              <a:t>，</a:t>
            </a:r>
            <a:r>
              <a:rPr lang="en-US" altLang="zh-CN" sz="2400" i="1" dirty="0">
                <a:solidFill>
                  <a:srgbClr val="333300"/>
                </a:solidFill>
              </a:rPr>
              <a:t>d</a:t>
            </a:r>
            <a:r>
              <a:rPr lang="zh-CN" altLang="en-US" sz="2400" dirty="0">
                <a:solidFill>
                  <a:srgbClr val="333300"/>
                </a:solidFill>
              </a:rPr>
              <a:t>。</a:t>
            </a:r>
          </a:p>
          <a:p>
            <a:r>
              <a:rPr lang="zh-CN" altLang="en-US" sz="2400" dirty="0">
                <a:solidFill>
                  <a:srgbClr val="333300"/>
                </a:solidFill>
              </a:rPr>
              <a:t>（</a:t>
            </a:r>
            <a:r>
              <a:rPr lang="en-US" altLang="zh-CN" sz="2400" dirty="0">
                <a:solidFill>
                  <a:srgbClr val="333300"/>
                </a:solidFill>
              </a:rPr>
              <a:t>2</a:t>
            </a:r>
            <a:r>
              <a:rPr lang="zh-CN" altLang="en-US" sz="2400" dirty="0">
                <a:solidFill>
                  <a:srgbClr val="333300"/>
                </a:solidFill>
              </a:rPr>
              <a:t>）对</a:t>
            </a:r>
            <a:r>
              <a:rPr lang="en-US" altLang="zh-CN" sz="2400" i="1" dirty="0">
                <a:solidFill>
                  <a:srgbClr val="333300"/>
                </a:solidFill>
              </a:rPr>
              <a:t>c</a:t>
            </a:r>
            <a:r>
              <a:rPr lang="zh-CN" altLang="en-US" sz="2400" dirty="0">
                <a:solidFill>
                  <a:srgbClr val="333300"/>
                </a:solidFill>
              </a:rPr>
              <a:t>和与</a:t>
            </a:r>
            <a:r>
              <a:rPr lang="en-US" altLang="zh-CN" sz="2400" i="1" dirty="0">
                <a:solidFill>
                  <a:srgbClr val="333300"/>
                </a:solidFill>
              </a:rPr>
              <a:t>c</a:t>
            </a:r>
            <a:r>
              <a:rPr lang="zh-CN" altLang="en-US" sz="2400" dirty="0">
                <a:solidFill>
                  <a:srgbClr val="333300"/>
                </a:solidFill>
              </a:rPr>
              <a:t>不邻接的</a:t>
            </a:r>
            <a:r>
              <a:rPr lang="en-US" altLang="zh-CN" sz="2400" i="1" dirty="0">
                <a:solidFill>
                  <a:srgbClr val="333300"/>
                </a:solidFill>
              </a:rPr>
              <a:t>e</a:t>
            </a:r>
            <a:r>
              <a:rPr lang="zh-CN" altLang="en-US" sz="2400" dirty="0">
                <a:solidFill>
                  <a:srgbClr val="333300"/>
                </a:solidFill>
              </a:rPr>
              <a:t>，</a:t>
            </a:r>
            <a:r>
              <a:rPr lang="en-US" altLang="zh-CN" sz="2400" i="1" dirty="0">
                <a:solidFill>
                  <a:srgbClr val="333300"/>
                </a:solidFill>
              </a:rPr>
              <a:t>b</a:t>
            </a:r>
            <a:r>
              <a:rPr lang="zh-CN" altLang="en-US" sz="2400" dirty="0">
                <a:solidFill>
                  <a:srgbClr val="333300"/>
                </a:solidFill>
              </a:rPr>
              <a:t>着第一种颜色。</a:t>
            </a:r>
          </a:p>
          <a:p>
            <a:r>
              <a:rPr lang="zh-CN" altLang="en-US" sz="2400" dirty="0">
                <a:solidFill>
                  <a:srgbClr val="333300"/>
                </a:solidFill>
              </a:rPr>
              <a:t>（</a:t>
            </a:r>
            <a:r>
              <a:rPr lang="en-US" altLang="zh-CN" sz="2400" dirty="0">
                <a:solidFill>
                  <a:srgbClr val="333300"/>
                </a:solidFill>
              </a:rPr>
              <a:t>3</a:t>
            </a:r>
            <a:r>
              <a:rPr lang="zh-CN" altLang="en-US" sz="2400" dirty="0">
                <a:solidFill>
                  <a:srgbClr val="333300"/>
                </a:solidFill>
              </a:rPr>
              <a:t>）对</a:t>
            </a:r>
            <a:r>
              <a:rPr lang="en-US" altLang="zh-CN" sz="2400" i="1" dirty="0">
                <a:solidFill>
                  <a:srgbClr val="333300"/>
                </a:solidFill>
              </a:rPr>
              <a:t>a</a:t>
            </a:r>
            <a:r>
              <a:rPr lang="zh-CN" altLang="en-US" sz="2400" dirty="0">
                <a:solidFill>
                  <a:srgbClr val="333300"/>
                </a:solidFill>
              </a:rPr>
              <a:t>和与</a:t>
            </a:r>
            <a:r>
              <a:rPr lang="en-US" altLang="zh-CN" sz="2400" i="1" dirty="0">
                <a:solidFill>
                  <a:srgbClr val="333300"/>
                </a:solidFill>
              </a:rPr>
              <a:t>a</a:t>
            </a:r>
            <a:r>
              <a:rPr lang="zh-CN" altLang="en-US" sz="2400" dirty="0">
                <a:solidFill>
                  <a:srgbClr val="333300"/>
                </a:solidFill>
              </a:rPr>
              <a:t>不邻接的</a:t>
            </a:r>
            <a:r>
              <a:rPr lang="en-US" altLang="zh-CN" sz="2400" dirty="0">
                <a:solidFill>
                  <a:srgbClr val="333300"/>
                </a:solidFill>
              </a:rPr>
              <a:t>g</a:t>
            </a:r>
            <a:r>
              <a:rPr lang="zh-CN" altLang="en-US" sz="2400" dirty="0">
                <a:solidFill>
                  <a:srgbClr val="333300"/>
                </a:solidFill>
              </a:rPr>
              <a:t>，</a:t>
            </a:r>
            <a:r>
              <a:rPr lang="en-US" altLang="zh-CN" sz="2400" i="1" dirty="0">
                <a:solidFill>
                  <a:srgbClr val="333300"/>
                </a:solidFill>
              </a:rPr>
              <a:t>d</a:t>
            </a:r>
            <a:r>
              <a:rPr lang="zh-CN" altLang="en-US" sz="2400" dirty="0">
                <a:solidFill>
                  <a:srgbClr val="333300"/>
                </a:solidFill>
              </a:rPr>
              <a:t>着第二种颜色。</a:t>
            </a:r>
          </a:p>
          <a:p>
            <a:r>
              <a:rPr lang="zh-CN" altLang="en-US" sz="2400" dirty="0">
                <a:solidFill>
                  <a:srgbClr val="333300"/>
                </a:solidFill>
              </a:rPr>
              <a:t>（</a:t>
            </a:r>
            <a:r>
              <a:rPr lang="en-US" altLang="zh-CN" sz="2400" dirty="0">
                <a:solidFill>
                  <a:srgbClr val="333300"/>
                </a:solidFill>
              </a:rPr>
              <a:t>4</a:t>
            </a:r>
            <a:r>
              <a:rPr lang="zh-CN" altLang="en-US" sz="2400" dirty="0">
                <a:solidFill>
                  <a:srgbClr val="333300"/>
                </a:solidFill>
              </a:rPr>
              <a:t>）对</a:t>
            </a:r>
            <a:r>
              <a:rPr lang="en-US" altLang="zh-CN" sz="2400" i="1" dirty="0">
                <a:solidFill>
                  <a:srgbClr val="333300"/>
                </a:solidFill>
              </a:rPr>
              <a:t>f</a:t>
            </a:r>
            <a:r>
              <a:rPr lang="zh-CN" altLang="en-US" sz="2400" dirty="0">
                <a:solidFill>
                  <a:srgbClr val="333300"/>
                </a:solidFill>
              </a:rPr>
              <a:t>和与</a:t>
            </a:r>
            <a:r>
              <a:rPr lang="en-US" altLang="zh-CN" sz="2400" i="1" dirty="0">
                <a:solidFill>
                  <a:srgbClr val="333300"/>
                </a:solidFill>
              </a:rPr>
              <a:t>f</a:t>
            </a:r>
            <a:r>
              <a:rPr lang="zh-CN" altLang="en-US" sz="2400" dirty="0">
                <a:solidFill>
                  <a:srgbClr val="333300"/>
                </a:solidFill>
              </a:rPr>
              <a:t>不邻接的</a:t>
            </a:r>
            <a:r>
              <a:rPr lang="en-US" altLang="zh-CN" sz="2400" i="1" dirty="0">
                <a:solidFill>
                  <a:srgbClr val="333300"/>
                </a:solidFill>
              </a:rPr>
              <a:t>h</a:t>
            </a:r>
            <a:r>
              <a:rPr lang="zh-CN" altLang="en-US" sz="2400" dirty="0">
                <a:solidFill>
                  <a:srgbClr val="333300"/>
                </a:solidFill>
              </a:rPr>
              <a:t>着第三种颜色。</a:t>
            </a:r>
          </a:p>
        </p:txBody>
      </p: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442042" y="883443"/>
            <a:ext cx="3646487" cy="2598738"/>
            <a:chOff x="3305" y="1071"/>
            <a:chExt cx="2297" cy="1637"/>
          </a:xfrm>
        </p:grpSpPr>
        <p:sp>
          <p:nvSpPr>
            <p:cNvPr id="7" name="Oval 69"/>
            <p:cNvSpPr>
              <a:spLocks noChangeArrowheads="1"/>
            </p:cNvSpPr>
            <p:nvPr/>
          </p:nvSpPr>
          <p:spPr bwMode="auto">
            <a:xfrm>
              <a:off x="3871" y="1286"/>
              <a:ext cx="136" cy="136"/>
            </a:xfrm>
            <a:prstGeom prst="ellipse">
              <a:avLst/>
            </a:prstGeom>
            <a:solidFill>
              <a:srgbClr val="7F8D8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70"/>
            <p:cNvSpPr>
              <a:spLocks noChangeArrowheads="1"/>
            </p:cNvSpPr>
            <p:nvPr/>
          </p:nvSpPr>
          <p:spPr bwMode="auto">
            <a:xfrm>
              <a:off x="3508" y="1648"/>
              <a:ext cx="136" cy="136"/>
            </a:xfrm>
            <a:prstGeom prst="ellipse">
              <a:avLst/>
            </a:prstGeom>
            <a:solidFill>
              <a:srgbClr val="7F8D8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71"/>
            <p:cNvSpPr>
              <a:spLocks noChangeArrowheads="1"/>
            </p:cNvSpPr>
            <p:nvPr/>
          </p:nvSpPr>
          <p:spPr bwMode="auto">
            <a:xfrm>
              <a:off x="3871" y="2102"/>
              <a:ext cx="136" cy="136"/>
            </a:xfrm>
            <a:prstGeom prst="ellipse">
              <a:avLst/>
            </a:prstGeom>
            <a:solidFill>
              <a:srgbClr val="7F8D8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72"/>
            <p:cNvSpPr>
              <a:spLocks noChangeArrowheads="1"/>
            </p:cNvSpPr>
            <p:nvPr/>
          </p:nvSpPr>
          <p:spPr bwMode="auto">
            <a:xfrm>
              <a:off x="4778" y="1467"/>
              <a:ext cx="136" cy="136"/>
            </a:xfrm>
            <a:prstGeom prst="ellipse">
              <a:avLst/>
            </a:prstGeom>
            <a:solidFill>
              <a:srgbClr val="7F8D8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73"/>
            <p:cNvSpPr>
              <a:spLocks noChangeArrowheads="1"/>
            </p:cNvSpPr>
            <p:nvPr/>
          </p:nvSpPr>
          <p:spPr bwMode="auto">
            <a:xfrm>
              <a:off x="4279" y="2420"/>
              <a:ext cx="136" cy="136"/>
            </a:xfrm>
            <a:prstGeom prst="ellipse">
              <a:avLst/>
            </a:prstGeom>
            <a:solidFill>
              <a:srgbClr val="7F8D8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74"/>
            <p:cNvSpPr>
              <a:spLocks noChangeArrowheads="1"/>
            </p:cNvSpPr>
            <p:nvPr/>
          </p:nvSpPr>
          <p:spPr bwMode="auto">
            <a:xfrm>
              <a:off x="5232" y="2102"/>
              <a:ext cx="136" cy="136"/>
            </a:xfrm>
            <a:prstGeom prst="ellipse">
              <a:avLst/>
            </a:prstGeom>
            <a:solidFill>
              <a:srgbClr val="7F8D8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75"/>
            <p:cNvSpPr>
              <a:spLocks noChangeArrowheads="1"/>
            </p:cNvSpPr>
            <p:nvPr/>
          </p:nvSpPr>
          <p:spPr bwMode="auto">
            <a:xfrm>
              <a:off x="4959" y="2510"/>
              <a:ext cx="136" cy="136"/>
            </a:xfrm>
            <a:prstGeom prst="ellipse">
              <a:avLst/>
            </a:prstGeom>
            <a:solidFill>
              <a:srgbClr val="7F8D8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accent1"/>
                </a:solidFill>
              </a:endParaRPr>
            </a:p>
          </p:txBody>
        </p:sp>
        <p:sp>
          <p:nvSpPr>
            <p:cNvPr id="14" name="Oval 76"/>
            <p:cNvSpPr>
              <a:spLocks noChangeArrowheads="1"/>
            </p:cNvSpPr>
            <p:nvPr/>
          </p:nvSpPr>
          <p:spPr bwMode="auto">
            <a:xfrm>
              <a:off x="5141" y="1694"/>
              <a:ext cx="136" cy="136"/>
            </a:xfrm>
            <a:prstGeom prst="ellipse">
              <a:avLst/>
            </a:prstGeom>
            <a:solidFill>
              <a:srgbClr val="7F8D8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77"/>
            <p:cNvSpPr>
              <a:spLocks noChangeShapeType="1"/>
            </p:cNvSpPr>
            <p:nvPr/>
          </p:nvSpPr>
          <p:spPr bwMode="auto">
            <a:xfrm flipH="1">
              <a:off x="3599" y="1376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78"/>
            <p:cNvSpPr>
              <a:spLocks noChangeShapeType="1"/>
            </p:cNvSpPr>
            <p:nvPr/>
          </p:nvSpPr>
          <p:spPr bwMode="auto">
            <a:xfrm>
              <a:off x="3553" y="1739"/>
              <a:ext cx="363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79"/>
            <p:cNvSpPr>
              <a:spLocks noChangeShapeType="1"/>
            </p:cNvSpPr>
            <p:nvPr/>
          </p:nvSpPr>
          <p:spPr bwMode="auto">
            <a:xfrm>
              <a:off x="3962" y="1376"/>
              <a:ext cx="1043" cy="1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80"/>
            <p:cNvSpPr>
              <a:spLocks noChangeShapeType="1"/>
            </p:cNvSpPr>
            <p:nvPr/>
          </p:nvSpPr>
          <p:spPr bwMode="auto">
            <a:xfrm>
              <a:off x="3644" y="1694"/>
              <a:ext cx="163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81"/>
            <p:cNvSpPr>
              <a:spLocks noChangeShapeType="1"/>
            </p:cNvSpPr>
            <p:nvPr/>
          </p:nvSpPr>
          <p:spPr bwMode="auto">
            <a:xfrm>
              <a:off x="3962" y="2147"/>
              <a:ext cx="1315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82"/>
            <p:cNvSpPr>
              <a:spLocks noChangeShapeType="1"/>
            </p:cNvSpPr>
            <p:nvPr/>
          </p:nvSpPr>
          <p:spPr bwMode="auto">
            <a:xfrm>
              <a:off x="3962" y="1376"/>
              <a:ext cx="362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83"/>
            <p:cNvSpPr>
              <a:spLocks noChangeShapeType="1"/>
            </p:cNvSpPr>
            <p:nvPr/>
          </p:nvSpPr>
          <p:spPr bwMode="auto">
            <a:xfrm>
              <a:off x="4324" y="2465"/>
              <a:ext cx="68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84"/>
            <p:cNvSpPr>
              <a:spLocks noChangeShapeType="1"/>
            </p:cNvSpPr>
            <p:nvPr/>
          </p:nvSpPr>
          <p:spPr bwMode="auto">
            <a:xfrm flipH="1">
              <a:off x="5050" y="2193"/>
              <a:ext cx="272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85"/>
            <p:cNvSpPr>
              <a:spLocks noChangeShapeType="1"/>
            </p:cNvSpPr>
            <p:nvPr/>
          </p:nvSpPr>
          <p:spPr bwMode="auto">
            <a:xfrm>
              <a:off x="5232" y="1785"/>
              <a:ext cx="45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86"/>
            <p:cNvSpPr>
              <a:spLocks noChangeShapeType="1"/>
            </p:cNvSpPr>
            <p:nvPr/>
          </p:nvSpPr>
          <p:spPr bwMode="auto">
            <a:xfrm flipH="1" flipV="1">
              <a:off x="4869" y="1512"/>
              <a:ext cx="31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87"/>
            <p:cNvSpPr>
              <a:spLocks noChangeShapeType="1"/>
            </p:cNvSpPr>
            <p:nvPr/>
          </p:nvSpPr>
          <p:spPr bwMode="auto">
            <a:xfrm>
              <a:off x="4823" y="1558"/>
              <a:ext cx="227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88"/>
            <p:cNvSpPr>
              <a:spLocks noChangeShapeType="1"/>
            </p:cNvSpPr>
            <p:nvPr/>
          </p:nvSpPr>
          <p:spPr bwMode="auto">
            <a:xfrm flipH="1">
              <a:off x="3962" y="1512"/>
              <a:ext cx="861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89"/>
            <p:cNvSpPr>
              <a:spLocks noChangeShapeType="1"/>
            </p:cNvSpPr>
            <p:nvPr/>
          </p:nvSpPr>
          <p:spPr bwMode="auto">
            <a:xfrm flipH="1">
              <a:off x="3599" y="1512"/>
              <a:ext cx="1224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90"/>
            <p:cNvSpPr txBox="1">
              <a:spLocks noChangeArrowheads="1"/>
            </p:cNvSpPr>
            <p:nvPr/>
          </p:nvSpPr>
          <p:spPr bwMode="auto">
            <a:xfrm>
              <a:off x="3305" y="165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29" name="Text Box 91"/>
            <p:cNvSpPr txBox="1">
              <a:spLocks noChangeArrowheads="1"/>
            </p:cNvSpPr>
            <p:nvPr/>
          </p:nvSpPr>
          <p:spPr bwMode="auto">
            <a:xfrm>
              <a:off x="3909" y="107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30" name="Text Box 92"/>
            <p:cNvSpPr txBox="1">
              <a:spLocks noChangeArrowheads="1"/>
            </p:cNvSpPr>
            <p:nvPr/>
          </p:nvSpPr>
          <p:spPr bwMode="auto">
            <a:xfrm>
              <a:off x="3727" y="216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h</a:t>
              </a:r>
            </a:p>
          </p:txBody>
        </p:sp>
        <p:sp>
          <p:nvSpPr>
            <p:cNvPr id="31" name="Text Box 93"/>
            <p:cNvSpPr txBox="1">
              <a:spLocks noChangeArrowheads="1"/>
            </p:cNvSpPr>
            <p:nvPr/>
          </p:nvSpPr>
          <p:spPr bwMode="auto">
            <a:xfrm>
              <a:off x="4865" y="125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32" name="Line 94"/>
            <p:cNvSpPr>
              <a:spLocks noChangeShapeType="1"/>
            </p:cNvSpPr>
            <p:nvPr/>
          </p:nvSpPr>
          <p:spPr bwMode="auto">
            <a:xfrm flipH="1">
              <a:off x="4324" y="1603"/>
              <a:ext cx="499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95"/>
            <p:cNvSpPr txBox="1">
              <a:spLocks noChangeArrowheads="1"/>
            </p:cNvSpPr>
            <p:nvPr/>
          </p:nvSpPr>
          <p:spPr bwMode="auto">
            <a:xfrm>
              <a:off x="5224" y="157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34" name="Text Box 96"/>
            <p:cNvSpPr txBox="1">
              <a:spLocks noChangeArrowheads="1"/>
            </p:cNvSpPr>
            <p:nvPr/>
          </p:nvSpPr>
          <p:spPr bwMode="auto">
            <a:xfrm>
              <a:off x="5406" y="21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35" name="Text Box 97"/>
            <p:cNvSpPr txBox="1">
              <a:spLocks noChangeArrowheads="1"/>
            </p:cNvSpPr>
            <p:nvPr/>
          </p:nvSpPr>
          <p:spPr bwMode="auto">
            <a:xfrm>
              <a:off x="5199" y="2477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36" name="Text Box 98"/>
            <p:cNvSpPr txBox="1">
              <a:spLocks noChangeArrowheads="1"/>
            </p:cNvSpPr>
            <p:nvPr/>
          </p:nvSpPr>
          <p:spPr bwMode="auto">
            <a:xfrm>
              <a:off x="4000" y="238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D562A925-3B81-ECE0-2719-087EB77FABB6}"/>
              </a:ext>
            </a:extLst>
          </p:cNvPr>
          <p:cNvGrpSpPr/>
          <p:nvPr/>
        </p:nvGrpSpPr>
        <p:grpSpPr>
          <a:xfrm>
            <a:off x="5055473" y="943228"/>
            <a:ext cx="3646487" cy="2598738"/>
            <a:chOff x="4824806" y="995853"/>
            <a:chExt cx="3646487" cy="2598738"/>
          </a:xfrm>
        </p:grpSpPr>
        <p:sp>
          <p:nvSpPr>
            <p:cNvPr id="99" name="Oval 69">
              <a:extLst>
                <a:ext uri="{FF2B5EF4-FFF2-40B4-BE49-F238E27FC236}">
                  <a16:creationId xmlns:a16="http://schemas.microsoft.com/office/drawing/2014/main" id="{189D3507-F74E-5DBB-9BC8-59401A827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3331" y="1337166"/>
              <a:ext cx="215900" cy="2159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Oval 70">
              <a:extLst>
                <a:ext uri="{FF2B5EF4-FFF2-40B4-BE49-F238E27FC236}">
                  <a16:creationId xmlns:a16="http://schemas.microsoft.com/office/drawing/2014/main" id="{C94F6611-C7E2-D8B6-3040-359CF1FD7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7068" y="1911841"/>
              <a:ext cx="215900" cy="215900"/>
            </a:xfrm>
            <a:prstGeom prst="ellipse">
              <a:avLst/>
            </a:prstGeom>
            <a:solidFill>
              <a:srgbClr val="7F8D8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Oval 71">
              <a:extLst>
                <a:ext uri="{FF2B5EF4-FFF2-40B4-BE49-F238E27FC236}">
                  <a16:creationId xmlns:a16="http://schemas.microsoft.com/office/drawing/2014/main" id="{757DDAB0-9FC1-30B2-6993-DBAD5B65F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3331" y="2632566"/>
              <a:ext cx="215900" cy="215900"/>
            </a:xfrm>
            <a:prstGeom prst="ellipse">
              <a:avLst/>
            </a:prstGeom>
            <a:solidFill>
              <a:srgbClr val="7F8D8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Oval 72">
              <a:extLst>
                <a:ext uri="{FF2B5EF4-FFF2-40B4-BE49-F238E27FC236}">
                  <a16:creationId xmlns:a16="http://schemas.microsoft.com/office/drawing/2014/main" id="{85EC258A-20F0-992B-0F64-97F21A9F3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3193" y="1624503"/>
              <a:ext cx="215900" cy="2159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Oval 73">
              <a:extLst>
                <a:ext uri="{FF2B5EF4-FFF2-40B4-BE49-F238E27FC236}">
                  <a16:creationId xmlns:a16="http://schemas.microsoft.com/office/drawing/2014/main" id="{9C7D76C7-83D8-8647-F4B5-14C0844E0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1031" y="3137391"/>
              <a:ext cx="215900" cy="215900"/>
            </a:xfrm>
            <a:prstGeom prst="ellipse">
              <a:avLst/>
            </a:prstGeom>
            <a:solidFill>
              <a:srgbClr val="7F8D8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Oval 74">
              <a:extLst>
                <a:ext uri="{FF2B5EF4-FFF2-40B4-BE49-F238E27FC236}">
                  <a16:creationId xmlns:a16="http://schemas.microsoft.com/office/drawing/2014/main" id="{81997ECD-C8BC-A0BF-9D07-BCA4A63B6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3918" y="2632566"/>
              <a:ext cx="215900" cy="215900"/>
            </a:xfrm>
            <a:prstGeom prst="ellipse">
              <a:avLst/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Oval 75">
              <a:extLst>
                <a:ext uri="{FF2B5EF4-FFF2-40B4-BE49-F238E27FC236}">
                  <a16:creationId xmlns:a16="http://schemas.microsoft.com/office/drawing/2014/main" id="{80320647-30F7-976D-46C6-4FC70EBBD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0531" y="3280266"/>
              <a:ext cx="215900" cy="215900"/>
            </a:xfrm>
            <a:prstGeom prst="ellipse">
              <a:avLst/>
            </a:prstGeom>
            <a:solidFill>
              <a:srgbClr val="7F8D8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accent1"/>
                </a:solidFill>
              </a:endParaRPr>
            </a:p>
          </p:txBody>
        </p:sp>
        <p:sp>
          <p:nvSpPr>
            <p:cNvPr id="106" name="Oval 76">
              <a:extLst>
                <a:ext uri="{FF2B5EF4-FFF2-40B4-BE49-F238E27FC236}">
                  <a16:creationId xmlns:a16="http://schemas.microsoft.com/office/drawing/2014/main" id="{65FE884D-FE2C-991D-D3E7-5AC1A748A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9456" y="1984866"/>
              <a:ext cx="215900" cy="215900"/>
            </a:xfrm>
            <a:prstGeom prst="ellipse">
              <a:avLst/>
            </a:prstGeom>
            <a:solidFill>
              <a:srgbClr val="A2A2A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77">
              <a:extLst>
                <a:ext uri="{FF2B5EF4-FFF2-40B4-BE49-F238E27FC236}">
                  <a16:creationId xmlns:a16="http://schemas.microsoft.com/office/drawing/2014/main" id="{D02C7379-E945-184D-FF6E-2B2EE11E0D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91531" y="1480041"/>
              <a:ext cx="503237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Line 78">
              <a:extLst>
                <a:ext uri="{FF2B5EF4-FFF2-40B4-BE49-F238E27FC236}">
                  <a16:creationId xmlns:a16="http://schemas.microsoft.com/office/drawing/2014/main" id="{2698CE60-8EB9-2B47-D3E3-E0547B0D7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8506" y="2056303"/>
              <a:ext cx="576262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Line 79">
              <a:extLst>
                <a:ext uri="{FF2B5EF4-FFF2-40B4-BE49-F238E27FC236}">
                  <a16:creationId xmlns:a16="http://schemas.microsoft.com/office/drawing/2014/main" id="{25B265B3-CD49-421E-B1D3-22165238C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793" y="1480041"/>
              <a:ext cx="1655762" cy="1873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Line 80">
              <a:extLst>
                <a:ext uri="{FF2B5EF4-FFF2-40B4-BE49-F238E27FC236}">
                  <a16:creationId xmlns:a16="http://schemas.microsoft.com/office/drawing/2014/main" id="{2244E309-353D-11F9-9253-7D12FCDE7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968" y="1984866"/>
              <a:ext cx="2592387" cy="79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Line 81">
              <a:extLst>
                <a:ext uri="{FF2B5EF4-FFF2-40B4-BE49-F238E27FC236}">
                  <a16:creationId xmlns:a16="http://schemas.microsoft.com/office/drawing/2014/main" id="{B3BB1CA6-6A20-F152-16A0-403551513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793" y="2704003"/>
              <a:ext cx="2087562" cy="73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82">
              <a:extLst>
                <a:ext uri="{FF2B5EF4-FFF2-40B4-BE49-F238E27FC236}">
                  <a16:creationId xmlns:a16="http://schemas.microsoft.com/office/drawing/2014/main" id="{9B26332E-30A8-427E-0D53-22DCC00E7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793" y="1480041"/>
              <a:ext cx="574675" cy="1728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Line 83">
              <a:extLst>
                <a:ext uri="{FF2B5EF4-FFF2-40B4-BE49-F238E27FC236}">
                  <a16:creationId xmlns:a16="http://schemas.microsoft.com/office/drawing/2014/main" id="{F12910EA-B5DC-03AA-2251-DE091AE8C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2468" y="3208828"/>
              <a:ext cx="1081087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Line 84">
              <a:extLst>
                <a:ext uri="{FF2B5EF4-FFF2-40B4-BE49-F238E27FC236}">
                  <a16:creationId xmlns:a16="http://schemas.microsoft.com/office/drawing/2014/main" id="{36DBC49B-B12E-5916-8DAB-DD725771C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4993" y="2777028"/>
              <a:ext cx="43180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Line 85">
              <a:extLst>
                <a:ext uri="{FF2B5EF4-FFF2-40B4-BE49-F238E27FC236}">
                  <a16:creationId xmlns:a16="http://schemas.microsoft.com/office/drawing/2014/main" id="{90A48ECE-139A-6E7E-B580-5273193D9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918" y="2129328"/>
              <a:ext cx="71437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86">
              <a:extLst>
                <a:ext uri="{FF2B5EF4-FFF2-40B4-BE49-F238E27FC236}">
                  <a16:creationId xmlns:a16="http://schemas.microsoft.com/office/drawing/2014/main" id="{743CDA36-33B8-2329-35CA-B6483E8A2C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07656" y="1695941"/>
              <a:ext cx="503237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87">
              <a:extLst>
                <a:ext uri="{FF2B5EF4-FFF2-40B4-BE49-F238E27FC236}">
                  <a16:creationId xmlns:a16="http://schemas.microsoft.com/office/drawing/2014/main" id="{DCF1F544-1E7F-B941-A384-AB60A2BDC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631" y="1768966"/>
              <a:ext cx="360362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88">
              <a:extLst>
                <a:ext uri="{FF2B5EF4-FFF2-40B4-BE49-F238E27FC236}">
                  <a16:creationId xmlns:a16="http://schemas.microsoft.com/office/drawing/2014/main" id="{97E15228-9AC8-DA41-9FF8-EEA577C01F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7793" y="1695941"/>
              <a:ext cx="1366837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89">
              <a:extLst>
                <a:ext uri="{FF2B5EF4-FFF2-40B4-BE49-F238E27FC236}">
                  <a16:creationId xmlns:a16="http://schemas.microsoft.com/office/drawing/2014/main" id="{287E8052-7A20-E779-4E71-21CC1C287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91531" y="1695941"/>
              <a:ext cx="194310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Text Box 90">
              <a:extLst>
                <a:ext uri="{FF2B5EF4-FFF2-40B4-BE49-F238E27FC236}">
                  <a16:creationId xmlns:a16="http://schemas.microsoft.com/office/drawing/2014/main" id="{FDB4AA3E-8B62-7A4D-4262-F527B464A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806" y="1924541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21" name="Text Box 91">
              <a:extLst>
                <a:ext uri="{FF2B5EF4-FFF2-40B4-BE49-F238E27FC236}">
                  <a16:creationId xmlns:a16="http://schemas.microsoft.com/office/drawing/2014/main" id="{E687C9DC-876B-444C-FACC-447BFCE60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3656" y="995853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22" name="Text Box 92">
              <a:extLst>
                <a:ext uri="{FF2B5EF4-FFF2-40B4-BE49-F238E27FC236}">
                  <a16:creationId xmlns:a16="http://schemas.microsoft.com/office/drawing/2014/main" id="{24BF4373-A6C8-B73A-D339-143C8271D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4731" y="2724641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h</a:t>
              </a:r>
            </a:p>
          </p:txBody>
        </p:sp>
        <p:sp>
          <p:nvSpPr>
            <p:cNvPr id="123" name="Text Box 93">
              <a:extLst>
                <a:ext uri="{FF2B5EF4-FFF2-40B4-BE49-F238E27FC236}">
                  <a16:creationId xmlns:a16="http://schemas.microsoft.com/office/drawing/2014/main" id="{83053D41-919B-2155-2643-8059D214B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1306" y="1284778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124" name="Line 94">
              <a:extLst>
                <a:ext uri="{FF2B5EF4-FFF2-40B4-BE49-F238E27FC236}">
                  <a16:creationId xmlns:a16="http://schemas.microsoft.com/office/drawing/2014/main" id="{FE0EC861-5181-CBB2-20FB-12246827DE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42468" y="1840403"/>
              <a:ext cx="792162" cy="1296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Text Box 95">
              <a:extLst>
                <a:ext uri="{FF2B5EF4-FFF2-40B4-BE49-F238E27FC236}">
                  <a16:creationId xmlns:a16="http://schemas.microsoft.com/office/drawing/2014/main" id="{E9A583D2-B3D1-C94E-BC21-D6519176D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1218" y="1788016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26" name="Text Box 96">
              <a:extLst>
                <a:ext uri="{FF2B5EF4-FFF2-40B4-BE49-F238E27FC236}">
                  <a16:creationId xmlns:a16="http://schemas.microsoft.com/office/drawing/2014/main" id="{5B13F9A0-ACB2-B2B7-C23A-B9CEE2BC9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0143" y="2653203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127" name="Text Box 97">
              <a:extLst>
                <a:ext uri="{FF2B5EF4-FFF2-40B4-BE49-F238E27FC236}">
                  <a16:creationId xmlns:a16="http://schemas.microsoft.com/office/drawing/2014/main" id="{B96D6A08-A744-CF3D-7FAD-E258F5124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1531" y="3227878"/>
              <a:ext cx="247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128" name="Text Box 98">
              <a:extLst>
                <a:ext uri="{FF2B5EF4-FFF2-40B4-BE49-F238E27FC236}">
                  <a16:creationId xmlns:a16="http://schemas.microsoft.com/office/drawing/2014/main" id="{15407218-5885-76A1-B714-FC5E495CB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8118" y="3085003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6C7B4180-8302-E7DD-DA7E-4E5E3FCF284E}"/>
              </a:ext>
            </a:extLst>
          </p:cNvPr>
          <p:cNvGrpSpPr/>
          <p:nvPr/>
        </p:nvGrpSpPr>
        <p:grpSpPr>
          <a:xfrm>
            <a:off x="5088330" y="3804140"/>
            <a:ext cx="3646487" cy="2598738"/>
            <a:chOff x="5088330" y="3804140"/>
            <a:chExt cx="3646487" cy="2598738"/>
          </a:xfrm>
        </p:grpSpPr>
        <p:sp>
          <p:nvSpPr>
            <p:cNvPr id="131" name="Oval 69">
              <a:extLst>
                <a:ext uri="{FF2B5EF4-FFF2-40B4-BE49-F238E27FC236}">
                  <a16:creationId xmlns:a16="http://schemas.microsoft.com/office/drawing/2014/main" id="{DEF15C69-CC16-E332-13F8-7040D8F4D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6855" y="4145453"/>
              <a:ext cx="215900" cy="2159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Oval 70">
              <a:extLst>
                <a:ext uri="{FF2B5EF4-FFF2-40B4-BE49-F238E27FC236}">
                  <a16:creationId xmlns:a16="http://schemas.microsoft.com/office/drawing/2014/main" id="{0D6A8171-7640-33BD-676B-EF64964DA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592" y="4720128"/>
              <a:ext cx="215900" cy="215900"/>
            </a:xfrm>
            <a:prstGeom prst="ellipse">
              <a:avLst/>
            </a:prstGeom>
            <a:solidFill>
              <a:srgbClr val="FFFC88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C6FF94"/>
                </a:solidFill>
              </a:endParaRPr>
            </a:p>
          </p:txBody>
        </p:sp>
        <p:sp>
          <p:nvSpPr>
            <p:cNvPr id="133" name="Oval 71">
              <a:extLst>
                <a:ext uri="{FF2B5EF4-FFF2-40B4-BE49-F238E27FC236}">
                  <a16:creationId xmlns:a16="http://schemas.microsoft.com/office/drawing/2014/main" id="{B5339626-8306-1589-8786-6A79788D7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6855" y="5440853"/>
              <a:ext cx="215900" cy="215900"/>
            </a:xfrm>
            <a:prstGeom prst="ellipse">
              <a:avLst/>
            </a:prstGeom>
            <a:solidFill>
              <a:srgbClr val="7F8D8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Oval 72">
              <a:extLst>
                <a:ext uri="{FF2B5EF4-FFF2-40B4-BE49-F238E27FC236}">
                  <a16:creationId xmlns:a16="http://schemas.microsoft.com/office/drawing/2014/main" id="{37F69277-FFAF-6E71-E970-5DC57F2F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717" y="4432790"/>
              <a:ext cx="215900" cy="215900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Oval 73">
              <a:extLst>
                <a:ext uri="{FF2B5EF4-FFF2-40B4-BE49-F238E27FC236}">
                  <a16:creationId xmlns:a16="http://schemas.microsoft.com/office/drawing/2014/main" id="{47F3E556-B103-E561-9A2D-A17A75CF1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4555" y="5945678"/>
              <a:ext cx="215900" cy="215900"/>
            </a:xfrm>
            <a:prstGeom prst="ellipse">
              <a:avLst/>
            </a:prstGeom>
            <a:solidFill>
              <a:srgbClr val="FFFC88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Oval 74">
              <a:extLst>
                <a:ext uri="{FF2B5EF4-FFF2-40B4-BE49-F238E27FC236}">
                  <a16:creationId xmlns:a16="http://schemas.microsoft.com/office/drawing/2014/main" id="{176FC56D-06A6-2E97-34DD-1513D6665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7442" y="5440853"/>
              <a:ext cx="215900" cy="215900"/>
            </a:xfrm>
            <a:prstGeom prst="ellipse">
              <a:avLst/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Oval 75">
              <a:extLst>
                <a:ext uri="{FF2B5EF4-FFF2-40B4-BE49-F238E27FC236}">
                  <a16:creationId xmlns:a16="http://schemas.microsoft.com/office/drawing/2014/main" id="{DE2A53C0-9FA3-D9D2-3181-78B1C5A92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4055" y="6088553"/>
              <a:ext cx="215900" cy="215900"/>
            </a:xfrm>
            <a:prstGeom prst="ellipse">
              <a:avLst/>
            </a:prstGeom>
            <a:solidFill>
              <a:srgbClr val="7F8D8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chemeClr val="accent1"/>
                </a:solidFill>
              </a:endParaRPr>
            </a:p>
          </p:txBody>
        </p:sp>
        <p:sp>
          <p:nvSpPr>
            <p:cNvPr id="138" name="Oval 76">
              <a:extLst>
                <a:ext uri="{FF2B5EF4-FFF2-40B4-BE49-F238E27FC236}">
                  <a16:creationId xmlns:a16="http://schemas.microsoft.com/office/drawing/2014/main" id="{FC26A1A2-0009-77CF-FF96-8B7C5CD55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2980" y="4793153"/>
              <a:ext cx="215900" cy="215900"/>
            </a:xfrm>
            <a:prstGeom prst="ellipse">
              <a:avLst/>
            </a:prstGeom>
            <a:solidFill>
              <a:srgbClr val="FFFC88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Line 77">
              <a:extLst>
                <a:ext uri="{FF2B5EF4-FFF2-40B4-BE49-F238E27FC236}">
                  <a16:creationId xmlns:a16="http://schemas.microsoft.com/office/drawing/2014/main" id="{DD038EB4-86F5-EA54-A019-344E0AB78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55055" y="4288328"/>
              <a:ext cx="503237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Line 78">
              <a:extLst>
                <a:ext uri="{FF2B5EF4-FFF2-40B4-BE49-F238E27FC236}">
                  <a16:creationId xmlns:a16="http://schemas.microsoft.com/office/drawing/2014/main" id="{76A2CF92-B208-F8B9-073D-22C814E57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2030" y="4864590"/>
              <a:ext cx="576262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Line 79">
              <a:extLst>
                <a:ext uri="{FF2B5EF4-FFF2-40B4-BE49-F238E27FC236}">
                  <a16:creationId xmlns:a16="http://schemas.microsoft.com/office/drawing/2014/main" id="{14115817-D84F-80A1-0B5D-7432A7DD9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1317" y="4288328"/>
              <a:ext cx="1655762" cy="1873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Line 80">
              <a:extLst>
                <a:ext uri="{FF2B5EF4-FFF2-40B4-BE49-F238E27FC236}">
                  <a16:creationId xmlns:a16="http://schemas.microsoft.com/office/drawing/2014/main" id="{26F4697B-CE0F-6C29-AD61-8345A551E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492" y="4793153"/>
              <a:ext cx="2592387" cy="792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Line 81">
              <a:extLst>
                <a:ext uri="{FF2B5EF4-FFF2-40B4-BE49-F238E27FC236}">
                  <a16:creationId xmlns:a16="http://schemas.microsoft.com/office/drawing/2014/main" id="{C64C5D23-6BDA-9B5E-B0DD-B6EC5E6D0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1317" y="5512290"/>
              <a:ext cx="2087562" cy="73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Line 82">
              <a:extLst>
                <a:ext uri="{FF2B5EF4-FFF2-40B4-BE49-F238E27FC236}">
                  <a16:creationId xmlns:a16="http://schemas.microsoft.com/office/drawing/2014/main" id="{89584CDD-F0ED-2956-EFE6-A77C3DDA4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1317" y="4288328"/>
              <a:ext cx="574675" cy="1728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Line 83">
              <a:extLst>
                <a:ext uri="{FF2B5EF4-FFF2-40B4-BE49-F238E27FC236}">
                  <a16:creationId xmlns:a16="http://schemas.microsoft.com/office/drawing/2014/main" id="{8730E51C-12E8-62C7-6DF3-B952575B3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5992" y="6017115"/>
              <a:ext cx="1081087" cy="144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84">
              <a:extLst>
                <a:ext uri="{FF2B5EF4-FFF2-40B4-BE49-F238E27FC236}">
                  <a16:creationId xmlns:a16="http://schemas.microsoft.com/office/drawing/2014/main" id="{B9756663-18E9-9A25-1DBC-17DF81A00F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58517" y="5585315"/>
              <a:ext cx="43180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85">
              <a:extLst>
                <a:ext uri="{FF2B5EF4-FFF2-40B4-BE49-F238E27FC236}">
                  <a16:creationId xmlns:a16="http://schemas.microsoft.com/office/drawing/2014/main" id="{9BACE05B-BE2E-CCE9-373E-967115E04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7442" y="4937615"/>
              <a:ext cx="71437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86">
              <a:extLst>
                <a:ext uri="{FF2B5EF4-FFF2-40B4-BE49-F238E27FC236}">
                  <a16:creationId xmlns:a16="http://schemas.microsoft.com/office/drawing/2014/main" id="{9C8AB301-BD71-1CF6-2DB2-EAB35C292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71180" y="4504228"/>
              <a:ext cx="503237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87">
              <a:extLst>
                <a:ext uri="{FF2B5EF4-FFF2-40B4-BE49-F238E27FC236}">
                  <a16:creationId xmlns:a16="http://schemas.microsoft.com/office/drawing/2014/main" id="{A90609AA-18A9-40EB-F82B-4021E2AF3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8155" y="4577253"/>
              <a:ext cx="360362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88">
              <a:extLst>
                <a:ext uri="{FF2B5EF4-FFF2-40B4-BE49-F238E27FC236}">
                  <a16:creationId xmlns:a16="http://schemas.microsoft.com/office/drawing/2014/main" id="{F52093F4-36BE-8102-9D5E-A7D4849FBC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31317" y="4504228"/>
              <a:ext cx="1366837" cy="100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89">
              <a:extLst>
                <a:ext uri="{FF2B5EF4-FFF2-40B4-BE49-F238E27FC236}">
                  <a16:creationId xmlns:a16="http://schemas.microsoft.com/office/drawing/2014/main" id="{D5031D52-4466-0340-B440-1D346B2671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55055" y="4504228"/>
              <a:ext cx="194310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Text Box 90">
              <a:extLst>
                <a:ext uri="{FF2B5EF4-FFF2-40B4-BE49-F238E27FC236}">
                  <a16:creationId xmlns:a16="http://schemas.microsoft.com/office/drawing/2014/main" id="{1A405BD0-07A9-1D6D-F831-3B8488845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330" y="4732828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153" name="Text Box 91">
              <a:extLst>
                <a:ext uri="{FF2B5EF4-FFF2-40B4-BE49-F238E27FC236}">
                  <a16:creationId xmlns:a16="http://schemas.microsoft.com/office/drawing/2014/main" id="{28939653-1782-87C7-102E-EC3F5DC8E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180" y="380414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154" name="Text Box 92">
              <a:extLst>
                <a:ext uri="{FF2B5EF4-FFF2-40B4-BE49-F238E27FC236}">
                  <a16:creationId xmlns:a16="http://schemas.microsoft.com/office/drawing/2014/main" id="{24ED37C3-B5B1-1E62-9C32-699866B82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8255" y="5532928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h</a:t>
              </a:r>
            </a:p>
          </p:txBody>
        </p:sp>
        <p:sp>
          <p:nvSpPr>
            <p:cNvPr id="155" name="Text Box 93">
              <a:extLst>
                <a:ext uri="{FF2B5EF4-FFF2-40B4-BE49-F238E27FC236}">
                  <a16:creationId xmlns:a16="http://schemas.microsoft.com/office/drawing/2014/main" id="{7FD609F8-BAD7-F2DE-1E2D-8B07A7407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4830" y="4093065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c</a:t>
              </a:r>
            </a:p>
          </p:txBody>
        </p:sp>
        <p:sp>
          <p:nvSpPr>
            <p:cNvPr id="156" name="Line 94">
              <a:extLst>
                <a:ext uri="{FF2B5EF4-FFF2-40B4-BE49-F238E27FC236}">
                  <a16:creationId xmlns:a16="http://schemas.microsoft.com/office/drawing/2014/main" id="{0612EC1C-BCE7-36CF-67A1-3D1A02F9F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05992" y="4648690"/>
              <a:ext cx="792162" cy="1296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" name="Text Box 95">
              <a:extLst>
                <a:ext uri="{FF2B5EF4-FFF2-40B4-BE49-F238E27FC236}">
                  <a16:creationId xmlns:a16="http://schemas.microsoft.com/office/drawing/2014/main" id="{43E12F82-982D-BA0E-B351-0038290A7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4742" y="4596303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d</a:t>
              </a:r>
            </a:p>
          </p:txBody>
        </p:sp>
        <p:sp>
          <p:nvSpPr>
            <p:cNvPr id="158" name="Text Box 96">
              <a:extLst>
                <a:ext uri="{FF2B5EF4-FFF2-40B4-BE49-F238E27FC236}">
                  <a16:creationId xmlns:a16="http://schemas.microsoft.com/office/drawing/2014/main" id="{59ED2023-B393-DC94-A3DE-537BB7E0C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3667" y="546149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e</a:t>
              </a:r>
            </a:p>
          </p:txBody>
        </p:sp>
        <p:sp>
          <p:nvSpPr>
            <p:cNvPr id="159" name="Text Box 97">
              <a:extLst>
                <a:ext uri="{FF2B5EF4-FFF2-40B4-BE49-F238E27FC236}">
                  <a16:creationId xmlns:a16="http://schemas.microsoft.com/office/drawing/2014/main" id="{F770FCC7-B6AC-5BB1-A331-6AFCF777F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5055" y="6036165"/>
              <a:ext cx="247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  <p:sp>
          <p:nvSpPr>
            <p:cNvPr id="160" name="Text Box 98">
              <a:extLst>
                <a:ext uri="{FF2B5EF4-FFF2-40B4-BE49-F238E27FC236}">
                  <a16:creationId xmlns:a16="http://schemas.microsoft.com/office/drawing/2014/main" id="{26DFE5A2-5C8E-CA86-E8C0-0CF665EC6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642" y="589329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8009815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762A4A-BD0F-4232-84CE-F65D8BF3B05B}" type="slidenum">
              <a:rPr lang="zh-CN" altLang="en-US" smtClean="0">
                <a:solidFill>
                  <a:schemeClr val="accent1"/>
                </a:solidFill>
              </a:rPr>
              <a:pPr/>
              <a:t>36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63491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785225" cy="642938"/>
          </a:xfrm>
        </p:spPr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顶点着色问题的应用</a:t>
            </a:r>
          </a:p>
        </p:txBody>
      </p:sp>
      <p:sp>
        <p:nvSpPr>
          <p:cNvPr id="213" name="内容占位符 2"/>
          <p:cNvSpPr txBox="1">
            <a:spLocks/>
          </p:cNvSpPr>
          <p:nvPr/>
        </p:nvSpPr>
        <p:spPr bwMode="auto">
          <a:xfrm>
            <a:off x="206859" y="872935"/>
            <a:ext cx="8757753" cy="558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项工作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每项工作需要一天的时间完成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有些工作由于需要相同的人员或设备不能同时进行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问至少需要几天才能完成所有的工作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计算机有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个寄存器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现正在编译一个程序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要给每一个变量分配一个寄存器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如果两个变量要在同一时刻使用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则不能把它们分配给同一个寄存器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如何给变量分配寄存器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zh-CN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无线交换设备的波长分配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台设备和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个发射波长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要给每一台设备分配一个波长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如果两台设备靠得太近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则不能给它们分配相同的波长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以防止干扰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如何分配波长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17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作业</a:t>
            </a:r>
            <a:r>
              <a:rPr lang="en-US" altLang="zh-CN" dirty="0"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2" name="矩形 1"/>
          <p:cNvSpPr/>
          <p:nvPr/>
        </p:nvSpPr>
        <p:spPr>
          <a:xfrm>
            <a:off x="179388" y="908720"/>
            <a:ext cx="29473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5.19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5.21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79388" y="2420888"/>
            <a:ext cx="8785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探究题  </a:t>
            </a:r>
            <a:r>
              <a:rPr lang="zh-CN" altLang="en-US" sz="2800" b="1" dirty="0"/>
              <a:t>编程实现基于</a:t>
            </a:r>
            <a:r>
              <a:rPr lang="en-US" altLang="zh-CN" sz="2800" b="1" dirty="0" err="1">
                <a:latin typeface="Calibri" panose="020F0502020204030204" pitchFamily="34" charset="0"/>
              </a:rPr>
              <a:t>Dijkstra</a:t>
            </a:r>
            <a:r>
              <a:rPr lang="zh-CN" altLang="en-US" sz="2800" b="1" dirty="0">
                <a:latin typeface="Calibri" panose="020F0502020204030204" pitchFamily="34" charset="0"/>
              </a:rPr>
              <a:t>算法的等距映射方法，并在</a:t>
            </a:r>
            <a:r>
              <a:rPr lang="en-US" altLang="zh-CN" sz="2800" b="1" dirty="0">
                <a:latin typeface="Calibri" panose="020F0502020204030204" pitchFamily="34" charset="0"/>
              </a:rPr>
              <a:t>3D</a:t>
            </a:r>
            <a:r>
              <a:rPr lang="zh-CN" altLang="en-US" sz="2800" b="1" dirty="0">
                <a:latin typeface="Calibri" panose="020F0502020204030204" pitchFamily="34" charset="0"/>
              </a:rPr>
              <a:t>瑞士卷仿真数据上进行验证（即在</a:t>
            </a:r>
            <a:r>
              <a:rPr lang="en-US" altLang="zh-CN" sz="2800" b="1" dirty="0">
                <a:latin typeface="Calibri" panose="020F0502020204030204" pitchFamily="34" charset="0"/>
              </a:rPr>
              <a:t>3D</a:t>
            </a:r>
            <a:r>
              <a:rPr lang="zh-CN" altLang="en-US" sz="2800" b="1" dirty="0">
                <a:latin typeface="Calibri" panose="020F0502020204030204" pitchFamily="34" charset="0"/>
              </a:rPr>
              <a:t>瑞士卷上采样</a:t>
            </a:r>
            <a:r>
              <a:rPr lang="en-US" altLang="zh-CN" sz="2800" b="1" dirty="0">
                <a:latin typeface="Calibri" panose="020F0502020204030204" pitchFamily="34" charset="0"/>
              </a:rPr>
              <a:t>n</a:t>
            </a:r>
            <a:r>
              <a:rPr lang="zh-CN" altLang="en-US" sz="2800" b="1" dirty="0">
                <a:latin typeface="Calibri" panose="020F0502020204030204" pitchFamily="34" charset="0"/>
              </a:rPr>
              <a:t>个点，在平面上画出这</a:t>
            </a:r>
            <a:r>
              <a:rPr lang="en-US" altLang="zh-CN" sz="2800" b="1" dirty="0">
                <a:latin typeface="Calibri" panose="020F0502020204030204" pitchFamily="34" charset="0"/>
              </a:rPr>
              <a:t>n</a:t>
            </a:r>
            <a:r>
              <a:rPr lang="zh-CN" altLang="en-US" sz="2800" b="1" dirty="0">
                <a:latin typeface="Calibri" panose="020F0502020204030204" pitchFamily="34" charset="0"/>
              </a:rPr>
              <a:t>个点的等距映射二维坐标。代码及数据可以从因特网上搜索得到</a:t>
            </a:r>
            <a:r>
              <a:rPr lang="zh-CN" altLang="en-US" sz="2800" dirty="0"/>
              <a:t>）</a:t>
            </a:r>
            <a:r>
              <a:rPr lang="zh-CN" altLang="en-US" sz="2800" b="1" dirty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1133211"/>
      </p:ext>
    </p:extLst>
  </p:cSld>
  <p:clrMapOvr>
    <a:masterClrMapping/>
  </p:clrMapOvr>
  <p:transition advTm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67ED0-3E2C-EF1E-0076-D05B5E958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BE96809-D6BA-46AC-C719-2C0463CC87C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作业</a:t>
            </a:r>
            <a:r>
              <a:rPr lang="en-US" altLang="zh-CN" dirty="0">
                <a:latin typeface="Calibri" panose="020F0502020204030204" pitchFamily="34" charset="0"/>
              </a:rPr>
              <a:t>13</a:t>
            </a:r>
            <a:r>
              <a:rPr lang="zh-CN" altLang="en-US" dirty="0">
                <a:latin typeface="Calibri" panose="020F0502020204030204" pitchFamily="34" charset="0"/>
              </a:rPr>
              <a:t>参考答案</a:t>
            </a:r>
            <a:endParaRPr lang="en-US" altLang="zh-CN" dirty="0"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06329"/>
            <a:ext cx="7464547" cy="60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02160"/>
      </p:ext>
    </p:extLst>
  </p:cSld>
  <p:clrMapOvr>
    <a:masterClrMapping/>
  </p:clrMapOvr>
  <p:transition advTm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C0C7-F6A4-4A0E-AC4F-DC113357EFC6}" type="slidenum">
              <a:rPr lang="en-GB" altLang="zh-CN" smtClean="0"/>
              <a:pPr/>
              <a:t>39</a:t>
            </a:fld>
            <a:endParaRPr lang="en-GB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99" y="-31971"/>
            <a:ext cx="9163556" cy="41810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AFC7AE-35D9-B1E5-BB94-66AE4588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" y="4273942"/>
            <a:ext cx="9144000" cy="26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9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CA5AD-8007-4D35-8371-7ADF41116CF4}" type="slidenum">
              <a:rPr lang="zh-CN" altLang="en-US" smtClean="0">
                <a:solidFill>
                  <a:schemeClr val="accent1"/>
                </a:solidFill>
              </a:rPr>
              <a:pPr/>
              <a:t>4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6656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带权图中的通路</a:t>
            </a:r>
            <a:r>
              <a:rPr lang="en-US" altLang="zh-CN" sz="4000" b="1" dirty="0">
                <a:latin typeface="French Script MT" panose="03020402040607040605" pitchFamily="66" charset="0"/>
                <a:ea typeface="宋体" panose="02010600030101010101" pitchFamily="2" charset="-122"/>
              </a:rPr>
              <a:t>P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的长度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W(</a:t>
            </a:r>
            <a:r>
              <a:rPr lang="en-US" altLang="zh-CN" sz="4000" b="1" dirty="0">
                <a:latin typeface="French Script MT" panose="03020402040607040605" pitchFamily="66" charset="0"/>
                <a:ea typeface="宋体" panose="02010600030101010101" pitchFamily="2" charset="-122"/>
              </a:rPr>
              <a:t>P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6564" name="Rectangle 3"/>
          <p:cNvSpPr>
            <a:spLocks noGrp="1"/>
          </p:cNvSpPr>
          <p:nvPr>
            <p:ph type="body" idx="4294967295"/>
          </p:nvPr>
        </p:nvSpPr>
        <p:spPr>
          <a:xfrm>
            <a:off x="107504" y="908720"/>
            <a:ext cx="9036496" cy="2088232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G=(V,E,W)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是一个带权图，其中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W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是边集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E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到正实数集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={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x∊R│x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&gt;0}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的一个函数。通常称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W(e)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为边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的长度。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通路</a:t>
            </a:r>
            <a:r>
              <a:rPr lang="en-US" altLang="zh-CN" sz="2800" b="1" dirty="0">
                <a:solidFill>
                  <a:srgbClr val="FF0000"/>
                </a:solidFill>
                <a:latin typeface="French Script MT" panose="03020402040607040605" pitchFamily="66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的长度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W(</a:t>
            </a:r>
            <a:r>
              <a:rPr lang="en-US" altLang="zh-CN" sz="2800" b="1" dirty="0">
                <a:solidFill>
                  <a:srgbClr val="FF0000"/>
                </a:solidFill>
                <a:latin typeface="French Script MT" panose="03020402040607040605" pitchFamily="66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)=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通路中所经过的边的长度之和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483644" y="3068960"/>
            <a:ext cx="4032572" cy="2905413"/>
            <a:chOff x="179388" y="3068960"/>
            <a:chExt cx="4032572" cy="2905413"/>
          </a:xfrm>
        </p:grpSpPr>
        <p:sp>
          <p:nvSpPr>
            <p:cNvPr id="6" name="矩形 5"/>
            <p:cNvSpPr/>
            <p:nvPr/>
          </p:nvSpPr>
          <p:spPr>
            <a:xfrm>
              <a:off x="179388" y="3068960"/>
              <a:ext cx="3816548" cy="208823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636421" y="5451153"/>
              <a:ext cx="3575539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800" dirty="0"/>
                <a:t>W(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800" b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800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800" b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800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800" b="1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sz="2800" dirty="0"/>
                <a:t>)=1+2+1=4</a:t>
              </a:r>
            </a:p>
          </p:txBody>
        </p:sp>
        <p:grpSp>
          <p:nvGrpSpPr>
            <p:cNvPr id="40" name="Group 4"/>
            <p:cNvGrpSpPr>
              <a:grpSpLocks/>
            </p:cNvGrpSpPr>
            <p:nvPr/>
          </p:nvGrpSpPr>
          <p:grpSpPr bwMode="auto">
            <a:xfrm>
              <a:off x="321437" y="3379528"/>
              <a:ext cx="3508865" cy="1630289"/>
              <a:chOff x="1280" y="2247"/>
              <a:chExt cx="2708" cy="1077"/>
            </a:xfrm>
          </p:grpSpPr>
          <p:sp>
            <p:nvSpPr>
              <p:cNvPr id="41" name="Line 5"/>
              <p:cNvSpPr>
                <a:spLocks noChangeShapeType="1"/>
              </p:cNvSpPr>
              <p:nvPr/>
            </p:nvSpPr>
            <p:spPr bwMode="auto">
              <a:xfrm>
                <a:off x="1927" y="2523"/>
                <a:ext cx="13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6"/>
              <p:cNvSpPr>
                <a:spLocks noChangeShapeType="1"/>
              </p:cNvSpPr>
              <p:nvPr/>
            </p:nvSpPr>
            <p:spPr bwMode="auto">
              <a:xfrm>
                <a:off x="1927" y="3067"/>
                <a:ext cx="1361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7"/>
              <p:cNvSpPr>
                <a:spLocks noChangeShapeType="1"/>
              </p:cNvSpPr>
              <p:nvPr/>
            </p:nvSpPr>
            <p:spPr bwMode="auto">
              <a:xfrm>
                <a:off x="1927" y="2523"/>
                <a:ext cx="0" cy="544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8"/>
              <p:cNvSpPr>
                <a:spLocks noChangeShapeType="1"/>
              </p:cNvSpPr>
              <p:nvPr/>
            </p:nvSpPr>
            <p:spPr bwMode="auto">
              <a:xfrm>
                <a:off x="3288" y="252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9"/>
              <p:cNvSpPr>
                <a:spLocks noChangeShapeType="1"/>
              </p:cNvSpPr>
              <p:nvPr/>
            </p:nvSpPr>
            <p:spPr bwMode="auto">
              <a:xfrm flipH="1">
                <a:off x="1519" y="2523"/>
                <a:ext cx="408" cy="27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10"/>
              <p:cNvSpPr>
                <a:spLocks noChangeShapeType="1"/>
              </p:cNvSpPr>
              <p:nvPr/>
            </p:nvSpPr>
            <p:spPr bwMode="auto">
              <a:xfrm>
                <a:off x="1519" y="2795"/>
                <a:ext cx="408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11"/>
              <p:cNvSpPr>
                <a:spLocks noChangeShapeType="1"/>
              </p:cNvSpPr>
              <p:nvPr/>
            </p:nvSpPr>
            <p:spPr bwMode="auto">
              <a:xfrm flipH="1">
                <a:off x="3288" y="2795"/>
                <a:ext cx="408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2"/>
              <p:cNvSpPr>
                <a:spLocks noChangeShapeType="1"/>
              </p:cNvSpPr>
              <p:nvPr/>
            </p:nvSpPr>
            <p:spPr bwMode="auto">
              <a:xfrm>
                <a:off x="3288" y="2523"/>
                <a:ext cx="408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Oval 13"/>
              <p:cNvSpPr>
                <a:spLocks noChangeArrowheads="1"/>
              </p:cNvSpPr>
              <p:nvPr/>
            </p:nvSpPr>
            <p:spPr bwMode="auto">
              <a:xfrm>
                <a:off x="3606" y="2750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0" name="Oval 14"/>
              <p:cNvSpPr>
                <a:spLocks noChangeArrowheads="1"/>
              </p:cNvSpPr>
              <p:nvPr/>
            </p:nvSpPr>
            <p:spPr bwMode="auto">
              <a:xfrm>
                <a:off x="1474" y="2704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" name="Oval 15"/>
              <p:cNvSpPr>
                <a:spLocks noChangeArrowheads="1"/>
              </p:cNvSpPr>
              <p:nvPr/>
            </p:nvSpPr>
            <p:spPr bwMode="auto">
              <a:xfrm>
                <a:off x="1837" y="297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" name="Oval 16"/>
              <p:cNvSpPr>
                <a:spLocks noChangeArrowheads="1"/>
              </p:cNvSpPr>
              <p:nvPr/>
            </p:nvSpPr>
            <p:spPr bwMode="auto">
              <a:xfrm>
                <a:off x="1882" y="2432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3" name="Oval 17"/>
              <p:cNvSpPr>
                <a:spLocks noChangeArrowheads="1"/>
              </p:cNvSpPr>
              <p:nvPr/>
            </p:nvSpPr>
            <p:spPr bwMode="auto">
              <a:xfrm>
                <a:off x="3198" y="2432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4" name="Oval 18"/>
              <p:cNvSpPr>
                <a:spLocks noChangeArrowheads="1"/>
              </p:cNvSpPr>
              <p:nvPr/>
            </p:nvSpPr>
            <p:spPr bwMode="auto">
              <a:xfrm>
                <a:off x="3243" y="2976"/>
                <a:ext cx="136" cy="1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5" name="Text Box 19"/>
              <p:cNvSpPr txBox="1">
                <a:spLocks noChangeArrowheads="1"/>
              </p:cNvSpPr>
              <p:nvPr/>
            </p:nvSpPr>
            <p:spPr bwMode="auto">
              <a:xfrm>
                <a:off x="1280" y="2717"/>
                <a:ext cx="281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="1" baseline="-25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altLang="zh-CN" dirty="0"/>
              </a:p>
            </p:txBody>
          </p:sp>
          <p:sp>
            <p:nvSpPr>
              <p:cNvPr id="56" name="Text Box 20"/>
              <p:cNvSpPr txBox="1">
                <a:spLocks noChangeArrowheads="1"/>
              </p:cNvSpPr>
              <p:nvPr/>
            </p:nvSpPr>
            <p:spPr bwMode="auto">
              <a:xfrm>
                <a:off x="1779" y="3080"/>
                <a:ext cx="281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="1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altLang="zh-CN" dirty="0"/>
              </a:p>
            </p:txBody>
          </p:sp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3230" y="3080"/>
                <a:ext cx="281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="1" baseline="-250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en-US" altLang="zh-CN" dirty="0"/>
              </a:p>
            </p:txBody>
          </p:sp>
          <p:sp>
            <p:nvSpPr>
              <p:cNvPr id="58" name="Text Box 22"/>
              <p:cNvSpPr txBox="1">
                <a:spLocks noChangeArrowheads="1"/>
              </p:cNvSpPr>
              <p:nvPr/>
            </p:nvSpPr>
            <p:spPr bwMode="auto">
              <a:xfrm>
                <a:off x="1779" y="2251"/>
                <a:ext cx="281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altLang="zh-CN" dirty="0"/>
              </a:p>
            </p:txBody>
          </p:sp>
          <p:sp>
            <p:nvSpPr>
              <p:cNvPr id="59" name="Text Box 23"/>
              <p:cNvSpPr txBox="1">
                <a:spLocks noChangeArrowheads="1"/>
              </p:cNvSpPr>
              <p:nvPr/>
            </p:nvSpPr>
            <p:spPr bwMode="auto">
              <a:xfrm>
                <a:off x="3230" y="2247"/>
                <a:ext cx="281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zh-CN" b="1" baseline="-25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altLang="zh-CN" dirty="0"/>
              </a:p>
            </p:txBody>
          </p:sp>
          <p:sp>
            <p:nvSpPr>
              <p:cNvPr id="60" name="Text Box 24"/>
              <p:cNvSpPr txBox="1">
                <a:spLocks noChangeArrowheads="1"/>
              </p:cNvSpPr>
              <p:nvPr/>
            </p:nvSpPr>
            <p:spPr bwMode="auto">
              <a:xfrm>
                <a:off x="3776" y="2671"/>
                <a:ext cx="212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 dirty="0"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en-US" altLang="zh-CN" dirty="0"/>
              </a:p>
            </p:txBody>
          </p:sp>
          <p:sp>
            <p:nvSpPr>
              <p:cNvPr id="61" name="Text Box 25"/>
              <p:cNvSpPr txBox="1">
                <a:spLocks noChangeArrowheads="1"/>
              </p:cNvSpPr>
              <p:nvPr/>
            </p:nvSpPr>
            <p:spPr bwMode="auto">
              <a:xfrm>
                <a:off x="1565" y="2478"/>
                <a:ext cx="241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1</a:t>
                </a:r>
              </a:p>
            </p:txBody>
          </p:sp>
          <p:sp>
            <p:nvSpPr>
              <p:cNvPr id="62" name="Text Box 26"/>
              <p:cNvSpPr txBox="1">
                <a:spLocks noChangeArrowheads="1"/>
              </p:cNvSpPr>
              <p:nvPr/>
            </p:nvSpPr>
            <p:spPr bwMode="auto">
              <a:xfrm>
                <a:off x="1519" y="2840"/>
                <a:ext cx="240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4</a:t>
                </a:r>
              </a:p>
            </p:txBody>
          </p:sp>
          <p:sp>
            <p:nvSpPr>
              <p:cNvPr id="63" name="Text Box 27"/>
              <p:cNvSpPr txBox="1">
                <a:spLocks noChangeArrowheads="1"/>
              </p:cNvSpPr>
              <p:nvPr/>
            </p:nvSpPr>
            <p:spPr bwMode="auto">
              <a:xfrm>
                <a:off x="2459" y="2309"/>
                <a:ext cx="240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7</a:t>
                </a:r>
              </a:p>
            </p:txBody>
          </p:sp>
          <p:sp>
            <p:nvSpPr>
              <p:cNvPr id="64" name="Text Box 28"/>
              <p:cNvSpPr txBox="1">
                <a:spLocks noChangeArrowheads="1"/>
              </p:cNvSpPr>
              <p:nvPr/>
            </p:nvSpPr>
            <p:spPr bwMode="auto">
              <a:xfrm>
                <a:off x="2504" y="3063"/>
                <a:ext cx="240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1</a:t>
                </a:r>
              </a:p>
            </p:txBody>
          </p:sp>
          <p:sp>
            <p:nvSpPr>
              <p:cNvPr id="65" name="Text Box 29"/>
              <p:cNvSpPr txBox="1">
                <a:spLocks noChangeArrowheads="1"/>
              </p:cNvSpPr>
              <p:nvPr/>
            </p:nvSpPr>
            <p:spPr bwMode="auto">
              <a:xfrm>
                <a:off x="1915" y="2671"/>
                <a:ext cx="240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2</a:t>
                </a:r>
              </a:p>
            </p:txBody>
          </p:sp>
          <p:sp>
            <p:nvSpPr>
              <p:cNvPr id="66" name="Text Box 30"/>
              <p:cNvSpPr txBox="1">
                <a:spLocks noChangeArrowheads="1"/>
              </p:cNvSpPr>
              <p:nvPr/>
            </p:nvSpPr>
            <p:spPr bwMode="auto">
              <a:xfrm>
                <a:off x="3094" y="2671"/>
                <a:ext cx="241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3</a:t>
                </a:r>
              </a:p>
            </p:txBody>
          </p:sp>
          <p:sp>
            <p:nvSpPr>
              <p:cNvPr id="67" name="Text Box 31"/>
              <p:cNvSpPr txBox="1">
                <a:spLocks noChangeArrowheads="1"/>
              </p:cNvSpPr>
              <p:nvPr/>
            </p:nvSpPr>
            <p:spPr bwMode="auto">
              <a:xfrm>
                <a:off x="3412" y="2431"/>
                <a:ext cx="240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2</a:t>
                </a:r>
              </a:p>
            </p:txBody>
          </p:sp>
          <p:sp>
            <p:nvSpPr>
              <p:cNvPr id="68" name="Text Box 32"/>
              <p:cNvSpPr txBox="1">
                <a:spLocks noChangeArrowheads="1"/>
              </p:cNvSpPr>
              <p:nvPr/>
            </p:nvSpPr>
            <p:spPr bwMode="auto">
              <a:xfrm>
                <a:off x="3424" y="2882"/>
                <a:ext cx="240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6</a:t>
                </a:r>
              </a:p>
            </p:txBody>
          </p:sp>
          <p:sp>
            <p:nvSpPr>
              <p:cNvPr id="69" name="Line 33"/>
              <p:cNvSpPr>
                <a:spLocks noChangeShapeType="1"/>
              </p:cNvSpPr>
              <p:nvPr/>
            </p:nvSpPr>
            <p:spPr bwMode="auto">
              <a:xfrm>
                <a:off x="1973" y="2523"/>
                <a:ext cx="1315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Text Box 34"/>
              <p:cNvSpPr txBox="1">
                <a:spLocks noChangeArrowheads="1"/>
              </p:cNvSpPr>
              <p:nvPr/>
            </p:nvSpPr>
            <p:spPr bwMode="auto">
              <a:xfrm>
                <a:off x="2595" y="2581"/>
                <a:ext cx="240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5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12" y="73298"/>
            <a:ext cx="9040201" cy="31683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6" y="3346402"/>
            <a:ext cx="9122094" cy="7251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611157A-E3AD-175D-B9D6-340E0DA6EFD6}"/>
              </a:ext>
            </a:extLst>
          </p:cNvPr>
          <p:cNvSpPr txBox="1"/>
          <p:nvPr/>
        </p:nvSpPr>
        <p:spPr>
          <a:xfrm>
            <a:off x="179388" y="4365104"/>
            <a:ext cx="439261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鸽巢原理</a:t>
            </a:r>
            <a:r>
              <a:rPr lang="zh-CN" alt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endParaRPr lang="en-US" altLang="zh-CN" sz="24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如果鸽子的数目比鸽巢数目多，那么一定会有一个鸽巢至少住有两只鸽子。 </a:t>
            </a:r>
          </a:p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zh-CN" altLang="en-US" dirty="0"/>
          </a:p>
        </p:txBody>
      </p:sp>
      <p:pic>
        <p:nvPicPr>
          <p:cNvPr id="7" name="Picture 4" descr="180px-Pigeons-in-holes">
            <a:extLst>
              <a:ext uri="{FF2B5EF4-FFF2-40B4-BE49-F238E27FC236}">
                <a16:creationId xmlns:a16="http://schemas.microsoft.com/office/drawing/2014/main" id="{A8E60778-6B4E-E879-50E3-7AD3E6441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365104"/>
            <a:ext cx="2736155" cy="221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00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DCA5AD-8007-4D35-8371-7ADF41116CF4}" type="slidenum">
              <a:rPr lang="zh-CN" altLang="en-US" smtClean="0">
                <a:solidFill>
                  <a:schemeClr val="accent1"/>
                </a:solidFill>
              </a:rPr>
              <a:pPr/>
              <a:t>5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6656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带权图中的最短通路</a:t>
            </a:r>
          </a:p>
        </p:txBody>
      </p:sp>
      <p:sp>
        <p:nvSpPr>
          <p:cNvPr id="66564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888591"/>
            <a:ext cx="8229600" cy="3596531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设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,z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，记</a:t>
            </a:r>
            <a:r>
              <a:rPr lang="en-US" altLang="zh-CN" sz="2800" b="1" dirty="0" err="1">
                <a:latin typeface="Gigi" panose="04040504061007020D02" pitchFamily="82" charset="0"/>
                <a:ea typeface="宋体" panose="02010600030101010101" pitchFamily="2" charset="-122"/>
              </a:rPr>
              <a:t>P</a:t>
            </a:r>
            <a:r>
              <a:rPr lang="en-US" altLang="zh-CN" sz="2800" b="1" baseline="-25000" dirty="0" err="1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={</a:t>
            </a:r>
            <a:r>
              <a:rPr lang="en-US" altLang="zh-CN" sz="2800" b="1" dirty="0" err="1">
                <a:latin typeface="French Script MT" panose="03020402040607040605" pitchFamily="66" charset="0"/>
                <a:ea typeface="宋体" panose="02010600030101010101" pitchFamily="2" charset="-122"/>
              </a:rPr>
              <a:t>P</a:t>
            </a:r>
            <a:r>
              <a:rPr lang="en-US" altLang="zh-CN" sz="2800" b="1" baseline="-25000" dirty="0" err="1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|</a:t>
            </a:r>
            <a:r>
              <a:rPr lang="en-US" altLang="zh-CN" sz="2800" b="1" dirty="0" err="1">
                <a:latin typeface="French Script MT" panose="03020402040607040605" pitchFamily="66" charset="0"/>
                <a:ea typeface="宋体" panose="02010600030101010101" pitchFamily="2" charset="-122"/>
              </a:rPr>
              <a:t>P</a:t>
            </a:r>
            <a:r>
              <a:rPr lang="en-US" altLang="zh-CN" sz="2800" b="1" baseline="-25000" dirty="0" err="1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为从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的通路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如果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W(</a:t>
            </a:r>
            <a:r>
              <a:rPr lang="en-US" altLang="zh-CN" sz="2800" b="1" dirty="0">
                <a:solidFill>
                  <a:srgbClr val="C00000"/>
                </a:solidFill>
                <a:latin typeface="French Script MT" panose="03020402040607040605" pitchFamily="66" charset="0"/>
                <a:ea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0z</a:t>
            </a:r>
            <a:r>
              <a:rPr lang="en-US" altLang="zh-CN" sz="2800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)=min{W(</a:t>
            </a:r>
            <a:r>
              <a:rPr lang="en-US" altLang="zh-CN" sz="2800" b="1" dirty="0" err="1">
                <a:solidFill>
                  <a:srgbClr val="C00000"/>
                </a:solidFill>
                <a:latin typeface="French Script MT" panose="03020402040607040605" pitchFamily="66" charset="0"/>
                <a:ea typeface="宋体" panose="02010600030101010101" pitchFamily="2" charset="-122"/>
              </a:rPr>
              <a:t>P</a:t>
            </a:r>
            <a:r>
              <a:rPr lang="en-US" altLang="zh-CN" sz="2800" b="1" baseline="-25000" dirty="0" err="1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800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)|</a:t>
            </a:r>
            <a:r>
              <a:rPr lang="en-US" altLang="zh-CN" sz="2800" b="1" dirty="0" err="1">
                <a:solidFill>
                  <a:srgbClr val="C00000"/>
                </a:solidFill>
                <a:latin typeface="French Script MT" panose="03020402040607040605" pitchFamily="66" charset="0"/>
                <a:ea typeface="宋体" panose="02010600030101010101" pitchFamily="2" charset="-122"/>
              </a:rPr>
              <a:t>P</a:t>
            </a:r>
            <a:r>
              <a:rPr lang="en-US" altLang="zh-CN" sz="2800" b="1" baseline="-25000" dirty="0" err="1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800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∊</a:t>
            </a:r>
            <a:r>
              <a:rPr lang="en-US" altLang="zh-CN" sz="2800" b="1" dirty="0">
                <a:solidFill>
                  <a:srgbClr val="C00000"/>
                </a:solidFill>
                <a:latin typeface="Rockwell Extra Bold" panose="020609030405050204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Gigi" panose="04040504061007020D02" pitchFamily="82" charset="0"/>
                <a:ea typeface="宋体" panose="02010600030101010101" pitchFamily="2" charset="-122"/>
              </a:rPr>
              <a:t>P</a:t>
            </a:r>
            <a:r>
              <a:rPr lang="en-US" altLang="zh-CN" sz="2800" b="1" baseline="-25000" dirty="0" err="1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则称</a:t>
            </a:r>
            <a:r>
              <a:rPr lang="en-US" altLang="zh-CN" sz="2800" b="1" dirty="0">
                <a:latin typeface="French Script MT" panose="03020402040607040605" pitchFamily="66" charset="0"/>
                <a:ea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0z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为从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的最短通路。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02434" y="3933056"/>
            <a:ext cx="3694156" cy="1754208"/>
            <a:chOff x="5102434" y="3933056"/>
            <a:chExt cx="3694156" cy="1754208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6100155" y="4474784"/>
              <a:ext cx="1763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6100155" y="5298254"/>
              <a:ext cx="176350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6100155" y="4474784"/>
              <a:ext cx="0" cy="8234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7863657" y="4474784"/>
              <a:ext cx="0" cy="8234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5571493" y="4474784"/>
              <a:ext cx="528662" cy="4117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5571493" y="4886519"/>
              <a:ext cx="528662" cy="4117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7863657" y="4886519"/>
              <a:ext cx="528662" cy="4117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7863657" y="4474784"/>
              <a:ext cx="528662" cy="41173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8275703" y="4818401"/>
              <a:ext cx="176221" cy="2058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5513185" y="4748769"/>
              <a:ext cx="176221" cy="2058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5983539" y="5160504"/>
              <a:ext cx="176221" cy="2058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6041847" y="4337034"/>
              <a:ext cx="176221" cy="2058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7747041" y="4337034"/>
              <a:ext cx="176221" cy="2058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7805349" y="5160504"/>
              <a:ext cx="176221" cy="20586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5102434" y="4768448"/>
              <a:ext cx="395202" cy="36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v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Calibri" panose="020F0502020204030204" pitchFamily="34" charset="0"/>
                </a:rPr>
                <a:t>0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5908386" y="5317932"/>
              <a:ext cx="3642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dirty="0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7788504" y="5317932"/>
              <a:ext cx="3642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altLang="zh-CN" dirty="0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5908386" y="3933056"/>
              <a:ext cx="3642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dirty="0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7788504" y="4056994"/>
              <a:ext cx="3642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altLang="zh-CN" dirty="0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8495978" y="4698816"/>
              <a:ext cx="300612" cy="36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5631097" y="4406666"/>
              <a:ext cx="312273" cy="366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1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5571493" y="4954637"/>
              <a:ext cx="310978" cy="366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4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6789489" y="4150845"/>
              <a:ext cx="310978" cy="366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7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6847797" y="5292199"/>
              <a:ext cx="310978" cy="366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6084606" y="4698816"/>
              <a:ext cx="310978" cy="366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7612284" y="4698816"/>
              <a:ext cx="312273" cy="366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8024329" y="4335521"/>
              <a:ext cx="310978" cy="367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2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8039878" y="5018213"/>
              <a:ext cx="310978" cy="366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6</a:t>
              </a: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6159759" y="4474784"/>
              <a:ext cx="1703898" cy="755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965709" y="4562580"/>
              <a:ext cx="310978" cy="367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</a:t>
              </a:r>
            </a:p>
          </p:txBody>
        </p:sp>
      </p:grpSp>
      <p:grpSp>
        <p:nvGrpSpPr>
          <p:cNvPr id="37" name="Group 4"/>
          <p:cNvGrpSpPr>
            <a:grpSpLocks/>
          </p:cNvGrpSpPr>
          <p:nvPr/>
        </p:nvGrpSpPr>
        <p:grpSpPr bwMode="auto">
          <a:xfrm>
            <a:off x="420991" y="4005065"/>
            <a:ext cx="3634551" cy="1692898"/>
            <a:chOff x="1201" y="2247"/>
            <a:chExt cx="2805" cy="1065"/>
          </a:xfrm>
        </p:grpSpPr>
        <p:sp>
          <p:nvSpPr>
            <p:cNvPr id="38" name="Line 5"/>
            <p:cNvSpPr>
              <a:spLocks noChangeShapeType="1"/>
            </p:cNvSpPr>
            <p:nvPr/>
          </p:nvSpPr>
          <p:spPr bwMode="auto">
            <a:xfrm>
              <a:off x="1927" y="2523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6"/>
            <p:cNvSpPr>
              <a:spLocks noChangeShapeType="1"/>
            </p:cNvSpPr>
            <p:nvPr/>
          </p:nvSpPr>
          <p:spPr bwMode="auto">
            <a:xfrm>
              <a:off x="1927" y="3067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1927" y="2523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3288" y="2523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 flipH="1">
              <a:off x="1519" y="2523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>
              <a:off x="1519" y="2795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3288" y="2795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3288" y="2523"/>
              <a:ext cx="408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auto">
            <a:xfrm>
              <a:off x="3606" y="2750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1474" y="2704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1837" y="2976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" name="Oval 16"/>
            <p:cNvSpPr>
              <a:spLocks noChangeArrowheads="1"/>
            </p:cNvSpPr>
            <p:nvPr/>
          </p:nvSpPr>
          <p:spPr bwMode="auto">
            <a:xfrm>
              <a:off x="1882" y="2432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3198" y="2432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auto">
            <a:xfrm>
              <a:off x="3243" y="2976"/>
              <a:ext cx="136" cy="1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1201" y="2654"/>
              <a:ext cx="31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v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Calibri" panose="020F0502020204030204" pitchFamily="34" charset="0"/>
                </a:rPr>
                <a:t>0 </a:t>
              </a:r>
              <a:endParaRPr lang="en-US" altLang="zh-CN" dirty="0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1779" y="3080"/>
              <a:ext cx="28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dirty="0"/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3230" y="3080"/>
              <a:ext cx="28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altLang="zh-CN" dirty="0"/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1779" y="2251"/>
              <a:ext cx="28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dirty="0"/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3230" y="2247"/>
              <a:ext cx="281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b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altLang="zh-CN" dirty="0"/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3776" y="2671"/>
              <a:ext cx="23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z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1565" y="2478"/>
              <a:ext cx="24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1519" y="2840"/>
              <a:ext cx="24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4</a:t>
              </a: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2459" y="2309"/>
              <a:ext cx="24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7</a:t>
              </a: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2504" y="3063"/>
              <a:ext cx="24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62" name="Text Box 29"/>
            <p:cNvSpPr txBox="1">
              <a:spLocks noChangeArrowheads="1"/>
            </p:cNvSpPr>
            <p:nvPr/>
          </p:nvSpPr>
          <p:spPr bwMode="auto">
            <a:xfrm>
              <a:off x="1915" y="2671"/>
              <a:ext cx="24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63" name="Text Box 30"/>
            <p:cNvSpPr txBox="1">
              <a:spLocks noChangeArrowheads="1"/>
            </p:cNvSpPr>
            <p:nvPr/>
          </p:nvSpPr>
          <p:spPr bwMode="auto">
            <a:xfrm>
              <a:off x="3094" y="2671"/>
              <a:ext cx="24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3412" y="2431"/>
              <a:ext cx="24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3424" y="2882"/>
              <a:ext cx="24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6</a:t>
              </a:r>
            </a:p>
          </p:txBody>
        </p:sp>
        <p:sp>
          <p:nvSpPr>
            <p:cNvPr id="66" name="Line 33"/>
            <p:cNvSpPr>
              <a:spLocks noChangeShapeType="1"/>
            </p:cNvSpPr>
            <p:nvPr/>
          </p:nvSpPr>
          <p:spPr bwMode="auto">
            <a:xfrm>
              <a:off x="1973" y="2523"/>
              <a:ext cx="131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34"/>
            <p:cNvSpPr txBox="1">
              <a:spLocks noChangeArrowheads="1"/>
            </p:cNvSpPr>
            <p:nvPr/>
          </p:nvSpPr>
          <p:spPr bwMode="auto">
            <a:xfrm>
              <a:off x="2595" y="2581"/>
              <a:ext cx="24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4473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7CFEB9D-71EB-4A7B-B94A-0ECF8DFAE323}" type="slidenum">
              <a:rPr lang="zh-CN" altLang="en-US" smtClean="0">
                <a:solidFill>
                  <a:schemeClr val="accent1"/>
                </a:solidFill>
              </a:rPr>
              <a:pPr/>
              <a:t>6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6758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b="1">
                <a:latin typeface="Calibri" panose="020F0502020204030204" pitchFamily="34" charset="0"/>
                <a:ea typeface="宋体" panose="02010600030101010101" pitchFamily="2" charset="-122"/>
              </a:rPr>
              <a:t>Dijkstra</a:t>
            </a:r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算法的基本思想</a:t>
            </a:r>
            <a:endParaRPr lang="en-US" altLang="zh-CN" sz="40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323850" y="981075"/>
            <a:ext cx="777716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zh-CN" altLang="en-US" sz="2800" b="1" dirty="0">
                <a:solidFill>
                  <a:srgbClr val="333300"/>
                </a:solidFill>
              </a:rPr>
              <a:t>先把</a:t>
            </a:r>
            <a:r>
              <a:rPr lang="en-US" altLang="zh-CN" sz="2800" b="1" dirty="0">
                <a:solidFill>
                  <a:srgbClr val="333300"/>
                </a:solidFill>
              </a:rPr>
              <a:t>V</a:t>
            </a:r>
            <a:r>
              <a:rPr lang="zh-CN" altLang="en-US" sz="2800" b="1" dirty="0">
                <a:solidFill>
                  <a:srgbClr val="333300"/>
                </a:solidFill>
              </a:rPr>
              <a:t>分成两个子集，</a:t>
            </a:r>
            <a:r>
              <a:rPr lang="en-US" altLang="zh-CN" sz="2800" b="1" dirty="0">
                <a:solidFill>
                  <a:srgbClr val="C00000"/>
                </a:solidFill>
              </a:rPr>
              <a:t>V=P</a:t>
            </a:r>
            <a:r>
              <a:rPr lang="el-GR" altLang="zh-CN" sz="2800" dirty="0">
                <a:solidFill>
                  <a:srgbClr val="C00000"/>
                </a:solidFill>
              </a:rPr>
              <a:t>∪</a:t>
            </a:r>
            <a:r>
              <a:rPr lang="en-US" altLang="zh-CN" sz="2800" b="1" dirty="0">
                <a:solidFill>
                  <a:srgbClr val="C00000"/>
                </a:solidFill>
              </a:rPr>
              <a:t>T</a:t>
            </a:r>
            <a:r>
              <a:rPr lang="zh-CN" altLang="en-US" sz="2800" b="1" dirty="0">
                <a:solidFill>
                  <a:srgbClr val="333300"/>
                </a:solidFill>
              </a:rPr>
              <a:t>，其中</a:t>
            </a:r>
            <a:r>
              <a:rPr lang="en-US" altLang="zh-CN" sz="2800" b="1" dirty="0">
                <a:solidFill>
                  <a:srgbClr val="333300"/>
                </a:solidFill>
              </a:rPr>
              <a:t>    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zh-CN" sz="2800" b="1" dirty="0">
                <a:solidFill>
                  <a:srgbClr val="333300"/>
                </a:solidFill>
              </a:rPr>
              <a:t>P={v</a:t>
            </a:r>
            <a:r>
              <a:rPr lang="en-US" altLang="zh-CN" sz="2800" dirty="0">
                <a:solidFill>
                  <a:srgbClr val="333300"/>
                </a:solidFill>
              </a:rPr>
              <a:t>∊</a:t>
            </a:r>
            <a:r>
              <a:rPr lang="en-US" altLang="zh-CN" sz="2800" b="1" dirty="0">
                <a:solidFill>
                  <a:srgbClr val="333300"/>
                </a:solidFill>
              </a:rPr>
              <a:t>V│v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0</a:t>
            </a:r>
            <a:r>
              <a:rPr lang="zh-CN" altLang="en-US" sz="2800" b="1" dirty="0">
                <a:solidFill>
                  <a:srgbClr val="333300"/>
                </a:solidFill>
              </a:rPr>
              <a:t>到</a:t>
            </a:r>
            <a:r>
              <a:rPr lang="en-US" altLang="zh-CN" sz="2800" b="1" dirty="0">
                <a:solidFill>
                  <a:srgbClr val="333300"/>
                </a:solidFill>
              </a:rPr>
              <a:t>v</a:t>
            </a:r>
            <a:r>
              <a:rPr lang="zh-CN" altLang="en-US" sz="2800" b="1" dirty="0">
                <a:solidFill>
                  <a:srgbClr val="333300"/>
                </a:solidFill>
              </a:rPr>
              <a:t>的最短通路的长已经求出</a:t>
            </a:r>
            <a:r>
              <a:rPr lang="en-US" altLang="zh-CN" sz="2800" b="1" dirty="0">
                <a:solidFill>
                  <a:srgbClr val="333300"/>
                </a:solidFill>
              </a:rPr>
              <a:t>}</a:t>
            </a:r>
            <a:endParaRPr lang="zh-CN" altLang="en-US" sz="2800" b="1" dirty="0">
              <a:solidFill>
                <a:srgbClr val="3333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333300"/>
                </a:solidFill>
              </a:rPr>
              <a:t>T=V</a:t>
            </a:r>
            <a:r>
              <a:rPr lang="zh-CN" altLang="en-US" sz="2800" b="1" dirty="0">
                <a:solidFill>
                  <a:srgbClr val="333300"/>
                </a:solidFill>
              </a:rPr>
              <a:t>－</a:t>
            </a:r>
            <a:r>
              <a:rPr lang="en-US" altLang="zh-CN" sz="2800" b="1" dirty="0">
                <a:solidFill>
                  <a:srgbClr val="333300"/>
                </a:solidFill>
              </a:rPr>
              <a:t>P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altLang="en-US" sz="2800" b="1" dirty="0">
              <a:solidFill>
                <a:srgbClr val="3333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hlink"/>
                </a:solidFill>
              </a:rPr>
              <a:t>显然</a:t>
            </a:r>
            <a:r>
              <a:rPr lang="en-US" altLang="zh-CN" sz="2800" b="1" dirty="0">
                <a:solidFill>
                  <a:schemeClr val="hlink"/>
                </a:solidFill>
              </a:rPr>
              <a:t>P</a:t>
            </a:r>
            <a:r>
              <a:rPr lang="en-US" altLang="zh-CN" sz="2800" dirty="0">
                <a:solidFill>
                  <a:schemeClr val="hlink"/>
                </a:solidFill>
              </a:rPr>
              <a:t>≠</a:t>
            </a:r>
            <a:r>
              <a:rPr lang="en-US" altLang="zh-CN" sz="2800" b="1" dirty="0">
                <a:solidFill>
                  <a:schemeClr val="hlink"/>
                </a:solidFill>
              </a:rPr>
              <a:t>Ø</a:t>
            </a:r>
            <a:r>
              <a:rPr lang="zh-CN" altLang="en-US" sz="2800" b="1" dirty="0">
                <a:solidFill>
                  <a:schemeClr val="hlink"/>
                </a:solidFill>
              </a:rPr>
              <a:t>，因为至少</a:t>
            </a:r>
            <a:r>
              <a:rPr lang="en-US" altLang="zh-CN" sz="2800" b="1" dirty="0">
                <a:solidFill>
                  <a:schemeClr val="hlink"/>
                </a:solidFill>
              </a:rPr>
              <a:t>v</a:t>
            </a:r>
            <a:r>
              <a:rPr lang="en-US" altLang="zh-CN" sz="2800" b="1" baseline="-25000" dirty="0">
                <a:solidFill>
                  <a:schemeClr val="hlink"/>
                </a:solidFill>
              </a:rPr>
              <a:t>0</a:t>
            </a:r>
            <a:r>
              <a:rPr lang="en-US" altLang="zh-CN" sz="2800" dirty="0">
                <a:solidFill>
                  <a:schemeClr val="hlink"/>
                </a:solidFill>
              </a:rPr>
              <a:t>∊P</a:t>
            </a:r>
            <a:r>
              <a:rPr lang="zh-CN" altLang="en-US" sz="2800" b="1" dirty="0">
                <a:solidFill>
                  <a:schemeClr val="hlink"/>
                </a:solidFill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993300"/>
                </a:solidFill>
              </a:rPr>
              <a:t>要不断地扩大</a:t>
            </a:r>
            <a:r>
              <a:rPr lang="en-US" altLang="zh-CN" sz="2800" b="1" dirty="0">
                <a:solidFill>
                  <a:srgbClr val="993300"/>
                </a:solidFill>
              </a:rPr>
              <a:t>P</a:t>
            </a:r>
            <a:r>
              <a:rPr lang="zh-CN" altLang="en-US" sz="2800" b="1" dirty="0">
                <a:solidFill>
                  <a:srgbClr val="993300"/>
                </a:solidFill>
              </a:rPr>
              <a:t>，直到</a:t>
            </a:r>
            <a:r>
              <a:rPr lang="en-US" altLang="zh-CN" sz="2800" b="1" dirty="0" err="1">
                <a:solidFill>
                  <a:srgbClr val="993300"/>
                </a:solidFill>
              </a:rPr>
              <a:t>z</a:t>
            </a:r>
            <a:r>
              <a:rPr lang="en-US" altLang="zh-CN" sz="2800" dirty="0" err="1">
                <a:solidFill>
                  <a:srgbClr val="993300"/>
                </a:solidFill>
              </a:rPr>
              <a:t>∊P</a:t>
            </a:r>
            <a:r>
              <a:rPr lang="zh-CN" altLang="en-US" sz="2800" b="1" dirty="0">
                <a:solidFill>
                  <a:srgbClr val="993300"/>
                </a:solidFill>
              </a:rPr>
              <a:t>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084168" y="3013055"/>
            <a:ext cx="2814215" cy="2839178"/>
            <a:chOff x="6084168" y="3013055"/>
            <a:chExt cx="2814215" cy="2839178"/>
          </a:xfrm>
        </p:grpSpPr>
        <p:sp>
          <p:nvSpPr>
            <p:cNvPr id="67589" name="Oval 12"/>
            <p:cNvSpPr>
              <a:spLocks noChangeArrowheads="1"/>
            </p:cNvSpPr>
            <p:nvPr/>
          </p:nvSpPr>
          <p:spPr bwMode="auto">
            <a:xfrm>
              <a:off x="6084168" y="3013055"/>
              <a:ext cx="2808288" cy="230346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67590" name="Arc 13"/>
            <p:cNvSpPr>
              <a:spLocks/>
            </p:cNvSpPr>
            <p:nvPr/>
          </p:nvSpPr>
          <p:spPr bwMode="auto">
            <a:xfrm flipH="1">
              <a:off x="6650906" y="3013055"/>
              <a:ext cx="757237" cy="2100263"/>
            </a:xfrm>
            <a:custGeom>
              <a:avLst/>
              <a:gdLst>
                <a:gd name="T0" fmla="*/ 0 w 21600"/>
                <a:gd name="T1" fmla="*/ 0 h 25596"/>
                <a:gd name="T2" fmla="*/ 2147483647 w 21600"/>
                <a:gd name="T3" fmla="*/ 2147483647 h 25596"/>
                <a:gd name="T4" fmla="*/ 0 w 21600"/>
                <a:gd name="T5" fmla="*/ 2147483647 h 2559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596"/>
                <a:gd name="T11" fmla="*/ 21600 w 21600"/>
                <a:gd name="T12" fmla="*/ 25596 h 255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940"/>
                    <a:pt x="21475" y="24278"/>
                    <a:pt x="21227" y="25596"/>
                  </a:cubicBezTo>
                </a:path>
                <a:path w="21600" h="25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940"/>
                    <a:pt x="21475" y="24278"/>
                    <a:pt x="21227" y="25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7591" name="Text Box 14"/>
            <p:cNvSpPr txBox="1">
              <a:spLocks noChangeArrowheads="1"/>
            </p:cNvSpPr>
            <p:nvPr/>
          </p:nvSpPr>
          <p:spPr bwMode="auto">
            <a:xfrm>
              <a:off x="6176291" y="5329013"/>
              <a:ext cx="27220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/>
                <a:t>P         T</a:t>
              </a:r>
              <a:r>
                <a:rPr lang="zh-CN" altLang="en-US" sz="2800" dirty="0"/>
                <a:t>＝</a:t>
              </a:r>
              <a:r>
                <a:rPr lang="en-US" altLang="zh-CN" sz="2800" dirty="0"/>
                <a:t>V</a:t>
              </a:r>
              <a:r>
                <a:rPr lang="zh-CN" altLang="en-US" sz="2800" b="1" dirty="0"/>
                <a:t>－</a:t>
              </a:r>
              <a:r>
                <a:rPr lang="en-US" altLang="zh-CN" sz="2800" dirty="0"/>
                <a:t>P</a:t>
              </a:r>
            </a:p>
          </p:txBody>
        </p:sp>
        <p:sp>
          <p:nvSpPr>
            <p:cNvPr id="67592" name="Text Box 15"/>
            <p:cNvSpPr txBox="1">
              <a:spLocks noChangeArrowheads="1"/>
            </p:cNvSpPr>
            <p:nvPr/>
          </p:nvSpPr>
          <p:spPr bwMode="auto">
            <a:xfrm>
              <a:off x="6207993" y="4400530"/>
              <a:ext cx="3825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993300"/>
                  </a:solidFill>
                </a:rPr>
                <a:t>v</a:t>
              </a:r>
              <a:r>
                <a:rPr lang="en-US" altLang="zh-CN" baseline="-25000">
                  <a:solidFill>
                    <a:srgbClr val="993300"/>
                  </a:solidFill>
                </a:rPr>
                <a:t>0</a:t>
              </a:r>
            </a:p>
          </p:txBody>
        </p:sp>
        <p:sp>
          <p:nvSpPr>
            <p:cNvPr id="67593" name="Text Box 17"/>
            <p:cNvSpPr txBox="1">
              <a:spLocks noChangeArrowheads="1"/>
            </p:cNvSpPr>
            <p:nvPr/>
          </p:nvSpPr>
          <p:spPr bwMode="auto">
            <a:xfrm>
              <a:off x="7955831" y="4092555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993300"/>
                  </a:solidFill>
                </a:rPr>
                <a:t>z</a:t>
              </a: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7CFEB9D-71EB-4A7B-B94A-0ECF8DFAE323}" type="slidenum">
              <a:rPr lang="zh-CN" altLang="en-US" smtClean="0">
                <a:solidFill>
                  <a:schemeClr val="accent1"/>
                </a:solidFill>
              </a:rPr>
              <a:pPr/>
              <a:t>7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6758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b="1">
                <a:latin typeface="Calibri" panose="020F0502020204030204" pitchFamily="34" charset="0"/>
                <a:ea typeface="宋体" panose="02010600030101010101" pitchFamily="2" charset="-122"/>
              </a:rPr>
              <a:t>Dijkstra</a:t>
            </a:r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算法的基本思想</a:t>
            </a:r>
            <a:endParaRPr lang="en-US" altLang="zh-CN" sz="40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7589" name="Oval 12"/>
          <p:cNvSpPr>
            <a:spLocks noChangeArrowheads="1"/>
          </p:cNvSpPr>
          <p:nvPr/>
        </p:nvSpPr>
        <p:spPr bwMode="auto">
          <a:xfrm>
            <a:off x="6029959" y="1413569"/>
            <a:ext cx="2808288" cy="230346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7590" name="Arc 13"/>
          <p:cNvSpPr>
            <a:spLocks/>
          </p:cNvSpPr>
          <p:nvPr/>
        </p:nvSpPr>
        <p:spPr bwMode="auto">
          <a:xfrm flipH="1">
            <a:off x="6578922" y="1416735"/>
            <a:ext cx="757237" cy="2100263"/>
          </a:xfrm>
          <a:custGeom>
            <a:avLst/>
            <a:gdLst>
              <a:gd name="T0" fmla="*/ 0 w 21600"/>
              <a:gd name="T1" fmla="*/ 0 h 25596"/>
              <a:gd name="T2" fmla="*/ 2147483647 w 21600"/>
              <a:gd name="T3" fmla="*/ 2147483647 h 25596"/>
              <a:gd name="T4" fmla="*/ 0 w 21600"/>
              <a:gd name="T5" fmla="*/ 2147483647 h 25596"/>
              <a:gd name="T6" fmla="*/ 0 60000 65536"/>
              <a:gd name="T7" fmla="*/ 0 60000 65536"/>
              <a:gd name="T8" fmla="*/ 0 60000 65536"/>
              <a:gd name="T9" fmla="*/ 0 w 21600"/>
              <a:gd name="T10" fmla="*/ 0 h 25596"/>
              <a:gd name="T11" fmla="*/ 21600 w 21600"/>
              <a:gd name="T12" fmla="*/ 25596 h 255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5596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940"/>
                  <a:pt x="21475" y="24278"/>
                  <a:pt x="21227" y="25596"/>
                </a:cubicBezTo>
              </a:path>
              <a:path w="21600" h="25596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940"/>
                  <a:pt x="21475" y="24278"/>
                  <a:pt x="21227" y="25596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91" name="Text Box 14"/>
          <p:cNvSpPr txBox="1">
            <a:spLocks noChangeArrowheads="1"/>
          </p:cNvSpPr>
          <p:nvPr/>
        </p:nvSpPr>
        <p:spPr bwMode="auto">
          <a:xfrm>
            <a:off x="6307683" y="926359"/>
            <a:ext cx="27220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P         T</a:t>
            </a:r>
            <a:r>
              <a:rPr lang="zh-CN" altLang="en-US" sz="2800" dirty="0"/>
              <a:t>＝</a:t>
            </a:r>
            <a:r>
              <a:rPr lang="en-US" altLang="zh-CN" sz="2800" dirty="0"/>
              <a:t>V</a:t>
            </a:r>
            <a:r>
              <a:rPr lang="zh-CN" altLang="en-US" sz="2800" b="1" dirty="0"/>
              <a:t>－</a:t>
            </a:r>
            <a:r>
              <a:rPr lang="en-US" altLang="zh-CN" sz="2800" b="1" dirty="0"/>
              <a:t>P</a:t>
            </a:r>
            <a:endParaRPr lang="en-US" altLang="zh-CN" sz="2800" dirty="0"/>
          </a:p>
        </p:txBody>
      </p:sp>
      <p:sp>
        <p:nvSpPr>
          <p:cNvPr id="67592" name="Text Box 15"/>
          <p:cNvSpPr txBox="1">
            <a:spLocks noChangeArrowheads="1"/>
          </p:cNvSpPr>
          <p:nvPr/>
        </p:nvSpPr>
        <p:spPr bwMode="auto">
          <a:xfrm>
            <a:off x="6136009" y="2804210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993300"/>
                </a:solidFill>
              </a:rPr>
              <a:t>v</a:t>
            </a:r>
            <a:r>
              <a:rPr lang="en-US" altLang="zh-CN" baseline="-25000">
                <a:solidFill>
                  <a:srgbClr val="993300"/>
                </a:solidFill>
              </a:rPr>
              <a:t>0</a:t>
            </a:r>
          </a:p>
        </p:txBody>
      </p:sp>
      <p:sp>
        <p:nvSpPr>
          <p:cNvPr id="67593" name="Text Box 17"/>
          <p:cNvSpPr txBox="1">
            <a:spLocks noChangeArrowheads="1"/>
          </p:cNvSpPr>
          <p:nvPr/>
        </p:nvSpPr>
        <p:spPr bwMode="auto">
          <a:xfrm>
            <a:off x="8352378" y="2597597"/>
            <a:ext cx="256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993300"/>
                </a:solidFill>
              </a:rPr>
              <a:t>z</a:t>
            </a:r>
          </a:p>
        </p:txBody>
      </p:sp>
      <p:sp>
        <p:nvSpPr>
          <p:cNvPr id="2" name="矩形 1"/>
          <p:cNvSpPr/>
          <p:nvPr/>
        </p:nvSpPr>
        <p:spPr>
          <a:xfrm>
            <a:off x="107504" y="921060"/>
            <a:ext cx="1451038" cy="564898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333300"/>
                </a:solidFill>
              </a:rPr>
              <a:t>V=P</a:t>
            </a:r>
            <a:r>
              <a:rPr lang="el-GR" altLang="zh-CN" sz="2800" dirty="0"/>
              <a:t>∪</a:t>
            </a:r>
            <a:r>
              <a:rPr lang="en-US" altLang="zh-CN" sz="2800" b="1" dirty="0">
                <a:solidFill>
                  <a:srgbClr val="333300"/>
                </a:solidFill>
              </a:rPr>
              <a:t>T</a:t>
            </a:r>
          </a:p>
        </p:txBody>
      </p:sp>
      <p:sp>
        <p:nvSpPr>
          <p:cNvPr id="3" name="矩形 2"/>
          <p:cNvSpPr/>
          <p:nvPr/>
        </p:nvSpPr>
        <p:spPr>
          <a:xfrm>
            <a:off x="66197" y="1764292"/>
            <a:ext cx="467757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Calibri" panose="020F0502020204030204" pitchFamily="34" charset="0"/>
              </a:rPr>
              <a:t>对于任意的</a:t>
            </a:r>
            <a:r>
              <a:rPr lang="en-US" altLang="zh-CN" sz="2800" b="1" dirty="0" err="1">
                <a:latin typeface="Calibri" panose="020F0502020204030204" pitchFamily="34" charset="0"/>
              </a:rPr>
              <a:t>x</a:t>
            </a:r>
            <a:r>
              <a:rPr lang="en-US" altLang="zh-CN" sz="2800" dirty="0" err="1">
                <a:latin typeface="Calibri" panose="020F0502020204030204" pitchFamily="34" charset="0"/>
              </a:rPr>
              <a:t>∊</a:t>
            </a:r>
            <a:r>
              <a:rPr lang="en-US" altLang="zh-CN" sz="2800" b="1" dirty="0" err="1">
                <a:latin typeface="Calibri" panose="020F0502020204030204" pitchFamily="34" charset="0"/>
              </a:rPr>
              <a:t>T</a:t>
            </a:r>
            <a:r>
              <a:rPr lang="zh-CN" altLang="en-US" sz="2800" b="1" dirty="0">
                <a:latin typeface="Calibri" panose="020F0502020204030204" pitchFamily="34" charset="0"/>
              </a:rPr>
              <a:t>，</a:t>
            </a:r>
            <a:endParaRPr lang="en-US" altLang="zh-CN" sz="2800" b="1" dirty="0">
              <a:latin typeface="Calibri" panose="020F0502020204030204" pitchFamily="34" charset="0"/>
            </a:endParaRPr>
          </a:p>
          <a:p>
            <a:r>
              <a:rPr lang="zh-CN" altLang="en-US" sz="2800" b="1" dirty="0">
                <a:latin typeface="Calibri" panose="020F0502020204030204" pitchFamily="34" charset="0"/>
              </a:rPr>
              <a:t>考察从</a:t>
            </a:r>
            <a:r>
              <a:rPr lang="en-US" altLang="zh-CN" sz="2800" b="1" dirty="0">
                <a:latin typeface="Calibri" panose="020F0502020204030204" pitchFamily="34" charset="0"/>
              </a:rPr>
              <a:t>v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0</a:t>
            </a:r>
            <a:r>
              <a:rPr lang="zh-CN" altLang="en-US" sz="2800" b="1" dirty="0">
                <a:latin typeface="Calibri" panose="020F0502020204030204" pitchFamily="34" charset="0"/>
              </a:rPr>
              <a:t>仅经过</a:t>
            </a:r>
            <a:r>
              <a:rPr lang="en-US" altLang="zh-CN" sz="2800" b="1" dirty="0">
                <a:latin typeface="Calibri" panose="020F0502020204030204" pitchFamily="34" charset="0"/>
              </a:rPr>
              <a:t>P</a:t>
            </a:r>
            <a:r>
              <a:rPr lang="zh-CN" altLang="en-US" sz="2800" b="1" dirty="0">
                <a:latin typeface="Calibri" panose="020F0502020204030204" pitchFamily="34" charset="0"/>
              </a:rPr>
              <a:t>中的顶点到</a:t>
            </a:r>
            <a:r>
              <a:rPr lang="en-US" altLang="zh-CN" sz="2800" b="1" dirty="0">
                <a:latin typeface="Calibri" panose="020F0502020204030204" pitchFamily="34" charset="0"/>
              </a:rPr>
              <a:t>x</a:t>
            </a:r>
            <a:r>
              <a:rPr lang="zh-CN" altLang="en-US" sz="2800" b="1" dirty="0">
                <a:latin typeface="Calibri" panose="020F0502020204030204" pitchFamily="34" charset="0"/>
              </a:rPr>
              <a:t>的最短通路的长</a:t>
            </a:r>
            <a:r>
              <a:rPr lang="en-US" altLang="zh-CN" sz="2800" b="1" dirty="0">
                <a:latin typeface="Calibri" panose="020F0502020204030204" pitchFamily="34" charset="0"/>
              </a:rPr>
              <a:t>:</a:t>
            </a:r>
          </a:p>
          <a:p>
            <a:endParaRPr lang="en-US" altLang="zh-CN" b="1" dirty="0">
              <a:latin typeface="Calibri" panose="020F0502020204030204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136009" y="2804210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993300"/>
                </a:solidFill>
              </a:rPr>
              <a:t>v</a:t>
            </a:r>
            <a:r>
              <a:rPr lang="en-US" altLang="zh-CN" baseline="-25000">
                <a:solidFill>
                  <a:srgbClr val="993300"/>
                </a:solidFill>
              </a:rPr>
              <a:t>0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7864797" y="212952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 flipV="1">
            <a:off x="6228084" y="2424798"/>
            <a:ext cx="71438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6228084" y="2424798"/>
            <a:ext cx="144463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 flipV="1">
            <a:off x="6372547" y="2207310"/>
            <a:ext cx="71437" cy="2174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6372547" y="1991410"/>
            <a:ext cx="71437" cy="2159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6372547" y="1991410"/>
            <a:ext cx="1439862" cy="3603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2699" y="4904355"/>
            <a:ext cx="8928992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Calibri" panose="020F0502020204030204" pitchFamily="34" charset="0"/>
              </a:rPr>
              <a:t>其中，</a:t>
            </a:r>
            <a:r>
              <a:rPr lang="en-US" altLang="zh-CN" sz="2800" b="1" dirty="0" err="1">
                <a:solidFill>
                  <a:srgbClr val="C00000"/>
                </a:solidFill>
                <a:latin typeface="Gigi" panose="04040504061007020D02" pitchFamily="82" charset="0"/>
              </a:rPr>
              <a:t>P</a:t>
            </a:r>
            <a:r>
              <a:rPr lang="en-US" altLang="zh-CN" sz="2800" b="1" baseline="-25000" dirty="0" err="1">
                <a:solidFill>
                  <a:srgbClr val="C00000"/>
                </a:solidFill>
                <a:latin typeface="Calibri" panose="020F0502020204030204" pitchFamily="34" charset="0"/>
              </a:rPr>
              <a:t>Px</a:t>
            </a:r>
            <a:r>
              <a:rPr lang="en-US" altLang="zh-CN" sz="2800" b="1" dirty="0">
                <a:solidFill>
                  <a:srgbClr val="C00000"/>
                </a:solidFill>
                <a:latin typeface="French Script MT" panose="03020402040607040605" pitchFamily="66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French Script MT" panose="03020402040607040605" pitchFamily="66" charset="0"/>
              </a:rPr>
              <a:t>是</a:t>
            </a:r>
            <a:r>
              <a:rPr lang="zh-CN" altLang="en-US" sz="2800" b="1" dirty="0">
                <a:latin typeface="Calibri" panose="020F0502020204030204" pitchFamily="34" charset="0"/>
              </a:rPr>
              <a:t>从</a:t>
            </a:r>
            <a:r>
              <a:rPr lang="en-US" altLang="zh-CN" sz="2800" b="1" dirty="0">
                <a:latin typeface="Calibri" panose="020F0502020204030204" pitchFamily="34" charset="0"/>
              </a:rPr>
              <a:t>v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0</a:t>
            </a:r>
            <a:r>
              <a:rPr lang="zh-CN" altLang="en-US" sz="2800" b="1" dirty="0">
                <a:latin typeface="Calibri" panose="020F0502020204030204" pitchFamily="34" charset="0"/>
              </a:rPr>
              <a:t>仅经过</a:t>
            </a:r>
            <a:r>
              <a:rPr lang="en-US" altLang="zh-CN" sz="2800" b="1" dirty="0">
                <a:latin typeface="Calibri" panose="020F0502020204030204" pitchFamily="34" charset="0"/>
              </a:rPr>
              <a:t>P</a:t>
            </a:r>
            <a:r>
              <a:rPr lang="zh-CN" altLang="en-US" sz="2800" b="1" dirty="0">
                <a:latin typeface="Calibri" panose="020F0502020204030204" pitchFamily="34" charset="0"/>
              </a:rPr>
              <a:t>中的顶点到</a:t>
            </a:r>
            <a:r>
              <a:rPr lang="en-US" altLang="zh-CN" sz="2800" b="1" dirty="0">
                <a:latin typeface="Calibri" panose="020F0502020204030204" pitchFamily="34" charset="0"/>
              </a:rPr>
              <a:t>x</a:t>
            </a:r>
            <a:r>
              <a:rPr lang="zh-CN" altLang="en-US" sz="2800" b="1" dirty="0">
                <a:latin typeface="Calibri" panose="020F0502020204030204" pitchFamily="34" charset="0"/>
              </a:rPr>
              <a:t>的通路</a:t>
            </a:r>
            <a:r>
              <a:rPr lang="en-US" altLang="zh-CN" sz="2800" b="1" dirty="0" err="1">
                <a:solidFill>
                  <a:srgbClr val="C00000"/>
                </a:solidFill>
                <a:latin typeface="French Script MT" panose="03020402040607040605" pitchFamily="66" charset="0"/>
              </a:rPr>
              <a:t>P</a:t>
            </a:r>
            <a:r>
              <a:rPr lang="en-US" altLang="zh-CN" sz="2800" b="1" baseline="-25000" dirty="0" err="1">
                <a:solidFill>
                  <a:srgbClr val="C00000"/>
                </a:solidFill>
                <a:latin typeface="Calibri" panose="020F0502020204030204" pitchFamily="34" charset="0"/>
              </a:rPr>
              <a:t>Px</a:t>
            </a:r>
            <a:r>
              <a:rPr lang="zh-CN" altLang="en-US" sz="2800" b="1" dirty="0">
                <a:latin typeface="Calibri" panose="020F0502020204030204" pitchFamily="34" charset="0"/>
              </a:rPr>
              <a:t>的集合</a:t>
            </a:r>
            <a:endParaRPr lang="en-US" altLang="zh-CN" sz="2800" b="1" dirty="0">
              <a:latin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634" y="3823998"/>
            <a:ext cx="7572907" cy="729430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altLang="zh-CN" sz="3600" b="1" dirty="0">
                <a:latin typeface="Calibri" panose="020F0502020204030204" pitchFamily="34" charset="0"/>
              </a:rPr>
              <a:t>L</a:t>
            </a:r>
            <a:r>
              <a:rPr lang="en-US" altLang="zh-CN" sz="3600" b="1" baseline="-25000" dirty="0">
                <a:latin typeface="Calibri" panose="020F0502020204030204" pitchFamily="34" charset="0"/>
              </a:rPr>
              <a:t>P</a:t>
            </a:r>
            <a:r>
              <a:rPr lang="en-US" altLang="zh-CN" sz="3600" b="1" dirty="0">
                <a:latin typeface="Calibri" panose="020F0502020204030204" pitchFamily="34" charset="0"/>
              </a:rPr>
              <a:t>(x) </a:t>
            </a:r>
            <a:r>
              <a:rPr lang="en-US" altLang="zh-CN" sz="3600" b="1" dirty="0">
                <a:solidFill>
                  <a:srgbClr val="C00000"/>
                </a:solidFill>
                <a:latin typeface="Calibri" panose="020F0502020204030204" pitchFamily="34" charset="0"/>
              </a:rPr>
              <a:t>= W(</a:t>
            </a:r>
            <a:r>
              <a:rPr lang="en-US" altLang="zh-CN" sz="3600" b="1" dirty="0">
                <a:solidFill>
                  <a:srgbClr val="C00000"/>
                </a:solidFill>
                <a:latin typeface="French Script MT" panose="03020402040607040605" pitchFamily="66" charset="0"/>
              </a:rPr>
              <a:t>P</a:t>
            </a:r>
            <a:r>
              <a:rPr lang="en-US" altLang="zh-CN" sz="3600" b="1" baseline="-25000" dirty="0">
                <a:solidFill>
                  <a:srgbClr val="C00000"/>
                </a:solidFill>
                <a:latin typeface="Calibri" panose="020F0502020204030204" pitchFamily="34" charset="0"/>
              </a:rPr>
              <a:t>0Px</a:t>
            </a:r>
            <a:r>
              <a:rPr lang="en-US" altLang="zh-CN" sz="3600" b="1" dirty="0">
                <a:solidFill>
                  <a:srgbClr val="C00000"/>
                </a:solidFill>
                <a:latin typeface="Calibri" panose="020F0502020204030204" pitchFamily="34" charset="0"/>
              </a:rPr>
              <a:t>)= min{W(</a:t>
            </a:r>
            <a:r>
              <a:rPr lang="en-US" altLang="zh-CN" sz="3600" b="1" dirty="0" err="1">
                <a:solidFill>
                  <a:srgbClr val="C00000"/>
                </a:solidFill>
                <a:latin typeface="French Script MT" panose="03020402040607040605" pitchFamily="66" charset="0"/>
              </a:rPr>
              <a:t>P</a:t>
            </a:r>
            <a:r>
              <a:rPr lang="en-US" altLang="zh-CN" sz="3600" b="1" baseline="-25000" dirty="0" err="1">
                <a:solidFill>
                  <a:srgbClr val="C00000"/>
                </a:solidFill>
                <a:latin typeface="Calibri" panose="020F0502020204030204" pitchFamily="34" charset="0"/>
              </a:rPr>
              <a:t>Px</a:t>
            </a:r>
            <a:r>
              <a:rPr lang="en-US" altLang="zh-CN" sz="3600" b="1" dirty="0">
                <a:solidFill>
                  <a:srgbClr val="C00000"/>
                </a:solidFill>
                <a:latin typeface="Calibri" panose="020F0502020204030204" pitchFamily="34" charset="0"/>
              </a:rPr>
              <a:t>)|</a:t>
            </a:r>
            <a:r>
              <a:rPr lang="en-US" altLang="zh-CN" sz="3600" b="1" dirty="0" err="1">
                <a:solidFill>
                  <a:srgbClr val="C00000"/>
                </a:solidFill>
                <a:latin typeface="French Script MT" panose="03020402040607040605" pitchFamily="66" charset="0"/>
              </a:rPr>
              <a:t>P</a:t>
            </a:r>
            <a:r>
              <a:rPr lang="en-US" altLang="zh-CN" sz="3600" b="1" baseline="-25000" dirty="0" err="1">
                <a:solidFill>
                  <a:srgbClr val="C00000"/>
                </a:solidFill>
                <a:latin typeface="Calibri" panose="020F0502020204030204" pitchFamily="34" charset="0"/>
              </a:rPr>
              <a:t>Px</a:t>
            </a:r>
            <a:r>
              <a:rPr lang="en-US" altLang="zh-CN" sz="3600" b="1" dirty="0">
                <a:solidFill>
                  <a:srgbClr val="C00000"/>
                </a:solidFill>
                <a:latin typeface="Calibri" panose="020F0502020204030204" pitchFamily="34" charset="0"/>
              </a:rPr>
              <a:t> ∊</a:t>
            </a:r>
            <a:r>
              <a:rPr lang="en-US" altLang="zh-CN" sz="3600" b="1" dirty="0">
                <a:solidFill>
                  <a:srgbClr val="C00000"/>
                </a:solidFill>
                <a:latin typeface="Rockwell Extra Bold" panose="02060903040505020403" pitchFamily="18" charset="0"/>
              </a:rPr>
              <a:t> </a:t>
            </a:r>
            <a:r>
              <a:rPr lang="en-US" altLang="zh-CN" sz="3600" b="1" dirty="0" err="1">
                <a:solidFill>
                  <a:srgbClr val="C00000"/>
                </a:solidFill>
                <a:latin typeface="Gigi" panose="04040504061007020D02" pitchFamily="82" charset="0"/>
              </a:rPr>
              <a:t>P</a:t>
            </a:r>
            <a:r>
              <a:rPr lang="en-US" altLang="zh-CN" sz="3600" b="1" baseline="-25000" dirty="0" err="1">
                <a:solidFill>
                  <a:srgbClr val="C00000"/>
                </a:solidFill>
                <a:latin typeface="Calibri" panose="020F0502020204030204" pitchFamily="34" charset="0"/>
              </a:rPr>
              <a:t>Px</a:t>
            </a:r>
            <a:r>
              <a:rPr lang="en-US" altLang="zh-CN" sz="3600" b="1" dirty="0">
                <a:solidFill>
                  <a:srgbClr val="C00000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63155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C6E678-0A49-4407-BF78-1299B7951DF8}" type="slidenum">
              <a:rPr lang="zh-CN" altLang="en-US" smtClean="0">
                <a:solidFill>
                  <a:schemeClr val="accent1"/>
                </a:solidFill>
              </a:rPr>
              <a:pPr/>
              <a:t>8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6861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定理</a:t>
            </a:r>
          </a:p>
        </p:txBody>
      </p:sp>
      <p:sp>
        <p:nvSpPr>
          <p:cNvPr id="68612" name="Rectangle 3"/>
          <p:cNvSpPr>
            <a:spLocks noGrp="1"/>
          </p:cNvSpPr>
          <p:nvPr>
            <p:ph type="body" idx="4294967295"/>
          </p:nvPr>
        </p:nvSpPr>
        <p:spPr>
          <a:xfrm>
            <a:off x="0" y="884107"/>
            <a:ext cx="8785225" cy="3671888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对于任意的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dirty="0" err="1"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，设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2800" b="1" baseline="-250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(x)</a:t>
            </a:r>
            <a:r>
              <a:rPr lang="en-US" altLang="zh-CN" sz="2800" b="1" dirty="0">
                <a:latin typeface="Calibri" panose="020F0502020204030204" pitchFamily="34" charset="0"/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表示从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仅经过</a:t>
            </a:r>
            <a:r>
              <a:rPr lang="en-US" altLang="zh-CN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中的顶点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的最短通路的长，即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</a:rPr>
              <a:t>L</a:t>
            </a:r>
            <a:r>
              <a:rPr lang="en-US" altLang="zh-CN" sz="2800" b="1" baseline="-25000" dirty="0">
                <a:solidFill>
                  <a:srgbClr val="993300"/>
                </a:solidFill>
                <a:latin typeface="Calibri" panose="020F0502020204030204" pitchFamily="34" charset="0"/>
              </a:rPr>
              <a:t>P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</a:rPr>
              <a:t>(x)</a:t>
            </a:r>
            <a:r>
              <a:rPr lang="en-US" altLang="zh-CN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Calibri" panose="020F0502020204030204" pitchFamily="34" charset="0"/>
              </a:rPr>
              <a:t>= W(</a:t>
            </a:r>
            <a:r>
              <a:rPr lang="en-US" altLang="zh-CN" sz="2800" b="1" dirty="0">
                <a:solidFill>
                  <a:srgbClr val="C00000"/>
                </a:solidFill>
                <a:latin typeface="French Script MT" panose="03020402040607040605" pitchFamily="66" charset="0"/>
              </a:rPr>
              <a:t>P</a:t>
            </a:r>
            <a:r>
              <a:rPr lang="en-US" altLang="zh-CN" sz="2800" b="1" baseline="-25000" dirty="0">
                <a:solidFill>
                  <a:srgbClr val="C00000"/>
                </a:solidFill>
                <a:latin typeface="Calibri" panose="020F0502020204030204" pitchFamily="34" charset="0"/>
              </a:rPr>
              <a:t>0Px</a:t>
            </a:r>
            <a:r>
              <a:rPr lang="en-US" altLang="zh-CN" sz="2800" b="1" dirty="0">
                <a:solidFill>
                  <a:srgbClr val="C00000"/>
                </a:solidFill>
                <a:latin typeface="Calibri" panose="020F0502020204030204" pitchFamily="34" charset="0"/>
              </a:rPr>
              <a:t>)= min{W(</a:t>
            </a:r>
            <a:r>
              <a:rPr lang="en-US" altLang="zh-CN" sz="2800" b="1" dirty="0" err="1">
                <a:solidFill>
                  <a:srgbClr val="C00000"/>
                </a:solidFill>
                <a:latin typeface="French Script MT" panose="03020402040607040605" pitchFamily="66" charset="0"/>
              </a:rPr>
              <a:t>P</a:t>
            </a:r>
            <a:r>
              <a:rPr lang="en-US" altLang="zh-CN" sz="2800" b="1" baseline="-25000" dirty="0" err="1">
                <a:solidFill>
                  <a:srgbClr val="C00000"/>
                </a:solidFill>
                <a:latin typeface="Calibri" panose="020F0502020204030204" pitchFamily="34" charset="0"/>
              </a:rPr>
              <a:t>Px</a:t>
            </a:r>
            <a:r>
              <a:rPr lang="en-US" altLang="zh-CN" sz="2800" b="1" dirty="0">
                <a:solidFill>
                  <a:srgbClr val="C00000"/>
                </a:solidFill>
                <a:latin typeface="Calibri" panose="020F0502020204030204" pitchFamily="34" charset="0"/>
              </a:rPr>
              <a:t>)|</a:t>
            </a:r>
            <a:r>
              <a:rPr lang="en-US" altLang="zh-CN" sz="2800" b="1" dirty="0" err="1">
                <a:solidFill>
                  <a:srgbClr val="C00000"/>
                </a:solidFill>
                <a:latin typeface="French Script MT" panose="03020402040607040605" pitchFamily="66" charset="0"/>
              </a:rPr>
              <a:t>P</a:t>
            </a:r>
            <a:r>
              <a:rPr lang="en-US" altLang="zh-CN" sz="2800" b="1" baseline="-25000" dirty="0" err="1">
                <a:solidFill>
                  <a:srgbClr val="C00000"/>
                </a:solidFill>
                <a:latin typeface="Calibri" panose="020F0502020204030204" pitchFamily="34" charset="0"/>
              </a:rPr>
              <a:t>Px</a:t>
            </a:r>
            <a:r>
              <a:rPr lang="en-US" altLang="zh-CN" sz="2800" b="1" dirty="0">
                <a:solidFill>
                  <a:srgbClr val="C00000"/>
                </a:solidFill>
                <a:latin typeface="Calibri" panose="020F0502020204030204" pitchFamily="34" charset="0"/>
              </a:rPr>
              <a:t> ∊</a:t>
            </a:r>
            <a:r>
              <a:rPr lang="en-US" altLang="zh-CN" sz="2800" b="1" dirty="0">
                <a:solidFill>
                  <a:srgbClr val="C00000"/>
                </a:solidFill>
                <a:latin typeface="Rockwell Extra Bold" panose="02060903040505020403" pitchFamily="18" charset="0"/>
              </a:rPr>
              <a:t> </a:t>
            </a:r>
            <a:r>
              <a:rPr lang="en-US" altLang="zh-CN" sz="2800" b="1" dirty="0" err="1">
                <a:solidFill>
                  <a:srgbClr val="C00000"/>
                </a:solidFill>
                <a:latin typeface="Gigi" panose="04040504061007020D02" pitchFamily="82" charset="0"/>
              </a:rPr>
              <a:t>P</a:t>
            </a:r>
            <a:r>
              <a:rPr lang="en-US" altLang="zh-CN" sz="2800" b="1" baseline="-25000" dirty="0" err="1">
                <a:solidFill>
                  <a:srgbClr val="C00000"/>
                </a:solidFill>
                <a:latin typeface="Calibri" panose="020F0502020204030204" pitchFamily="34" charset="0"/>
              </a:rPr>
              <a:t>Px</a:t>
            </a:r>
            <a:r>
              <a:rPr lang="en-US" altLang="zh-CN" sz="2800" b="1" dirty="0">
                <a:solidFill>
                  <a:srgbClr val="C00000"/>
                </a:solidFill>
                <a:latin typeface="Calibri" panose="020F0502020204030204" pitchFamily="34" charset="0"/>
              </a:rPr>
              <a:t>}</a:t>
            </a:r>
            <a:r>
              <a:rPr lang="zh-CN" altLang="en-US" sz="2800" b="1" dirty="0">
                <a:solidFill>
                  <a:srgbClr val="C00000"/>
                </a:solidFill>
                <a:latin typeface="Calibri" panose="020F0502020204030204" pitchFamily="34" charset="0"/>
              </a:rPr>
              <a:t>。</a:t>
            </a:r>
            <a:endParaRPr lang="en-US" altLang="zh-CN" sz="28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若不存在这样的通路，置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(x)=</a:t>
            </a:r>
            <a:r>
              <a:rPr lang="en-US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∞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(x)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为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关于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的指标。令</a:t>
            </a:r>
          </a:p>
          <a:p>
            <a:pPr marL="0" indent="0">
              <a:lnSpc>
                <a:spcPct val="120000"/>
              </a:lnSpc>
              <a:spcBef>
                <a:spcPct val="50000"/>
              </a:spcBef>
              <a:spcAft>
                <a:spcPct val="3000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28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(v)=min{L</a:t>
            </a:r>
            <a:r>
              <a:rPr lang="en-US" altLang="zh-CN" sz="28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(x) │</a:t>
            </a:r>
            <a:r>
              <a:rPr lang="en-US" altLang="zh-CN" sz="2800" b="1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sz="2800" b="1" dirty="0" err="1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则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T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(v)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是从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的最短通路的长，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即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228184" y="2779342"/>
            <a:ext cx="2808288" cy="2303463"/>
            <a:chOff x="5940425" y="3933825"/>
            <a:chExt cx="2808288" cy="2303463"/>
          </a:xfrm>
        </p:grpSpPr>
        <p:sp>
          <p:nvSpPr>
            <p:cNvPr id="68613" name="Oval 7"/>
            <p:cNvSpPr>
              <a:spLocks noChangeArrowheads="1"/>
            </p:cNvSpPr>
            <p:nvPr/>
          </p:nvSpPr>
          <p:spPr bwMode="auto">
            <a:xfrm>
              <a:off x="5940425" y="3933825"/>
              <a:ext cx="2808288" cy="230346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68614" name="Arc 8"/>
            <p:cNvSpPr>
              <a:spLocks/>
            </p:cNvSpPr>
            <p:nvPr/>
          </p:nvSpPr>
          <p:spPr bwMode="auto">
            <a:xfrm flipH="1">
              <a:off x="6507163" y="3933825"/>
              <a:ext cx="757237" cy="2100263"/>
            </a:xfrm>
            <a:custGeom>
              <a:avLst/>
              <a:gdLst>
                <a:gd name="T0" fmla="*/ 0 w 21600"/>
                <a:gd name="T1" fmla="*/ 0 h 25596"/>
                <a:gd name="T2" fmla="*/ 2147483647 w 21600"/>
                <a:gd name="T3" fmla="*/ 2147483647 h 25596"/>
                <a:gd name="T4" fmla="*/ 0 w 21600"/>
                <a:gd name="T5" fmla="*/ 2147483647 h 2559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596"/>
                <a:gd name="T11" fmla="*/ 21600 w 21600"/>
                <a:gd name="T12" fmla="*/ 25596 h 255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5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940"/>
                    <a:pt x="21475" y="24278"/>
                    <a:pt x="21227" y="25596"/>
                  </a:cubicBezTo>
                </a:path>
                <a:path w="21600" h="2559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940"/>
                    <a:pt x="21475" y="24278"/>
                    <a:pt x="21227" y="255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16" name="Text Box 10"/>
            <p:cNvSpPr txBox="1">
              <a:spLocks noChangeArrowheads="1"/>
            </p:cNvSpPr>
            <p:nvPr/>
          </p:nvSpPr>
          <p:spPr bwMode="auto">
            <a:xfrm>
              <a:off x="6064250" y="5321300"/>
              <a:ext cx="3825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993300"/>
                  </a:solidFill>
                </a:rPr>
                <a:t>v</a:t>
              </a:r>
              <a:r>
                <a:rPr lang="en-US" altLang="zh-CN" baseline="-25000">
                  <a:solidFill>
                    <a:srgbClr val="993300"/>
                  </a:solidFill>
                </a:rPr>
                <a:t>0</a:t>
              </a:r>
            </a:p>
          </p:txBody>
        </p:sp>
        <p:sp>
          <p:nvSpPr>
            <p:cNvPr id="68617" name="Text Box 11"/>
            <p:cNvSpPr txBox="1">
              <a:spLocks noChangeArrowheads="1"/>
            </p:cNvSpPr>
            <p:nvPr/>
          </p:nvSpPr>
          <p:spPr bwMode="auto">
            <a:xfrm>
              <a:off x="6948488" y="530066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993300"/>
                  </a:solidFill>
                </a:rPr>
                <a:t>v</a:t>
              </a:r>
              <a:endParaRPr lang="en-US" altLang="zh-CN" baseline="-25000" dirty="0">
                <a:solidFill>
                  <a:srgbClr val="993300"/>
                </a:solidFill>
              </a:endParaRPr>
            </a:p>
          </p:txBody>
        </p:sp>
        <p:sp>
          <p:nvSpPr>
            <p:cNvPr id="68619" name="Text Box 15"/>
            <p:cNvSpPr txBox="1">
              <a:spLocks noChangeArrowheads="1"/>
            </p:cNvSpPr>
            <p:nvPr/>
          </p:nvSpPr>
          <p:spPr bwMode="auto">
            <a:xfrm>
              <a:off x="7793038" y="4646613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</a:p>
          </p:txBody>
        </p:sp>
        <p:sp>
          <p:nvSpPr>
            <p:cNvPr id="68620" name="Line 17"/>
            <p:cNvSpPr>
              <a:spLocks noChangeShapeType="1"/>
            </p:cNvSpPr>
            <p:nvPr/>
          </p:nvSpPr>
          <p:spPr bwMode="auto">
            <a:xfrm flipH="1" flipV="1">
              <a:off x="6156325" y="4941888"/>
              <a:ext cx="71438" cy="358775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1" name="Line 19"/>
            <p:cNvSpPr>
              <a:spLocks noChangeShapeType="1"/>
            </p:cNvSpPr>
            <p:nvPr/>
          </p:nvSpPr>
          <p:spPr bwMode="auto">
            <a:xfrm>
              <a:off x="6156325" y="4941888"/>
              <a:ext cx="144463" cy="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2" name="Line 21"/>
            <p:cNvSpPr>
              <a:spLocks noChangeShapeType="1"/>
            </p:cNvSpPr>
            <p:nvPr/>
          </p:nvSpPr>
          <p:spPr bwMode="auto">
            <a:xfrm flipV="1">
              <a:off x="6300788" y="4724400"/>
              <a:ext cx="71437" cy="217488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3" name="Line 22"/>
            <p:cNvSpPr>
              <a:spLocks noChangeShapeType="1"/>
            </p:cNvSpPr>
            <p:nvPr/>
          </p:nvSpPr>
          <p:spPr bwMode="auto">
            <a:xfrm>
              <a:off x="6300788" y="4508500"/>
              <a:ext cx="71437" cy="21590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4" name="Line 23"/>
            <p:cNvSpPr>
              <a:spLocks noChangeShapeType="1"/>
            </p:cNvSpPr>
            <p:nvPr/>
          </p:nvSpPr>
          <p:spPr bwMode="auto">
            <a:xfrm>
              <a:off x="6300788" y="4508500"/>
              <a:ext cx="1439862" cy="360363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5" name="Line 24"/>
            <p:cNvSpPr>
              <a:spLocks noChangeShapeType="1"/>
            </p:cNvSpPr>
            <p:nvPr/>
          </p:nvSpPr>
          <p:spPr bwMode="auto">
            <a:xfrm flipV="1">
              <a:off x="6227763" y="5084763"/>
              <a:ext cx="144462" cy="21590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6" name="Line 25"/>
            <p:cNvSpPr>
              <a:spLocks noChangeShapeType="1"/>
            </p:cNvSpPr>
            <p:nvPr/>
          </p:nvSpPr>
          <p:spPr bwMode="auto">
            <a:xfrm flipH="1" flipV="1">
              <a:off x="6372225" y="5084763"/>
              <a:ext cx="71438" cy="142875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7" name="Line 26"/>
            <p:cNvSpPr>
              <a:spLocks noChangeShapeType="1"/>
            </p:cNvSpPr>
            <p:nvPr/>
          </p:nvSpPr>
          <p:spPr bwMode="auto">
            <a:xfrm>
              <a:off x="6516688" y="4941888"/>
              <a:ext cx="576262" cy="358775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8" name="Line 27"/>
            <p:cNvSpPr>
              <a:spLocks noChangeShapeType="1"/>
            </p:cNvSpPr>
            <p:nvPr/>
          </p:nvSpPr>
          <p:spPr bwMode="auto">
            <a:xfrm flipV="1">
              <a:off x="6443663" y="4941888"/>
              <a:ext cx="73025" cy="287337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848337" y="5573666"/>
            <a:ext cx="6433172" cy="65864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W(</a:t>
            </a:r>
            <a:r>
              <a:rPr lang="en-US" altLang="zh-CN" sz="3200" b="1" dirty="0">
                <a:solidFill>
                  <a:schemeClr val="bg1"/>
                </a:solidFill>
                <a:latin typeface="French Script MT" panose="03020402040607040605" pitchFamily="66" charset="0"/>
              </a:rPr>
              <a:t>P</a:t>
            </a:r>
            <a:r>
              <a:rPr lang="en-US" altLang="zh-CN" sz="3200" b="1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0v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)=min{W(</a:t>
            </a:r>
            <a:r>
              <a:rPr lang="en-US" altLang="zh-CN" sz="3200" b="1" dirty="0" err="1">
                <a:solidFill>
                  <a:schemeClr val="bg1"/>
                </a:solidFill>
                <a:latin typeface="French Script MT" panose="03020402040607040605" pitchFamily="66" charset="0"/>
              </a:rPr>
              <a:t>P</a:t>
            </a:r>
            <a:r>
              <a:rPr lang="en-US" altLang="zh-CN" sz="3200" b="1" baseline="-25000" dirty="0" err="1">
                <a:solidFill>
                  <a:schemeClr val="bg1"/>
                </a:solidFill>
                <a:latin typeface="Calibri" panose="020F0502020204030204" pitchFamily="34" charset="0"/>
              </a:rPr>
              <a:t>v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)|</a:t>
            </a:r>
            <a:r>
              <a:rPr lang="en-US" altLang="zh-CN" sz="3200" b="1" dirty="0" err="1">
                <a:solidFill>
                  <a:schemeClr val="bg1"/>
                </a:solidFill>
                <a:latin typeface="French Script MT" panose="03020402040607040605" pitchFamily="66" charset="0"/>
              </a:rPr>
              <a:t>P</a:t>
            </a:r>
            <a:r>
              <a:rPr lang="en-US" altLang="zh-CN" sz="3200" b="1" baseline="-25000" dirty="0" err="1">
                <a:solidFill>
                  <a:schemeClr val="bg1"/>
                </a:solidFill>
                <a:latin typeface="Calibri" panose="020F0502020204030204" pitchFamily="34" charset="0"/>
              </a:rPr>
              <a:t>v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 ∊</a:t>
            </a:r>
            <a:r>
              <a:rPr lang="en-US" altLang="zh-CN" sz="32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 </a:t>
            </a:r>
            <a:r>
              <a:rPr lang="en-US" altLang="zh-CN" sz="3200" b="1" dirty="0" err="1">
                <a:solidFill>
                  <a:schemeClr val="bg1"/>
                </a:solidFill>
                <a:latin typeface="Gigi" panose="04040504061007020D02" pitchFamily="82" charset="0"/>
              </a:rPr>
              <a:t>P</a:t>
            </a:r>
            <a:r>
              <a:rPr lang="en-US" altLang="zh-CN" sz="3200" b="1" baseline="-25000" dirty="0" err="1">
                <a:solidFill>
                  <a:schemeClr val="bg1"/>
                </a:solidFill>
                <a:latin typeface="Calibri" panose="020F0502020204030204" pitchFamily="34" charset="0"/>
              </a:rPr>
              <a:t>v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}= W(</a:t>
            </a:r>
            <a:r>
              <a:rPr lang="en-US" altLang="zh-CN" sz="3200" b="1" dirty="0">
                <a:solidFill>
                  <a:schemeClr val="bg1"/>
                </a:solidFill>
                <a:latin typeface="French Script MT" panose="03020402040607040605" pitchFamily="66" charset="0"/>
              </a:rPr>
              <a:t>P</a:t>
            </a:r>
            <a:r>
              <a:rPr lang="en-US" altLang="zh-CN" sz="3200" b="1" baseline="-25000" dirty="0">
                <a:solidFill>
                  <a:schemeClr val="bg1"/>
                </a:solidFill>
                <a:latin typeface="Calibri" panose="020F0502020204030204" pitchFamily="34" charset="0"/>
              </a:rPr>
              <a:t>0Pv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55B719-738C-4729-B9C0-F40BCECF8CD9}" type="slidenum">
              <a:rPr lang="zh-CN" altLang="en-US" smtClean="0">
                <a:solidFill>
                  <a:schemeClr val="accent1"/>
                </a:solidFill>
              </a:rPr>
              <a:pPr/>
              <a:t>9</a:t>
            </a:fld>
            <a:r>
              <a:rPr lang="en-US" altLang="zh-CN" dirty="0">
                <a:solidFill>
                  <a:schemeClr val="accent1"/>
                </a:solidFill>
              </a:rPr>
              <a:t>/34</a:t>
            </a:r>
          </a:p>
        </p:txBody>
      </p:sp>
      <p:sp>
        <p:nvSpPr>
          <p:cNvPr id="6963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定理的证明</a:t>
            </a:r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963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79388" y="836613"/>
            <a:ext cx="8964612" cy="568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</a:rPr>
              <a:t>反证法。若存在从</a:t>
            </a:r>
            <a:r>
              <a:rPr lang="en-US" altLang="zh-CN" sz="2800" b="1" dirty="0">
                <a:latin typeface="Calibri" panose="020F0502020204030204" pitchFamily="34" charset="0"/>
              </a:rPr>
              <a:t>v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0</a:t>
            </a:r>
            <a:r>
              <a:rPr lang="zh-CN" altLang="en-US" sz="2800" b="1" dirty="0">
                <a:latin typeface="Calibri" panose="020F0502020204030204" pitchFamily="34" charset="0"/>
              </a:rPr>
              <a:t>到</a:t>
            </a:r>
            <a:r>
              <a:rPr lang="en-US" altLang="zh-CN" sz="2800" b="1" dirty="0">
                <a:latin typeface="Calibri" panose="020F0502020204030204" pitchFamily="34" charset="0"/>
              </a:rPr>
              <a:t>v</a:t>
            </a:r>
            <a:r>
              <a:rPr lang="zh-CN" altLang="en-US" sz="2800" b="1" dirty="0">
                <a:latin typeface="Calibri" panose="020F0502020204030204" pitchFamily="34" charset="0"/>
              </a:rPr>
              <a:t>的最短通路，其长小于</a:t>
            </a:r>
            <a:r>
              <a:rPr lang="en-US" altLang="zh-CN" sz="2800" b="1" dirty="0">
                <a:latin typeface="Calibri" panose="020F0502020204030204" pitchFamily="34" charset="0"/>
              </a:rPr>
              <a:t>L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P</a:t>
            </a:r>
            <a:r>
              <a:rPr lang="en-US" altLang="zh-CN" sz="2800" b="1" dirty="0">
                <a:latin typeface="Calibri" panose="020F0502020204030204" pitchFamily="34" charset="0"/>
              </a:rPr>
              <a:t>(v)</a:t>
            </a:r>
            <a:r>
              <a:rPr lang="zh-CN" altLang="en-US" sz="2800" b="1" dirty="0">
                <a:latin typeface="Calibri" panose="020F0502020204030204" pitchFamily="34" charset="0"/>
              </a:rPr>
              <a:t> ，则该最短通路一定包含了</a:t>
            </a:r>
            <a:r>
              <a:rPr lang="en-US" altLang="zh-CN" sz="2800" b="1" dirty="0">
                <a:latin typeface="Calibri" panose="020F0502020204030204" pitchFamily="34" charset="0"/>
              </a:rPr>
              <a:t>T</a:t>
            </a:r>
            <a:r>
              <a:rPr lang="zh-CN" altLang="en-US" sz="2800" b="1" dirty="0">
                <a:latin typeface="Calibri" panose="020F0502020204030204" pitchFamily="34" charset="0"/>
              </a:rPr>
              <a:t>中的顶点（否则，与</a:t>
            </a:r>
            <a:r>
              <a:rPr lang="en-US" altLang="zh-CN" sz="2800" b="1" dirty="0">
                <a:latin typeface="Calibri" panose="020F0502020204030204" pitchFamily="34" charset="0"/>
              </a:rPr>
              <a:t>L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P</a:t>
            </a:r>
            <a:r>
              <a:rPr lang="en-US" altLang="zh-CN" sz="2800" b="1" dirty="0">
                <a:latin typeface="Calibri" panose="020F0502020204030204" pitchFamily="34" charset="0"/>
              </a:rPr>
              <a:t>(v)</a:t>
            </a:r>
            <a:r>
              <a:rPr lang="zh-CN" altLang="en-US" sz="2800" b="1" dirty="0">
                <a:latin typeface="Calibri" panose="020F0502020204030204" pitchFamily="34" charset="0"/>
              </a:rPr>
              <a:t>最小性矛盾）。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</a:rPr>
              <a:t>设</a:t>
            </a:r>
            <a:r>
              <a:rPr lang="en-US" altLang="zh-CN" sz="2800" b="1" dirty="0" err="1">
                <a:latin typeface="Calibri" panose="020F0502020204030204" pitchFamily="34" charset="0"/>
              </a:rPr>
              <a:t>t</a:t>
            </a:r>
            <a:r>
              <a:rPr lang="en-US" altLang="zh-CN" sz="2800" dirty="0" err="1">
                <a:latin typeface="Calibri" panose="020F0502020204030204" pitchFamily="34" charset="0"/>
              </a:rPr>
              <a:t>∊</a:t>
            </a:r>
            <a:r>
              <a:rPr lang="en-US" altLang="zh-CN" sz="2800" b="1" dirty="0" err="1">
                <a:latin typeface="Calibri" panose="020F0502020204030204" pitchFamily="34" charset="0"/>
              </a:rPr>
              <a:t>P</a:t>
            </a:r>
            <a:r>
              <a:rPr lang="zh-CN" altLang="en-US" sz="2800" b="1" dirty="0">
                <a:latin typeface="Calibri" panose="020F0502020204030204" pitchFamily="34" charset="0"/>
              </a:rPr>
              <a:t>是从</a:t>
            </a:r>
            <a:r>
              <a:rPr lang="en-US" altLang="zh-CN" sz="2800" b="1" dirty="0">
                <a:latin typeface="Calibri" panose="020F0502020204030204" pitchFamily="34" charset="0"/>
              </a:rPr>
              <a:t>v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0</a:t>
            </a:r>
            <a:r>
              <a:rPr lang="zh-CN" altLang="en-US" sz="2800" b="1" dirty="0">
                <a:latin typeface="Calibri" panose="020F0502020204030204" pitchFamily="34" charset="0"/>
              </a:rPr>
              <a:t>到</a:t>
            </a:r>
            <a:r>
              <a:rPr lang="en-US" altLang="zh-CN" sz="2800" b="1" dirty="0">
                <a:latin typeface="Calibri" panose="020F0502020204030204" pitchFamily="34" charset="0"/>
              </a:rPr>
              <a:t>v</a:t>
            </a:r>
            <a:r>
              <a:rPr lang="zh-CN" altLang="en-US" sz="2800" b="1" dirty="0">
                <a:latin typeface="Calibri" panose="020F0502020204030204" pitchFamily="34" charset="0"/>
              </a:rPr>
              <a:t>的最短通路中遇到的第一个</a:t>
            </a:r>
            <a:r>
              <a:rPr lang="en-US" altLang="zh-CN" sz="2800" b="1" dirty="0">
                <a:latin typeface="Calibri" panose="020F0502020204030204" pitchFamily="34" charset="0"/>
              </a:rPr>
              <a:t>T</a:t>
            </a:r>
            <a:r>
              <a:rPr lang="zh-CN" altLang="en-US" sz="2800" b="1" dirty="0">
                <a:latin typeface="Calibri" panose="020F0502020204030204" pitchFamily="34" charset="0"/>
              </a:rPr>
              <a:t>中的点。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</a:rPr>
              <a:t>于是有一条从</a:t>
            </a:r>
            <a:r>
              <a:rPr lang="en-US" altLang="zh-CN" sz="2800" b="1" dirty="0">
                <a:latin typeface="Calibri" panose="020F0502020204030204" pitchFamily="34" charset="0"/>
              </a:rPr>
              <a:t>v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0</a:t>
            </a:r>
            <a:r>
              <a:rPr lang="zh-CN" altLang="en-US" sz="2800" b="1" dirty="0">
                <a:latin typeface="Calibri" panose="020F0502020204030204" pitchFamily="34" charset="0"/>
              </a:rPr>
              <a:t>到</a:t>
            </a:r>
            <a:r>
              <a:rPr lang="en-US" altLang="zh-CN" sz="2800" b="1" dirty="0">
                <a:latin typeface="Calibri" panose="020F0502020204030204" pitchFamily="34" charset="0"/>
              </a:rPr>
              <a:t>t</a:t>
            </a:r>
            <a:r>
              <a:rPr lang="zh-CN" altLang="en-US" sz="2800" b="1" dirty="0">
                <a:latin typeface="Calibri" panose="020F0502020204030204" pitchFamily="34" charset="0"/>
              </a:rPr>
              <a:t>仅经过</a:t>
            </a:r>
            <a:r>
              <a:rPr lang="en-US" altLang="zh-CN" sz="2800" b="1" dirty="0">
                <a:latin typeface="Calibri" panose="020F0502020204030204" pitchFamily="34" charset="0"/>
              </a:rPr>
              <a:t>P</a:t>
            </a:r>
            <a:r>
              <a:rPr lang="zh-CN" altLang="en-US" sz="2800" b="1" dirty="0">
                <a:latin typeface="Calibri" panose="020F0502020204030204" pitchFamily="34" charset="0"/>
              </a:rPr>
              <a:t>中的点的通路，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</a:rPr>
              <a:t>其长度小于</a:t>
            </a:r>
            <a:r>
              <a:rPr lang="en-US" altLang="zh-CN" sz="2800" b="1" dirty="0">
                <a:latin typeface="Calibri" panose="020F0502020204030204" pitchFamily="34" charset="0"/>
              </a:rPr>
              <a:t>L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P</a:t>
            </a:r>
            <a:r>
              <a:rPr lang="en-US" altLang="zh-CN" sz="2800" b="1" dirty="0">
                <a:latin typeface="Calibri" panose="020F0502020204030204" pitchFamily="34" charset="0"/>
              </a:rPr>
              <a:t>(v)</a:t>
            </a:r>
            <a:r>
              <a:rPr lang="zh-CN" altLang="en-US" sz="2800" b="1" dirty="0">
                <a:latin typeface="Calibri" panose="020F0502020204030204" pitchFamily="34" charset="0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</a:rPr>
              <a:t>即</a:t>
            </a:r>
            <a:r>
              <a:rPr lang="en-US" altLang="zh-CN" sz="2800" b="1" dirty="0">
                <a:latin typeface="Calibri" panose="020F0502020204030204" pitchFamily="34" charset="0"/>
              </a:rPr>
              <a:t>L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P</a:t>
            </a:r>
            <a:r>
              <a:rPr lang="en-US" altLang="zh-CN" sz="2800" b="1" dirty="0">
                <a:latin typeface="Calibri" panose="020F0502020204030204" pitchFamily="34" charset="0"/>
              </a:rPr>
              <a:t>(t)&lt;L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P</a:t>
            </a:r>
            <a:r>
              <a:rPr lang="en-US" altLang="zh-CN" sz="2800" b="1" dirty="0">
                <a:latin typeface="Calibri" panose="020F0502020204030204" pitchFamily="34" charset="0"/>
              </a:rPr>
              <a:t>(v)</a:t>
            </a:r>
            <a:r>
              <a:rPr lang="zh-CN" altLang="en-US" sz="2800" b="1" dirty="0">
                <a:latin typeface="Calibri" panose="020F0502020204030204" pitchFamily="34" charset="0"/>
              </a:rPr>
              <a:t>。</a:t>
            </a:r>
            <a:r>
              <a:rPr lang="en-US" altLang="zh-CN" sz="2800" b="1" dirty="0">
                <a:latin typeface="Calibri" panose="020F0502020204030204" pitchFamily="34" charset="0"/>
              </a:rPr>
              <a:t> </a:t>
            </a:r>
            <a:endParaRPr lang="zh-CN" altLang="en-US" sz="2800" b="1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</a:rPr>
              <a:t>这与假设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</a:rPr>
              <a:t>L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P</a:t>
            </a:r>
            <a:r>
              <a:rPr lang="en-US" altLang="zh-CN" sz="2800" b="1" dirty="0">
                <a:latin typeface="Calibri" panose="020F0502020204030204" pitchFamily="34" charset="0"/>
              </a:rPr>
              <a:t>(v)=min{L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P</a:t>
            </a:r>
            <a:r>
              <a:rPr lang="en-US" altLang="zh-CN" sz="2800" b="1" dirty="0">
                <a:latin typeface="Calibri" panose="020F0502020204030204" pitchFamily="34" charset="0"/>
              </a:rPr>
              <a:t>(x)│</a:t>
            </a:r>
            <a:r>
              <a:rPr lang="en-US" altLang="zh-CN" sz="2800" b="1" dirty="0" err="1">
                <a:latin typeface="Calibri" panose="020F0502020204030204" pitchFamily="34" charset="0"/>
              </a:rPr>
              <a:t>x</a:t>
            </a:r>
            <a:r>
              <a:rPr lang="en-US" altLang="zh-CN" sz="2800" dirty="0" err="1">
                <a:latin typeface="Calibri" panose="020F0502020204030204" pitchFamily="34" charset="0"/>
              </a:rPr>
              <a:t>∊</a:t>
            </a:r>
            <a:r>
              <a:rPr lang="en-US" altLang="zh-CN" sz="2800" b="1" dirty="0" err="1">
                <a:latin typeface="Calibri" panose="020F0502020204030204" pitchFamily="34" charset="0"/>
              </a:rPr>
              <a:t>T</a:t>
            </a:r>
            <a:r>
              <a:rPr lang="en-US" altLang="zh-CN" sz="2800" b="1" dirty="0">
                <a:latin typeface="Calibri" panose="020F0502020204030204" pitchFamily="34" charset="0"/>
              </a:rPr>
              <a:t>}</a:t>
            </a:r>
            <a:r>
              <a:rPr lang="zh-CN" altLang="en-US" sz="2800" b="1" dirty="0">
                <a:latin typeface="Calibri" panose="020F0502020204030204" pitchFamily="34" charset="0"/>
              </a:rPr>
              <a:t>矛盾。</a:t>
            </a:r>
          </a:p>
        </p:txBody>
      </p:sp>
      <p:sp>
        <p:nvSpPr>
          <p:cNvPr id="69637" name="Oval 36"/>
          <p:cNvSpPr>
            <a:spLocks noChangeArrowheads="1"/>
          </p:cNvSpPr>
          <p:nvPr/>
        </p:nvSpPr>
        <p:spPr bwMode="auto">
          <a:xfrm>
            <a:off x="5940425" y="3933825"/>
            <a:ext cx="2808288" cy="230346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9638" name="Arc 37"/>
          <p:cNvSpPr>
            <a:spLocks/>
          </p:cNvSpPr>
          <p:nvPr/>
        </p:nvSpPr>
        <p:spPr bwMode="auto">
          <a:xfrm flipH="1">
            <a:off x="6507163" y="3933825"/>
            <a:ext cx="757237" cy="2100263"/>
          </a:xfrm>
          <a:custGeom>
            <a:avLst/>
            <a:gdLst>
              <a:gd name="T0" fmla="*/ 0 w 21600"/>
              <a:gd name="T1" fmla="*/ 0 h 25596"/>
              <a:gd name="T2" fmla="*/ 2147483647 w 21600"/>
              <a:gd name="T3" fmla="*/ 2147483647 h 25596"/>
              <a:gd name="T4" fmla="*/ 0 w 21600"/>
              <a:gd name="T5" fmla="*/ 2147483647 h 25596"/>
              <a:gd name="T6" fmla="*/ 0 60000 65536"/>
              <a:gd name="T7" fmla="*/ 0 60000 65536"/>
              <a:gd name="T8" fmla="*/ 0 60000 65536"/>
              <a:gd name="T9" fmla="*/ 0 w 21600"/>
              <a:gd name="T10" fmla="*/ 0 h 25596"/>
              <a:gd name="T11" fmla="*/ 21600 w 21600"/>
              <a:gd name="T12" fmla="*/ 25596 h 255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5596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940"/>
                  <a:pt x="21475" y="24278"/>
                  <a:pt x="21227" y="25596"/>
                </a:cubicBezTo>
              </a:path>
              <a:path w="21600" h="25596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940"/>
                  <a:pt x="21475" y="24278"/>
                  <a:pt x="21227" y="25596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39" name="Text Box 38"/>
          <p:cNvSpPr txBox="1">
            <a:spLocks noChangeArrowheads="1"/>
          </p:cNvSpPr>
          <p:nvPr/>
        </p:nvSpPr>
        <p:spPr bwMode="auto">
          <a:xfrm>
            <a:off x="6227763" y="6306266"/>
            <a:ext cx="15629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     T</a:t>
            </a:r>
            <a:r>
              <a:rPr lang="zh-CN" altLang="en-US" dirty="0"/>
              <a:t>＝</a:t>
            </a:r>
            <a:r>
              <a:rPr lang="en-US" altLang="zh-CN" dirty="0"/>
              <a:t>V</a:t>
            </a:r>
            <a:r>
              <a:rPr lang="zh-CN" altLang="en-US" b="1" dirty="0"/>
              <a:t>－</a:t>
            </a:r>
            <a:r>
              <a:rPr lang="en-US" altLang="zh-CN" b="1" dirty="0"/>
              <a:t>P</a:t>
            </a:r>
            <a:endParaRPr lang="en-US" altLang="zh-CN" dirty="0"/>
          </a:p>
        </p:txBody>
      </p:sp>
      <p:sp>
        <p:nvSpPr>
          <p:cNvPr id="69640" name="Text Box 39"/>
          <p:cNvSpPr txBox="1">
            <a:spLocks noChangeArrowheads="1"/>
          </p:cNvSpPr>
          <p:nvPr/>
        </p:nvSpPr>
        <p:spPr bwMode="auto">
          <a:xfrm>
            <a:off x="6064250" y="5321300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993300"/>
                </a:solidFill>
              </a:rPr>
              <a:t>v</a:t>
            </a:r>
            <a:r>
              <a:rPr lang="en-US" altLang="zh-CN" baseline="-25000">
                <a:solidFill>
                  <a:srgbClr val="993300"/>
                </a:solidFill>
              </a:rPr>
              <a:t>0</a:t>
            </a:r>
          </a:p>
        </p:txBody>
      </p:sp>
      <p:sp>
        <p:nvSpPr>
          <p:cNvPr id="69641" name="Text Box 40"/>
          <p:cNvSpPr txBox="1">
            <a:spLocks noChangeArrowheads="1"/>
          </p:cNvSpPr>
          <p:nvPr/>
        </p:nvSpPr>
        <p:spPr bwMode="auto">
          <a:xfrm>
            <a:off x="6948488" y="5300663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993300"/>
                </a:solidFill>
              </a:rPr>
              <a:t>v</a:t>
            </a:r>
            <a:endParaRPr lang="en-US" altLang="zh-CN" baseline="-25000" dirty="0">
              <a:solidFill>
                <a:srgbClr val="993300"/>
              </a:solidFill>
            </a:endParaRPr>
          </a:p>
        </p:txBody>
      </p:sp>
      <p:sp>
        <p:nvSpPr>
          <p:cNvPr id="69642" name="Line 42"/>
          <p:cNvSpPr>
            <a:spLocks noChangeShapeType="1"/>
          </p:cNvSpPr>
          <p:nvPr/>
        </p:nvSpPr>
        <p:spPr bwMode="auto">
          <a:xfrm flipH="1" flipV="1">
            <a:off x="6156325" y="4941888"/>
            <a:ext cx="71438" cy="3587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3" name="Line 43"/>
          <p:cNvSpPr>
            <a:spLocks noChangeShapeType="1"/>
          </p:cNvSpPr>
          <p:nvPr/>
        </p:nvSpPr>
        <p:spPr bwMode="auto">
          <a:xfrm flipV="1">
            <a:off x="6156325" y="4652963"/>
            <a:ext cx="647700" cy="288925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4" name="Line 44"/>
          <p:cNvSpPr>
            <a:spLocks noChangeShapeType="1"/>
          </p:cNvSpPr>
          <p:nvPr/>
        </p:nvSpPr>
        <p:spPr bwMode="auto">
          <a:xfrm>
            <a:off x="6804025" y="4652963"/>
            <a:ext cx="288925" cy="6477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5" name="Line 47"/>
          <p:cNvSpPr>
            <a:spLocks noChangeShapeType="1"/>
          </p:cNvSpPr>
          <p:nvPr/>
        </p:nvSpPr>
        <p:spPr bwMode="auto">
          <a:xfrm flipV="1">
            <a:off x="6227763" y="5084763"/>
            <a:ext cx="144462" cy="2159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6" name="Line 48"/>
          <p:cNvSpPr>
            <a:spLocks noChangeShapeType="1"/>
          </p:cNvSpPr>
          <p:nvPr/>
        </p:nvSpPr>
        <p:spPr bwMode="auto">
          <a:xfrm flipH="1" flipV="1">
            <a:off x="6372225" y="5084763"/>
            <a:ext cx="71438" cy="14287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7" name="Line 49"/>
          <p:cNvSpPr>
            <a:spLocks noChangeShapeType="1"/>
          </p:cNvSpPr>
          <p:nvPr/>
        </p:nvSpPr>
        <p:spPr bwMode="auto">
          <a:xfrm>
            <a:off x="6516688" y="4941888"/>
            <a:ext cx="576262" cy="358775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8" name="Line 50"/>
          <p:cNvSpPr>
            <a:spLocks noChangeShapeType="1"/>
          </p:cNvSpPr>
          <p:nvPr/>
        </p:nvSpPr>
        <p:spPr bwMode="auto">
          <a:xfrm flipV="1">
            <a:off x="6443663" y="4941888"/>
            <a:ext cx="73025" cy="287337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9" name="Text Box 66"/>
          <p:cNvSpPr txBox="1">
            <a:spLocks noChangeArrowheads="1"/>
          </p:cNvSpPr>
          <p:nvPr/>
        </p:nvSpPr>
        <p:spPr bwMode="auto">
          <a:xfrm>
            <a:off x="6761163" y="4384675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t</a:t>
            </a:r>
            <a:endParaRPr lang="en-US" altLang="zh-CN" baseline="-250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316930</TotalTime>
  <Words>5383</Words>
  <Application>Microsoft Office PowerPoint</Application>
  <PresentationFormat>全屏显示(4:3)</PresentationFormat>
  <Paragraphs>800</Paragraphs>
  <Slides>40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PingFang SC</vt:lpstr>
      <vt:lpstr>黑体</vt:lpstr>
      <vt:lpstr>宋体</vt:lpstr>
      <vt:lpstr>Arial</vt:lpstr>
      <vt:lpstr>Calibri</vt:lpstr>
      <vt:lpstr>Courier New</vt:lpstr>
      <vt:lpstr>French Script MT</vt:lpstr>
      <vt:lpstr>Gigi</vt:lpstr>
      <vt:lpstr>Open Sans</vt:lpstr>
      <vt:lpstr>Rockwell Extra Bold</vt:lpstr>
      <vt:lpstr>Source Serif Pro</vt:lpstr>
      <vt:lpstr>Times New Roman</vt:lpstr>
      <vt:lpstr>Wingdings</vt:lpstr>
      <vt:lpstr>4_Office 主题</vt:lpstr>
      <vt:lpstr>公式</vt:lpstr>
      <vt:lpstr>PowerPoint 演示文稿</vt:lpstr>
      <vt:lpstr>5.4  最短路径、关键路径和着色</vt:lpstr>
      <vt:lpstr>1. 最短路径问题</vt:lpstr>
      <vt:lpstr>带权图中的通路P的长度W(P)</vt:lpstr>
      <vt:lpstr>带权图中的最短通路</vt:lpstr>
      <vt:lpstr>Dijkstra算法的基本思想</vt:lpstr>
      <vt:lpstr>Dijkstra算法的基本思想</vt:lpstr>
      <vt:lpstr>定理</vt:lpstr>
      <vt:lpstr>定理的证明</vt:lpstr>
      <vt:lpstr>命题</vt:lpstr>
      <vt:lpstr>最短通路变化情况</vt:lpstr>
      <vt:lpstr>Dijkstra算法步骤</vt:lpstr>
      <vt:lpstr>例 求从v0到z的最短通路的长</vt:lpstr>
      <vt:lpstr>例 求顶点a至顶点f最短通路的长</vt:lpstr>
      <vt:lpstr>狄克斯瑞 （Edsger Wybe Dijkstra， 1930-2002.08.02）</vt:lpstr>
      <vt:lpstr>标号法(E. W. Dijkstra, 1959)</vt:lpstr>
      <vt:lpstr>标号法(E. W. Dijkstra, 1959)</vt:lpstr>
      <vt:lpstr>例(标记最短通路的长及前序顶点)</vt:lpstr>
      <vt:lpstr>Dijkstra算法应用例子：流形学习</vt:lpstr>
      <vt:lpstr>PowerPoint 演示文稿</vt:lpstr>
      <vt:lpstr>2. 关键路径问题</vt:lpstr>
      <vt:lpstr>PowerPoint 演示文稿</vt:lpstr>
      <vt:lpstr>项目网络图</vt:lpstr>
      <vt:lpstr>例   某项目由12个活动组成</vt:lpstr>
      <vt:lpstr>PowerPoint 演示文稿</vt:lpstr>
      <vt:lpstr>关键路径法</vt:lpstr>
      <vt:lpstr>关键路径法</vt:lpstr>
      <vt:lpstr>例  事项的最早开始时间</vt:lpstr>
      <vt:lpstr>例 事项的最晚完成时间</vt:lpstr>
      <vt:lpstr>例   活动的ES, EF, LS, LF, SL</vt:lpstr>
      <vt:lpstr>3. 顶点着色问题</vt:lpstr>
      <vt:lpstr>例5.5  圈、轮图、彼德森图的着色 </vt:lpstr>
      <vt:lpstr>例5.6</vt:lpstr>
      <vt:lpstr>韦尔奇·鲍威尔（WelchPowell）方法</vt:lpstr>
      <vt:lpstr>例  利用韦尔奇·鲍威尔方法对图着色</vt:lpstr>
      <vt:lpstr>顶点着色问题的应用</vt:lpstr>
      <vt:lpstr>作业15</vt:lpstr>
      <vt:lpstr>作业13参考答案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1563883475@qq.com</cp:lastModifiedBy>
  <cp:revision>275</cp:revision>
  <dcterms:created xsi:type="dcterms:W3CDTF">2090-01-01T11:28:32Z</dcterms:created>
  <dcterms:modified xsi:type="dcterms:W3CDTF">2024-11-25T14:55:35Z</dcterms:modified>
</cp:coreProperties>
</file>