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55"/>
  </p:notesMasterIdLst>
  <p:sldIdLst>
    <p:sldId id="719" r:id="rId2"/>
    <p:sldId id="757" r:id="rId3"/>
    <p:sldId id="772" r:id="rId4"/>
    <p:sldId id="758" r:id="rId5"/>
    <p:sldId id="759" r:id="rId6"/>
    <p:sldId id="760" r:id="rId7"/>
    <p:sldId id="761" r:id="rId8"/>
    <p:sldId id="762" r:id="rId9"/>
    <p:sldId id="763" r:id="rId10"/>
    <p:sldId id="764" r:id="rId11"/>
    <p:sldId id="765" r:id="rId12"/>
    <p:sldId id="766" r:id="rId13"/>
    <p:sldId id="773" r:id="rId14"/>
    <p:sldId id="767" r:id="rId15"/>
    <p:sldId id="768" r:id="rId16"/>
    <p:sldId id="769" r:id="rId17"/>
    <p:sldId id="774" r:id="rId18"/>
    <p:sldId id="779" r:id="rId19"/>
    <p:sldId id="777" r:id="rId20"/>
    <p:sldId id="780" r:id="rId21"/>
    <p:sldId id="775" r:id="rId22"/>
    <p:sldId id="776" r:id="rId23"/>
    <p:sldId id="730" r:id="rId24"/>
    <p:sldId id="732" r:id="rId25"/>
    <p:sldId id="733" r:id="rId26"/>
    <p:sldId id="734" r:id="rId27"/>
    <p:sldId id="778" r:id="rId28"/>
    <p:sldId id="735" r:id="rId29"/>
    <p:sldId id="736" r:id="rId30"/>
    <p:sldId id="737" r:id="rId31"/>
    <p:sldId id="739" r:id="rId32"/>
    <p:sldId id="740" r:id="rId33"/>
    <p:sldId id="741" r:id="rId34"/>
    <p:sldId id="742" r:id="rId35"/>
    <p:sldId id="743" r:id="rId36"/>
    <p:sldId id="781" r:id="rId37"/>
    <p:sldId id="744" r:id="rId38"/>
    <p:sldId id="745" r:id="rId39"/>
    <p:sldId id="746" r:id="rId40"/>
    <p:sldId id="747" r:id="rId41"/>
    <p:sldId id="748" r:id="rId42"/>
    <p:sldId id="749" r:id="rId43"/>
    <p:sldId id="750" r:id="rId44"/>
    <p:sldId id="751" r:id="rId45"/>
    <p:sldId id="752" r:id="rId46"/>
    <p:sldId id="753" r:id="rId47"/>
    <p:sldId id="754" r:id="rId48"/>
    <p:sldId id="755" r:id="rId49"/>
    <p:sldId id="724" r:id="rId50"/>
    <p:sldId id="782" r:id="rId51"/>
    <p:sldId id="603" r:id="rId52"/>
    <p:sldId id="549" r:id="rId53"/>
    <p:sldId id="557"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ng Jin" initials="ZJ" lastIdx="1" clrIdx="0">
    <p:extLst>
      <p:ext uri="{19B8F6BF-5375-455C-9EA6-DF929625EA0E}">
        <p15:presenceInfo xmlns:p15="http://schemas.microsoft.com/office/powerpoint/2012/main" userId="e88bb5426e764d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993300"/>
    <a:srgbClr val="95B3D7"/>
    <a:srgbClr val="7F8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73691" autoAdjust="0"/>
  </p:normalViewPr>
  <p:slideViewPr>
    <p:cSldViewPr>
      <p:cViewPr varScale="1">
        <p:scale>
          <a:sx n="80" d="100"/>
          <a:sy n="80" d="100"/>
        </p:scale>
        <p:origin x="224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FA03671F-7529-40F0-A89D-5C3C5AB22BDB}" type="datetimeFigureOut">
              <a:rPr lang="zh-CN" altLang="en-US"/>
              <a:pPr>
                <a:defRPr/>
              </a:pPr>
              <a:t>2024/11/4</a:t>
            </a:fld>
            <a:endParaRPr lang="en-US" altLang="zh-CN"/>
          </a:p>
        </p:txBody>
      </p:sp>
      <p:sp>
        <p:nvSpPr>
          <p:cNvPr id="809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3D3F4390-7C98-483D-BA6D-FFE549C2D20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dirty="0">
                <a:solidFill>
                  <a:srgbClr val="FFFFFF"/>
                </a:solidFill>
                <a:effectLst/>
                <a:latin typeface="Open Sans" panose="020F0502020204030204" pitchFamily="34" charset="0"/>
              </a:rPr>
              <a:t>IEEE 65th Annual Symposium on Foundations of Computer Science (FOCS) will be held in Chicago, IL, Oct. 20--23 2024.</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i="0" dirty="0">
              <a:solidFill>
                <a:srgbClr val="FFFFFF"/>
              </a:solidFill>
              <a:effectLst/>
              <a:latin typeface="Source Serif Pro" panose="020F05020202040302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i="0" dirty="0">
                <a:solidFill>
                  <a:srgbClr val="FFFFFF"/>
                </a:solidFill>
                <a:effectLst/>
                <a:latin typeface="Source Serif Pro" panose="020F0502020204030204" pitchFamily="18" charset="0"/>
              </a:rPr>
              <a:t>FOCS 2024</a:t>
            </a:r>
            <a:r>
              <a:rPr lang="zh-CN" altLang="en-US" b="1" i="0" dirty="0">
                <a:solidFill>
                  <a:srgbClr val="FFFFFF"/>
                </a:solidFill>
                <a:effectLst/>
                <a:latin typeface="Source Serif Pro" panose="020F0502020204030204" pitchFamily="18" charset="0"/>
              </a:rPr>
              <a:t>最佳论文：</a:t>
            </a:r>
            <a:r>
              <a:rPr lang="en-US" altLang="zh-CN" b="1" i="0" dirty="0">
                <a:solidFill>
                  <a:srgbClr val="191919"/>
                </a:solidFill>
                <a:effectLst/>
                <a:latin typeface="PingFang SC"/>
              </a:rPr>
              <a:t>Dijkstra</a:t>
            </a:r>
            <a:r>
              <a:rPr lang="zh-CN" altLang="en-US" b="1" i="0" dirty="0">
                <a:solidFill>
                  <a:srgbClr val="191919"/>
                </a:solidFill>
                <a:effectLst/>
                <a:latin typeface="PingFang SC"/>
              </a:rPr>
              <a:t>算法被证明为最优：解决最短路径问题的新里程碑！</a:t>
            </a:r>
          </a:p>
          <a:p>
            <a:pPr algn="l"/>
            <a:endParaRPr lang="en-US" altLang="zh-CN" b="0" i="0" dirty="0">
              <a:solidFill>
                <a:srgbClr val="FFFFFF"/>
              </a:solidFill>
              <a:effectLst/>
              <a:latin typeface="Open Sans" panose="020F0502020204030204" pitchFamily="34" charset="0"/>
            </a:endParaRPr>
          </a:p>
          <a:p>
            <a:pPr algn="l"/>
            <a:r>
              <a:rPr lang="en-US" altLang="zh-CN" b="0" i="0" dirty="0">
                <a:solidFill>
                  <a:srgbClr val="191919"/>
                </a:solidFill>
                <a:effectLst/>
                <a:latin typeface="PingFang SC"/>
              </a:rPr>
              <a:t>70</a:t>
            </a:r>
            <a:r>
              <a:rPr lang="zh-CN" altLang="en-US" b="0" i="0" dirty="0">
                <a:solidFill>
                  <a:srgbClr val="191919"/>
                </a:solidFill>
                <a:effectLst/>
                <a:latin typeface="PingFang SC"/>
              </a:rPr>
              <a:t>年光阴荏苒，曾经在咖啡馆偶然得出的灵感，如今已经成为计算机科学的基石。荷兰科学家</a:t>
            </a:r>
            <a:r>
              <a:rPr lang="en-US" altLang="zh-CN" b="0" i="0" dirty="0" err="1">
                <a:solidFill>
                  <a:srgbClr val="191919"/>
                </a:solidFill>
                <a:effectLst/>
                <a:latin typeface="PingFang SC"/>
              </a:rPr>
              <a:t>Edsger</a:t>
            </a:r>
            <a:r>
              <a:rPr lang="en-US" altLang="zh-CN" b="0" i="0" dirty="0">
                <a:solidFill>
                  <a:srgbClr val="191919"/>
                </a:solidFill>
                <a:effectLst/>
                <a:latin typeface="PingFang SC"/>
              </a:rPr>
              <a:t> Dijkstra</a:t>
            </a:r>
            <a:r>
              <a:rPr lang="zh-CN" altLang="en-US" b="0" i="0" dirty="0">
                <a:solidFill>
                  <a:srgbClr val="191919"/>
                </a:solidFill>
                <a:effectLst/>
                <a:latin typeface="PingFang SC"/>
              </a:rPr>
              <a:t>在</a:t>
            </a:r>
            <a:r>
              <a:rPr lang="en-US" altLang="zh-CN" b="0" i="0" dirty="0">
                <a:solidFill>
                  <a:srgbClr val="191919"/>
                </a:solidFill>
                <a:effectLst/>
                <a:latin typeface="PingFang SC"/>
              </a:rPr>
              <a:t>1956</a:t>
            </a:r>
            <a:r>
              <a:rPr lang="zh-CN" altLang="en-US" b="0" i="0" dirty="0">
                <a:solidFill>
                  <a:srgbClr val="191919"/>
                </a:solidFill>
                <a:effectLst/>
                <a:latin typeface="PingFang SC"/>
              </a:rPr>
              <a:t>年提出的</a:t>
            </a:r>
            <a:r>
              <a:rPr lang="en-US" altLang="zh-CN" b="0" i="0" dirty="0">
                <a:solidFill>
                  <a:srgbClr val="191919"/>
                </a:solidFill>
                <a:effectLst/>
                <a:latin typeface="PingFang SC"/>
              </a:rPr>
              <a:t>Dijkstra</a:t>
            </a:r>
            <a:r>
              <a:rPr lang="zh-CN" altLang="en-US" b="0" i="0" dirty="0">
                <a:solidFill>
                  <a:srgbClr val="191919"/>
                </a:solidFill>
                <a:effectLst/>
                <a:latin typeface="PingFang SC"/>
              </a:rPr>
              <a:t>算法，不仅在学术界广泛传播，更在日常生活中发挥着不可或缺的作用。最近，这一经典算法迎来了重大突破</a:t>
            </a:r>
            <a:r>
              <a:rPr lang="en-US" altLang="zh-CN" b="0" i="0" dirty="0">
                <a:solidFill>
                  <a:srgbClr val="191919"/>
                </a:solidFill>
                <a:effectLst/>
                <a:latin typeface="PingFang SC"/>
              </a:rPr>
              <a:t>——</a:t>
            </a:r>
            <a:r>
              <a:rPr lang="zh-CN" altLang="en-US" b="0" i="0" dirty="0">
                <a:solidFill>
                  <a:srgbClr val="191919"/>
                </a:solidFill>
                <a:effectLst/>
                <a:latin typeface="PingFang SC"/>
              </a:rPr>
              <a:t>被证明为普遍最优的算法，意味着它在面对各种复杂图结构时，即使在最坏情况下，仍能实现最佳性能。这一重要发现再次印证了</a:t>
            </a:r>
            <a:r>
              <a:rPr lang="en-US" altLang="zh-CN" b="0" i="0" dirty="0">
                <a:solidFill>
                  <a:srgbClr val="191919"/>
                </a:solidFill>
                <a:effectLst/>
                <a:latin typeface="PingFang SC"/>
              </a:rPr>
              <a:t>Dijkstra</a:t>
            </a:r>
            <a:r>
              <a:rPr lang="zh-CN" altLang="en-US" b="0" i="0" dirty="0">
                <a:solidFill>
                  <a:srgbClr val="191919"/>
                </a:solidFill>
                <a:effectLst/>
                <a:latin typeface="PingFang SC"/>
              </a:rPr>
              <a:t>算法的重要性，并将推动相关技术的进步和应用的普及。</a:t>
            </a:r>
          </a:p>
          <a:p>
            <a:pPr algn="l"/>
            <a:r>
              <a:rPr lang="zh-CN" altLang="en-US" b="0" i="0" dirty="0">
                <a:solidFill>
                  <a:srgbClr val="191919"/>
                </a:solidFill>
                <a:effectLst/>
                <a:latin typeface="PingFang SC"/>
              </a:rPr>
              <a:t>在这项研究中，来自苏黎世联邦理工、卡内基梅隆大学和普林斯顿等顶尖高校的科研团队，采用了新的堆数据结构，赋予了</a:t>
            </a:r>
            <a:r>
              <a:rPr lang="en-US" altLang="zh-CN" b="0" i="0" dirty="0">
                <a:solidFill>
                  <a:srgbClr val="191919"/>
                </a:solidFill>
                <a:effectLst/>
                <a:latin typeface="PingFang SC"/>
              </a:rPr>
              <a:t>Dijkstra</a:t>
            </a:r>
            <a:r>
              <a:rPr lang="zh-CN" altLang="en-US" b="0" i="0" dirty="0">
                <a:solidFill>
                  <a:srgbClr val="191919"/>
                </a:solidFill>
                <a:effectLst/>
                <a:latin typeface="PingFang SC"/>
              </a:rPr>
              <a:t>算法以全新的活力。该堆数据结构具有所称的“工作集属性”，能够优先处理最近插入的元素，使得整体算法效率得到了显著提升。通过这一改进，研究人员证明了</a:t>
            </a:r>
            <a:r>
              <a:rPr lang="en-US" altLang="zh-CN" b="0" i="0" dirty="0">
                <a:solidFill>
                  <a:srgbClr val="191919"/>
                </a:solidFill>
                <a:effectLst/>
                <a:latin typeface="PingFang SC"/>
              </a:rPr>
              <a:t>Dijkstra</a:t>
            </a:r>
            <a:r>
              <a:rPr lang="zh-CN" altLang="en-US" b="0" i="0" dirty="0">
                <a:solidFill>
                  <a:srgbClr val="191919"/>
                </a:solidFill>
                <a:effectLst/>
                <a:latin typeface="PingFang SC"/>
              </a:rPr>
              <a:t>算法在解决单源最短路径问题时具有前所未有的理论最优性能，彰显了其在计算机科学领域的革命性进展。</a:t>
            </a:r>
          </a:p>
          <a:p>
            <a:pPr algn="l"/>
            <a:r>
              <a:rPr lang="en-US" altLang="zh-CN" b="0" i="0" dirty="0">
                <a:solidFill>
                  <a:srgbClr val="191919"/>
                </a:solidFill>
                <a:effectLst/>
                <a:latin typeface="PingFang SC"/>
              </a:rPr>
              <a:t>Dijkstra</a:t>
            </a:r>
            <a:r>
              <a:rPr lang="zh-CN" altLang="en-US" b="0" i="0" dirty="0">
                <a:solidFill>
                  <a:srgbClr val="191919"/>
                </a:solidFill>
                <a:effectLst/>
                <a:latin typeface="PingFang SC"/>
              </a:rPr>
              <a:t>算法在解决最短路径问题中，使用的是一种基于贪心策略的方法。其基本思路是，从起始点出发，逐步更新到所有其他节点的最短路径。在每一步，算法都会选择当前距离最短的节点，更新与之相连的邻近节点的距离，直至所有节点的最短路径全部确定。此算法的简洁性和高效性，使其成为现代路径规划和网络路由中最为广泛应用的工具。例如，在谷歌地图和苹果地图等导航应用中，</a:t>
            </a:r>
            <a:r>
              <a:rPr lang="en-US" altLang="zh-CN" b="0" i="0" dirty="0">
                <a:solidFill>
                  <a:srgbClr val="191919"/>
                </a:solidFill>
                <a:effectLst/>
                <a:latin typeface="PingFang SC"/>
              </a:rPr>
              <a:t>Dijkstra</a:t>
            </a:r>
            <a:r>
              <a:rPr lang="zh-CN" altLang="en-US" b="0" i="0" dirty="0">
                <a:solidFill>
                  <a:srgbClr val="191919"/>
                </a:solidFill>
                <a:effectLst/>
                <a:latin typeface="PingFang SC"/>
              </a:rPr>
              <a:t>算法用于实时计算最短路线，帮助用户高效抵达目的地。</a:t>
            </a:r>
          </a:p>
          <a:p>
            <a:pPr algn="l"/>
            <a:r>
              <a:rPr lang="zh-CN" altLang="en-US" b="0" i="0" dirty="0">
                <a:solidFill>
                  <a:srgbClr val="191919"/>
                </a:solidFill>
                <a:effectLst/>
                <a:latin typeface="PingFang SC"/>
              </a:rPr>
              <a:t>此次研究成果的发布，尤其是在即将召开的</a:t>
            </a:r>
            <a:r>
              <a:rPr lang="en-US" altLang="zh-CN" b="0" i="0" dirty="0">
                <a:solidFill>
                  <a:srgbClr val="191919"/>
                </a:solidFill>
                <a:effectLst/>
                <a:latin typeface="PingFang SC"/>
              </a:rPr>
              <a:t>FOCS2024</a:t>
            </a:r>
            <a:r>
              <a:rPr lang="zh-CN" altLang="en-US" b="0" i="0" dirty="0">
                <a:solidFill>
                  <a:srgbClr val="191919"/>
                </a:solidFill>
                <a:effectLst/>
                <a:latin typeface="PingFang SC"/>
              </a:rPr>
              <a:t>（计算机科学基础研讨会）上获得最佳论文，标志着算法研究领域的一个重要里程碑。对此，哥伦比亚大学计算机科学家</a:t>
            </a:r>
            <a:r>
              <a:rPr lang="en-US" altLang="zh-CN" b="0" i="0" dirty="0">
                <a:solidFill>
                  <a:srgbClr val="191919"/>
                </a:solidFill>
                <a:effectLst/>
                <a:latin typeface="PingFang SC"/>
              </a:rPr>
              <a:t>Tim </a:t>
            </a:r>
            <a:r>
              <a:rPr lang="en-US" altLang="zh-CN" b="0" i="0" dirty="0" err="1">
                <a:solidFill>
                  <a:srgbClr val="191919"/>
                </a:solidFill>
                <a:effectLst/>
                <a:latin typeface="PingFang SC"/>
              </a:rPr>
              <a:t>Roughgarden</a:t>
            </a:r>
            <a:r>
              <a:rPr lang="zh-CN" altLang="en-US" b="0" i="0" dirty="0">
                <a:solidFill>
                  <a:srgbClr val="191919"/>
                </a:solidFill>
                <a:effectLst/>
                <a:latin typeface="PingFang SC"/>
              </a:rPr>
              <a:t>表示，该研究无疑是当今计算机科学界引人瞩目的发展之一。他对</a:t>
            </a:r>
            <a:r>
              <a:rPr lang="en-US" altLang="zh-CN" b="0" i="0" dirty="0">
                <a:solidFill>
                  <a:srgbClr val="191919"/>
                </a:solidFill>
                <a:effectLst/>
                <a:latin typeface="PingFang SC"/>
              </a:rPr>
              <a:t>Dijkstra</a:t>
            </a:r>
            <a:r>
              <a:rPr lang="zh-CN" altLang="en-US" b="0" i="0" dirty="0">
                <a:solidFill>
                  <a:srgbClr val="191919"/>
                </a:solidFill>
                <a:effectLst/>
                <a:latin typeface="PingFang SC"/>
              </a:rPr>
              <a:t>算法的普遍最优性表示了极大的惊讶，认为这一成果将大幅提升图算法的实用性与效率。</a:t>
            </a:r>
          </a:p>
          <a:p>
            <a:pPr algn="l"/>
            <a:r>
              <a:rPr lang="zh-CN" altLang="en-US" b="0" i="0" dirty="0">
                <a:solidFill>
                  <a:srgbClr val="191919"/>
                </a:solidFill>
                <a:effectLst/>
                <a:latin typeface="PingFang SC"/>
              </a:rPr>
              <a:t>从技术层面看，研究人员的突破在于对堆数据结构的创新性改进。长期以来，像</a:t>
            </a:r>
            <a:r>
              <a:rPr lang="en-US" altLang="zh-CN" b="0" i="0" dirty="0">
                <a:solidFill>
                  <a:srgbClr val="191919"/>
                </a:solidFill>
                <a:effectLst/>
                <a:latin typeface="PingFang SC"/>
              </a:rPr>
              <a:t>Fibonacci</a:t>
            </a:r>
            <a:r>
              <a:rPr lang="zh-CN" altLang="en-US" b="0" i="0" dirty="0">
                <a:solidFill>
                  <a:srgbClr val="191919"/>
                </a:solidFill>
                <a:effectLst/>
                <a:latin typeface="PingFang SC"/>
              </a:rPr>
              <a:t>堆这样的数据结构虽然在理论上表现优异，但在实际应用中却未能有效利用图的局部结构特性，从而导致计算上的高昂代价。新提出的堆结构通过引入工作集属性，改变了元素的处理方式，极大缩短了提取最小元素的时间。这一思路类似于人类在处理事务时，通常会优先处理那些紧急的任务，因此这种设计不仅具有理论意义，更兼具实际操作的便捷性。</a:t>
            </a:r>
          </a:p>
          <a:p>
            <a:pPr algn="l"/>
            <a:r>
              <a:rPr lang="en-US" altLang="zh-CN" b="0" i="0" dirty="0">
                <a:solidFill>
                  <a:srgbClr val="191919"/>
                </a:solidFill>
                <a:effectLst/>
                <a:latin typeface="PingFang SC"/>
              </a:rPr>
              <a:t>Dijkstra</a:t>
            </a:r>
            <a:r>
              <a:rPr lang="zh-CN" altLang="en-US" b="0" i="0" dirty="0">
                <a:solidFill>
                  <a:srgbClr val="191919"/>
                </a:solidFill>
                <a:effectLst/>
                <a:latin typeface="PingFang SC"/>
              </a:rPr>
              <a:t>算法的检测与偏好改进能够卓越应对复杂的图结构，尤其是在复杂网络或城市交通系统中，它可以快速有效地找到最优路径。特别是在大规模数据日益增长的今天，这种性能提升将使得</a:t>
            </a:r>
            <a:r>
              <a:rPr lang="en-US" altLang="zh-CN" b="0" i="0" dirty="0">
                <a:solidFill>
                  <a:srgbClr val="191919"/>
                </a:solidFill>
                <a:effectLst/>
                <a:latin typeface="PingFang SC"/>
              </a:rPr>
              <a:t>Dijkstra</a:t>
            </a:r>
            <a:r>
              <a:rPr lang="zh-CN" altLang="en-US" b="0" i="0" dirty="0">
                <a:solidFill>
                  <a:srgbClr val="191919"/>
                </a:solidFill>
                <a:effectLst/>
                <a:latin typeface="PingFang SC"/>
              </a:rPr>
              <a:t>算法在智能交通、物流管理以及机器人路径规划等领域的应用前景更加光明。</a:t>
            </a:r>
          </a:p>
          <a:p>
            <a:pPr algn="l"/>
            <a:r>
              <a:rPr lang="zh-CN" altLang="en-US" b="0" i="0" dirty="0">
                <a:solidFill>
                  <a:srgbClr val="191919"/>
                </a:solidFill>
                <a:effectLst/>
                <a:latin typeface="PingFang SC"/>
              </a:rPr>
              <a:t>未来，随着对图算法研究的深化，</a:t>
            </a:r>
            <a:r>
              <a:rPr lang="en-US" altLang="zh-CN" b="0" i="0" dirty="0">
                <a:solidFill>
                  <a:srgbClr val="191919"/>
                </a:solidFill>
                <a:effectLst/>
                <a:latin typeface="PingFang SC"/>
              </a:rPr>
              <a:t>Dijkstra</a:t>
            </a:r>
            <a:r>
              <a:rPr lang="zh-CN" altLang="en-US" b="0" i="0" dirty="0">
                <a:solidFill>
                  <a:srgbClr val="191919"/>
                </a:solidFill>
                <a:effectLst/>
                <a:latin typeface="PingFang SC"/>
              </a:rPr>
              <a:t>算法的优化有可能引领一场算法设计的变革。推荐相关领域的研究者与开发者，关注这一新突破带来的系列潜在应用，利用改进后的算法优势，推动智能化应用的发展。对于希望在算法性能上有所突破的科技企业，无疑可以借助这项研究成果，为自身的产品设计和服务优化提供必要的理论支持与实践指导。</a:t>
            </a:r>
          </a:p>
          <a:p>
            <a:pPr algn="l"/>
            <a:r>
              <a:rPr lang="zh-CN" altLang="en-US" b="0" i="0" dirty="0">
                <a:solidFill>
                  <a:srgbClr val="191919"/>
                </a:solidFill>
                <a:effectLst/>
                <a:latin typeface="PingFang SC"/>
              </a:rPr>
              <a:t>在回顾算法发展的历史时，我们发现</a:t>
            </a:r>
            <a:r>
              <a:rPr lang="en-US" altLang="zh-CN" b="0" i="0" dirty="0">
                <a:solidFill>
                  <a:srgbClr val="191919"/>
                </a:solidFill>
                <a:effectLst/>
                <a:latin typeface="PingFang SC"/>
              </a:rPr>
              <a:t>Dijkstra</a:t>
            </a:r>
            <a:r>
              <a:rPr lang="zh-CN" altLang="en-US" b="0" i="0" dirty="0">
                <a:solidFill>
                  <a:srgbClr val="191919"/>
                </a:solidFill>
                <a:effectLst/>
                <a:latin typeface="PingFang SC"/>
              </a:rPr>
              <a:t>算法不仅仅是一段简单的技术旅程，它还承载着计算机科学的发展轨迹。作为一位杰出的计算机科学家，</a:t>
            </a:r>
            <a:r>
              <a:rPr lang="en-US" altLang="zh-CN" b="0" i="0" dirty="0" err="1">
                <a:solidFill>
                  <a:srgbClr val="191919"/>
                </a:solidFill>
                <a:effectLst/>
                <a:latin typeface="PingFang SC"/>
              </a:rPr>
              <a:t>Edsger</a:t>
            </a:r>
            <a:r>
              <a:rPr lang="en-US" altLang="zh-CN" b="0" i="0" dirty="0">
                <a:solidFill>
                  <a:srgbClr val="191919"/>
                </a:solidFill>
                <a:effectLst/>
                <a:latin typeface="PingFang SC"/>
              </a:rPr>
              <a:t> Dijkstra</a:t>
            </a:r>
            <a:r>
              <a:rPr lang="zh-CN" altLang="en-US" b="0" i="0" dirty="0">
                <a:solidFill>
                  <a:srgbClr val="191919"/>
                </a:solidFill>
                <a:effectLst/>
                <a:latin typeface="PingFang SC"/>
              </a:rPr>
              <a:t>对计算机科学的各个领域都做出了巨大的贡献，从编程语言到操作系统，从并发控制到算法优化，他的思想仍将激励后来的研究者。在当前这个算法不断迭代的时代，</a:t>
            </a:r>
            <a:r>
              <a:rPr lang="en-US" altLang="zh-CN" b="0" i="0" dirty="0">
                <a:solidFill>
                  <a:srgbClr val="191919"/>
                </a:solidFill>
                <a:effectLst/>
                <a:latin typeface="PingFang SC"/>
              </a:rPr>
              <a:t>Dijkstra</a:t>
            </a:r>
            <a:r>
              <a:rPr lang="zh-CN" altLang="en-US" b="0" i="0" dirty="0">
                <a:solidFill>
                  <a:srgbClr val="191919"/>
                </a:solidFill>
                <a:effectLst/>
                <a:latin typeface="PingFang SC"/>
              </a:rPr>
              <a:t>算法的普遍最优性证明不仅是对其经典地位的再次确认，也是对未来科技创新的启示与激励。</a:t>
            </a:r>
          </a:p>
          <a:p>
            <a:pPr algn="l"/>
            <a:endParaRPr lang="en-US" altLang="zh-CN" b="0" i="0" dirty="0">
              <a:solidFill>
                <a:srgbClr val="FFFFFF"/>
              </a:solidFill>
              <a:effectLst/>
              <a:latin typeface="Open Sans" panose="020F0502020204030204" pitchFamily="34" charset="0"/>
            </a:endParaRPr>
          </a:p>
          <a:p>
            <a:endParaRPr lang="zh-CN" altLang="en-US"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28A268-A88C-4588-9A5D-7BFE0AADEA33}" type="slidenum">
              <a:rPr lang="zh-CN" altLang="en-US" smtClean="0"/>
              <a:pPr/>
              <a:t>1</a:t>
            </a:fld>
            <a:endParaRPr lang="en-US" altLang="zh-CN"/>
          </a:p>
        </p:txBody>
      </p:sp>
    </p:spTree>
    <p:extLst>
      <p:ext uri="{BB962C8B-B14F-4D97-AF65-F5344CB8AC3E}">
        <p14:creationId xmlns:p14="http://schemas.microsoft.com/office/powerpoint/2010/main" val="147707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C89AD-B5AC-4F41-8F0C-106E4389BE78}" type="slidenum">
              <a:rPr lang="zh-CN" altLang="en-US" smtClean="0"/>
              <a:pPr/>
              <a:t>23</a:t>
            </a:fld>
            <a:endParaRPr lang="en-US" altLang="zh-CN"/>
          </a:p>
        </p:txBody>
      </p:sp>
    </p:spTree>
    <p:extLst>
      <p:ext uri="{BB962C8B-B14F-4D97-AF65-F5344CB8AC3E}">
        <p14:creationId xmlns:p14="http://schemas.microsoft.com/office/powerpoint/2010/main" val="2372484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a:t>1736</a:t>
            </a:r>
            <a:r>
              <a:rPr lang="zh-CN" altLang="en-US" b="1"/>
              <a:t>年，欧拉解决了这个问题。从此，欧拉成为图论之父。</a:t>
            </a:r>
          </a:p>
          <a:p>
            <a:pPr eaLnBrk="1" hangingPunct="1"/>
            <a:endParaRPr lang="zh-CN" altLang="en-US"/>
          </a:p>
        </p:txBody>
      </p:sp>
    </p:spTree>
    <p:extLst>
      <p:ext uri="{BB962C8B-B14F-4D97-AF65-F5344CB8AC3E}">
        <p14:creationId xmlns:p14="http://schemas.microsoft.com/office/powerpoint/2010/main" val="1133390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latin typeface="宋体" panose="02010600030101010101" pitchFamily="2" charset="-122"/>
              </a:rPr>
              <a:t>一位父亲临死时叫他的几个孩子按照下列方式瓜分他的财产：第一个儿子分得一百克朗与下剩财产的十分之一；第二个儿子分到二百克朗与下剩财产的十分之一；第三个儿子分到三百克朗与下剩财产的十分之一；第四个儿子分到四百克朗与下剩财产的十分之一</a:t>
            </a:r>
            <a:r>
              <a:rPr lang="en-US" altLang="zh-CN" b="1">
                <a:latin typeface="宋体" panose="02010600030101010101" pitchFamily="2" charset="-122"/>
              </a:rPr>
              <a:t>……</a:t>
            </a:r>
            <a:r>
              <a:rPr lang="zh-CN" altLang="en-US" b="1">
                <a:latin typeface="宋体" panose="02010600030101010101" pitchFamily="2" charset="-122"/>
              </a:rPr>
              <a:t>依此类推。问这位父亲共有多少财产？他一共有几个孩子？每个孩子分到多少？</a:t>
            </a:r>
          </a:p>
          <a:p>
            <a:pPr eaLnBrk="1" hangingPunct="1"/>
            <a:r>
              <a:rPr lang="zh-CN" altLang="en-US" b="1">
                <a:latin typeface="宋体" panose="02010600030101010101" pitchFamily="2" charset="-122"/>
              </a:rPr>
              <a:t>骡子与驴子身上各背着几百斤的重物，它们互相埋怨着。驴子对骡子说：“只要把你身上所背的重量给我一百斤，我所背的就是你的两倍。”骡子回答道：“不错！可是如果你把你背的一百斤给了我的话，我所背的就是你的三倍”。问它们各背了多少斤的重物？</a:t>
            </a:r>
          </a:p>
          <a:p>
            <a:pPr eaLnBrk="1" hangingPunct="1"/>
            <a:r>
              <a:rPr lang="zh-CN" altLang="en-US" b="1">
                <a:latin typeface="宋体" panose="02010600030101010101" pitchFamily="2" charset="-122"/>
              </a:rPr>
              <a:t>三个人在一起做某种游戏。第一局结束时，甲输给了其他两个人的东西分别等于他们手中所有的东西。第二局收场了，乙输给甲、西两人的东西也正好等于他们那时手中所有的东西；第三场结束时，这回却轮到丙是输家，他输给了甲、乙两人的东西也恰恰是他们两人那时手中所有的东西。他们结束了这种游戏，最后竟然发现三人各自手头有的东西正好一样，都是</a:t>
            </a:r>
            <a:r>
              <a:rPr lang="en-US" altLang="zh-CN" b="1">
                <a:latin typeface="宋体" panose="02010600030101010101" pitchFamily="2" charset="-122"/>
              </a:rPr>
              <a:t>24</a:t>
            </a:r>
            <a:r>
              <a:rPr lang="zh-CN" altLang="en-US" b="1">
                <a:latin typeface="宋体" panose="02010600030101010101" pitchFamily="2" charset="-122"/>
              </a:rPr>
              <a:t>个。问比赛前这三个人手中各有多少个东西</a:t>
            </a:r>
            <a:r>
              <a:rPr lang="en-US" altLang="zh-CN" b="1">
                <a:latin typeface="宋体" panose="02010600030101010101" pitchFamily="2" charset="-122"/>
              </a:rPr>
              <a:t>?</a:t>
            </a:r>
            <a:r>
              <a:rPr lang="en-US" altLang="zh-CN" b="1"/>
              <a:t> </a:t>
            </a:r>
          </a:p>
          <a:p>
            <a:pPr eaLnBrk="1" hangingPunct="1"/>
            <a:endParaRPr lang="zh-CN" altLang="en-US"/>
          </a:p>
        </p:txBody>
      </p:sp>
    </p:spTree>
    <p:extLst>
      <p:ext uri="{BB962C8B-B14F-4D97-AF65-F5344CB8AC3E}">
        <p14:creationId xmlns:p14="http://schemas.microsoft.com/office/powerpoint/2010/main" val="2422302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3F4390-7C98-483D-BA6D-FFE549C2D20C}" type="slidenum">
              <a:rPr lang="zh-CN" altLang="en-US" smtClean="0"/>
              <a:pPr/>
              <a:t>27</a:t>
            </a:fld>
            <a:endParaRPr lang="en-US" altLang="zh-CN"/>
          </a:p>
        </p:txBody>
      </p:sp>
    </p:spTree>
    <p:extLst>
      <p:ext uri="{BB962C8B-B14F-4D97-AF65-F5344CB8AC3E}">
        <p14:creationId xmlns:p14="http://schemas.microsoft.com/office/powerpoint/2010/main" val="1217653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92500" lnSpcReduction="10000"/>
          </a:bodyPr>
          <a:lstStyle/>
          <a:p>
            <a:pPr>
              <a:lnSpc>
                <a:spcPct val="110000"/>
              </a:lnSpc>
              <a:spcBef>
                <a:spcPct val="20000"/>
              </a:spcBef>
              <a:buFont typeface="Arial" charset="0"/>
              <a:buNone/>
              <a:defRPr/>
            </a:pPr>
            <a:r>
              <a:rPr lang="zh-CN" altLang="en-US" b="1" dirty="0"/>
              <a:t>证明：“</a:t>
            </a:r>
            <a:r>
              <a:rPr lang="zh-CN" altLang="en-US" b="1" dirty="0">
                <a:sym typeface="Symbol" pitchFamily="18" charset="2"/>
              </a:rPr>
              <a:t></a:t>
            </a:r>
            <a:r>
              <a:rPr lang="zh-CN" altLang="en-US" b="1" dirty="0"/>
              <a:t>”</a:t>
            </a:r>
            <a:endParaRPr lang="en-US" altLang="zh-CN" b="1" dirty="0"/>
          </a:p>
          <a:p>
            <a:pPr>
              <a:lnSpc>
                <a:spcPct val="110000"/>
              </a:lnSpc>
              <a:spcBef>
                <a:spcPct val="20000"/>
              </a:spcBef>
              <a:buFont typeface="Arial" charset="0"/>
              <a:buNone/>
              <a:defRPr/>
            </a:pPr>
            <a:r>
              <a:rPr lang="zh-CN" altLang="en-US" b="1" dirty="0"/>
              <a:t>设这个图有欧拉通路，由于没有孤立点，显然是连通的，我们沿着欧拉通路走，除出发点外，每经过一个顶点，要走过关联这个顶点的两条边，且由于欧拉通路每条边仅能走过一次，除了出发点和终点外，每一个顶点被欧拉通路经过的次数乘以</a:t>
            </a:r>
            <a:r>
              <a:rPr lang="en-US" altLang="zh-CN" b="1" dirty="0"/>
              <a:t>2</a:t>
            </a:r>
            <a:r>
              <a:rPr lang="zh-CN" altLang="en-US" b="1" dirty="0"/>
              <a:t>，即该顶点的度数。因此，除两个端点外其余顶点为偶数度。出发点出发时，走过关联它的一条边，若途中再走过，同样，每经过一次走过，关联它的二条边。若出发点不是终点，则出发点是奇数度顶点，同样终点也是奇数度定顶点。若出发点和终点一致，最后回到出发点，又仅走过关联它的一条边，故所有顶点均为偶数度。</a:t>
            </a:r>
            <a:endParaRPr lang="en-US" altLang="zh-CN" b="1" dirty="0"/>
          </a:p>
          <a:p>
            <a:pPr>
              <a:lnSpc>
                <a:spcPct val="110000"/>
              </a:lnSpc>
              <a:spcBef>
                <a:spcPct val="20000"/>
              </a:spcBef>
              <a:buFont typeface="Arial" charset="0"/>
              <a:buNone/>
              <a:defRPr/>
            </a:pPr>
            <a:endParaRPr lang="en-US" altLang="zh-CN" b="1" dirty="0"/>
          </a:p>
          <a:p>
            <a:pPr eaLnBrk="1" hangingPunct="1">
              <a:lnSpc>
                <a:spcPct val="80000"/>
              </a:lnSpc>
              <a:buFont typeface="Arial" charset="0"/>
              <a:buNone/>
              <a:defRPr/>
            </a:pPr>
            <a:r>
              <a:rPr lang="zh-CN" altLang="en-US" b="1" dirty="0"/>
              <a:t>证明：“</a:t>
            </a:r>
            <a:r>
              <a:rPr lang="zh-CN" altLang="en-US" b="1" dirty="0">
                <a:sym typeface="Symbol" pitchFamily="18" charset="2"/>
              </a:rPr>
              <a:t></a:t>
            </a:r>
            <a:r>
              <a:rPr lang="zh-CN" altLang="en-US" b="1" dirty="0"/>
              <a:t>”</a:t>
            </a:r>
          </a:p>
          <a:p>
            <a:pPr eaLnBrk="1" hangingPunct="1">
              <a:lnSpc>
                <a:spcPct val="80000"/>
              </a:lnSpc>
              <a:buFont typeface="Arial" charset="0"/>
              <a:buNone/>
              <a:defRPr/>
            </a:pPr>
            <a:r>
              <a:rPr lang="zh-CN" altLang="en-US" b="1" dirty="0"/>
              <a:t>（</a:t>
            </a:r>
            <a:r>
              <a:rPr lang="en-US" altLang="zh-CN" b="1" dirty="0"/>
              <a:t>1</a:t>
            </a:r>
            <a:r>
              <a:rPr lang="zh-CN" altLang="en-US" b="1" dirty="0"/>
              <a:t>）假设图中仅有两个奇数度顶点。从其中一个奇数度顶点出发，随意地经过图中的顶点，有一个要求，走过的边不能再走。我们说如果到了一个顶点，与这个顶点关联的边全部被走过，此时，就不能再走了。到不能走时，一定是到了另一个奇数度顶点，因为途中的点，都是偶数度，有进入这个顶点的边，就会有走出这个顶点的边。若所有的边均走完了，则这条路一定是欧拉通路。否则，擦去所有走过的边，剩下的图每一个顶点全是偶数度。我们在剩下的中任取一个不是</a:t>
            </a:r>
            <a:r>
              <a:rPr lang="en-US" altLang="zh-CN" b="1" dirty="0"/>
              <a:t>0</a:t>
            </a:r>
            <a:r>
              <a:rPr lang="zh-CN" altLang="en-US" b="1" dirty="0"/>
              <a:t>度但已被第一次经过的顶点，从它出发，仍随意地走，要求同上。此时若不能走了，一定回到了出发点，原因也是途中每个顶点是偶数度，只有出发点，原来虽也是偶数，但出发时，走过一条边后，剩下的是奇数条边了。此时，我们重新把这两条通路变为一条通路，从奇数度顶点出发，沿第一次的路径前进，当走过第二次路径的出发点时，停止走第一次路径的路，而先沿着第二次路径前进，把第二次路径走完，回到了第一次路径中，在沿第一次路径走到其终点。这样的一条通路仍保证了每条边仅走过一次，但确实增加了长度。若走完了所有的边，则此通路即欧拉通路。若还有边没有走完，重复第二条路径的走法，由于原图的连通性，所以若有没有走完的边，一定存在已经被走过的顶点，有没有走完的边，一直进行下去，由于图中边是有限的，若干步之后，一定可以走完所有的边，产生一条欧拉通路。</a:t>
            </a:r>
          </a:p>
          <a:p>
            <a:pPr eaLnBrk="1" hangingPunct="1">
              <a:lnSpc>
                <a:spcPct val="80000"/>
              </a:lnSpc>
              <a:buFont typeface="Arial" charset="0"/>
              <a:buNone/>
              <a:defRPr/>
            </a:pPr>
            <a:r>
              <a:rPr lang="zh-CN" altLang="en-US" b="1" dirty="0"/>
              <a:t>（</a:t>
            </a:r>
            <a:r>
              <a:rPr lang="en-US" altLang="zh-CN" b="1" dirty="0"/>
              <a:t>2</a:t>
            </a:r>
            <a:r>
              <a:rPr lang="zh-CN" altLang="en-US" b="1" dirty="0"/>
              <a:t>）若原图均为偶数度顶点，我们可以任选一个顶点出发，显然，有上面证明可知，走到不能走为止时，一定回到出发点。其余同上面证明。</a:t>
            </a:r>
          </a:p>
          <a:p>
            <a:pPr>
              <a:lnSpc>
                <a:spcPct val="110000"/>
              </a:lnSpc>
              <a:spcBef>
                <a:spcPct val="20000"/>
              </a:spcBef>
              <a:buFont typeface="Arial" charset="0"/>
              <a:buNone/>
              <a:defRPr/>
            </a:pPr>
            <a:endParaRPr lang="zh-CN" altLang="en-US" b="1" dirty="0"/>
          </a:p>
          <a:p>
            <a:pPr eaLnBrk="1" hangingPunct="1">
              <a:defRPr/>
            </a:pPr>
            <a:endParaRPr lang="zh-CN" altLang="en-US" dirty="0"/>
          </a:p>
        </p:txBody>
      </p:sp>
      <p:sp>
        <p:nvSpPr>
          <p:cNvPr id="809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2FACC2-DDF1-4EB2-816D-C068CD7DD64A}" type="slidenum">
              <a:rPr lang="zh-CN" altLang="en-US"/>
              <a:pPr/>
              <a:t>28</a:t>
            </a:fld>
            <a:endParaRPr lang="en-US" altLang="zh-CN"/>
          </a:p>
        </p:txBody>
      </p:sp>
    </p:spTree>
    <p:extLst>
      <p:ext uri="{BB962C8B-B14F-4D97-AF65-F5344CB8AC3E}">
        <p14:creationId xmlns:p14="http://schemas.microsoft.com/office/powerpoint/2010/main" val="3720244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对于点</a:t>
            </a:r>
            <a:r>
              <a:rPr lang="en-US" altLang="zh-CN" dirty="0"/>
              <a:t>a</a:t>
            </a:r>
            <a:r>
              <a:rPr lang="zh-CN" altLang="en-US" dirty="0"/>
              <a:t>，考察</a:t>
            </a:r>
            <a:r>
              <a:rPr lang="en-US" altLang="zh-CN" dirty="0"/>
              <a:t>a0</a:t>
            </a:r>
            <a:r>
              <a:rPr lang="zh-CN" altLang="en-US" dirty="0"/>
              <a:t>与</a:t>
            </a:r>
            <a:r>
              <a:rPr lang="en-US" altLang="zh-CN" dirty="0"/>
              <a:t>a1</a:t>
            </a:r>
            <a:r>
              <a:rPr lang="zh-CN" altLang="en-US" dirty="0"/>
              <a:t>两条边</a:t>
            </a:r>
          </a:p>
          <a:p>
            <a:endParaRPr lang="zh-CN" altLang="en-US" dirty="0"/>
          </a:p>
        </p:txBody>
      </p:sp>
      <p:sp>
        <p:nvSpPr>
          <p:cNvPr id="81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2C3104-A971-46AB-AD8C-67147CA6C37C}" type="slidenum">
              <a:rPr lang="zh-CN" altLang="en-US"/>
              <a:pPr/>
              <a:t>39</a:t>
            </a:fld>
            <a:endParaRPr lang="en-US" altLang="zh-CN"/>
          </a:p>
        </p:txBody>
      </p:sp>
    </p:spTree>
    <p:extLst>
      <p:ext uri="{BB962C8B-B14F-4D97-AF65-F5344CB8AC3E}">
        <p14:creationId xmlns:p14="http://schemas.microsoft.com/office/powerpoint/2010/main" val="3431444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补充例题</a:t>
            </a:r>
          </a:p>
        </p:txBody>
      </p:sp>
    </p:spTree>
    <p:extLst>
      <p:ext uri="{BB962C8B-B14F-4D97-AF65-F5344CB8AC3E}">
        <p14:creationId xmlns:p14="http://schemas.microsoft.com/office/powerpoint/2010/main" val="3615441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对于点</a:t>
            </a:r>
            <a:r>
              <a:rPr lang="en-US" altLang="zh-CN" dirty="0"/>
              <a:t>ab</a:t>
            </a:r>
            <a:r>
              <a:rPr lang="zh-CN" altLang="en-US" dirty="0"/>
              <a:t>，考察</a:t>
            </a:r>
            <a:r>
              <a:rPr lang="en-US" altLang="zh-CN" dirty="0"/>
              <a:t>ab0</a:t>
            </a:r>
            <a:r>
              <a:rPr lang="zh-CN" altLang="en-US" dirty="0"/>
              <a:t>与</a:t>
            </a:r>
            <a:r>
              <a:rPr lang="en-US" altLang="zh-CN" dirty="0"/>
              <a:t>ab1</a:t>
            </a:r>
            <a:r>
              <a:rPr lang="zh-CN" altLang="en-US" dirty="0"/>
              <a:t>两条边</a:t>
            </a:r>
          </a:p>
        </p:txBody>
      </p:sp>
      <p:sp>
        <p:nvSpPr>
          <p:cNvPr id="4" name="灯片编号占位符 3"/>
          <p:cNvSpPr>
            <a:spLocks noGrp="1"/>
          </p:cNvSpPr>
          <p:nvPr>
            <p:ph type="sldNum" sz="quarter" idx="10"/>
          </p:nvPr>
        </p:nvSpPr>
        <p:spPr/>
        <p:txBody>
          <a:bodyPr/>
          <a:lstStyle/>
          <a:p>
            <a:fld id="{3D3F4390-7C98-483D-BA6D-FFE549C2D20C}" type="slidenum">
              <a:rPr lang="zh-CN" altLang="en-US" smtClean="0"/>
              <a:pPr/>
              <a:t>41</a:t>
            </a:fld>
            <a:endParaRPr lang="en-US" altLang="zh-CN"/>
          </a:p>
        </p:txBody>
      </p:sp>
    </p:spTree>
    <p:extLst>
      <p:ext uri="{BB962C8B-B14F-4D97-AF65-F5344CB8AC3E}">
        <p14:creationId xmlns:p14="http://schemas.microsoft.com/office/powerpoint/2010/main" val="2362142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对于点</a:t>
            </a:r>
            <a:r>
              <a:rPr lang="en-US" altLang="zh-CN" dirty="0" err="1"/>
              <a:t>abc</a:t>
            </a:r>
            <a:r>
              <a:rPr lang="zh-CN" altLang="en-US" dirty="0"/>
              <a:t>，考察</a:t>
            </a:r>
            <a:r>
              <a:rPr lang="en-US" altLang="zh-CN" dirty="0"/>
              <a:t>abc0</a:t>
            </a:r>
            <a:r>
              <a:rPr lang="zh-CN" altLang="en-US" dirty="0"/>
              <a:t>与</a:t>
            </a:r>
            <a:r>
              <a:rPr lang="en-US" altLang="zh-CN" dirty="0"/>
              <a:t>abc1</a:t>
            </a:r>
            <a:r>
              <a:rPr lang="zh-CN" altLang="en-US" dirty="0"/>
              <a:t>两条边</a:t>
            </a:r>
          </a:p>
        </p:txBody>
      </p:sp>
      <p:sp>
        <p:nvSpPr>
          <p:cNvPr id="4" name="灯片编号占位符 3"/>
          <p:cNvSpPr>
            <a:spLocks noGrp="1"/>
          </p:cNvSpPr>
          <p:nvPr>
            <p:ph type="sldNum" sz="quarter" idx="10"/>
          </p:nvPr>
        </p:nvSpPr>
        <p:spPr/>
        <p:txBody>
          <a:bodyPr/>
          <a:lstStyle/>
          <a:p>
            <a:fld id="{3D3F4390-7C98-483D-BA6D-FFE549C2D20C}" type="slidenum">
              <a:rPr lang="zh-CN" altLang="en-US" smtClean="0"/>
              <a:pPr/>
              <a:t>45</a:t>
            </a:fld>
            <a:endParaRPr lang="en-US" altLang="zh-CN"/>
          </a:p>
        </p:txBody>
      </p:sp>
    </p:spTree>
    <p:extLst>
      <p:ext uri="{BB962C8B-B14F-4D97-AF65-F5344CB8AC3E}">
        <p14:creationId xmlns:p14="http://schemas.microsoft.com/office/powerpoint/2010/main" val="564170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一条闭串项链由</a:t>
            </a:r>
            <a:r>
              <a:rPr lang="en-US" altLang="zh-CN" b="1"/>
              <a:t>35</a:t>
            </a:r>
            <a:r>
              <a:rPr lang="zh-CN" altLang="en-US" b="1"/>
              <a:t>颗珠子组成，珠子的颜色共分</a:t>
            </a:r>
            <a:r>
              <a:rPr lang="en-US" altLang="zh-CN" b="1"/>
              <a:t>7</a:t>
            </a:r>
            <a:r>
              <a:rPr lang="zh-CN" altLang="en-US" b="1"/>
              <a:t>种。从</a:t>
            </a:r>
            <a:r>
              <a:rPr lang="en-US" altLang="zh-CN" b="1"/>
              <a:t>7</a:t>
            </a:r>
            <a:r>
              <a:rPr lang="zh-CN" altLang="en-US" b="1"/>
              <a:t>种颜色中选</a:t>
            </a:r>
            <a:r>
              <a:rPr lang="en-US" altLang="zh-CN" b="1"/>
              <a:t>3</a:t>
            </a:r>
            <a:r>
              <a:rPr lang="zh-CN" altLang="en-US" b="1"/>
              <a:t>种共有</a:t>
            </a:r>
            <a:r>
              <a:rPr lang="en-US" altLang="zh-CN" b="1"/>
              <a:t>35</a:t>
            </a:r>
            <a:r>
              <a:rPr lang="zh-CN" altLang="en-US" b="1"/>
              <a:t>种不同组合。</a:t>
            </a:r>
          </a:p>
          <a:p>
            <a:pPr eaLnBrk="1" hangingPunct="1"/>
            <a:r>
              <a:rPr lang="zh-CN" altLang="en-US" b="1"/>
              <a:t>请找出一种珠子安排，令这</a:t>
            </a:r>
            <a:r>
              <a:rPr lang="en-US" altLang="zh-CN" b="1"/>
              <a:t>35</a:t>
            </a:r>
            <a:r>
              <a:rPr lang="zh-CN" altLang="en-US" b="1"/>
              <a:t>种不同颜色组合在项链的每</a:t>
            </a:r>
            <a:r>
              <a:rPr lang="en-US" altLang="zh-CN" b="1"/>
              <a:t>3</a:t>
            </a:r>
            <a:r>
              <a:rPr lang="zh-CN" altLang="en-US" b="1"/>
              <a:t>颗相连珠子中恰好出现</a:t>
            </a:r>
            <a:r>
              <a:rPr lang="en-US" altLang="zh-CN" b="1"/>
              <a:t>1</a:t>
            </a:r>
            <a:r>
              <a:rPr lang="zh-CN" altLang="en-US" b="1"/>
              <a:t>次。</a:t>
            </a:r>
            <a:r>
              <a:rPr lang="zh-CN" altLang="en-US" sz="1600"/>
              <a:t> </a:t>
            </a:r>
          </a:p>
          <a:p>
            <a:pPr eaLnBrk="1" hangingPunct="1"/>
            <a:endParaRPr lang="zh-CN" altLang="en-US"/>
          </a:p>
        </p:txBody>
      </p:sp>
    </p:spTree>
    <p:extLst>
      <p:ext uri="{BB962C8B-B14F-4D97-AF65-F5344CB8AC3E}">
        <p14:creationId xmlns:p14="http://schemas.microsoft.com/office/powerpoint/2010/main" val="398302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Tx/>
              <a:buNone/>
            </a:pPr>
            <a:endParaRPr lang="en-US" altLang="zh-CN" dirty="0"/>
          </a:p>
        </p:txBody>
      </p:sp>
    </p:spTree>
    <p:extLst>
      <p:ext uri="{BB962C8B-B14F-4D97-AF65-F5344CB8AC3E}">
        <p14:creationId xmlns:p14="http://schemas.microsoft.com/office/powerpoint/2010/main" val="14653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900" b="1"/>
              <a:t>求</a:t>
            </a:r>
            <a:r>
              <a:rPr lang="en-US" altLang="zh-CN" sz="900" b="1"/>
              <a:t>Euler</a:t>
            </a:r>
            <a:r>
              <a:rPr lang="zh-CN" altLang="en-US" sz="900" b="1"/>
              <a:t>回路的弗罗莱 </a:t>
            </a:r>
            <a:r>
              <a:rPr lang="en-US" altLang="zh-CN" sz="900" b="1"/>
              <a:t>(Fleury)</a:t>
            </a:r>
            <a:r>
              <a:rPr lang="zh-CN" altLang="en-US" sz="900" b="1"/>
              <a:t>算法</a:t>
            </a:r>
            <a:r>
              <a:rPr lang="en-US" altLang="zh-CN" sz="900" b="1"/>
              <a:t>(1921</a:t>
            </a:r>
            <a:r>
              <a:rPr lang="zh-CN" altLang="en-US" sz="900" b="1"/>
              <a:t>年</a:t>
            </a:r>
            <a:r>
              <a:rPr lang="en-US" altLang="zh-CN" sz="900" b="1"/>
              <a:t>)</a:t>
            </a:r>
          </a:p>
          <a:p>
            <a:pPr eaLnBrk="1" hangingPunct="1">
              <a:lnSpc>
                <a:spcPct val="110000"/>
              </a:lnSpc>
            </a:pPr>
            <a:r>
              <a:rPr lang="en-US" altLang="zh-CN" b="1"/>
              <a:t>(1) </a:t>
            </a:r>
            <a:r>
              <a:rPr lang="el-GR" altLang="zh-CN" b="1"/>
              <a:t>∀</a:t>
            </a:r>
            <a:r>
              <a:rPr lang="en-US" altLang="zh-CN" b="1"/>
              <a:t>v</a:t>
            </a:r>
            <a:r>
              <a:rPr lang="en-US" altLang="zh-CN" b="1" baseline="-25000"/>
              <a:t>0</a:t>
            </a:r>
            <a:r>
              <a:rPr lang="en-US" altLang="zh-CN" b="1"/>
              <a:t>∊V, </a:t>
            </a:r>
            <a:r>
              <a:rPr lang="zh-CN" altLang="en-US" b="1"/>
              <a:t>令</a:t>
            </a:r>
            <a:r>
              <a:rPr lang="en-US" altLang="zh-CN" b="1"/>
              <a:t>W</a:t>
            </a:r>
            <a:r>
              <a:rPr lang="en-US" altLang="zh-CN" b="1" baseline="-25000"/>
              <a:t>0</a:t>
            </a:r>
            <a:r>
              <a:rPr lang="en-US" altLang="zh-CN" b="1"/>
              <a:t>=v</a:t>
            </a:r>
            <a:r>
              <a:rPr lang="en-US" altLang="zh-CN" b="1" baseline="-25000"/>
              <a:t>0</a:t>
            </a:r>
            <a:r>
              <a:rPr lang="zh-CN" altLang="en-US" b="1"/>
              <a:t>。</a:t>
            </a:r>
          </a:p>
          <a:p>
            <a:pPr eaLnBrk="1" hangingPunct="1">
              <a:lnSpc>
                <a:spcPct val="110000"/>
              </a:lnSpc>
            </a:pPr>
            <a:r>
              <a:rPr lang="en-US" altLang="zh-CN" b="1"/>
              <a:t>(2) </a:t>
            </a:r>
            <a:r>
              <a:rPr lang="zh-CN" altLang="en-US" b="1"/>
              <a:t>假设迹  </a:t>
            </a:r>
            <a:r>
              <a:rPr lang="en-US" altLang="zh-CN" b="1"/>
              <a:t>W</a:t>
            </a:r>
            <a:r>
              <a:rPr lang="en-US" altLang="zh-CN" b="1" baseline="-25000"/>
              <a:t>i</a:t>
            </a:r>
            <a:r>
              <a:rPr lang="en-US" altLang="zh-CN" b="1"/>
              <a:t>=v</a:t>
            </a:r>
            <a:r>
              <a:rPr lang="en-US" altLang="zh-CN" b="1" baseline="-25000"/>
              <a:t>0</a:t>
            </a:r>
            <a:r>
              <a:rPr lang="en-US" altLang="zh-CN" b="1"/>
              <a:t>e</a:t>
            </a:r>
            <a:r>
              <a:rPr lang="en-US" altLang="zh-CN" b="1" baseline="-25000"/>
              <a:t>1</a:t>
            </a:r>
            <a:r>
              <a:rPr lang="en-US" altLang="zh-CN" b="1"/>
              <a:t>v</a:t>
            </a:r>
            <a:r>
              <a:rPr lang="en-US" altLang="zh-CN" b="1" baseline="-25000"/>
              <a:t>1</a:t>
            </a:r>
            <a:r>
              <a:rPr lang="el-GR" altLang="zh-CN" b="1"/>
              <a:t>⋯</a:t>
            </a:r>
            <a:r>
              <a:rPr lang="en-US" altLang="zh-CN" b="1"/>
              <a:t>e</a:t>
            </a:r>
            <a:r>
              <a:rPr lang="en-US" altLang="zh-CN" b="1" baseline="-25000"/>
              <a:t>i</a:t>
            </a:r>
            <a:r>
              <a:rPr lang="en-US" altLang="zh-CN" b="1"/>
              <a:t>v</a:t>
            </a:r>
            <a:r>
              <a:rPr lang="en-US" altLang="zh-CN" b="1" baseline="-25000"/>
              <a:t>i</a:t>
            </a:r>
            <a:r>
              <a:rPr lang="zh-CN" altLang="en-US" b="1"/>
              <a:t>已经选定，那么按下述方法从</a:t>
            </a:r>
            <a:r>
              <a:rPr lang="en-US" altLang="zh-CN" b="1"/>
              <a:t>E-{e</a:t>
            </a:r>
            <a:r>
              <a:rPr lang="en-US" altLang="zh-CN" b="1" baseline="-25000"/>
              <a:t>1</a:t>
            </a:r>
            <a:r>
              <a:rPr lang="en-US" altLang="zh-CN" b="1"/>
              <a:t>, </a:t>
            </a:r>
            <a:r>
              <a:rPr lang="el-GR" altLang="zh-CN" b="1"/>
              <a:t>⋯</a:t>
            </a:r>
            <a:r>
              <a:rPr lang="en-US" altLang="zh-CN" b="1"/>
              <a:t>e</a:t>
            </a:r>
            <a:r>
              <a:rPr lang="en-US" altLang="zh-CN" b="1" baseline="-25000"/>
              <a:t>i</a:t>
            </a:r>
            <a:r>
              <a:rPr lang="en-US" altLang="zh-CN" b="1"/>
              <a:t>} </a:t>
            </a:r>
            <a:r>
              <a:rPr lang="zh-CN" altLang="en-US" b="1"/>
              <a:t>中选取边</a:t>
            </a:r>
            <a:r>
              <a:rPr lang="en-US" altLang="zh-CN" b="1"/>
              <a:t>e</a:t>
            </a:r>
            <a:r>
              <a:rPr lang="en-US" altLang="zh-CN" b="1" baseline="-25000"/>
              <a:t>i+1</a:t>
            </a:r>
            <a:r>
              <a:rPr lang="zh-CN" altLang="en-US" b="1"/>
              <a:t>：</a:t>
            </a:r>
          </a:p>
          <a:p>
            <a:pPr eaLnBrk="1" hangingPunct="1">
              <a:lnSpc>
                <a:spcPct val="110000"/>
              </a:lnSpc>
            </a:pPr>
            <a:r>
              <a:rPr lang="zh-CN" altLang="en-US" b="1"/>
              <a:t>    （ </a:t>
            </a:r>
            <a:r>
              <a:rPr lang="en-US" altLang="zh-CN" b="1"/>
              <a:t>i </a:t>
            </a:r>
            <a:r>
              <a:rPr lang="zh-CN" altLang="en-US" b="1"/>
              <a:t>） </a:t>
            </a:r>
            <a:r>
              <a:rPr lang="en-US" altLang="zh-CN" b="1"/>
              <a:t>e</a:t>
            </a:r>
            <a:r>
              <a:rPr lang="en-US" altLang="zh-CN" b="1" baseline="-25000"/>
              <a:t>i+1</a:t>
            </a:r>
            <a:r>
              <a:rPr lang="en-US" altLang="zh-CN" b="1"/>
              <a:t> </a:t>
            </a:r>
            <a:r>
              <a:rPr lang="zh-CN" altLang="en-US" b="1"/>
              <a:t>和 </a:t>
            </a:r>
            <a:r>
              <a:rPr lang="en-US" altLang="zh-CN" b="1"/>
              <a:t>v</a:t>
            </a:r>
            <a:r>
              <a:rPr lang="en-US" altLang="zh-CN" b="1" baseline="-25000"/>
              <a:t>i</a:t>
            </a:r>
            <a:r>
              <a:rPr lang="en-US" altLang="zh-CN" b="1"/>
              <a:t> </a:t>
            </a:r>
            <a:r>
              <a:rPr lang="zh-CN" altLang="en-US" b="1"/>
              <a:t>相关联；</a:t>
            </a:r>
          </a:p>
          <a:p>
            <a:pPr eaLnBrk="1" hangingPunct="1">
              <a:lnSpc>
                <a:spcPct val="110000"/>
              </a:lnSpc>
            </a:pPr>
            <a:r>
              <a:rPr lang="zh-CN" altLang="en-US" b="1"/>
              <a:t>    （ </a:t>
            </a:r>
            <a:r>
              <a:rPr lang="en-US" altLang="zh-CN" b="1"/>
              <a:t>ii </a:t>
            </a:r>
            <a:r>
              <a:rPr lang="zh-CN" altLang="en-US" b="1"/>
              <a:t>）除非没有别的边可选择，否则 </a:t>
            </a:r>
            <a:r>
              <a:rPr lang="en-US" altLang="zh-CN" b="1"/>
              <a:t>e</a:t>
            </a:r>
            <a:r>
              <a:rPr lang="en-US" altLang="zh-CN" b="1" baseline="-25000"/>
              <a:t>i+1</a:t>
            </a:r>
            <a:r>
              <a:rPr lang="en-US" altLang="zh-CN" b="1"/>
              <a:t>  </a:t>
            </a:r>
            <a:r>
              <a:rPr lang="zh-CN" altLang="en-US" b="1"/>
              <a:t>不是</a:t>
            </a:r>
            <a:r>
              <a:rPr lang="en-US" altLang="zh-CN" b="1"/>
              <a:t>Gi=G-{e</a:t>
            </a:r>
            <a:r>
              <a:rPr lang="en-US" altLang="zh-CN" b="1" baseline="-25000"/>
              <a:t>1</a:t>
            </a:r>
            <a:r>
              <a:rPr lang="en-US" altLang="zh-CN" b="1"/>
              <a:t>, </a:t>
            </a:r>
            <a:r>
              <a:rPr lang="el-GR" altLang="zh-CN" b="1"/>
              <a:t>⋯</a:t>
            </a:r>
            <a:r>
              <a:rPr lang="en-US" altLang="zh-CN" b="1"/>
              <a:t>,e</a:t>
            </a:r>
            <a:r>
              <a:rPr lang="en-US" altLang="zh-CN" b="1" baseline="-25000"/>
              <a:t>i</a:t>
            </a:r>
            <a:r>
              <a:rPr lang="en-US" altLang="zh-CN" b="1"/>
              <a:t>} </a:t>
            </a:r>
            <a:r>
              <a:rPr lang="zh-CN" altLang="en-US" b="1"/>
              <a:t>的割边</a:t>
            </a:r>
            <a:r>
              <a:rPr lang="en-US" altLang="zh-CN" b="1"/>
              <a:t>(cut edge)</a:t>
            </a:r>
            <a:r>
              <a:rPr lang="zh-CN" altLang="en-US" b="1"/>
              <a:t>。</a:t>
            </a:r>
            <a:r>
              <a:rPr lang="en-US" altLang="zh-CN" b="1"/>
              <a:t>(</a:t>
            </a:r>
            <a:r>
              <a:rPr lang="zh-CN" altLang="en-US" b="1"/>
              <a:t>所谓割边是一条删除后使连通图不再连通的边</a:t>
            </a:r>
            <a:r>
              <a:rPr lang="en-US" altLang="zh-CN" b="1"/>
              <a:t>)</a:t>
            </a:r>
            <a:r>
              <a:rPr lang="zh-CN" altLang="en-US" b="1"/>
              <a:t>。</a:t>
            </a:r>
          </a:p>
          <a:p>
            <a:pPr eaLnBrk="1" hangingPunct="1">
              <a:lnSpc>
                <a:spcPct val="110000"/>
              </a:lnSpc>
            </a:pPr>
            <a:r>
              <a:rPr lang="en-US" altLang="zh-CN" b="1"/>
              <a:t>(3)  </a:t>
            </a:r>
            <a:r>
              <a:rPr lang="zh-CN" altLang="en-US" b="1"/>
              <a:t>当第</a:t>
            </a:r>
            <a:r>
              <a:rPr lang="en-US" altLang="zh-CN" b="1"/>
              <a:t>(2)</a:t>
            </a:r>
            <a:r>
              <a:rPr lang="zh-CN" altLang="en-US" b="1"/>
              <a:t>步不能再执行时，算法停止。</a:t>
            </a:r>
          </a:p>
        </p:txBody>
      </p:sp>
    </p:spTree>
    <p:extLst>
      <p:ext uri="{BB962C8B-B14F-4D97-AF65-F5344CB8AC3E}">
        <p14:creationId xmlns:p14="http://schemas.microsoft.com/office/powerpoint/2010/main" val="1097571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dirty="0">
              <a:solidFill>
                <a:schemeClr val="tx2"/>
              </a:solidFill>
              <a:latin typeface="Arial" panose="020B0604020202020204" pitchFamily="34" charset="0"/>
            </a:endParaRPr>
          </a:p>
        </p:txBody>
      </p:sp>
    </p:spTree>
    <p:extLst>
      <p:ext uri="{BB962C8B-B14F-4D97-AF65-F5344CB8AC3E}">
        <p14:creationId xmlns:p14="http://schemas.microsoft.com/office/powerpoint/2010/main" val="1634963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3E66A-A200-84CB-8729-6CBA877F19CB}"/>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1B39D177-15A0-B874-5FD8-D7D62013B5DA}"/>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9B27A45E-CC77-E3C7-CFD3-CD0D373183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dirty="0">
              <a:solidFill>
                <a:schemeClr val="tx2"/>
              </a:solidFill>
              <a:latin typeface="Arial" panose="020B0604020202020204" pitchFamily="34" charset="0"/>
            </a:endParaRPr>
          </a:p>
        </p:txBody>
      </p:sp>
    </p:spTree>
    <p:extLst>
      <p:ext uri="{BB962C8B-B14F-4D97-AF65-F5344CB8AC3E}">
        <p14:creationId xmlns:p14="http://schemas.microsoft.com/office/powerpoint/2010/main" val="1485018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Calibri" panose="020F0502020204030204" pitchFamily="34" charset="0"/>
                <a:ea typeface="宋体" panose="02010600030101010101" pitchFamily="2" charset="-122"/>
              </a:rPr>
              <a:t>证明</a:t>
            </a:r>
            <a:r>
              <a:rPr lang="en-US" altLang="zh-CN" sz="1200" b="1" dirty="0">
                <a:latin typeface="Calibri" panose="020F0502020204030204" pitchFamily="34" charset="0"/>
                <a:ea typeface="宋体" panose="02010600030101010101" pitchFamily="2" charset="-122"/>
              </a:rPr>
              <a:t>: </a:t>
            </a:r>
            <a:r>
              <a:rPr lang="zh-CN" altLang="en-US" sz="1200" b="1" dirty="0">
                <a:latin typeface="Calibri" panose="020F0502020204030204" pitchFamily="34" charset="0"/>
                <a:ea typeface="宋体" panose="02010600030101010101" pitchFamily="2" charset="-122"/>
              </a:rPr>
              <a:t>在多于或等于</a:t>
            </a:r>
            <a:r>
              <a:rPr lang="en-US" altLang="zh-CN" sz="1200" b="1" dirty="0">
                <a:latin typeface="Calibri" panose="020F0502020204030204" pitchFamily="34" charset="0"/>
                <a:ea typeface="宋体" panose="02010600030101010101" pitchFamily="2" charset="-122"/>
              </a:rPr>
              <a:t>2</a:t>
            </a:r>
            <a:r>
              <a:rPr lang="zh-CN" altLang="en-US" sz="1200" b="1" dirty="0">
                <a:latin typeface="Calibri" panose="020F0502020204030204" pitchFamily="34" charset="0"/>
                <a:ea typeface="宋体" panose="02010600030101010101" pitchFamily="2" charset="-122"/>
              </a:rPr>
              <a:t>个人的人群中，至少有两个人在这群人中朋友数相同</a:t>
            </a:r>
            <a:endParaRPr lang="en-US" altLang="zh-CN" sz="1200" b="1" dirty="0">
              <a:latin typeface="Calibri" panose="020F0502020204030204" pitchFamily="34" charset="0"/>
              <a:ea typeface="宋体" panose="02010600030101010101" pitchFamily="2" charset="-122"/>
            </a:endParaRPr>
          </a:p>
          <a:p>
            <a:pPr eaLnBrk="1" hangingPunct="1"/>
            <a:r>
              <a:rPr lang="zh-CN" altLang="en-US" sz="1200" dirty="0"/>
              <a:t>证：（</a:t>
            </a:r>
            <a:r>
              <a:rPr lang="en-US" altLang="zh-CN" sz="1200" dirty="0"/>
              <a:t>1</a:t>
            </a:r>
            <a:r>
              <a:rPr lang="zh-CN" altLang="en-US" sz="1200" dirty="0"/>
              <a:t>）如果每个人的朋友数都不为零，则</a:t>
            </a:r>
          </a:p>
          <a:p>
            <a:pPr eaLnBrk="1" hangingPunct="1"/>
            <a:r>
              <a:rPr lang="zh-CN" altLang="en-US" sz="1200" dirty="0"/>
              <a:t>              朋友数最多有</a:t>
            </a:r>
            <a:r>
              <a:rPr lang="en-US" altLang="zh-CN" sz="1200" dirty="0"/>
              <a:t>n-1</a:t>
            </a:r>
            <a:r>
              <a:rPr lang="zh-CN" altLang="en-US" sz="1200" dirty="0"/>
              <a:t>种情况： </a:t>
            </a:r>
            <a:r>
              <a:rPr lang="en-US" altLang="zh-CN" sz="1200" dirty="0"/>
              <a:t>1,2,…, n-1</a:t>
            </a:r>
            <a:r>
              <a:rPr lang="zh-CN" altLang="en-US" sz="1200" dirty="0"/>
              <a:t>。</a:t>
            </a:r>
          </a:p>
          <a:p>
            <a:pPr eaLnBrk="1" hangingPunct="1"/>
            <a:r>
              <a:rPr lang="zh-CN" altLang="en-US" sz="1200" dirty="0"/>
              <a:t>              由鸽巢原理，至少有两个人的朋友数相同。</a:t>
            </a:r>
          </a:p>
          <a:p>
            <a:pPr eaLnBrk="1" hangingPunct="1"/>
            <a:r>
              <a:rPr lang="zh-CN" altLang="en-US" sz="1200" dirty="0"/>
              <a:t>     （</a:t>
            </a:r>
            <a:r>
              <a:rPr lang="en-US" altLang="zh-CN" sz="1200" dirty="0"/>
              <a:t>2</a:t>
            </a:r>
            <a:r>
              <a:rPr lang="zh-CN" altLang="en-US" sz="1200" dirty="0"/>
              <a:t>）如果恰有一个人的朋友数为零，其他人的朋友数都不为零，则对其他的</a:t>
            </a:r>
            <a:r>
              <a:rPr lang="en-US" altLang="zh-CN" sz="1200" dirty="0"/>
              <a:t>n-1</a:t>
            </a:r>
            <a:r>
              <a:rPr lang="zh-CN" altLang="en-US" sz="1200" dirty="0"/>
              <a:t>人来说，朋友数最多有</a:t>
            </a:r>
            <a:r>
              <a:rPr lang="en-US" altLang="zh-CN" sz="1200" dirty="0"/>
              <a:t>n-2</a:t>
            </a:r>
            <a:r>
              <a:rPr lang="zh-CN" altLang="en-US" sz="1200" dirty="0"/>
              <a:t>种情况：</a:t>
            </a:r>
            <a:r>
              <a:rPr lang="en-US" altLang="zh-CN" sz="1200" dirty="0"/>
              <a:t>1,2,…,n-2</a:t>
            </a:r>
            <a:r>
              <a:rPr lang="zh-CN" altLang="en-US" sz="1200" dirty="0"/>
              <a:t>。</a:t>
            </a:r>
          </a:p>
          <a:p>
            <a:pPr eaLnBrk="1" hangingPunct="1"/>
            <a:r>
              <a:rPr lang="zh-CN" altLang="en-US" sz="1200" dirty="0"/>
              <a:t>              由鸽巢原理，这</a:t>
            </a:r>
            <a:r>
              <a:rPr lang="en-US" altLang="zh-CN" sz="1200" dirty="0"/>
              <a:t>n-1</a:t>
            </a:r>
            <a:r>
              <a:rPr lang="zh-CN" altLang="en-US" sz="1200" dirty="0"/>
              <a:t>人中至少有两个人的朋友数相同。</a:t>
            </a:r>
          </a:p>
          <a:p>
            <a:pPr eaLnBrk="1" hangingPunct="1"/>
            <a:r>
              <a:rPr lang="zh-CN" altLang="en-US" sz="1200" dirty="0"/>
              <a:t>      （</a:t>
            </a:r>
            <a:r>
              <a:rPr lang="en-US" altLang="zh-CN" sz="1200" dirty="0"/>
              <a:t>3</a:t>
            </a:r>
            <a:r>
              <a:rPr lang="zh-CN" altLang="en-US" sz="1200" dirty="0"/>
              <a:t>）如果至少有两个人的朋友数为零，则结论显然成立。</a:t>
            </a:r>
          </a:p>
          <a:p>
            <a:endParaRPr lang="zh-CN" altLang="en-US" dirty="0"/>
          </a:p>
        </p:txBody>
      </p:sp>
      <p:sp>
        <p:nvSpPr>
          <p:cNvPr id="4" name="灯片编号占位符 3"/>
          <p:cNvSpPr>
            <a:spLocks noGrp="1"/>
          </p:cNvSpPr>
          <p:nvPr>
            <p:ph type="sldNum" sz="quarter" idx="5"/>
          </p:nvPr>
        </p:nvSpPr>
        <p:spPr/>
        <p:txBody>
          <a:bodyPr/>
          <a:lstStyle/>
          <a:p>
            <a:fld id="{3D3F4390-7C98-483D-BA6D-FFE549C2D20C}" type="slidenum">
              <a:rPr lang="zh-CN" altLang="en-US" smtClean="0"/>
              <a:pPr/>
              <a:t>52</a:t>
            </a:fld>
            <a:endParaRPr lang="en-US" altLang="zh-CN"/>
          </a:p>
        </p:txBody>
      </p:sp>
    </p:spTree>
    <p:extLst>
      <p:ext uri="{BB962C8B-B14F-4D97-AF65-F5344CB8AC3E}">
        <p14:creationId xmlns:p14="http://schemas.microsoft.com/office/powerpoint/2010/main" val="3451851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3C89AD-B5AC-4F41-8F0C-106E4389BE78}" type="slidenum">
              <a:rPr lang="zh-CN" altLang="en-US" smtClean="0"/>
              <a:pPr/>
              <a:t>8</a:t>
            </a:fld>
            <a:endParaRPr lang="en-US" altLang="zh-CN"/>
          </a:p>
        </p:txBody>
      </p:sp>
    </p:spTree>
    <p:extLst>
      <p:ext uri="{BB962C8B-B14F-4D97-AF65-F5344CB8AC3E}">
        <p14:creationId xmlns:p14="http://schemas.microsoft.com/office/powerpoint/2010/main" val="271062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3C89AD-B5AC-4F41-8F0C-106E4389BE78}" type="slidenum">
              <a:rPr lang="zh-CN" altLang="en-US" smtClean="0"/>
              <a:pPr/>
              <a:t>11</a:t>
            </a:fld>
            <a:endParaRPr lang="en-US" altLang="zh-CN"/>
          </a:p>
        </p:txBody>
      </p:sp>
    </p:spTree>
    <p:extLst>
      <p:ext uri="{BB962C8B-B14F-4D97-AF65-F5344CB8AC3E}">
        <p14:creationId xmlns:p14="http://schemas.microsoft.com/office/powerpoint/2010/main" val="277982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C89AD-B5AC-4F41-8F0C-106E4389BE78}" type="slidenum">
              <a:rPr lang="zh-CN" altLang="en-US" smtClean="0"/>
              <a:pPr/>
              <a:t>16</a:t>
            </a:fld>
            <a:endParaRPr lang="en-US" altLang="zh-CN"/>
          </a:p>
        </p:txBody>
      </p:sp>
    </p:spTree>
    <p:extLst>
      <p:ext uri="{BB962C8B-B14F-4D97-AF65-F5344CB8AC3E}">
        <p14:creationId xmlns:p14="http://schemas.microsoft.com/office/powerpoint/2010/main" val="1692445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C89AD-B5AC-4F41-8F0C-106E4389BE78}" type="slidenum">
              <a:rPr lang="zh-CN" altLang="en-US" smtClean="0"/>
              <a:pPr/>
              <a:t>17</a:t>
            </a:fld>
            <a:endParaRPr lang="en-US" altLang="zh-CN"/>
          </a:p>
        </p:txBody>
      </p:sp>
    </p:spTree>
    <p:extLst>
      <p:ext uri="{BB962C8B-B14F-4D97-AF65-F5344CB8AC3E}">
        <p14:creationId xmlns:p14="http://schemas.microsoft.com/office/powerpoint/2010/main" val="4248388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C89AD-B5AC-4F41-8F0C-106E4389BE78}" type="slidenum">
              <a:rPr lang="zh-CN" altLang="en-US" smtClean="0"/>
              <a:pPr/>
              <a:t>19</a:t>
            </a:fld>
            <a:endParaRPr lang="en-US" altLang="zh-CN"/>
          </a:p>
        </p:txBody>
      </p:sp>
    </p:spTree>
    <p:extLst>
      <p:ext uri="{BB962C8B-B14F-4D97-AF65-F5344CB8AC3E}">
        <p14:creationId xmlns:p14="http://schemas.microsoft.com/office/powerpoint/2010/main" val="228460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C89AD-B5AC-4F41-8F0C-106E4389BE78}" type="slidenum">
              <a:rPr lang="zh-CN" altLang="en-US" smtClean="0"/>
              <a:pPr/>
              <a:t>21</a:t>
            </a:fld>
            <a:endParaRPr lang="en-US" altLang="zh-CN"/>
          </a:p>
        </p:txBody>
      </p:sp>
    </p:spTree>
    <p:extLst>
      <p:ext uri="{BB962C8B-B14F-4D97-AF65-F5344CB8AC3E}">
        <p14:creationId xmlns:p14="http://schemas.microsoft.com/office/powerpoint/2010/main" val="1697156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C89AD-B5AC-4F41-8F0C-106E4389BE78}" type="slidenum">
              <a:rPr lang="zh-CN" altLang="en-US" smtClean="0"/>
              <a:pPr/>
              <a:t>22</a:t>
            </a:fld>
            <a:endParaRPr lang="en-US" altLang="zh-CN"/>
          </a:p>
        </p:txBody>
      </p:sp>
    </p:spTree>
    <p:extLst>
      <p:ext uri="{BB962C8B-B14F-4D97-AF65-F5344CB8AC3E}">
        <p14:creationId xmlns:p14="http://schemas.microsoft.com/office/powerpoint/2010/main" val="4072302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fld id="{A094DED3-4D2B-4D8B-93DA-DBA8191D4FDE}" type="slidenum">
              <a:rPr lang="zh-CN" altLang="en-US" smtClean="0"/>
              <a:pPr/>
              <a:t>‹#›</a:t>
            </a:fld>
            <a:r>
              <a:rPr lang="en-US" altLang="zh-CN" dirty="0"/>
              <a:t>/48</a:t>
            </a:r>
          </a:p>
        </p:txBody>
      </p:sp>
    </p:spTree>
    <p:extLst>
      <p:ext uri="{BB962C8B-B14F-4D97-AF65-F5344CB8AC3E}">
        <p14:creationId xmlns:p14="http://schemas.microsoft.com/office/powerpoint/2010/main" val="1334046107"/>
      </p:ext>
    </p:extLst>
  </p:cSld>
  <p:clrMapOvr>
    <a:masterClrMapping/>
  </p:clrMapOvr>
  <p:transition advTm="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5"/>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7"/>
          <p:cNvSpPr>
            <a:spLocks noGrp="1" noChangeArrowheads="1"/>
          </p:cNvSpPr>
          <p:nvPr>
            <p:ph type="sldNum" sz="quarter" idx="12"/>
          </p:nvPr>
        </p:nvSpPr>
        <p:spPr>
          <a:ln/>
        </p:spPr>
        <p:txBody>
          <a:bodyPr/>
          <a:lstStyle>
            <a:lvl1pPr>
              <a:defRPr/>
            </a:lvl1pPr>
          </a:lstStyle>
          <a:p>
            <a:fld id="{BE77C0C7-F6A4-4A0E-AC4F-DC113357EFC6}" type="slidenum">
              <a:rPr lang="en-GB" altLang="zh-CN"/>
              <a:pPr/>
              <a:t>‹#›</a:t>
            </a:fld>
            <a:endParaRPr lang="en-GB" altLang="zh-CN"/>
          </a:p>
        </p:txBody>
      </p:sp>
    </p:spTree>
    <p:extLst>
      <p:ext uri="{BB962C8B-B14F-4D97-AF65-F5344CB8AC3E}">
        <p14:creationId xmlns:p14="http://schemas.microsoft.com/office/powerpoint/2010/main" val="5537277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4339"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accent1"/>
                </a:solidFill>
              </a:defRPr>
            </a:lvl1pPr>
          </a:lstStyle>
          <a:p>
            <a:fld id="{6CC189B3-15F9-4728-BE39-03866BABC88F}" type="slidenum">
              <a:rPr lang="zh-CN" altLang="en-US" smtClean="0"/>
              <a:pPr/>
              <a:t>‹#›</a:t>
            </a:fld>
            <a:r>
              <a:rPr lang="en-US" altLang="zh-CN" dirty="0"/>
              <a:t>/48</a:t>
            </a: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Lst>
  <p:transition advTm="1000"/>
  <p:hf hdr="0" ftr="0" dt="0"/>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 y="0"/>
            <a:ext cx="9153486" cy="6858000"/>
          </a:xfrm>
          <a:prstGeom prst="rect">
            <a:avLst/>
          </a:prstGeom>
        </p:spPr>
      </p:pic>
      <p:sp>
        <p:nvSpPr>
          <p:cNvPr id="4103" name="Rectangle 12"/>
          <p:cNvSpPr>
            <a:spLocks noChangeArrowheads="1"/>
          </p:cNvSpPr>
          <p:nvPr/>
        </p:nvSpPr>
        <p:spPr bwMode="auto">
          <a:xfrm>
            <a:off x="-6005" y="1217713"/>
            <a:ext cx="91762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4800" b="1" dirty="0">
                <a:solidFill>
                  <a:srgbClr val="C00000"/>
                </a:solidFill>
                <a:latin typeface="Times New Roman" panose="02020603050405020304" pitchFamily="18" charset="0"/>
              </a:rPr>
              <a:t>二部图、欧拉图</a:t>
            </a:r>
            <a:endParaRPr lang="zh-CN" altLang="en-US" sz="4800" b="1" dirty="0">
              <a:solidFill>
                <a:srgbClr val="C00000"/>
              </a:solidFill>
              <a:latin typeface="Calibri" panose="020F0502020204030204" pitchFamily="34" charset="0"/>
            </a:endParaRPr>
          </a:p>
        </p:txBody>
      </p:sp>
      <p:sp>
        <p:nvSpPr>
          <p:cNvPr id="4104" name="Rectangle 12"/>
          <p:cNvSpPr>
            <a:spLocks noChangeArrowheads="1"/>
          </p:cNvSpPr>
          <p:nvPr/>
        </p:nvSpPr>
        <p:spPr bwMode="auto">
          <a:xfrm>
            <a:off x="3886200" y="4572000"/>
            <a:ext cx="500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2400" b="1" dirty="0">
                <a:solidFill>
                  <a:schemeClr val="tx2"/>
                </a:solidFill>
                <a:latin typeface="黑体" panose="02010609060101010101" pitchFamily="49" charset="-122"/>
                <a:ea typeface="黑体" panose="02010609060101010101" pitchFamily="49" charset="-122"/>
              </a:rPr>
              <a:t>石油学院计算机系   金 忠</a:t>
            </a:r>
          </a:p>
        </p:txBody>
      </p:sp>
      <p:sp>
        <p:nvSpPr>
          <p:cNvPr id="4105" name="TextBox 7"/>
          <p:cNvSpPr txBox="1">
            <a:spLocks noChangeArrowheads="1"/>
          </p:cNvSpPr>
          <p:nvPr/>
        </p:nvSpPr>
        <p:spPr bwMode="auto">
          <a:xfrm>
            <a:off x="5343400" y="5887998"/>
            <a:ext cx="3826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None/>
            </a:pPr>
            <a:r>
              <a:rPr lang="en-US" altLang="zh-CN" sz="2000" b="1" dirty="0">
                <a:solidFill>
                  <a:schemeClr val="accent1"/>
                </a:solidFill>
                <a:latin typeface="Times New Roman" panose="02020603050405020304" pitchFamily="18" charset="0"/>
                <a:cs typeface="Times New Roman" panose="02020603050405020304" pitchFamily="18" charset="0"/>
              </a:rPr>
              <a:t>http://patternrecognition.asia/dm</a:t>
            </a:r>
            <a:endParaRPr lang="zh-CN" altLang="en-US" sz="2000" b="1" dirty="0">
              <a:solidFill>
                <a:schemeClr val="accent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1" y="5555042"/>
            <a:ext cx="4935107" cy="733066"/>
          </a:xfrm>
          <a:prstGeom prst="rect">
            <a:avLst/>
          </a:prstGeom>
        </p:spPr>
      </p:pic>
      <p:sp>
        <p:nvSpPr>
          <p:cNvPr id="7" name="Rectangle 12"/>
          <p:cNvSpPr>
            <a:spLocks noChangeArrowheads="1"/>
          </p:cNvSpPr>
          <p:nvPr/>
        </p:nvSpPr>
        <p:spPr bwMode="auto">
          <a:xfrm>
            <a:off x="68941" y="139128"/>
            <a:ext cx="8967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chemeClr val="bg1"/>
                </a:solidFill>
                <a:latin typeface="黑体" panose="02010609060101010101" pitchFamily="49" charset="-122"/>
                <a:ea typeface="黑体" panose="02010609060101010101" pitchFamily="49" charset="-122"/>
              </a:rPr>
              <a:t>离散数学</a:t>
            </a:r>
            <a:endParaRPr lang="zh-CN" altLang="en-US" sz="3600" b="1" dirty="0">
              <a:solidFill>
                <a:schemeClr val="bg1"/>
              </a:solidFill>
            </a:endParaRPr>
          </a:p>
        </p:txBody>
      </p:sp>
    </p:spTree>
    <p:extLst>
      <p:ext uri="{BB962C8B-B14F-4D97-AF65-F5344CB8AC3E}">
        <p14:creationId xmlns:p14="http://schemas.microsoft.com/office/powerpoint/2010/main" val="2280281170"/>
      </p:ext>
    </p:extLst>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B79B31-60D7-45E2-B918-98893373D970}" type="slidenum">
              <a:rPr lang="zh-CN" altLang="en-US" smtClean="0">
                <a:solidFill>
                  <a:schemeClr val="accent1"/>
                </a:solidFill>
              </a:rPr>
              <a:pPr/>
              <a:t>10</a:t>
            </a:fld>
            <a:r>
              <a:rPr lang="en-US" altLang="zh-CN" dirty="0">
                <a:solidFill>
                  <a:schemeClr val="accent1"/>
                </a:solidFill>
              </a:rPr>
              <a:t>/48</a:t>
            </a:r>
          </a:p>
        </p:txBody>
      </p:sp>
      <p:sp>
        <p:nvSpPr>
          <p:cNvPr id="10243"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定理</a:t>
            </a:r>
            <a:r>
              <a:rPr lang="en-US" altLang="zh-CN" b="1" dirty="0">
                <a:latin typeface="Calibri" panose="020F0502020204030204" pitchFamily="34" charset="0"/>
                <a:ea typeface="宋体" panose="02010600030101010101" pitchFamily="2" charset="-122"/>
              </a:rPr>
              <a:t>6.1</a:t>
            </a:r>
            <a:r>
              <a:rPr lang="zh-CN" altLang="en-US" b="1" dirty="0">
                <a:latin typeface="Calibri" panose="020F0502020204030204" pitchFamily="34" charset="0"/>
                <a:ea typeface="宋体" panose="02010600030101010101" pitchFamily="2" charset="-122"/>
              </a:rPr>
              <a:t>的证明</a:t>
            </a:r>
            <a:r>
              <a:rPr lang="zh-CN" altLang="en-US" b="1" dirty="0">
                <a:solidFill>
                  <a:srgbClr val="95B3D7"/>
                </a:solidFill>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sym typeface="Symbol" panose="05050102010706020507" pitchFamily="18" charset="2"/>
              </a:rPr>
              <a:t></a:t>
            </a:r>
            <a:r>
              <a:rPr lang="zh-CN" altLang="en-US" b="1" dirty="0">
                <a:latin typeface="Calibri" panose="020F0502020204030204" pitchFamily="34" charset="0"/>
                <a:ea typeface="宋体" panose="02010600030101010101" pitchFamily="2" charset="-122"/>
              </a:rPr>
              <a:t> ”</a:t>
            </a:r>
          </a:p>
        </p:txBody>
      </p:sp>
      <p:sp>
        <p:nvSpPr>
          <p:cNvPr id="569348" name="Rectangle 4"/>
          <p:cNvSpPr>
            <a:spLocks noChangeArrowheads="1"/>
          </p:cNvSpPr>
          <p:nvPr/>
        </p:nvSpPr>
        <p:spPr bwMode="auto">
          <a:xfrm>
            <a:off x="107950" y="836613"/>
            <a:ext cx="8964613"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lang="zh-CN" altLang="en-US" sz="2800" b="1">
                <a:latin typeface="新宋体" panose="02010609030101010101" pitchFamily="49" charset="-122"/>
                <a:ea typeface="新宋体" panose="02010609030101010101" pitchFamily="49" charset="-122"/>
              </a:rPr>
              <a:t>先假设</a:t>
            </a:r>
            <a:r>
              <a:rPr lang="en-US" altLang="zh-CN" sz="2800" b="1">
                <a:latin typeface="新宋体" panose="02010609030101010101" pitchFamily="49" charset="-122"/>
                <a:ea typeface="新宋体" panose="02010609030101010101" pitchFamily="49" charset="-122"/>
              </a:rPr>
              <a:t>G</a:t>
            </a:r>
            <a:r>
              <a:rPr lang="zh-CN" altLang="en-US" sz="2800" b="1">
                <a:latin typeface="新宋体" panose="02010609030101010101" pitchFamily="49" charset="-122"/>
                <a:ea typeface="新宋体" panose="02010609030101010101" pitchFamily="49" charset="-122"/>
              </a:rPr>
              <a:t>是连通的。取定</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0</a:t>
            </a:r>
            <a:r>
              <a:rPr lang="en-US" altLang="zh-CN" sz="2800" b="1">
                <a:latin typeface="新宋体" panose="02010609030101010101" pitchFamily="49" charset="-122"/>
                <a:ea typeface="新宋体" panose="02010609030101010101" pitchFamily="49" charset="-122"/>
              </a:rPr>
              <a:t>∊V</a:t>
            </a:r>
            <a:r>
              <a:rPr lang="zh-CN" altLang="en-US" sz="2800" b="1">
                <a:latin typeface="新宋体" panose="02010609030101010101" pitchFamily="49" charset="-122"/>
                <a:ea typeface="新宋体" panose="02010609030101010101" pitchFamily="49" charset="-122"/>
              </a:rPr>
              <a:t>，定义</a:t>
            </a:r>
            <a:r>
              <a:rPr lang="en-US" altLang="zh-CN" sz="2800" b="1">
                <a:latin typeface="新宋体" panose="02010609030101010101" pitchFamily="49" charset="-122"/>
                <a:ea typeface="新宋体" panose="02010609030101010101" pitchFamily="49" charset="-122"/>
              </a:rPr>
              <a:t>V</a:t>
            </a:r>
            <a:r>
              <a:rPr lang="zh-CN" altLang="en-US" sz="2800" b="1">
                <a:latin typeface="新宋体" panose="02010609030101010101" pitchFamily="49" charset="-122"/>
                <a:ea typeface="新宋体" panose="02010609030101010101" pitchFamily="49" charset="-122"/>
              </a:rPr>
              <a:t>的两个子集如下：</a:t>
            </a:r>
          </a:p>
          <a:p>
            <a:pPr eaLnBrk="1" hangingPunct="1">
              <a:lnSpc>
                <a:spcPct val="120000"/>
              </a:lnSpc>
              <a:spcBef>
                <a:spcPct val="20000"/>
              </a:spcBef>
            </a:pPr>
            <a:r>
              <a:rPr lang="en-US" altLang="zh-CN" sz="2800" b="1">
                <a:latin typeface="新宋体" panose="02010609030101010101" pitchFamily="49" charset="-122"/>
                <a:ea typeface="新宋体" panose="02010609030101010101" pitchFamily="49" charset="-122"/>
              </a:rPr>
              <a:t>		V</a:t>
            </a:r>
            <a:r>
              <a:rPr lang="en-US" altLang="zh-CN" sz="2800" b="1" baseline="-25000">
                <a:latin typeface="新宋体" panose="02010609030101010101" pitchFamily="49" charset="-122"/>
                <a:ea typeface="新宋体" panose="02010609030101010101" pitchFamily="49" charset="-122"/>
              </a:rPr>
              <a:t>1</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i</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i</a:t>
            </a:r>
            <a:r>
              <a:rPr lang="en-US" altLang="zh-CN" sz="2800" b="1">
                <a:latin typeface="新宋体" panose="02010609030101010101" pitchFamily="49" charset="-122"/>
                <a:ea typeface="新宋体" panose="02010609030101010101" pitchFamily="49" charset="-122"/>
              </a:rPr>
              <a:t> </a:t>
            </a:r>
            <a:r>
              <a:rPr lang="zh-CN" altLang="en-US" sz="2800" b="1">
                <a:latin typeface="新宋体" panose="02010609030101010101" pitchFamily="49" charset="-122"/>
                <a:ea typeface="新宋体" panose="02010609030101010101" pitchFamily="49" charset="-122"/>
              </a:rPr>
              <a:t>到</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0</a:t>
            </a:r>
            <a:r>
              <a:rPr lang="zh-CN" altLang="en-US" sz="2800" b="1">
                <a:latin typeface="新宋体" panose="02010609030101010101" pitchFamily="49" charset="-122"/>
                <a:ea typeface="新宋体" panose="02010609030101010101" pitchFamily="49" charset="-122"/>
              </a:rPr>
              <a:t>的距离是偶数</a:t>
            </a:r>
            <a:r>
              <a:rPr lang="en-US" altLang="zh-CN" sz="2800" b="1">
                <a:latin typeface="新宋体" panose="02010609030101010101" pitchFamily="49" charset="-122"/>
                <a:ea typeface="新宋体" panose="02010609030101010101" pitchFamily="49" charset="-122"/>
              </a:rPr>
              <a:t>}</a:t>
            </a:r>
            <a:r>
              <a:rPr lang="zh-CN" altLang="en-US" sz="2800" b="1">
                <a:latin typeface="新宋体" panose="02010609030101010101" pitchFamily="49" charset="-122"/>
                <a:ea typeface="新宋体" panose="02010609030101010101" pitchFamily="49" charset="-122"/>
              </a:rPr>
              <a:t>，</a:t>
            </a:r>
          </a:p>
          <a:p>
            <a:pPr eaLnBrk="1" hangingPunct="1">
              <a:lnSpc>
                <a:spcPct val="120000"/>
              </a:lnSpc>
              <a:spcBef>
                <a:spcPct val="20000"/>
              </a:spcBef>
            </a:pPr>
            <a:r>
              <a:rPr lang="en-US" altLang="zh-CN" sz="2800" b="1">
                <a:latin typeface="新宋体" panose="02010609030101010101" pitchFamily="49" charset="-122"/>
                <a:ea typeface="新宋体" panose="02010609030101010101" pitchFamily="49" charset="-122"/>
              </a:rPr>
              <a:t>		V</a:t>
            </a:r>
            <a:r>
              <a:rPr lang="en-US" altLang="zh-CN" sz="2800" b="1" baseline="-25000">
                <a:latin typeface="新宋体" panose="02010609030101010101" pitchFamily="49" charset="-122"/>
                <a:ea typeface="新宋体" panose="02010609030101010101" pitchFamily="49" charset="-122"/>
              </a:rPr>
              <a:t>2</a:t>
            </a:r>
            <a:r>
              <a:rPr lang="en-US" altLang="zh-CN" sz="2800" b="1">
                <a:latin typeface="新宋体" panose="02010609030101010101" pitchFamily="49" charset="-122"/>
                <a:ea typeface="新宋体" panose="02010609030101010101" pitchFamily="49" charset="-122"/>
              </a:rPr>
              <a:t>=V</a:t>
            </a:r>
            <a:r>
              <a:rPr lang="zh-CN" altLang="en-US" sz="2800" b="1">
                <a:latin typeface="新宋体" panose="02010609030101010101" pitchFamily="49" charset="-122"/>
                <a:ea typeface="新宋体" panose="02010609030101010101" pitchFamily="49" charset="-122"/>
              </a:rPr>
              <a:t>－</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1</a:t>
            </a:r>
            <a:r>
              <a:rPr lang="en-US" altLang="zh-CN" sz="2800" b="1">
                <a:latin typeface="新宋体" panose="02010609030101010101" pitchFamily="49" charset="-122"/>
                <a:ea typeface="新宋体" panose="02010609030101010101" pitchFamily="49" charset="-122"/>
              </a:rPr>
              <a:t> </a:t>
            </a:r>
            <a:r>
              <a:rPr lang="zh-CN" altLang="en-US" sz="2800" b="1">
                <a:latin typeface="新宋体" panose="02010609030101010101" pitchFamily="49" charset="-122"/>
                <a:ea typeface="新宋体" panose="02010609030101010101" pitchFamily="49" charset="-122"/>
              </a:rPr>
              <a:t>。 </a:t>
            </a:r>
          </a:p>
          <a:p>
            <a:pPr>
              <a:lnSpc>
                <a:spcPct val="120000"/>
              </a:lnSpc>
              <a:spcBef>
                <a:spcPct val="20000"/>
              </a:spcBef>
              <a:buFont typeface="Arial" panose="020B0604020202020204" pitchFamily="34" charset="0"/>
              <a:buNone/>
            </a:pPr>
            <a:r>
              <a:rPr lang="zh-CN" altLang="en-US" sz="2800" b="1">
                <a:latin typeface="新宋体" panose="02010609030101010101" pitchFamily="49" charset="-122"/>
                <a:ea typeface="新宋体" panose="02010609030101010101" pitchFamily="49" charset="-122"/>
              </a:rPr>
              <a:t>任取</a:t>
            </a:r>
            <a:r>
              <a:rPr lang="en-US" altLang="zh-CN" sz="2800" b="1">
                <a:latin typeface="新宋体" panose="02010609030101010101" pitchFamily="49" charset="-122"/>
                <a:ea typeface="新宋体" panose="02010609030101010101" pitchFamily="49" charset="-122"/>
              </a:rPr>
              <a:t>e={v</a:t>
            </a:r>
            <a:r>
              <a:rPr lang="en-US" altLang="zh-CN" sz="2800" b="1" baseline="-25000">
                <a:latin typeface="新宋体" panose="02010609030101010101" pitchFamily="49" charset="-122"/>
                <a:ea typeface="新宋体" panose="02010609030101010101" pitchFamily="49" charset="-122"/>
              </a:rPr>
              <a:t>i</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j</a:t>
            </a:r>
            <a:r>
              <a:rPr lang="en-US" altLang="zh-CN" sz="2800" b="1">
                <a:latin typeface="新宋体" panose="02010609030101010101" pitchFamily="49" charset="-122"/>
                <a:ea typeface="新宋体" panose="02010609030101010101" pitchFamily="49" charset="-122"/>
              </a:rPr>
              <a:t>}∊E</a:t>
            </a:r>
            <a:r>
              <a:rPr lang="zh-CN" altLang="en-US" sz="2800" b="1">
                <a:latin typeface="新宋体" panose="02010609030101010101" pitchFamily="49" charset="-122"/>
                <a:ea typeface="新宋体" panose="02010609030101010101" pitchFamily="49" charset="-122"/>
              </a:rPr>
              <a:t>。若</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i</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j</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1</a:t>
            </a:r>
            <a:r>
              <a:rPr lang="zh-CN" altLang="en-US" sz="2800" b="1">
                <a:latin typeface="新宋体" panose="02010609030101010101" pitchFamily="49" charset="-122"/>
                <a:ea typeface="新宋体" panose="02010609030101010101" pitchFamily="49" charset="-122"/>
              </a:rPr>
              <a:t>， 由</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1</a:t>
            </a:r>
            <a:r>
              <a:rPr lang="zh-CN" altLang="en-US" sz="2800" b="1">
                <a:latin typeface="新宋体" panose="02010609030101010101" pitchFamily="49" charset="-122"/>
                <a:ea typeface="新宋体" panose="02010609030101010101" pitchFamily="49" charset="-122"/>
              </a:rPr>
              <a:t>的定义知，从</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i</a:t>
            </a:r>
            <a:r>
              <a:rPr lang="zh-CN" altLang="en-US" sz="2800" b="1">
                <a:latin typeface="新宋体" panose="02010609030101010101" pitchFamily="49" charset="-122"/>
                <a:ea typeface="新宋体" panose="02010609030101010101" pitchFamily="49" charset="-122"/>
              </a:rPr>
              <a:t>到</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0</a:t>
            </a:r>
            <a:r>
              <a:rPr lang="zh-CN" altLang="en-US" sz="2800" b="1">
                <a:latin typeface="新宋体" panose="02010609030101010101" pitchFamily="49" charset="-122"/>
                <a:ea typeface="新宋体" panose="02010609030101010101" pitchFamily="49" charset="-122"/>
              </a:rPr>
              <a:t>有一条初等通路，其长为偶数，而</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0</a:t>
            </a:r>
            <a:r>
              <a:rPr lang="zh-CN" altLang="en-US" sz="2800" b="1">
                <a:latin typeface="新宋体" panose="02010609030101010101" pitchFamily="49" charset="-122"/>
                <a:ea typeface="新宋体" panose="02010609030101010101" pitchFamily="49" charset="-122"/>
              </a:rPr>
              <a:t>到</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j</a:t>
            </a:r>
            <a:r>
              <a:rPr lang="zh-CN" altLang="en-US" sz="2800" b="1">
                <a:latin typeface="新宋体" panose="02010609030101010101" pitchFamily="49" charset="-122"/>
                <a:ea typeface="新宋体" panose="02010609030101010101" pitchFamily="49" charset="-122"/>
              </a:rPr>
              <a:t>也有一条长为偶数的初等通路，再加上边</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i</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j</a:t>
            </a:r>
            <a:r>
              <a:rPr lang="en-US" altLang="zh-CN" sz="2800" b="1">
                <a:latin typeface="新宋体" panose="02010609030101010101" pitchFamily="49" charset="-122"/>
                <a:ea typeface="新宋体" panose="02010609030101010101" pitchFamily="49" charset="-122"/>
              </a:rPr>
              <a:t>}</a:t>
            </a:r>
            <a:r>
              <a:rPr lang="zh-CN" altLang="en-US" sz="2800" b="1">
                <a:latin typeface="新宋体" panose="02010609030101010101" pitchFamily="49" charset="-122"/>
                <a:ea typeface="新宋体" panose="02010609030101010101" pitchFamily="49" charset="-122"/>
              </a:rPr>
              <a:t>， 得到一条回路，此回路的长度是“偶数</a:t>
            </a:r>
            <a:r>
              <a:rPr lang="en-US" altLang="zh-CN" sz="2800" b="1">
                <a:latin typeface="新宋体" panose="02010609030101010101" pitchFamily="49" charset="-122"/>
                <a:ea typeface="新宋体" panose="02010609030101010101" pitchFamily="49" charset="-122"/>
              </a:rPr>
              <a:t>+</a:t>
            </a:r>
            <a:r>
              <a:rPr lang="zh-CN" altLang="en-US" sz="2800" b="1">
                <a:latin typeface="新宋体" panose="02010609030101010101" pitchFamily="49" charset="-122"/>
                <a:ea typeface="新宋体" panose="02010609030101010101" pitchFamily="49" charset="-122"/>
              </a:rPr>
              <a:t>偶数</a:t>
            </a:r>
            <a:r>
              <a:rPr lang="en-US" altLang="zh-CN" sz="2800" b="1">
                <a:latin typeface="新宋体" panose="02010609030101010101" pitchFamily="49" charset="-122"/>
                <a:ea typeface="新宋体" panose="02010609030101010101" pitchFamily="49" charset="-122"/>
              </a:rPr>
              <a:t>+1”</a:t>
            </a:r>
            <a:r>
              <a:rPr lang="zh-CN" altLang="en-US" sz="2800" b="1">
                <a:latin typeface="新宋体" panose="02010609030101010101" pitchFamily="49" charset="-122"/>
                <a:ea typeface="新宋体" panose="02010609030101010101" pitchFamily="49" charset="-122"/>
              </a:rPr>
              <a:t>，即为奇数，与题设矛盾。矛盾说明 </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i</a:t>
            </a:r>
            <a:r>
              <a:rPr lang="zh-CN" altLang="en-US" sz="2800" b="1">
                <a:latin typeface="新宋体" panose="02010609030101010101" pitchFamily="49" charset="-122"/>
                <a:ea typeface="新宋体" panose="02010609030101010101" pitchFamily="49" charset="-122"/>
              </a:rPr>
              <a:t>与</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j</a:t>
            </a:r>
            <a:r>
              <a:rPr lang="zh-CN" altLang="en-US" sz="2800" b="1">
                <a:latin typeface="新宋体" panose="02010609030101010101" pitchFamily="49" charset="-122"/>
                <a:ea typeface="新宋体" panose="02010609030101010101" pitchFamily="49" charset="-122"/>
              </a:rPr>
              <a:t>不可能同时属于</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1</a:t>
            </a:r>
            <a:r>
              <a:rPr lang="zh-CN" altLang="en-US" sz="2800" b="1">
                <a:latin typeface="新宋体" panose="02010609030101010101" pitchFamily="49" charset="-122"/>
                <a:ea typeface="新宋体" panose="02010609030101010101" pitchFamily="49" charset="-122"/>
              </a:rPr>
              <a:t>。同样可以证明</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i</a:t>
            </a:r>
            <a:r>
              <a:rPr lang="zh-CN" altLang="en-US" sz="2800" b="1">
                <a:latin typeface="新宋体" panose="02010609030101010101" pitchFamily="49" charset="-122"/>
                <a:ea typeface="新宋体" panose="02010609030101010101" pitchFamily="49" charset="-122"/>
              </a:rPr>
              <a:t>与</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j</a:t>
            </a:r>
            <a:r>
              <a:rPr lang="zh-CN" altLang="en-US" sz="2800" b="1">
                <a:latin typeface="新宋体" panose="02010609030101010101" pitchFamily="49" charset="-122"/>
                <a:ea typeface="新宋体" panose="02010609030101010101" pitchFamily="49" charset="-122"/>
              </a:rPr>
              <a:t>不可能同时属于</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2</a:t>
            </a:r>
            <a:r>
              <a:rPr lang="zh-CN" altLang="en-US" sz="2800" b="1">
                <a:latin typeface="新宋体" panose="02010609030101010101" pitchFamily="49" charset="-122"/>
                <a:ea typeface="新宋体" panose="02010609030101010101" pitchFamily="49" charset="-122"/>
              </a:rPr>
              <a:t>，即</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1</a:t>
            </a:r>
            <a:r>
              <a:rPr lang="zh-CN" altLang="en-US" sz="2800" b="1">
                <a:latin typeface="新宋体" panose="02010609030101010101" pitchFamily="49" charset="-122"/>
                <a:ea typeface="新宋体" panose="02010609030101010101" pitchFamily="49" charset="-122"/>
              </a:rPr>
              <a:t>，</a:t>
            </a:r>
            <a:r>
              <a:rPr lang="en-US" altLang="zh-CN" sz="2800" b="1">
                <a:latin typeface="新宋体" panose="02010609030101010101" pitchFamily="49" charset="-122"/>
                <a:ea typeface="新宋体" panose="02010609030101010101" pitchFamily="49" charset="-122"/>
              </a:rPr>
              <a:t>V</a:t>
            </a:r>
            <a:r>
              <a:rPr lang="en-US" altLang="zh-CN" sz="2800" b="1" baseline="-25000">
                <a:latin typeface="新宋体" panose="02010609030101010101" pitchFamily="49" charset="-122"/>
                <a:ea typeface="新宋体" panose="02010609030101010101" pitchFamily="49" charset="-122"/>
              </a:rPr>
              <a:t>2</a:t>
            </a:r>
            <a:r>
              <a:rPr lang="en-US" altLang="zh-CN" sz="2800" b="1">
                <a:latin typeface="新宋体" panose="02010609030101010101" pitchFamily="49" charset="-122"/>
                <a:ea typeface="新宋体" panose="02010609030101010101" pitchFamily="49" charset="-122"/>
              </a:rPr>
              <a:t>)</a:t>
            </a:r>
            <a:r>
              <a:rPr lang="zh-CN" altLang="en-US" sz="2800" b="1">
                <a:latin typeface="新宋体" panose="02010609030101010101" pitchFamily="49" charset="-122"/>
                <a:ea typeface="新宋体" panose="02010609030101010101" pitchFamily="49" charset="-122"/>
              </a:rPr>
              <a:t>是</a:t>
            </a:r>
            <a:r>
              <a:rPr lang="en-US" altLang="zh-CN" sz="2800" b="1">
                <a:latin typeface="新宋体" panose="02010609030101010101" pitchFamily="49" charset="-122"/>
                <a:ea typeface="新宋体" panose="02010609030101010101" pitchFamily="49" charset="-122"/>
              </a:rPr>
              <a:t>V</a:t>
            </a:r>
            <a:r>
              <a:rPr lang="zh-CN" altLang="en-US" sz="2800" b="1">
                <a:latin typeface="新宋体" panose="02010609030101010101" pitchFamily="49" charset="-122"/>
                <a:ea typeface="新宋体" panose="02010609030101010101" pitchFamily="49" charset="-122"/>
              </a:rPr>
              <a:t>的一个二分类，也即</a:t>
            </a:r>
            <a:r>
              <a:rPr lang="en-US" altLang="zh-CN" sz="2800" b="1">
                <a:latin typeface="新宋体" panose="02010609030101010101" pitchFamily="49" charset="-122"/>
                <a:ea typeface="新宋体" panose="02010609030101010101" pitchFamily="49" charset="-122"/>
              </a:rPr>
              <a:t>G</a:t>
            </a:r>
            <a:r>
              <a:rPr lang="zh-CN" altLang="en-US" sz="2800" b="1">
                <a:latin typeface="新宋体" panose="02010609030101010101" pitchFamily="49" charset="-122"/>
                <a:ea typeface="新宋体" panose="02010609030101010101" pitchFamily="49" charset="-122"/>
              </a:rPr>
              <a:t>是一个二部图。</a:t>
            </a:r>
          </a:p>
        </p:txBody>
      </p:sp>
    </p:spTree>
    <p:extLst>
      <p:ext uri="{BB962C8B-B14F-4D97-AF65-F5344CB8AC3E}">
        <p14:creationId xmlns:p14="http://schemas.microsoft.com/office/powerpoint/2010/main" val="8740214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93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526BEB-380F-42C8-A449-E9F423435419}" type="slidenum">
              <a:rPr lang="zh-CN" altLang="en-US" smtClean="0">
                <a:solidFill>
                  <a:schemeClr val="accent1"/>
                </a:solidFill>
              </a:rPr>
              <a:pPr/>
              <a:t>11</a:t>
            </a:fld>
            <a:r>
              <a:rPr lang="en-US" altLang="zh-CN" dirty="0">
                <a:solidFill>
                  <a:schemeClr val="accent1"/>
                </a:solidFill>
              </a:rPr>
              <a:t>/48</a:t>
            </a:r>
          </a:p>
        </p:txBody>
      </p:sp>
      <p:sp>
        <p:nvSpPr>
          <p:cNvPr id="11267" name="Rectangle 2"/>
          <p:cNvSpPr>
            <a:spLocks noGrp="1"/>
          </p:cNvSpPr>
          <p:nvPr>
            <p:ph type="title" idx="4294967295"/>
          </p:nvPr>
        </p:nvSpPr>
        <p:spPr>
          <a:xfrm>
            <a:off x="179388" y="-26988"/>
            <a:ext cx="8964612" cy="642938"/>
          </a:xfrm>
        </p:spPr>
        <p:txBody>
          <a:bodyPr/>
          <a:lstStyle/>
          <a:p>
            <a:pPr algn="l"/>
            <a:r>
              <a:rPr lang="zh-CN" altLang="en-US" b="1" dirty="0">
                <a:latin typeface="Calibri" panose="020F0502020204030204" pitchFamily="34" charset="0"/>
                <a:ea typeface="宋体" panose="02010600030101010101" pitchFamily="2" charset="-122"/>
              </a:rPr>
              <a:t>证明“</a:t>
            </a:r>
            <a:r>
              <a:rPr lang="zh-CN" altLang="en-US" b="1" dirty="0">
                <a:latin typeface="Calibri" panose="020F0502020204030204" pitchFamily="34" charset="0"/>
                <a:ea typeface="宋体" panose="02010600030101010101" pitchFamily="2" charset="-122"/>
                <a:sym typeface="Symbol" panose="05050102010706020507" pitchFamily="18" charset="2"/>
              </a:rPr>
              <a:t></a:t>
            </a:r>
            <a:r>
              <a:rPr lang="zh-CN" altLang="en-US" b="1" dirty="0">
                <a:latin typeface="Calibri" panose="020F0502020204030204" pitchFamily="34" charset="0"/>
                <a:ea typeface="宋体" panose="02010600030101010101" pitchFamily="2" charset="-122"/>
              </a:rPr>
              <a:t> ” </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续</a:t>
            </a:r>
            <a:r>
              <a:rPr lang="en-US" altLang="zh-CN" b="1" dirty="0">
                <a:latin typeface="Calibri" panose="020F0502020204030204" pitchFamily="34" charset="0"/>
                <a:ea typeface="宋体" panose="02010600030101010101" pitchFamily="2" charset="-122"/>
              </a:rPr>
              <a:t>)</a:t>
            </a:r>
          </a:p>
        </p:txBody>
      </p:sp>
      <p:sp>
        <p:nvSpPr>
          <p:cNvPr id="11268" name="Rectangle 3"/>
          <p:cNvSpPr>
            <a:spLocks noGrp="1"/>
          </p:cNvSpPr>
          <p:nvPr>
            <p:ph type="body" idx="4294967295"/>
          </p:nvPr>
        </p:nvSpPr>
        <p:spPr>
          <a:xfrm>
            <a:off x="250825" y="908721"/>
            <a:ext cx="8893175" cy="5544468"/>
          </a:xfrm>
        </p:spPr>
        <p:txBody>
          <a:bodyPr/>
          <a:lstStyle/>
          <a:p>
            <a:pPr marL="0" indent="0">
              <a:lnSpc>
                <a:spcPct val="12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如果</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不连通，设 </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为 </a:t>
            </a:r>
            <a:r>
              <a:rPr lang="en-US" altLang="zh-CN" sz="2800" b="1" dirty="0">
                <a:latin typeface="Calibri" panose="020F0502020204030204" pitchFamily="34" charset="0"/>
                <a:ea typeface="宋体" panose="02010600030101010101" pitchFamily="2" charset="-122"/>
              </a:rPr>
              <a:t>k</a:t>
            </a:r>
            <a:r>
              <a:rPr lang="zh-CN" altLang="en-US" sz="2800" b="1" dirty="0">
                <a:latin typeface="Calibri" panose="020F0502020204030204" pitchFamily="34" charset="0"/>
                <a:ea typeface="宋体" panose="02010600030101010101" pitchFamily="2" charset="-122"/>
              </a:rPr>
              <a:t>个独立的连通分枝（子图）。</a:t>
            </a:r>
          </a:p>
          <a:p>
            <a:pPr marL="0" indent="0">
              <a:lnSpc>
                <a:spcPct val="120000"/>
              </a:lnSpc>
              <a:buNone/>
            </a:pPr>
            <a:r>
              <a:rPr lang="zh-CN" altLang="en-US" sz="2800" b="1" dirty="0">
                <a:latin typeface="Calibri" panose="020F0502020204030204" pitchFamily="34" charset="0"/>
                <a:ea typeface="宋体" panose="02010600030101010101" pitchFamily="2" charset="-122"/>
              </a:rPr>
              <a:t>对于</a:t>
            </a:r>
            <a:r>
              <a:rPr lang="zh-CN" altLang="en-US" sz="2800" b="1" dirty="0">
                <a:solidFill>
                  <a:srgbClr val="FF0000"/>
                </a:solidFill>
                <a:latin typeface="Calibri" panose="020F0502020204030204" pitchFamily="34" charset="0"/>
                <a:ea typeface="宋体" panose="02010600030101010101" pitchFamily="2" charset="-122"/>
              </a:rPr>
              <a:t>至少含有两个顶点的</a:t>
            </a:r>
            <a:r>
              <a:rPr lang="zh-CN" altLang="en-US" sz="2800" b="1" dirty="0">
                <a:latin typeface="Calibri" panose="020F0502020204030204" pitchFamily="34" charset="0"/>
                <a:ea typeface="宋体" panose="02010600030101010101" pitchFamily="2" charset="-122"/>
              </a:rPr>
              <a:t>连通分枝，由上面的证明可以得到该连通分枝的二分类</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1</a:t>
            </a:r>
            <a:r>
              <a:rPr lang="en-US" altLang="zh-CN" sz="2800" b="1" baseline="30000" dirty="0">
                <a:latin typeface="Calibri" panose="020F0502020204030204" pitchFamily="34" charset="0"/>
                <a:ea typeface="宋体" panose="02010600030101010101" pitchFamily="2" charset="-122"/>
              </a:rPr>
              <a:t>(</a:t>
            </a:r>
            <a:r>
              <a:rPr lang="en-US" altLang="zh-CN" sz="2800" b="1" baseline="30000" dirty="0" err="1">
                <a:latin typeface="Calibri" panose="020F0502020204030204" pitchFamily="34" charset="0"/>
                <a:ea typeface="宋体" panose="02010600030101010101" pitchFamily="2" charset="-122"/>
              </a:rPr>
              <a:t>i</a:t>
            </a:r>
            <a:r>
              <a:rPr lang="en-US" altLang="zh-CN" sz="2800" b="1" baseline="30000"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2</a:t>
            </a:r>
            <a:r>
              <a:rPr lang="en-US" altLang="zh-CN" sz="2800" b="1" baseline="30000" dirty="0">
                <a:latin typeface="Calibri" panose="020F0502020204030204" pitchFamily="34" charset="0"/>
                <a:ea typeface="宋体" panose="02010600030101010101" pitchFamily="2" charset="-122"/>
              </a:rPr>
              <a:t>(</a:t>
            </a:r>
            <a:r>
              <a:rPr lang="en-US" altLang="zh-CN" sz="2800" b="1" baseline="30000" dirty="0" err="1">
                <a:latin typeface="Calibri" panose="020F0502020204030204" pitchFamily="34" charset="0"/>
                <a:ea typeface="宋体" panose="02010600030101010101" pitchFamily="2" charset="-122"/>
              </a:rPr>
              <a:t>i</a:t>
            </a:r>
            <a:r>
              <a:rPr lang="en-US" altLang="zh-CN" sz="2800" b="1" baseline="30000"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a:t>
            </a:r>
            <a:r>
              <a:rPr lang="zh-CN" altLang="en-US" sz="2800" b="1" dirty="0">
                <a:solidFill>
                  <a:srgbClr val="FF0000"/>
                </a:solidFill>
                <a:latin typeface="Calibri" panose="020F0502020204030204" pitchFamily="34" charset="0"/>
                <a:ea typeface="宋体" panose="02010600030101010101" pitchFamily="2" charset="-122"/>
              </a:rPr>
              <a:t>对于只含有一个孤立点的连通分枝，把孤立点“轮流”放入</a:t>
            </a:r>
            <a:r>
              <a:rPr lang="en-US" altLang="zh-CN" sz="2800" b="1" dirty="0">
                <a:solidFill>
                  <a:srgbClr val="FF0000"/>
                </a:solidFill>
                <a:latin typeface="Calibri" panose="020F0502020204030204" pitchFamily="34" charset="0"/>
                <a:ea typeface="宋体" panose="02010600030101010101" pitchFamily="2" charset="-122"/>
              </a:rPr>
              <a:t>V</a:t>
            </a:r>
            <a:r>
              <a:rPr lang="en-US" altLang="zh-CN" sz="2800" b="1" baseline="-25000" dirty="0">
                <a:solidFill>
                  <a:srgbClr val="FF0000"/>
                </a:solidFill>
                <a:latin typeface="Calibri" panose="020F0502020204030204" pitchFamily="34" charset="0"/>
                <a:ea typeface="宋体" panose="02010600030101010101" pitchFamily="2" charset="-122"/>
              </a:rPr>
              <a:t>1</a:t>
            </a:r>
            <a:r>
              <a:rPr lang="en-US" altLang="zh-CN" sz="2800" b="1" baseline="30000" dirty="0">
                <a:solidFill>
                  <a:srgbClr val="FF0000"/>
                </a:solidFill>
                <a:latin typeface="Calibri" panose="020F0502020204030204" pitchFamily="34" charset="0"/>
                <a:ea typeface="宋体" panose="02010600030101010101" pitchFamily="2" charset="-122"/>
              </a:rPr>
              <a:t>(</a:t>
            </a:r>
            <a:r>
              <a:rPr lang="en-US" altLang="zh-CN" sz="2800" b="1" baseline="30000" dirty="0" err="1">
                <a:solidFill>
                  <a:srgbClr val="FF0000"/>
                </a:solidFill>
                <a:latin typeface="Calibri" panose="020F0502020204030204" pitchFamily="34" charset="0"/>
                <a:ea typeface="宋体" panose="02010600030101010101" pitchFamily="2" charset="-122"/>
              </a:rPr>
              <a:t>i</a:t>
            </a:r>
            <a:r>
              <a:rPr lang="en-US" altLang="zh-CN" sz="2800" b="1" baseline="30000" dirty="0">
                <a:solidFill>
                  <a:srgbClr val="FF0000"/>
                </a:solidFill>
                <a:latin typeface="Calibri" panose="020F0502020204030204" pitchFamily="34" charset="0"/>
                <a:ea typeface="宋体" panose="02010600030101010101" pitchFamily="2" charset="-122"/>
              </a:rPr>
              <a:t>)</a:t>
            </a:r>
            <a:r>
              <a:rPr lang="zh-CN" altLang="en-US" sz="2800" b="1" dirty="0">
                <a:solidFill>
                  <a:srgbClr val="FF0000"/>
                </a:solidFill>
                <a:latin typeface="Calibri" panose="020F0502020204030204" pitchFamily="34" charset="0"/>
                <a:ea typeface="宋体" panose="02010600030101010101" pitchFamily="2" charset="-122"/>
              </a:rPr>
              <a:t>或</a:t>
            </a:r>
            <a:r>
              <a:rPr lang="en-US" altLang="zh-CN" sz="2800" b="1" dirty="0">
                <a:solidFill>
                  <a:srgbClr val="FF0000"/>
                </a:solidFill>
                <a:latin typeface="Calibri" panose="020F0502020204030204" pitchFamily="34" charset="0"/>
                <a:ea typeface="宋体" panose="02010600030101010101" pitchFamily="2" charset="-122"/>
              </a:rPr>
              <a:t>V</a:t>
            </a:r>
            <a:r>
              <a:rPr lang="en-US" altLang="zh-CN" sz="2800" b="1" baseline="-25000" dirty="0">
                <a:solidFill>
                  <a:srgbClr val="FF0000"/>
                </a:solidFill>
                <a:latin typeface="Calibri" panose="020F0502020204030204" pitchFamily="34" charset="0"/>
                <a:ea typeface="宋体" panose="02010600030101010101" pitchFamily="2" charset="-122"/>
              </a:rPr>
              <a:t>2</a:t>
            </a:r>
            <a:r>
              <a:rPr lang="en-US" altLang="zh-CN" sz="2800" b="1" baseline="30000" dirty="0">
                <a:solidFill>
                  <a:srgbClr val="FF0000"/>
                </a:solidFill>
                <a:latin typeface="Calibri" panose="020F0502020204030204" pitchFamily="34" charset="0"/>
                <a:ea typeface="宋体" panose="02010600030101010101" pitchFamily="2" charset="-122"/>
              </a:rPr>
              <a:t>(</a:t>
            </a:r>
            <a:r>
              <a:rPr lang="en-US" altLang="zh-CN" sz="2800" b="1" baseline="30000" dirty="0" err="1">
                <a:solidFill>
                  <a:srgbClr val="FF0000"/>
                </a:solidFill>
                <a:latin typeface="Calibri" panose="020F0502020204030204" pitchFamily="34" charset="0"/>
                <a:ea typeface="宋体" panose="02010600030101010101" pitchFamily="2" charset="-122"/>
              </a:rPr>
              <a:t>i</a:t>
            </a:r>
            <a:r>
              <a:rPr lang="en-US" altLang="zh-CN" sz="2800" b="1" baseline="30000" dirty="0">
                <a:solidFill>
                  <a:srgbClr val="FF0000"/>
                </a:solidFill>
                <a:latin typeface="Calibri" panose="020F0502020204030204" pitchFamily="34" charset="0"/>
                <a:ea typeface="宋体" panose="02010600030101010101" pitchFamily="2" charset="-122"/>
              </a:rPr>
              <a:t>)</a:t>
            </a:r>
            <a:r>
              <a:rPr lang="zh-CN" altLang="en-US" sz="2800" b="1" dirty="0">
                <a:solidFill>
                  <a:srgbClr val="FF0000"/>
                </a:solidFill>
                <a:latin typeface="Calibri" panose="020F0502020204030204" pitchFamily="34" charset="0"/>
                <a:ea typeface="宋体" panose="02010600030101010101" pitchFamily="2" charset="-122"/>
              </a:rPr>
              <a:t>，可以得到顶点集合组</a:t>
            </a:r>
            <a:r>
              <a:rPr lang="en-US" altLang="zh-CN" sz="2800" b="1" dirty="0">
                <a:solidFill>
                  <a:srgbClr val="FF0000"/>
                </a:solidFill>
                <a:latin typeface="Calibri" panose="020F0502020204030204" pitchFamily="34" charset="0"/>
                <a:ea typeface="宋体" panose="02010600030101010101" pitchFamily="2" charset="-122"/>
              </a:rPr>
              <a:t>(V</a:t>
            </a:r>
            <a:r>
              <a:rPr lang="en-US" altLang="zh-CN" sz="2800" b="1" baseline="-25000" dirty="0">
                <a:solidFill>
                  <a:srgbClr val="FF0000"/>
                </a:solidFill>
                <a:latin typeface="Calibri" panose="020F0502020204030204" pitchFamily="34" charset="0"/>
                <a:ea typeface="宋体" panose="02010600030101010101" pitchFamily="2" charset="-122"/>
              </a:rPr>
              <a:t>1</a:t>
            </a:r>
            <a:r>
              <a:rPr lang="en-US" altLang="zh-CN" sz="2800" b="1" baseline="30000" dirty="0">
                <a:solidFill>
                  <a:srgbClr val="FF0000"/>
                </a:solidFill>
                <a:latin typeface="Calibri" panose="020F0502020204030204" pitchFamily="34" charset="0"/>
                <a:ea typeface="宋体" panose="02010600030101010101" pitchFamily="2" charset="-122"/>
              </a:rPr>
              <a:t>(</a:t>
            </a:r>
            <a:r>
              <a:rPr lang="en-US" altLang="zh-CN" sz="2800" b="1" baseline="30000" dirty="0" err="1">
                <a:solidFill>
                  <a:srgbClr val="FF0000"/>
                </a:solidFill>
                <a:latin typeface="Calibri" panose="020F0502020204030204" pitchFamily="34" charset="0"/>
                <a:ea typeface="宋体" panose="02010600030101010101" pitchFamily="2" charset="-122"/>
              </a:rPr>
              <a:t>i</a:t>
            </a:r>
            <a:r>
              <a:rPr lang="en-US" altLang="zh-CN" sz="2800" b="1" baseline="30000" dirty="0">
                <a:solidFill>
                  <a:srgbClr val="FF0000"/>
                </a:solidFill>
                <a:latin typeface="Calibri" panose="020F0502020204030204" pitchFamily="34" charset="0"/>
                <a:ea typeface="宋体" panose="02010600030101010101" pitchFamily="2" charset="-122"/>
              </a:rPr>
              <a:t>)</a:t>
            </a:r>
            <a:r>
              <a:rPr lang="en-US" altLang="zh-CN" sz="2800" b="1" dirty="0">
                <a:solidFill>
                  <a:srgbClr val="FF0000"/>
                </a:solidFill>
                <a:latin typeface="Calibri" panose="020F0502020204030204" pitchFamily="34" charset="0"/>
                <a:ea typeface="宋体" panose="02010600030101010101" pitchFamily="2" charset="-122"/>
              </a:rPr>
              <a:t>,V</a:t>
            </a:r>
            <a:r>
              <a:rPr lang="en-US" altLang="zh-CN" sz="2800" b="1" baseline="-25000" dirty="0">
                <a:solidFill>
                  <a:srgbClr val="FF0000"/>
                </a:solidFill>
                <a:latin typeface="Calibri" panose="020F0502020204030204" pitchFamily="34" charset="0"/>
                <a:ea typeface="宋体" panose="02010600030101010101" pitchFamily="2" charset="-122"/>
              </a:rPr>
              <a:t>2</a:t>
            </a:r>
            <a:r>
              <a:rPr lang="en-US" altLang="zh-CN" sz="2800" b="1" baseline="30000" dirty="0">
                <a:solidFill>
                  <a:srgbClr val="FF0000"/>
                </a:solidFill>
                <a:latin typeface="Calibri" panose="020F0502020204030204" pitchFamily="34" charset="0"/>
                <a:ea typeface="宋体" panose="02010600030101010101" pitchFamily="2" charset="-122"/>
              </a:rPr>
              <a:t>(</a:t>
            </a:r>
            <a:r>
              <a:rPr lang="en-US" altLang="zh-CN" sz="2800" b="1" baseline="30000" dirty="0" err="1">
                <a:solidFill>
                  <a:srgbClr val="FF0000"/>
                </a:solidFill>
                <a:latin typeface="Calibri" panose="020F0502020204030204" pitchFamily="34" charset="0"/>
                <a:ea typeface="宋体" panose="02010600030101010101" pitchFamily="2" charset="-122"/>
              </a:rPr>
              <a:t>i</a:t>
            </a:r>
            <a:r>
              <a:rPr lang="en-US" altLang="zh-CN" sz="2800" b="1" baseline="30000" dirty="0">
                <a:solidFill>
                  <a:srgbClr val="FF0000"/>
                </a:solidFill>
                <a:latin typeface="Calibri" panose="020F0502020204030204" pitchFamily="34" charset="0"/>
                <a:ea typeface="宋体" panose="02010600030101010101" pitchFamily="2" charset="-122"/>
              </a:rPr>
              <a:t>)</a:t>
            </a:r>
            <a:r>
              <a:rPr lang="en-US" altLang="zh-CN" sz="2800" b="1" dirty="0">
                <a:solidFill>
                  <a:srgbClr val="FF0000"/>
                </a:solidFill>
                <a:latin typeface="Calibri" panose="020F0502020204030204" pitchFamily="34" charset="0"/>
                <a:ea typeface="宋体" panose="02010600030101010101" pitchFamily="2" charset="-122"/>
              </a:rPr>
              <a:t>)</a:t>
            </a:r>
            <a:r>
              <a:rPr lang="zh-CN" altLang="en-US" sz="2800" b="1" dirty="0">
                <a:solidFill>
                  <a:srgbClr val="FF0000"/>
                </a:solidFill>
                <a:latin typeface="Calibri" panose="020F0502020204030204" pitchFamily="34" charset="0"/>
                <a:ea typeface="宋体" panose="02010600030101010101" pitchFamily="2" charset="-122"/>
              </a:rPr>
              <a:t>，其中之一是空集。这样，分别得到顶点集合组：</a:t>
            </a:r>
            <a:r>
              <a:rPr lang="en-US" altLang="zh-CN" sz="2800" b="1" dirty="0">
                <a:solidFill>
                  <a:srgbClr val="FF0000"/>
                </a:solidFill>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1</a:t>
            </a:r>
            <a:r>
              <a:rPr lang="en-US" altLang="zh-CN" sz="2800" b="1" baseline="30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2</a:t>
            </a:r>
            <a:r>
              <a:rPr lang="en-US" altLang="zh-CN" sz="2800" b="1" baseline="30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1</a:t>
            </a:r>
            <a:r>
              <a:rPr lang="en-US" altLang="zh-CN" sz="2800" b="1" baseline="30000" dirty="0">
                <a:latin typeface="Calibri" panose="020F0502020204030204" pitchFamily="34" charset="0"/>
                <a:ea typeface="宋体" panose="02010600030101010101" pitchFamily="2" charset="-122"/>
              </a:rPr>
              <a:t>(k)</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2</a:t>
            </a:r>
            <a:r>
              <a:rPr lang="en-US" altLang="zh-CN" sz="2800" b="1" baseline="30000" dirty="0">
                <a:latin typeface="Calibri" panose="020F0502020204030204" pitchFamily="34" charset="0"/>
                <a:ea typeface="宋体" panose="02010600030101010101" pitchFamily="2" charset="-122"/>
              </a:rPr>
              <a:t>(k)</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a:t>
            </a:r>
          </a:p>
          <a:p>
            <a:pPr marL="0" indent="0">
              <a:lnSpc>
                <a:spcPct val="12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令           </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1</a:t>
            </a:r>
            <a:r>
              <a:rPr lang="en-US" altLang="zh-CN" sz="2800" b="1" baseline="30000" dirty="0">
                <a:latin typeface="Calibri" panose="020F0502020204030204" pitchFamily="34" charset="0"/>
                <a:ea typeface="宋体" panose="02010600030101010101" pitchFamily="2" charset="-122"/>
              </a:rPr>
              <a:t>(1)</a:t>
            </a:r>
            <a:r>
              <a:rPr lang="el-GR" altLang="zh-CN"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1</a:t>
            </a:r>
            <a:r>
              <a:rPr lang="en-US" altLang="zh-CN" sz="2800" b="1" baseline="30000" dirty="0">
                <a:latin typeface="Calibri" panose="020F0502020204030204" pitchFamily="34" charset="0"/>
                <a:ea typeface="宋体" panose="02010600030101010101" pitchFamily="2" charset="-122"/>
              </a:rPr>
              <a:t>(2)</a:t>
            </a:r>
            <a:r>
              <a:rPr lang="el-GR" altLang="zh-CN"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1</a:t>
            </a:r>
            <a:r>
              <a:rPr lang="en-US" altLang="zh-CN" sz="2800" b="1" baseline="30000" dirty="0">
                <a:latin typeface="Calibri" panose="020F0502020204030204" pitchFamily="34" charset="0"/>
                <a:ea typeface="宋体" panose="02010600030101010101" pitchFamily="2" charset="-122"/>
              </a:rPr>
              <a:t>(k)</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  </a:t>
            </a:r>
          </a:p>
          <a:p>
            <a:pPr marL="0" indent="0">
              <a:lnSpc>
                <a:spcPct val="12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2</a:t>
            </a:r>
            <a:r>
              <a:rPr lang="en-US" altLang="zh-CN" sz="2800" b="1" baseline="30000" dirty="0">
                <a:latin typeface="Calibri" panose="020F0502020204030204" pitchFamily="34" charset="0"/>
                <a:ea typeface="宋体" panose="02010600030101010101" pitchFamily="2" charset="-122"/>
              </a:rPr>
              <a:t>(1)</a:t>
            </a:r>
            <a:r>
              <a:rPr lang="el-GR" altLang="zh-CN"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2</a:t>
            </a:r>
            <a:r>
              <a:rPr lang="en-US" altLang="zh-CN" sz="2800" b="1" baseline="30000" dirty="0">
                <a:latin typeface="Calibri" panose="020F0502020204030204" pitchFamily="34" charset="0"/>
                <a:ea typeface="宋体" panose="02010600030101010101" pitchFamily="2" charset="-122"/>
              </a:rPr>
              <a:t>(2)</a:t>
            </a:r>
            <a:r>
              <a:rPr lang="el-GR" altLang="zh-CN"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a:t>
            </a:r>
            <a:r>
              <a:rPr lang="el-GR" altLang="zh-CN"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2</a:t>
            </a:r>
            <a:r>
              <a:rPr lang="en-US" altLang="zh-CN" sz="2800" b="1" baseline="30000" dirty="0">
                <a:latin typeface="Calibri" panose="020F0502020204030204" pitchFamily="34" charset="0"/>
                <a:ea typeface="宋体" panose="02010600030101010101" pitchFamily="2" charset="-122"/>
              </a:rPr>
              <a:t>(k)</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a:t>
            </a:r>
          </a:p>
          <a:p>
            <a:pPr marL="0" indent="0">
              <a:lnSpc>
                <a:spcPct val="120000"/>
              </a:lnSpc>
              <a:buNone/>
            </a:pPr>
            <a:r>
              <a:rPr lang="zh-CN" altLang="en-US" sz="2800" b="1" dirty="0">
                <a:solidFill>
                  <a:srgbClr val="FF0000"/>
                </a:solidFill>
                <a:latin typeface="Calibri" panose="020F0502020204030204" pitchFamily="34" charset="0"/>
                <a:ea typeface="宋体" panose="02010600030101010101" pitchFamily="2" charset="-122"/>
              </a:rPr>
              <a:t>显然，</a:t>
            </a:r>
            <a:r>
              <a:rPr lang="en-US" altLang="zh-CN" sz="2800" b="1" dirty="0">
                <a:solidFill>
                  <a:srgbClr val="FF0000"/>
                </a:solidFill>
                <a:latin typeface="Calibri" panose="020F0502020204030204" pitchFamily="34" charset="0"/>
                <a:ea typeface="宋体" panose="02010600030101010101" pitchFamily="2" charset="-122"/>
              </a:rPr>
              <a:t>V</a:t>
            </a:r>
            <a:r>
              <a:rPr lang="en-US" altLang="zh-CN" sz="2800" b="1" baseline="-25000" dirty="0">
                <a:solidFill>
                  <a:srgbClr val="FF0000"/>
                </a:solidFill>
                <a:latin typeface="Calibri" panose="020F0502020204030204" pitchFamily="34" charset="0"/>
                <a:ea typeface="宋体" panose="02010600030101010101" pitchFamily="2" charset="-122"/>
              </a:rPr>
              <a:t>1 </a:t>
            </a:r>
            <a:r>
              <a:rPr lang="zh-CN" altLang="en-US" sz="2800" b="1" dirty="0">
                <a:solidFill>
                  <a:srgbClr val="FF0000"/>
                </a:solidFill>
                <a:latin typeface="Calibri" panose="020F0502020204030204" pitchFamily="34" charset="0"/>
                <a:ea typeface="宋体" panose="02010600030101010101" pitchFamily="2" charset="-122"/>
              </a:rPr>
              <a:t>与</a:t>
            </a:r>
            <a:r>
              <a:rPr lang="en-US" altLang="zh-CN" sz="2800" b="1" dirty="0">
                <a:solidFill>
                  <a:srgbClr val="FF0000"/>
                </a:solidFill>
                <a:latin typeface="Calibri" panose="020F0502020204030204" pitchFamily="34" charset="0"/>
                <a:ea typeface="宋体" panose="02010600030101010101" pitchFamily="2" charset="-122"/>
              </a:rPr>
              <a:t>V</a:t>
            </a:r>
            <a:r>
              <a:rPr lang="en-US" altLang="zh-CN" sz="2800" b="1" baseline="-25000" dirty="0">
                <a:solidFill>
                  <a:srgbClr val="FF0000"/>
                </a:solidFill>
                <a:latin typeface="Calibri" panose="020F0502020204030204" pitchFamily="34" charset="0"/>
                <a:ea typeface="宋体" panose="02010600030101010101" pitchFamily="2" charset="-122"/>
              </a:rPr>
              <a:t>2 </a:t>
            </a:r>
            <a:r>
              <a:rPr lang="zh-CN" altLang="en-US" sz="2800" b="1" dirty="0">
                <a:solidFill>
                  <a:srgbClr val="FF0000"/>
                </a:solidFill>
                <a:latin typeface="Calibri" panose="020F0502020204030204" pitchFamily="34" charset="0"/>
                <a:ea typeface="宋体" panose="02010600030101010101" pitchFamily="2" charset="-122"/>
              </a:rPr>
              <a:t>都非空</a:t>
            </a:r>
            <a:r>
              <a:rPr lang="zh-CN" altLang="en-US" sz="2800" b="1" dirty="0">
                <a:latin typeface="Calibri" panose="020F0502020204030204" pitchFamily="34" charset="0"/>
                <a:ea typeface="宋体" panose="02010600030101010101" pitchFamily="2" charset="-122"/>
              </a:rPr>
              <a:t>，</a:t>
            </a:r>
            <a:endParaRPr lang="en-US" altLang="zh-CN" sz="2800" b="1" dirty="0">
              <a:latin typeface="Calibri" panose="020F0502020204030204" pitchFamily="34" charset="0"/>
              <a:ea typeface="宋体" panose="02010600030101010101" pitchFamily="2" charset="-122"/>
            </a:endParaRPr>
          </a:p>
          <a:p>
            <a:pPr marL="0" indent="0">
              <a:lnSpc>
                <a:spcPct val="120000"/>
              </a:lnSpc>
              <a:buNone/>
            </a:pPr>
            <a:r>
              <a:rPr lang="zh-CN" altLang="en-US" sz="2800" b="1" dirty="0">
                <a:latin typeface="Calibri" panose="020F0502020204030204" pitchFamily="34" charset="0"/>
                <a:ea typeface="宋体" panose="02010600030101010101" pitchFamily="2" charset="-122"/>
              </a:rPr>
              <a:t>所以，</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是一个具有二分类（</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）的二部图。</a:t>
            </a:r>
          </a:p>
        </p:txBody>
      </p:sp>
    </p:spTree>
    <p:extLst>
      <p:ext uri="{BB962C8B-B14F-4D97-AF65-F5344CB8AC3E}">
        <p14:creationId xmlns:p14="http://schemas.microsoft.com/office/powerpoint/2010/main" val="38778870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AA002D-4530-4AB7-AB96-0B3E03EDCC1F}" type="slidenum">
              <a:rPr lang="zh-CN" altLang="en-US" smtClean="0">
                <a:solidFill>
                  <a:schemeClr val="accent1"/>
                </a:solidFill>
              </a:rPr>
              <a:pPr/>
              <a:t>12</a:t>
            </a:fld>
            <a:r>
              <a:rPr lang="en-US" altLang="zh-CN" dirty="0">
                <a:solidFill>
                  <a:schemeClr val="accent1"/>
                </a:solidFill>
              </a:rPr>
              <a:t>/48</a:t>
            </a:r>
          </a:p>
        </p:txBody>
      </p:sp>
      <p:sp>
        <p:nvSpPr>
          <p:cNvPr id="14339" name="标题 1"/>
          <p:cNvSpPr>
            <a:spLocks noGrp="1"/>
          </p:cNvSpPr>
          <p:nvPr>
            <p:ph type="ctrTitle"/>
          </p:nvPr>
        </p:nvSpPr>
        <p:spPr>
          <a:xfrm>
            <a:off x="0" y="0"/>
            <a:ext cx="7772400" cy="571500"/>
          </a:xfrm>
        </p:spPr>
        <p:txBody>
          <a:bodyPr/>
          <a:lstStyle/>
          <a:p>
            <a:pPr algn="l"/>
            <a:r>
              <a:rPr lang="zh-CN" altLang="en-US" sz="4000" b="1" dirty="0">
                <a:ea typeface="宋体" panose="02010600030101010101" pitchFamily="2" charset="-122"/>
              </a:rPr>
              <a:t>例</a:t>
            </a: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2313111"/>
            <a:ext cx="5929313"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214313" y="2169368"/>
            <a:ext cx="733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0000"/>
                </a:solidFill>
              </a:rPr>
              <a:t>解</a:t>
            </a:r>
            <a:r>
              <a:rPr lang="en-US" altLang="zh-CN" sz="3200" b="1">
                <a:solidFill>
                  <a:srgbClr val="FF0000"/>
                </a:solidFill>
              </a:rPr>
              <a:t>:</a:t>
            </a:r>
            <a:endParaRPr lang="zh-CN" altLang="en-US" sz="3200" b="1">
              <a:solidFill>
                <a:srgbClr val="FF0000"/>
              </a:solidFill>
            </a:endParaRP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5598368"/>
            <a:ext cx="603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stretch>
            <a:fillRect/>
          </a:stretch>
        </p:blipFill>
        <p:spPr>
          <a:xfrm>
            <a:off x="323528" y="806772"/>
            <a:ext cx="8715126" cy="1362596"/>
          </a:xfrm>
          <a:prstGeom prst="rect">
            <a:avLst/>
          </a:prstGeom>
        </p:spPr>
      </p:pic>
    </p:spTree>
    <p:extLst>
      <p:ext uri="{BB962C8B-B14F-4D97-AF65-F5344CB8AC3E}">
        <p14:creationId xmlns:p14="http://schemas.microsoft.com/office/powerpoint/2010/main" val="12203048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C1C1D6-55AC-48A1-B9F3-9B47D431D348}" type="slidenum">
              <a:rPr lang="zh-CN" altLang="en-US" smtClean="0">
                <a:solidFill>
                  <a:schemeClr val="accent1"/>
                </a:solidFill>
              </a:rPr>
              <a:pPr/>
              <a:t>13</a:t>
            </a:fld>
            <a:r>
              <a:rPr lang="en-US" altLang="zh-CN" dirty="0">
                <a:solidFill>
                  <a:schemeClr val="accent1"/>
                </a:solidFill>
              </a:rPr>
              <a:t>/48</a:t>
            </a:r>
          </a:p>
        </p:txBody>
      </p:sp>
      <p:sp>
        <p:nvSpPr>
          <p:cNvPr id="17411" name="Rectangle 2"/>
          <p:cNvSpPr>
            <a:spLocks noGrp="1"/>
          </p:cNvSpPr>
          <p:nvPr>
            <p:ph type="title" idx="4294967295"/>
          </p:nvPr>
        </p:nvSpPr>
        <p:spPr>
          <a:xfrm>
            <a:off x="0" y="-26988"/>
            <a:ext cx="9252520" cy="642938"/>
          </a:xfrm>
        </p:spPr>
        <p:txBody>
          <a:bodyPr/>
          <a:lstStyle/>
          <a:p>
            <a:pPr marL="0" indent="0" algn="l">
              <a:lnSpc>
                <a:spcPct val="120000"/>
              </a:lnSpc>
              <a:buNone/>
            </a:pPr>
            <a:r>
              <a:rPr lang="zh-CN" altLang="en-US" sz="3600" b="1" dirty="0">
                <a:latin typeface="Calibri" panose="020F0502020204030204" pitchFamily="34" charset="0"/>
                <a:ea typeface="宋体" panose="02010600030101010101" pitchFamily="2" charset="-122"/>
              </a:rPr>
              <a:t>例</a:t>
            </a:r>
            <a:r>
              <a:rPr lang="zh-CN" altLang="en-US" sz="3600" dirty="0">
                <a:latin typeface="Calibri" panose="020F0502020204030204" pitchFamily="34" charset="0"/>
                <a:ea typeface="宋体" panose="02010600030101010101" pitchFamily="2" charset="-122"/>
              </a:rPr>
              <a:t> </a:t>
            </a:r>
            <a:r>
              <a:rPr lang="zh-CN" altLang="en-US" sz="3600" b="1" dirty="0">
                <a:latin typeface="Calibri" panose="020F0502020204030204" pitchFamily="34" charset="0"/>
                <a:ea typeface="宋体" panose="02010600030101010101" pitchFamily="2" charset="-122"/>
              </a:rPr>
              <a:t>已知 </a:t>
            </a:r>
            <a:r>
              <a:rPr lang="en-US" altLang="zh-CN" sz="3600" b="1" dirty="0">
                <a:latin typeface="Calibri" panose="020F0502020204030204" pitchFamily="34" charset="0"/>
                <a:ea typeface="宋体" panose="02010600030101010101" pitchFamily="2" charset="-122"/>
              </a:rPr>
              <a:t>a, b, c, d, e, f, g</a:t>
            </a:r>
            <a:r>
              <a:rPr lang="zh-CN" altLang="en-US" sz="3600" b="1" dirty="0">
                <a:latin typeface="Calibri" panose="020F0502020204030204" pitchFamily="34" charset="0"/>
                <a:ea typeface="宋体" panose="02010600030101010101" pitchFamily="2" charset="-122"/>
              </a:rPr>
              <a:t>七个人的下述事实：</a:t>
            </a:r>
          </a:p>
        </p:txBody>
      </p:sp>
      <p:sp>
        <p:nvSpPr>
          <p:cNvPr id="5" name="Rectangle 3"/>
          <p:cNvSpPr txBox="1">
            <a:spLocks/>
          </p:cNvSpPr>
          <p:nvPr/>
        </p:nvSpPr>
        <p:spPr bwMode="auto">
          <a:xfrm>
            <a:off x="144279" y="836315"/>
            <a:ext cx="5418064"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altLang="zh-CN" sz="2400" b="1" dirty="0">
                <a:latin typeface="Calibri" panose="020F0502020204030204" pitchFamily="34" charset="0"/>
                <a:ea typeface="宋体" panose="02010600030101010101" pitchFamily="2" charset="-122"/>
              </a:rPr>
              <a:t>(a)</a:t>
            </a:r>
            <a:r>
              <a:rPr lang="zh-CN" altLang="en-US" sz="2400" b="1" dirty="0">
                <a:latin typeface="Calibri" panose="020F0502020204030204" pitchFamily="34" charset="0"/>
                <a:ea typeface="宋体" panose="02010600030101010101" pitchFamily="2" charset="-122"/>
              </a:rPr>
              <a:t>说汉语、日语；</a:t>
            </a:r>
          </a:p>
          <a:p>
            <a:pPr marL="0" indent="0">
              <a:lnSpc>
                <a:spcPct val="120000"/>
              </a:lnSpc>
              <a:buFont typeface="Arial" panose="020B0604020202020204" pitchFamily="34" charset="0"/>
              <a:buNone/>
            </a:pPr>
            <a:r>
              <a:rPr lang="en-US" altLang="zh-CN" sz="2400" b="1" dirty="0">
                <a:latin typeface="Calibri" panose="020F0502020204030204" pitchFamily="34" charset="0"/>
                <a:ea typeface="宋体" panose="02010600030101010101" pitchFamily="2" charset="-122"/>
              </a:rPr>
              <a:t>(b)</a:t>
            </a:r>
            <a:r>
              <a:rPr lang="zh-CN" altLang="en-US" sz="2400" b="1" dirty="0">
                <a:latin typeface="Calibri" panose="020F0502020204030204" pitchFamily="34" charset="0"/>
                <a:ea typeface="宋体" panose="02010600030101010101" pitchFamily="2" charset="-122"/>
              </a:rPr>
              <a:t>说日语、法语；</a:t>
            </a:r>
          </a:p>
          <a:p>
            <a:pPr marL="0" indent="0">
              <a:lnSpc>
                <a:spcPct val="120000"/>
              </a:lnSpc>
              <a:buFont typeface="Arial" panose="020B0604020202020204" pitchFamily="34" charset="0"/>
              <a:buNone/>
            </a:pPr>
            <a:r>
              <a:rPr lang="en-US" altLang="zh-CN" sz="2400" b="1" dirty="0">
                <a:latin typeface="Calibri" panose="020F0502020204030204" pitchFamily="34" charset="0"/>
                <a:ea typeface="宋体" panose="02010600030101010101" pitchFamily="2" charset="-122"/>
              </a:rPr>
              <a:t>(c)</a:t>
            </a:r>
            <a:r>
              <a:rPr lang="zh-CN" altLang="en-US" sz="2400" b="1" dirty="0">
                <a:latin typeface="Calibri" panose="020F0502020204030204" pitchFamily="34" charset="0"/>
                <a:ea typeface="宋体" panose="02010600030101010101" pitchFamily="2" charset="-122"/>
              </a:rPr>
              <a:t>说德语、法语、西班牙语；</a:t>
            </a:r>
          </a:p>
          <a:p>
            <a:pPr marL="0" indent="0">
              <a:lnSpc>
                <a:spcPct val="120000"/>
              </a:lnSpc>
              <a:buFont typeface="Arial" panose="020B0604020202020204" pitchFamily="34" charset="0"/>
              <a:buNone/>
            </a:pPr>
            <a:r>
              <a:rPr lang="en-US" altLang="zh-CN" sz="2400" b="1" dirty="0">
                <a:latin typeface="Calibri" panose="020F0502020204030204" pitchFamily="34" charset="0"/>
                <a:ea typeface="宋体" panose="02010600030101010101" pitchFamily="2" charset="-122"/>
              </a:rPr>
              <a:t>(d)</a:t>
            </a:r>
            <a:r>
              <a:rPr lang="zh-CN" altLang="en-US" sz="2400" b="1" dirty="0">
                <a:latin typeface="Calibri" panose="020F0502020204030204" pitchFamily="34" charset="0"/>
                <a:ea typeface="宋体" panose="02010600030101010101" pitchFamily="2" charset="-122"/>
              </a:rPr>
              <a:t>说汉语、德语、俄语、葡萄牙语；</a:t>
            </a:r>
          </a:p>
          <a:p>
            <a:pPr marL="0" indent="0">
              <a:lnSpc>
                <a:spcPct val="120000"/>
              </a:lnSpc>
              <a:buFont typeface="Arial" panose="020B0604020202020204" pitchFamily="34" charset="0"/>
              <a:buNone/>
            </a:pPr>
            <a:r>
              <a:rPr lang="en-US" altLang="zh-CN" sz="2400" b="1" dirty="0">
                <a:latin typeface="Calibri" panose="020F0502020204030204" pitchFamily="34" charset="0"/>
                <a:ea typeface="宋体" panose="02010600030101010101" pitchFamily="2" charset="-122"/>
              </a:rPr>
              <a:t>(e)</a:t>
            </a:r>
            <a:r>
              <a:rPr lang="zh-CN" altLang="en-US" sz="2400" b="1" dirty="0">
                <a:latin typeface="Calibri" panose="020F0502020204030204" pitchFamily="34" charset="0"/>
                <a:ea typeface="宋体" panose="02010600030101010101" pitchFamily="2" charset="-122"/>
              </a:rPr>
              <a:t>说俄语、朝语；</a:t>
            </a:r>
          </a:p>
          <a:p>
            <a:pPr marL="0" indent="0">
              <a:lnSpc>
                <a:spcPct val="120000"/>
              </a:lnSpc>
              <a:buFont typeface="Arial" panose="020B0604020202020204" pitchFamily="34" charset="0"/>
              <a:buNone/>
            </a:pPr>
            <a:r>
              <a:rPr lang="en-US" altLang="zh-CN" sz="2400" b="1" dirty="0">
                <a:latin typeface="Calibri" panose="020F0502020204030204" pitchFamily="34" charset="0"/>
                <a:ea typeface="宋体" panose="02010600030101010101" pitchFamily="2" charset="-122"/>
              </a:rPr>
              <a:t>(f)</a:t>
            </a:r>
            <a:r>
              <a:rPr lang="zh-CN" altLang="en-US" sz="2400" b="1" dirty="0">
                <a:latin typeface="Calibri" panose="020F0502020204030204" pitchFamily="34" charset="0"/>
                <a:ea typeface="宋体" panose="02010600030101010101" pitchFamily="2" charset="-122"/>
              </a:rPr>
              <a:t>说朝语、西班牙语；</a:t>
            </a:r>
          </a:p>
          <a:p>
            <a:pPr marL="0" indent="0">
              <a:lnSpc>
                <a:spcPct val="120000"/>
              </a:lnSpc>
              <a:buFont typeface="Arial" panose="020B0604020202020204" pitchFamily="34" charset="0"/>
              <a:buNone/>
            </a:pPr>
            <a:r>
              <a:rPr lang="en-US" altLang="zh-CN" sz="2400" b="1" dirty="0">
                <a:latin typeface="Calibri" panose="020F0502020204030204" pitchFamily="34" charset="0"/>
                <a:ea typeface="宋体" panose="02010600030101010101" pitchFamily="2" charset="-122"/>
              </a:rPr>
              <a:t>(g)</a:t>
            </a:r>
            <a:r>
              <a:rPr lang="zh-CN" altLang="en-US" sz="2400" b="1" dirty="0">
                <a:latin typeface="Calibri" panose="020F0502020204030204" pitchFamily="34" charset="0"/>
                <a:ea typeface="宋体" panose="02010600030101010101" pitchFamily="2" charset="-122"/>
              </a:rPr>
              <a:t>说葡萄牙语。</a:t>
            </a:r>
          </a:p>
          <a:p>
            <a:pPr marL="0" indent="0">
              <a:lnSpc>
                <a:spcPct val="120000"/>
              </a:lnSpc>
              <a:buFont typeface="Arial" panose="020B0604020202020204" pitchFamily="34" charset="0"/>
              <a:buNone/>
            </a:pPr>
            <a:r>
              <a:rPr lang="zh-CN" altLang="en-US" sz="2400" b="1" dirty="0">
                <a:latin typeface="Calibri" panose="020F0502020204030204" pitchFamily="34" charset="0"/>
                <a:ea typeface="宋体" panose="02010600030101010101" pitchFamily="2" charset="-122"/>
              </a:rPr>
              <a:t>试问：能否将七个人分成两组，</a:t>
            </a:r>
            <a:endParaRPr lang="en-US" altLang="zh-CN" sz="2400" b="1" dirty="0">
              <a:latin typeface="Calibri" panose="020F0502020204030204" pitchFamily="34" charset="0"/>
              <a:ea typeface="宋体" panose="02010600030101010101" pitchFamily="2" charset="-122"/>
            </a:endParaRPr>
          </a:p>
          <a:p>
            <a:pPr marL="0" indent="0">
              <a:lnSpc>
                <a:spcPct val="120000"/>
              </a:lnSpc>
              <a:buFont typeface="Arial" panose="020B0604020202020204" pitchFamily="34" charset="0"/>
              <a:buNone/>
            </a:pPr>
            <a:r>
              <a:rPr lang="zh-CN" altLang="en-US" sz="2400" b="1" dirty="0">
                <a:latin typeface="Calibri" panose="020F0502020204030204" pitchFamily="34" charset="0"/>
                <a:ea typeface="宋体" panose="02010600030101010101" pitchFamily="2" charset="-122"/>
              </a:rPr>
              <a:t>使同一组中没有两个人能互相交谈？</a:t>
            </a:r>
            <a:endParaRPr lang="en-US" altLang="zh-CN" sz="2400" b="1" dirty="0">
              <a:latin typeface="Calibri" panose="020F0502020204030204" pitchFamily="34" charset="0"/>
              <a:ea typeface="宋体" panose="02010600030101010101" pitchFamily="2" charset="-122"/>
            </a:endParaRPr>
          </a:p>
          <a:p>
            <a:pPr marL="0" indent="0">
              <a:lnSpc>
                <a:spcPct val="120000"/>
              </a:lnSpc>
              <a:buFont typeface="Arial" panose="020B0604020202020204" pitchFamily="34" charset="0"/>
              <a:buNone/>
            </a:pPr>
            <a:r>
              <a:rPr lang="zh-CN" altLang="en-US" sz="2400" b="1" dirty="0">
                <a:latin typeface="Calibri" panose="020F0502020204030204" pitchFamily="34" charset="0"/>
                <a:ea typeface="宋体" panose="02010600030101010101" pitchFamily="2" charset="-122"/>
              </a:rPr>
              <a:t>并用图论方法，说明你的结论。</a:t>
            </a:r>
          </a:p>
        </p:txBody>
      </p:sp>
      <p:grpSp>
        <p:nvGrpSpPr>
          <p:cNvPr id="6" name="Group 4"/>
          <p:cNvGrpSpPr>
            <a:grpSpLocks/>
          </p:cNvGrpSpPr>
          <p:nvPr/>
        </p:nvGrpSpPr>
        <p:grpSpPr bwMode="auto">
          <a:xfrm>
            <a:off x="6084329" y="908695"/>
            <a:ext cx="2591966" cy="2880345"/>
            <a:chOff x="3379" y="1026"/>
            <a:chExt cx="1633" cy="1860"/>
          </a:xfrm>
        </p:grpSpPr>
        <p:sp>
          <p:nvSpPr>
            <p:cNvPr id="7" name="Oval 5"/>
            <p:cNvSpPr>
              <a:spLocks noChangeArrowheads="1"/>
            </p:cNvSpPr>
            <p:nvPr/>
          </p:nvSpPr>
          <p:spPr bwMode="auto">
            <a:xfrm>
              <a:off x="3787" y="1253"/>
              <a:ext cx="182" cy="182"/>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a</a:t>
              </a:r>
            </a:p>
          </p:txBody>
        </p:sp>
        <p:sp>
          <p:nvSpPr>
            <p:cNvPr id="8" name="Oval 6"/>
            <p:cNvSpPr>
              <a:spLocks noChangeArrowheads="1"/>
            </p:cNvSpPr>
            <p:nvPr/>
          </p:nvSpPr>
          <p:spPr bwMode="auto">
            <a:xfrm>
              <a:off x="3379" y="1706"/>
              <a:ext cx="182" cy="18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a:t>
              </a:r>
            </a:p>
          </p:txBody>
        </p:sp>
        <p:sp>
          <p:nvSpPr>
            <p:cNvPr id="9" name="Oval 7"/>
            <p:cNvSpPr>
              <a:spLocks noChangeArrowheads="1"/>
            </p:cNvSpPr>
            <p:nvPr/>
          </p:nvSpPr>
          <p:spPr bwMode="auto">
            <a:xfrm>
              <a:off x="3696" y="2296"/>
              <a:ext cx="182" cy="182"/>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a:t>
              </a:r>
            </a:p>
          </p:txBody>
        </p:sp>
        <p:sp>
          <p:nvSpPr>
            <p:cNvPr id="10" name="Oval 8"/>
            <p:cNvSpPr>
              <a:spLocks noChangeArrowheads="1"/>
            </p:cNvSpPr>
            <p:nvPr/>
          </p:nvSpPr>
          <p:spPr bwMode="auto">
            <a:xfrm>
              <a:off x="4830" y="1752"/>
              <a:ext cx="182" cy="18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d</a:t>
              </a:r>
            </a:p>
          </p:txBody>
        </p:sp>
        <p:sp>
          <p:nvSpPr>
            <p:cNvPr id="11" name="Oval 9"/>
            <p:cNvSpPr>
              <a:spLocks noChangeArrowheads="1"/>
            </p:cNvSpPr>
            <p:nvPr/>
          </p:nvSpPr>
          <p:spPr bwMode="auto">
            <a:xfrm>
              <a:off x="4830" y="2432"/>
              <a:ext cx="182" cy="182"/>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e</a:t>
              </a:r>
            </a:p>
          </p:txBody>
        </p:sp>
        <p:sp>
          <p:nvSpPr>
            <p:cNvPr id="12" name="Oval 10"/>
            <p:cNvSpPr>
              <a:spLocks noChangeArrowheads="1"/>
            </p:cNvSpPr>
            <p:nvPr/>
          </p:nvSpPr>
          <p:spPr bwMode="auto">
            <a:xfrm>
              <a:off x="4332" y="2704"/>
              <a:ext cx="182" cy="18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f</a:t>
              </a:r>
            </a:p>
          </p:txBody>
        </p:sp>
        <p:sp>
          <p:nvSpPr>
            <p:cNvPr id="13" name="Oval 11"/>
            <p:cNvSpPr>
              <a:spLocks noChangeArrowheads="1"/>
            </p:cNvSpPr>
            <p:nvPr/>
          </p:nvSpPr>
          <p:spPr bwMode="auto">
            <a:xfrm>
              <a:off x="4604" y="1026"/>
              <a:ext cx="182" cy="182"/>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g</a:t>
              </a:r>
            </a:p>
          </p:txBody>
        </p:sp>
        <p:sp>
          <p:nvSpPr>
            <p:cNvPr id="14" name="Line 12"/>
            <p:cNvSpPr>
              <a:spLocks noChangeShapeType="1"/>
            </p:cNvSpPr>
            <p:nvPr/>
          </p:nvSpPr>
          <p:spPr bwMode="auto">
            <a:xfrm flipH="1">
              <a:off x="3470" y="1344"/>
              <a:ext cx="408"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a:off x="3878" y="1389"/>
              <a:ext cx="998"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p:nvSpPr>
          <p:spPr bwMode="auto">
            <a:xfrm>
              <a:off x="3470" y="1842"/>
              <a:ext cx="317"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5"/>
            <p:cNvSpPr>
              <a:spLocks noChangeShapeType="1"/>
            </p:cNvSpPr>
            <p:nvPr/>
          </p:nvSpPr>
          <p:spPr bwMode="auto">
            <a:xfrm flipV="1">
              <a:off x="3787" y="1842"/>
              <a:ext cx="1089"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6"/>
            <p:cNvSpPr>
              <a:spLocks noChangeShapeType="1"/>
            </p:cNvSpPr>
            <p:nvPr/>
          </p:nvSpPr>
          <p:spPr bwMode="auto">
            <a:xfrm>
              <a:off x="3787" y="2387"/>
              <a:ext cx="59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flipH="1" flipV="1">
              <a:off x="4694" y="1117"/>
              <a:ext cx="227"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a:off x="4921" y="1888"/>
              <a:ext cx="0"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flipH="1">
              <a:off x="4468" y="2523"/>
              <a:ext cx="408"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组合 21"/>
          <p:cNvGrpSpPr/>
          <p:nvPr/>
        </p:nvGrpSpPr>
        <p:grpSpPr>
          <a:xfrm>
            <a:off x="5858309" y="4414369"/>
            <a:ext cx="2973740" cy="1606919"/>
            <a:chOff x="5678367" y="4260176"/>
            <a:chExt cx="2973740" cy="1606919"/>
          </a:xfrm>
        </p:grpSpPr>
        <p:sp>
          <p:nvSpPr>
            <p:cNvPr id="23" name="Oval 21"/>
            <p:cNvSpPr>
              <a:spLocks noChangeArrowheads="1"/>
            </p:cNvSpPr>
            <p:nvPr/>
          </p:nvSpPr>
          <p:spPr bwMode="auto">
            <a:xfrm rot="296970">
              <a:off x="5678367" y="4303273"/>
              <a:ext cx="249084" cy="30516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a:t>
              </a:r>
            </a:p>
          </p:txBody>
        </p:sp>
        <p:sp>
          <p:nvSpPr>
            <p:cNvPr id="24" name="Oval 22"/>
            <p:cNvSpPr>
              <a:spLocks noChangeArrowheads="1"/>
            </p:cNvSpPr>
            <p:nvPr/>
          </p:nvSpPr>
          <p:spPr bwMode="auto">
            <a:xfrm rot="296970">
              <a:off x="6038407" y="5561931"/>
              <a:ext cx="249084" cy="30516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a:t>
              </a:r>
            </a:p>
          </p:txBody>
        </p:sp>
        <p:sp>
          <p:nvSpPr>
            <p:cNvPr id="25" name="Oval 23"/>
            <p:cNvSpPr>
              <a:spLocks noChangeArrowheads="1"/>
            </p:cNvSpPr>
            <p:nvPr/>
          </p:nvSpPr>
          <p:spPr bwMode="auto">
            <a:xfrm rot="296970">
              <a:off x="6545936" y="4260176"/>
              <a:ext cx="249084" cy="307133"/>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c</a:t>
              </a:r>
            </a:p>
          </p:txBody>
        </p:sp>
        <p:sp>
          <p:nvSpPr>
            <p:cNvPr id="26" name="Oval 24"/>
            <p:cNvSpPr>
              <a:spLocks noChangeArrowheads="1"/>
            </p:cNvSpPr>
            <p:nvPr/>
          </p:nvSpPr>
          <p:spPr bwMode="auto">
            <a:xfrm rot="296970">
              <a:off x="7118527" y="5555056"/>
              <a:ext cx="249084" cy="30516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d</a:t>
              </a:r>
            </a:p>
          </p:txBody>
        </p:sp>
        <p:sp>
          <p:nvSpPr>
            <p:cNvPr id="27" name="Oval 25"/>
            <p:cNvSpPr>
              <a:spLocks noChangeArrowheads="1"/>
            </p:cNvSpPr>
            <p:nvPr/>
          </p:nvSpPr>
          <p:spPr bwMode="auto">
            <a:xfrm rot="296970">
              <a:off x="7537113" y="4304866"/>
              <a:ext cx="249084" cy="307133"/>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a:t>
              </a:r>
            </a:p>
          </p:txBody>
        </p:sp>
        <p:sp>
          <p:nvSpPr>
            <p:cNvPr id="28" name="Oval 26"/>
            <p:cNvSpPr>
              <a:spLocks noChangeArrowheads="1"/>
            </p:cNvSpPr>
            <p:nvPr/>
          </p:nvSpPr>
          <p:spPr bwMode="auto">
            <a:xfrm rot="296970">
              <a:off x="8113093" y="5555056"/>
              <a:ext cx="249084" cy="30516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f</a:t>
              </a:r>
            </a:p>
          </p:txBody>
        </p:sp>
        <p:sp>
          <p:nvSpPr>
            <p:cNvPr id="29" name="Oval 27"/>
            <p:cNvSpPr>
              <a:spLocks noChangeArrowheads="1"/>
            </p:cNvSpPr>
            <p:nvPr/>
          </p:nvSpPr>
          <p:spPr bwMode="auto">
            <a:xfrm rot="296970">
              <a:off x="8401121" y="4304866"/>
              <a:ext cx="250986" cy="30516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g</a:t>
              </a:r>
            </a:p>
          </p:txBody>
        </p:sp>
        <p:sp>
          <p:nvSpPr>
            <p:cNvPr id="30" name="Line 28"/>
            <p:cNvSpPr>
              <a:spLocks noChangeShapeType="1"/>
            </p:cNvSpPr>
            <p:nvPr/>
          </p:nvSpPr>
          <p:spPr bwMode="auto">
            <a:xfrm rot="296970">
              <a:off x="5776759" y="4594968"/>
              <a:ext cx="338271" cy="9685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9"/>
            <p:cNvSpPr>
              <a:spLocks noChangeShapeType="1"/>
            </p:cNvSpPr>
            <p:nvPr/>
          </p:nvSpPr>
          <p:spPr bwMode="auto">
            <a:xfrm rot="296970">
              <a:off x="5829868" y="4598580"/>
              <a:ext cx="1396173" cy="10200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0"/>
            <p:cNvSpPr>
              <a:spLocks noChangeShapeType="1"/>
            </p:cNvSpPr>
            <p:nvPr/>
          </p:nvSpPr>
          <p:spPr bwMode="auto">
            <a:xfrm rot="296970" flipV="1">
              <a:off x="6298959" y="4503661"/>
              <a:ext cx="285738" cy="10870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1"/>
            <p:cNvSpPr>
              <a:spLocks noChangeShapeType="1"/>
            </p:cNvSpPr>
            <p:nvPr/>
          </p:nvSpPr>
          <p:spPr bwMode="auto">
            <a:xfrm rot="296970">
              <a:off x="6609875" y="4596155"/>
              <a:ext cx="637982" cy="10199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2"/>
            <p:cNvSpPr>
              <a:spLocks noChangeShapeType="1"/>
            </p:cNvSpPr>
            <p:nvPr/>
          </p:nvSpPr>
          <p:spPr bwMode="auto">
            <a:xfrm rot="296970">
              <a:off x="6627274" y="4542984"/>
              <a:ext cx="1518299" cy="9817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3"/>
            <p:cNvSpPr>
              <a:spLocks noChangeShapeType="1"/>
            </p:cNvSpPr>
            <p:nvPr/>
          </p:nvSpPr>
          <p:spPr bwMode="auto">
            <a:xfrm rot="296970" flipV="1">
              <a:off x="7348901" y="4467861"/>
              <a:ext cx="1155054" cy="12299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4"/>
            <p:cNvSpPr>
              <a:spLocks noChangeShapeType="1"/>
            </p:cNvSpPr>
            <p:nvPr/>
          </p:nvSpPr>
          <p:spPr bwMode="auto">
            <a:xfrm rot="296970" flipH="1">
              <a:off x="7300613" y="4549291"/>
              <a:ext cx="432886" cy="10797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5"/>
            <p:cNvSpPr>
              <a:spLocks noChangeShapeType="1"/>
            </p:cNvSpPr>
            <p:nvPr/>
          </p:nvSpPr>
          <p:spPr bwMode="auto">
            <a:xfrm rot="296970">
              <a:off x="7700054" y="4549973"/>
              <a:ext cx="518023" cy="10058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004246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p:cNvSpPr txBox="1">
            <a:spLocks noChangeArrowheads="1"/>
          </p:cNvSpPr>
          <p:nvPr/>
        </p:nvSpPr>
        <p:spPr bwMode="auto">
          <a:xfrm>
            <a:off x="179388" y="908720"/>
            <a:ext cx="8964612" cy="2982240"/>
          </a:xfrm>
          <a:prstGeom prst="rect">
            <a:avLst/>
          </a:prstGeom>
          <a:solidFill>
            <a:srgbClr val="FFFF00"/>
          </a:solidFill>
          <a:ln>
            <a:noFill/>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lgn="just" eaLnBrk="1" hangingPunct="1">
              <a:buFont typeface="Wingdings" panose="05000000000000000000" pitchFamily="2" charset="2"/>
              <a:buNone/>
            </a:pPr>
            <a:r>
              <a:rPr lang="zh-CN" altLang="en-US" b="1" dirty="0">
                <a:latin typeface="Times New Roman" panose="02020603050405020304" pitchFamily="18" charset="0"/>
              </a:rPr>
              <a:t>设</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en-US" altLang="zh-CN" b="1" i="1" dirty="0">
                <a:latin typeface="Times New Roman" panose="02020603050405020304" pitchFamily="18" charset="0"/>
              </a:rPr>
              <a:t>V</a:t>
            </a:r>
            <a:r>
              <a:rPr lang="en-US" altLang="zh-CN" b="1" dirty="0">
                <a:latin typeface="Times New Roman" panose="02020603050405020304" pitchFamily="18" charset="0"/>
              </a:rPr>
              <a:t>, </a:t>
            </a:r>
            <a:r>
              <a:rPr lang="en-US" altLang="zh-CN" b="1" i="1" dirty="0">
                <a:latin typeface="Times New Roman" panose="02020603050405020304" pitchFamily="18" charset="0"/>
              </a:rPr>
              <a:t>E</a:t>
            </a:r>
            <a:r>
              <a:rPr lang="zh-CN" altLang="en-US" b="1" dirty="0">
                <a:latin typeface="Times New Roman" panose="02020603050405020304" pitchFamily="18" charset="0"/>
              </a:rPr>
              <a:t>）</a:t>
            </a:r>
            <a:r>
              <a:rPr lang="en-US" altLang="zh-CN" b="1" dirty="0">
                <a:latin typeface="Times New Roman" panose="02020603050405020304" pitchFamily="18" charset="0"/>
              </a:rPr>
              <a:t>,</a:t>
            </a:r>
          </a:p>
          <a:p>
            <a:pPr algn="just" eaLnBrk="1" hangingPunct="1">
              <a:buFont typeface="Wingdings" panose="05000000000000000000" pitchFamily="2" charset="2"/>
              <a:buNone/>
            </a:pPr>
            <a:r>
              <a:rPr lang="zh-CN" altLang="en-US" b="1" dirty="0">
                <a:solidFill>
                  <a:srgbClr val="FF3300"/>
                </a:solidFill>
                <a:latin typeface="Times New Roman" panose="02020603050405020304" pitchFamily="18" charset="0"/>
              </a:rPr>
              <a:t>匹配</a:t>
            </a:r>
            <a:r>
              <a:rPr lang="en-US" altLang="zh-CN" b="1" dirty="0">
                <a:solidFill>
                  <a:srgbClr val="FF3300"/>
                </a:solidFill>
                <a:latin typeface="Times New Roman" panose="02020603050405020304" pitchFamily="18" charset="0"/>
              </a:rPr>
              <a:t>(</a:t>
            </a:r>
            <a:r>
              <a:rPr lang="zh-CN" altLang="en-US" b="1" dirty="0">
                <a:solidFill>
                  <a:srgbClr val="FF3300"/>
                </a:solidFill>
                <a:latin typeface="Times New Roman" panose="02020603050405020304" pitchFamily="18" charset="0"/>
              </a:rPr>
              <a:t>边独立集</a:t>
            </a:r>
            <a:r>
              <a:rPr lang="en-US" altLang="zh-CN" b="1" dirty="0">
                <a:solidFill>
                  <a:srgbClr val="FF3300"/>
                </a:solidFill>
                <a:latin typeface="Times New Roman" panose="02020603050405020304" pitchFamily="18" charset="0"/>
              </a:rPr>
              <a:t>)</a:t>
            </a:r>
            <a:r>
              <a:rPr lang="en-US" altLang="zh-CN" b="1" dirty="0">
                <a:latin typeface="Times New Roman" panose="02020603050405020304" pitchFamily="18" charset="0"/>
              </a:rPr>
              <a:t>: </a:t>
            </a:r>
            <a:r>
              <a:rPr lang="zh-CN" altLang="en-US" b="1" dirty="0">
                <a:latin typeface="Times New Roman" panose="02020603050405020304" pitchFamily="18" charset="0"/>
              </a:rPr>
              <a:t>任</a:t>
            </a:r>
            <a:r>
              <a:rPr lang="en-US" altLang="zh-CN" b="1" dirty="0">
                <a:latin typeface="Times New Roman" panose="02020603050405020304" pitchFamily="18" charset="0"/>
              </a:rPr>
              <a:t>2</a:t>
            </a:r>
            <a:r>
              <a:rPr lang="zh-CN" altLang="en-US" b="1" dirty="0">
                <a:latin typeface="Times New Roman" panose="02020603050405020304" pitchFamily="18" charset="0"/>
              </a:rPr>
              <a:t>条边均不相邻的边子集</a:t>
            </a:r>
          </a:p>
          <a:p>
            <a:pPr algn="just" eaLnBrk="1" hangingPunct="1">
              <a:buFont typeface="Wingdings" panose="05000000000000000000" pitchFamily="2" charset="2"/>
              <a:buNone/>
            </a:pPr>
            <a:r>
              <a:rPr lang="zh-CN" altLang="en-US" b="1" dirty="0">
                <a:solidFill>
                  <a:srgbClr val="FF3300"/>
                </a:solidFill>
                <a:latin typeface="Times New Roman" panose="02020603050405020304" pitchFamily="18" charset="0"/>
              </a:rPr>
              <a:t>极大匹配</a:t>
            </a:r>
            <a:r>
              <a:rPr lang="en-US" altLang="zh-CN" b="1" dirty="0">
                <a:latin typeface="Times New Roman" panose="02020603050405020304" pitchFamily="18" charset="0"/>
              </a:rPr>
              <a:t>: </a:t>
            </a:r>
            <a:r>
              <a:rPr lang="zh-CN" altLang="en-US" b="1" dirty="0">
                <a:latin typeface="Times New Roman" panose="02020603050405020304" pitchFamily="18" charset="0"/>
              </a:rPr>
              <a:t>添加任一条边后都不再是匹配的匹配</a:t>
            </a:r>
          </a:p>
          <a:p>
            <a:pPr algn="just" eaLnBrk="1" hangingPunct="1">
              <a:buFont typeface="Wingdings" panose="05000000000000000000" pitchFamily="2" charset="2"/>
              <a:buNone/>
            </a:pPr>
            <a:r>
              <a:rPr lang="zh-CN" altLang="en-US" b="1" dirty="0">
                <a:solidFill>
                  <a:srgbClr val="FF3300"/>
                </a:solidFill>
                <a:latin typeface="Times New Roman" panose="02020603050405020304" pitchFamily="18" charset="0"/>
              </a:rPr>
              <a:t>最大匹配</a:t>
            </a:r>
            <a:r>
              <a:rPr lang="en-US" altLang="zh-CN" b="1" dirty="0">
                <a:latin typeface="Times New Roman" panose="02020603050405020304" pitchFamily="18" charset="0"/>
              </a:rPr>
              <a:t>: </a:t>
            </a:r>
            <a:r>
              <a:rPr lang="zh-CN" altLang="en-US" b="1" dirty="0">
                <a:latin typeface="Times New Roman" panose="02020603050405020304" pitchFamily="18" charset="0"/>
              </a:rPr>
              <a:t>边数最多的匹配</a:t>
            </a:r>
            <a:endParaRPr lang="en-US" altLang="zh-CN" b="1" dirty="0">
              <a:latin typeface="Times New Roman" panose="02020603050405020304" pitchFamily="18" charset="0"/>
            </a:endParaRPr>
          </a:p>
          <a:p>
            <a:pPr algn="just" eaLnBrk="1" hangingPunct="1">
              <a:buFont typeface="Wingdings" panose="05000000000000000000" pitchFamily="2" charset="2"/>
              <a:buNone/>
            </a:pPr>
            <a:r>
              <a:rPr lang="zh-CN" altLang="en-US" b="1" dirty="0">
                <a:solidFill>
                  <a:srgbClr val="FF3300"/>
                </a:solidFill>
                <a:latin typeface="Times New Roman" panose="02020603050405020304" pitchFamily="18" charset="0"/>
              </a:rPr>
              <a:t>匹配数</a:t>
            </a:r>
            <a:r>
              <a:rPr lang="en-US" altLang="zh-CN" b="1" dirty="0">
                <a:latin typeface="Times New Roman" panose="02020603050405020304" pitchFamily="18" charset="0"/>
              </a:rPr>
              <a:t>: </a:t>
            </a:r>
            <a:r>
              <a:rPr lang="zh-CN" altLang="en-US" b="1" dirty="0">
                <a:latin typeface="Times New Roman" panose="02020603050405020304" pitchFamily="18" charset="0"/>
              </a:rPr>
              <a:t>最大匹配中的边数</a:t>
            </a:r>
            <a:r>
              <a:rPr lang="en-US" altLang="zh-CN" b="1" dirty="0">
                <a:latin typeface="Times New Roman" panose="02020603050405020304" pitchFamily="18" charset="0"/>
              </a:rPr>
              <a:t>, </a:t>
            </a:r>
            <a:r>
              <a:rPr lang="zh-CN" altLang="en-US" b="1" dirty="0">
                <a:latin typeface="Times New Roman" panose="02020603050405020304" pitchFamily="18" charset="0"/>
              </a:rPr>
              <a:t>记为</a:t>
            </a:r>
            <a:r>
              <a:rPr lang="zh-CN" altLang="en-US" b="1" i="1" dirty="0">
                <a:latin typeface="Times New Roman" panose="02020603050405020304" pitchFamily="18" charset="0"/>
                <a:sym typeface="Symbol" panose="05050102010706020507" pitchFamily="18" charset="2"/>
              </a:rPr>
              <a:t></a:t>
            </a:r>
            <a:r>
              <a:rPr lang="en-US" altLang="zh-CN" b="1" baseline="-30000" dirty="0">
                <a:latin typeface="Times New Roman" panose="02020603050405020304" pitchFamily="18" charset="0"/>
              </a:rPr>
              <a:t>1</a:t>
            </a:r>
            <a:r>
              <a:rPr lang="en-US" altLang="zh-CN" b="1" dirty="0">
                <a:latin typeface="Times New Roman" panose="02020603050405020304" pitchFamily="18" charset="0"/>
              </a:rPr>
              <a:t> </a:t>
            </a:r>
          </a:p>
          <a:p>
            <a:pPr eaLnBrk="1" hangingPunct="1">
              <a:buFont typeface="Wingdings" panose="05000000000000000000" pitchFamily="2" charset="2"/>
              <a:buNone/>
            </a:pPr>
            <a:r>
              <a:rPr lang="zh-CN" altLang="en-US" sz="2800" b="1" dirty="0">
                <a:solidFill>
                  <a:srgbClr val="003399"/>
                </a:solidFill>
                <a:latin typeface="Times New Roman" panose="02020603050405020304" pitchFamily="18" charset="0"/>
              </a:rPr>
              <a:t> </a:t>
            </a:r>
            <a:endParaRPr lang="en-US" altLang="zh-CN" sz="2800" b="1" dirty="0">
              <a:solidFill>
                <a:srgbClr val="003399"/>
              </a:solidFill>
              <a:latin typeface="Times New Roman" panose="02020603050405020304" pitchFamily="18" charset="0"/>
            </a:endParaRPr>
          </a:p>
        </p:txBody>
      </p:sp>
      <p:grpSp>
        <p:nvGrpSpPr>
          <p:cNvPr id="38" name="组合 60"/>
          <p:cNvGrpSpPr>
            <a:grpSpLocks/>
          </p:cNvGrpSpPr>
          <p:nvPr/>
        </p:nvGrpSpPr>
        <p:grpSpPr bwMode="auto">
          <a:xfrm>
            <a:off x="2286000" y="4357688"/>
            <a:ext cx="5000625" cy="1819275"/>
            <a:chOff x="2285984" y="4357694"/>
            <a:chExt cx="5000660" cy="1818987"/>
          </a:xfrm>
        </p:grpSpPr>
        <p:grpSp>
          <p:nvGrpSpPr>
            <p:cNvPr id="39" name="组合 56"/>
            <p:cNvGrpSpPr>
              <a:grpSpLocks/>
            </p:cNvGrpSpPr>
            <p:nvPr/>
          </p:nvGrpSpPr>
          <p:grpSpPr bwMode="auto">
            <a:xfrm>
              <a:off x="2285984" y="4357694"/>
              <a:ext cx="4000528" cy="1214446"/>
              <a:chOff x="1785918" y="4429132"/>
              <a:chExt cx="3357586" cy="930282"/>
            </a:xfrm>
          </p:grpSpPr>
          <p:sp>
            <p:nvSpPr>
              <p:cNvPr id="42" name="椭圆 41"/>
              <p:cNvSpPr/>
              <p:nvPr/>
            </p:nvSpPr>
            <p:spPr>
              <a:xfrm>
                <a:off x="2071046" y="4429132"/>
                <a:ext cx="71948" cy="7173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椭圆 42"/>
              <p:cNvSpPr/>
              <p:nvPr/>
            </p:nvSpPr>
            <p:spPr>
              <a:xfrm>
                <a:off x="2642636" y="4429132"/>
                <a:ext cx="71948" cy="7173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椭圆 43"/>
              <p:cNvSpPr/>
              <p:nvPr/>
            </p:nvSpPr>
            <p:spPr>
              <a:xfrm>
                <a:off x="1785918" y="4857113"/>
                <a:ext cx="71948" cy="7173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椭圆 44"/>
              <p:cNvSpPr/>
              <p:nvPr/>
            </p:nvSpPr>
            <p:spPr>
              <a:xfrm>
                <a:off x="2999712" y="4857113"/>
                <a:ext cx="71948" cy="7173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椭圆 45"/>
              <p:cNvSpPr/>
              <p:nvPr/>
            </p:nvSpPr>
            <p:spPr>
              <a:xfrm>
                <a:off x="2071046" y="5286309"/>
                <a:ext cx="71948" cy="717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椭圆 46"/>
              <p:cNvSpPr/>
              <p:nvPr/>
            </p:nvSpPr>
            <p:spPr>
              <a:xfrm>
                <a:off x="2642636" y="5286309"/>
                <a:ext cx="71948" cy="717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8" name="直接连接符 47"/>
              <p:cNvCxnSpPr>
                <a:endCxn id="44" idx="7"/>
              </p:cNvCxnSpPr>
              <p:nvPr/>
            </p:nvCxnSpPr>
            <p:spPr>
              <a:xfrm rot="5400000">
                <a:off x="1775532" y="4572542"/>
                <a:ext cx="367188" cy="223839"/>
              </a:xfrm>
              <a:prstGeom prst="line">
                <a:avLst/>
              </a:prstGeom>
              <a:ln w="12700">
                <a:solidFill>
                  <a:srgbClr val="FF0066"/>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9" name="直接连接符 48"/>
              <p:cNvCxnSpPr>
                <a:endCxn id="46" idx="2"/>
              </p:cNvCxnSpPr>
              <p:nvPr/>
            </p:nvCxnSpPr>
            <p:spPr>
              <a:xfrm rot="16200000" flipH="1">
                <a:off x="1768095" y="5018619"/>
                <a:ext cx="392721" cy="2131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5" idx="3"/>
              </p:cNvCxnSpPr>
              <p:nvPr/>
            </p:nvCxnSpPr>
            <p:spPr>
              <a:xfrm rot="16200000" flipH="1">
                <a:off x="2653351" y="4562100"/>
                <a:ext cx="418254" cy="2957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47" idx="6"/>
              </p:cNvCxnSpPr>
              <p:nvPr/>
            </p:nvCxnSpPr>
            <p:spPr>
              <a:xfrm rot="5400000">
                <a:off x="2660788" y="4982644"/>
                <a:ext cx="392721" cy="285128"/>
              </a:xfrm>
              <a:prstGeom prst="line">
                <a:avLst/>
              </a:prstGeom>
              <a:ln w="12700">
                <a:solidFill>
                  <a:srgbClr val="FF0066"/>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2" idx="6"/>
                <a:endCxn id="43" idx="2"/>
              </p:cNvCxnSpPr>
              <p:nvPr/>
            </p:nvCxnSpPr>
            <p:spPr>
              <a:xfrm>
                <a:off x="2142995" y="4464391"/>
                <a:ext cx="499641" cy="24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142995" y="5358045"/>
                <a:ext cx="499641" cy="12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4142890" y="4429132"/>
                <a:ext cx="71948" cy="7173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椭圆 54"/>
              <p:cNvSpPr/>
              <p:nvPr/>
            </p:nvSpPr>
            <p:spPr>
              <a:xfrm>
                <a:off x="4714479" y="4429132"/>
                <a:ext cx="71948" cy="7173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椭圆 55"/>
              <p:cNvSpPr/>
              <p:nvPr/>
            </p:nvSpPr>
            <p:spPr>
              <a:xfrm>
                <a:off x="3857762" y="4857113"/>
                <a:ext cx="71948" cy="7173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椭圆 56"/>
              <p:cNvSpPr/>
              <p:nvPr/>
            </p:nvSpPr>
            <p:spPr>
              <a:xfrm>
                <a:off x="5071556" y="4857113"/>
                <a:ext cx="71948" cy="7173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椭圆 57"/>
              <p:cNvSpPr/>
              <p:nvPr/>
            </p:nvSpPr>
            <p:spPr>
              <a:xfrm>
                <a:off x="4142890" y="5286309"/>
                <a:ext cx="71948" cy="717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椭圆 58"/>
              <p:cNvSpPr/>
              <p:nvPr/>
            </p:nvSpPr>
            <p:spPr>
              <a:xfrm>
                <a:off x="4714479" y="5286309"/>
                <a:ext cx="71948" cy="717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0" name="直接连接符 59"/>
              <p:cNvCxnSpPr>
                <a:endCxn id="56" idx="7"/>
              </p:cNvCxnSpPr>
              <p:nvPr/>
            </p:nvCxnSpPr>
            <p:spPr>
              <a:xfrm rot="5400000">
                <a:off x="3847377" y="4572542"/>
                <a:ext cx="367188" cy="2238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58" idx="2"/>
              </p:cNvCxnSpPr>
              <p:nvPr/>
            </p:nvCxnSpPr>
            <p:spPr>
              <a:xfrm rot="16200000" flipH="1">
                <a:off x="3839939" y="5018619"/>
                <a:ext cx="392721" cy="213180"/>
              </a:xfrm>
              <a:prstGeom prst="line">
                <a:avLst/>
              </a:prstGeom>
              <a:ln w="12700">
                <a:solidFill>
                  <a:srgbClr val="FF0066"/>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57" idx="3"/>
              </p:cNvCxnSpPr>
              <p:nvPr/>
            </p:nvCxnSpPr>
            <p:spPr>
              <a:xfrm rot="16200000" flipH="1">
                <a:off x="4725195" y="4562100"/>
                <a:ext cx="418254" cy="2957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59" idx="6"/>
              </p:cNvCxnSpPr>
              <p:nvPr/>
            </p:nvCxnSpPr>
            <p:spPr>
              <a:xfrm rot="5400000">
                <a:off x="4732631" y="4982644"/>
                <a:ext cx="392721" cy="285128"/>
              </a:xfrm>
              <a:prstGeom prst="line">
                <a:avLst/>
              </a:prstGeom>
              <a:ln w="12700">
                <a:solidFill>
                  <a:srgbClr val="FF0066"/>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4" idx="6"/>
                <a:endCxn id="55" idx="2"/>
              </p:cNvCxnSpPr>
              <p:nvPr/>
            </p:nvCxnSpPr>
            <p:spPr>
              <a:xfrm>
                <a:off x="4214839" y="4464391"/>
                <a:ext cx="499640" cy="2432"/>
              </a:xfrm>
              <a:prstGeom prst="line">
                <a:avLst/>
              </a:prstGeom>
              <a:ln w="12700">
                <a:solidFill>
                  <a:srgbClr val="FF0066"/>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214839" y="5358045"/>
                <a:ext cx="499640" cy="12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45" idx="2"/>
              </p:cNvCxnSpPr>
              <p:nvPr/>
            </p:nvCxnSpPr>
            <p:spPr>
              <a:xfrm>
                <a:off x="1857866" y="4893588"/>
                <a:ext cx="1141846" cy="12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6" idx="5"/>
                <a:endCxn id="57" idx="3"/>
              </p:cNvCxnSpPr>
              <p:nvPr/>
            </p:nvCxnSpPr>
            <p:spPr>
              <a:xfrm rot="16200000" flipH="1">
                <a:off x="4500692" y="4336265"/>
                <a:ext cx="1215" cy="11644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57"/>
            <p:cNvSpPr txBox="1">
              <a:spLocks noChangeArrowheads="1"/>
            </p:cNvSpPr>
            <p:nvPr/>
          </p:nvSpPr>
          <p:spPr bwMode="auto">
            <a:xfrm>
              <a:off x="2285984" y="5715016"/>
              <a:ext cx="15716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70C0"/>
                  </a:solidFill>
                </a:rPr>
                <a:t>极大匹配</a:t>
              </a:r>
            </a:p>
          </p:txBody>
        </p:sp>
        <p:sp>
          <p:nvSpPr>
            <p:cNvPr id="41" name="TextBox 58"/>
            <p:cNvSpPr txBox="1">
              <a:spLocks noChangeArrowheads="1"/>
            </p:cNvSpPr>
            <p:nvPr/>
          </p:nvSpPr>
          <p:spPr bwMode="auto">
            <a:xfrm>
              <a:off x="4786314" y="5715016"/>
              <a:ext cx="25003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70C0"/>
                  </a:solidFill>
                </a:rPr>
                <a:t>最大匹配  </a:t>
              </a:r>
              <a:r>
                <a:rPr lang="zh-CN" altLang="en-US" sz="2400" b="1" dirty="0">
                  <a:solidFill>
                    <a:srgbClr val="0070C0"/>
                  </a:solidFill>
                  <a:latin typeface="Times New Roman" panose="02020603050405020304" pitchFamily="18" charset="0"/>
                  <a:cs typeface="Times New Roman" panose="02020603050405020304" pitchFamily="18" charset="0"/>
                </a:rPr>
                <a:t> </a:t>
              </a:r>
              <a:r>
                <a:rPr lang="zh-CN" altLang="en-US" sz="2400" b="1" i="1" dirty="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baseline="-25000" dirty="0">
                  <a:solidFill>
                    <a:srgbClr val="0070C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400" b="1" dirty="0">
                  <a:solidFill>
                    <a:srgbClr val="0070C0"/>
                  </a:solidFill>
                  <a:latin typeface="Times New Roman" panose="02020603050405020304" pitchFamily="18" charset="0"/>
                  <a:cs typeface="Times New Roman" panose="02020603050405020304" pitchFamily="18" charset="0"/>
                  <a:sym typeface="Symbol" panose="05050102010706020507" pitchFamily="18" charset="2"/>
                </a:rPr>
                <a:t>=3</a:t>
              </a:r>
              <a:endParaRPr lang="zh-CN" altLang="en-US" sz="2400" b="1" dirty="0">
                <a:solidFill>
                  <a:srgbClr val="0070C0"/>
                </a:solidFill>
                <a:latin typeface="Times New Roman" panose="02020603050405020304" pitchFamily="18" charset="0"/>
                <a:cs typeface="Times New Roman" panose="02020603050405020304" pitchFamily="18" charset="0"/>
              </a:endParaRPr>
            </a:p>
          </p:txBody>
        </p:sp>
      </p:grpSp>
      <p:sp>
        <p:nvSpPr>
          <p:cNvPr id="68" name="Rectangle 2"/>
          <p:cNvSpPr txBox="1">
            <a:spLocks/>
          </p:cNvSpPr>
          <p:nvPr/>
        </p:nvSpPr>
        <p:spPr bwMode="auto">
          <a:xfrm>
            <a:off x="179388" y="-26988"/>
            <a:ext cx="896461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6.2      </a:t>
            </a:r>
            <a:r>
              <a:rPr lang="zh-CN" altLang="en-US" sz="4000" b="1" dirty="0">
                <a:latin typeface="Calibri" panose="020F0502020204030204" pitchFamily="34" charset="0"/>
                <a:ea typeface="宋体" panose="02010600030101010101" pitchFamily="2" charset="-122"/>
              </a:rPr>
              <a:t>匹配、极大匹配、最大匹配  </a:t>
            </a:r>
            <a:endParaRPr lang="en-US" altLang="zh-CN" sz="4000" b="1" dirty="0">
              <a:latin typeface="Calibri" panose="020F0502020204030204" pitchFamily="34" charset="0"/>
              <a:ea typeface="宋体" panose="02010600030101010101" pitchFamily="2" charset="-122"/>
            </a:endParaRPr>
          </a:p>
        </p:txBody>
      </p:sp>
      <p:sp>
        <p:nvSpPr>
          <p:cNvPr id="4" name="文本框 3"/>
          <p:cNvSpPr txBox="1"/>
          <p:nvPr/>
        </p:nvSpPr>
        <p:spPr>
          <a:xfrm>
            <a:off x="359707" y="4065300"/>
            <a:ext cx="595035" cy="584775"/>
          </a:xfrm>
          <a:prstGeom prst="rect">
            <a:avLst/>
          </a:prstGeom>
          <a:noFill/>
        </p:spPr>
        <p:txBody>
          <a:bodyPr wrap="none" rtlCol="0">
            <a:spAutoFit/>
          </a:bodyPr>
          <a:lstStyle/>
          <a:p>
            <a:r>
              <a:rPr lang="zh-CN" altLang="en-US" sz="3200" dirty="0"/>
              <a:t>例</a:t>
            </a:r>
          </a:p>
        </p:txBody>
      </p:sp>
    </p:spTree>
    <p:extLst>
      <p:ext uri="{BB962C8B-B14F-4D97-AF65-F5344CB8AC3E}">
        <p14:creationId xmlns:p14="http://schemas.microsoft.com/office/powerpoint/2010/main" val="3970782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C1C1D6-55AC-48A1-B9F3-9B47D431D348}" type="slidenum">
              <a:rPr lang="zh-CN" altLang="en-US" smtClean="0">
                <a:solidFill>
                  <a:schemeClr val="accent1"/>
                </a:solidFill>
              </a:rPr>
              <a:pPr/>
              <a:t>15</a:t>
            </a:fld>
            <a:r>
              <a:rPr lang="en-US" altLang="zh-CN" dirty="0">
                <a:solidFill>
                  <a:schemeClr val="accent1"/>
                </a:solidFill>
              </a:rPr>
              <a:t>/48</a:t>
            </a:r>
          </a:p>
        </p:txBody>
      </p:sp>
      <p:sp>
        <p:nvSpPr>
          <p:cNvPr id="17411" name="Rectangle 2"/>
          <p:cNvSpPr>
            <a:spLocks noGrp="1"/>
          </p:cNvSpPr>
          <p:nvPr>
            <p:ph type="title" idx="4294967295"/>
          </p:nvPr>
        </p:nvSpPr>
        <p:spPr/>
        <p:txBody>
          <a:bodyPr/>
          <a:lstStyle/>
          <a:p>
            <a:r>
              <a:rPr lang="zh-CN" altLang="en-US" b="1" dirty="0">
                <a:latin typeface="Calibri" panose="020F0502020204030204" pitchFamily="34" charset="0"/>
                <a:ea typeface="宋体" panose="02010600030101010101" pitchFamily="2" charset="-122"/>
              </a:rPr>
              <a:t>完美匹配</a:t>
            </a:r>
            <a:endParaRPr lang="en-US" altLang="zh-CN" b="1" dirty="0">
              <a:latin typeface="Calibri" panose="020F0502020204030204" pitchFamily="34" charset="0"/>
              <a:ea typeface="宋体" panose="02010600030101010101" pitchFamily="2" charset="-122"/>
            </a:endParaRPr>
          </a:p>
        </p:txBody>
      </p:sp>
      <p:grpSp>
        <p:nvGrpSpPr>
          <p:cNvPr id="5" name="Group 8"/>
          <p:cNvGrpSpPr>
            <a:grpSpLocks/>
          </p:cNvGrpSpPr>
          <p:nvPr/>
        </p:nvGrpSpPr>
        <p:grpSpPr bwMode="auto">
          <a:xfrm>
            <a:off x="4139952" y="3999483"/>
            <a:ext cx="4343400" cy="1955800"/>
            <a:chOff x="2517" y="2704"/>
            <a:chExt cx="2736" cy="1232"/>
          </a:xfrm>
        </p:grpSpPr>
        <p:pic>
          <p:nvPicPr>
            <p:cNvPr id="6" name="Picture 5" descr="18-2(1)"/>
            <p:cNvPicPr>
              <a:picLocks noChangeAspect="1" noChangeArrowheads="1"/>
            </p:cNvPicPr>
            <p:nvPr/>
          </p:nvPicPr>
          <p:blipFill>
            <a:blip r:embed="rId2">
              <a:extLst>
                <a:ext uri="{28A0092B-C50C-407E-A947-70E740481C1C}">
                  <a14:useLocalDpi xmlns:a14="http://schemas.microsoft.com/office/drawing/2010/main" val="0"/>
                </a:ext>
              </a:extLst>
            </a:blip>
            <a:srcRect l="38399"/>
            <a:stretch>
              <a:fillRect/>
            </a:stretch>
          </p:blipFill>
          <p:spPr bwMode="auto">
            <a:xfrm>
              <a:off x="2517" y="2704"/>
              <a:ext cx="2736" cy="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6"/>
            <p:cNvSpPr txBox="1">
              <a:spLocks noChangeArrowheads="1"/>
            </p:cNvSpPr>
            <p:nvPr/>
          </p:nvSpPr>
          <p:spPr bwMode="auto">
            <a:xfrm>
              <a:off x="3024" y="3648"/>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i="1">
                  <a:solidFill>
                    <a:srgbClr val="003399"/>
                  </a:solidFill>
                  <a:latin typeface="Times New Roman" panose="02020603050405020304" pitchFamily="18" charset="0"/>
                </a:rPr>
                <a:t>M</a:t>
              </a:r>
              <a:r>
                <a:rPr lang="en-US" altLang="zh-CN" sz="2400" b="1" baseline="-25000">
                  <a:solidFill>
                    <a:srgbClr val="003399"/>
                  </a:solidFill>
                  <a:latin typeface="Times New Roman" panose="02020603050405020304" pitchFamily="18" charset="0"/>
                </a:rPr>
                <a:t>1</a:t>
              </a:r>
            </a:p>
          </p:txBody>
        </p:sp>
        <p:sp>
          <p:nvSpPr>
            <p:cNvPr id="8" name="Text Box 7"/>
            <p:cNvSpPr txBox="1">
              <a:spLocks noChangeArrowheads="1"/>
            </p:cNvSpPr>
            <p:nvPr/>
          </p:nvSpPr>
          <p:spPr bwMode="auto">
            <a:xfrm>
              <a:off x="4512" y="364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i="1">
                  <a:solidFill>
                    <a:srgbClr val="003399"/>
                  </a:solidFill>
                  <a:latin typeface="Times New Roman" panose="02020603050405020304" pitchFamily="18" charset="0"/>
                </a:rPr>
                <a:t>M</a:t>
              </a:r>
              <a:r>
                <a:rPr lang="en-US" altLang="zh-CN" sz="2400" b="1" baseline="-25000">
                  <a:solidFill>
                    <a:srgbClr val="003399"/>
                  </a:solidFill>
                  <a:latin typeface="Times New Roman" panose="02020603050405020304" pitchFamily="18" charset="0"/>
                </a:rPr>
                <a:t>2</a:t>
              </a:r>
            </a:p>
          </p:txBody>
        </p:sp>
      </p:grpSp>
      <p:sp>
        <p:nvSpPr>
          <p:cNvPr id="9" name="Rectangle 3"/>
          <p:cNvSpPr txBox="1">
            <a:spLocks noChangeArrowheads="1"/>
          </p:cNvSpPr>
          <p:nvPr/>
        </p:nvSpPr>
        <p:spPr bwMode="auto">
          <a:xfrm>
            <a:off x="179388" y="836712"/>
            <a:ext cx="8229600" cy="2736304"/>
          </a:xfrm>
          <a:prstGeom prst="rect">
            <a:avLst/>
          </a:prstGeom>
          <a:solidFill>
            <a:srgbClr val="FFFF00"/>
          </a:solidFill>
          <a:ln>
            <a:noFill/>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lgn="just" eaLnBrk="1" hangingPunct="1">
              <a:buFont typeface="Wingdings" panose="05000000000000000000" pitchFamily="2" charset="2"/>
              <a:buNone/>
            </a:pPr>
            <a:r>
              <a:rPr lang="zh-CN" altLang="en-US" sz="2800" b="1" dirty="0">
                <a:latin typeface="Times New Roman" panose="02020603050405020304" pitchFamily="18" charset="0"/>
              </a:rPr>
              <a:t>设</a:t>
            </a:r>
            <a:r>
              <a:rPr lang="en-US" altLang="zh-CN" sz="2800" b="1" i="1" dirty="0">
                <a:latin typeface="Times New Roman" panose="02020603050405020304" pitchFamily="18" charset="0"/>
              </a:rPr>
              <a:t>M</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中一个匹配</a:t>
            </a:r>
          </a:p>
          <a:p>
            <a:pPr algn="just" eaLnBrk="1" hangingPunct="1">
              <a:buFont typeface="Wingdings" panose="05000000000000000000" pitchFamily="2" charset="2"/>
              <a:buNone/>
            </a:pPr>
            <a:r>
              <a:rPr lang="en-US" altLang="zh-CN" sz="2800" b="1" i="1" dirty="0">
                <a:solidFill>
                  <a:srgbClr val="FF3300"/>
                </a:solidFill>
                <a:latin typeface="Times New Roman" panose="02020603050405020304" pitchFamily="18" charset="0"/>
              </a:rPr>
              <a:t>v</a:t>
            </a:r>
            <a:r>
              <a:rPr lang="en-US" altLang="zh-CN" sz="2800" b="1" i="1" baseline="-30000" dirty="0">
                <a:solidFill>
                  <a:srgbClr val="FF3300"/>
                </a:solidFill>
                <a:latin typeface="Times New Roman" panose="02020603050405020304" pitchFamily="18" charset="0"/>
              </a:rPr>
              <a:t>i</a:t>
            </a:r>
            <a:r>
              <a:rPr lang="zh-CN" altLang="en-US" sz="2800" b="1" dirty="0">
                <a:solidFill>
                  <a:srgbClr val="FF3300"/>
                </a:solidFill>
                <a:latin typeface="Times New Roman" panose="02020603050405020304" pitchFamily="18" charset="0"/>
              </a:rPr>
              <a:t>与</a:t>
            </a:r>
            <a:r>
              <a:rPr lang="en-US" altLang="zh-CN" sz="2800" b="1" i="1" dirty="0" err="1">
                <a:solidFill>
                  <a:srgbClr val="FF3300"/>
                </a:solidFill>
                <a:latin typeface="Times New Roman" panose="02020603050405020304" pitchFamily="18" charset="0"/>
              </a:rPr>
              <a:t>v</a:t>
            </a:r>
            <a:r>
              <a:rPr lang="en-US" altLang="zh-CN" sz="2800" b="1" i="1" baseline="-30000" dirty="0" err="1">
                <a:solidFill>
                  <a:srgbClr val="FF3300"/>
                </a:solidFill>
                <a:latin typeface="Times New Roman" panose="02020603050405020304" pitchFamily="18" charset="0"/>
              </a:rPr>
              <a:t>j</a:t>
            </a:r>
            <a:r>
              <a:rPr lang="zh-CN" altLang="en-US" sz="2800" b="1" dirty="0">
                <a:solidFill>
                  <a:srgbClr val="FF3300"/>
                </a:solidFill>
                <a:latin typeface="Times New Roman" panose="02020603050405020304" pitchFamily="18" charset="0"/>
              </a:rPr>
              <a:t>被</a:t>
            </a:r>
            <a:r>
              <a:rPr lang="en-US" altLang="zh-CN" sz="2800" b="1" i="1" dirty="0">
                <a:solidFill>
                  <a:srgbClr val="FF3300"/>
                </a:solidFill>
                <a:latin typeface="Times New Roman" panose="02020603050405020304" pitchFamily="18" charset="0"/>
              </a:rPr>
              <a:t>M</a:t>
            </a:r>
            <a:r>
              <a:rPr lang="zh-CN" altLang="en-US" sz="2800" b="1" dirty="0">
                <a:solidFill>
                  <a:srgbClr val="FF3300"/>
                </a:solidFill>
                <a:latin typeface="Times New Roman" panose="02020603050405020304" pitchFamily="18" charset="0"/>
              </a:rPr>
              <a:t>匹配</a:t>
            </a:r>
            <a:r>
              <a:rPr lang="en-US" altLang="zh-CN" sz="2800" b="1" dirty="0">
                <a:latin typeface="Times New Roman" panose="02020603050405020304" pitchFamily="18" charset="0"/>
              </a:rPr>
              <a:t>: (</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i</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i="1" baseline="-30000" dirty="0" err="1">
                <a:latin typeface="Times New Roman" panose="02020603050405020304" pitchFamily="18" charset="0"/>
              </a:rPr>
              <a:t>j</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M</a:t>
            </a:r>
            <a:endParaRPr lang="en-US" altLang="zh-CN" sz="2800" b="1" dirty="0">
              <a:latin typeface="Times New Roman" panose="02020603050405020304" pitchFamily="18" charset="0"/>
            </a:endParaRPr>
          </a:p>
          <a:p>
            <a:pPr algn="just" eaLnBrk="1" hangingPunct="1">
              <a:buFont typeface="Wingdings" panose="05000000000000000000" pitchFamily="2" charset="2"/>
              <a:buNone/>
            </a:pPr>
            <a:r>
              <a:rPr lang="en-US" altLang="zh-CN" sz="2800" b="1" i="1" dirty="0">
                <a:solidFill>
                  <a:srgbClr val="FF3300"/>
                </a:solidFill>
                <a:latin typeface="Times New Roman" panose="02020603050405020304" pitchFamily="18" charset="0"/>
              </a:rPr>
              <a:t>v</a:t>
            </a:r>
            <a:r>
              <a:rPr lang="zh-CN" altLang="en-US" sz="2800" b="1" dirty="0">
                <a:solidFill>
                  <a:srgbClr val="FF3300"/>
                </a:solidFill>
                <a:latin typeface="Times New Roman" panose="02020603050405020304" pitchFamily="18" charset="0"/>
              </a:rPr>
              <a:t>为</a:t>
            </a:r>
            <a:r>
              <a:rPr lang="en-US" altLang="zh-CN" sz="2800" b="1" i="1" dirty="0">
                <a:solidFill>
                  <a:srgbClr val="FF3300"/>
                </a:solidFill>
                <a:latin typeface="Times New Roman" panose="02020603050405020304" pitchFamily="18" charset="0"/>
              </a:rPr>
              <a:t>M</a:t>
            </a:r>
            <a:r>
              <a:rPr lang="zh-CN" altLang="en-US" sz="2800" b="1" dirty="0">
                <a:solidFill>
                  <a:srgbClr val="FF3300"/>
                </a:solidFill>
                <a:latin typeface="Times New Roman" panose="02020603050405020304" pitchFamily="18" charset="0"/>
              </a:rPr>
              <a:t>饱和点</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M</a:t>
            </a:r>
            <a:r>
              <a:rPr lang="zh-CN" altLang="en-US" sz="2800" b="1" dirty="0">
                <a:latin typeface="Times New Roman" panose="02020603050405020304" pitchFamily="18" charset="0"/>
              </a:rPr>
              <a:t>中有边与</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关联</a:t>
            </a:r>
          </a:p>
          <a:p>
            <a:pPr algn="just" eaLnBrk="1" hangingPunct="1">
              <a:buFont typeface="Wingdings" panose="05000000000000000000" pitchFamily="2" charset="2"/>
              <a:buNone/>
            </a:pPr>
            <a:r>
              <a:rPr lang="en-US" altLang="zh-CN" sz="2800" b="1" i="1" dirty="0">
                <a:solidFill>
                  <a:srgbClr val="FF3300"/>
                </a:solidFill>
                <a:latin typeface="Times New Roman" panose="02020603050405020304" pitchFamily="18" charset="0"/>
              </a:rPr>
              <a:t>v</a:t>
            </a:r>
            <a:r>
              <a:rPr lang="zh-CN" altLang="en-US" sz="2800" b="1" dirty="0">
                <a:solidFill>
                  <a:srgbClr val="FF3300"/>
                </a:solidFill>
                <a:latin typeface="Times New Roman" panose="02020603050405020304" pitchFamily="18" charset="0"/>
              </a:rPr>
              <a:t>为</a:t>
            </a:r>
            <a:r>
              <a:rPr lang="en-US" altLang="zh-CN" sz="2800" b="1" i="1" dirty="0">
                <a:solidFill>
                  <a:srgbClr val="FF3300"/>
                </a:solidFill>
                <a:latin typeface="Times New Roman" panose="02020603050405020304" pitchFamily="18" charset="0"/>
              </a:rPr>
              <a:t>M</a:t>
            </a:r>
            <a:r>
              <a:rPr lang="zh-CN" altLang="en-US" sz="2800" b="1" dirty="0">
                <a:solidFill>
                  <a:srgbClr val="FF3300"/>
                </a:solidFill>
                <a:latin typeface="Times New Roman" panose="02020603050405020304" pitchFamily="18" charset="0"/>
              </a:rPr>
              <a:t>非饱和点</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M</a:t>
            </a:r>
            <a:r>
              <a:rPr lang="zh-CN" altLang="en-US" sz="2800" b="1" dirty="0">
                <a:latin typeface="Times New Roman" panose="02020603050405020304" pitchFamily="18" charset="0"/>
              </a:rPr>
              <a:t>中没有边与</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关联</a:t>
            </a:r>
            <a:endParaRPr lang="en-US" altLang="zh-CN" sz="2800" b="1" dirty="0">
              <a:latin typeface="Times New Roman" panose="02020603050405020304" pitchFamily="18" charset="0"/>
            </a:endParaRPr>
          </a:p>
          <a:p>
            <a:pPr algn="just" eaLnBrk="1" hangingPunct="1">
              <a:buFont typeface="Wingdings" panose="05000000000000000000" pitchFamily="2" charset="2"/>
              <a:buNone/>
            </a:pPr>
            <a:r>
              <a:rPr lang="en-US" altLang="zh-CN" sz="2800" b="1" i="1" dirty="0">
                <a:solidFill>
                  <a:srgbClr val="FF3300"/>
                </a:solidFill>
                <a:latin typeface="Times New Roman" panose="02020603050405020304" pitchFamily="18" charset="0"/>
              </a:rPr>
              <a:t>M</a:t>
            </a:r>
            <a:r>
              <a:rPr lang="zh-CN" altLang="en-US" sz="2800" b="1" dirty="0">
                <a:solidFill>
                  <a:srgbClr val="FF3300"/>
                </a:solidFill>
                <a:latin typeface="Times New Roman" panose="02020603050405020304" pitchFamily="18" charset="0"/>
              </a:rPr>
              <a:t>为完美匹配</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的每个顶点都是</a:t>
            </a:r>
            <a:r>
              <a:rPr lang="en-US" altLang="zh-CN" sz="2800" b="1" i="1" dirty="0">
                <a:latin typeface="Times New Roman" panose="02020603050405020304" pitchFamily="18" charset="0"/>
              </a:rPr>
              <a:t>M</a:t>
            </a:r>
            <a:r>
              <a:rPr lang="zh-CN" altLang="en-US" sz="2800" b="1" dirty="0">
                <a:latin typeface="Times New Roman" panose="02020603050405020304" pitchFamily="18" charset="0"/>
              </a:rPr>
              <a:t>饱和点 </a:t>
            </a:r>
          </a:p>
        </p:txBody>
      </p:sp>
      <p:sp>
        <p:nvSpPr>
          <p:cNvPr id="2" name="矩形 1"/>
          <p:cNvSpPr/>
          <p:nvPr/>
        </p:nvSpPr>
        <p:spPr>
          <a:xfrm>
            <a:off x="179388" y="3774986"/>
            <a:ext cx="4968676" cy="2062103"/>
          </a:xfrm>
          <a:prstGeom prst="rect">
            <a:avLst/>
          </a:prstGeom>
        </p:spPr>
        <p:txBody>
          <a:bodyPr wrap="square">
            <a:spAutoFit/>
          </a:bodyPr>
          <a:lstStyle/>
          <a:p>
            <a:pPr eaLnBrk="1" hangingPunct="1">
              <a:spcBef>
                <a:spcPts val="0"/>
              </a:spcBef>
              <a:buFont typeface="Wingdings" panose="05000000000000000000" pitchFamily="2" charset="2"/>
              <a:buNone/>
            </a:pPr>
            <a:r>
              <a:rPr lang="zh-CN" altLang="en-US" sz="3200" b="1" dirty="0">
                <a:latin typeface="Times New Roman" panose="02020603050405020304" pitchFamily="18" charset="0"/>
              </a:rPr>
              <a:t>例</a:t>
            </a:r>
            <a:r>
              <a:rPr lang="zh-CN" altLang="en-US" sz="3200" b="1" dirty="0">
                <a:solidFill>
                  <a:srgbClr val="003399"/>
                </a:solidFill>
                <a:latin typeface="Times New Roman" panose="02020603050405020304" pitchFamily="18" charset="0"/>
              </a:rPr>
              <a:t> 关于</a:t>
            </a:r>
            <a:r>
              <a:rPr lang="en-US" altLang="zh-CN" sz="3200" b="1" i="1" dirty="0">
                <a:solidFill>
                  <a:srgbClr val="003399"/>
                </a:solidFill>
                <a:latin typeface="Times New Roman" panose="02020603050405020304" pitchFamily="18" charset="0"/>
              </a:rPr>
              <a:t>M</a:t>
            </a:r>
            <a:r>
              <a:rPr lang="en-US" altLang="zh-CN" sz="3200" b="1" baseline="-25000" dirty="0">
                <a:solidFill>
                  <a:srgbClr val="003399"/>
                </a:solidFill>
                <a:latin typeface="Times New Roman" panose="02020603050405020304" pitchFamily="18" charset="0"/>
              </a:rPr>
              <a:t>1</a:t>
            </a:r>
            <a:r>
              <a:rPr lang="en-US" altLang="zh-CN" sz="3200" b="1" dirty="0">
                <a:solidFill>
                  <a:srgbClr val="003399"/>
                </a:solidFill>
                <a:latin typeface="Times New Roman" panose="02020603050405020304" pitchFamily="18" charset="0"/>
              </a:rPr>
              <a:t>, </a:t>
            </a:r>
          </a:p>
          <a:p>
            <a:pPr eaLnBrk="1" hangingPunct="1">
              <a:spcBef>
                <a:spcPts val="0"/>
              </a:spcBef>
              <a:buFont typeface="Wingdings" panose="05000000000000000000" pitchFamily="2" charset="2"/>
              <a:buNone/>
            </a:pPr>
            <a:r>
              <a:rPr lang="en-US" altLang="zh-CN" sz="3200" b="1" i="1" dirty="0">
                <a:solidFill>
                  <a:srgbClr val="003399"/>
                </a:solidFill>
                <a:latin typeface="Times New Roman" panose="02020603050405020304" pitchFamily="18" charset="0"/>
              </a:rPr>
              <a:t>        </a:t>
            </a:r>
            <a:r>
              <a:rPr lang="en-US" altLang="zh-CN" sz="3200" b="1" i="1" dirty="0" err="1">
                <a:solidFill>
                  <a:srgbClr val="003399"/>
                </a:solidFill>
                <a:latin typeface="Times New Roman" panose="02020603050405020304" pitchFamily="18" charset="0"/>
              </a:rPr>
              <a:t>a,b,e,d</a:t>
            </a:r>
            <a:r>
              <a:rPr lang="zh-CN" altLang="en-US" sz="3200" b="1" dirty="0">
                <a:solidFill>
                  <a:srgbClr val="003399"/>
                </a:solidFill>
                <a:latin typeface="Times New Roman" panose="02020603050405020304" pitchFamily="18" charset="0"/>
              </a:rPr>
              <a:t>是饱和点</a:t>
            </a:r>
          </a:p>
          <a:p>
            <a:pPr eaLnBrk="1" hangingPunct="1">
              <a:spcBef>
                <a:spcPts val="0"/>
              </a:spcBef>
              <a:buFont typeface="Wingdings" panose="05000000000000000000" pitchFamily="2" charset="2"/>
              <a:buNone/>
            </a:pPr>
            <a:r>
              <a:rPr lang="zh-CN" altLang="en-US" sz="3200" b="1" dirty="0">
                <a:solidFill>
                  <a:srgbClr val="003399"/>
                </a:solidFill>
                <a:latin typeface="Times New Roman" panose="02020603050405020304" pitchFamily="18" charset="0"/>
              </a:rPr>
              <a:t>        </a:t>
            </a:r>
            <a:r>
              <a:rPr lang="en-US" altLang="zh-CN" sz="3200" b="1" i="1" dirty="0" err="1">
                <a:solidFill>
                  <a:srgbClr val="003399"/>
                </a:solidFill>
                <a:latin typeface="Times New Roman" panose="02020603050405020304" pitchFamily="18" charset="0"/>
              </a:rPr>
              <a:t>f,c</a:t>
            </a:r>
            <a:r>
              <a:rPr lang="zh-CN" altLang="en-US" sz="3200" b="1" dirty="0">
                <a:solidFill>
                  <a:srgbClr val="003399"/>
                </a:solidFill>
                <a:latin typeface="Times New Roman" panose="02020603050405020304" pitchFamily="18" charset="0"/>
              </a:rPr>
              <a:t>是非饱和点</a:t>
            </a:r>
          </a:p>
          <a:p>
            <a:pPr eaLnBrk="1" hangingPunct="1">
              <a:spcBef>
                <a:spcPts val="0"/>
              </a:spcBef>
              <a:buFont typeface="Wingdings" panose="05000000000000000000" pitchFamily="2" charset="2"/>
              <a:buNone/>
            </a:pPr>
            <a:r>
              <a:rPr lang="zh-CN" altLang="en-US" sz="3200" b="1" i="1" dirty="0">
                <a:solidFill>
                  <a:srgbClr val="003399"/>
                </a:solidFill>
                <a:latin typeface="Times New Roman" panose="02020603050405020304" pitchFamily="18" charset="0"/>
              </a:rPr>
              <a:t>     </a:t>
            </a:r>
            <a:r>
              <a:rPr lang="en-US" altLang="zh-CN" sz="3200" b="1" i="1" dirty="0">
                <a:solidFill>
                  <a:srgbClr val="003399"/>
                </a:solidFill>
                <a:latin typeface="Times New Roman" panose="02020603050405020304" pitchFamily="18" charset="0"/>
              </a:rPr>
              <a:t>M</a:t>
            </a:r>
            <a:r>
              <a:rPr lang="en-US" altLang="zh-CN" sz="3200" b="1" baseline="-25000" dirty="0">
                <a:solidFill>
                  <a:srgbClr val="003399"/>
                </a:solidFill>
                <a:latin typeface="Times New Roman" panose="02020603050405020304" pitchFamily="18" charset="0"/>
              </a:rPr>
              <a:t>1</a:t>
            </a:r>
            <a:r>
              <a:rPr lang="zh-CN" altLang="en-US" sz="3200" b="1" dirty="0">
                <a:solidFill>
                  <a:srgbClr val="003399"/>
                </a:solidFill>
                <a:latin typeface="Times New Roman" panose="02020603050405020304" pitchFamily="18" charset="0"/>
              </a:rPr>
              <a:t>不是完美匹配</a:t>
            </a:r>
          </a:p>
        </p:txBody>
      </p:sp>
      <p:sp>
        <p:nvSpPr>
          <p:cNvPr id="3" name="矩形 2"/>
          <p:cNvSpPr/>
          <p:nvPr/>
        </p:nvSpPr>
        <p:spPr>
          <a:xfrm>
            <a:off x="6882231" y="5986105"/>
            <a:ext cx="1627369" cy="523220"/>
          </a:xfrm>
          <a:prstGeom prst="rect">
            <a:avLst/>
          </a:prstGeom>
        </p:spPr>
        <p:txBody>
          <a:bodyPr wrap="none">
            <a:spAutoFit/>
          </a:bodyPr>
          <a:lstStyle/>
          <a:p>
            <a:pPr eaLnBrk="1" hangingPunct="1">
              <a:spcBef>
                <a:spcPts val="0"/>
              </a:spcBef>
              <a:buFont typeface="Wingdings" panose="05000000000000000000" pitchFamily="2" charset="2"/>
              <a:buNone/>
            </a:pPr>
            <a:r>
              <a:rPr lang="zh-CN" altLang="en-US" sz="2800" b="1" dirty="0">
                <a:solidFill>
                  <a:srgbClr val="003399"/>
                </a:solidFill>
                <a:latin typeface="Times New Roman" panose="02020603050405020304" pitchFamily="18" charset="0"/>
              </a:rPr>
              <a:t>完美匹配</a:t>
            </a:r>
          </a:p>
        </p:txBody>
      </p:sp>
    </p:spTree>
    <p:extLst>
      <p:ext uri="{BB962C8B-B14F-4D97-AF65-F5344CB8AC3E}">
        <p14:creationId xmlns:p14="http://schemas.microsoft.com/office/powerpoint/2010/main" val="1874880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标题 1"/>
          <p:cNvSpPr txBox="1">
            <a:spLocks/>
          </p:cNvSpPr>
          <p:nvPr/>
        </p:nvSpPr>
        <p:spPr bwMode="auto">
          <a:xfrm>
            <a:off x="241327" y="-1"/>
            <a:ext cx="8229600" cy="69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400" b="1" dirty="0">
                <a:solidFill>
                  <a:schemeClr val="bg1"/>
                </a:solidFill>
                <a:latin typeface="Times New Roman" panose="02020603050405020304" pitchFamily="18" charset="0"/>
              </a:rPr>
              <a:t>定义</a:t>
            </a:r>
            <a:r>
              <a:rPr lang="en-US" altLang="zh-CN" sz="4400" b="1" dirty="0">
                <a:solidFill>
                  <a:schemeClr val="bg1"/>
                </a:solidFill>
                <a:latin typeface="Times New Roman" panose="02020603050405020304" pitchFamily="18" charset="0"/>
              </a:rPr>
              <a:t>6.3             </a:t>
            </a:r>
            <a:r>
              <a:rPr lang="zh-CN" altLang="en-US" sz="4400" b="1" dirty="0">
                <a:solidFill>
                  <a:schemeClr val="bg1"/>
                </a:solidFill>
                <a:latin typeface="Times New Roman" panose="02020603050405020304" pitchFamily="18" charset="0"/>
              </a:rPr>
              <a:t>完备匹配</a:t>
            </a:r>
            <a:endParaRPr lang="en-US" altLang="zh-CN" sz="4400" b="1" dirty="0">
              <a:solidFill>
                <a:schemeClr val="bg1"/>
              </a:solidFill>
            </a:endParaRPr>
          </a:p>
        </p:txBody>
      </p:sp>
      <p:sp>
        <p:nvSpPr>
          <p:cNvPr id="4" name="Rectangle 3"/>
          <p:cNvSpPr txBox="1">
            <a:spLocks noChangeArrowheads="1"/>
          </p:cNvSpPr>
          <p:nvPr/>
        </p:nvSpPr>
        <p:spPr bwMode="auto">
          <a:xfrm>
            <a:off x="247904" y="836712"/>
            <a:ext cx="8644576" cy="2520280"/>
          </a:xfrm>
          <a:prstGeom prst="rect">
            <a:avLst/>
          </a:prstGeom>
          <a:solidFill>
            <a:srgbClr val="FFFF00"/>
          </a:solidFill>
          <a:ln>
            <a:noFill/>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lgn="just" eaLnBrk="1" hangingPunct="1">
              <a:lnSpc>
                <a:spcPct val="120000"/>
              </a:lnSpc>
              <a:spcBef>
                <a:spcPts val="0"/>
              </a:spcBef>
              <a:buFont typeface="Wingdings" panose="05000000000000000000" pitchFamily="2" charset="2"/>
              <a:buNone/>
            </a:pPr>
            <a:r>
              <a:rPr lang="zh-CN" altLang="en-US" b="1" dirty="0">
                <a:latin typeface="Times New Roman" panose="02020603050405020304" pitchFamily="18" charset="0"/>
              </a:rPr>
              <a:t>设</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en-US" altLang="zh-CN" b="1" i="1" dirty="0">
                <a:latin typeface="Times New Roman" panose="02020603050405020304" pitchFamily="18" charset="0"/>
              </a:rPr>
              <a:t>V</a:t>
            </a:r>
            <a:r>
              <a:rPr lang="en-US" altLang="zh-CN" b="1" baseline="-30000" dirty="0">
                <a:latin typeface="Times New Roman" panose="02020603050405020304" pitchFamily="18" charset="0"/>
              </a:rPr>
              <a:t>1</a:t>
            </a:r>
            <a:r>
              <a:rPr lang="en-US" altLang="zh-CN" b="1" dirty="0">
                <a:latin typeface="Times New Roman" panose="02020603050405020304" pitchFamily="18" charset="0"/>
              </a:rPr>
              <a:t>,</a:t>
            </a:r>
            <a:r>
              <a:rPr lang="en-US" altLang="zh-CN" b="1" i="1" dirty="0">
                <a:latin typeface="Times New Roman" panose="02020603050405020304" pitchFamily="18" charset="0"/>
              </a:rPr>
              <a:t>V</a:t>
            </a:r>
            <a:r>
              <a:rPr lang="en-US" altLang="zh-CN" b="1" baseline="-30000" dirty="0">
                <a:latin typeface="Times New Roman" panose="02020603050405020304" pitchFamily="18" charset="0"/>
              </a:rPr>
              <a:t>2</a:t>
            </a:r>
            <a:r>
              <a:rPr lang="en-US" altLang="zh-CN" b="1" dirty="0">
                <a:latin typeface="Times New Roman" panose="02020603050405020304" pitchFamily="18" charset="0"/>
              </a:rPr>
              <a:t>,</a:t>
            </a:r>
            <a:r>
              <a:rPr lang="en-US" altLang="zh-CN" b="1" i="1" dirty="0">
                <a:latin typeface="Times New Roman" panose="02020603050405020304" pitchFamily="18" charset="0"/>
              </a:rPr>
              <a:t>E</a:t>
            </a:r>
            <a:r>
              <a:rPr lang="en-US" altLang="zh-CN" b="1" dirty="0">
                <a:latin typeface="Times New Roman" panose="02020603050405020304" pitchFamily="18" charset="0"/>
              </a:rPr>
              <a:t>)</a:t>
            </a:r>
            <a:r>
              <a:rPr lang="zh-CN" altLang="en-US" b="1" dirty="0">
                <a:latin typeface="Times New Roman" panose="02020603050405020304" pitchFamily="18" charset="0"/>
              </a:rPr>
              <a:t>为二部图</a:t>
            </a:r>
            <a:r>
              <a:rPr lang="en-US" altLang="zh-CN" b="1" dirty="0">
                <a:latin typeface="Times New Roman" panose="02020603050405020304" pitchFamily="18" charset="0"/>
              </a:rPr>
              <a:t>, |</a:t>
            </a:r>
            <a:r>
              <a:rPr lang="en-US" altLang="zh-CN" b="1" i="1" dirty="0">
                <a:latin typeface="Times New Roman" panose="02020603050405020304" pitchFamily="18" charset="0"/>
              </a:rPr>
              <a:t>V</a:t>
            </a:r>
            <a:r>
              <a:rPr lang="en-US" altLang="zh-CN" b="1" baseline="-30000" dirty="0">
                <a:latin typeface="Times New Roman" panose="02020603050405020304" pitchFamily="18" charset="0"/>
              </a:rPr>
              <a:t>1</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a:latin typeface="Times New Roman" panose="02020603050405020304" pitchFamily="18" charset="0"/>
              </a:rPr>
              <a:t>V</a:t>
            </a:r>
            <a:r>
              <a:rPr lang="en-US" altLang="zh-CN" b="1" baseline="-30000" dirty="0">
                <a:latin typeface="Times New Roman" panose="02020603050405020304" pitchFamily="18" charset="0"/>
              </a:rPr>
              <a:t>2</a:t>
            </a:r>
            <a:r>
              <a:rPr lang="en-US" altLang="zh-CN" b="1" dirty="0">
                <a:latin typeface="Times New Roman" panose="02020603050405020304" pitchFamily="18" charset="0"/>
              </a:rPr>
              <a:t>|, </a:t>
            </a:r>
            <a:r>
              <a:rPr lang="en-US" altLang="zh-CN" b="1" i="1" dirty="0">
                <a:latin typeface="Times New Roman" panose="02020603050405020304" pitchFamily="18" charset="0"/>
              </a:rPr>
              <a:t>M</a:t>
            </a:r>
            <a:r>
              <a:rPr lang="zh-CN" altLang="en-US" b="1" dirty="0">
                <a:latin typeface="Times New Roman" panose="02020603050405020304" pitchFamily="18" charset="0"/>
              </a:rPr>
              <a:t>是</a:t>
            </a:r>
            <a:r>
              <a:rPr lang="en-US" altLang="zh-CN" b="1" i="1" dirty="0">
                <a:latin typeface="Times New Roman" panose="02020603050405020304" pitchFamily="18" charset="0"/>
              </a:rPr>
              <a:t>G</a:t>
            </a:r>
            <a:r>
              <a:rPr lang="zh-CN" altLang="en-US" b="1" dirty="0">
                <a:latin typeface="Times New Roman" panose="02020603050405020304" pitchFamily="18" charset="0"/>
              </a:rPr>
              <a:t>中最大匹配</a:t>
            </a:r>
            <a:r>
              <a:rPr lang="en-US" altLang="zh-CN" b="1" dirty="0">
                <a:latin typeface="Times New Roman" panose="02020603050405020304" pitchFamily="18" charset="0"/>
              </a:rPr>
              <a:t>, </a:t>
            </a:r>
            <a:r>
              <a:rPr lang="zh-CN" altLang="en-US" b="1" dirty="0">
                <a:latin typeface="Times New Roman" panose="02020603050405020304" pitchFamily="18" charset="0"/>
              </a:rPr>
              <a:t>若</a:t>
            </a:r>
            <a:r>
              <a:rPr lang="en-US" altLang="zh-CN" b="1" i="1" dirty="0">
                <a:latin typeface="Times New Roman" panose="02020603050405020304" pitchFamily="18" charset="0"/>
              </a:rPr>
              <a:t>V</a:t>
            </a:r>
            <a:r>
              <a:rPr lang="en-US" altLang="zh-CN" b="1" baseline="-30000" dirty="0">
                <a:latin typeface="Times New Roman" panose="02020603050405020304" pitchFamily="18" charset="0"/>
              </a:rPr>
              <a:t>1</a:t>
            </a:r>
            <a:r>
              <a:rPr lang="zh-CN" altLang="en-US" b="1" dirty="0">
                <a:latin typeface="Times New Roman" panose="02020603050405020304" pitchFamily="18" charset="0"/>
              </a:rPr>
              <a:t>中顶点全是</a:t>
            </a:r>
            <a:r>
              <a:rPr lang="en-US" altLang="zh-CN" b="1" i="1" dirty="0">
                <a:latin typeface="Times New Roman" panose="02020603050405020304" pitchFamily="18" charset="0"/>
              </a:rPr>
              <a:t>M</a:t>
            </a:r>
            <a:r>
              <a:rPr lang="zh-CN" altLang="en-US" b="1" dirty="0">
                <a:latin typeface="Times New Roman" panose="02020603050405020304" pitchFamily="18" charset="0"/>
              </a:rPr>
              <a:t>饱和点</a:t>
            </a:r>
            <a:r>
              <a:rPr lang="en-US" altLang="zh-CN" b="1" dirty="0">
                <a:latin typeface="Times New Roman" panose="02020603050405020304" pitchFamily="18" charset="0"/>
              </a:rPr>
              <a:t>, </a:t>
            </a:r>
            <a:r>
              <a:rPr lang="zh-CN" altLang="en-US" b="1" dirty="0">
                <a:latin typeface="Times New Roman" panose="02020603050405020304" pitchFamily="18" charset="0"/>
              </a:rPr>
              <a:t>则称</a:t>
            </a:r>
            <a:r>
              <a:rPr lang="en-US" altLang="zh-CN" b="1" i="1" dirty="0">
                <a:latin typeface="Times New Roman" panose="02020603050405020304" pitchFamily="18" charset="0"/>
              </a:rPr>
              <a:t>M</a:t>
            </a:r>
            <a:r>
              <a:rPr lang="zh-CN" altLang="en-US" b="1" dirty="0">
                <a:latin typeface="Times New Roman" panose="02020603050405020304" pitchFamily="18" charset="0"/>
              </a:rPr>
              <a:t>为</a:t>
            </a:r>
            <a:r>
              <a:rPr lang="en-US" altLang="zh-CN" b="1" i="1" dirty="0">
                <a:latin typeface="Times New Roman" panose="02020603050405020304" pitchFamily="18" charset="0"/>
              </a:rPr>
              <a:t>G</a:t>
            </a:r>
            <a:r>
              <a:rPr lang="zh-CN" altLang="en-US" b="1" dirty="0">
                <a:latin typeface="Times New Roman" panose="02020603050405020304" pitchFamily="18" charset="0"/>
              </a:rPr>
              <a:t>中</a:t>
            </a:r>
            <a:r>
              <a:rPr lang="en-US" altLang="zh-CN" b="1" i="1" dirty="0">
                <a:latin typeface="Times New Roman" panose="02020603050405020304" pitchFamily="18" charset="0"/>
              </a:rPr>
              <a:t>V</a:t>
            </a:r>
            <a:r>
              <a:rPr lang="en-US" altLang="zh-CN" b="1" baseline="-30000" dirty="0">
                <a:latin typeface="Times New Roman" panose="02020603050405020304" pitchFamily="18" charset="0"/>
              </a:rPr>
              <a:t>1</a:t>
            </a:r>
            <a:r>
              <a:rPr lang="zh-CN" altLang="en-US" b="1" dirty="0">
                <a:latin typeface="Times New Roman" panose="02020603050405020304" pitchFamily="18" charset="0"/>
              </a:rPr>
              <a:t>到</a:t>
            </a:r>
            <a:r>
              <a:rPr lang="en-US" altLang="zh-CN" b="1" i="1" dirty="0">
                <a:latin typeface="Times New Roman" panose="02020603050405020304" pitchFamily="18" charset="0"/>
              </a:rPr>
              <a:t>V</a:t>
            </a:r>
            <a:r>
              <a:rPr lang="en-US" altLang="zh-CN" b="1" baseline="-30000" dirty="0">
                <a:latin typeface="Times New Roman" panose="02020603050405020304" pitchFamily="18" charset="0"/>
              </a:rPr>
              <a:t>2</a:t>
            </a:r>
            <a:r>
              <a:rPr lang="zh-CN" altLang="en-US" b="1" dirty="0">
                <a:latin typeface="Times New Roman" panose="02020603050405020304" pitchFamily="18" charset="0"/>
              </a:rPr>
              <a:t>的</a:t>
            </a:r>
            <a:r>
              <a:rPr lang="zh-CN" altLang="en-US" b="1" dirty="0">
                <a:solidFill>
                  <a:srgbClr val="FF0000"/>
                </a:solidFill>
                <a:latin typeface="Times New Roman" panose="02020603050405020304" pitchFamily="18" charset="0"/>
              </a:rPr>
              <a:t>完备匹配</a:t>
            </a:r>
            <a:r>
              <a:rPr lang="en-US" altLang="zh-CN" b="1" dirty="0">
                <a:latin typeface="Times New Roman" panose="02020603050405020304" pitchFamily="18" charset="0"/>
              </a:rPr>
              <a:t>. </a:t>
            </a:r>
            <a:r>
              <a:rPr lang="zh-CN" altLang="en-US" b="1" dirty="0">
                <a:latin typeface="Times New Roman" panose="02020603050405020304" pitchFamily="18" charset="0"/>
              </a:rPr>
              <a:t>当</a:t>
            </a:r>
            <a:r>
              <a:rPr lang="en-US" altLang="zh-CN" b="1" dirty="0">
                <a:latin typeface="Times New Roman" panose="02020603050405020304" pitchFamily="18" charset="0"/>
              </a:rPr>
              <a:t>|</a:t>
            </a:r>
            <a:r>
              <a:rPr lang="en-US" altLang="zh-CN" b="1" i="1" dirty="0">
                <a:latin typeface="Times New Roman" panose="02020603050405020304" pitchFamily="18" charset="0"/>
              </a:rPr>
              <a:t>V</a:t>
            </a:r>
            <a:r>
              <a:rPr lang="en-US" altLang="zh-CN" b="1" baseline="-30000" dirty="0">
                <a:latin typeface="Times New Roman" panose="02020603050405020304" pitchFamily="18" charset="0"/>
              </a:rPr>
              <a:t>1</a:t>
            </a:r>
            <a:r>
              <a:rPr lang="en-US" altLang="zh-CN" b="1" dirty="0">
                <a:latin typeface="Times New Roman" panose="02020603050405020304" pitchFamily="18" charset="0"/>
              </a:rPr>
              <a:t>|=|</a:t>
            </a:r>
            <a:r>
              <a:rPr lang="en-US" altLang="zh-CN" b="1" i="1" dirty="0">
                <a:latin typeface="Times New Roman" panose="02020603050405020304" pitchFamily="18" charset="0"/>
              </a:rPr>
              <a:t>V</a:t>
            </a:r>
            <a:r>
              <a:rPr lang="en-US" altLang="zh-CN" b="1" baseline="-30000" dirty="0">
                <a:latin typeface="Times New Roman" panose="02020603050405020304" pitchFamily="18" charset="0"/>
              </a:rPr>
              <a:t>2</a:t>
            </a:r>
            <a:r>
              <a:rPr lang="en-US" altLang="zh-CN" b="1" dirty="0">
                <a:latin typeface="Times New Roman" panose="02020603050405020304" pitchFamily="18" charset="0"/>
              </a:rPr>
              <a:t>|</a:t>
            </a:r>
            <a:r>
              <a:rPr lang="zh-CN" altLang="en-US" b="1" dirty="0">
                <a:latin typeface="Times New Roman" panose="02020603050405020304" pitchFamily="18" charset="0"/>
              </a:rPr>
              <a:t>时</a:t>
            </a:r>
            <a:r>
              <a:rPr lang="en-US" altLang="zh-CN" b="1" dirty="0">
                <a:latin typeface="Times New Roman" panose="02020603050405020304" pitchFamily="18" charset="0"/>
              </a:rPr>
              <a:t>, </a:t>
            </a:r>
            <a:r>
              <a:rPr lang="zh-CN" altLang="en-US" b="1" dirty="0">
                <a:latin typeface="Times New Roman" panose="02020603050405020304" pitchFamily="18" charset="0"/>
              </a:rPr>
              <a:t>完备匹配变成完美匹配</a:t>
            </a:r>
            <a:r>
              <a:rPr lang="en-US" altLang="zh-CN" b="1" dirty="0">
                <a:latin typeface="Times New Roman" panose="02020603050405020304" pitchFamily="18" charset="0"/>
              </a:rPr>
              <a:t>.</a:t>
            </a:r>
          </a:p>
          <a:p>
            <a:pPr marL="609600" indent="-609600" algn="just" eaLnBrk="1" hangingPunct="1">
              <a:buFont typeface="Wingdings" panose="05000000000000000000" pitchFamily="2" charset="2"/>
              <a:buNone/>
            </a:pPr>
            <a:endParaRPr lang="en-US" altLang="zh-CN" sz="2800" b="1" dirty="0">
              <a:solidFill>
                <a:srgbClr val="003399"/>
              </a:solidFill>
              <a:latin typeface="Times New Roman" panose="02020603050405020304" pitchFamily="18" charset="0"/>
            </a:endParaRPr>
          </a:p>
          <a:p>
            <a:pPr marL="609600" indent="-609600" algn="just" eaLnBrk="1" hangingPunct="1">
              <a:buFont typeface="Wingdings" panose="05000000000000000000" pitchFamily="2" charset="2"/>
              <a:buNone/>
            </a:pPr>
            <a:r>
              <a:rPr lang="zh-CN" altLang="en-US" b="1" dirty="0">
                <a:solidFill>
                  <a:srgbClr val="003399"/>
                </a:solidFill>
                <a:latin typeface="Times New Roman" panose="02020603050405020304" pitchFamily="18" charset="0"/>
              </a:rPr>
              <a:t>例</a:t>
            </a:r>
            <a:endParaRPr lang="en-US" altLang="zh-CN" b="1" dirty="0">
              <a:solidFill>
                <a:srgbClr val="003399"/>
              </a:solidFill>
              <a:latin typeface="Times New Roman" panose="02020603050405020304" pitchFamily="18" charset="0"/>
            </a:endParaRPr>
          </a:p>
        </p:txBody>
      </p:sp>
      <p:grpSp>
        <p:nvGrpSpPr>
          <p:cNvPr id="5" name="组合 10"/>
          <p:cNvGrpSpPr>
            <a:grpSpLocks/>
          </p:cNvGrpSpPr>
          <p:nvPr/>
        </p:nvGrpSpPr>
        <p:grpSpPr bwMode="auto">
          <a:xfrm>
            <a:off x="899592" y="4005064"/>
            <a:ext cx="7705725" cy="2046287"/>
            <a:chOff x="714348" y="4383109"/>
            <a:chExt cx="7705725" cy="2046287"/>
          </a:xfrm>
        </p:grpSpPr>
        <p:pic>
          <p:nvPicPr>
            <p:cNvPr id="6" name="Picture 6" descr="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48" y="4383109"/>
              <a:ext cx="7705725"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714348" y="5824855"/>
              <a:ext cx="2027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003399"/>
                  </a:solidFill>
                  <a:latin typeface="Times New Roman" panose="02020603050405020304" pitchFamily="18" charset="0"/>
                </a:rPr>
                <a:t>完备</a:t>
              </a:r>
              <a:r>
                <a:rPr lang="en-US" altLang="zh-CN" sz="2400" b="1">
                  <a:solidFill>
                    <a:srgbClr val="003399"/>
                  </a:solidFill>
                  <a:latin typeface="Times New Roman" panose="02020603050405020304" pitchFamily="18" charset="0"/>
                </a:rPr>
                <a:t>,</a:t>
              </a:r>
              <a:r>
                <a:rPr lang="zh-CN" altLang="en-US" sz="2400" b="1">
                  <a:solidFill>
                    <a:srgbClr val="003399"/>
                  </a:solidFill>
                  <a:latin typeface="Times New Roman" panose="02020603050405020304" pitchFamily="18" charset="0"/>
                </a:rPr>
                <a:t>不完美</a:t>
              </a:r>
              <a:endParaRPr lang="en-US" altLang="zh-CN" sz="2400" b="1">
                <a:solidFill>
                  <a:srgbClr val="003399"/>
                </a:solidFill>
                <a:latin typeface="Times New Roman" panose="02020603050405020304" pitchFamily="18" charset="0"/>
              </a:endParaRPr>
            </a:p>
          </p:txBody>
        </p:sp>
        <p:sp>
          <p:nvSpPr>
            <p:cNvPr id="8" name="Text Box 8"/>
            <p:cNvSpPr txBox="1">
              <a:spLocks noChangeArrowheads="1"/>
            </p:cNvSpPr>
            <p:nvPr/>
          </p:nvSpPr>
          <p:spPr bwMode="auto">
            <a:xfrm>
              <a:off x="4356100" y="5896293"/>
              <a:ext cx="1144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003399"/>
                  </a:solidFill>
                  <a:latin typeface="Times New Roman" panose="02020603050405020304" pitchFamily="18" charset="0"/>
                </a:rPr>
                <a:t>不完备</a:t>
              </a:r>
              <a:endParaRPr lang="en-US" altLang="zh-CN" sz="2400" b="1">
                <a:solidFill>
                  <a:srgbClr val="003399"/>
                </a:solidFill>
                <a:latin typeface="Times New Roman" panose="02020603050405020304" pitchFamily="18" charset="0"/>
              </a:endParaRPr>
            </a:p>
          </p:txBody>
        </p:sp>
        <p:sp>
          <p:nvSpPr>
            <p:cNvPr id="9" name="Text Box 9"/>
            <p:cNvSpPr txBox="1">
              <a:spLocks noChangeArrowheads="1"/>
            </p:cNvSpPr>
            <p:nvPr/>
          </p:nvSpPr>
          <p:spPr bwMode="auto">
            <a:xfrm>
              <a:off x="7072330" y="5896293"/>
              <a:ext cx="101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003399"/>
                  </a:solidFill>
                  <a:latin typeface="Times New Roman" panose="02020603050405020304" pitchFamily="18" charset="0"/>
                </a:rPr>
                <a:t>完美</a:t>
              </a:r>
              <a:endParaRPr lang="en-US" altLang="zh-CN" sz="2400" b="1">
                <a:solidFill>
                  <a:srgbClr val="003399"/>
                </a:solidFill>
                <a:latin typeface="Times New Roman" panose="02020603050405020304" pitchFamily="18" charset="0"/>
              </a:endParaRPr>
            </a:p>
          </p:txBody>
        </p:sp>
      </p:grpSp>
    </p:spTree>
    <p:extLst>
      <p:ext uri="{BB962C8B-B14F-4D97-AF65-F5344CB8AC3E}">
        <p14:creationId xmlns:p14="http://schemas.microsoft.com/office/powerpoint/2010/main" val="1706057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标题 1"/>
          <p:cNvSpPr txBox="1">
            <a:spLocks/>
          </p:cNvSpPr>
          <p:nvPr/>
        </p:nvSpPr>
        <p:spPr bwMode="auto">
          <a:xfrm>
            <a:off x="179512" y="0"/>
            <a:ext cx="8229600" cy="69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400" b="1" dirty="0">
                <a:solidFill>
                  <a:schemeClr val="bg1"/>
                </a:solidFill>
                <a:latin typeface="Times New Roman" panose="02020603050405020304" pitchFamily="18" charset="0"/>
              </a:rPr>
              <a:t>定理</a:t>
            </a:r>
            <a:r>
              <a:rPr lang="en-US" altLang="zh-CN" sz="4400" b="1" dirty="0">
                <a:solidFill>
                  <a:schemeClr val="bg1"/>
                </a:solidFill>
                <a:latin typeface="Times New Roman" panose="02020603050405020304" pitchFamily="18" charset="0"/>
              </a:rPr>
              <a:t>6.2  Hall</a:t>
            </a:r>
            <a:r>
              <a:rPr lang="zh-CN" altLang="en-US" sz="4400" b="1" dirty="0">
                <a:solidFill>
                  <a:schemeClr val="bg1"/>
                </a:solidFill>
                <a:latin typeface="Times New Roman" panose="02020603050405020304" pitchFamily="18" charset="0"/>
              </a:rPr>
              <a:t>定理</a:t>
            </a:r>
            <a:r>
              <a:rPr lang="zh-CN" altLang="en-US" sz="4000" b="1" dirty="0">
                <a:solidFill>
                  <a:schemeClr val="bg1"/>
                </a:solidFill>
                <a:latin typeface="Times New Roman" panose="02020603050405020304" pitchFamily="18" charset="0"/>
              </a:rPr>
              <a:t> </a:t>
            </a:r>
            <a:endParaRPr lang="en-US" altLang="zh-CN" sz="4400" b="1" dirty="0">
              <a:solidFill>
                <a:schemeClr val="bg1"/>
              </a:solidFill>
            </a:endParaRPr>
          </a:p>
        </p:txBody>
      </p:sp>
      <p:sp>
        <p:nvSpPr>
          <p:cNvPr id="2" name="矩形 1"/>
          <p:cNvSpPr/>
          <p:nvPr/>
        </p:nvSpPr>
        <p:spPr>
          <a:xfrm>
            <a:off x="323528" y="980728"/>
            <a:ext cx="8568952" cy="2653034"/>
          </a:xfrm>
          <a:prstGeom prst="rect">
            <a:avLst/>
          </a:prstGeom>
          <a:solidFill>
            <a:srgbClr val="FFFF00"/>
          </a:solidFill>
        </p:spPr>
        <p:txBody>
          <a:bodyPr wrap="square">
            <a:spAutoFit/>
          </a:bodyPr>
          <a:lstStyle/>
          <a:p>
            <a:pPr algn="just">
              <a:lnSpc>
                <a:spcPct val="130000"/>
              </a:lnSpc>
            </a:pPr>
            <a:r>
              <a:rPr lang="zh-CN" altLang="en-US" sz="3200" b="1" dirty="0">
                <a:latin typeface="Times New Roman" panose="02020603050405020304" pitchFamily="18" charset="0"/>
              </a:rPr>
              <a:t>设二部图</a:t>
            </a:r>
            <a:r>
              <a:rPr lang="en-US" altLang="zh-CN" sz="3200" b="1" i="1" dirty="0">
                <a:latin typeface="Times New Roman" panose="02020603050405020304" pitchFamily="18" charset="0"/>
              </a:rPr>
              <a:t>G</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E</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中，</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 </a:t>
            </a:r>
          </a:p>
          <a:p>
            <a:pPr algn="just">
              <a:lnSpc>
                <a:spcPct val="130000"/>
              </a:lnSpc>
            </a:pPr>
            <a:r>
              <a:rPr lang="en-US" altLang="zh-CN" sz="3200" b="1" i="1" dirty="0">
                <a:latin typeface="Times New Roman" panose="02020603050405020304" pitchFamily="18" charset="0"/>
              </a:rPr>
              <a:t>G</a:t>
            </a:r>
            <a:r>
              <a:rPr lang="zh-CN" altLang="en-US" sz="3200" b="1" dirty="0">
                <a:latin typeface="Times New Roman" panose="02020603050405020304" pitchFamily="18" charset="0"/>
              </a:rPr>
              <a:t>中存在从</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1</a:t>
            </a:r>
            <a:r>
              <a:rPr lang="zh-CN" altLang="en-US" sz="3200" b="1" dirty="0">
                <a:latin typeface="Times New Roman" panose="02020603050405020304" pitchFamily="18" charset="0"/>
              </a:rPr>
              <a:t>到</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2</a:t>
            </a:r>
            <a:r>
              <a:rPr lang="zh-CN" altLang="en-US" sz="3200" b="1" dirty="0">
                <a:latin typeface="Times New Roman" panose="02020603050405020304" pitchFamily="18" charset="0"/>
              </a:rPr>
              <a:t>的完备匹配</a:t>
            </a:r>
            <a:r>
              <a:rPr lang="zh-CN" altLang="en-US" sz="3200" b="1" dirty="0">
                <a:solidFill>
                  <a:srgbClr val="FF0000"/>
                </a:solidFill>
                <a:latin typeface="Times New Roman" panose="02020603050405020304" pitchFamily="18" charset="0"/>
              </a:rPr>
              <a:t>当且仅当</a:t>
            </a:r>
            <a:endParaRPr lang="en-US" altLang="zh-CN" sz="3200" b="1" dirty="0">
              <a:solidFill>
                <a:srgbClr val="FF0000"/>
              </a:solidFill>
              <a:latin typeface="Times New Roman" panose="02020603050405020304" pitchFamily="18" charset="0"/>
            </a:endParaRPr>
          </a:p>
          <a:p>
            <a:pPr algn="just">
              <a:lnSpc>
                <a:spcPct val="130000"/>
              </a:lnSpc>
            </a:pP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1</a:t>
            </a:r>
            <a:r>
              <a:rPr lang="zh-CN" altLang="en-US" sz="3200" b="1" dirty="0">
                <a:latin typeface="Times New Roman" panose="02020603050405020304" pitchFamily="18" charset="0"/>
              </a:rPr>
              <a:t>中任意</a:t>
            </a:r>
            <a:r>
              <a:rPr lang="en-US" altLang="zh-CN" sz="3200" b="1" i="1" dirty="0">
                <a:latin typeface="Times New Roman" panose="02020603050405020304" pitchFamily="18" charset="0"/>
              </a:rPr>
              <a:t>k </a:t>
            </a:r>
            <a:r>
              <a:rPr lang="zh-CN" altLang="en-US" sz="3200" b="1" dirty="0">
                <a:latin typeface="Times New Roman" panose="02020603050405020304" pitchFamily="18" charset="0"/>
              </a:rPr>
              <a:t>个顶点至少与</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2</a:t>
            </a:r>
            <a:r>
              <a:rPr lang="zh-CN" altLang="en-US" sz="3200" b="1" dirty="0">
                <a:latin typeface="Times New Roman" panose="02020603050405020304" pitchFamily="18" charset="0"/>
              </a:rPr>
              <a:t>中的</a:t>
            </a:r>
            <a:r>
              <a:rPr lang="en-US" altLang="zh-CN" sz="3200" b="1" i="1" dirty="0">
                <a:latin typeface="Times New Roman" panose="02020603050405020304" pitchFamily="18" charset="0"/>
              </a:rPr>
              <a:t>k</a:t>
            </a:r>
            <a:r>
              <a:rPr lang="zh-CN" altLang="en-US" sz="3200" b="1" dirty="0">
                <a:latin typeface="Times New Roman" panose="02020603050405020304" pitchFamily="18" charset="0"/>
              </a:rPr>
              <a:t>个顶点相邻</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k</a:t>
            </a:r>
            <a:r>
              <a:rPr lang="en-US" altLang="zh-CN" sz="3200" b="1" dirty="0">
                <a:latin typeface="Times New Roman" panose="02020603050405020304" pitchFamily="18" charset="0"/>
              </a:rPr>
              <a:t>=1,2,…,|</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                    </a:t>
            </a:r>
          </a:p>
        </p:txBody>
      </p:sp>
      <p:pic>
        <p:nvPicPr>
          <p:cNvPr id="3" name="图片 2"/>
          <p:cNvPicPr>
            <a:picLocks noChangeAspect="1"/>
          </p:cNvPicPr>
          <p:nvPr/>
        </p:nvPicPr>
        <p:blipFill>
          <a:blip r:embed="rId3"/>
          <a:stretch>
            <a:fillRect/>
          </a:stretch>
        </p:blipFill>
        <p:spPr>
          <a:xfrm>
            <a:off x="1979712" y="4293095"/>
            <a:ext cx="2739552" cy="1584176"/>
          </a:xfrm>
          <a:prstGeom prst="rect">
            <a:avLst/>
          </a:prstGeom>
          <a:solidFill>
            <a:srgbClr val="00B0F0"/>
          </a:solidFill>
        </p:spPr>
      </p:pic>
      <p:sp>
        <p:nvSpPr>
          <p:cNvPr id="10" name="文本框 9"/>
          <p:cNvSpPr txBox="1"/>
          <p:nvPr/>
        </p:nvSpPr>
        <p:spPr>
          <a:xfrm>
            <a:off x="395536" y="4000708"/>
            <a:ext cx="595035" cy="584775"/>
          </a:xfrm>
          <a:prstGeom prst="rect">
            <a:avLst/>
          </a:prstGeom>
          <a:noFill/>
        </p:spPr>
        <p:txBody>
          <a:bodyPr wrap="none" rtlCol="0">
            <a:spAutoFit/>
          </a:bodyPr>
          <a:lstStyle/>
          <a:p>
            <a:r>
              <a:rPr lang="zh-CN" altLang="en-US" sz="3200" b="1" dirty="0">
                <a:solidFill>
                  <a:srgbClr val="0070C0"/>
                </a:solidFill>
              </a:rPr>
              <a:t>例</a:t>
            </a:r>
          </a:p>
        </p:txBody>
      </p:sp>
      <p:sp>
        <p:nvSpPr>
          <p:cNvPr id="11" name="矩形 10"/>
          <p:cNvSpPr/>
          <p:nvPr/>
        </p:nvSpPr>
        <p:spPr>
          <a:xfrm>
            <a:off x="5339041" y="5285058"/>
            <a:ext cx="3070071" cy="592213"/>
          </a:xfrm>
          <a:prstGeom prst="rect">
            <a:avLst/>
          </a:prstGeom>
        </p:spPr>
        <p:txBody>
          <a:bodyPr wrap="none">
            <a:spAutoFit/>
          </a:bodyPr>
          <a:lstStyle/>
          <a:p>
            <a:pPr algn="just">
              <a:lnSpc>
                <a:spcPct val="130000"/>
              </a:lnSpc>
            </a:pPr>
            <a:r>
              <a:rPr lang="zh-CN" altLang="en-US" sz="2800" b="1" dirty="0">
                <a:solidFill>
                  <a:srgbClr val="0070C0"/>
                </a:solidFill>
                <a:latin typeface="Times New Roman" panose="02020603050405020304" pitchFamily="18" charset="0"/>
              </a:rPr>
              <a:t>不满足相异性条件</a:t>
            </a:r>
            <a:endParaRPr lang="en-US" altLang="zh-CN" sz="2800" b="1" dirty="0">
              <a:solidFill>
                <a:srgbClr val="0070C0"/>
              </a:solidFill>
              <a:latin typeface="Times New Roman" panose="02020603050405020304" pitchFamily="18" charset="0"/>
            </a:endParaRPr>
          </a:p>
        </p:txBody>
      </p:sp>
      <p:sp>
        <p:nvSpPr>
          <p:cNvPr id="12" name="矩形 11"/>
          <p:cNvSpPr/>
          <p:nvPr/>
        </p:nvSpPr>
        <p:spPr>
          <a:xfrm>
            <a:off x="6442959" y="2864667"/>
            <a:ext cx="2244525" cy="732508"/>
          </a:xfrm>
          <a:prstGeom prst="rect">
            <a:avLst/>
          </a:prstGeom>
          <a:solidFill>
            <a:srgbClr val="00B0F0"/>
          </a:solidFill>
        </p:spPr>
        <p:txBody>
          <a:bodyPr wrap="none">
            <a:spAutoFit/>
          </a:bodyPr>
          <a:lstStyle/>
          <a:p>
            <a:pPr algn="just">
              <a:lnSpc>
                <a:spcPct val="130000"/>
              </a:lnSpc>
            </a:pPr>
            <a:r>
              <a:rPr lang="zh-CN" altLang="en-US" sz="3200" b="1" dirty="0">
                <a:solidFill>
                  <a:srgbClr val="FF0000"/>
                </a:solidFill>
                <a:latin typeface="Times New Roman" panose="02020603050405020304" pitchFamily="18" charset="0"/>
              </a:rPr>
              <a:t>相异性条件</a:t>
            </a:r>
            <a:endParaRPr lang="en-US" altLang="zh-CN" sz="3200" b="1" dirty="0">
              <a:latin typeface="Times New Roman" panose="02020603050405020304" pitchFamily="18" charset="0"/>
            </a:endParaRPr>
          </a:p>
        </p:txBody>
      </p:sp>
    </p:spTree>
    <p:extLst>
      <p:ext uri="{BB962C8B-B14F-4D97-AF65-F5344CB8AC3E}">
        <p14:creationId xmlns:p14="http://schemas.microsoft.com/office/powerpoint/2010/main" val="3396628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467544" y="846840"/>
            <a:ext cx="7200800" cy="1012566"/>
          </a:xfrm>
        </p:spPr>
        <p:txBody>
          <a:bodyPr/>
          <a:lstStyle/>
          <a:p>
            <a:pPr algn="l"/>
            <a:r>
              <a:rPr lang="zh-CN" altLang="en-US" dirty="0"/>
              <a:t>考察两组软件工作人员的任务分配问题</a:t>
            </a:r>
          </a:p>
        </p:txBody>
      </p:sp>
      <p:sp>
        <p:nvSpPr>
          <p:cNvPr id="4" name="灯片编号占位符 3"/>
          <p:cNvSpPr>
            <a:spLocks noGrp="1"/>
          </p:cNvSpPr>
          <p:nvPr>
            <p:ph type="sldNum" sz="quarter" idx="10"/>
          </p:nvPr>
        </p:nvSpPr>
        <p:spPr/>
        <p:txBody>
          <a:bodyPr/>
          <a:lstStyle/>
          <a:p>
            <a:fld id="{A094DED3-4D2B-4D8B-93DA-DBA8191D4FDE}" type="slidenum">
              <a:rPr lang="zh-CN" altLang="en-US" smtClean="0"/>
              <a:pPr/>
              <a:t>18</a:t>
            </a:fld>
            <a:r>
              <a:rPr lang="en-US" altLang="zh-CN" dirty="0"/>
              <a:t>/48</a:t>
            </a:r>
          </a:p>
        </p:txBody>
      </p:sp>
      <p:pic>
        <p:nvPicPr>
          <p:cNvPr id="5" name="图片 4"/>
          <p:cNvPicPr>
            <a:picLocks noChangeAspect="1"/>
          </p:cNvPicPr>
          <p:nvPr/>
        </p:nvPicPr>
        <p:blipFill>
          <a:blip r:embed="rId2"/>
          <a:stretch>
            <a:fillRect/>
          </a:stretch>
        </p:blipFill>
        <p:spPr>
          <a:xfrm>
            <a:off x="0" y="1556792"/>
            <a:ext cx="9144000" cy="2945367"/>
          </a:xfrm>
          <a:prstGeom prst="rect">
            <a:avLst/>
          </a:prstGeom>
        </p:spPr>
      </p:pic>
      <p:sp>
        <p:nvSpPr>
          <p:cNvPr id="6" name="标题 1"/>
          <p:cNvSpPr txBox="1">
            <a:spLocks/>
          </p:cNvSpPr>
          <p:nvPr/>
        </p:nvSpPr>
        <p:spPr bwMode="auto">
          <a:xfrm>
            <a:off x="179512" y="0"/>
            <a:ext cx="8229600" cy="69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400" b="1" dirty="0">
                <a:solidFill>
                  <a:schemeClr val="bg1"/>
                </a:solidFill>
                <a:latin typeface="Times New Roman" panose="02020603050405020304" pitchFamily="18" charset="0"/>
              </a:rPr>
              <a:t>例</a:t>
            </a:r>
            <a:endParaRPr lang="en-US" altLang="zh-CN" sz="4400" b="1" dirty="0">
              <a:solidFill>
                <a:schemeClr val="bg1"/>
              </a:solidFill>
            </a:endParaRPr>
          </a:p>
        </p:txBody>
      </p:sp>
      <p:cxnSp>
        <p:nvCxnSpPr>
          <p:cNvPr id="8" name="直接连接符 7"/>
          <p:cNvCxnSpPr/>
          <p:nvPr/>
        </p:nvCxnSpPr>
        <p:spPr>
          <a:xfrm>
            <a:off x="1403648" y="2348880"/>
            <a:ext cx="3168352" cy="1368152"/>
          </a:xfrm>
          <a:prstGeom prst="line">
            <a:avLst/>
          </a:prstGeom>
          <a:ln>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411760" y="2348880"/>
            <a:ext cx="1080120" cy="1368152"/>
          </a:xfrm>
          <a:prstGeom prst="line">
            <a:avLst/>
          </a:prstGeom>
          <a:ln>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479848" y="2348880"/>
            <a:ext cx="3020144" cy="1368152"/>
          </a:xfrm>
          <a:prstGeom prst="line">
            <a:avLst/>
          </a:prstGeom>
          <a:ln>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2411760" y="2348880"/>
            <a:ext cx="1080120" cy="1431089"/>
          </a:xfrm>
          <a:prstGeom prst="line">
            <a:avLst/>
          </a:prstGeom>
          <a:ln>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98980" y="2290589"/>
            <a:ext cx="1012772" cy="1426443"/>
          </a:xfrm>
          <a:prstGeom prst="line">
            <a:avLst/>
          </a:prstGeom>
          <a:ln>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970988" y="2290589"/>
            <a:ext cx="856621" cy="1426443"/>
          </a:xfrm>
          <a:prstGeom prst="line">
            <a:avLst/>
          </a:prstGeom>
          <a:ln>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530208" y="2290589"/>
            <a:ext cx="0" cy="1426443"/>
          </a:xfrm>
          <a:prstGeom prst="line">
            <a:avLst/>
          </a:prstGeom>
          <a:ln>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580112" y="5157192"/>
            <a:ext cx="3672800" cy="369332"/>
          </a:xfrm>
          <a:prstGeom prst="rect">
            <a:avLst/>
          </a:prstGeom>
          <a:noFill/>
        </p:spPr>
        <p:txBody>
          <a:bodyPr wrap="none" rtlCol="0">
            <a:spAutoFit/>
          </a:bodyPr>
          <a:lstStyle/>
          <a:p>
            <a:r>
              <a:rPr lang="zh-CN" altLang="en-US" dirty="0"/>
              <a:t>右图中有</a:t>
            </a:r>
            <a:r>
              <a:rPr lang="en-US" altLang="zh-CN" dirty="0"/>
              <a:t>3</a:t>
            </a:r>
            <a:r>
              <a:rPr lang="zh-CN" altLang="en-US" dirty="0"/>
              <a:t>个人只关联到</a:t>
            </a:r>
            <a:r>
              <a:rPr lang="en-US" altLang="zh-CN" dirty="0"/>
              <a:t>2</a:t>
            </a:r>
            <a:r>
              <a:rPr lang="zh-CN" altLang="en-US" dirty="0"/>
              <a:t>项工作。</a:t>
            </a:r>
          </a:p>
        </p:txBody>
      </p:sp>
    </p:spTree>
    <p:extLst>
      <p:ext uri="{BB962C8B-B14F-4D97-AF65-F5344CB8AC3E}">
        <p14:creationId xmlns:p14="http://schemas.microsoft.com/office/powerpoint/2010/main" val="3712019470"/>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51520" y="3982556"/>
            <a:ext cx="3384376" cy="229852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6" descr="18-6"/>
          <p:cNvPicPr>
            <a:picLocks noChangeAspect="1" noChangeArrowheads="1"/>
          </p:cNvPicPr>
          <p:nvPr/>
        </p:nvPicPr>
        <p:blipFill>
          <a:blip r:embed="rId3">
            <a:extLst>
              <a:ext uri="{28A0092B-C50C-407E-A947-70E740481C1C}">
                <a14:useLocalDpi xmlns:a14="http://schemas.microsoft.com/office/drawing/2010/main" val="0"/>
              </a:ext>
            </a:extLst>
          </a:blip>
          <a:srcRect l="19244" t="10770"/>
          <a:stretch>
            <a:fillRect/>
          </a:stretch>
        </p:blipFill>
        <p:spPr bwMode="auto">
          <a:xfrm>
            <a:off x="395536" y="4079220"/>
            <a:ext cx="2971800" cy="22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5"/>
          <p:cNvSpPr txBox="1">
            <a:spLocks noChangeArrowheads="1"/>
          </p:cNvSpPr>
          <p:nvPr/>
        </p:nvSpPr>
        <p:spPr bwMode="auto">
          <a:xfrm>
            <a:off x="251520" y="2339030"/>
            <a:ext cx="828675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buFont typeface="Wingdings" panose="05000000000000000000" pitchFamily="2" charset="2"/>
              <a:buNone/>
            </a:pPr>
            <a:r>
              <a:rPr lang="zh-CN" altLang="en-US" sz="2800" b="1" dirty="0">
                <a:solidFill>
                  <a:srgbClr val="993300"/>
                </a:solidFill>
                <a:latin typeface="Times New Roman" panose="02020603050405020304" pitchFamily="18" charset="0"/>
              </a:rPr>
              <a:t>解</a:t>
            </a:r>
            <a:r>
              <a:rPr lang="zh-CN" altLang="en-US" sz="2800" b="1" dirty="0">
                <a:latin typeface="Times New Roman" panose="02020603050405020304" pitchFamily="18" charset="0"/>
              </a:rPr>
              <a:t>  令</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其中</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c</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a:t>
            </a:r>
          </a:p>
          <a:p>
            <a:pPr algn="just" eaLnBrk="1" hangingPunct="1">
              <a:lnSpc>
                <a:spcPct val="120000"/>
              </a:lnSpc>
              <a:buFont typeface="Wingdings" panose="05000000000000000000" pitchFamily="2" charset="2"/>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a:t>
            </a:r>
            <a:r>
              <a:rPr lang="en-US" altLang="zh-CN" sz="2800" b="1" i="1" dirty="0" err="1">
                <a:latin typeface="Times New Roman" panose="02020603050405020304" pitchFamily="18" charset="0"/>
              </a:rPr>
              <a:t>u</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v</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u</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V</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zh-CN" altLang="en-US" sz="2800" b="1" dirty="0">
                <a:latin typeface="Times New Roman" panose="02020603050405020304" pitchFamily="18" charset="0"/>
              </a:rPr>
              <a:t>想去</a:t>
            </a:r>
            <a:r>
              <a:rPr lang="en-US" altLang="zh-CN" sz="2800" b="1" i="1" dirty="0">
                <a:latin typeface="Times New Roman" panose="02020603050405020304" pitchFamily="18" charset="0"/>
              </a:rPr>
              <a:t>u</a:t>
            </a:r>
            <a:r>
              <a:rPr lang="en-US" altLang="zh-CN" sz="2800" b="1" dirty="0">
                <a:latin typeface="Times New Roman" panose="02020603050405020304" pitchFamily="18" charset="0"/>
              </a:rPr>
              <a:t>},</a:t>
            </a:r>
          </a:p>
          <a:p>
            <a:pPr algn="just" eaLnBrk="1" hangingPunct="1">
              <a:lnSpc>
                <a:spcPct val="120000"/>
              </a:lnSpc>
              <a:buFont typeface="Wingdings" panose="05000000000000000000" pitchFamily="2" charset="2"/>
              <a:buNone/>
            </a:pPr>
            <a:r>
              <a:rPr lang="zh-CN" altLang="en-US" sz="2800" b="1" dirty="0">
                <a:latin typeface="Times New Roman" panose="02020603050405020304" pitchFamily="18" charset="0"/>
              </a:rPr>
              <a:t>        其中</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分别表示上海、广州和香港</a:t>
            </a:r>
            <a:r>
              <a:rPr lang="en-US" altLang="zh-CN" sz="2800" b="1" dirty="0">
                <a:latin typeface="Times New Roman" panose="02020603050405020304" pitchFamily="18" charset="0"/>
              </a:rPr>
              <a:t>. </a:t>
            </a:r>
          </a:p>
        </p:txBody>
      </p:sp>
      <p:sp>
        <p:nvSpPr>
          <p:cNvPr id="15" name="TextBox 6"/>
          <p:cNvSpPr txBox="1">
            <a:spLocks noChangeArrowheads="1"/>
          </p:cNvSpPr>
          <p:nvPr/>
        </p:nvSpPr>
        <p:spPr bwMode="auto">
          <a:xfrm>
            <a:off x="4139952" y="4005064"/>
            <a:ext cx="4786312" cy="1475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buFont typeface="Wingdings" panose="05000000000000000000" pitchFamily="2" charset="2"/>
              <a:buNone/>
            </a:pPr>
            <a:r>
              <a:rPr lang="en-US" altLang="zh-CN" sz="2800" b="1" i="1" dirty="0">
                <a:latin typeface="Times New Roman" panose="02020603050405020304" pitchFamily="18" charset="0"/>
              </a:rPr>
              <a:t>G</a:t>
            </a:r>
            <a:r>
              <a:rPr lang="zh-CN" altLang="en-US" sz="2800" b="1" dirty="0">
                <a:latin typeface="Times New Roman" panose="02020603050405020304" pitchFamily="18" charset="0"/>
              </a:rPr>
              <a:t>满足相异性条件，红边是一个完备匹配</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对应的派遣方案</a:t>
            </a:r>
            <a:r>
              <a:rPr lang="en-US" altLang="zh-CN" sz="2800" b="1" dirty="0">
                <a:latin typeface="Times New Roman" panose="02020603050405020304" pitchFamily="18" charset="0"/>
              </a:rPr>
              <a:t>:   a</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上海</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b</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广州</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d</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香港</a:t>
            </a:r>
            <a:endParaRPr lang="zh-CN" altLang="en-US" sz="2800" dirty="0"/>
          </a:p>
        </p:txBody>
      </p:sp>
      <p:cxnSp>
        <p:nvCxnSpPr>
          <p:cNvPr id="17" name="直接连接符 16"/>
          <p:cNvCxnSpPr/>
          <p:nvPr/>
        </p:nvCxnSpPr>
        <p:spPr bwMode="auto">
          <a:xfrm rot="5400000">
            <a:off x="74692" y="4963964"/>
            <a:ext cx="1214436" cy="285750"/>
          </a:xfrm>
          <a:prstGeom prst="line">
            <a:avLst/>
          </a:prstGeom>
          <a:ln w="28575">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rot="5400000">
            <a:off x="794772" y="4963964"/>
            <a:ext cx="1214436" cy="285750"/>
          </a:xfrm>
          <a:prstGeom prst="line">
            <a:avLst/>
          </a:prstGeom>
          <a:ln w="28575">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auto">
          <a:xfrm rot="16200000" flipH="1">
            <a:off x="1884600" y="4964366"/>
            <a:ext cx="1143000" cy="285750"/>
          </a:xfrm>
          <a:prstGeom prst="line">
            <a:avLst/>
          </a:prstGeom>
          <a:ln w="28575">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51520" y="188640"/>
            <a:ext cx="8568952" cy="2160591"/>
          </a:xfrm>
          <a:prstGeom prst="rect">
            <a:avLst/>
          </a:prstGeom>
        </p:spPr>
        <p:txBody>
          <a:bodyPr wrap="square">
            <a:spAutoFit/>
          </a:bodyPr>
          <a:lstStyle/>
          <a:p>
            <a:pPr eaLnBrk="1" hangingPunct="1">
              <a:lnSpc>
                <a:spcPct val="120000"/>
              </a:lnSpc>
              <a:buFont typeface="Wingdings" panose="05000000000000000000" pitchFamily="2" charset="2"/>
              <a:buNone/>
            </a:pPr>
            <a:r>
              <a:rPr lang="zh-CN" altLang="en-US" sz="2800" b="1" dirty="0">
                <a:solidFill>
                  <a:srgbClr val="993300"/>
                </a:solidFill>
                <a:latin typeface="Times New Roman" panose="02020603050405020304" pitchFamily="18" charset="0"/>
              </a:rPr>
              <a:t>例</a:t>
            </a:r>
            <a:r>
              <a:rPr lang="zh-CN" altLang="en-US" sz="2800" b="1" dirty="0">
                <a:latin typeface="Times New Roman" panose="02020603050405020304" pitchFamily="18" charset="0"/>
              </a:rPr>
              <a:t> 某课题组要从</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c</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5</a:t>
            </a:r>
            <a:r>
              <a:rPr lang="zh-CN" altLang="en-US" sz="2800" b="1" dirty="0">
                <a:latin typeface="Times New Roman" panose="02020603050405020304" pitchFamily="18" charset="0"/>
              </a:rPr>
              <a:t>人中派</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人分别到上海、广州、香港去开会</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已知</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只想去上海，</a:t>
            </a:r>
            <a:r>
              <a:rPr lang="en-US" altLang="zh-CN" sz="2800" b="1" i="1" dirty="0">
                <a:latin typeface="Times New Roman" panose="02020603050405020304" pitchFamily="18" charset="0"/>
              </a:rPr>
              <a:t>b</a:t>
            </a:r>
            <a:r>
              <a:rPr lang="zh-CN" altLang="en-US" sz="2800" b="1" dirty="0">
                <a:latin typeface="Times New Roman" panose="02020603050405020304" pitchFamily="18" charset="0"/>
              </a:rPr>
              <a:t>只想去广州，</a:t>
            </a:r>
            <a:r>
              <a:rPr lang="en-US" altLang="zh-CN" sz="2800" b="1" i="1" dirty="0">
                <a:latin typeface="Times New Roman" panose="02020603050405020304" pitchFamily="18" charset="0"/>
              </a:rPr>
              <a:t>c</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zh-CN" altLang="en-US" sz="2800" b="1" dirty="0">
                <a:latin typeface="Times New Roman" panose="02020603050405020304" pitchFamily="18" charset="0"/>
              </a:rPr>
              <a:t>都表示想去广州或香港</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问该课题组在满足个人要求的条件下，共有几种派遣方案？ </a:t>
            </a:r>
          </a:p>
        </p:txBody>
      </p:sp>
      <p:sp>
        <p:nvSpPr>
          <p:cNvPr id="6" name="文本框 5"/>
          <p:cNvSpPr txBox="1"/>
          <p:nvPr/>
        </p:nvSpPr>
        <p:spPr>
          <a:xfrm>
            <a:off x="4139952" y="5721820"/>
            <a:ext cx="3257623" cy="523220"/>
          </a:xfrm>
          <a:prstGeom prst="rect">
            <a:avLst/>
          </a:prstGeom>
          <a:noFill/>
        </p:spPr>
        <p:txBody>
          <a:bodyPr wrap="none" rtlCol="0">
            <a:spAutoFit/>
          </a:bodyPr>
          <a:lstStyle/>
          <a:p>
            <a:r>
              <a:rPr lang="zh-CN" altLang="en-US" sz="2800" dirty="0"/>
              <a:t>共有</a:t>
            </a:r>
            <a:r>
              <a:rPr lang="en-US" altLang="zh-CN" sz="2800" dirty="0"/>
              <a:t>9</a:t>
            </a:r>
            <a:r>
              <a:rPr lang="zh-CN" altLang="en-US" sz="2800" dirty="0"/>
              <a:t>种派遣方案。</a:t>
            </a:r>
          </a:p>
        </p:txBody>
      </p:sp>
    </p:spTree>
    <p:extLst>
      <p:ext uri="{BB962C8B-B14F-4D97-AF65-F5344CB8AC3E}">
        <p14:creationId xmlns:p14="http://schemas.microsoft.com/office/powerpoint/2010/main" val="3825876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E6F16E-87E8-4C7D-864B-8C59E1F47304}" type="slidenum">
              <a:rPr lang="zh-CN" altLang="en-US" smtClean="0">
                <a:solidFill>
                  <a:schemeClr val="accent1"/>
                </a:solidFill>
              </a:rPr>
              <a:pPr/>
              <a:t>2</a:t>
            </a:fld>
            <a:r>
              <a:rPr lang="en-US" altLang="zh-CN" dirty="0">
                <a:solidFill>
                  <a:schemeClr val="accent1"/>
                </a:solidFill>
              </a:rPr>
              <a:t>/48</a:t>
            </a:r>
          </a:p>
        </p:txBody>
      </p:sp>
      <p:sp>
        <p:nvSpPr>
          <p:cNvPr id="4099" name="Rectangle 2"/>
          <p:cNvSpPr>
            <a:spLocks noGrp="1"/>
          </p:cNvSpPr>
          <p:nvPr>
            <p:ph type="title" idx="4294967295"/>
          </p:nvPr>
        </p:nvSpPr>
        <p:spPr/>
        <p:txBody>
          <a:bodyPr/>
          <a:lstStyle/>
          <a:p>
            <a:r>
              <a:rPr lang="zh-CN" altLang="en-US" b="1" dirty="0">
                <a:latin typeface="Calibri" panose="020F0502020204030204" pitchFamily="34" charset="0"/>
                <a:ea typeface="宋体" panose="02010600030101010101" pitchFamily="2" charset="-122"/>
              </a:rPr>
              <a:t>第</a:t>
            </a:r>
            <a:r>
              <a:rPr lang="en-US" altLang="zh-CN" b="1" dirty="0">
                <a:latin typeface="Calibri" panose="020F0502020204030204" pitchFamily="34" charset="0"/>
                <a:ea typeface="宋体" panose="02010600030101010101" pitchFamily="2" charset="-122"/>
              </a:rPr>
              <a:t>6</a:t>
            </a:r>
            <a:r>
              <a:rPr lang="zh-CN" altLang="en-US" b="1" dirty="0">
                <a:latin typeface="Calibri" panose="020F0502020204030204" pitchFamily="34" charset="0"/>
                <a:ea typeface="宋体" panose="02010600030101010101" pitchFamily="2" charset="-122"/>
              </a:rPr>
              <a:t>章 特殊的图 </a:t>
            </a:r>
            <a:endParaRPr lang="en-US" altLang="zh-CN" b="1" dirty="0">
              <a:latin typeface="Calibri" panose="020F0502020204030204" pitchFamily="34" charset="0"/>
              <a:ea typeface="宋体" panose="02010600030101010101" pitchFamily="2" charset="-122"/>
            </a:endParaRPr>
          </a:p>
        </p:txBody>
      </p:sp>
      <p:sp>
        <p:nvSpPr>
          <p:cNvPr id="4100" name="Rectangle 3"/>
          <p:cNvSpPr>
            <a:spLocks noGrp="1"/>
          </p:cNvSpPr>
          <p:nvPr>
            <p:ph type="body" idx="4294967295"/>
          </p:nvPr>
        </p:nvSpPr>
        <p:spPr>
          <a:xfrm>
            <a:off x="323850" y="1125538"/>
            <a:ext cx="8640763" cy="4957762"/>
          </a:xfrm>
        </p:spPr>
        <p:txBody>
          <a:bodyPr/>
          <a:lstStyle/>
          <a:p>
            <a:pPr>
              <a:buFont typeface="Arial" panose="020B0604020202020204" pitchFamily="34" charset="0"/>
              <a:buNone/>
            </a:pPr>
            <a:r>
              <a:rPr lang="en-US" altLang="zh-CN" b="1" dirty="0">
                <a:solidFill>
                  <a:srgbClr val="993300"/>
                </a:solidFill>
                <a:latin typeface="Calibri" panose="020F0502020204030204" pitchFamily="34" charset="0"/>
                <a:ea typeface="宋体" panose="02010600030101010101" pitchFamily="2" charset="-122"/>
              </a:rPr>
              <a:t>6.1 </a:t>
            </a:r>
            <a:r>
              <a:rPr lang="zh-CN" altLang="en-US" b="1" dirty="0">
                <a:solidFill>
                  <a:srgbClr val="993300"/>
                </a:solidFill>
                <a:latin typeface="Calibri" panose="020F0502020204030204" pitchFamily="34" charset="0"/>
                <a:ea typeface="宋体" panose="02010600030101010101" pitchFamily="2" charset="-122"/>
              </a:rPr>
              <a:t>二部图</a:t>
            </a:r>
            <a:endParaRPr lang="en-US" altLang="zh-CN" b="1" dirty="0">
              <a:solidFill>
                <a:srgbClr val="993300"/>
              </a:solidFill>
              <a:latin typeface="Calibri" panose="020F0502020204030204" pitchFamily="34" charset="0"/>
              <a:ea typeface="宋体" panose="02010600030101010101" pitchFamily="2" charset="-122"/>
            </a:endParaRPr>
          </a:p>
          <a:p>
            <a:pPr>
              <a:buFont typeface="Arial" panose="020B0604020202020204" pitchFamily="34" charset="0"/>
              <a:buNone/>
            </a:pPr>
            <a:r>
              <a:rPr lang="en-US" altLang="zh-CN" b="1" dirty="0">
                <a:solidFill>
                  <a:srgbClr val="993300"/>
                </a:solidFill>
                <a:latin typeface="Calibri" panose="020F0502020204030204" pitchFamily="34" charset="0"/>
                <a:ea typeface="宋体" panose="02010600030101010101" pitchFamily="2" charset="-122"/>
              </a:rPr>
              <a:t>6.2 </a:t>
            </a:r>
            <a:r>
              <a:rPr lang="zh-CN" altLang="en-US" b="1" dirty="0">
                <a:solidFill>
                  <a:srgbClr val="993300"/>
                </a:solidFill>
                <a:latin typeface="Calibri" panose="020F0502020204030204" pitchFamily="34" charset="0"/>
                <a:ea typeface="宋体" panose="02010600030101010101" pitchFamily="2" charset="-122"/>
              </a:rPr>
              <a:t>欧拉图</a:t>
            </a:r>
            <a:endParaRPr lang="en-US" altLang="zh-CN" b="1" dirty="0">
              <a:solidFill>
                <a:srgbClr val="993300"/>
              </a:solidFill>
              <a:latin typeface="Calibri" panose="020F0502020204030204" pitchFamily="34" charset="0"/>
              <a:ea typeface="宋体" panose="02010600030101010101" pitchFamily="2" charset="-122"/>
            </a:endParaRPr>
          </a:p>
          <a:p>
            <a:pPr>
              <a:buFont typeface="Arial" panose="020B0604020202020204" pitchFamily="34" charset="0"/>
              <a:buNone/>
            </a:pPr>
            <a:r>
              <a:rPr lang="en-US" altLang="zh-CN" b="1" dirty="0">
                <a:solidFill>
                  <a:srgbClr val="993300"/>
                </a:solidFill>
                <a:latin typeface="Calibri" panose="020F0502020204030204" pitchFamily="34" charset="0"/>
                <a:ea typeface="宋体" panose="02010600030101010101" pitchFamily="2" charset="-122"/>
              </a:rPr>
              <a:t>6.3 </a:t>
            </a:r>
            <a:r>
              <a:rPr lang="zh-CN" altLang="en-US" b="1" dirty="0">
                <a:solidFill>
                  <a:srgbClr val="993300"/>
                </a:solidFill>
                <a:latin typeface="Calibri" panose="020F0502020204030204" pitchFamily="34" charset="0"/>
                <a:ea typeface="宋体" panose="02010600030101010101" pitchFamily="2" charset="-122"/>
              </a:rPr>
              <a:t>哈密顿图</a:t>
            </a:r>
            <a:endParaRPr lang="en-US" altLang="zh-CN" b="1" dirty="0">
              <a:solidFill>
                <a:srgbClr val="993300"/>
              </a:solidFill>
              <a:latin typeface="Calibri" panose="020F0502020204030204" pitchFamily="34" charset="0"/>
              <a:ea typeface="宋体" panose="02010600030101010101" pitchFamily="2" charset="-122"/>
            </a:endParaRPr>
          </a:p>
          <a:p>
            <a:pPr>
              <a:buFont typeface="Arial" panose="020B0604020202020204" pitchFamily="34" charset="0"/>
              <a:buNone/>
            </a:pPr>
            <a:r>
              <a:rPr lang="en-US" altLang="zh-CN" b="1" dirty="0">
                <a:solidFill>
                  <a:srgbClr val="993300"/>
                </a:solidFill>
                <a:latin typeface="Calibri" panose="020F0502020204030204" pitchFamily="34" charset="0"/>
                <a:ea typeface="宋体" panose="02010600030101010101" pitchFamily="2" charset="-122"/>
              </a:rPr>
              <a:t>6.4 </a:t>
            </a:r>
            <a:r>
              <a:rPr lang="zh-CN" altLang="en-US" b="1" dirty="0">
                <a:solidFill>
                  <a:srgbClr val="993300"/>
                </a:solidFill>
                <a:latin typeface="Calibri" panose="020F0502020204030204" pitchFamily="34" charset="0"/>
                <a:ea typeface="宋体" panose="02010600030101010101" pitchFamily="2" charset="-122"/>
              </a:rPr>
              <a:t>平面图</a:t>
            </a:r>
            <a:endParaRPr lang="en-US" altLang="zh-CN" b="1" dirty="0">
              <a:solidFill>
                <a:schemeClr val="bg2"/>
              </a:solidFill>
              <a:latin typeface="Calibri" panose="020F0502020204030204" pitchFamily="34" charset="0"/>
              <a:ea typeface="宋体" panose="02010600030101010101" pitchFamily="2" charset="-122"/>
            </a:endParaRPr>
          </a:p>
          <a:p>
            <a:pPr>
              <a:buFont typeface="Arial" panose="020B0604020202020204" pitchFamily="34" charset="0"/>
              <a:buNone/>
            </a:pPr>
            <a:endParaRPr lang="zh-CN" altLang="en-US" b="1" dirty="0">
              <a:solidFill>
                <a:schemeClr val="bg2"/>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9639440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94DED3-4D2B-4D8B-93DA-DBA8191D4FDE}" type="slidenum">
              <a:rPr lang="zh-CN" altLang="en-US" smtClean="0"/>
              <a:pPr/>
              <a:t>20</a:t>
            </a:fld>
            <a:r>
              <a:rPr lang="en-US" altLang="zh-CN" dirty="0"/>
              <a:t>/48</a:t>
            </a:r>
          </a:p>
        </p:txBody>
      </p:sp>
      <p:pic>
        <p:nvPicPr>
          <p:cNvPr id="5" name="图片 4"/>
          <p:cNvPicPr>
            <a:picLocks noChangeAspect="1"/>
          </p:cNvPicPr>
          <p:nvPr/>
        </p:nvPicPr>
        <p:blipFill>
          <a:blip r:embed="rId2"/>
          <a:stretch>
            <a:fillRect/>
          </a:stretch>
        </p:blipFill>
        <p:spPr>
          <a:xfrm>
            <a:off x="338723" y="1668627"/>
            <a:ext cx="8466554" cy="3520745"/>
          </a:xfrm>
          <a:prstGeom prst="rect">
            <a:avLst/>
          </a:prstGeom>
        </p:spPr>
      </p:pic>
      <p:sp>
        <p:nvSpPr>
          <p:cNvPr id="6" name="标题 1"/>
          <p:cNvSpPr txBox="1">
            <a:spLocks/>
          </p:cNvSpPr>
          <p:nvPr/>
        </p:nvSpPr>
        <p:spPr bwMode="auto">
          <a:xfrm>
            <a:off x="241327" y="-1"/>
            <a:ext cx="8229600" cy="76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4400" b="1" dirty="0">
                <a:solidFill>
                  <a:schemeClr val="bg1"/>
                </a:solidFill>
                <a:latin typeface="Times New Roman" panose="02020603050405020304" pitchFamily="18" charset="0"/>
              </a:rPr>
              <a:t>例 教学任务分配</a:t>
            </a:r>
            <a:endParaRPr lang="en-US" altLang="zh-CN" sz="4400" b="1" dirty="0">
              <a:solidFill>
                <a:schemeClr val="bg1"/>
              </a:solidFill>
              <a:latin typeface="Times New Roman" panose="02020603050405020304" pitchFamily="18" charset="0"/>
            </a:endParaRPr>
          </a:p>
        </p:txBody>
      </p:sp>
      <p:cxnSp>
        <p:nvCxnSpPr>
          <p:cNvPr id="7" name="直接连接符 6"/>
          <p:cNvCxnSpPr/>
          <p:nvPr/>
        </p:nvCxnSpPr>
        <p:spPr>
          <a:xfrm>
            <a:off x="899592" y="2263767"/>
            <a:ext cx="2808312" cy="2294645"/>
          </a:xfrm>
          <a:prstGeom prst="line">
            <a:avLst/>
          </a:prstGeom>
          <a:ln>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276317" y="2260993"/>
            <a:ext cx="27431" cy="2328887"/>
          </a:xfrm>
          <a:prstGeom prst="line">
            <a:avLst/>
          </a:prstGeom>
          <a:ln>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04884" y="2225443"/>
            <a:ext cx="4372316" cy="2332969"/>
          </a:xfrm>
          <a:prstGeom prst="line">
            <a:avLst/>
          </a:prstGeom>
          <a:ln>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940999" y="2225443"/>
            <a:ext cx="4171061" cy="2364437"/>
          </a:xfrm>
          <a:prstGeom prst="line">
            <a:avLst/>
          </a:prstGeom>
          <a:ln>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153467" y="2193975"/>
            <a:ext cx="1381113" cy="2364437"/>
          </a:xfrm>
          <a:prstGeom prst="line">
            <a:avLst/>
          </a:prstGeom>
          <a:ln>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554603" y="2209708"/>
            <a:ext cx="1381113" cy="2364437"/>
          </a:xfrm>
          <a:prstGeom prst="line">
            <a:avLst/>
          </a:prstGeom>
          <a:ln>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008581"/>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标题 1"/>
          <p:cNvSpPr txBox="1">
            <a:spLocks/>
          </p:cNvSpPr>
          <p:nvPr/>
        </p:nvSpPr>
        <p:spPr bwMode="auto">
          <a:xfrm>
            <a:off x="241327" y="-1"/>
            <a:ext cx="8229600" cy="69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400" b="1" dirty="0">
                <a:solidFill>
                  <a:schemeClr val="bg1"/>
                </a:solidFill>
                <a:latin typeface="Times New Roman" panose="02020603050405020304" pitchFamily="18" charset="0"/>
              </a:rPr>
              <a:t>定理</a:t>
            </a:r>
            <a:r>
              <a:rPr lang="en-US" altLang="zh-CN" sz="4400" b="1" dirty="0">
                <a:solidFill>
                  <a:schemeClr val="bg1"/>
                </a:solidFill>
                <a:latin typeface="Times New Roman" panose="02020603050405020304" pitchFamily="18" charset="0"/>
              </a:rPr>
              <a:t>6.3</a:t>
            </a:r>
            <a:endParaRPr lang="en-US" altLang="zh-CN" sz="4400" b="1" dirty="0">
              <a:solidFill>
                <a:schemeClr val="bg1"/>
              </a:solidFill>
            </a:endParaRPr>
          </a:p>
        </p:txBody>
      </p:sp>
      <p:sp>
        <p:nvSpPr>
          <p:cNvPr id="2" name="矩形 1"/>
          <p:cNvSpPr/>
          <p:nvPr/>
        </p:nvSpPr>
        <p:spPr>
          <a:xfrm>
            <a:off x="179512" y="764704"/>
            <a:ext cx="8902673" cy="2456057"/>
          </a:xfrm>
          <a:prstGeom prst="rect">
            <a:avLst/>
          </a:prstGeom>
          <a:solidFill>
            <a:srgbClr val="FFFF00"/>
          </a:solidFill>
        </p:spPr>
        <p:txBody>
          <a:bodyPr wrap="square">
            <a:spAutoFit/>
          </a:bodyPr>
          <a:lstStyle/>
          <a:p>
            <a:pPr algn="just">
              <a:lnSpc>
                <a:spcPct val="120000"/>
              </a:lnSpc>
            </a:pPr>
            <a:r>
              <a:rPr lang="zh-CN" altLang="en-US" sz="3200" b="1" dirty="0">
                <a:latin typeface="Times New Roman" panose="02020603050405020304" pitchFamily="18" charset="0"/>
              </a:rPr>
              <a:t>设二部图</a:t>
            </a:r>
            <a:r>
              <a:rPr lang="en-US" altLang="zh-CN" sz="3200" b="1" i="1" dirty="0">
                <a:latin typeface="Times New Roman" panose="02020603050405020304" pitchFamily="18" charset="0"/>
              </a:rPr>
              <a:t>G</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E</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中</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如果存在</a:t>
            </a:r>
            <a:r>
              <a:rPr lang="en-US" altLang="zh-CN" sz="3200" b="1" i="1" dirty="0">
                <a:latin typeface="Times New Roman" panose="02020603050405020304" pitchFamily="18" charset="0"/>
              </a:rPr>
              <a:t>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1, </a:t>
            </a:r>
            <a:r>
              <a:rPr lang="zh-CN" altLang="en-US" sz="3200" b="1" dirty="0">
                <a:latin typeface="Times New Roman" panose="02020603050405020304" pitchFamily="18" charset="0"/>
              </a:rPr>
              <a:t>使得</a:t>
            </a:r>
            <a:endParaRPr lang="en-US" altLang="zh-CN" sz="3200" b="1" dirty="0">
              <a:latin typeface="Times New Roman" panose="02020603050405020304" pitchFamily="18" charset="0"/>
            </a:endParaRPr>
          </a:p>
          <a:p>
            <a:pPr algn="just">
              <a:lnSpc>
                <a:spcPct val="120000"/>
              </a:lnSpc>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(1) </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1</a:t>
            </a:r>
            <a:r>
              <a:rPr lang="zh-CN" altLang="en-US" sz="3200" b="1" dirty="0">
                <a:latin typeface="Times New Roman" panose="02020603050405020304" pitchFamily="18" charset="0"/>
              </a:rPr>
              <a:t>中每个顶点至少关联 </a:t>
            </a:r>
            <a:r>
              <a:rPr lang="en-US" altLang="zh-CN" sz="3200" b="1" i="1" dirty="0">
                <a:latin typeface="Times New Roman" panose="02020603050405020304" pitchFamily="18" charset="0"/>
              </a:rPr>
              <a:t>t </a:t>
            </a:r>
            <a:r>
              <a:rPr lang="zh-CN" altLang="en-US" sz="3200" b="1" dirty="0">
                <a:latin typeface="Times New Roman" panose="02020603050405020304" pitchFamily="18" charset="0"/>
              </a:rPr>
              <a:t>条边</a:t>
            </a:r>
            <a:r>
              <a:rPr lang="en-US" altLang="zh-CN" sz="3200" b="1" dirty="0">
                <a:latin typeface="Times New Roman" panose="02020603050405020304" pitchFamily="18" charset="0"/>
              </a:rPr>
              <a:t>, </a:t>
            </a:r>
          </a:p>
          <a:p>
            <a:pPr algn="just">
              <a:lnSpc>
                <a:spcPct val="120000"/>
              </a:lnSpc>
            </a:pPr>
            <a:r>
              <a:rPr lang="en-US" altLang="zh-CN" sz="3200" b="1" dirty="0">
                <a:latin typeface="Times New Roman" panose="02020603050405020304" pitchFamily="18" charset="0"/>
              </a:rPr>
              <a:t>   (2) </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2</a:t>
            </a:r>
            <a:r>
              <a:rPr lang="zh-CN" altLang="en-US" sz="3200" b="1" dirty="0">
                <a:latin typeface="Times New Roman" panose="02020603050405020304" pitchFamily="18" charset="0"/>
              </a:rPr>
              <a:t>中每个顶点至多关联 </a:t>
            </a:r>
            <a:r>
              <a:rPr lang="en-US" altLang="zh-CN" sz="3200" b="1" i="1" dirty="0">
                <a:latin typeface="Times New Roman" panose="02020603050405020304" pitchFamily="18" charset="0"/>
              </a:rPr>
              <a:t>t </a:t>
            </a:r>
            <a:r>
              <a:rPr lang="zh-CN" altLang="en-US" sz="3200" b="1" dirty="0">
                <a:latin typeface="Times New Roman" panose="02020603050405020304" pitchFamily="18" charset="0"/>
              </a:rPr>
              <a:t>条边，</a:t>
            </a:r>
            <a:endParaRPr lang="en-US" altLang="zh-CN" sz="3200" b="1" dirty="0">
              <a:latin typeface="Times New Roman" panose="02020603050405020304" pitchFamily="18" charset="0"/>
            </a:endParaRPr>
          </a:p>
          <a:p>
            <a:pPr algn="just">
              <a:lnSpc>
                <a:spcPct val="120000"/>
              </a:lnSpc>
            </a:pPr>
            <a:r>
              <a:rPr lang="zh-CN" altLang="en-US" sz="3200" b="1" dirty="0">
                <a:latin typeface="Times New Roman" panose="02020603050405020304" pitchFamily="18" charset="0"/>
              </a:rPr>
              <a:t>则</a:t>
            </a:r>
            <a:r>
              <a:rPr lang="en-US" altLang="zh-CN" sz="3200" b="1" i="1" dirty="0">
                <a:latin typeface="Times New Roman" panose="02020603050405020304" pitchFamily="18" charset="0"/>
              </a:rPr>
              <a:t>G</a:t>
            </a:r>
            <a:r>
              <a:rPr lang="zh-CN" altLang="en-US" sz="3200" b="1" dirty="0">
                <a:latin typeface="Times New Roman" panose="02020603050405020304" pitchFamily="18" charset="0"/>
              </a:rPr>
              <a:t>中存在</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1</a:t>
            </a:r>
            <a:r>
              <a:rPr lang="zh-CN" altLang="en-US" sz="3200" b="1" dirty="0">
                <a:latin typeface="Times New Roman" panose="02020603050405020304" pitchFamily="18" charset="0"/>
              </a:rPr>
              <a:t>到</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2</a:t>
            </a:r>
            <a:r>
              <a:rPr lang="zh-CN" altLang="en-US" sz="3200" b="1" dirty="0">
                <a:latin typeface="Times New Roman" panose="02020603050405020304" pitchFamily="18" charset="0"/>
              </a:rPr>
              <a:t>的完备匹配</a:t>
            </a:r>
            <a:r>
              <a:rPr lang="en-US" altLang="zh-CN" sz="3200" b="1" dirty="0">
                <a:latin typeface="Times New Roman" panose="02020603050405020304" pitchFamily="18" charset="0"/>
              </a:rPr>
              <a:t>. </a:t>
            </a:r>
          </a:p>
        </p:txBody>
      </p:sp>
      <p:sp>
        <p:nvSpPr>
          <p:cNvPr id="3" name="矩形 2"/>
          <p:cNvSpPr/>
          <p:nvPr/>
        </p:nvSpPr>
        <p:spPr>
          <a:xfrm>
            <a:off x="7641111" y="1700808"/>
            <a:ext cx="1225015" cy="683264"/>
          </a:xfrm>
          <a:prstGeom prst="rect">
            <a:avLst/>
          </a:prstGeom>
          <a:solidFill>
            <a:srgbClr val="00B0F0"/>
          </a:solidFill>
        </p:spPr>
        <p:txBody>
          <a:bodyPr wrap="none">
            <a:spAutoFit/>
          </a:bodyPr>
          <a:lstStyle/>
          <a:p>
            <a:pPr algn="just">
              <a:lnSpc>
                <a:spcPct val="120000"/>
              </a:lnSpc>
            </a:pPr>
            <a:r>
              <a:rPr lang="en-US" altLang="zh-CN" sz="3200" b="1" i="1" dirty="0">
                <a:solidFill>
                  <a:srgbClr val="FF0000"/>
                </a:solidFill>
                <a:latin typeface="Times New Roman" panose="02020603050405020304" pitchFamily="18" charset="0"/>
              </a:rPr>
              <a:t>t </a:t>
            </a:r>
            <a:r>
              <a:rPr lang="zh-CN" altLang="en-US" sz="3200" b="1" dirty="0">
                <a:solidFill>
                  <a:srgbClr val="FF0000"/>
                </a:solidFill>
                <a:latin typeface="Times New Roman" panose="02020603050405020304" pitchFamily="18" charset="0"/>
              </a:rPr>
              <a:t>条件</a:t>
            </a:r>
            <a:endParaRPr lang="en-US" altLang="zh-CN" sz="3200" b="1" dirty="0">
              <a:latin typeface="Times New Roman" panose="02020603050405020304" pitchFamily="18" charset="0"/>
            </a:endParaRPr>
          </a:p>
        </p:txBody>
      </p:sp>
      <p:sp>
        <p:nvSpPr>
          <p:cNvPr id="10" name="矩形 9"/>
          <p:cNvSpPr/>
          <p:nvPr/>
        </p:nvSpPr>
        <p:spPr>
          <a:xfrm>
            <a:off x="206559" y="3429000"/>
            <a:ext cx="8424936" cy="3046988"/>
          </a:xfrm>
          <a:prstGeom prst="rect">
            <a:avLst/>
          </a:prstGeom>
        </p:spPr>
        <p:txBody>
          <a:bodyPr wrap="square">
            <a:spAutoFit/>
          </a:bodyPr>
          <a:lstStyle/>
          <a:p>
            <a:pPr marL="1076325" indent="-1076325" algn="just">
              <a:lnSpc>
                <a:spcPct val="120000"/>
              </a:lnSpc>
            </a:pPr>
            <a:r>
              <a:rPr lang="zh-CN" altLang="en-US" sz="3200" b="1" dirty="0">
                <a:solidFill>
                  <a:srgbClr val="FF0066"/>
                </a:solidFill>
                <a:latin typeface="Times New Roman" panose="02020603050405020304" pitchFamily="18" charset="0"/>
                <a:cs typeface="Times New Roman" panose="02020603050405020304" pitchFamily="18" charset="0"/>
              </a:rPr>
              <a:t>证明  </a:t>
            </a:r>
            <a:r>
              <a:rPr lang="zh-CN" altLang="en-US" sz="3200" b="1" dirty="0">
                <a:latin typeface="Times New Roman" panose="02020603050405020304" pitchFamily="18" charset="0"/>
                <a:cs typeface="Times New Roman" panose="02020603050405020304" pitchFamily="18" charset="0"/>
              </a:rPr>
              <a:t>由条件</a:t>
            </a:r>
            <a:r>
              <a:rPr lang="en-US" altLang="zh-CN" sz="3200" b="1" dirty="0">
                <a:latin typeface="Times New Roman" panose="02020603050405020304" pitchFamily="18" charset="0"/>
                <a:cs typeface="Times New Roman" panose="02020603050405020304" pitchFamily="18" charset="0"/>
              </a:rPr>
              <a:t>(1), </a:t>
            </a:r>
            <a:r>
              <a:rPr lang="en-US" altLang="zh-CN" sz="3200" b="1" i="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1</a:t>
            </a:r>
            <a:r>
              <a:rPr lang="zh-CN" altLang="zh-CN" sz="3200" b="1" dirty="0">
                <a:latin typeface="Times New Roman" panose="02020603050405020304" pitchFamily="18" charset="0"/>
                <a:cs typeface="Times New Roman" panose="02020603050405020304" pitchFamily="18" charset="0"/>
              </a:rPr>
              <a:t>中任意</a:t>
            </a:r>
            <a:r>
              <a:rPr lang="en-US" altLang="zh-CN" sz="3200" b="1" i="1" dirty="0">
                <a:latin typeface="Times New Roman" panose="02020603050405020304" pitchFamily="18" charset="0"/>
                <a:cs typeface="Times New Roman" panose="02020603050405020304" pitchFamily="18" charset="0"/>
              </a:rPr>
              <a:t>k</a:t>
            </a:r>
            <a:r>
              <a:rPr lang="zh-CN" altLang="zh-CN" sz="3200" b="1" dirty="0">
                <a:latin typeface="Times New Roman" panose="02020603050405020304" pitchFamily="18" charset="0"/>
                <a:cs typeface="Times New Roman" panose="02020603050405020304" pitchFamily="18" charset="0"/>
              </a:rPr>
              <a:t>个顶点至少关联</a:t>
            </a:r>
            <a:r>
              <a:rPr lang="en-US" altLang="zh-CN" sz="3200" b="1" i="1" dirty="0" err="1">
                <a:latin typeface="Times New Roman" panose="02020603050405020304" pitchFamily="18" charset="0"/>
                <a:cs typeface="Times New Roman" panose="02020603050405020304" pitchFamily="18" charset="0"/>
              </a:rPr>
              <a:t>kt</a:t>
            </a:r>
            <a:r>
              <a:rPr lang="zh-CN" altLang="zh-CN" sz="3200" b="1" dirty="0">
                <a:latin typeface="Times New Roman" panose="02020603050405020304" pitchFamily="18" charset="0"/>
                <a:cs typeface="Times New Roman" panose="02020603050405020304" pitchFamily="18" charset="0"/>
              </a:rPr>
              <a:t>条边</a:t>
            </a:r>
            <a:r>
              <a:rPr lang="zh-CN" altLang="en-US" sz="3200" b="1" dirty="0">
                <a:latin typeface="Times New Roman" panose="02020603050405020304" pitchFamily="18" charset="0"/>
                <a:cs typeface="Times New Roman" panose="02020603050405020304" pitchFamily="18" charset="0"/>
              </a:rPr>
              <a:t>；再由条件</a:t>
            </a:r>
            <a:r>
              <a:rPr lang="en-US" altLang="zh-CN" sz="3200" b="1" dirty="0">
                <a:latin typeface="Times New Roman" panose="02020603050405020304" pitchFamily="18" charset="0"/>
                <a:cs typeface="Times New Roman" panose="02020603050405020304" pitchFamily="18" charset="0"/>
              </a:rPr>
              <a:t>(2), </a:t>
            </a:r>
            <a:r>
              <a:rPr lang="zh-CN" altLang="zh-CN" sz="3200" b="1" dirty="0">
                <a:latin typeface="Times New Roman" panose="02020603050405020304" pitchFamily="18" charset="0"/>
                <a:cs typeface="Times New Roman" panose="02020603050405020304" pitchFamily="18" charset="0"/>
              </a:rPr>
              <a:t>这</a:t>
            </a:r>
            <a:r>
              <a:rPr lang="en-US" altLang="zh-CN" sz="3200" b="1" i="1" dirty="0" err="1">
                <a:latin typeface="Times New Roman" panose="02020603050405020304" pitchFamily="18" charset="0"/>
                <a:cs typeface="Times New Roman" panose="02020603050405020304" pitchFamily="18" charset="0"/>
              </a:rPr>
              <a:t>kt</a:t>
            </a:r>
            <a:r>
              <a:rPr lang="zh-CN" altLang="zh-CN" sz="3200" b="1" dirty="0">
                <a:latin typeface="Times New Roman" panose="02020603050405020304" pitchFamily="18" charset="0"/>
                <a:cs typeface="Times New Roman" panose="02020603050405020304" pitchFamily="18" charset="0"/>
              </a:rPr>
              <a:t>条边至少关联</a:t>
            </a:r>
            <a:r>
              <a:rPr lang="en-US" altLang="zh-CN" sz="3200" b="1" i="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2</a:t>
            </a:r>
            <a:r>
              <a:rPr lang="zh-CN" altLang="zh-CN" sz="3200" b="1" dirty="0">
                <a:latin typeface="Times New Roman" panose="02020603050405020304" pitchFamily="18" charset="0"/>
                <a:cs typeface="Times New Roman" panose="02020603050405020304" pitchFamily="18" charset="0"/>
              </a:rPr>
              <a:t>中的</a:t>
            </a:r>
            <a:r>
              <a:rPr lang="en-US" altLang="zh-CN" sz="3200" b="1" i="1" dirty="0">
                <a:latin typeface="Times New Roman" panose="02020603050405020304" pitchFamily="18" charset="0"/>
                <a:cs typeface="Times New Roman" panose="02020603050405020304" pitchFamily="18" charset="0"/>
              </a:rPr>
              <a:t>k</a:t>
            </a:r>
            <a:r>
              <a:rPr lang="zh-CN" altLang="zh-CN" sz="3200" b="1" dirty="0">
                <a:latin typeface="Times New Roman" panose="02020603050405020304" pitchFamily="18" charset="0"/>
                <a:cs typeface="Times New Roman" panose="02020603050405020304" pitchFamily="18" charset="0"/>
              </a:rPr>
              <a:t>个顶点</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即</a:t>
            </a:r>
            <a:r>
              <a:rPr lang="en-US" altLang="zh-CN" sz="3200" b="1" i="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1</a:t>
            </a:r>
            <a:r>
              <a:rPr lang="zh-CN" altLang="zh-CN" sz="3200" b="1" dirty="0">
                <a:latin typeface="Times New Roman" panose="02020603050405020304" pitchFamily="18" charset="0"/>
                <a:cs typeface="Times New Roman" panose="02020603050405020304" pitchFamily="18" charset="0"/>
              </a:rPr>
              <a:t>中任意</a:t>
            </a:r>
            <a:r>
              <a:rPr lang="en-US" altLang="zh-CN" sz="3200" b="1" i="1" dirty="0">
                <a:latin typeface="Times New Roman" panose="02020603050405020304" pitchFamily="18" charset="0"/>
                <a:cs typeface="Times New Roman" panose="02020603050405020304" pitchFamily="18" charset="0"/>
              </a:rPr>
              <a:t>k</a:t>
            </a:r>
            <a:r>
              <a:rPr lang="zh-CN" altLang="zh-CN" sz="3200" b="1" dirty="0">
                <a:latin typeface="Times New Roman" panose="02020603050405020304" pitchFamily="18" charset="0"/>
                <a:cs typeface="Times New Roman" panose="02020603050405020304" pitchFamily="18" charset="0"/>
              </a:rPr>
              <a:t>个顶点至少邻接</a:t>
            </a:r>
            <a:r>
              <a:rPr lang="en-US" altLang="zh-CN" sz="3200" b="1" i="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2</a:t>
            </a:r>
            <a:r>
              <a:rPr lang="zh-CN" altLang="zh-CN" sz="3200" b="1" dirty="0">
                <a:latin typeface="Times New Roman" panose="02020603050405020304" pitchFamily="18" charset="0"/>
                <a:cs typeface="Times New Roman" panose="02020603050405020304" pitchFamily="18" charset="0"/>
              </a:rPr>
              <a:t>中的</a:t>
            </a:r>
            <a:r>
              <a:rPr lang="en-US" altLang="zh-CN" sz="3200" b="1" i="1" dirty="0">
                <a:latin typeface="Times New Roman" panose="02020603050405020304" pitchFamily="18" charset="0"/>
                <a:cs typeface="Times New Roman" panose="02020603050405020304" pitchFamily="18" charset="0"/>
              </a:rPr>
              <a:t>k</a:t>
            </a:r>
            <a:r>
              <a:rPr lang="zh-CN" altLang="zh-CN" sz="3200" b="1" dirty="0">
                <a:latin typeface="Times New Roman" panose="02020603050405020304" pitchFamily="18" charset="0"/>
                <a:cs typeface="Times New Roman" panose="02020603050405020304" pitchFamily="18" charset="0"/>
              </a:rPr>
              <a:t>个顶点</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由</a:t>
            </a:r>
            <a:r>
              <a:rPr lang="en-US" altLang="zh-CN" sz="3200" b="1" dirty="0">
                <a:latin typeface="Times New Roman" panose="02020603050405020304" pitchFamily="18" charset="0"/>
                <a:cs typeface="Times New Roman" panose="02020603050405020304" pitchFamily="18" charset="0"/>
              </a:rPr>
              <a:t>Hall</a:t>
            </a:r>
            <a:r>
              <a:rPr lang="zh-CN" altLang="zh-CN" sz="3200" b="1" dirty="0">
                <a:latin typeface="Times New Roman" panose="02020603050405020304" pitchFamily="18" charset="0"/>
                <a:cs typeface="Times New Roman" panose="02020603050405020304" pitchFamily="18" charset="0"/>
              </a:rPr>
              <a:t>定理</a:t>
            </a:r>
            <a:r>
              <a:rPr lang="en-US" altLang="zh-CN" sz="3200" b="1" dirty="0">
                <a:latin typeface="Times New Roman" panose="02020603050405020304" pitchFamily="18" charset="0"/>
                <a:cs typeface="Times New Roman" panose="02020603050405020304" pitchFamily="18" charset="0"/>
              </a:rPr>
              <a:t>, </a:t>
            </a:r>
            <a:r>
              <a:rPr lang="en-US" altLang="zh-CN" sz="3200" b="1" i="1" dirty="0">
                <a:latin typeface="Times New Roman" panose="02020603050405020304" pitchFamily="18" charset="0"/>
                <a:cs typeface="Times New Roman" panose="02020603050405020304" pitchFamily="18" charset="0"/>
              </a:rPr>
              <a:t>G</a:t>
            </a:r>
            <a:r>
              <a:rPr lang="zh-CN" altLang="zh-CN" sz="3200" b="1" dirty="0">
                <a:latin typeface="Times New Roman" panose="02020603050405020304" pitchFamily="18" charset="0"/>
                <a:cs typeface="Times New Roman" panose="02020603050405020304" pitchFamily="18" charset="0"/>
              </a:rPr>
              <a:t>中存在</a:t>
            </a:r>
            <a:r>
              <a:rPr lang="en-US" altLang="zh-CN" sz="3200" b="1" i="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1</a:t>
            </a:r>
            <a:r>
              <a:rPr lang="zh-CN" altLang="zh-CN" sz="3200" b="1" dirty="0">
                <a:latin typeface="Times New Roman" panose="02020603050405020304" pitchFamily="18" charset="0"/>
                <a:cs typeface="Times New Roman" panose="02020603050405020304" pitchFamily="18" charset="0"/>
              </a:rPr>
              <a:t>到</a:t>
            </a:r>
            <a:r>
              <a:rPr lang="en-US" altLang="zh-CN" sz="3200" b="1" i="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2</a:t>
            </a:r>
            <a:r>
              <a:rPr lang="zh-CN" altLang="zh-CN" sz="3200" b="1" dirty="0">
                <a:latin typeface="Times New Roman" panose="02020603050405020304" pitchFamily="18" charset="0"/>
                <a:cs typeface="Times New Roman" panose="02020603050405020304" pitchFamily="18" charset="0"/>
              </a:rPr>
              <a:t>的完备匹配</a:t>
            </a:r>
            <a:r>
              <a:rPr lang="en-US" altLang="zh-CN" sz="32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215199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标题 1"/>
          <p:cNvSpPr txBox="1">
            <a:spLocks/>
          </p:cNvSpPr>
          <p:nvPr/>
        </p:nvSpPr>
        <p:spPr bwMode="auto">
          <a:xfrm>
            <a:off x="241327" y="-1"/>
            <a:ext cx="8229600" cy="8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30000"/>
              </a:lnSpc>
            </a:pPr>
            <a:r>
              <a:rPr lang="zh-CN" altLang="en-US" sz="4400" b="1" dirty="0">
                <a:solidFill>
                  <a:schemeClr val="bg1"/>
                </a:solidFill>
                <a:latin typeface="Times New Roman" panose="02020603050405020304" pitchFamily="18" charset="0"/>
              </a:rPr>
              <a:t>相异性条件、</a:t>
            </a:r>
            <a:r>
              <a:rPr lang="en-US" altLang="zh-CN" sz="4400" b="1" i="1" dirty="0">
                <a:solidFill>
                  <a:schemeClr val="bg1"/>
                </a:solidFill>
                <a:latin typeface="Times New Roman" panose="02020603050405020304" pitchFamily="18" charset="0"/>
              </a:rPr>
              <a:t>t </a:t>
            </a:r>
            <a:r>
              <a:rPr lang="zh-CN" altLang="en-US" sz="4400" b="1" dirty="0">
                <a:solidFill>
                  <a:schemeClr val="bg1"/>
                </a:solidFill>
                <a:latin typeface="Times New Roman" panose="02020603050405020304" pitchFamily="18" charset="0"/>
              </a:rPr>
              <a:t>条件</a:t>
            </a:r>
            <a:endParaRPr lang="en-US" altLang="zh-CN" sz="4400" b="1" dirty="0">
              <a:solidFill>
                <a:schemeClr val="bg1"/>
              </a:solidFill>
              <a:latin typeface="Times New Roman" panose="02020603050405020304" pitchFamily="18" charset="0"/>
            </a:endParaRPr>
          </a:p>
        </p:txBody>
      </p:sp>
      <p:sp>
        <p:nvSpPr>
          <p:cNvPr id="3" name="矩形 2"/>
          <p:cNvSpPr/>
          <p:nvPr/>
        </p:nvSpPr>
        <p:spPr>
          <a:xfrm>
            <a:off x="3635896" y="3537824"/>
            <a:ext cx="1225015" cy="683264"/>
          </a:xfrm>
          <a:prstGeom prst="rect">
            <a:avLst/>
          </a:prstGeom>
          <a:solidFill>
            <a:srgbClr val="00B0F0"/>
          </a:solidFill>
        </p:spPr>
        <p:txBody>
          <a:bodyPr wrap="none">
            <a:spAutoFit/>
          </a:bodyPr>
          <a:lstStyle/>
          <a:p>
            <a:pPr algn="just">
              <a:lnSpc>
                <a:spcPct val="120000"/>
              </a:lnSpc>
            </a:pPr>
            <a:r>
              <a:rPr lang="en-US" altLang="zh-CN" sz="3200" b="1" i="1" dirty="0">
                <a:solidFill>
                  <a:srgbClr val="FF0000"/>
                </a:solidFill>
                <a:latin typeface="Times New Roman" panose="02020603050405020304" pitchFamily="18" charset="0"/>
              </a:rPr>
              <a:t>t </a:t>
            </a:r>
            <a:r>
              <a:rPr lang="zh-CN" altLang="en-US" sz="3200" b="1" dirty="0">
                <a:solidFill>
                  <a:srgbClr val="FF0000"/>
                </a:solidFill>
                <a:latin typeface="Times New Roman" panose="02020603050405020304" pitchFamily="18" charset="0"/>
              </a:rPr>
              <a:t>条件</a:t>
            </a:r>
            <a:endParaRPr lang="en-US" altLang="zh-CN" sz="3200" b="1" dirty="0">
              <a:latin typeface="Times New Roman" panose="02020603050405020304" pitchFamily="18" charset="0"/>
            </a:endParaRPr>
          </a:p>
        </p:txBody>
      </p:sp>
      <p:sp>
        <p:nvSpPr>
          <p:cNvPr id="6" name="矩形 5"/>
          <p:cNvSpPr/>
          <p:nvPr/>
        </p:nvSpPr>
        <p:spPr>
          <a:xfrm>
            <a:off x="3233864" y="1556792"/>
            <a:ext cx="2244525" cy="732508"/>
          </a:xfrm>
          <a:prstGeom prst="rect">
            <a:avLst/>
          </a:prstGeom>
          <a:solidFill>
            <a:srgbClr val="00B0F0"/>
          </a:solidFill>
        </p:spPr>
        <p:txBody>
          <a:bodyPr wrap="none">
            <a:spAutoFit/>
          </a:bodyPr>
          <a:lstStyle/>
          <a:p>
            <a:pPr algn="just">
              <a:lnSpc>
                <a:spcPct val="130000"/>
              </a:lnSpc>
            </a:pPr>
            <a:r>
              <a:rPr lang="zh-CN" altLang="en-US" sz="3200" b="1" dirty="0">
                <a:solidFill>
                  <a:srgbClr val="FF0000"/>
                </a:solidFill>
                <a:latin typeface="Times New Roman" panose="02020603050405020304" pitchFamily="18" charset="0"/>
              </a:rPr>
              <a:t>相异性条件</a:t>
            </a:r>
            <a:endParaRPr lang="en-US" altLang="zh-CN" sz="3200" b="1" dirty="0">
              <a:latin typeface="Times New Roman" panose="02020603050405020304" pitchFamily="18" charset="0"/>
            </a:endParaRPr>
          </a:p>
        </p:txBody>
      </p:sp>
      <p:sp>
        <p:nvSpPr>
          <p:cNvPr id="4" name="文本框 3"/>
          <p:cNvSpPr txBox="1"/>
          <p:nvPr/>
        </p:nvSpPr>
        <p:spPr>
          <a:xfrm>
            <a:off x="395536" y="1630658"/>
            <a:ext cx="1826141" cy="2554545"/>
          </a:xfrm>
          <a:prstGeom prst="rect">
            <a:avLst/>
          </a:prstGeom>
          <a:noFill/>
        </p:spPr>
        <p:txBody>
          <a:bodyPr wrap="none" rtlCol="0">
            <a:spAutoFit/>
          </a:bodyPr>
          <a:lstStyle/>
          <a:p>
            <a:r>
              <a:rPr lang="zh-CN" altLang="en-US" sz="3200" dirty="0"/>
              <a:t>充要条件</a:t>
            </a:r>
            <a:endParaRPr lang="en-US" altLang="zh-CN" sz="3200" dirty="0"/>
          </a:p>
          <a:p>
            <a:endParaRPr lang="en-US" altLang="zh-CN" sz="3200" dirty="0"/>
          </a:p>
          <a:p>
            <a:endParaRPr lang="en-US" altLang="zh-CN" sz="3200" dirty="0"/>
          </a:p>
          <a:p>
            <a:endParaRPr lang="en-US" altLang="zh-CN" sz="3200" dirty="0"/>
          </a:p>
          <a:p>
            <a:r>
              <a:rPr lang="zh-CN" altLang="en-US" sz="3200" dirty="0"/>
              <a:t>充分条件</a:t>
            </a:r>
          </a:p>
        </p:txBody>
      </p:sp>
      <p:sp>
        <p:nvSpPr>
          <p:cNvPr id="8" name="下箭头 7"/>
          <p:cNvSpPr/>
          <p:nvPr/>
        </p:nvSpPr>
        <p:spPr>
          <a:xfrm flipV="1">
            <a:off x="3979368" y="2283667"/>
            <a:ext cx="538070" cy="1248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485864" y="5085184"/>
            <a:ext cx="5670142" cy="523220"/>
          </a:xfrm>
          <a:prstGeom prst="rect">
            <a:avLst/>
          </a:prstGeom>
          <a:noFill/>
        </p:spPr>
        <p:txBody>
          <a:bodyPr wrap="none" rtlCol="0">
            <a:spAutoFit/>
          </a:bodyPr>
          <a:lstStyle/>
          <a:p>
            <a:r>
              <a:rPr lang="zh-CN" altLang="en-US" sz="2800" dirty="0"/>
              <a:t>在不满足</a:t>
            </a:r>
            <a:r>
              <a:rPr lang="en-US" altLang="zh-CN" sz="2800" dirty="0"/>
              <a:t>t</a:t>
            </a:r>
            <a:r>
              <a:rPr lang="zh-CN" altLang="en-US" sz="2800" dirty="0"/>
              <a:t>条件时，不能下任何结论</a:t>
            </a:r>
          </a:p>
        </p:txBody>
      </p:sp>
    </p:spTree>
    <p:extLst>
      <p:ext uri="{BB962C8B-B14F-4D97-AF65-F5344CB8AC3E}">
        <p14:creationId xmlns:p14="http://schemas.microsoft.com/office/powerpoint/2010/main" val="263800271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09411A-F730-47AA-AD33-F8F55C3ACCD7}" type="slidenum">
              <a:rPr lang="zh-CN" altLang="en-US" smtClean="0">
                <a:solidFill>
                  <a:schemeClr val="accent1"/>
                </a:solidFill>
              </a:rPr>
              <a:pPr/>
              <a:t>23</a:t>
            </a:fld>
            <a:r>
              <a:rPr lang="en-US" altLang="zh-CN" dirty="0">
                <a:solidFill>
                  <a:schemeClr val="accent1"/>
                </a:solidFill>
              </a:rPr>
              <a:t>/48</a:t>
            </a:r>
          </a:p>
        </p:txBody>
      </p:sp>
      <p:sp>
        <p:nvSpPr>
          <p:cNvPr id="6147" name="Rectangle 2"/>
          <p:cNvSpPr>
            <a:spLocks noGrp="1"/>
          </p:cNvSpPr>
          <p:nvPr>
            <p:ph type="title" idx="4294967295"/>
          </p:nvPr>
        </p:nvSpPr>
        <p:spPr/>
        <p:txBody>
          <a:bodyPr/>
          <a:lstStyle/>
          <a:p>
            <a:r>
              <a:rPr lang="en-US" altLang="zh-CN" b="1" dirty="0">
                <a:latin typeface="Calibri" panose="020F0502020204030204" pitchFamily="34" charset="0"/>
                <a:ea typeface="宋体" panose="02010600030101010101" pitchFamily="2" charset="-122"/>
              </a:rPr>
              <a:t>6.2  </a:t>
            </a:r>
            <a:r>
              <a:rPr lang="zh-CN" altLang="en-US" b="1" dirty="0">
                <a:latin typeface="Calibri" panose="020F0502020204030204" pitchFamily="34" charset="0"/>
                <a:ea typeface="宋体" panose="02010600030101010101" pitchFamily="2" charset="-122"/>
              </a:rPr>
              <a:t>欧拉图</a:t>
            </a:r>
            <a:endParaRPr lang="en-US" altLang="zh-CN" b="1" dirty="0">
              <a:latin typeface="Calibri" panose="020F0502020204030204" pitchFamily="34" charset="0"/>
              <a:ea typeface="宋体" panose="02010600030101010101" pitchFamily="2" charset="-122"/>
            </a:endParaRPr>
          </a:p>
        </p:txBody>
      </p:sp>
      <p:sp>
        <p:nvSpPr>
          <p:cNvPr id="6148" name="Rectangle 3"/>
          <p:cNvSpPr>
            <a:spLocks noGrp="1"/>
          </p:cNvSpPr>
          <p:nvPr>
            <p:ph type="body" idx="4294967295"/>
          </p:nvPr>
        </p:nvSpPr>
        <p:spPr>
          <a:xfrm>
            <a:off x="323850" y="1125538"/>
            <a:ext cx="8640763" cy="4957762"/>
          </a:xfrm>
        </p:spPr>
        <p:txBody>
          <a:bodyPr/>
          <a:lstStyle/>
          <a:p>
            <a:r>
              <a:rPr lang="zh-CN" altLang="en-US" b="1" dirty="0">
                <a:solidFill>
                  <a:srgbClr val="993300"/>
                </a:solidFill>
                <a:latin typeface="Calibri" panose="020F0502020204030204" pitchFamily="34" charset="0"/>
                <a:ea typeface="宋体" panose="02010600030101010101" pitchFamily="2" charset="-122"/>
              </a:rPr>
              <a:t>欧拉通路、欧拉回路、欧拉图</a:t>
            </a:r>
            <a:endParaRPr lang="en-US" altLang="zh-CN" b="1" dirty="0">
              <a:solidFill>
                <a:srgbClr val="993300"/>
              </a:solidFill>
              <a:latin typeface="Calibri" panose="020F0502020204030204" pitchFamily="34" charset="0"/>
              <a:ea typeface="宋体" panose="02010600030101010101" pitchFamily="2" charset="-122"/>
            </a:endParaRPr>
          </a:p>
          <a:p>
            <a:r>
              <a:rPr lang="zh-CN" altLang="en-US" b="1" dirty="0">
                <a:solidFill>
                  <a:srgbClr val="993300"/>
                </a:solidFill>
                <a:latin typeface="Calibri" panose="020F0502020204030204" pitchFamily="34" charset="0"/>
                <a:ea typeface="宋体" panose="02010600030101010101" pitchFamily="2" charset="-122"/>
              </a:rPr>
              <a:t>欧拉定理</a:t>
            </a:r>
            <a:r>
              <a:rPr lang="en-US" altLang="zh-CN" b="1">
                <a:solidFill>
                  <a:srgbClr val="993300"/>
                </a:solidFill>
                <a:latin typeface="Calibri" panose="020F0502020204030204" pitchFamily="34" charset="0"/>
                <a:ea typeface="宋体" panose="02010600030101010101" pitchFamily="2" charset="-122"/>
              </a:rPr>
              <a:t>(1736</a:t>
            </a:r>
            <a:r>
              <a:rPr lang="zh-CN" altLang="en-US" b="1" dirty="0">
                <a:solidFill>
                  <a:srgbClr val="993300"/>
                </a:solidFill>
                <a:latin typeface="Calibri" panose="020F0502020204030204" pitchFamily="34" charset="0"/>
                <a:ea typeface="宋体" panose="02010600030101010101" pitchFamily="2" charset="-122"/>
              </a:rPr>
              <a:t>年</a:t>
            </a:r>
            <a:r>
              <a:rPr lang="en-US" altLang="zh-CN" b="1" dirty="0">
                <a:solidFill>
                  <a:srgbClr val="993300"/>
                </a:solidFill>
                <a:latin typeface="Calibri" panose="020F0502020204030204" pitchFamily="34" charset="0"/>
                <a:ea typeface="宋体" panose="02010600030101010101" pitchFamily="2" charset="-122"/>
              </a:rPr>
              <a:t>)</a:t>
            </a:r>
          </a:p>
          <a:p>
            <a:r>
              <a:rPr lang="zh-CN" altLang="en-US" b="1" dirty="0">
                <a:solidFill>
                  <a:srgbClr val="993300"/>
                </a:solidFill>
                <a:latin typeface="Calibri" panose="020F0502020204030204" pitchFamily="34" charset="0"/>
                <a:ea typeface="宋体" panose="02010600030101010101" pitchFamily="2" charset="-122"/>
              </a:rPr>
              <a:t>欧拉图应用示例</a:t>
            </a:r>
            <a:endParaRPr lang="en-US" altLang="zh-CN" b="1" dirty="0">
              <a:solidFill>
                <a:schemeClr val="bg2"/>
              </a:solidFill>
              <a:latin typeface="Calibri" panose="020F0502020204030204" pitchFamily="34" charset="0"/>
              <a:ea typeface="宋体" panose="02010600030101010101" pitchFamily="2" charset="-122"/>
            </a:endParaRPr>
          </a:p>
          <a:p>
            <a:pPr>
              <a:buFont typeface="Arial" panose="020B0604020202020204" pitchFamily="34" charset="0"/>
              <a:buNone/>
            </a:pPr>
            <a:endParaRPr lang="zh-CN" altLang="en-US" b="1" dirty="0">
              <a:solidFill>
                <a:schemeClr val="bg2"/>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75117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AC3178-1B37-4136-9358-B8949BA880F9}" type="slidenum">
              <a:rPr lang="zh-CN" altLang="en-US" smtClean="0">
                <a:solidFill>
                  <a:schemeClr val="accent1"/>
                </a:solidFill>
              </a:rPr>
              <a:pPr/>
              <a:t>24</a:t>
            </a:fld>
            <a:r>
              <a:rPr lang="en-US" altLang="zh-CN" dirty="0">
                <a:solidFill>
                  <a:schemeClr val="accent1"/>
                </a:solidFill>
              </a:rPr>
              <a:t>/48</a:t>
            </a:r>
          </a:p>
        </p:txBody>
      </p:sp>
      <p:sp>
        <p:nvSpPr>
          <p:cNvPr id="8195" name="Rectangle 2"/>
          <p:cNvSpPr>
            <a:spLocks noGrp="1"/>
          </p:cNvSpPr>
          <p:nvPr>
            <p:ph type="title" idx="4294967295"/>
          </p:nvPr>
        </p:nvSpPr>
        <p:spPr/>
        <p:txBody>
          <a:bodyPr/>
          <a:lstStyle/>
          <a:p>
            <a:r>
              <a:rPr lang="zh-CN" altLang="en-US" b="1">
                <a:latin typeface="Calibri" panose="020F0502020204030204" pitchFamily="34" charset="0"/>
                <a:ea typeface="宋体" panose="02010600030101010101" pitchFamily="2" charset="-122"/>
              </a:rPr>
              <a:t>哥德尼斯堡七桥问题</a:t>
            </a:r>
          </a:p>
        </p:txBody>
      </p:sp>
      <p:sp>
        <p:nvSpPr>
          <p:cNvPr id="8196" name="Rectangle 3"/>
          <p:cNvSpPr>
            <a:spLocks noGrp="1"/>
          </p:cNvSpPr>
          <p:nvPr>
            <p:ph type="body" idx="4294967295"/>
          </p:nvPr>
        </p:nvSpPr>
        <p:spPr>
          <a:xfrm>
            <a:off x="250825" y="836613"/>
            <a:ext cx="8713788" cy="2592387"/>
          </a:xfrm>
        </p:spPr>
        <p:txBody>
          <a:bodyPr/>
          <a:lstStyle/>
          <a:p>
            <a:pPr marL="0" indent="0">
              <a:buFont typeface="Arial" panose="020B0604020202020204" pitchFamily="34" charset="0"/>
              <a:buNone/>
            </a:pPr>
            <a:r>
              <a:rPr lang="zh-CN" altLang="en-US" b="1">
                <a:latin typeface="Calibri" panose="020F0502020204030204" pitchFamily="34" charset="0"/>
                <a:ea typeface="宋体" panose="02010600030101010101" pitchFamily="2" charset="-122"/>
              </a:rPr>
              <a:t>十八世纪初，在当时德国哥德尼斯堡（现加里林格勒）城的普雷格尔河上有</a:t>
            </a:r>
            <a:r>
              <a:rPr lang="en-US" altLang="zh-CN" b="1">
                <a:latin typeface="Calibri" panose="020F0502020204030204" pitchFamily="34" charset="0"/>
                <a:ea typeface="宋体" panose="02010600030101010101" pitchFamily="2" charset="-122"/>
              </a:rPr>
              <a:t>7</a:t>
            </a:r>
            <a:r>
              <a:rPr lang="zh-CN" altLang="en-US" b="1">
                <a:latin typeface="Calibri" panose="020F0502020204030204" pitchFamily="34" charset="0"/>
                <a:ea typeface="宋体" panose="02010600030101010101" pitchFamily="2" charset="-122"/>
              </a:rPr>
              <a:t>座桥。当地人经常在桥上散步，有人提出，从岛和河岸的某一处出发是否能找到一条通过每一座桥一次且仅一次的通路。</a:t>
            </a:r>
          </a:p>
        </p:txBody>
      </p:sp>
      <p:sp>
        <p:nvSpPr>
          <p:cNvPr id="8197" name="Rectangle 4"/>
          <p:cNvSpPr>
            <a:spLocks noChangeArrowheads="1"/>
          </p:cNvSpPr>
          <p:nvPr/>
        </p:nvSpPr>
        <p:spPr bwMode="auto">
          <a:xfrm>
            <a:off x="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21894" name="Picture 6" descr="bridg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716338"/>
            <a:ext cx="24193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9" name="Group 7"/>
          <p:cNvGrpSpPr>
            <a:grpSpLocks/>
          </p:cNvGrpSpPr>
          <p:nvPr/>
        </p:nvGrpSpPr>
        <p:grpSpPr bwMode="auto">
          <a:xfrm>
            <a:off x="1331913" y="3860800"/>
            <a:ext cx="2400300" cy="1682750"/>
            <a:chOff x="567" y="2931"/>
            <a:chExt cx="1512" cy="1060"/>
          </a:xfrm>
        </p:grpSpPr>
        <p:pic>
          <p:nvPicPr>
            <p:cNvPr id="8203" name="Picture 8" descr="bridg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2931"/>
              <a:ext cx="1512"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4" name="Text Box 9"/>
            <p:cNvSpPr txBox="1">
              <a:spLocks noChangeArrowheads="1"/>
            </p:cNvSpPr>
            <p:nvPr/>
          </p:nvSpPr>
          <p:spPr bwMode="auto">
            <a:xfrm>
              <a:off x="1098" y="3760"/>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grpSp>
      <p:grpSp>
        <p:nvGrpSpPr>
          <p:cNvPr id="3" name="Group 10"/>
          <p:cNvGrpSpPr>
            <a:grpSpLocks/>
          </p:cNvGrpSpPr>
          <p:nvPr/>
        </p:nvGrpSpPr>
        <p:grpSpPr bwMode="auto">
          <a:xfrm>
            <a:off x="6156325" y="3789363"/>
            <a:ext cx="1419225" cy="1808162"/>
            <a:chOff x="3878" y="2704"/>
            <a:chExt cx="894" cy="1139"/>
          </a:xfrm>
        </p:grpSpPr>
        <p:pic>
          <p:nvPicPr>
            <p:cNvPr id="8201" name="Picture 11" descr="bridge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2704"/>
              <a:ext cx="894"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Text Box 12"/>
            <p:cNvSpPr txBox="1">
              <a:spLocks noChangeArrowheads="1"/>
            </p:cNvSpPr>
            <p:nvPr/>
          </p:nvSpPr>
          <p:spPr bwMode="auto">
            <a:xfrm>
              <a:off x="4092" y="3612"/>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grpSp>
    </p:spTree>
    <p:extLst>
      <p:ext uri="{BB962C8B-B14F-4D97-AF65-F5344CB8AC3E}">
        <p14:creationId xmlns:p14="http://schemas.microsoft.com/office/powerpoint/2010/main" val="352678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1894"/>
                                        </p:tgtEl>
                                        <p:attrNameLst>
                                          <p:attrName>style.visibility</p:attrName>
                                        </p:attrNameLst>
                                      </p:cBhvr>
                                      <p:to>
                                        <p:strVal val="visible"/>
                                      </p:to>
                                    </p:set>
                                    <p:animEffect transition="in" filter="blinds(horizontal)">
                                      <p:cBhvr>
                                        <p:cTn id="7" dur="500"/>
                                        <p:tgtEl>
                                          <p:spTgt spid="4218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9C44BF-6543-42AC-890C-5F0C8D538260}" type="slidenum">
              <a:rPr lang="zh-CN" altLang="en-US" smtClean="0">
                <a:solidFill>
                  <a:schemeClr val="accent1"/>
                </a:solidFill>
              </a:rPr>
              <a:pPr/>
              <a:t>25</a:t>
            </a:fld>
            <a:r>
              <a:rPr lang="en-US" altLang="zh-CN" dirty="0">
                <a:solidFill>
                  <a:schemeClr val="accent1"/>
                </a:solidFill>
              </a:rPr>
              <a:t>/48</a:t>
            </a:r>
          </a:p>
        </p:txBody>
      </p:sp>
      <p:sp>
        <p:nvSpPr>
          <p:cNvPr id="9219" name="Rectangle 2"/>
          <p:cNvSpPr>
            <a:spLocks noGrp="1"/>
          </p:cNvSpPr>
          <p:nvPr>
            <p:ph type="title" idx="4294967295"/>
          </p:nvPr>
        </p:nvSpPr>
        <p:spPr/>
        <p:txBody>
          <a:bodyPr/>
          <a:lstStyle/>
          <a:p>
            <a:r>
              <a:rPr lang="zh-CN" altLang="en-US">
                <a:latin typeface="Calibri" panose="020F0502020204030204" pitchFamily="34" charset="0"/>
                <a:ea typeface="宋体" panose="02010600030101010101" pitchFamily="2" charset="-122"/>
              </a:rPr>
              <a:t>欧拉</a:t>
            </a:r>
            <a:r>
              <a:rPr lang="en-US" altLang="zh-CN" sz="3200">
                <a:latin typeface="Calibri" panose="020F0502020204030204" pitchFamily="34" charset="0"/>
                <a:ea typeface="宋体" panose="02010600030101010101" pitchFamily="2" charset="-122"/>
              </a:rPr>
              <a:t>(Leonhard Euler</a:t>
            </a:r>
            <a:r>
              <a:rPr lang="zh-CN" altLang="en-US" sz="3200">
                <a:latin typeface="Calibri" panose="020F0502020204030204" pitchFamily="34" charset="0"/>
                <a:ea typeface="宋体" panose="02010600030101010101" pitchFamily="2" charset="-122"/>
              </a:rPr>
              <a:t>，</a:t>
            </a:r>
            <a:r>
              <a:rPr lang="en-US" altLang="zh-CN" sz="3200">
                <a:latin typeface="Calibri" panose="020F0502020204030204" pitchFamily="34" charset="0"/>
                <a:ea typeface="宋体" panose="02010600030101010101" pitchFamily="2" charset="-122"/>
              </a:rPr>
              <a:t>1707</a:t>
            </a:r>
            <a:r>
              <a:rPr lang="zh-CN" altLang="en-US" sz="3200">
                <a:latin typeface="Calibri" panose="020F0502020204030204" pitchFamily="34" charset="0"/>
                <a:ea typeface="宋体" panose="02010600030101010101" pitchFamily="2" charset="-122"/>
              </a:rPr>
              <a:t>－</a:t>
            </a:r>
            <a:r>
              <a:rPr lang="en-US" altLang="zh-CN" sz="3200">
                <a:latin typeface="Calibri" panose="020F0502020204030204" pitchFamily="34" charset="0"/>
                <a:ea typeface="宋体" panose="02010600030101010101" pitchFamily="2" charset="-122"/>
              </a:rPr>
              <a:t>1783)</a:t>
            </a:r>
          </a:p>
        </p:txBody>
      </p:sp>
      <p:sp>
        <p:nvSpPr>
          <p:cNvPr id="9220" name="Rectangle 3"/>
          <p:cNvSpPr>
            <a:spLocks noGrp="1"/>
          </p:cNvSpPr>
          <p:nvPr>
            <p:ph type="body" idx="4294967295"/>
          </p:nvPr>
        </p:nvSpPr>
        <p:spPr>
          <a:xfrm>
            <a:off x="3492500" y="981075"/>
            <a:ext cx="5051425" cy="4176713"/>
          </a:xfrm>
        </p:spPr>
        <p:txBody>
          <a:bodyPr/>
          <a:lstStyle/>
          <a:p>
            <a:pPr marL="0" indent="0">
              <a:buFont typeface="Arial" panose="020B0604020202020204" pitchFamily="34" charset="0"/>
              <a:buNone/>
            </a:pPr>
            <a:r>
              <a:rPr lang="zh-CN" altLang="en-US" sz="2400" b="1">
                <a:latin typeface="Calibri" panose="020F0502020204030204" pitchFamily="34" charset="0"/>
                <a:ea typeface="宋体" panose="02010600030101010101" pitchFamily="2" charset="-122"/>
              </a:rPr>
              <a:t>瑞士数学家及自然科学家。在</a:t>
            </a:r>
            <a:r>
              <a:rPr lang="en-US" altLang="zh-CN" sz="2400" b="1">
                <a:latin typeface="Calibri" panose="020F0502020204030204" pitchFamily="34" charset="0"/>
                <a:ea typeface="宋体" panose="02010600030101010101" pitchFamily="2" charset="-122"/>
              </a:rPr>
              <a:t>1707</a:t>
            </a:r>
            <a:r>
              <a:rPr lang="zh-CN" altLang="en-US" sz="2400" b="1">
                <a:latin typeface="Calibri" panose="020F0502020204030204" pitchFamily="34" charset="0"/>
                <a:ea typeface="宋体" panose="02010600030101010101" pitchFamily="2" charset="-122"/>
              </a:rPr>
              <a:t>年</a:t>
            </a:r>
            <a:r>
              <a:rPr lang="en-US" altLang="zh-CN" sz="2400" b="1">
                <a:latin typeface="Calibri" panose="020F0502020204030204" pitchFamily="34" charset="0"/>
                <a:ea typeface="宋体" panose="02010600030101010101" pitchFamily="2" charset="-122"/>
              </a:rPr>
              <a:t>4</a:t>
            </a:r>
            <a:r>
              <a:rPr lang="zh-CN" altLang="en-US" sz="2400" b="1">
                <a:latin typeface="Calibri" panose="020F0502020204030204" pitchFamily="34" charset="0"/>
                <a:ea typeface="宋体" panose="02010600030101010101" pitchFamily="2" charset="-122"/>
              </a:rPr>
              <a:t>月</a:t>
            </a:r>
            <a:r>
              <a:rPr lang="en-US" altLang="zh-CN" sz="2400" b="1">
                <a:latin typeface="Calibri" panose="020F0502020204030204" pitchFamily="34" charset="0"/>
                <a:ea typeface="宋体" panose="02010600030101010101" pitchFamily="2" charset="-122"/>
              </a:rPr>
              <a:t>15</a:t>
            </a:r>
            <a:r>
              <a:rPr lang="zh-CN" altLang="en-US" sz="2400" b="1">
                <a:latin typeface="Calibri" panose="020F0502020204030204" pitchFamily="34" charset="0"/>
                <a:ea typeface="宋体" panose="02010600030101010101" pitchFamily="2" charset="-122"/>
              </a:rPr>
              <a:t>日出生於瑞士的巴塞尔，</a:t>
            </a:r>
            <a:r>
              <a:rPr lang="en-US" altLang="zh-CN" sz="2400" b="1">
                <a:latin typeface="Calibri" panose="020F0502020204030204" pitchFamily="34" charset="0"/>
                <a:ea typeface="宋体" panose="02010600030101010101" pitchFamily="2" charset="-122"/>
              </a:rPr>
              <a:t>1783</a:t>
            </a:r>
            <a:r>
              <a:rPr lang="zh-CN" altLang="en-US" sz="2400" b="1">
                <a:latin typeface="Calibri" panose="020F0502020204030204" pitchFamily="34" charset="0"/>
                <a:ea typeface="宋体" panose="02010600030101010101" pitchFamily="2" charset="-122"/>
              </a:rPr>
              <a:t>年</a:t>
            </a:r>
            <a:r>
              <a:rPr lang="en-US" altLang="zh-CN" sz="2400" b="1">
                <a:latin typeface="Calibri" panose="020F0502020204030204" pitchFamily="34" charset="0"/>
                <a:ea typeface="宋体" panose="02010600030101010101" pitchFamily="2" charset="-122"/>
              </a:rPr>
              <a:t>9</a:t>
            </a:r>
            <a:r>
              <a:rPr lang="zh-CN" altLang="en-US" sz="2400" b="1">
                <a:latin typeface="Calibri" panose="020F0502020204030204" pitchFamily="34" charset="0"/>
                <a:ea typeface="宋体" panose="02010600030101010101" pitchFamily="2" charset="-122"/>
              </a:rPr>
              <a:t>月</a:t>
            </a:r>
            <a:r>
              <a:rPr lang="en-US" altLang="zh-CN" sz="2400" b="1">
                <a:latin typeface="Calibri" panose="020F0502020204030204" pitchFamily="34" charset="0"/>
                <a:ea typeface="宋体" panose="02010600030101010101" pitchFamily="2" charset="-122"/>
              </a:rPr>
              <a:t>18</a:t>
            </a:r>
            <a:r>
              <a:rPr lang="zh-CN" altLang="en-US" sz="2400" b="1">
                <a:latin typeface="Calibri" panose="020F0502020204030204" pitchFamily="34" charset="0"/>
                <a:ea typeface="宋体" panose="02010600030101010101" pitchFamily="2" charset="-122"/>
              </a:rPr>
              <a:t>日於俄国的彼得堡去逝。 欧拉出生於牧师家庭，</a:t>
            </a:r>
            <a:r>
              <a:rPr lang="en-US" altLang="zh-CN" sz="2400" b="1">
                <a:latin typeface="Calibri" panose="020F0502020204030204" pitchFamily="34" charset="0"/>
                <a:ea typeface="宋体" panose="02010600030101010101" pitchFamily="2" charset="-122"/>
              </a:rPr>
              <a:t>13</a:t>
            </a:r>
            <a:r>
              <a:rPr lang="zh-CN" altLang="en-US" sz="2400" b="1">
                <a:latin typeface="Calibri" panose="020F0502020204030204" pitchFamily="34" charset="0"/>
                <a:ea typeface="宋体" panose="02010600030101010101" pitchFamily="2" charset="-122"/>
              </a:rPr>
              <a:t>岁时入读巴塞尔大学，</a:t>
            </a:r>
            <a:r>
              <a:rPr lang="en-US" altLang="zh-CN" sz="2400" b="1">
                <a:latin typeface="Calibri" panose="020F0502020204030204" pitchFamily="34" charset="0"/>
                <a:ea typeface="宋体" panose="02010600030101010101" pitchFamily="2" charset="-122"/>
              </a:rPr>
              <a:t>15</a:t>
            </a:r>
            <a:r>
              <a:rPr lang="zh-CN" altLang="en-US" sz="2400" b="1">
                <a:latin typeface="Calibri" panose="020F0502020204030204" pitchFamily="34" charset="0"/>
                <a:ea typeface="宋体" panose="02010600030101010101" pitchFamily="2" charset="-122"/>
              </a:rPr>
              <a:t>岁大学毕业，</a:t>
            </a:r>
            <a:r>
              <a:rPr lang="en-US" altLang="zh-CN" sz="2400" b="1">
                <a:latin typeface="Calibri" panose="020F0502020204030204" pitchFamily="34" charset="0"/>
                <a:ea typeface="宋体" panose="02010600030101010101" pitchFamily="2" charset="-122"/>
              </a:rPr>
              <a:t>16</a:t>
            </a:r>
            <a:r>
              <a:rPr lang="zh-CN" altLang="en-US" sz="2400" b="1">
                <a:latin typeface="Calibri" panose="020F0502020204030204" pitchFamily="34" charset="0"/>
                <a:ea typeface="宋体" panose="02010600030101010101" pitchFamily="2" charset="-122"/>
              </a:rPr>
              <a:t>岁获得硕士学位。 </a:t>
            </a:r>
            <a:r>
              <a:rPr lang="en-US" altLang="zh-CN" sz="2400" b="1">
                <a:latin typeface="Calibri" panose="020F0502020204030204" pitchFamily="34" charset="0"/>
                <a:ea typeface="宋体" panose="02010600030101010101" pitchFamily="2" charset="-122"/>
              </a:rPr>
              <a:t>1733</a:t>
            </a:r>
            <a:r>
              <a:rPr lang="zh-CN" altLang="en-US" sz="2400" b="1">
                <a:latin typeface="Calibri" panose="020F0502020204030204" pitchFamily="34" charset="0"/>
                <a:ea typeface="宋体" panose="02010600030101010101" pitchFamily="2" charset="-122"/>
              </a:rPr>
              <a:t>年，年仅</a:t>
            </a:r>
            <a:r>
              <a:rPr lang="en-US" altLang="zh-CN" sz="2400" b="1">
                <a:latin typeface="Calibri" panose="020F0502020204030204" pitchFamily="34" charset="0"/>
                <a:ea typeface="宋体" panose="02010600030101010101" pitchFamily="2" charset="-122"/>
              </a:rPr>
              <a:t>26</a:t>
            </a:r>
            <a:r>
              <a:rPr lang="zh-CN" altLang="en-US" sz="2400" b="1">
                <a:latin typeface="Calibri" panose="020F0502020204030204" pitchFamily="34" charset="0"/>
                <a:ea typeface="宋体" panose="02010600030101010101" pitchFamily="2" charset="-122"/>
              </a:rPr>
              <a:t>岁的欧拉担任了彼得堡科学院数学教授．据统计他那不倦的一生，共写下了</a:t>
            </a:r>
            <a:r>
              <a:rPr lang="en-US" altLang="zh-CN" sz="2400" b="1">
                <a:latin typeface="Calibri" panose="020F0502020204030204" pitchFamily="34" charset="0"/>
                <a:ea typeface="宋体" panose="02010600030101010101" pitchFamily="2" charset="-122"/>
              </a:rPr>
              <a:t>886</a:t>
            </a:r>
            <a:r>
              <a:rPr lang="zh-CN" altLang="en-US" sz="2400" b="1">
                <a:latin typeface="Calibri" panose="020F0502020204030204" pitchFamily="34" charset="0"/>
                <a:ea typeface="宋体" panose="02010600030101010101" pitchFamily="2" charset="-122"/>
              </a:rPr>
              <a:t>本书籍和论文。彼得堡科学院为了整理他的著作，足足忙碌了四十七年。</a:t>
            </a:r>
            <a:endParaRPr lang="zh-CN" altLang="en-US" sz="2400">
              <a:latin typeface="Calibri" panose="020F0502020204030204" pitchFamily="34" charset="0"/>
              <a:ea typeface="宋体" panose="02010600030101010101" pitchFamily="2" charset="-122"/>
            </a:endParaRPr>
          </a:p>
        </p:txBody>
      </p:sp>
      <p:pic>
        <p:nvPicPr>
          <p:cNvPr id="9221" name="Picture 4" descr="eu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052513"/>
            <a:ext cx="3019425"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Rectangle 5"/>
          <p:cNvSpPr>
            <a:spLocks noChangeArrowheads="1"/>
          </p:cNvSpPr>
          <p:nvPr/>
        </p:nvSpPr>
        <p:spPr bwMode="auto">
          <a:xfrm>
            <a:off x="323850" y="5084763"/>
            <a:ext cx="8424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欧拉还创设了许多数学符号，例如</a:t>
            </a:r>
            <a:r>
              <a:rPr lang="en-US" altLang="zh-CN" sz="2400" b="1"/>
              <a:t>π</a:t>
            </a:r>
            <a:r>
              <a:rPr lang="zh-CN" altLang="en-US" sz="2400" b="1"/>
              <a:t>（</a:t>
            </a:r>
            <a:r>
              <a:rPr lang="en-US" altLang="zh-CN" sz="2400" b="1"/>
              <a:t>1736</a:t>
            </a:r>
            <a:r>
              <a:rPr lang="zh-CN" altLang="en-US" sz="2400" b="1"/>
              <a:t>年），</a:t>
            </a:r>
            <a:r>
              <a:rPr lang="en-US" altLang="zh-CN" sz="2400" b="1" i="1"/>
              <a:t>i</a:t>
            </a:r>
            <a:r>
              <a:rPr lang="zh-CN" altLang="en-US" sz="2400" b="1"/>
              <a:t>（</a:t>
            </a:r>
            <a:r>
              <a:rPr lang="en-US" altLang="zh-CN" sz="2400" b="1"/>
              <a:t>1777</a:t>
            </a:r>
            <a:r>
              <a:rPr lang="zh-CN" altLang="en-US" sz="2400" b="1"/>
              <a:t>年），</a:t>
            </a:r>
            <a:r>
              <a:rPr lang="en-US" altLang="zh-CN" sz="2400" b="1"/>
              <a:t>e</a:t>
            </a:r>
            <a:r>
              <a:rPr lang="zh-CN" altLang="en-US" sz="2400" b="1"/>
              <a:t>（</a:t>
            </a:r>
            <a:r>
              <a:rPr lang="en-US" altLang="zh-CN" sz="2400" b="1"/>
              <a:t>1748</a:t>
            </a:r>
            <a:r>
              <a:rPr lang="zh-CN" altLang="en-US" sz="2400" b="1"/>
              <a:t>年），</a:t>
            </a:r>
            <a:r>
              <a:rPr lang="en-US" altLang="zh-CN" sz="2400" b="1"/>
              <a:t>sin</a:t>
            </a:r>
            <a:r>
              <a:rPr lang="zh-CN" altLang="en-US" sz="2400" b="1"/>
              <a:t>和</a:t>
            </a:r>
            <a:r>
              <a:rPr lang="en-US" altLang="zh-CN" sz="2400" b="1"/>
              <a:t>cos</a:t>
            </a:r>
            <a:r>
              <a:rPr lang="zh-CN" altLang="en-US" sz="2400" b="1"/>
              <a:t>（</a:t>
            </a:r>
            <a:r>
              <a:rPr lang="en-US" altLang="zh-CN" sz="2400" b="1"/>
              <a:t>1748</a:t>
            </a:r>
            <a:r>
              <a:rPr lang="zh-CN" altLang="en-US" sz="2400" b="1"/>
              <a:t>年），</a:t>
            </a:r>
            <a:r>
              <a:rPr lang="en-US" altLang="zh-CN" sz="2400" b="1"/>
              <a:t>tg</a:t>
            </a:r>
            <a:r>
              <a:rPr lang="zh-CN" altLang="en-US" sz="2400" b="1"/>
              <a:t>（</a:t>
            </a:r>
            <a:r>
              <a:rPr lang="en-US" altLang="zh-CN" sz="2400" b="1"/>
              <a:t>1753</a:t>
            </a:r>
            <a:r>
              <a:rPr lang="zh-CN" altLang="en-US" sz="2400" b="1"/>
              <a:t>年），△</a:t>
            </a:r>
            <a:r>
              <a:rPr lang="en-US" altLang="zh-CN" sz="2400" b="1"/>
              <a:t>x</a:t>
            </a:r>
            <a:r>
              <a:rPr lang="zh-CN" altLang="en-US" sz="2400" b="1"/>
              <a:t>（</a:t>
            </a:r>
            <a:r>
              <a:rPr lang="en-US" altLang="zh-CN" sz="2400" b="1"/>
              <a:t>1755</a:t>
            </a:r>
            <a:r>
              <a:rPr lang="zh-CN" altLang="en-US" sz="2400" b="1"/>
              <a:t>年），</a:t>
            </a:r>
            <a:r>
              <a:rPr lang="en-US" altLang="zh-CN" sz="2400" b="1"/>
              <a:t>Σ</a:t>
            </a:r>
            <a:r>
              <a:rPr lang="zh-CN" altLang="en-US" sz="2400" b="1"/>
              <a:t>（</a:t>
            </a:r>
            <a:r>
              <a:rPr lang="en-US" altLang="zh-CN" sz="2400" b="1"/>
              <a:t>1755</a:t>
            </a:r>
            <a:r>
              <a:rPr lang="zh-CN" altLang="en-US" sz="2400" b="1"/>
              <a:t>年），</a:t>
            </a:r>
            <a:r>
              <a:rPr lang="en-US" altLang="zh-CN" sz="2400" b="1"/>
              <a:t>f(x)</a:t>
            </a:r>
            <a:r>
              <a:rPr lang="zh-CN" altLang="en-US" sz="2400" b="1"/>
              <a:t>（</a:t>
            </a:r>
            <a:r>
              <a:rPr lang="en-US" altLang="zh-CN" sz="2400" b="1"/>
              <a:t>1734</a:t>
            </a:r>
            <a:r>
              <a:rPr lang="zh-CN" altLang="en-US" sz="2400" b="1"/>
              <a:t>年）等</a:t>
            </a:r>
            <a:r>
              <a:rPr lang="en-US" altLang="zh-CN" sz="2400" b="1"/>
              <a:t>.</a:t>
            </a:r>
          </a:p>
        </p:txBody>
      </p:sp>
    </p:spTree>
    <p:extLst>
      <p:ext uri="{BB962C8B-B14F-4D97-AF65-F5344CB8AC3E}">
        <p14:creationId xmlns:p14="http://schemas.microsoft.com/office/powerpoint/2010/main" val="3654155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43DAD4-5114-4F60-9752-8B7FF1ED4569}" type="slidenum">
              <a:rPr lang="zh-CN" altLang="en-US" smtClean="0">
                <a:solidFill>
                  <a:schemeClr val="accent1"/>
                </a:solidFill>
              </a:rPr>
              <a:pPr/>
              <a:t>26</a:t>
            </a:fld>
            <a:r>
              <a:rPr lang="en-US" altLang="zh-CN" dirty="0">
                <a:solidFill>
                  <a:schemeClr val="accent1"/>
                </a:solidFill>
              </a:rPr>
              <a:t>/48</a:t>
            </a:r>
          </a:p>
        </p:txBody>
      </p:sp>
      <p:sp>
        <p:nvSpPr>
          <p:cNvPr id="10243"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6.4</a:t>
            </a:r>
            <a:endParaRPr lang="zh-CN" altLang="en-US" dirty="0">
              <a:latin typeface="Calibri" panose="020F0502020204030204" pitchFamily="34" charset="0"/>
              <a:ea typeface="宋体" panose="02010600030101010101" pitchFamily="2" charset="-122"/>
            </a:endParaRPr>
          </a:p>
        </p:txBody>
      </p:sp>
      <p:sp>
        <p:nvSpPr>
          <p:cNvPr id="10244" name="Rectangle 3"/>
          <p:cNvSpPr>
            <a:spLocks noGrp="1"/>
          </p:cNvSpPr>
          <p:nvPr>
            <p:ph type="body" idx="4294967295"/>
          </p:nvPr>
        </p:nvSpPr>
        <p:spPr>
          <a:xfrm>
            <a:off x="395288" y="908050"/>
            <a:ext cx="8497887" cy="5041230"/>
          </a:xfrm>
        </p:spPr>
        <p:txBody>
          <a:bodyPr/>
          <a:lstStyle/>
          <a:p>
            <a:pPr marL="989013" indent="-989013">
              <a:lnSpc>
                <a:spcPct val="12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V</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E</a:t>
            </a:r>
            <a:r>
              <a:rPr lang="zh-CN" altLang="en-US" b="1" dirty="0">
                <a:latin typeface="Calibri" panose="020F0502020204030204" pitchFamily="34" charset="0"/>
                <a:ea typeface="宋体" panose="02010600030101010101" pitchFamily="2" charset="-122"/>
              </a:rPr>
              <a:t>）是一个图，</a:t>
            </a:r>
            <a:endParaRPr lang="en-US" altLang="zh-CN" b="1" dirty="0">
              <a:latin typeface="Calibri" panose="020F0502020204030204" pitchFamily="34" charset="0"/>
              <a:ea typeface="宋体" panose="02010600030101010101" pitchFamily="2" charset="-122"/>
            </a:endParaRPr>
          </a:p>
          <a:p>
            <a:pPr>
              <a:lnSpc>
                <a:spcPct val="120000"/>
              </a:lnSpc>
            </a:pP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中一条通路称为</a:t>
            </a:r>
            <a:r>
              <a:rPr lang="zh-CN" altLang="en-US" b="1" dirty="0">
                <a:solidFill>
                  <a:srgbClr val="FF0066"/>
                </a:solidFill>
                <a:latin typeface="Calibri" panose="020F0502020204030204" pitchFamily="34" charset="0"/>
                <a:ea typeface="宋体" panose="02010600030101010101" pitchFamily="2" charset="-122"/>
              </a:rPr>
              <a:t>欧拉通路</a:t>
            </a:r>
            <a:r>
              <a:rPr lang="zh-CN" altLang="en-US" b="1" dirty="0">
                <a:latin typeface="Calibri" panose="020F0502020204030204" pitchFamily="34" charset="0"/>
                <a:ea typeface="宋体" panose="02010600030101010101" pitchFamily="2" charset="-122"/>
              </a:rPr>
              <a:t>，若此条通路经过了图中每条边一次且仅一次。</a:t>
            </a:r>
            <a:endParaRPr lang="en-US" altLang="zh-CN" b="1" dirty="0">
              <a:latin typeface="Calibri" panose="020F0502020204030204" pitchFamily="34" charset="0"/>
              <a:ea typeface="宋体" panose="02010600030101010101" pitchFamily="2" charset="-122"/>
            </a:endParaRPr>
          </a:p>
          <a:p>
            <a:pPr>
              <a:lnSpc>
                <a:spcPct val="120000"/>
              </a:lnSpc>
            </a:pPr>
            <a:r>
              <a:rPr lang="zh-CN" altLang="en-US" b="1" dirty="0">
                <a:latin typeface="Calibri" panose="020F0502020204030204" pitchFamily="34" charset="0"/>
                <a:ea typeface="宋体" panose="02010600030101010101" pitchFamily="2" charset="-122"/>
              </a:rPr>
              <a:t>若一条欧拉通路是一个回路，则称此回路为</a:t>
            </a:r>
            <a:r>
              <a:rPr lang="zh-CN" altLang="en-US" b="1" dirty="0">
                <a:solidFill>
                  <a:srgbClr val="FF0066"/>
                </a:solidFill>
                <a:latin typeface="Calibri" panose="020F0502020204030204" pitchFamily="34" charset="0"/>
                <a:ea typeface="宋体" panose="02010600030101010101" pitchFamily="2" charset="-122"/>
              </a:rPr>
              <a:t>欧拉回路</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a:lnSpc>
                <a:spcPct val="120000"/>
              </a:lnSpc>
            </a:pPr>
            <a:r>
              <a:rPr lang="zh-CN" altLang="en-US" b="1" dirty="0">
                <a:latin typeface="Calibri" panose="020F0502020204030204" pitchFamily="34" charset="0"/>
                <a:ea typeface="宋体" panose="02010600030101010101" pitchFamily="2" charset="-122"/>
              </a:rPr>
              <a:t>一个图若有欧拉回路，则称之为</a:t>
            </a:r>
            <a:r>
              <a:rPr lang="zh-CN" altLang="en-US" b="1" dirty="0">
                <a:solidFill>
                  <a:srgbClr val="FF0066"/>
                </a:solidFill>
                <a:latin typeface="Calibri" panose="020F0502020204030204" pitchFamily="34" charset="0"/>
                <a:ea typeface="宋体" panose="02010600030101010101" pitchFamily="2" charset="-122"/>
              </a:rPr>
              <a:t>欧拉图</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a:lnSpc>
                <a:spcPct val="120000"/>
              </a:lnSpc>
            </a:pPr>
            <a:r>
              <a:rPr lang="zh-CN" altLang="en-US" b="1" dirty="0">
                <a:solidFill>
                  <a:srgbClr val="FF3300"/>
                </a:solidFill>
                <a:latin typeface="Times New Roman" panose="02020603050405020304" pitchFamily="18" charset="0"/>
              </a:rPr>
              <a:t>半欧拉图</a:t>
            </a:r>
            <a:r>
              <a:rPr lang="en-US" altLang="zh-CN" b="1" dirty="0">
                <a:latin typeface="Times New Roman" panose="02020603050405020304" pitchFamily="18" charset="0"/>
              </a:rPr>
              <a:t>: </a:t>
            </a:r>
            <a:r>
              <a:rPr lang="zh-CN" altLang="en-US" b="1" dirty="0">
                <a:latin typeface="Times New Roman" panose="02020603050405020304" pitchFamily="18" charset="0"/>
              </a:rPr>
              <a:t>有欧拉通路</a:t>
            </a:r>
            <a:r>
              <a:rPr lang="en-US" altLang="zh-CN" b="1" dirty="0">
                <a:latin typeface="Times New Roman" panose="02020603050405020304" pitchFamily="18" charset="0"/>
              </a:rPr>
              <a:t>, </a:t>
            </a:r>
            <a:r>
              <a:rPr lang="zh-CN" altLang="en-US" b="1" dirty="0">
                <a:latin typeface="Times New Roman" panose="02020603050405020304" pitchFamily="18" charset="0"/>
              </a:rPr>
              <a:t>但无欧拉回路的图。</a:t>
            </a:r>
            <a:endParaRPr lang="zh-CN" altLang="en-US" b="1" dirty="0">
              <a:latin typeface="Calibri" panose="020F0502020204030204" pitchFamily="34" charset="0"/>
              <a:ea typeface="宋体" panose="02010600030101010101" pitchFamily="2" charset="-122"/>
            </a:endParaRPr>
          </a:p>
        </p:txBody>
      </p:sp>
      <p:sp>
        <p:nvSpPr>
          <p:cNvPr id="2" name="矩形 1"/>
          <p:cNvSpPr/>
          <p:nvPr/>
        </p:nvSpPr>
        <p:spPr>
          <a:xfrm>
            <a:off x="467544" y="5872048"/>
            <a:ext cx="3892412" cy="584775"/>
          </a:xfrm>
          <a:prstGeom prst="rect">
            <a:avLst/>
          </a:prstGeom>
          <a:solidFill>
            <a:srgbClr val="FFFF00"/>
          </a:solidFill>
        </p:spPr>
        <p:txBody>
          <a:bodyPr wrap="none">
            <a:spAutoFit/>
          </a:bodyPr>
          <a:lstStyle/>
          <a:p>
            <a:r>
              <a:rPr lang="zh-CN" altLang="en-US" sz="3200" b="1" dirty="0">
                <a:latin typeface="Times New Roman" panose="02020603050405020304" pitchFamily="18" charset="0"/>
              </a:rPr>
              <a:t>规定平凡图为欧拉图</a:t>
            </a:r>
            <a:endParaRPr lang="zh-CN" altLang="en-US" sz="3200" dirty="0"/>
          </a:p>
        </p:txBody>
      </p:sp>
    </p:spTree>
    <p:extLst>
      <p:ext uri="{BB962C8B-B14F-4D97-AF65-F5344CB8AC3E}">
        <p14:creationId xmlns:p14="http://schemas.microsoft.com/office/powerpoint/2010/main" val="3603783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93899"/>
            <a:ext cx="7772400" cy="1470025"/>
          </a:xfrm>
        </p:spPr>
        <p:txBody>
          <a:bodyPr/>
          <a:lstStyle/>
          <a:p>
            <a:endParaRPr lang="zh-CN" altLang="en-US"/>
          </a:p>
        </p:txBody>
      </p:sp>
      <p:sp>
        <p:nvSpPr>
          <p:cNvPr id="4" name="灯片编号占位符 3"/>
          <p:cNvSpPr>
            <a:spLocks noGrp="1"/>
          </p:cNvSpPr>
          <p:nvPr>
            <p:ph type="sldNum" sz="quarter" idx="10"/>
          </p:nvPr>
        </p:nvSpPr>
        <p:spPr/>
        <p:txBody>
          <a:bodyPr/>
          <a:lstStyle/>
          <a:p>
            <a:fld id="{A094DED3-4D2B-4D8B-93DA-DBA8191D4FDE}" type="slidenum">
              <a:rPr lang="zh-CN" altLang="en-US" smtClean="0"/>
              <a:pPr/>
              <a:t>27</a:t>
            </a:fld>
            <a:r>
              <a:rPr lang="en-US" altLang="zh-CN" dirty="0"/>
              <a:t>/48</a:t>
            </a:r>
          </a:p>
        </p:txBody>
      </p:sp>
      <p:sp>
        <p:nvSpPr>
          <p:cNvPr id="6" name="TextBox 6"/>
          <p:cNvSpPr txBox="1">
            <a:spLocks noChangeArrowheads="1"/>
          </p:cNvSpPr>
          <p:nvPr/>
        </p:nvSpPr>
        <p:spPr bwMode="auto">
          <a:xfrm>
            <a:off x="1331913" y="2678212"/>
            <a:ext cx="1500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欧拉图</a:t>
            </a:r>
          </a:p>
        </p:txBody>
      </p:sp>
      <p:sp>
        <p:nvSpPr>
          <p:cNvPr id="7" name="TextBox 7"/>
          <p:cNvSpPr txBox="1">
            <a:spLocks noChangeArrowheads="1"/>
          </p:cNvSpPr>
          <p:nvPr/>
        </p:nvSpPr>
        <p:spPr bwMode="auto">
          <a:xfrm>
            <a:off x="1331913" y="4673699"/>
            <a:ext cx="1500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欧拉图</a:t>
            </a:r>
          </a:p>
        </p:txBody>
      </p:sp>
      <p:sp>
        <p:nvSpPr>
          <p:cNvPr id="8" name="TextBox 8"/>
          <p:cNvSpPr txBox="1">
            <a:spLocks noChangeArrowheads="1"/>
          </p:cNvSpPr>
          <p:nvPr/>
        </p:nvSpPr>
        <p:spPr bwMode="auto">
          <a:xfrm>
            <a:off x="3546475" y="2678212"/>
            <a:ext cx="1500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半欧拉图</a:t>
            </a:r>
          </a:p>
        </p:txBody>
      </p:sp>
      <p:sp>
        <p:nvSpPr>
          <p:cNvPr id="9" name="TextBox 9"/>
          <p:cNvSpPr txBox="1">
            <a:spLocks noChangeArrowheads="1"/>
          </p:cNvSpPr>
          <p:nvPr/>
        </p:nvSpPr>
        <p:spPr bwMode="auto">
          <a:xfrm>
            <a:off x="3690938" y="4707037"/>
            <a:ext cx="1500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半欧拉图</a:t>
            </a:r>
          </a:p>
        </p:txBody>
      </p:sp>
      <p:sp>
        <p:nvSpPr>
          <p:cNvPr id="10" name="TextBox 10"/>
          <p:cNvSpPr txBox="1">
            <a:spLocks noChangeArrowheads="1"/>
          </p:cNvSpPr>
          <p:nvPr/>
        </p:nvSpPr>
        <p:spPr bwMode="auto">
          <a:xfrm>
            <a:off x="6261100" y="2678212"/>
            <a:ext cx="1000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不是</a:t>
            </a:r>
          </a:p>
        </p:txBody>
      </p:sp>
      <p:sp>
        <p:nvSpPr>
          <p:cNvPr id="11" name="TextBox 11"/>
          <p:cNvSpPr txBox="1">
            <a:spLocks noChangeArrowheads="1"/>
          </p:cNvSpPr>
          <p:nvPr/>
        </p:nvSpPr>
        <p:spPr bwMode="auto">
          <a:xfrm>
            <a:off x="6405563" y="4673699"/>
            <a:ext cx="1000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不是</a:t>
            </a:r>
          </a:p>
        </p:txBody>
      </p:sp>
      <p:pic>
        <p:nvPicPr>
          <p:cNvPr id="12" name="Picture 9" descr="15-22"/>
          <p:cNvPicPr>
            <a:picLocks noChangeAspect="1" noChangeArrowheads="1"/>
          </p:cNvPicPr>
          <p:nvPr/>
        </p:nvPicPr>
        <p:blipFill>
          <a:blip r:embed="rId3">
            <a:extLst>
              <a:ext uri="{28A0092B-C50C-407E-A947-70E740481C1C}">
                <a14:useLocalDpi xmlns:a14="http://schemas.microsoft.com/office/drawing/2010/main" val="0"/>
              </a:ext>
            </a:extLst>
          </a:blip>
          <a:srcRect t="-1974" b="54581"/>
          <a:stretch>
            <a:fillRect/>
          </a:stretch>
        </p:blipFill>
        <p:spPr bwMode="auto">
          <a:xfrm>
            <a:off x="1042988" y="836712"/>
            <a:ext cx="7058025"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15-22"/>
          <p:cNvPicPr>
            <a:picLocks noChangeAspect="1" noChangeArrowheads="1"/>
          </p:cNvPicPr>
          <p:nvPr/>
        </p:nvPicPr>
        <p:blipFill>
          <a:blip r:embed="rId3">
            <a:extLst>
              <a:ext uri="{28A0092B-C50C-407E-A947-70E740481C1C}">
                <a14:useLocalDpi xmlns:a14="http://schemas.microsoft.com/office/drawing/2010/main" val="0"/>
              </a:ext>
            </a:extLst>
          </a:blip>
          <a:srcRect t="59241"/>
          <a:stretch>
            <a:fillRect/>
          </a:stretch>
        </p:blipFill>
        <p:spPr bwMode="auto">
          <a:xfrm>
            <a:off x="949325" y="3075930"/>
            <a:ext cx="7245350"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107504" y="76750"/>
            <a:ext cx="5436104" cy="584775"/>
          </a:xfrm>
          <a:prstGeom prst="rect">
            <a:avLst/>
          </a:prstGeom>
        </p:spPr>
        <p:txBody>
          <a:bodyPr wrap="none">
            <a:spAutoFit/>
          </a:bodyPr>
          <a:lstStyle/>
          <a:p>
            <a:pPr eaLnBrk="1" hangingPunct="1">
              <a:buFont typeface="Wingdings" panose="05000000000000000000" pitchFamily="2" charset="2"/>
              <a:buNone/>
            </a:pPr>
            <a:r>
              <a:rPr lang="zh-CN" altLang="en-US" sz="3200" b="1" dirty="0">
                <a:solidFill>
                  <a:schemeClr val="bg1"/>
                </a:solidFill>
                <a:latin typeface="Times New Roman" panose="02020603050405020304" pitchFamily="18" charset="0"/>
              </a:rPr>
              <a:t>例 是否是欧拉图或半欧拉图</a:t>
            </a:r>
            <a:r>
              <a:rPr lang="en-US" altLang="zh-CN" sz="3200" b="1" dirty="0">
                <a:solidFill>
                  <a:schemeClr val="bg1"/>
                </a:solidFill>
                <a:latin typeface="Times New Roman" panose="02020603050405020304" pitchFamily="18" charset="0"/>
              </a:rPr>
              <a:t>?</a:t>
            </a:r>
          </a:p>
        </p:txBody>
      </p:sp>
    </p:spTree>
    <p:extLst>
      <p:ext uri="{BB962C8B-B14F-4D97-AF65-F5344CB8AC3E}">
        <p14:creationId xmlns:p14="http://schemas.microsoft.com/office/powerpoint/2010/main" val="3402277534"/>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17377D-E498-4171-95AC-E9645FB59469}" type="slidenum">
              <a:rPr lang="zh-CN" altLang="en-US" smtClean="0">
                <a:solidFill>
                  <a:schemeClr val="accent1"/>
                </a:solidFill>
              </a:rPr>
              <a:pPr/>
              <a:t>28</a:t>
            </a:fld>
            <a:r>
              <a:rPr lang="en-US" altLang="zh-CN" dirty="0">
                <a:solidFill>
                  <a:schemeClr val="accent1"/>
                </a:solidFill>
              </a:rPr>
              <a:t>/48</a:t>
            </a:r>
          </a:p>
        </p:txBody>
      </p:sp>
      <p:sp>
        <p:nvSpPr>
          <p:cNvPr id="11267"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定理</a:t>
            </a:r>
            <a:r>
              <a:rPr lang="en-US" altLang="zh-CN" b="1" dirty="0">
                <a:latin typeface="Calibri" panose="020F0502020204030204" pitchFamily="34" charset="0"/>
                <a:ea typeface="宋体" panose="02010600030101010101" pitchFamily="2" charset="-122"/>
              </a:rPr>
              <a:t>6.4</a:t>
            </a:r>
            <a:r>
              <a:rPr lang="zh-CN" altLang="en-US" b="1" dirty="0">
                <a:latin typeface="Calibri" panose="020F0502020204030204" pitchFamily="34" charset="0"/>
                <a:ea typeface="宋体" panose="02010600030101010101" pitchFamily="2" charset="-122"/>
              </a:rPr>
              <a:t>（欧拉，</a:t>
            </a:r>
            <a:r>
              <a:rPr lang="en-US" altLang="zh-CN" b="1" dirty="0">
                <a:latin typeface="Calibri" panose="020F0502020204030204" pitchFamily="34" charset="0"/>
                <a:ea typeface="宋体" panose="02010600030101010101" pitchFamily="2" charset="-122"/>
              </a:rPr>
              <a:t>1736</a:t>
            </a:r>
            <a:r>
              <a:rPr lang="zh-CN" altLang="en-US" b="1" dirty="0">
                <a:latin typeface="Calibri" panose="020F0502020204030204" pitchFamily="34" charset="0"/>
                <a:ea typeface="宋体" panose="02010600030101010101" pitchFamily="2" charset="-122"/>
              </a:rPr>
              <a:t>年）</a:t>
            </a:r>
          </a:p>
        </p:txBody>
      </p:sp>
      <p:sp>
        <p:nvSpPr>
          <p:cNvPr id="11268" name="Rectangle 3"/>
          <p:cNvSpPr>
            <a:spLocks noGrp="1"/>
          </p:cNvSpPr>
          <p:nvPr>
            <p:ph type="body" idx="4294967295"/>
          </p:nvPr>
        </p:nvSpPr>
        <p:spPr>
          <a:xfrm>
            <a:off x="250825" y="880273"/>
            <a:ext cx="8280400" cy="3313113"/>
          </a:xfrm>
        </p:spPr>
        <p:txBody>
          <a:bodyPr/>
          <a:lstStyle/>
          <a:p>
            <a:pPr marL="0" indent="0" eaLnBrk="1" hangingPunct="1">
              <a:lnSpc>
                <a:spcPct val="120000"/>
              </a:lnSpc>
              <a:spcBef>
                <a:spcPct val="0"/>
              </a:spcBef>
              <a:buFontTx/>
              <a:buNone/>
            </a:pPr>
            <a:r>
              <a:rPr lang="zh-CN" altLang="en-US" b="1" dirty="0">
                <a:solidFill>
                  <a:schemeClr val="hlink"/>
                </a:solidFill>
                <a:latin typeface="Calibri" panose="020F0502020204030204" pitchFamily="34" charset="0"/>
                <a:ea typeface="宋体" panose="02010600030101010101" pitchFamily="2" charset="-122"/>
              </a:rPr>
              <a:t>一个没有孤立点的无向图具有欧拉通路，</a:t>
            </a:r>
            <a:r>
              <a:rPr lang="zh-CN" altLang="en-US" b="1" dirty="0">
                <a:solidFill>
                  <a:srgbClr val="FF0066"/>
                </a:solidFill>
                <a:latin typeface="Calibri" panose="020F0502020204030204" pitchFamily="34" charset="0"/>
                <a:ea typeface="宋体" panose="02010600030101010101" pitchFamily="2" charset="-122"/>
              </a:rPr>
              <a:t>当且仅当</a:t>
            </a:r>
            <a:r>
              <a:rPr lang="zh-CN" altLang="en-US" b="1" dirty="0">
                <a:solidFill>
                  <a:schemeClr val="hlink"/>
                </a:solidFill>
                <a:latin typeface="Calibri" panose="020F0502020204030204" pitchFamily="34" charset="0"/>
                <a:ea typeface="宋体" panose="02010600030101010101" pitchFamily="2" charset="-122"/>
              </a:rPr>
              <a:t>它是连通的，并且或者没有奇数度的顶点或者有且仅有</a:t>
            </a:r>
            <a:r>
              <a:rPr lang="en-US" altLang="zh-CN" b="1" dirty="0">
                <a:solidFill>
                  <a:schemeClr val="hlink"/>
                </a:solidFill>
                <a:latin typeface="Calibri" panose="020F0502020204030204" pitchFamily="34" charset="0"/>
                <a:ea typeface="宋体" panose="02010600030101010101" pitchFamily="2" charset="-122"/>
              </a:rPr>
              <a:t>2</a:t>
            </a:r>
            <a:r>
              <a:rPr lang="zh-CN" altLang="en-US" b="1" dirty="0">
                <a:solidFill>
                  <a:schemeClr val="hlink"/>
                </a:solidFill>
                <a:latin typeface="Calibri" panose="020F0502020204030204" pitchFamily="34" charset="0"/>
                <a:ea typeface="宋体" panose="02010600030101010101" pitchFamily="2" charset="-122"/>
              </a:rPr>
              <a:t>个奇数度的顶点。</a:t>
            </a:r>
          </a:p>
        </p:txBody>
      </p:sp>
      <p:sp>
        <p:nvSpPr>
          <p:cNvPr id="5" name="Rectangle 4"/>
          <p:cNvSpPr>
            <a:spLocks noChangeArrowheads="1"/>
          </p:cNvSpPr>
          <p:nvPr/>
        </p:nvSpPr>
        <p:spPr bwMode="auto">
          <a:xfrm>
            <a:off x="250825" y="3442047"/>
            <a:ext cx="85693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89013" indent="-989013" eaLnBrk="1" hangingPunct="1">
              <a:spcAft>
                <a:spcPct val="40000"/>
              </a:spcAft>
            </a:pPr>
            <a:r>
              <a:rPr lang="zh-CN" altLang="en-US" sz="3200" b="1" dirty="0">
                <a:solidFill>
                  <a:srgbClr val="FF0066"/>
                </a:solidFill>
              </a:rPr>
              <a:t>推论</a:t>
            </a:r>
            <a:r>
              <a:rPr lang="zh-CN" altLang="en-US" sz="3200" b="1" dirty="0"/>
              <a:t> 一个连通无向图有欧拉回路当且仅当所有顶点均为偶数度。</a:t>
            </a:r>
          </a:p>
        </p:txBody>
      </p:sp>
    </p:spTree>
    <p:extLst>
      <p:ext uri="{BB962C8B-B14F-4D97-AF65-F5344CB8AC3E}">
        <p14:creationId xmlns:p14="http://schemas.microsoft.com/office/powerpoint/2010/main" val="411724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A74A08-8319-4712-9F7B-0A23658C14CB}" type="slidenum">
              <a:rPr lang="zh-CN" altLang="en-US" smtClean="0">
                <a:solidFill>
                  <a:schemeClr val="accent1"/>
                </a:solidFill>
              </a:rPr>
              <a:pPr/>
              <a:t>29</a:t>
            </a:fld>
            <a:r>
              <a:rPr lang="en-US" altLang="zh-CN" dirty="0">
                <a:solidFill>
                  <a:schemeClr val="accent1"/>
                </a:solidFill>
              </a:rPr>
              <a:t>/48</a:t>
            </a:r>
          </a:p>
        </p:txBody>
      </p:sp>
      <p:sp>
        <p:nvSpPr>
          <p:cNvPr id="12291" name="Rectangle 2"/>
          <p:cNvSpPr>
            <a:spLocks noGrp="1"/>
          </p:cNvSpPr>
          <p:nvPr>
            <p:ph type="title" idx="4294967295"/>
          </p:nvPr>
        </p:nvSpPr>
        <p:spPr/>
        <p:txBody>
          <a:bodyPr/>
          <a:lstStyle/>
          <a:p>
            <a:pPr algn="l"/>
            <a:r>
              <a:rPr lang="zh-CN" altLang="en-US" b="1">
                <a:latin typeface="Calibri" panose="020F0502020204030204" pitchFamily="34" charset="0"/>
                <a:ea typeface="宋体" panose="02010600030101010101" pitchFamily="2" charset="-122"/>
              </a:rPr>
              <a:t>例 找欧拉通路</a:t>
            </a:r>
          </a:p>
        </p:txBody>
      </p:sp>
      <p:sp>
        <p:nvSpPr>
          <p:cNvPr id="12292" name="Rectangle 3"/>
          <p:cNvSpPr>
            <a:spLocks noGrp="1"/>
          </p:cNvSpPr>
          <p:nvPr>
            <p:ph type="body" idx="4294967295"/>
          </p:nvPr>
        </p:nvSpPr>
        <p:spPr>
          <a:xfrm>
            <a:off x="539750" y="4437063"/>
            <a:ext cx="8208963" cy="1584325"/>
          </a:xfrm>
        </p:spPr>
        <p:txBody>
          <a:bodyPr/>
          <a:lstStyle/>
          <a:p>
            <a:pPr marL="0" indent="0">
              <a:lnSpc>
                <a:spcPct val="120000"/>
              </a:lnSpc>
              <a:buFont typeface="Arial" panose="020B0604020202020204" pitchFamily="34" charset="0"/>
              <a:buNone/>
            </a:pPr>
            <a:r>
              <a:rPr lang="zh-CN" altLang="en-US" b="1">
                <a:latin typeface="Calibri" panose="020F0502020204030204" pitchFamily="34" charset="0"/>
                <a:ea typeface="宋体" panose="02010600030101010101" pitchFamily="2" charset="-122"/>
              </a:rPr>
              <a:t>从奇数度顶点走到奇数度顶点。</a:t>
            </a:r>
            <a:endParaRPr lang="en-US" altLang="zh-CN" b="1">
              <a:latin typeface="Calibri" panose="020F0502020204030204" pitchFamily="34" charset="0"/>
              <a:ea typeface="宋体" panose="02010600030101010101" pitchFamily="2" charset="-122"/>
            </a:endParaRPr>
          </a:p>
          <a:p>
            <a:pPr marL="0" indent="0">
              <a:lnSpc>
                <a:spcPct val="120000"/>
              </a:lnSpc>
              <a:buFont typeface="Arial" panose="020B0604020202020204" pitchFamily="34" charset="0"/>
              <a:buNone/>
            </a:pPr>
            <a:r>
              <a:rPr lang="zh-CN" altLang="en-US" b="1">
                <a:latin typeface="Calibri" panose="020F0502020204030204" pitchFamily="34" charset="0"/>
                <a:ea typeface="宋体" panose="02010600030101010101" pitchFamily="2" charset="-122"/>
              </a:rPr>
              <a:t>在顶点</a:t>
            </a:r>
            <a:r>
              <a:rPr lang="en-US" altLang="zh-CN" b="1">
                <a:latin typeface="Calibri" panose="020F0502020204030204" pitchFamily="34" charset="0"/>
                <a:ea typeface="宋体" panose="02010600030101010101" pitchFamily="2" charset="-122"/>
              </a:rPr>
              <a:t>C</a:t>
            </a:r>
            <a:r>
              <a:rPr lang="zh-CN" altLang="en-US" b="1">
                <a:latin typeface="Calibri" panose="020F0502020204030204" pitchFamily="34" charset="0"/>
                <a:ea typeface="宋体" panose="02010600030101010101" pitchFamily="2" charset="-122"/>
              </a:rPr>
              <a:t>可以将通路延伸如下：</a:t>
            </a:r>
          </a:p>
          <a:p>
            <a:pPr marL="0" indent="0" algn="ctr">
              <a:lnSpc>
                <a:spcPct val="120000"/>
              </a:lnSpc>
              <a:buFont typeface="Arial" panose="020B0604020202020204" pitchFamily="34" charset="0"/>
              <a:buNone/>
            </a:pPr>
            <a:r>
              <a:rPr lang="en-US" altLang="zh-CN" sz="4400" b="1">
                <a:solidFill>
                  <a:srgbClr val="CC0000"/>
                </a:solidFill>
                <a:latin typeface="Calibri" panose="020F0502020204030204" pitchFamily="34" charset="0"/>
                <a:ea typeface="宋体" panose="02010600030101010101" pitchFamily="2" charset="-122"/>
              </a:rPr>
              <a:t>ABC</a:t>
            </a:r>
            <a:r>
              <a:rPr lang="en-US" altLang="zh-CN" sz="4400" b="1">
                <a:solidFill>
                  <a:srgbClr val="006600"/>
                </a:solidFill>
                <a:latin typeface="Calibri" panose="020F0502020204030204" pitchFamily="34" charset="0"/>
                <a:ea typeface="宋体" panose="02010600030101010101" pitchFamily="2" charset="-122"/>
              </a:rPr>
              <a:t>DGC</a:t>
            </a:r>
            <a:endParaRPr lang="zh-CN" altLang="en-US" sz="4400" b="1">
              <a:solidFill>
                <a:srgbClr val="006600"/>
              </a:solidFill>
              <a:latin typeface="Calibri" panose="020F0502020204030204" pitchFamily="34" charset="0"/>
              <a:ea typeface="宋体" panose="02010600030101010101" pitchFamily="2" charset="-122"/>
            </a:endParaRPr>
          </a:p>
        </p:txBody>
      </p:sp>
      <p:grpSp>
        <p:nvGrpSpPr>
          <p:cNvPr id="12293" name="Group 4"/>
          <p:cNvGrpSpPr>
            <a:grpSpLocks/>
          </p:cNvGrpSpPr>
          <p:nvPr/>
        </p:nvGrpSpPr>
        <p:grpSpPr bwMode="auto">
          <a:xfrm>
            <a:off x="1820863" y="717550"/>
            <a:ext cx="5372100" cy="3575050"/>
            <a:chOff x="1147" y="572"/>
            <a:chExt cx="3384" cy="2252"/>
          </a:xfrm>
        </p:grpSpPr>
        <p:sp>
          <p:nvSpPr>
            <p:cNvPr id="12307" name="Oval 5"/>
            <p:cNvSpPr>
              <a:spLocks noChangeArrowheads="1"/>
            </p:cNvSpPr>
            <p:nvPr/>
          </p:nvSpPr>
          <p:spPr bwMode="auto">
            <a:xfrm>
              <a:off x="1187" y="1031"/>
              <a:ext cx="212"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8" name="Oval 6"/>
            <p:cNvSpPr>
              <a:spLocks noChangeArrowheads="1"/>
            </p:cNvSpPr>
            <p:nvPr/>
          </p:nvSpPr>
          <p:spPr bwMode="auto">
            <a:xfrm>
              <a:off x="1187" y="2202"/>
              <a:ext cx="212"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9" name="Oval 7"/>
            <p:cNvSpPr>
              <a:spLocks noChangeArrowheads="1"/>
            </p:cNvSpPr>
            <p:nvPr/>
          </p:nvSpPr>
          <p:spPr bwMode="auto">
            <a:xfrm>
              <a:off x="2775" y="1031"/>
              <a:ext cx="212"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0" name="Oval 8"/>
            <p:cNvSpPr>
              <a:spLocks noChangeArrowheads="1"/>
            </p:cNvSpPr>
            <p:nvPr/>
          </p:nvSpPr>
          <p:spPr bwMode="auto">
            <a:xfrm>
              <a:off x="3302" y="2202"/>
              <a:ext cx="212"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1" name="Oval 9"/>
            <p:cNvSpPr>
              <a:spLocks noChangeArrowheads="1"/>
            </p:cNvSpPr>
            <p:nvPr/>
          </p:nvSpPr>
          <p:spPr bwMode="auto">
            <a:xfrm>
              <a:off x="2245" y="2202"/>
              <a:ext cx="213"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2" name="Oval 10"/>
            <p:cNvSpPr>
              <a:spLocks noChangeArrowheads="1"/>
            </p:cNvSpPr>
            <p:nvPr/>
          </p:nvSpPr>
          <p:spPr bwMode="auto">
            <a:xfrm>
              <a:off x="4256" y="2202"/>
              <a:ext cx="212"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3" name="Oval 11"/>
            <p:cNvSpPr>
              <a:spLocks noChangeArrowheads="1"/>
            </p:cNvSpPr>
            <p:nvPr/>
          </p:nvSpPr>
          <p:spPr bwMode="auto">
            <a:xfrm>
              <a:off x="4256" y="1031"/>
              <a:ext cx="212"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14" name="Line 12"/>
            <p:cNvSpPr>
              <a:spLocks noChangeShapeType="1"/>
            </p:cNvSpPr>
            <p:nvPr/>
          </p:nvSpPr>
          <p:spPr bwMode="auto">
            <a:xfrm>
              <a:off x="1294" y="1245"/>
              <a:ext cx="0" cy="9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 name="Line 13"/>
            <p:cNvSpPr>
              <a:spLocks noChangeShapeType="1"/>
            </p:cNvSpPr>
            <p:nvPr/>
          </p:nvSpPr>
          <p:spPr bwMode="auto">
            <a:xfrm>
              <a:off x="1294" y="1139"/>
              <a:ext cx="30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 name="Line 14"/>
            <p:cNvSpPr>
              <a:spLocks noChangeShapeType="1"/>
            </p:cNvSpPr>
            <p:nvPr/>
          </p:nvSpPr>
          <p:spPr bwMode="auto">
            <a:xfrm>
              <a:off x="1294" y="2308"/>
              <a:ext cx="29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Line 15"/>
            <p:cNvSpPr>
              <a:spLocks noChangeShapeType="1"/>
            </p:cNvSpPr>
            <p:nvPr/>
          </p:nvSpPr>
          <p:spPr bwMode="auto">
            <a:xfrm>
              <a:off x="4361" y="1139"/>
              <a:ext cx="0" cy="11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 name="Line 16"/>
            <p:cNvSpPr>
              <a:spLocks noChangeShapeType="1"/>
            </p:cNvSpPr>
            <p:nvPr/>
          </p:nvSpPr>
          <p:spPr bwMode="auto">
            <a:xfrm flipH="1">
              <a:off x="2350" y="1139"/>
              <a:ext cx="530" cy="1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17"/>
            <p:cNvSpPr>
              <a:spLocks noChangeShapeType="1"/>
            </p:cNvSpPr>
            <p:nvPr/>
          </p:nvSpPr>
          <p:spPr bwMode="auto">
            <a:xfrm>
              <a:off x="2880" y="1139"/>
              <a:ext cx="529" cy="11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18"/>
            <p:cNvSpPr>
              <a:spLocks noChangeShapeType="1"/>
            </p:cNvSpPr>
            <p:nvPr/>
          </p:nvSpPr>
          <p:spPr bwMode="auto">
            <a:xfrm>
              <a:off x="1294" y="1139"/>
              <a:ext cx="2008" cy="11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Text Box 19"/>
            <p:cNvSpPr txBox="1">
              <a:spLocks noChangeArrowheads="1"/>
            </p:cNvSpPr>
            <p:nvPr/>
          </p:nvSpPr>
          <p:spPr bwMode="auto">
            <a:xfrm>
              <a:off x="1202" y="572"/>
              <a:ext cx="32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A                   G                  F</a:t>
              </a:r>
            </a:p>
          </p:txBody>
        </p:sp>
        <p:sp>
          <p:nvSpPr>
            <p:cNvPr id="12322" name="Text Box 20"/>
            <p:cNvSpPr txBox="1">
              <a:spLocks noChangeArrowheads="1"/>
            </p:cNvSpPr>
            <p:nvPr/>
          </p:nvSpPr>
          <p:spPr bwMode="auto">
            <a:xfrm>
              <a:off x="1147" y="2459"/>
              <a:ext cx="3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B            C             D           E</a:t>
              </a:r>
            </a:p>
          </p:txBody>
        </p:sp>
      </p:grpSp>
      <p:grpSp>
        <p:nvGrpSpPr>
          <p:cNvPr id="3" name="Group 21"/>
          <p:cNvGrpSpPr>
            <a:grpSpLocks/>
          </p:cNvGrpSpPr>
          <p:nvPr/>
        </p:nvGrpSpPr>
        <p:grpSpPr bwMode="auto">
          <a:xfrm>
            <a:off x="1763713" y="1412875"/>
            <a:ext cx="2268537" cy="2330450"/>
            <a:chOff x="249" y="890"/>
            <a:chExt cx="1429" cy="1468"/>
          </a:xfrm>
        </p:grpSpPr>
        <p:sp>
          <p:nvSpPr>
            <p:cNvPr id="12302" name="Oval 22"/>
            <p:cNvSpPr>
              <a:spLocks noChangeArrowheads="1"/>
            </p:cNvSpPr>
            <p:nvPr/>
          </p:nvSpPr>
          <p:spPr bwMode="auto">
            <a:xfrm>
              <a:off x="249" y="890"/>
              <a:ext cx="351" cy="361"/>
            </a:xfrm>
            <a:prstGeom prst="ellipse">
              <a:avLst/>
            </a:prstGeom>
            <a:solidFill>
              <a:srgbClr val="CC00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3" name="Oval 23"/>
            <p:cNvSpPr>
              <a:spLocks noChangeArrowheads="1"/>
            </p:cNvSpPr>
            <p:nvPr/>
          </p:nvSpPr>
          <p:spPr bwMode="auto">
            <a:xfrm>
              <a:off x="295" y="2069"/>
              <a:ext cx="273" cy="289"/>
            </a:xfrm>
            <a:prstGeom prst="ellipse">
              <a:avLst/>
            </a:prstGeom>
            <a:solidFill>
              <a:srgbClr val="CC00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04" name="Line 24"/>
            <p:cNvSpPr>
              <a:spLocks noChangeShapeType="1"/>
            </p:cNvSpPr>
            <p:nvPr/>
          </p:nvSpPr>
          <p:spPr bwMode="auto">
            <a:xfrm>
              <a:off x="431" y="1116"/>
              <a:ext cx="0" cy="98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 name="Line 25"/>
            <p:cNvSpPr>
              <a:spLocks noChangeShapeType="1"/>
            </p:cNvSpPr>
            <p:nvPr/>
          </p:nvSpPr>
          <p:spPr bwMode="auto">
            <a:xfrm flipV="1">
              <a:off x="567" y="2205"/>
              <a:ext cx="846"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 name="Oval 26"/>
            <p:cNvSpPr>
              <a:spLocks noChangeArrowheads="1"/>
            </p:cNvSpPr>
            <p:nvPr/>
          </p:nvSpPr>
          <p:spPr bwMode="auto">
            <a:xfrm>
              <a:off x="1338" y="2069"/>
              <a:ext cx="340" cy="289"/>
            </a:xfrm>
            <a:prstGeom prst="ellipse">
              <a:avLst/>
            </a:prstGeom>
            <a:solidFill>
              <a:srgbClr val="CC00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 name="Group 27"/>
          <p:cNvGrpSpPr>
            <a:grpSpLocks/>
          </p:cNvGrpSpPr>
          <p:nvPr/>
        </p:nvGrpSpPr>
        <p:grpSpPr bwMode="auto">
          <a:xfrm>
            <a:off x="3581400" y="1412875"/>
            <a:ext cx="2070100" cy="2386013"/>
            <a:chOff x="3810" y="2341"/>
            <a:chExt cx="1304" cy="1503"/>
          </a:xfrm>
        </p:grpSpPr>
        <p:sp>
          <p:nvSpPr>
            <p:cNvPr id="12296" name="Oval 28"/>
            <p:cNvSpPr>
              <a:spLocks noChangeArrowheads="1"/>
            </p:cNvSpPr>
            <p:nvPr/>
          </p:nvSpPr>
          <p:spPr bwMode="auto">
            <a:xfrm>
              <a:off x="4253" y="2341"/>
              <a:ext cx="349" cy="361"/>
            </a:xfrm>
            <a:prstGeom prst="ellipse">
              <a:avLst/>
            </a:prstGeom>
            <a:solidFill>
              <a:srgbClr val="0066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7" name="Oval 29"/>
            <p:cNvSpPr>
              <a:spLocks noChangeArrowheads="1"/>
            </p:cNvSpPr>
            <p:nvPr/>
          </p:nvSpPr>
          <p:spPr bwMode="auto">
            <a:xfrm>
              <a:off x="4785" y="3521"/>
              <a:ext cx="329" cy="323"/>
            </a:xfrm>
            <a:prstGeom prst="ellipse">
              <a:avLst/>
            </a:prstGeom>
            <a:solidFill>
              <a:srgbClr val="0066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98" name="Line 30"/>
            <p:cNvSpPr>
              <a:spLocks noChangeShapeType="1"/>
            </p:cNvSpPr>
            <p:nvPr/>
          </p:nvSpPr>
          <p:spPr bwMode="auto">
            <a:xfrm flipH="1">
              <a:off x="3991" y="2452"/>
              <a:ext cx="454" cy="1159"/>
            </a:xfrm>
            <a:prstGeom prst="line">
              <a:avLst/>
            </a:prstGeom>
            <a:noFill/>
            <a:ln w="762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 name="Line 31"/>
            <p:cNvSpPr>
              <a:spLocks noChangeShapeType="1"/>
            </p:cNvSpPr>
            <p:nvPr/>
          </p:nvSpPr>
          <p:spPr bwMode="auto">
            <a:xfrm>
              <a:off x="4413" y="2452"/>
              <a:ext cx="531" cy="1204"/>
            </a:xfrm>
            <a:prstGeom prst="line">
              <a:avLst/>
            </a:prstGeom>
            <a:noFill/>
            <a:ln w="762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0" name="Line 32"/>
            <p:cNvSpPr>
              <a:spLocks noChangeShapeType="1"/>
            </p:cNvSpPr>
            <p:nvPr/>
          </p:nvSpPr>
          <p:spPr bwMode="auto">
            <a:xfrm>
              <a:off x="3976" y="3661"/>
              <a:ext cx="918" cy="0"/>
            </a:xfrm>
            <a:prstGeom prst="line">
              <a:avLst/>
            </a:prstGeom>
            <a:noFill/>
            <a:ln w="762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 name="Oval 33"/>
            <p:cNvSpPr>
              <a:spLocks noChangeArrowheads="1"/>
            </p:cNvSpPr>
            <p:nvPr/>
          </p:nvSpPr>
          <p:spPr bwMode="auto">
            <a:xfrm>
              <a:off x="3810" y="3549"/>
              <a:ext cx="272" cy="270"/>
            </a:xfrm>
            <a:prstGeom prst="ellipse">
              <a:avLst/>
            </a:prstGeom>
            <a:solidFill>
              <a:srgbClr val="0066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1544875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E6F16E-87E8-4C7D-864B-8C59E1F47304}" type="slidenum">
              <a:rPr lang="zh-CN" altLang="en-US" smtClean="0">
                <a:solidFill>
                  <a:schemeClr val="accent1"/>
                </a:solidFill>
              </a:rPr>
              <a:pPr/>
              <a:t>3</a:t>
            </a:fld>
            <a:r>
              <a:rPr lang="en-US" altLang="zh-CN" dirty="0">
                <a:solidFill>
                  <a:schemeClr val="accent1"/>
                </a:solidFill>
              </a:rPr>
              <a:t>/48</a:t>
            </a:r>
          </a:p>
        </p:txBody>
      </p:sp>
      <p:sp>
        <p:nvSpPr>
          <p:cNvPr id="4099" name="Rectangle 2"/>
          <p:cNvSpPr>
            <a:spLocks noGrp="1"/>
          </p:cNvSpPr>
          <p:nvPr>
            <p:ph type="title" idx="4294967295"/>
          </p:nvPr>
        </p:nvSpPr>
        <p:spPr/>
        <p:txBody>
          <a:bodyPr/>
          <a:lstStyle/>
          <a:p>
            <a:r>
              <a:rPr lang="en-US" altLang="zh-CN" b="1" dirty="0">
                <a:latin typeface="Calibri" panose="020F0502020204030204" pitchFamily="34" charset="0"/>
                <a:ea typeface="宋体" panose="02010600030101010101" pitchFamily="2" charset="-122"/>
              </a:rPr>
              <a:t>6.1 </a:t>
            </a:r>
            <a:r>
              <a:rPr lang="zh-CN" altLang="en-US" b="1" dirty="0">
                <a:latin typeface="Calibri" panose="020F0502020204030204" pitchFamily="34" charset="0"/>
                <a:ea typeface="宋体" panose="02010600030101010101" pitchFamily="2" charset="-122"/>
              </a:rPr>
              <a:t>二部图</a:t>
            </a:r>
            <a:endParaRPr lang="en-US" altLang="zh-CN" b="1" dirty="0">
              <a:latin typeface="Calibri" panose="020F0502020204030204" pitchFamily="34" charset="0"/>
              <a:ea typeface="宋体" panose="02010600030101010101" pitchFamily="2" charset="-122"/>
            </a:endParaRPr>
          </a:p>
        </p:txBody>
      </p:sp>
      <p:sp>
        <p:nvSpPr>
          <p:cNvPr id="4100" name="Rectangle 3"/>
          <p:cNvSpPr>
            <a:spLocks noGrp="1"/>
          </p:cNvSpPr>
          <p:nvPr>
            <p:ph type="body" idx="4294967295"/>
          </p:nvPr>
        </p:nvSpPr>
        <p:spPr>
          <a:xfrm>
            <a:off x="323850" y="1125538"/>
            <a:ext cx="8640763" cy="4957762"/>
          </a:xfrm>
        </p:spPr>
        <p:txBody>
          <a:bodyPr/>
          <a:lstStyle/>
          <a:p>
            <a:r>
              <a:rPr lang="zh-CN" altLang="en-US" b="1" dirty="0">
                <a:solidFill>
                  <a:srgbClr val="993300"/>
                </a:solidFill>
                <a:latin typeface="Calibri" panose="020F0502020204030204" pitchFamily="34" charset="0"/>
                <a:ea typeface="宋体" panose="02010600030101010101" pitchFamily="2" charset="-122"/>
              </a:rPr>
              <a:t>二部图、偶图</a:t>
            </a:r>
            <a:endParaRPr lang="en-US" altLang="zh-CN" b="1" dirty="0">
              <a:solidFill>
                <a:srgbClr val="993300"/>
              </a:solidFill>
              <a:latin typeface="Calibri" panose="020F0502020204030204" pitchFamily="34" charset="0"/>
              <a:ea typeface="宋体" panose="02010600030101010101" pitchFamily="2" charset="-122"/>
            </a:endParaRPr>
          </a:p>
          <a:p>
            <a:r>
              <a:rPr lang="zh-CN" altLang="en-US" b="1" dirty="0">
                <a:solidFill>
                  <a:srgbClr val="993300"/>
                </a:solidFill>
                <a:latin typeface="Calibri" panose="020F0502020204030204" pitchFamily="34" charset="0"/>
                <a:ea typeface="宋体" panose="02010600030101010101" pitchFamily="2" charset="-122"/>
              </a:rPr>
              <a:t>完全二部图</a:t>
            </a:r>
            <a:endParaRPr lang="en-US" altLang="zh-CN" b="1" dirty="0">
              <a:solidFill>
                <a:srgbClr val="993300"/>
              </a:solidFill>
              <a:latin typeface="Calibri" panose="020F0502020204030204" pitchFamily="34" charset="0"/>
              <a:ea typeface="宋体" panose="02010600030101010101" pitchFamily="2" charset="-122"/>
            </a:endParaRPr>
          </a:p>
          <a:p>
            <a:r>
              <a:rPr lang="zh-CN" altLang="en-US" b="1" dirty="0">
                <a:solidFill>
                  <a:srgbClr val="993300"/>
                </a:solidFill>
                <a:latin typeface="Calibri" panose="020F0502020204030204" pitchFamily="34" charset="0"/>
                <a:ea typeface="宋体" panose="02010600030101010101" pitchFamily="2" charset="-122"/>
              </a:rPr>
              <a:t>二部图的判断定理</a:t>
            </a:r>
            <a:endParaRPr lang="en-US" altLang="zh-CN" b="1" dirty="0">
              <a:solidFill>
                <a:srgbClr val="993300"/>
              </a:solidFill>
              <a:latin typeface="Calibri" panose="020F0502020204030204" pitchFamily="34" charset="0"/>
              <a:ea typeface="宋体" panose="02010600030101010101" pitchFamily="2" charset="-122"/>
            </a:endParaRPr>
          </a:p>
          <a:p>
            <a:r>
              <a:rPr lang="zh-CN" altLang="en-US" b="1" dirty="0">
                <a:solidFill>
                  <a:srgbClr val="993300"/>
                </a:solidFill>
                <a:latin typeface="Calibri" panose="020F0502020204030204" pitchFamily="34" charset="0"/>
                <a:ea typeface="宋体" panose="02010600030101010101" pitchFamily="2" charset="-122"/>
              </a:rPr>
              <a:t>匹配、极大匹配、最大匹配、完美匹配</a:t>
            </a:r>
            <a:endParaRPr lang="en-US" altLang="zh-CN" b="1" dirty="0">
              <a:solidFill>
                <a:srgbClr val="993300"/>
              </a:solidFill>
              <a:latin typeface="Calibri" panose="020F0502020204030204" pitchFamily="34" charset="0"/>
              <a:ea typeface="宋体" panose="02010600030101010101" pitchFamily="2" charset="-122"/>
            </a:endParaRPr>
          </a:p>
          <a:p>
            <a:r>
              <a:rPr lang="en-US" altLang="zh-CN" b="1" dirty="0">
                <a:solidFill>
                  <a:srgbClr val="993300"/>
                </a:solidFill>
                <a:latin typeface="Calibri" panose="020F0502020204030204" pitchFamily="34" charset="0"/>
                <a:ea typeface="宋体" panose="02010600030101010101" pitchFamily="2" charset="-122"/>
              </a:rPr>
              <a:t>Hall</a:t>
            </a:r>
            <a:r>
              <a:rPr lang="zh-CN" altLang="en-US" b="1" dirty="0">
                <a:solidFill>
                  <a:srgbClr val="993300"/>
                </a:solidFill>
                <a:latin typeface="Calibri" panose="020F0502020204030204" pitchFamily="34" charset="0"/>
                <a:ea typeface="宋体" panose="02010600030101010101" pitchFamily="2" charset="-122"/>
              </a:rPr>
              <a:t>定理</a:t>
            </a:r>
            <a:endParaRPr lang="en-US" altLang="zh-CN" b="1" dirty="0">
              <a:solidFill>
                <a:schemeClr val="bg2"/>
              </a:solidFill>
              <a:latin typeface="Calibri" panose="020F0502020204030204" pitchFamily="34" charset="0"/>
              <a:ea typeface="宋体" panose="02010600030101010101" pitchFamily="2" charset="-122"/>
            </a:endParaRPr>
          </a:p>
          <a:p>
            <a:pPr>
              <a:buFont typeface="Arial" panose="020B0604020202020204" pitchFamily="34" charset="0"/>
              <a:buNone/>
            </a:pPr>
            <a:endParaRPr lang="zh-CN" altLang="en-US" b="1" dirty="0">
              <a:solidFill>
                <a:schemeClr val="bg2"/>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7511820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9D8A9C-19F4-45BA-A629-B1C40C34C712}" type="slidenum">
              <a:rPr lang="zh-CN" altLang="en-US" smtClean="0">
                <a:solidFill>
                  <a:schemeClr val="accent1"/>
                </a:solidFill>
              </a:rPr>
              <a:pPr/>
              <a:t>30</a:t>
            </a:fld>
            <a:r>
              <a:rPr lang="en-US" altLang="zh-CN" dirty="0">
                <a:solidFill>
                  <a:schemeClr val="accent1"/>
                </a:solidFill>
              </a:rPr>
              <a:t>/48</a:t>
            </a:r>
          </a:p>
        </p:txBody>
      </p:sp>
      <p:sp>
        <p:nvSpPr>
          <p:cNvPr id="13315" name="Rectangle 2"/>
          <p:cNvSpPr>
            <a:spLocks noGrp="1"/>
          </p:cNvSpPr>
          <p:nvPr>
            <p:ph type="title" idx="4294967295"/>
          </p:nvPr>
        </p:nvSpPr>
        <p:spPr/>
        <p:txBody>
          <a:bodyPr/>
          <a:lstStyle/>
          <a:p>
            <a:pPr algn="l"/>
            <a:r>
              <a:rPr lang="zh-CN" altLang="en-US" b="1">
                <a:latin typeface="Calibri" panose="020F0502020204030204" pitchFamily="34" charset="0"/>
                <a:ea typeface="宋体" panose="02010600030101010101" pitchFamily="2" charset="-122"/>
              </a:rPr>
              <a:t>例 找欧拉通路</a:t>
            </a:r>
          </a:p>
        </p:txBody>
      </p:sp>
      <p:sp>
        <p:nvSpPr>
          <p:cNvPr id="2" name="Rectangle 3"/>
          <p:cNvSpPr>
            <a:spLocks noGrp="1"/>
          </p:cNvSpPr>
          <p:nvPr>
            <p:ph type="body" idx="4294967295"/>
          </p:nvPr>
        </p:nvSpPr>
        <p:spPr>
          <a:xfrm>
            <a:off x="611188" y="4652963"/>
            <a:ext cx="8208962" cy="1584325"/>
          </a:xfrm>
        </p:spPr>
        <p:txBody>
          <a:bodyPr/>
          <a:lstStyle/>
          <a:p>
            <a:pPr marL="0" indent="0">
              <a:lnSpc>
                <a:spcPct val="120000"/>
              </a:lnSpc>
              <a:buFont typeface="Arial" panose="020B0604020202020204" pitchFamily="34" charset="0"/>
              <a:buNone/>
            </a:pPr>
            <a:r>
              <a:rPr lang="zh-CN" altLang="en-US" b="1">
                <a:latin typeface="Calibri" panose="020F0502020204030204" pitchFamily="34" charset="0"/>
                <a:ea typeface="宋体" panose="02010600030101010101" pitchFamily="2" charset="-122"/>
              </a:rPr>
              <a:t>在绿顶点处，走完所有黑边，再走完剩余的红边。有三种通路。</a:t>
            </a:r>
            <a:endParaRPr lang="zh-CN" altLang="en-US" b="1">
              <a:solidFill>
                <a:srgbClr val="CC0000"/>
              </a:solidFill>
              <a:latin typeface="Calibri" panose="020F0502020204030204" pitchFamily="34" charset="0"/>
              <a:ea typeface="宋体" panose="02010600030101010101" pitchFamily="2" charset="-122"/>
            </a:endParaRPr>
          </a:p>
        </p:txBody>
      </p:sp>
      <p:grpSp>
        <p:nvGrpSpPr>
          <p:cNvPr id="13317" name="Group 4"/>
          <p:cNvGrpSpPr>
            <a:grpSpLocks/>
          </p:cNvGrpSpPr>
          <p:nvPr/>
        </p:nvGrpSpPr>
        <p:grpSpPr bwMode="auto">
          <a:xfrm>
            <a:off x="1820863" y="717550"/>
            <a:ext cx="5372100" cy="3575050"/>
            <a:chOff x="1147" y="572"/>
            <a:chExt cx="3384" cy="2252"/>
          </a:xfrm>
        </p:grpSpPr>
        <p:sp>
          <p:nvSpPr>
            <p:cNvPr id="13329" name="Oval 5"/>
            <p:cNvSpPr>
              <a:spLocks noChangeArrowheads="1"/>
            </p:cNvSpPr>
            <p:nvPr/>
          </p:nvSpPr>
          <p:spPr bwMode="auto">
            <a:xfrm>
              <a:off x="1187" y="1031"/>
              <a:ext cx="212"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0" name="Oval 6"/>
            <p:cNvSpPr>
              <a:spLocks noChangeArrowheads="1"/>
            </p:cNvSpPr>
            <p:nvPr/>
          </p:nvSpPr>
          <p:spPr bwMode="auto">
            <a:xfrm>
              <a:off x="1187" y="2202"/>
              <a:ext cx="212"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1" name="Oval 7"/>
            <p:cNvSpPr>
              <a:spLocks noChangeArrowheads="1"/>
            </p:cNvSpPr>
            <p:nvPr/>
          </p:nvSpPr>
          <p:spPr bwMode="auto">
            <a:xfrm>
              <a:off x="2775" y="1031"/>
              <a:ext cx="212"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2" name="Oval 8"/>
            <p:cNvSpPr>
              <a:spLocks noChangeArrowheads="1"/>
            </p:cNvSpPr>
            <p:nvPr/>
          </p:nvSpPr>
          <p:spPr bwMode="auto">
            <a:xfrm>
              <a:off x="3302" y="2202"/>
              <a:ext cx="212"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3" name="Oval 9"/>
            <p:cNvSpPr>
              <a:spLocks noChangeArrowheads="1"/>
            </p:cNvSpPr>
            <p:nvPr/>
          </p:nvSpPr>
          <p:spPr bwMode="auto">
            <a:xfrm>
              <a:off x="2245" y="2202"/>
              <a:ext cx="213"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4" name="Oval 10"/>
            <p:cNvSpPr>
              <a:spLocks noChangeArrowheads="1"/>
            </p:cNvSpPr>
            <p:nvPr/>
          </p:nvSpPr>
          <p:spPr bwMode="auto">
            <a:xfrm>
              <a:off x="4256" y="2202"/>
              <a:ext cx="212"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5" name="Oval 11"/>
            <p:cNvSpPr>
              <a:spLocks noChangeArrowheads="1"/>
            </p:cNvSpPr>
            <p:nvPr/>
          </p:nvSpPr>
          <p:spPr bwMode="auto">
            <a:xfrm>
              <a:off x="4256" y="1031"/>
              <a:ext cx="212" cy="214"/>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36" name="Line 12"/>
            <p:cNvSpPr>
              <a:spLocks noChangeShapeType="1"/>
            </p:cNvSpPr>
            <p:nvPr/>
          </p:nvSpPr>
          <p:spPr bwMode="auto">
            <a:xfrm>
              <a:off x="1294" y="1245"/>
              <a:ext cx="0" cy="9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7" name="Line 13"/>
            <p:cNvSpPr>
              <a:spLocks noChangeShapeType="1"/>
            </p:cNvSpPr>
            <p:nvPr/>
          </p:nvSpPr>
          <p:spPr bwMode="auto">
            <a:xfrm>
              <a:off x="1294" y="1139"/>
              <a:ext cx="30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8" name="Line 14"/>
            <p:cNvSpPr>
              <a:spLocks noChangeShapeType="1"/>
            </p:cNvSpPr>
            <p:nvPr/>
          </p:nvSpPr>
          <p:spPr bwMode="auto">
            <a:xfrm>
              <a:off x="1294" y="2308"/>
              <a:ext cx="29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9" name="Line 15"/>
            <p:cNvSpPr>
              <a:spLocks noChangeShapeType="1"/>
            </p:cNvSpPr>
            <p:nvPr/>
          </p:nvSpPr>
          <p:spPr bwMode="auto">
            <a:xfrm>
              <a:off x="4361" y="1139"/>
              <a:ext cx="0" cy="11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0" name="Line 16"/>
            <p:cNvSpPr>
              <a:spLocks noChangeShapeType="1"/>
            </p:cNvSpPr>
            <p:nvPr/>
          </p:nvSpPr>
          <p:spPr bwMode="auto">
            <a:xfrm flipH="1">
              <a:off x="2350" y="1139"/>
              <a:ext cx="530" cy="1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1" name="Line 17"/>
            <p:cNvSpPr>
              <a:spLocks noChangeShapeType="1"/>
            </p:cNvSpPr>
            <p:nvPr/>
          </p:nvSpPr>
          <p:spPr bwMode="auto">
            <a:xfrm>
              <a:off x="2880" y="1139"/>
              <a:ext cx="529" cy="11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2" name="Line 18"/>
            <p:cNvSpPr>
              <a:spLocks noChangeShapeType="1"/>
            </p:cNvSpPr>
            <p:nvPr/>
          </p:nvSpPr>
          <p:spPr bwMode="auto">
            <a:xfrm>
              <a:off x="1294" y="1139"/>
              <a:ext cx="2008" cy="11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3" name="Text Box 19"/>
            <p:cNvSpPr txBox="1">
              <a:spLocks noChangeArrowheads="1"/>
            </p:cNvSpPr>
            <p:nvPr/>
          </p:nvSpPr>
          <p:spPr bwMode="auto">
            <a:xfrm>
              <a:off x="1202" y="572"/>
              <a:ext cx="32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A                   G                  F</a:t>
              </a:r>
            </a:p>
          </p:txBody>
        </p:sp>
        <p:sp>
          <p:nvSpPr>
            <p:cNvPr id="13344" name="Text Box 20"/>
            <p:cNvSpPr txBox="1">
              <a:spLocks noChangeArrowheads="1"/>
            </p:cNvSpPr>
            <p:nvPr/>
          </p:nvSpPr>
          <p:spPr bwMode="auto">
            <a:xfrm>
              <a:off x="1147" y="2459"/>
              <a:ext cx="3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B            C             D           E</a:t>
              </a:r>
            </a:p>
          </p:txBody>
        </p:sp>
      </p:grpSp>
      <p:grpSp>
        <p:nvGrpSpPr>
          <p:cNvPr id="13318" name="Group 21"/>
          <p:cNvGrpSpPr>
            <a:grpSpLocks/>
          </p:cNvGrpSpPr>
          <p:nvPr/>
        </p:nvGrpSpPr>
        <p:grpSpPr bwMode="auto">
          <a:xfrm>
            <a:off x="1827213" y="1357313"/>
            <a:ext cx="3816350" cy="2376487"/>
            <a:chOff x="1156" y="981"/>
            <a:chExt cx="2404" cy="1497"/>
          </a:xfrm>
        </p:grpSpPr>
        <p:sp>
          <p:nvSpPr>
            <p:cNvPr id="13319" name="Oval 22"/>
            <p:cNvSpPr>
              <a:spLocks noChangeArrowheads="1"/>
            </p:cNvSpPr>
            <p:nvPr/>
          </p:nvSpPr>
          <p:spPr bwMode="auto">
            <a:xfrm>
              <a:off x="1156" y="981"/>
              <a:ext cx="351" cy="361"/>
            </a:xfrm>
            <a:prstGeom prst="ellipse">
              <a:avLst/>
            </a:prstGeom>
            <a:solidFill>
              <a:srgbClr val="00B05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0" name="Oval 23"/>
            <p:cNvSpPr>
              <a:spLocks noChangeArrowheads="1"/>
            </p:cNvSpPr>
            <p:nvPr/>
          </p:nvSpPr>
          <p:spPr bwMode="auto">
            <a:xfrm>
              <a:off x="1156" y="2189"/>
              <a:ext cx="273" cy="289"/>
            </a:xfrm>
            <a:prstGeom prst="ellipse">
              <a:avLst/>
            </a:prstGeom>
            <a:solidFill>
              <a:srgbClr val="CC00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1" name="Oval 24"/>
            <p:cNvSpPr>
              <a:spLocks noChangeArrowheads="1"/>
            </p:cNvSpPr>
            <p:nvPr/>
          </p:nvSpPr>
          <p:spPr bwMode="auto">
            <a:xfrm>
              <a:off x="2688" y="981"/>
              <a:ext cx="349" cy="361"/>
            </a:xfrm>
            <a:prstGeom prst="ellipse">
              <a:avLst/>
            </a:prstGeom>
            <a:solidFill>
              <a:srgbClr val="00B05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2" name="Oval 25"/>
            <p:cNvSpPr>
              <a:spLocks noChangeArrowheads="1"/>
            </p:cNvSpPr>
            <p:nvPr/>
          </p:nvSpPr>
          <p:spPr bwMode="auto">
            <a:xfrm>
              <a:off x="3231" y="2155"/>
              <a:ext cx="329" cy="323"/>
            </a:xfrm>
            <a:prstGeom prst="ellipse">
              <a:avLst/>
            </a:prstGeom>
            <a:solidFill>
              <a:srgbClr val="00B05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3" name="Oval 26"/>
            <p:cNvSpPr>
              <a:spLocks noChangeArrowheads="1"/>
            </p:cNvSpPr>
            <p:nvPr/>
          </p:nvSpPr>
          <p:spPr bwMode="auto">
            <a:xfrm>
              <a:off x="2177" y="2189"/>
              <a:ext cx="340" cy="289"/>
            </a:xfrm>
            <a:prstGeom prst="ellipse">
              <a:avLst/>
            </a:prstGeom>
            <a:solidFill>
              <a:srgbClr val="CC00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4" name="Line 27"/>
            <p:cNvSpPr>
              <a:spLocks noChangeShapeType="1"/>
            </p:cNvSpPr>
            <p:nvPr/>
          </p:nvSpPr>
          <p:spPr bwMode="auto">
            <a:xfrm>
              <a:off x="1318" y="1201"/>
              <a:ext cx="0" cy="988"/>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5" name="Line 28"/>
            <p:cNvSpPr>
              <a:spLocks noChangeShapeType="1"/>
            </p:cNvSpPr>
            <p:nvPr/>
          </p:nvSpPr>
          <p:spPr bwMode="auto">
            <a:xfrm flipV="1">
              <a:off x="1361" y="2301"/>
              <a:ext cx="846" cy="19"/>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6" name="Line 29"/>
            <p:cNvSpPr>
              <a:spLocks noChangeShapeType="1"/>
            </p:cNvSpPr>
            <p:nvPr/>
          </p:nvSpPr>
          <p:spPr bwMode="auto">
            <a:xfrm flipH="1">
              <a:off x="2426" y="1092"/>
              <a:ext cx="454" cy="1159"/>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Line 30"/>
            <p:cNvSpPr>
              <a:spLocks noChangeShapeType="1"/>
            </p:cNvSpPr>
            <p:nvPr/>
          </p:nvSpPr>
          <p:spPr bwMode="auto">
            <a:xfrm>
              <a:off x="2848" y="1092"/>
              <a:ext cx="531" cy="1204"/>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8" name="Line 31"/>
            <p:cNvSpPr>
              <a:spLocks noChangeShapeType="1"/>
            </p:cNvSpPr>
            <p:nvPr/>
          </p:nvSpPr>
          <p:spPr bwMode="auto">
            <a:xfrm>
              <a:off x="2411" y="2301"/>
              <a:ext cx="918"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689903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71A753-81A6-4570-B01E-3108490181B6}" type="slidenum">
              <a:rPr lang="zh-CN" altLang="en-US" smtClean="0">
                <a:solidFill>
                  <a:schemeClr val="accent1"/>
                </a:solidFill>
              </a:rPr>
              <a:pPr/>
              <a:t>31</a:t>
            </a:fld>
            <a:r>
              <a:rPr lang="en-US" altLang="zh-CN" dirty="0">
                <a:solidFill>
                  <a:schemeClr val="accent1"/>
                </a:solidFill>
              </a:rPr>
              <a:t>/48</a:t>
            </a:r>
          </a:p>
        </p:txBody>
      </p:sp>
      <p:sp>
        <p:nvSpPr>
          <p:cNvPr id="15363" name="Rectangle 2"/>
          <p:cNvSpPr>
            <a:spLocks noGrp="1"/>
          </p:cNvSpPr>
          <p:nvPr>
            <p:ph type="title" idx="4294967295"/>
          </p:nvPr>
        </p:nvSpPr>
        <p:spPr/>
        <p:txBody>
          <a:bodyPr/>
          <a:lstStyle/>
          <a:p>
            <a:r>
              <a:rPr lang="zh-CN" altLang="en-US" sz="3600">
                <a:latin typeface="黑体" panose="02010609060101010101" pitchFamily="49" charset="-122"/>
                <a:ea typeface="黑体" panose="02010609060101010101" pitchFamily="49" charset="-122"/>
              </a:rPr>
              <a:t>一笔画问题</a:t>
            </a:r>
          </a:p>
        </p:txBody>
      </p:sp>
      <p:sp>
        <p:nvSpPr>
          <p:cNvPr id="15364" name="Rectangle 3"/>
          <p:cNvSpPr>
            <a:spLocks noGrp="1"/>
          </p:cNvSpPr>
          <p:nvPr>
            <p:ph type="body" idx="4294967295"/>
          </p:nvPr>
        </p:nvSpPr>
        <p:spPr>
          <a:xfrm>
            <a:off x="323850" y="981075"/>
            <a:ext cx="8355895" cy="2447925"/>
          </a:xfrm>
        </p:spPr>
        <p:txBody>
          <a:bodyPr/>
          <a:lstStyle/>
          <a:p>
            <a:pPr marL="0" indent="0">
              <a:lnSpc>
                <a:spcPct val="150000"/>
              </a:lnSpc>
              <a:spcBef>
                <a:spcPts val="0"/>
              </a:spcBef>
              <a:buFont typeface="Arial" panose="020B0604020202020204" pitchFamily="34" charset="0"/>
              <a:buNone/>
              <a:tabLst>
                <a:tab pos="0" algn="l"/>
              </a:tabLst>
            </a:pPr>
            <a:r>
              <a:rPr lang="zh-CN" altLang="en-US" b="1" dirty="0">
                <a:latin typeface="Calibri" panose="020F0502020204030204" pitchFamily="34" charset="0"/>
                <a:ea typeface="宋体" panose="02010600030101010101" pitchFamily="2" charset="-122"/>
              </a:rPr>
              <a:t>一个图能够一笔画即此图要么没有奇数度顶点，要么仅有两个奇数度顶点。</a:t>
            </a:r>
          </a:p>
        </p:txBody>
      </p:sp>
      <p:sp>
        <p:nvSpPr>
          <p:cNvPr id="2" name="文本框 1">
            <a:extLst>
              <a:ext uri="{FF2B5EF4-FFF2-40B4-BE49-F238E27FC236}">
                <a16:creationId xmlns:a16="http://schemas.microsoft.com/office/drawing/2014/main" id="{CCA5594B-4C29-4109-82E3-C43A2BFC6AB3}"/>
              </a:ext>
            </a:extLst>
          </p:cNvPr>
          <p:cNvSpPr txBox="1"/>
          <p:nvPr/>
        </p:nvSpPr>
        <p:spPr>
          <a:xfrm>
            <a:off x="0" y="4365104"/>
            <a:ext cx="9144000" cy="1077218"/>
          </a:xfrm>
          <a:prstGeom prst="rect">
            <a:avLst/>
          </a:prstGeom>
          <a:solidFill>
            <a:schemeClr val="tx2">
              <a:lumMod val="60000"/>
              <a:lumOff val="40000"/>
            </a:schemeClr>
          </a:solidFill>
        </p:spPr>
        <p:txBody>
          <a:bodyPr wrap="square" rtlCol="0">
            <a:spAutoFit/>
          </a:bodyPr>
          <a:lstStyle/>
          <a:p>
            <a:pPr algn="ctr"/>
            <a:r>
              <a:rPr lang="zh-CN" altLang="en-US" sz="3200" b="1" dirty="0">
                <a:latin typeface="Calibri" panose="020F0502020204030204" pitchFamily="34" charset="0"/>
              </a:rPr>
              <a:t>一个无向图是否有欧拉通路的问题与此图能否一笔画是同一个问题。</a:t>
            </a:r>
            <a:endParaRPr lang="zh-CN" altLang="en-US" dirty="0"/>
          </a:p>
        </p:txBody>
      </p:sp>
    </p:spTree>
    <p:extLst>
      <p:ext uri="{BB962C8B-B14F-4D97-AF65-F5344CB8AC3E}">
        <p14:creationId xmlns:p14="http://schemas.microsoft.com/office/powerpoint/2010/main" val="1514539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863A45-C3E4-4AAD-B1E3-64F03344F334}" type="slidenum">
              <a:rPr lang="zh-CN" altLang="en-US" smtClean="0">
                <a:solidFill>
                  <a:schemeClr val="accent1"/>
                </a:solidFill>
              </a:rPr>
              <a:pPr/>
              <a:t>32</a:t>
            </a:fld>
            <a:r>
              <a:rPr lang="en-US" altLang="zh-CN" dirty="0">
                <a:solidFill>
                  <a:schemeClr val="accent1"/>
                </a:solidFill>
              </a:rPr>
              <a:t>/48</a:t>
            </a:r>
          </a:p>
        </p:txBody>
      </p:sp>
      <p:sp>
        <p:nvSpPr>
          <p:cNvPr id="16387" name="Rectangle 3"/>
          <p:cNvSpPr>
            <a:spLocks noGrp="1"/>
          </p:cNvSpPr>
          <p:nvPr>
            <p:ph type="title" idx="4294967295"/>
          </p:nvPr>
        </p:nvSpPr>
        <p:spPr/>
        <p:txBody>
          <a:bodyPr/>
          <a:lstStyle/>
          <a:p>
            <a:pPr algn="l"/>
            <a:r>
              <a:rPr lang="zh-CN" altLang="en-US" sz="4000" b="1">
                <a:latin typeface="Calibri" panose="020F0502020204030204" pitchFamily="34" charset="0"/>
                <a:ea typeface="宋体" panose="02010600030101010101" pitchFamily="2" charset="-122"/>
              </a:rPr>
              <a:t>例  判断下面两图能否一笔画出</a:t>
            </a:r>
          </a:p>
        </p:txBody>
      </p:sp>
      <p:grpSp>
        <p:nvGrpSpPr>
          <p:cNvPr id="16388" name="Group 18"/>
          <p:cNvGrpSpPr>
            <a:grpSpLocks/>
          </p:cNvGrpSpPr>
          <p:nvPr/>
        </p:nvGrpSpPr>
        <p:grpSpPr bwMode="auto">
          <a:xfrm>
            <a:off x="288925" y="1268413"/>
            <a:ext cx="3995738" cy="3744912"/>
            <a:chOff x="567" y="1162"/>
            <a:chExt cx="1542" cy="1905"/>
          </a:xfrm>
        </p:grpSpPr>
        <p:sp>
          <p:nvSpPr>
            <p:cNvPr id="16404" name="Rectangle 2"/>
            <p:cNvSpPr>
              <a:spLocks noChangeArrowheads="1"/>
            </p:cNvSpPr>
            <p:nvPr/>
          </p:nvSpPr>
          <p:spPr bwMode="auto">
            <a:xfrm>
              <a:off x="567" y="1525"/>
              <a:ext cx="1542" cy="1179"/>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05" name="Rectangle 5"/>
            <p:cNvSpPr>
              <a:spLocks noChangeArrowheads="1"/>
            </p:cNvSpPr>
            <p:nvPr/>
          </p:nvSpPr>
          <p:spPr bwMode="auto">
            <a:xfrm>
              <a:off x="748" y="1706"/>
              <a:ext cx="1179" cy="772"/>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06" name="Rectangle 6"/>
            <p:cNvSpPr>
              <a:spLocks noChangeArrowheads="1"/>
            </p:cNvSpPr>
            <p:nvPr/>
          </p:nvSpPr>
          <p:spPr bwMode="auto">
            <a:xfrm>
              <a:off x="930" y="1888"/>
              <a:ext cx="771" cy="363"/>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07" name="Line 7"/>
            <p:cNvSpPr>
              <a:spLocks noChangeShapeType="1"/>
            </p:cNvSpPr>
            <p:nvPr/>
          </p:nvSpPr>
          <p:spPr bwMode="auto">
            <a:xfrm>
              <a:off x="1338" y="1162"/>
              <a:ext cx="0" cy="19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389" name="Group 19"/>
          <p:cNvGrpSpPr>
            <a:grpSpLocks/>
          </p:cNvGrpSpPr>
          <p:nvPr/>
        </p:nvGrpSpPr>
        <p:grpSpPr bwMode="auto">
          <a:xfrm>
            <a:off x="5148263" y="1412875"/>
            <a:ext cx="3671887" cy="3384550"/>
            <a:chOff x="3243" y="1298"/>
            <a:chExt cx="1724" cy="1724"/>
          </a:xfrm>
        </p:grpSpPr>
        <p:sp>
          <p:nvSpPr>
            <p:cNvPr id="16394" name="Rectangle 8"/>
            <p:cNvSpPr>
              <a:spLocks noChangeArrowheads="1"/>
            </p:cNvSpPr>
            <p:nvPr/>
          </p:nvSpPr>
          <p:spPr bwMode="auto">
            <a:xfrm>
              <a:off x="3243" y="1298"/>
              <a:ext cx="1723" cy="1724"/>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5" name="Line 9"/>
            <p:cNvSpPr>
              <a:spLocks noChangeShapeType="1"/>
            </p:cNvSpPr>
            <p:nvPr/>
          </p:nvSpPr>
          <p:spPr bwMode="auto">
            <a:xfrm>
              <a:off x="3243" y="1888"/>
              <a:ext cx="172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Line 10"/>
            <p:cNvSpPr>
              <a:spLocks noChangeShapeType="1"/>
            </p:cNvSpPr>
            <p:nvPr/>
          </p:nvSpPr>
          <p:spPr bwMode="auto">
            <a:xfrm>
              <a:off x="3243" y="2477"/>
              <a:ext cx="172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11"/>
            <p:cNvSpPr>
              <a:spLocks noChangeShapeType="1"/>
            </p:cNvSpPr>
            <p:nvPr/>
          </p:nvSpPr>
          <p:spPr bwMode="auto">
            <a:xfrm>
              <a:off x="3833" y="1298"/>
              <a:ext cx="0" cy="1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12"/>
            <p:cNvSpPr>
              <a:spLocks noChangeShapeType="1"/>
            </p:cNvSpPr>
            <p:nvPr/>
          </p:nvSpPr>
          <p:spPr bwMode="auto">
            <a:xfrm>
              <a:off x="4422" y="1298"/>
              <a:ext cx="0" cy="17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13"/>
            <p:cNvSpPr>
              <a:spLocks noChangeShapeType="1"/>
            </p:cNvSpPr>
            <p:nvPr/>
          </p:nvSpPr>
          <p:spPr bwMode="auto">
            <a:xfrm flipH="1">
              <a:off x="3243" y="1298"/>
              <a:ext cx="590"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Line 14"/>
            <p:cNvSpPr>
              <a:spLocks noChangeShapeType="1"/>
            </p:cNvSpPr>
            <p:nvPr/>
          </p:nvSpPr>
          <p:spPr bwMode="auto">
            <a:xfrm>
              <a:off x="4422" y="1298"/>
              <a:ext cx="545"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1" name="Line 15"/>
            <p:cNvSpPr>
              <a:spLocks noChangeShapeType="1"/>
            </p:cNvSpPr>
            <p:nvPr/>
          </p:nvSpPr>
          <p:spPr bwMode="auto">
            <a:xfrm>
              <a:off x="3243" y="2478"/>
              <a:ext cx="590"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2" name="Line 16"/>
            <p:cNvSpPr>
              <a:spLocks noChangeShapeType="1"/>
            </p:cNvSpPr>
            <p:nvPr/>
          </p:nvSpPr>
          <p:spPr bwMode="auto">
            <a:xfrm flipH="1">
              <a:off x="4422" y="2478"/>
              <a:ext cx="545"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3" name="Line 17"/>
            <p:cNvSpPr>
              <a:spLocks noChangeShapeType="1"/>
            </p:cNvSpPr>
            <p:nvPr/>
          </p:nvSpPr>
          <p:spPr bwMode="auto">
            <a:xfrm flipH="1">
              <a:off x="3833" y="1888"/>
              <a:ext cx="589"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90" name="Oval 21"/>
          <p:cNvSpPr>
            <a:spLocks noChangeArrowheads="1"/>
          </p:cNvSpPr>
          <p:nvPr/>
        </p:nvSpPr>
        <p:spPr bwMode="auto">
          <a:xfrm>
            <a:off x="2195513" y="1125538"/>
            <a:ext cx="144462" cy="215900"/>
          </a:xfrm>
          <a:prstGeom prst="ellipse">
            <a:avLst/>
          </a:prstGeom>
          <a:solidFill>
            <a:srgbClr val="CC00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1" name="Oval 31"/>
          <p:cNvSpPr>
            <a:spLocks noChangeArrowheads="1"/>
          </p:cNvSpPr>
          <p:nvPr/>
        </p:nvSpPr>
        <p:spPr bwMode="auto">
          <a:xfrm>
            <a:off x="2195513" y="4941888"/>
            <a:ext cx="144462" cy="215900"/>
          </a:xfrm>
          <a:prstGeom prst="ellipse">
            <a:avLst/>
          </a:prstGeom>
          <a:solidFill>
            <a:srgbClr val="CC00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2" name="Oval 32"/>
          <p:cNvSpPr>
            <a:spLocks noChangeArrowheads="1"/>
          </p:cNvSpPr>
          <p:nvPr/>
        </p:nvSpPr>
        <p:spPr bwMode="auto">
          <a:xfrm>
            <a:off x="7596188" y="2492375"/>
            <a:ext cx="144462" cy="215900"/>
          </a:xfrm>
          <a:prstGeom prst="ellipse">
            <a:avLst/>
          </a:prstGeom>
          <a:solidFill>
            <a:srgbClr val="CC00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3" name="Oval 33"/>
          <p:cNvSpPr>
            <a:spLocks noChangeArrowheads="1"/>
          </p:cNvSpPr>
          <p:nvPr/>
        </p:nvSpPr>
        <p:spPr bwMode="auto">
          <a:xfrm>
            <a:off x="6372225" y="3573463"/>
            <a:ext cx="144463" cy="215900"/>
          </a:xfrm>
          <a:prstGeom prst="ellipse">
            <a:avLst/>
          </a:prstGeom>
          <a:solidFill>
            <a:srgbClr val="CC00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255200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A07C62-9871-4C05-9F49-E1659DB908A6}" type="slidenum">
              <a:rPr lang="zh-CN" altLang="en-US" smtClean="0">
                <a:solidFill>
                  <a:schemeClr val="accent1"/>
                </a:solidFill>
              </a:rPr>
              <a:pPr/>
              <a:t>33</a:t>
            </a:fld>
            <a:r>
              <a:rPr lang="en-US" altLang="zh-CN" dirty="0">
                <a:solidFill>
                  <a:schemeClr val="accent1"/>
                </a:solidFill>
              </a:rPr>
              <a:t>/48</a:t>
            </a:r>
          </a:p>
        </p:txBody>
      </p:sp>
      <p:sp>
        <p:nvSpPr>
          <p:cNvPr id="17411" name="Rectangle 2"/>
          <p:cNvSpPr>
            <a:spLocks noGrp="1"/>
          </p:cNvSpPr>
          <p:nvPr>
            <p:ph type="title" idx="4294967295"/>
          </p:nvPr>
        </p:nvSpPr>
        <p:spPr/>
        <p:txBody>
          <a:bodyPr/>
          <a:lstStyle/>
          <a:p>
            <a:r>
              <a:rPr lang="zh-CN" altLang="en-US">
                <a:latin typeface="Calibri" panose="020F0502020204030204" pitchFamily="34" charset="0"/>
                <a:ea typeface="宋体" panose="02010600030101010101" pitchFamily="2" charset="-122"/>
              </a:rPr>
              <a:t>哥德尼斯堡七桥问题（续） </a:t>
            </a:r>
          </a:p>
        </p:txBody>
      </p:sp>
      <p:sp>
        <p:nvSpPr>
          <p:cNvPr id="17412" name="Rectangle 3"/>
          <p:cNvSpPr>
            <a:spLocks noGrp="1"/>
          </p:cNvSpPr>
          <p:nvPr>
            <p:ph type="body" idx="4294967295"/>
          </p:nvPr>
        </p:nvSpPr>
        <p:spPr>
          <a:xfrm>
            <a:off x="323850" y="944563"/>
            <a:ext cx="2519363" cy="555625"/>
          </a:xfrm>
        </p:spPr>
        <p:txBody>
          <a:bodyPr/>
          <a:lstStyle/>
          <a:p>
            <a:pPr>
              <a:buFont typeface="Arial" panose="020B0604020202020204" pitchFamily="34" charset="0"/>
              <a:buNone/>
            </a:pPr>
            <a:r>
              <a:rPr lang="zh-CN" altLang="en-US" sz="2800" b="1">
                <a:latin typeface="Calibri" panose="020F0502020204030204" pitchFamily="34" charset="0"/>
                <a:ea typeface="宋体" panose="02010600030101010101" pitchFamily="2" charset="-122"/>
              </a:rPr>
              <a:t>原问题无解。</a:t>
            </a:r>
          </a:p>
        </p:txBody>
      </p:sp>
      <p:pic>
        <p:nvPicPr>
          <p:cNvPr id="17413" name="Picture 4" descr="bridg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800100"/>
            <a:ext cx="3024187"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5" descr="bridg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478213"/>
            <a:ext cx="310197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6" descr="bridge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160463"/>
            <a:ext cx="1611313"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Text Box 7"/>
          <p:cNvSpPr txBox="1">
            <a:spLocks noChangeArrowheads="1"/>
          </p:cNvSpPr>
          <p:nvPr/>
        </p:nvSpPr>
        <p:spPr bwMode="auto">
          <a:xfrm>
            <a:off x="395288" y="3141663"/>
            <a:ext cx="6970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333300"/>
                </a:solidFill>
              </a:rPr>
              <a:t>能否通过拆掉一座桥来找到一条欧拉通路？</a:t>
            </a:r>
          </a:p>
        </p:txBody>
      </p:sp>
      <p:sp>
        <p:nvSpPr>
          <p:cNvPr id="17417" name="Rectangle 8"/>
          <p:cNvSpPr>
            <a:spLocks noChangeArrowheads="1"/>
          </p:cNvSpPr>
          <p:nvPr/>
        </p:nvSpPr>
        <p:spPr bwMode="auto">
          <a:xfrm>
            <a:off x="468313" y="5862638"/>
            <a:ext cx="6940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能否通过建一座新桥来找到一条欧拉通路？</a:t>
            </a:r>
          </a:p>
        </p:txBody>
      </p:sp>
      <p:grpSp>
        <p:nvGrpSpPr>
          <p:cNvPr id="17418" name="Group 9"/>
          <p:cNvGrpSpPr>
            <a:grpSpLocks/>
          </p:cNvGrpSpPr>
          <p:nvPr/>
        </p:nvGrpSpPr>
        <p:grpSpPr bwMode="auto">
          <a:xfrm>
            <a:off x="3132138" y="3789363"/>
            <a:ext cx="1563687" cy="1727200"/>
            <a:chOff x="2064" y="2473"/>
            <a:chExt cx="894" cy="1002"/>
          </a:xfrm>
        </p:grpSpPr>
        <p:pic>
          <p:nvPicPr>
            <p:cNvPr id="17421" name="Picture 10" descr="bridge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 y="2473"/>
              <a:ext cx="894"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2" name="Line 11"/>
            <p:cNvSpPr>
              <a:spLocks noChangeShapeType="1"/>
            </p:cNvSpPr>
            <p:nvPr/>
          </p:nvSpPr>
          <p:spPr bwMode="auto">
            <a:xfrm>
              <a:off x="2290" y="2976"/>
              <a:ext cx="499" cy="46"/>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19" name="Line 13"/>
          <p:cNvSpPr>
            <a:spLocks noChangeShapeType="1"/>
          </p:cNvSpPr>
          <p:nvPr/>
        </p:nvSpPr>
        <p:spPr bwMode="auto">
          <a:xfrm>
            <a:off x="0" y="292417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Line 15"/>
          <p:cNvSpPr>
            <a:spLocks noChangeShapeType="1"/>
          </p:cNvSpPr>
          <p:nvPr/>
        </p:nvSpPr>
        <p:spPr bwMode="auto">
          <a:xfrm>
            <a:off x="0" y="56610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924462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784176" y="2059115"/>
            <a:ext cx="4243275" cy="354736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07360" y="2059115"/>
            <a:ext cx="4243275" cy="354736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9BE9BB-4B32-49CD-9E15-AEEC4B48AB3B}" type="slidenum">
              <a:rPr lang="zh-CN" altLang="en-US" smtClean="0">
                <a:solidFill>
                  <a:schemeClr val="accent1"/>
                </a:solidFill>
              </a:rPr>
              <a:pPr/>
              <a:t>34</a:t>
            </a:fld>
            <a:r>
              <a:rPr lang="en-US" altLang="zh-CN" dirty="0">
                <a:solidFill>
                  <a:schemeClr val="accent1"/>
                </a:solidFill>
              </a:rPr>
              <a:t>/48</a:t>
            </a:r>
          </a:p>
        </p:txBody>
      </p:sp>
      <p:sp>
        <p:nvSpPr>
          <p:cNvPr id="18435" name="Rectangle 2"/>
          <p:cNvSpPr>
            <a:spLocks noGrp="1"/>
          </p:cNvSpPr>
          <p:nvPr>
            <p:ph type="title" idx="4294967295"/>
          </p:nvPr>
        </p:nvSpPr>
        <p:spPr>
          <a:xfrm>
            <a:off x="0" y="-26988"/>
            <a:ext cx="9144000" cy="1439863"/>
          </a:xfrm>
          <a:solidFill>
            <a:schemeClr val="accent1"/>
          </a:solidFill>
        </p:spPr>
        <p:txBody>
          <a:bodyPr/>
          <a:lstStyle/>
          <a:p>
            <a:pPr marL="534988" indent="-534988" algn="l"/>
            <a:r>
              <a:rPr lang="zh-CN" altLang="en-US" sz="3200" b="1" dirty="0">
                <a:latin typeface="Calibri" panose="020F0502020204030204" pitchFamily="34" charset="0"/>
                <a:ea typeface="宋体" panose="02010600030101010101" pitchFamily="2" charset="-122"/>
              </a:rPr>
              <a:t>例 如果可能，请画两个顶点是偶数，边是奇数的欧拉图。否则说明理由。</a:t>
            </a:r>
            <a:endParaRPr lang="en-US" altLang="zh-CN" sz="3200" b="1" dirty="0">
              <a:latin typeface="Calibri" panose="020F0502020204030204" pitchFamily="34" charset="0"/>
              <a:ea typeface="宋体" panose="02010600030101010101" pitchFamily="2" charset="-122"/>
            </a:endParaRPr>
          </a:p>
        </p:txBody>
      </p:sp>
      <p:grpSp>
        <p:nvGrpSpPr>
          <p:cNvPr id="2" name="Group 4"/>
          <p:cNvGrpSpPr>
            <a:grpSpLocks/>
          </p:cNvGrpSpPr>
          <p:nvPr/>
        </p:nvGrpSpPr>
        <p:grpSpPr bwMode="auto">
          <a:xfrm>
            <a:off x="540901" y="2588442"/>
            <a:ext cx="3313112" cy="2376488"/>
            <a:chOff x="2517" y="2111"/>
            <a:chExt cx="721" cy="503"/>
          </a:xfrm>
        </p:grpSpPr>
        <p:sp>
          <p:nvSpPr>
            <p:cNvPr id="18453" name="Oval 5"/>
            <p:cNvSpPr>
              <a:spLocks noChangeArrowheads="1"/>
            </p:cNvSpPr>
            <p:nvPr/>
          </p:nvSpPr>
          <p:spPr bwMode="auto">
            <a:xfrm>
              <a:off x="2789" y="2247"/>
              <a:ext cx="86" cy="9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54" name="Oval 6"/>
            <p:cNvSpPr>
              <a:spLocks noChangeArrowheads="1"/>
            </p:cNvSpPr>
            <p:nvPr/>
          </p:nvSpPr>
          <p:spPr bwMode="auto">
            <a:xfrm>
              <a:off x="2517" y="2111"/>
              <a:ext cx="8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55" name="Oval 7"/>
            <p:cNvSpPr>
              <a:spLocks noChangeArrowheads="1"/>
            </p:cNvSpPr>
            <p:nvPr/>
          </p:nvSpPr>
          <p:spPr bwMode="auto">
            <a:xfrm>
              <a:off x="3111" y="2127"/>
              <a:ext cx="8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56" name="Oval 8"/>
            <p:cNvSpPr>
              <a:spLocks noChangeArrowheads="1"/>
            </p:cNvSpPr>
            <p:nvPr/>
          </p:nvSpPr>
          <p:spPr bwMode="auto">
            <a:xfrm>
              <a:off x="2517" y="2519"/>
              <a:ext cx="86" cy="9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57" name="Oval 9"/>
            <p:cNvSpPr>
              <a:spLocks noChangeArrowheads="1"/>
            </p:cNvSpPr>
            <p:nvPr/>
          </p:nvSpPr>
          <p:spPr bwMode="auto">
            <a:xfrm>
              <a:off x="3152" y="2519"/>
              <a:ext cx="86" cy="9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58" name="Line 10"/>
            <p:cNvSpPr>
              <a:spLocks noChangeShapeType="1"/>
            </p:cNvSpPr>
            <p:nvPr/>
          </p:nvSpPr>
          <p:spPr bwMode="auto">
            <a:xfrm flipH="1" flipV="1">
              <a:off x="2563" y="2156"/>
              <a:ext cx="272"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9" name="Line 11"/>
            <p:cNvSpPr>
              <a:spLocks noChangeShapeType="1"/>
            </p:cNvSpPr>
            <p:nvPr/>
          </p:nvSpPr>
          <p:spPr bwMode="auto">
            <a:xfrm flipV="1">
              <a:off x="2835" y="2175"/>
              <a:ext cx="319"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0" name="Line 12"/>
            <p:cNvSpPr>
              <a:spLocks noChangeShapeType="1"/>
            </p:cNvSpPr>
            <p:nvPr/>
          </p:nvSpPr>
          <p:spPr bwMode="auto">
            <a:xfrm>
              <a:off x="2563" y="2111"/>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Line 13"/>
            <p:cNvSpPr>
              <a:spLocks noChangeShapeType="1"/>
            </p:cNvSpPr>
            <p:nvPr/>
          </p:nvSpPr>
          <p:spPr bwMode="auto">
            <a:xfrm>
              <a:off x="3191" y="2156"/>
              <a:ext cx="7"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Line 14"/>
            <p:cNvSpPr>
              <a:spLocks noChangeShapeType="1"/>
            </p:cNvSpPr>
            <p:nvPr/>
          </p:nvSpPr>
          <p:spPr bwMode="auto">
            <a:xfrm flipV="1">
              <a:off x="2563" y="2292"/>
              <a:ext cx="272"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3" name="Line 15"/>
            <p:cNvSpPr>
              <a:spLocks noChangeShapeType="1"/>
            </p:cNvSpPr>
            <p:nvPr/>
          </p:nvSpPr>
          <p:spPr bwMode="auto">
            <a:xfrm>
              <a:off x="2835" y="2292"/>
              <a:ext cx="367"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4" name="Oval 16"/>
            <p:cNvSpPr>
              <a:spLocks noChangeArrowheads="1"/>
            </p:cNvSpPr>
            <p:nvPr/>
          </p:nvSpPr>
          <p:spPr bwMode="auto">
            <a:xfrm>
              <a:off x="2517" y="2342"/>
              <a:ext cx="8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 name="Group 17"/>
          <p:cNvGrpSpPr>
            <a:grpSpLocks/>
          </p:cNvGrpSpPr>
          <p:nvPr/>
        </p:nvGrpSpPr>
        <p:grpSpPr bwMode="auto">
          <a:xfrm>
            <a:off x="5465950" y="2457450"/>
            <a:ext cx="2879725" cy="2879725"/>
            <a:chOff x="1292" y="1933"/>
            <a:chExt cx="816" cy="863"/>
          </a:xfrm>
        </p:grpSpPr>
        <p:sp>
          <p:nvSpPr>
            <p:cNvPr id="18438" name="Oval 18"/>
            <p:cNvSpPr>
              <a:spLocks noChangeArrowheads="1"/>
            </p:cNvSpPr>
            <p:nvPr/>
          </p:nvSpPr>
          <p:spPr bwMode="auto">
            <a:xfrm>
              <a:off x="1519" y="1933"/>
              <a:ext cx="86" cy="95"/>
            </a:xfrm>
            <a:prstGeom prst="ellipse">
              <a:avLst/>
            </a:prstGeom>
            <a:solidFill>
              <a:srgbClr val="993300"/>
            </a:solidFill>
            <a:ln w="5715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9" name="Oval 19"/>
            <p:cNvSpPr>
              <a:spLocks noChangeArrowheads="1"/>
            </p:cNvSpPr>
            <p:nvPr/>
          </p:nvSpPr>
          <p:spPr bwMode="auto">
            <a:xfrm>
              <a:off x="1292" y="2268"/>
              <a:ext cx="86" cy="96"/>
            </a:xfrm>
            <a:prstGeom prst="ellipse">
              <a:avLst/>
            </a:prstGeom>
            <a:solidFill>
              <a:srgbClr val="993300"/>
            </a:solidFill>
            <a:ln w="5715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0" name="Oval 20"/>
            <p:cNvSpPr>
              <a:spLocks noChangeArrowheads="1"/>
            </p:cNvSpPr>
            <p:nvPr/>
          </p:nvSpPr>
          <p:spPr bwMode="auto">
            <a:xfrm>
              <a:off x="2022" y="2268"/>
              <a:ext cx="86" cy="96"/>
            </a:xfrm>
            <a:prstGeom prst="ellipse">
              <a:avLst/>
            </a:prstGeom>
            <a:solidFill>
              <a:srgbClr val="993300"/>
            </a:solidFill>
            <a:ln w="5715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1" name="Oval 21"/>
            <p:cNvSpPr>
              <a:spLocks noChangeArrowheads="1"/>
            </p:cNvSpPr>
            <p:nvPr/>
          </p:nvSpPr>
          <p:spPr bwMode="auto">
            <a:xfrm>
              <a:off x="1422" y="2701"/>
              <a:ext cx="86" cy="95"/>
            </a:xfrm>
            <a:prstGeom prst="ellipse">
              <a:avLst/>
            </a:prstGeom>
            <a:solidFill>
              <a:srgbClr val="993300"/>
            </a:solidFill>
            <a:ln w="5715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2" name="Oval 22"/>
            <p:cNvSpPr>
              <a:spLocks noChangeArrowheads="1"/>
            </p:cNvSpPr>
            <p:nvPr/>
          </p:nvSpPr>
          <p:spPr bwMode="auto">
            <a:xfrm>
              <a:off x="1892" y="2701"/>
              <a:ext cx="86" cy="95"/>
            </a:xfrm>
            <a:prstGeom prst="ellipse">
              <a:avLst/>
            </a:prstGeom>
            <a:solidFill>
              <a:srgbClr val="993300"/>
            </a:solidFill>
            <a:ln w="5715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3" name="Line 23"/>
            <p:cNvSpPr>
              <a:spLocks noChangeShapeType="1"/>
            </p:cNvSpPr>
            <p:nvPr/>
          </p:nvSpPr>
          <p:spPr bwMode="auto">
            <a:xfrm flipH="1">
              <a:off x="1335" y="1979"/>
              <a:ext cx="230" cy="337"/>
            </a:xfrm>
            <a:prstGeom prst="line">
              <a:avLst/>
            </a:prstGeom>
            <a:noFill/>
            <a:ln w="57150">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Line 24"/>
            <p:cNvSpPr>
              <a:spLocks noChangeShapeType="1"/>
            </p:cNvSpPr>
            <p:nvPr/>
          </p:nvSpPr>
          <p:spPr bwMode="auto">
            <a:xfrm>
              <a:off x="1882" y="1979"/>
              <a:ext cx="183" cy="337"/>
            </a:xfrm>
            <a:prstGeom prst="line">
              <a:avLst/>
            </a:prstGeom>
            <a:noFill/>
            <a:ln w="57150">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5" name="Line 25"/>
            <p:cNvSpPr>
              <a:spLocks noChangeShapeType="1"/>
            </p:cNvSpPr>
            <p:nvPr/>
          </p:nvSpPr>
          <p:spPr bwMode="auto">
            <a:xfrm>
              <a:off x="1335" y="2268"/>
              <a:ext cx="129" cy="433"/>
            </a:xfrm>
            <a:prstGeom prst="line">
              <a:avLst/>
            </a:prstGeom>
            <a:noFill/>
            <a:ln w="57150">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6" name="Line 26"/>
            <p:cNvSpPr>
              <a:spLocks noChangeShapeType="1"/>
            </p:cNvSpPr>
            <p:nvPr/>
          </p:nvSpPr>
          <p:spPr bwMode="auto">
            <a:xfrm flipH="1">
              <a:off x="1936" y="2316"/>
              <a:ext cx="129" cy="432"/>
            </a:xfrm>
            <a:prstGeom prst="line">
              <a:avLst/>
            </a:prstGeom>
            <a:noFill/>
            <a:ln w="57150">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Line 27"/>
            <p:cNvSpPr>
              <a:spLocks noChangeShapeType="1"/>
            </p:cNvSpPr>
            <p:nvPr/>
          </p:nvSpPr>
          <p:spPr bwMode="auto">
            <a:xfrm>
              <a:off x="1464" y="2748"/>
              <a:ext cx="428" cy="0"/>
            </a:xfrm>
            <a:prstGeom prst="line">
              <a:avLst/>
            </a:prstGeom>
            <a:noFill/>
            <a:ln w="57150">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8" name="Line 28"/>
            <p:cNvSpPr>
              <a:spLocks noChangeShapeType="1"/>
            </p:cNvSpPr>
            <p:nvPr/>
          </p:nvSpPr>
          <p:spPr bwMode="auto">
            <a:xfrm>
              <a:off x="1565" y="1979"/>
              <a:ext cx="317" cy="0"/>
            </a:xfrm>
            <a:prstGeom prst="line">
              <a:avLst/>
            </a:prstGeom>
            <a:noFill/>
            <a:ln w="57150">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Line 29"/>
            <p:cNvSpPr>
              <a:spLocks noChangeShapeType="1"/>
            </p:cNvSpPr>
            <p:nvPr/>
          </p:nvSpPr>
          <p:spPr bwMode="auto">
            <a:xfrm flipH="1">
              <a:off x="1464" y="1979"/>
              <a:ext cx="101" cy="722"/>
            </a:xfrm>
            <a:prstGeom prst="line">
              <a:avLst/>
            </a:prstGeom>
            <a:noFill/>
            <a:ln w="57150">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Line 30"/>
            <p:cNvSpPr>
              <a:spLocks noChangeShapeType="1"/>
            </p:cNvSpPr>
            <p:nvPr/>
          </p:nvSpPr>
          <p:spPr bwMode="auto">
            <a:xfrm>
              <a:off x="1565" y="1979"/>
              <a:ext cx="453" cy="317"/>
            </a:xfrm>
            <a:prstGeom prst="line">
              <a:avLst/>
            </a:prstGeom>
            <a:noFill/>
            <a:ln w="57150">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1" name="Line 31"/>
            <p:cNvSpPr>
              <a:spLocks noChangeShapeType="1"/>
            </p:cNvSpPr>
            <p:nvPr/>
          </p:nvSpPr>
          <p:spPr bwMode="auto">
            <a:xfrm flipH="1">
              <a:off x="1463" y="2316"/>
              <a:ext cx="601" cy="432"/>
            </a:xfrm>
            <a:prstGeom prst="line">
              <a:avLst/>
            </a:prstGeom>
            <a:noFill/>
            <a:ln w="57150">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Oval 32"/>
            <p:cNvSpPr>
              <a:spLocks noChangeArrowheads="1"/>
            </p:cNvSpPr>
            <p:nvPr/>
          </p:nvSpPr>
          <p:spPr bwMode="auto">
            <a:xfrm>
              <a:off x="1837" y="1933"/>
              <a:ext cx="86" cy="96"/>
            </a:xfrm>
            <a:prstGeom prst="ellipse">
              <a:avLst/>
            </a:prstGeom>
            <a:solidFill>
              <a:srgbClr val="993300"/>
            </a:solidFill>
            <a:ln w="57150">
              <a:solidFill>
                <a:srgbClr val="99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950387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1F00E7-F5B1-4A7D-9DB2-1D7ABA0BD697}" type="slidenum">
              <a:rPr lang="zh-CN" altLang="en-US" smtClean="0">
                <a:solidFill>
                  <a:schemeClr val="accent1"/>
                </a:solidFill>
              </a:rPr>
              <a:pPr/>
              <a:t>35</a:t>
            </a:fld>
            <a:r>
              <a:rPr lang="en-US" altLang="zh-CN" dirty="0">
                <a:solidFill>
                  <a:schemeClr val="accent1"/>
                </a:solidFill>
              </a:rPr>
              <a:t>/48</a:t>
            </a:r>
          </a:p>
        </p:txBody>
      </p:sp>
      <p:sp>
        <p:nvSpPr>
          <p:cNvPr id="19459" name="Rectangle 2"/>
          <p:cNvSpPr>
            <a:spLocks noGrp="1"/>
          </p:cNvSpPr>
          <p:nvPr>
            <p:ph type="title" idx="4294967295"/>
          </p:nvPr>
        </p:nvSpPr>
        <p:spPr>
          <a:xfrm>
            <a:off x="0" y="-26988"/>
            <a:ext cx="9144000" cy="1223963"/>
          </a:xfrm>
          <a:solidFill>
            <a:schemeClr val="accent1"/>
          </a:solidFill>
        </p:spPr>
        <p:txBody>
          <a:bodyPr/>
          <a:lstStyle/>
          <a:p>
            <a:pPr marL="800100" indent="-800100" algn="l"/>
            <a:r>
              <a:rPr lang="zh-CN" altLang="en-US" sz="3200" b="1" dirty="0">
                <a:latin typeface="Calibri" panose="020F0502020204030204" pitchFamily="34" charset="0"/>
                <a:ea typeface="宋体" panose="02010600030101010101" pitchFamily="2" charset="-122"/>
              </a:rPr>
              <a:t>例   证明一个欧拉图不存在割边，即不存在一条边，拿去此边后，原图变成不连通的两部分。</a:t>
            </a:r>
            <a:endParaRPr lang="en-US" altLang="zh-CN" sz="3200" b="1" dirty="0">
              <a:latin typeface="Calibri" panose="020F0502020204030204" pitchFamily="34" charset="0"/>
              <a:ea typeface="宋体" panose="02010600030101010101" pitchFamily="2" charset="-122"/>
            </a:endParaRPr>
          </a:p>
        </p:txBody>
      </p:sp>
      <p:sp>
        <p:nvSpPr>
          <p:cNvPr id="434180" name="Text Box 4"/>
          <p:cNvSpPr txBox="1">
            <a:spLocks noChangeArrowheads="1"/>
          </p:cNvSpPr>
          <p:nvPr/>
        </p:nvSpPr>
        <p:spPr bwMode="auto">
          <a:xfrm>
            <a:off x="395288" y="1412875"/>
            <a:ext cx="8280400"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92175" indent="-8921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a:t>证明</a:t>
            </a:r>
            <a:r>
              <a:rPr lang="en-US" altLang="zh-CN" sz="2800" b="1"/>
              <a:t>:  </a:t>
            </a:r>
            <a:r>
              <a:rPr lang="zh-CN" altLang="en-US" sz="2800" b="1">
                <a:solidFill>
                  <a:schemeClr val="hlink"/>
                </a:solidFill>
              </a:rPr>
              <a:t>下面证明从欧拉图中拿去任意一条边后</a:t>
            </a:r>
            <a:r>
              <a:rPr lang="en-US" altLang="zh-CN" sz="2800" b="1">
                <a:solidFill>
                  <a:schemeClr val="hlink"/>
                </a:solidFill>
              </a:rPr>
              <a:t>,</a:t>
            </a:r>
            <a:r>
              <a:rPr lang="zh-CN" altLang="en-US" sz="2800" b="1">
                <a:solidFill>
                  <a:schemeClr val="hlink"/>
                </a:solidFill>
              </a:rPr>
              <a:t>图还是连通的</a:t>
            </a:r>
            <a:r>
              <a:rPr lang="en-US" altLang="zh-CN" sz="2800" b="1">
                <a:solidFill>
                  <a:schemeClr val="hlink"/>
                </a:solidFill>
              </a:rPr>
              <a:t>.</a:t>
            </a:r>
          </a:p>
          <a:p>
            <a:pPr eaLnBrk="1" hangingPunct="1">
              <a:lnSpc>
                <a:spcPct val="120000"/>
              </a:lnSpc>
            </a:pPr>
            <a:r>
              <a:rPr lang="en-US" altLang="zh-CN" sz="2800" b="1"/>
              <a:t>           </a:t>
            </a:r>
            <a:r>
              <a:rPr lang="zh-CN" altLang="en-US" sz="2800" b="1"/>
              <a:t>事实上</a:t>
            </a:r>
            <a:r>
              <a:rPr lang="en-US" altLang="zh-CN" sz="2800" b="1"/>
              <a:t>, </a:t>
            </a:r>
            <a:r>
              <a:rPr lang="zh-CN" altLang="en-US" sz="2800" b="1"/>
              <a:t>假设</a:t>
            </a:r>
            <a:r>
              <a:rPr lang="en-US" altLang="zh-CN" sz="2800" b="1"/>
              <a:t>G=(V,E)</a:t>
            </a:r>
            <a:r>
              <a:rPr lang="zh-CN" altLang="en-US" sz="2800" b="1"/>
              <a:t>是一个欧拉图</a:t>
            </a:r>
            <a:r>
              <a:rPr lang="en-US" altLang="zh-CN" sz="2800" b="1"/>
              <a:t>,   |V|=n. </a:t>
            </a:r>
          </a:p>
          <a:p>
            <a:pPr eaLnBrk="1" hangingPunct="1">
              <a:lnSpc>
                <a:spcPct val="120000"/>
              </a:lnSpc>
            </a:pPr>
            <a:r>
              <a:rPr lang="en-US" altLang="zh-CN" sz="2800" b="1"/>
              <a:t>           </a:t>
            </a:r>
            <a:r>
              <a:rPr lang="zh-CN" altLang="en-US" sz="2800" b="1"/>
              <a:t>不妨假设图中欧拉回路是</a:t>
            </a:r>
          </a:p>
          <a:p>
            <a:pPr eaLnBrk="1" hangingPunct="1">
              <a:lnSpc>
                <a:spcPct val="120000"/>
              </a:lnSpc>
            </a:pPr>
            <a:r>
              <a:rPr lang="zh-CN" altLang="en-US" sz="2800" b="1"/>
              <a:t>                  </a:t>
            </a:r>
            <a:r>
              <a:rPr lang="en-US" altLang="zh-CN" sz="2800" b="1"/>
              <a:t>v</a:t>
            </a:r>
            <a:r>
              <a:rPr lang="en-US" altLang="zh-CN" sz="2800" b="1" baseline="-25000"/>
              <a:t>1</a:t>
            </a:r>
            <a:r>
              <a:rPr lang="en-US" altLang="zh-CN" sz="2800" b="1"/>
              <a:t>, v</a:t>
            </a:r>
            <a:r>
              <a:rPr lang="en-US" altLang="zh-CN" sz="2800" b="1" baseline="-25000"/>
              <a:t>2</a:t>
            </a:r>
            <a:r>
              <a:rPr lang="en-US" altLang="zh-CN" sz="2800" b="1"/>
              <a:t>, v</a:t>
            </a:r>
            <a:r>
              <a:rPr lang="en-US" altLang="zh-CN" sz="2800" b="1" baseline="-25000"/>
              <a:t>3</a:t>
            </a:r>
            <a:r>
              <a:rPr lang="en-US" altLang="zh-CN" sz="2800" b="1"/>
              <a:t>, ......, v</a:t>
            </a:r>
            <a:r>
              <a:rPr lang="en-US" altLang="zh-CN" sz="2800" b="1" baseline="-25000"/>
              <a:t>i</a:t>
            </a:r>
            <a:r>
              <a:rPr lang="en-US" altLang="zh-CN" sz="2800" b="1"/>
              <a:t>, v</a:t>
            </a:r>
            <a:r>
              <a:rPr lang="en-US" altLang="zh-CN" sz="2800" b="1" baseline="-25000"/>
              <a:t>i+1</a:t>
            </a:r>
            <a:r>
              <a:rPr lang="en-US" altLang="zh-CN" sz="2800" b="1"/>
              <a:t>, ......, v</a:t>
            </a:r>
            <a:r>
              <a:rPr lang="en-US" altLang="zh-CN" sz="2800" b="1" baseline="-25000"/>
              <a:t>n</a:t>
            </a:r>
            <a:r>
              <a:rPr lang="en-US" altLang="zh-CN" sz="2800" b="1"/>
              <a:t>, v</a:t>
            </a:r>
            <a:r>
              <a:rPr lang="en-US" altLang="zh-CN" sz="2800" b="1" baseline="-25000"/>
              <a:t>1</a:t>
            </a:r>
            <a:r>
              <a:rPr lang="en-US" altLang="zh-CN" sz="2800" b="1"/>
              <a:t>=v</a:t>
            </a:r>
            <a:r>
              <a:rPr lang="en-US" altLang="zh-CN" sz="2800" b="1" baseline="-25000"/>
              <a:t>n+1</a:t>
            </a:r>
          </a:p>
          <a:p>
            <a:pPr eaLnBrk="1" hangingPunct="1">
              <a:lnSpc>
                <a:spcPct val="120000"/>
              </a:lnSpc>
            </a:pPr>
            <a:r>
              <a:rPr lang="en-US" altLang="zh-CN" sz="2800" b="1" baseline="-25000">
                <a:latin typeface="宋体" panose="02010600030101010101" pitchFamily="2" charset="-122"/>
              </a:rPr>
              <a:t>	</a:t>
            </a:r>
            <a:r>
              <a:rPr lang="zh-CN" altLang="en-US" sz="2800" b="1">
                <a:latin typeface="宋体" panose="02010600030101010101" pitchFamily="2" charset="-122"/>
              </a:rPr>
              <a:t>显然</a:t>
            </a:r>
            <a:r>
              <a:rPr lang="en-US" altLang="zh-CN" sz="2800" b="1">
                <a:latin typeface="宋体" panose="02010600030101010101" pitchFamily="2" charset="-122"/>
              </a:rPr>
              <a:t>,E={ {v</a:t>
            </a:r>
            <a:r>
              <a:rPr lang="en-US" altLang="zh-CN" sz="2800" b="1" baseline="-25000">
                <a:latin typeface="宋体" panose="02010600030101010101" pitchFamily="2" charset="-122"/>
              </a:rPr>
              <a:t>i</a:t>
            </a:r>
            <a:r>
              <a:rPr lang="en-US" altLang="zh-CN" sz="2800" b="1">
                <a:latin typeface="宋体" panose="02010600030101010101" pitchFamily="2" charset="-122"/>
              </a:rPr>
              <a:t>, v</a:t>
            </a:r>
            <a:r>
              <a:rPr lang="en-US" altLang="zh-CN" sz="2800" b="1" baseline="-25000">
                <a:latin typeface="宋体" panose="02010600030101010101" pitchFamily="2" charset="-122"/>
              </a:rPr>
              <a:t>i+1</a:t>
            </a:r>
            <a:r>
              <a:rPr lang="en-US" altLang="zh-CN" sz="2800" b="1">
                <a:latin typeface="宋体" panose="02010600030101010101" pitchFamily="2" charset="-122"/>
              </a:rPr>
              <a:t>}|1</a:t>
            </a:r>
            <a:r>
              <a:rPr lang="en-US" altLang="zh-CN" sz="2800" b="1"/>
              <a:t>≤i≤n</a:t>
            </a:r>
            <a:r>
              <a:rPr lang="en-US" altLang="zh-CN" sz="2800" b="1">
                <a:latin typeface="宋体" panose="02010600030101010101" pitchFamily="2" charset="-122"/>
              </a:rPr>
              <a:t> }</a:t>
            </a:r>
          </a:p>
          <a:p>
            <a:pPr eaLnBrk="1" hangingPunct="1">
              <a:lnSpc>
                <a:spcPct val="120000"/>
              </a:lnSpc>
            </a:pPr>
            <a:r>
              <a:rPr lang="en-US" altLang="zh-CN" sz="2800" b="1">
                <a:latin typeface="宋体" panose="02010600030101010101" pitchFamily="2" charset="-122"/>
              </a:rPr>
              <a:t>	</a:t>
            </a:r>
            <a:r>
              <a:rPr lang="zh-CN" altLang="en-US" sz="2800" b="1">
                <a:latin typeface="宋体" panose="02010600030101010101" pitchFamily="2" charset="-122"/>
              </a:rPr>
              <a:t>拿去任意一边</a:t>
            </a:r>
            <a:r>
              <a:rPr lang="en-US" altLang="zh-CN" sz="2800" b="1">
                <a:latin typeface="宋体" panose="02010600030101010101" pitchFamily="2" charset="-122"/>
              </a:rPr>
              <a:t>{v</a:t>
            </a:r>
            <a:r>
              <a:rPr lang="en-US" altLang="zh-CN" sz="2800" b="1" baseline="-25000">
                <a:latin typeface="宋体" panose="02010600030101010101" pitchFamily="2" charset="-122"/>
              </a:rPr>
              <a:t>i</a:t>
            </a:r>
            <a:r>
              <a:rPr lang="en-US" altLang="zh-CN" sz="2800" b="1">
                <a:latin typeface="宋体" panose="02010600030101010101" pitchFamily="2" charset="-122"/>
              </a:rPr>
              <a:t>,v</a:t>
            </a:r>
            <a:r>
              <a:rPr lang="en-US" altLang="zh-CN" sz="2800" b="1" baseline="-25000">
                <a:latin typeface="宋体" panose="02010600030101010101" pitchFamily="2" charset="-122"/>
              </a:rPr>
              <a:t>i+1</a:t>
            </a:r>
            <a:r>
              <a:rPr lang="en-US" altLang="zh-CN" sz="2800" b="1">
                <a:latin typeface="宋体" panose="02010600030101010101" pitchFamily="2" charset="-122"/>
              </a:rPr>
              <a:t>}</a:t>
            </a:r>
            <a:r>
              <a:rPr lang="zh-CN" altLang="en-US" sz="2800" b="1">
                <a:latin typeface="宋体" panose="02010600030101010101" pitchFamily="2" charset="-122"/>
              </a:rPr>
              <a:t>后</a:t>
            </a:r>
            <a:r>
              <a:rPr lang="en-US" altLang="zh-CN" sz="2800" b="1">
                <a:latin typeface="宋体" panose="02010600030101010101" pitchFamily="2" charset="-122"/>
              </a:rPr>
              <a:t>, </a:t>
            </a:r>
            <a:r>
              <a:rPr lang="zh-CN" altLang="en-US" sz="2800" b="1">
                <a:latin typeface="宋体" panose="02010600030101010101" pitchFamily="2" charset="-122"/>
              </a:rPr>
              <a:t>所有顶点依然连通</a:t>
            </a:r>
            <a:r>
              <a:rPr lang="en-US" altLang="zh-CN" sz="2800" b="1">
                <a:latin typeface="宋体" panose="02010600030101010101" pitchFamily="2" charset="-122"/>
              </a:rPr>
              <a:t>,</a:t>
            </a:r>
            <a:r>
              <a:rPr lang="zh-CN" altLang="en-US" sz="2800" b="1">
                <a:latin typeface="宋体" panose="02010600030101010101" pitchFamily="2" charset="-122"/>
              </a:rPr>
              <a:t>而且组成一个欧拉通路</a:t>
            </a:r>
            <a:r>
              <a:rPr lang="en-US" altLang="zh-CN" sz="2800" b="1">
                <a:latin typeface="宋体" panose="02010600030101010101" pitchFamily="2" charset="-122"/>
              </a:rPr>
              <a:t>:</a:t>
            </a:r>
          </a:p>
          <a:p>
            <a:pPr eaLnBrk="1" hangingPunct="1">
              <a:lnSpc>
                <a:spcPct val="120000"/>
              </a:lnSpc>
            </a:pPr>
            <a:r>
              <a:rPr lang="en-US" altLang="zh-CN" sz="2800" b="1">
                <a:latin typeface="宋体" panose="02010600030101010101" pitchFamily="2" charset="-122"/>
              </a:rPr>
              <a:t>            v</a:t>
            </a:r>
            <a:r>
              <a:rPr lang="en-US" altLang="zh-CN" sz="2800" b="1" baseline="-25000">
                <a:latin typeface="宋体" panose="02010600030101010101" pitchFamily="2" charset="-122"/>
              </a:rPr>
              <a:t>i+1</a:t>
            </a:r>
            <a:r>
              <a:rPr lang="en-US" altLang="zh-CN" sz="2800" b="1">
                <a:latin typeface="宋体" panose="02010600030101010101" pitchFamily="2" charset="-122"/>
              </a:rPr>
              <a:t>, ......,v</a:t>
            </a:r>
            <a:r>
              <a:rPr lang="en-US" altLang="zh-CN" sz="2800" b="1" baseline="-25000">
                <a:latin typeface="宋体" panose="02010600030101010101" pitchFamily="2" charset="-122"/>
              </a:rPr>
              <a:t>n</a:t>
            </a:r>
            <a:r>
              <a:rPr lang="en-US" altLang="zh-CN" sz="2800" b="1">
                <a:latin typeface="宋体" panose="02010600030101010101" pitchFamily="2" charset="-122"/>
              </a:rPr>
              <a:t>, v</a:t>
            </a:r>
            <a:r>
              <a:rPr lang="en-US" altLang="zh-CN" sz="2800" b="1" baseline="-25000">
                <a:latin typeface="宋体" panose="02010600030101010101" pitchFamily="2" charset="-122"/>
              </a:rPr>
              <a:t>1</a:t>
            </a:r>
            <a:r>
              <a:rPr lang="en-US" altLang="zh-CN" sz="2800" b="1">
                <a:latin typeface="宋体" panose="02010600030101010101" pitchFamily="2" charset="-122"/>
              </a:rPr>
              <a:t>, ......,v</a:t>
            </a:r>
            <a:r>
              <a:rPr lang="en-US" altLang="zh-CN" sz="2800" b="1" baseline="-25000">
                <a:latin typeface="宋体" panose="02010600030101010101" pitchFamily="2" charset="-122"/>
              </a:rPr>
              <a:t>i</a:t>
            </a:r>
            <a:endParaRPr lang="en-US" altLang="zh-CN" sz="2800" b="1">
              <a:latin typeface="宋体" panose="02010600030101010101" pitchFamily="2" charset="-122"/>
            </a:endParaRPr>
          </a:p>
          <a:p>
            <a:pPr eaLnBrk="1" hangingPunct="1"/>
            <a:endParaRPr lang="zh-CN" altLang="en-US" sz="2800" b="1" baseline="-25000">
              <a:latin typeface="宋体" panose="02010600030101010101" pitchFamily="2" charset="-122"/>
            </a:endParaRPr>
          </a:p>
        </p:txBody>
      </p:sp>
    </p:spTree>
    <p:extLst>
      <p:ext uri="{BB962C8B-B14F-4D97-AF65-F5344CB8AC3E}">
        <p14:creationId xmlns:p14="http://schemas.microsoft.com/office/powerpoint/2010/main" val="957859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4180">
                                            <p:txEl>
                                              <p:pRg st="0" end="0"/>
                                            </p:txEl>
                                          </p:spTgt>
                                        </p:tgtEl>
                                        <p:attrNameLst>
                                          <p:attrName>style.visibility</p:attrName>
                                        </p:attrNameLst>
                                      </p:cBhvr>
                                      <p:to>
                                        <p:strVal val="visible"/>
                                      </p:to>
                                    </p:set>
                                    <p:animEffect transition="in" filter="blinds(horizontal)">
                                      <p:cBhvr>
                                        <p:cTn id="7" dur="500"/>
                                        <p:tgtEl>
                                          <p:spTgt spid="4341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4180">
                                            <p:txEl>
                                              <p:pRg st="1" end="1"/>
                                            </p:txEl>
                                          </p:spTgt>
                                        </p:tgtEl>
                                        <p:attrNameLst>
                                          <p:attrName>style.visibility</p:attrName>
                                        </p:attrNameLst>
                                      </p:cBhvr>
                                      <p:to>
                                        <p:strVal val="visible"/>
                                      </p:to>
                                    </p:set>
                                    <p:animEffect transition="in" filter="blinds(horizontal)">
                                      <p:cBhvr>
                                        <p:cTn id="12" dur="500"/>
                                        <p:tgtEl>
                                          <p:spTgt spid="43418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34180">
                                            <p:txEl>
                                              <p:pRg st="2" end="2"/>
                                            </p:txEl>
                                          </p:spTgt>
                                        </p:tgtEl>
                                        <p:attrNameLst>
                                          <p:attrName>style.visibility</p:attrName>
                                        </p:attrNameLst>
                                      </p:cBhvr>
                                      <p:to>
                                        <p:strVal val="visible"/>
                                      </p:to>
                                    </p:set>
                                    <p:animEffect transition="in" filter="blinds(horizontal)">
                                      <p:cBhvr>
                                        <p:cTn id="15" dur="500"/>
                                        <p:tgtEl>
                                          <p:spTgt spid="43418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34180">
                                            <p:txEl>
                                              <p:pRg st="3" end="3"/>
                                            </p:txEl>
                                          </p:spTgt>
                                        </p:tgtEl>
                                        <p:attrNameLst>
                                          <p:attrName>style.visibility</p:attrName>
                                        </p:attrNameLst>
                                      </p:cBhvr>
                                      <p:to>
                                        <p:strVal val="visible"/>
                                      </p:to>
                                    </p:set>
                                    <p:animEffect transition="in" filter="blinds(horizontal)">
                                      <p:cBhvr>
                                        <p:cTn id="18" dur="500"/>
                                        <p:tgtEl>
                                          <p:spTgt spid="43418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34180">
                                            <p:txEl>
                                              <p:pRg st="4" end="4"/>
                                            </p:txEl>
                                          </p:spTgt>
                                        </p:tgtEl>
                                        <p:attrNameLst>
                                          <p:attrName>style.visibility</p:attrName>
                                        </p:attrNameLst>
                                      </p:cBhvr>
                                      <p:to>
                                        <p:strVal val="visible"/>
                                      </p:to>
                                    </p:set>
                                    <p:animEffect transition="in" filter="blinds(horizontal)">
                                      <p:cBhvr>
                                        <p:cTn id="21" dur="500"/>
                                        <p:tgtEl>
                                          <p:spTgt spid="434180">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34180">
                                            <p:txEl>
                                              <p:pRg st="5" end="5"/>
                                            </p:txEl>
                                          </p:spTgt>
                                        </p:tgtEl>
                                        <p:attrNameLst>
                                          <p:attrName>style.visibility</p:attrName>
                                        </p:attrNameLst>
                                      </p:cBhvr>
                                      <p:to>
                                        <p:strVal val="visible"/>
                                      </p:to>
                                    </p:set>
                                    <p:animEffect transition="in" filter="blinds(horizontal)">
                                      <p:cBhvr>
                                        <p:cTn id="26" dur="500"/>
                                        <p:tgtEl>
                                          <p:spTgt spid="434180">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34180">
                                            <p:txEl>
                                              <p:pRg st="6" end="6"/>
                                            </p:txEl>
                                          </p:spTgt>
                                        </p:tgtEl>
                                        <p:attrNameLst>
                                          <p:attrName>style.visibility</p:attrName>
                                        </p:attrNameLst>
                                      </p:cBhvr>
                                      <p:to>
                                        <p:strVal val="visible"/>
                                      </p:to>
                                    </p:set>
                                    <p:animEffect transition="in" filter="blinds(horizontal)">
                                      <p:cBhvr>
                                        <p:cTn id="29" dur="500"/>
                                        <p:tgtEl>
                                          <p:spTgt spid="43418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AA1E87-BE33-4132-94A8-463A9FF88CE5}" type="slidenum">
              <a:rPr lang="zh-CN" altLang="en-US" smtClean="0">
                <a:solidFill>
                  <a:schemeClr val="accent1"/>
                </a:solidFill>
              </a:rPr>
              <a:pPr/>
              <a:t>36</a:t>
            </a:fld>
            <a:r>
              <a:rPr lang="en-US" altLang="zh-CN" dirty="0">
                <a:solidFill>
                  <a:schemeClr val="accent1"/>
                </a:solidFill>
              </a:rPr>
              <a:t>/48</a:t>
            </a:r>
          </a:p>
        </p:txBody>
      </p:sp>
      <p:sp>
        <p:nvSpPr>
          <p:cNvPr id="7171" name="Rectangle 2"/>
          <p:cNvSpPr>
            <a:spLocks noGrp="1"/>
          </p:cNvSpPr>
          <p:nvPr>
            <p:ph type="title" idx="4294967295"/>
          </p:nvPr>
        </p:nvSpPr>
        <p:spPr/>
        <p:txBody>
          <a:bodyPr/>
          <a:lstStyle/>
          <a:p>
            <a:pPr algn="l"/>
            <a:r>
              <a:rPr lang="zh-CN" altLang="en-US">
                <a:latin typeface="宋体" panose="02010600030101010101" pitchFamily="2" charset="-122"/>
                <a:ea typeface="宋体" panose="02010600030101010101" pitchFamily="2" charset="-122"/>
              </a:rPr>
              <a:t>例</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蚂蚁比赛问题</a:t>
            </a:r>
            <a:r>
              <a:rPr lang="en-US" altLang="zh-CN">
                <a:latin typeface="宋体" panose="02010600030101010101" pitchFamily="2" charset="-122"/>
                <a:ea typeface="宋体" panose="02010600030101010101" pitchFamily="2" charset="-122"/>
              </a:rPr>
              <a:t>)</a:t>
            </a:r>
          </a:p>
        </p:txBody>
      </p:sp>
      <p:sp>
        <p:nvSpPr>
          <p:cNvPr id="7172" name="Rectangle 3"/>
          <p:cNvSpPr>
            <a:spLocks noGrp="1" noChangeArrowheads="1"/>
          </p:cNvSpPr>
          <p:nvPr>
            <p:ph type="body" sz="half" idx="4294967295"/>
          </p:nvPr>
        </p:nvSpPr>
        <p:spPr>
          <a:xfrm>
            <a:off x="250825" y="908050"/>
            <a:ext cx="3960813" cy="5400675"/>
          </a:xfrm>
          <a:noFill/>
        </p:spPr>
        <p:txBody>
          <a:bodyPr/>
          <a:lstStyle/>
          <a:p>
            <a:pPr marL="0" indent="0">
              <a:lnSpc>
                <a:spcPct val="130000"/>
              </a:lnSpc>
              <a:buFont typeface="Arial" panose="020B0604020202020204" pitchFamily="34" charset="0"/>
              <a:buNone/>
            </a:pPr>
            <a:r>
              <a:rPr kumimoji="1" lang="zh-CN" altLang="en-US" sz="2800" dirty="0">
                <a:latin typeface="宋体" panose="02010600030101010101" pitchFamily="2" charset="-122"/>
                <a:ea typeface="宋体" panose="02010600030101010101" pitchFamily="2" charset="-122"/>
              </a:rPr>
              <a:t>甲、乙两只蚂蚁分别位于如下图中的结点</a:t>
            </a:r>
            <a:r>
              <a:rPr kumimoji="1" lang="en-US" altLang="zh-CN" sz="2800" dirty="0">
                <a:latin typeface="宋体" panose="02010600030101010101" pitchFamily="2" charset="-122"/>
                <a:ea typeface="宋体" panose="02010600030101010101" pitchFamily="2" charset="-122"/>
              </a:rPr>
              <a:t>A</a:t>
            </a:r>
            <a:r>
              <a:rPr kumimoji="1" lang="zh-CN" altLang="en-US" sz="2800" dirty="0">
                <a:latin typeface="宋体" panose="02010600030101010101" pitchFamily="2" charset="-122"/>
                <a:ea typeface="宋体" panose="02010600030101010101" pitchFamily="2" charset="-122"/>
              </a:rPr>
              <a:t>，</a:t>
            </a:r>
            <a:r>
              <a:rPr kumimoji="1" lang="en-US" altLang="zh-CN" sz="2800" dirty="0">
                <a:latin typeface="宋体" panose="02010600030101010101" pitchFamily="2" charset="-122"/>
                <a:ea typeface="宋体" panose="02010600030101010101" pitchFamily="2" charset="-122"/>
              </a:rPr>
              <a:t>B</a:t>
            </a:r>
            <a:r>
              <a:rPr kumimoji="1" lang="zh-CN" altLang="en-US" sz="2800" dirty="0">
                <a:latin typeface="宋体" panose="02010600030101010101" pitchFamily="2" charset="-122"/>
                <a:ea typeface="宋体" panose="02010600030101010101" pitchFamily="2" charset="-122"/>
              </a:rPr>
              <a:t>处，并设图中的边长度是相等的。甲、乙进行比赛：从它们所在的结点出发，走过图中的所有边最后到达结点</a:t>
            </a:r>
            <a:r>
              <a:rPr kumimoji="1" lang="en-US" altLang="zh-CN" sz="2800" dirty="0">
                <a:latin typeface="宋体" panose="02010600030101010101" pitchFamily="2" charset="-122"/>
                <a:ea typeface="宋体" panose="02010600030101010101" pitchFamily="2" charset="-122"/>
              </a:rPr>
              <a:t>C</a:t>
            </a:r>
            <a:r>
              <a:rPr kumimoji="1" lang="zh-CN" altLang="en-US" sz="2800" dirty="0">
                <a:latin typeface="宋体" panose="02010600030101010101" pitchFamily="2" charset="-122"/>
                <a:ea typeface="宋体" panose="02010600030101010101" pitchFamily="2" charset="-122"/>
              </a:rPr>
              <a:t>处。如果它们的速度相同，问谁先到达目的地？</a:t>
            </a:r>
            <a:endParaRPr lang="zh-CN" altLang="en-US" sz="2800" dirty="0">
              <a:latin typeface="Calibri" panose="020F0502020204030204" pitchFamily="34" charset="0"/>
              <a:ea typeface="宋体" panose="02010600030101010101" pitchFamily="2" charset="-122"/>
            </a:endParaRPr>
          </a:p>
        </p:txBody>
      </p:sp>
      <p:grpSp>
        <p:nvGrpSpPr>
          <p:cNvPr id="7173" name="Group 4"/>
          <p:cNvGrpSpPr>
            <a:grpSpLocks/>
          </p:cNvGrpSpPr>
          <p:nvPr/>
        </p:nvGrpSpPr>
        <p:grpSpPr bwMode="auto">
          <a:xfrm>
            <a:off x="4643438" y="1628775"/>
            <a:ext cx="4230687" cy="3671888"/>
            <a:chOff x="3502" y="1067"/>
            <a:chExt cx="1978" cy="1910"/>
          </a:xfrm>
        </p:grpSpPr>
        <p:sp>
          <p:nvSpPr>
            <p:cNvPr id="7174" name="Oval 5"/>
            <p:cNvSpPr>
              <a:spLocks noChangeArrowheads="1"/>
            </p:cNvSpPr>
            <p:nvPr/>
          </p:nvSpPr>
          <p:spPr bwMode="auto">
            <a:xfrm>
              <a:off x="3651" y="1978"/>
              <a:ext cx="181" cy="182"/>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5" name="Oval 6"/>
            <p:cNvSpPr>
              <a:spLocks noChangeArrowheads="1"/>
            </p:cNvSpPr>
            <p:nvPr/>
          </p:nvSpPr>
          <p:spPr bwMode="auto">
            <a:xfrm>
              <a:off x="4468" y="1344"/>
              <a:ext cx="181" cy="182"/>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6" name="Oval 7"/>
            <p:cNvSpPr>
              <a:spLocks noChangeArrowheads="1"/>
            </p:cNvSpPr>
            <p:nvPr/>
          </p:nvSpPr>
          <p:spPr bwMode="auto">
            <a:xfrm>
              <a:off x="5194" y="1979"/>
              <a:ext cx="181" cy="182"/>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7" name="Oval 8"/>
            <p:cNvSpPr>
              <a:spLocks noChangeArrowheads="1"/>
            </p:cNvSpPr>
            <p:nvPr/>
          </p:nvSpPr>
          <p:spPr bwMode="auto">
            <a:xfrm>
              <a:off x="4830" y="2795"/>
              <a:ext cx="181" cy="182"/>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8" name="Oval 9"/>
            <p:cNvSpPr>
              <a:spLocks noChangeArrowheads="1"/>
            </p:cNvSpPr>
            <p:nvPr/>
          </p:nvSpPr>
          <p:spPr bwMode="auto">
            <a:xfrm>
              <a:off x="4150" y="2795"/>
              <a:ext cx="181" cy="182"/>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9" name="Line 10"/>
            <p:cNvSpPr>
              <a:spLocks noChangeShapeType="1"/>
            </p:cNvSpPr>
            <p:nvPr/>
          </p:nvSpPr>
          <p:spPr bwMode="auto">
            <a:xfrm flipH="1">
              <a:off x="3742" y="1480"/>
              <a:ext cx="816" cy="5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0" name="Line 11"/>
            <p:cNvSpPr>
              <a:spLocks noChangeShapeType="1"/>
            </p:cNvSpPr>
            <p:nvPr/>
          </p:nvSpPr>
          <p:spPr bwMode="auto">
            <a:xfrm>
              <a:off x="4604" y="1480"/>
              <a:ext cx="680" cy="5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Line 12"/>
            <p:cNvSpPr>
              <a:spLocks noChangeShapeType="1"/>
            </p:cNvSpPr>
            <p:nvPr/>
          </p:nvSpPr>
          <p:spPr bwMode="auto">
            <a:xfrm>
              <a:off x="3787" y="2160"/>
              <a:ext cx="408"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Line 13"/>
            <p:cNvSpPr>
              <a:spLocks noChangeShapeType="1"/>
            </p:cNvSpPr>
            <p:nvPr/>
          </p:nvSpPr>
          <p:spPr bwMode="auto">
            <a:xfrm>
              <a:off x="4286" y="2886"/>
              <a:ext cx="68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3" name="Line 14"/>
            <p:cNvSpPr>
              <a:spLocks noChangeShapeType="1"/>
            </p:cNvSpPr>
            <p:nvPr/>
          </p:nvSpPr>
          <p:spPr bwMode="auto">
            <a:xfrm flipH="1">
              <a:off x="4921" y="2115"/>
              <a:ext cx="318"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4" name="Line 15"/>
            <p:cNvSpPr>
              <a:spLocks noChangeShapeType="1"/>
            </p:cNvSpPr>
            <p:nvPr/>
          </p:nvSpPr>
          <p:spPr bwMode="auto">
            <a:xfrm flipH="1">
              <a:off x="4286" y="2069"/>
              <a:ext cx="907" cy="7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5" name="Line 16"/>
            <p:cNvSpPr>
              <a:spLocks noChangeShapeType="1"/>
            </p:cNvSpPr>
            <p:nvPr/>
          </p:nvSpPr>
          <p:spPr bwMode="auto">
            <a:xfrm>
              <a:off x="3787" y="2069"/>
              <a:ext cx="1089" cy="81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Line 17"/>
            <p:cNvSpPr>
              <a:spLocks noChangeShapeType="1"/>
            </p:cNvSpPr>
            <p:nvPr/>
          </p:nvSpPr>
          <p:spPr bwMode="auto">
            <a:xfrm flipH="1">
              <a:off x="4195" y="1480"/>
              <a:ext cx="363" cy="13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 name="Line 18"/>
            <p:cNvSpPr>
              <a:spLocks noChangeShapeType="1"/>
            </p:cNvSpPr>
            <p:nvPr/>
          </p:nvSpPr>
          <p:spPr bwMode="auto">
            <a:xfrm>
              <a:off x="4604" y="1525"/>
              <a:ext cx="272" cy="140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Text Box 19"/>
            <p:cNvSpPr txBox="1">
              <a:spLocks noChangeArrowheads="1"/>
            </p:cNvSpPr>
            <p:nvPr/>
          </p:nvSpPr>
          <p:spPr bwMode="auto">
            <a:xfrm>
              <a:off x="4422" y="1067"/>
              <a:ext cx="36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 (</a:t>
              </a:r>
              <a:r>
                <a:rPr lang="zh-CN" altLang="en-US"/>
                <a:t>甲</a:t>
              </a:r>
              <a:r>
                <a:rPr lang="en-US" altLang="zh-CN"/>
                <a:t>)</a:t>
              </a:r>
            </a:p>
          </p:txBody>
        </p:sp>
        <p:sp>
          <p:nvSpPr>
            <p:cNvPr id="7189" name="Text Box 20"/>
            <p:cNvSpPr txBox="1">
              <a:spLocks noChangeArrowheads="1"/>
            </p:cNvSpPr>
            <p:nvPr/>
          </p:nvSpPr>
          <p:spPr bwMode="auto">
            <a:xfrm>
              <a:off x="3502" y="1628"/>
              <a:ext cx="33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r>
                <a:rPr lang="zh-CN" altLang="en-US"/>
                <a:t>乙</a:t>
              </a:r>
              <a:r>
                <a:rPr lang="en-US" altLang="zh-CN"/>
                <a:t>)</a:t>
              </a:r>
            </a:p>
          </p:txBody>
        </p:sp>
        <p:sp>
          <p:nvSpPr>
            <p:cNvPr id="7190" name="Text Box 21"/>
            <p:cNvSpPr txBox="1">
              <a:spLocks noChangeArrowheads="1"/>
            </p:cNvSpPr>
            <p:nvPr/>
          </p:nvSpPr>
          <p:spPr bwMode="auto">
            <a:xfrm>
              <a:off x="5317" y="1719"/>
              <a:ext cx="16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grpSp>
    </p:spTree>
    <p:extLst>
      <p:ext uri="{BB962C8B-B14F-4D97-AF65-F5344CB8AC3E}">
        <p14:creationId xmlns:p14="http://schemas.microsoft.com/office/powerpoint/2010/main" val="2130253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F8D9FF-7B46-4985-8C92-3865B0C0FBDE}" type="slidenum">
              <a:rPr lang="zh-CN" altLang="en-US" smtClean="0">
                <a:solidFill>
                  <a:schemeClr val="accent1"/>
                </a:solidFill>
              </a:rPr>
              <a:pPr/>
              <a:t>37</a:t>
            </a:fld>
            <a:r>
              <a:rPr lang="en-US" altLang="zh-CN" dirty="0">
                <a:solidFill>
                  <a:schemeClr val="accent1"/>
                </a:solidFill>
              </a:rPr>
              <a:t>/48</a:t>
            </a:r>
          </a:p>
        </p:txBody>
      </p:sp>
      <p:sp>
        <p:nvSpPr>
          <p:cNvPr id="20483"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6.5</a:t>
            </a:r>
          </a:p>
        </p:txBody>
      </p:sp>
      <p:sp>
        <p:nvSpPr>
          <p:cNvPr id="20484" name="Rectangle 3"/>
          <p:cNvSpPr>
            <a:spLocks noGrp="1"/>
          </p:cNvSpPr>
          <p:nvPr>
            <p:ph type="body" idx="4294967295"/>
          </p:nvPr>
        </p:nvSpPr>
        <p:spPr>
          <a:xfrm>
            <a:off x="250825" y="981075"/>
            <a:ext cx="8642350" cy="4321175"/>
          </a:xfrm>
        </p:spPr>
        <p:txBody>
          <a:bodyPr/>
          <a:lstStyle/>
          <a:p>
            <a:pPr marL="804863" indent="-804863">
              <a:lnSpc>
                <a:spcPct val="120000"/>
              </a:lnSpc>
              <a:buFont typeface="Arial" panose="020B0604020202020204" pitchFamily="34" charset="0"/>
              <a:buNone/>
              <a:tabLst>
                <a:tab pos="0" algn="l"/>
              </a:tabLst>
            </a:pP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）一个有向图有欧拉回路，当且仅当它是连通的，并且每一个顶点的入度与出度相等。</a:t>
            </a:r>
          </a:p>
          <a:p>
            <a:pPr marL="804863" indent="-804863">
              <a:lnSpc>
                <a:spcPct val="120000"/>
              </a:lnSpc>
              <a:buFont typeface="Arial" panose="020B0604020202020204" pitchFamily="34" charset="0"/>
              <a:buNone/>
              <a:tabLst>
                <a:tab pos="0" algn="l"/>
              </a:tabLst>
            </a:pP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2</a:t>
            </a:r>
            <a:r>
              <a:rPr lang="zh-CN" altLang="en-US" sz="2800" b="1">
                <a:latin typeface="Calibri" panose="020F0502020204030204" pitchFamily="34" charset="0"/>
                <a:ea typeface="宋体" panose="02010600030101010101" pitchFamily="2" charset="-122"/>
              </a:rPr>
              <a:t>）一个有向图有欧拉通路，当且仅当它是连通的，并且或者每一顶点的出度等于入度；或者除二个顶点外，其余各顶点出度等于入度，这二个顶点一个入度比出度多</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，一个入度比出度少</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a:t>
            </a:r>
          </a:p>
        </p:txBody>
      </p:sp>
    </p:spTree>
    <p:extLst>
      <p:ext uri="{BB962C8B-B14F-4D97-AF65-F5344CB8AC3E}">
        <p14:creationId xmlns:p14="http://schemas.microsoft.com/office/powerpoint/2010/main" val="180566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5C6291-298F-4831-B576-70FCFD0533DC}" type="slidenum">
              <a:rPr lang="zh-CN" altLang="en-US" smtClean="0">
                <a:solidFill>
                  <a:schemeClr val="accent1"/>
                </a:solidFill>
              </a:rPr>
              <a:pPr/>
              <a:t>38</a:t>
            </a:fld>
            <a:r>
              <a:rPr lang="en-US" altLang="zh-CN" dirty="0">
                <a:solidFill>
                  <a:schemeClr val="accent1"/>
                </a:solidFill>
              </a:rPr>
              <a:t>/48</a:t>
            </a:r>
          </a:p>
        </p:txBody>
      </p:sp>
      <p:sp>
        <p:nvSpPr>
          <p:cNvPr id="21507" name="Rectangle 2"/>
          <p:cNvSpPr>
            <a:spLocks noGrp="1"/>
          </p:cNvSpPr>
          <p:nvPr>
            <p:ph type="title" idx="4294967295"/>
          </p:nvPr>
        </p:nvSpPr>
        <p:spPr>
          <a:xfrm>
            <a:off x="0" y="-26988"/>
            <a:ext cx="9144000" cy="642938"/>
          </a:xfrm>
        </p:spPr>
        <p:txBody>
          <a:bodyPr/>
          <a:lstStyle/>
          <a:p>
            <a:pPr algn="l"/>
            <a:r>
              <a:rPr lang="zh-CN" altLang="en-US" sz="3200" b="1" dirty="0">
                <a:latin typeface="Calibri" panose="020F0502020204030204" pitchFamily="34" charset="0"/>
                <a:ea typeface="宋体" panose="02010600030101010101" pitchFamily="2" charset="-122"/>
              </a:rPr>
              <a:t>例</a:t>
            </a:r>
            <a:r>
              <a:rPr lang="en-US" altLang="zh-CN" sz="3200" b="1" dirty="0">
                <a:latin typeface="Calibri" panose="020F0502020204030204" pitchFamily="34" charset="0"/>
                <a:ea typeface="宋体" panose="02010600030101010101" pitchFamily="2" charset="-122"/>
              </a:rPr>
              <a:t> </a:t>
            </a:r>
            <a:r>
              <a:rPr lang="zh-CN" altLang="en-US" sz="3200" b="1" dirty="0">
                <a:latin typeface="Calibri" panose="020F0502020204030204" pitchFamily="34" charset="0"/>
                <a:ea typeface="宋体" panose="02010600030101010101" pitchFamily="2" charset="-122"/>
              </a:rPr>
              <a:t> 判断以下有向图是否有欧拉回路、欧拉通路。</a:t>
            </a:r>
            <a:r>
              <a:rPr lang="zh-CN" altLang="en-US" dirty="0">
                <a:latin typeface="Calibri" panose="020F0502020204030204" pitchFamily="34" charset="0"/>
                <a:ea typeface="宋体" panose="02010600030101010101" pitchFamily="2" charset="-122"/>
              </a:rPr>
              <a:t> </a:t>
            </a:r>
            <a:endParaRPr lang="en-US" altLang="zh-CN" dirty="0">
              <a:latin typeface="Calibri" panose="020F0502020204030204" pitchFamily="34" charset="0"/>
              <a:ea typeface="宋体" panose="02010600030101010101" pitchFamily="2" charset="-122"/>
            </a:endParaRPr>
          </a:p>
        </p:txBody>
      </p:sp>
      <p:pic>
        <p:nvPicPr>
          <p:cNvPr id="21508" name="Picture 4" descr="image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25538"/>
            <a:ext cx="849630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1398" name="Rectangle 6"/>
          <p:cNvSpPr>
            <a:spLocks noChangeArrowheads="1"/>
          </p:cNvSpPr>
          <p:nvPr/>
        </p:nvSpPr>
        <p:spPr bwMode="auto">
          <a:xfrm>
            <a:off x="468313" y="4437251"/>
            <a:ext cx="665278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解： </a:t>
            </a:r>
            <a:r>
              <a:rPr lang="en-US" altLang="zh-CN" sz="3200" b="1" dirty="0"/>
              <a:t>(1)</a:t>
            </a:r>
            <a:r>
              <a:rPr lang="zh-CN" altLang="en-US" sz="3200" b="1" dirty="0"/>
              <a:t>无欧拉通路，</a:t>
            </a:r>
          </a:p>
          <a:p>
            <a:pPr eaLnBrk="1" hangingPunct="1"/>
            <a:r>
              <a:rPr lang="en-US" altLang="zh-CN" sz="3200" b="1" dirty="0"/>
              <a:t>      </a:t>
            </a:r>
            <a:r>
              <a:rPr lang="zh-CN" altLang="en-US" sz="3200" b="1" dirty="0"/>
              <a:t> </a:t>
            </a:r>
            <a:r>
              <a:rPr lang="en-US" altLang="zh-CN" sz="3200" b="1" dirty="0"/>
              <a:t> (2)</a:t>
            </a:r>
            <a:r>
              <a:rPr lang="zh-CN" altLang="en-US" sz="3200" b="1" dirty="0"/>
              <a:t>有欧拉通路，无欧拉回路，</a:t>
            </a:r>
          </a:p>
          <a:p>
            <a:pPr eaLnBrk="1" hangingPunct="1"/>
            <a:r>
              <a:rPr lang="en-US" altLang="zh-CN" sz="3200" b="1" dirty="0"/>
              <a:t>       </a:t>
            </a:r>
            <a:r>
              <a:rPr lang="zh-CN" altLang="en-US" sz="3200" b="1" dirty="0"/>
              <a:t> </a:t>
            </a:r>
            <a:r>
              <a:rPr lang="en-US" altLang="zh-CN" sz="3200" b="1" dirty="0"/>
              <a:t>(3)</a:t>
            </a:r>
            <a:r>
              <a:rPr lang="zh-CN" altLang="en-US" sz="3200" b="1" dirty="0"/>
              <a:t>有欧拉回路。</a:t>
            </a:r>
            <a:r>
              <a:rPr lang="zh-CN" altLang="en-US" sz="3200" dirty="0"/>
              <a:t> </a:t>
            </a:r>
          </a:p>
        </p:txBody>
      </p:sp>
    </p:spTree>
    <p:extLst>
      <p:ext uri="{BB962C8B-B14F-4D97-AF65-F5344CB8AC3E}">
        <p14:creationId xmlns:p14="http://schemas.microsoft.com/office/powerpoint/2010/main" val="3326456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1398">
                                            <p:txEl>
                                              <p:pRg st="0" end="0"/>
                                            </p:txEl>
                                          </p:spTgt>
                                        </p:tgtEl>
                                        <p:attrNameLst>
                                          <p:attrName>style.visibility</p:attrName>
                                        </p:attrNameLst>
                                      </p:cBhvr>
                                      <p:to>
                                        <p:strVal val="visible"/>
                                      </p:to>
                                    </p:set>
                                    <p:animEffect transition="in" filter="blinds(horizontal)">
                                      <p:cBhvr>
                                        <p:cTn id="7" dur="500"/>
                                        <p:tgtEl>
                                          <p:spTgt spid="5713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1398">
                                            <p:txEl>
                                              <p:pRg st="1" end="1"/>
                                            </p:txEl>
                                          </p:spTgt>
                                        </p:tgtEl>
                                        <p:attrNameLst>
                                          <p:attrName>style.visibility</p:attrName>
                                        </p:attrNameLst>
                                      </p:cBhvr>
                                      <p:to>
                                        <p:strVal val="visible"/>
                                      </p:to>
                                    </p:set>
                                    <p:animEffect transition="in" filter="blinds(horizontal)">
                                      <p:cBhvr>
                                        <p:cTn id="12" dur="500"/>
                                        <p:tgtEl>
                                          <p:spTgt spid="5713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1398">
                                            <p:txEl>
                                              <p:pRg st="2" end="2"/>
                                            </p:txEl>
                                          </p:spTgt>
                                        </p:tgtEl>
                                        <p:attrNameLst>
                                          <p:attrName>style.visibility</p:attrName>
                                        </p:attrNameLst>
                                      </p:cBhvr>
                                      <p:to>
                                        <p:strVal val="visible"/>
                                      </p:to>
                                    </p:set>
                                    <p:animEffect transition="in" filter="blinds(horizontal)">
                                      <p:cBhvr>
                                        <p:cTn id="17" dur="500"/>
                                        <p:tgtEl>
                                          <p:spTgt spid="5713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CCF708-4AB8-42F8-A2AE-7F639989E112}" type="slidenum">
              <a:rPr lang="zh-CN" altLang="en-US" smtClean="0">
                <a:solidFill>
                  <a:schemeClr val="accent1"/>
                </a:solidFill>
              </a:rPr>
              <a:pPr/>
              <a:t>39</a:t>
            </a:fld>
            <a:r>
              <a:rPr lang="en-US" altLang="zh-CN" dirty="0">
                <a:solidFill>
                  <a:schemeClr val="accent1"/>
                </a:solidFill>
              </a:rPr>
              <a:t>/48</a:t>
            </a:r>
          </a:p>
        </p:txBody>
      </p:sp>
      <p:sp>
        <p:nvSpPr>
          <p:cNvPr id="22531"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 </a:t>
            </a:r>
            <a:r>
              <a:rPr lang="en-US" altLang="zh-CN" sz="4000">
                <a:latin typeface="Calibri" panose="020F0502020204030204" pitchFamily="34" charset="0"/>
                <a:ea typeface="宋体" panose="02010600030101010101" pitchFamily="2" charset="-122"/>
              </a:rPr>
              <a:t>2</a:t>
            </a:r>
            <a:r>
              <a:rPr lang="zh-CN" altLang="en-US" sz="4000">
                <a:latin typeface="Calibri" panose="020F0502020204030204" pitchFamily="34" charset="0"/>
                <a:ea typeface="宋体" panose="02010600030101010101" pitchFamily="2" charset="-122"/>
              </a:rPr>
              <a:t>元</a:t>
            </a:r>
            <a:r>
              <a:rPr lang="en-US" altLang="zh-CN" sz="4000">
                <a:latin typeface="Calibri" panose="020F0502020204030204" pitchFamily="34" charset="0"/>
                <a:ea typeface="宋体" panose="02010600030101010101" pitchFamily="2" charset="-122"/>
              </a:rPr>
              <a:t>2</a:t>
            </a:r>
            <a:r>
              <a:rPr lang="zh-CN" altLang="en-US" sz="4000">
                <a:latin typeface="Calibri" panose="020F0502020204030204" pitchFamily="34" charset="0"/>
                <a:ea typeface="宋体" panose="02010600030101010101" pitchFamily="2" charset="-122"/>
              </a:rPr>
              <a:t>级</a:t>
            </a:r>
            <a:r>
              <a:rPr lang="zh-CN" altLang="en-US" sz="4000" b="1">
                <a:latin typeface="Calibri" panose="020F0502020204030204" pitchFamily="34" charset="0"/>
                <a:ea typeface="宋体" panose="02010600030101010101" pitchFamily="2" charset="-122"/>
              </a:rPr>
              <a:t>布鲁英（</a:t>
            </a:r>
            <a:r>
              <a:rPr lang="en-US" altLang="zh-CN" sz="4000" b="1">
                <a:latin typeface="Calibri" panose="020F0502020204030204" pitchFamily="34" charset="0"/>
                <a:ea typeface="宋体" panose="02010600030101010101" pitchFamily="2" charset="-122"/>
              </a:rPr>
              <a:t>De Bruijn)</a:t>
            </a:r>
            <a:r>
              <a:rPr lang="zh-CN" altLang="en-US" sz="4000" b="1">
                <a:latin typeface="Calibri" panose="020F0502020204030204" pitchFamily="34" charset="0"/>
                <a:ea typeface="宋体" panose="02010600030101010101" pitchFamily="2" charset="-122"/>
              </a:rPr>
              <a:t>序列</a:t>
            </a:r>
          </a:p>
        </p:txBody>
      </p:sp>
      <p:sp>
        <p:nvSpPr>
          <p:cNvPr id="22532" name="Rectangle 3"/>
          <p:cNvSpPr>
            <a:spLocks noGrp="1"/>
          </p:cNvSpPr>
          <p:nvPr>
            <p:ph type="body" idx="4294967295"/>
          </p:nvPr>
        </p:nvSpPr>
        <p:spPr>
          <a:xfrm>
            <a:off x="0" y="785813"/>
            <a:ext cx="9144000" cy="1187450"/>
          </a:xfrm>
        </p:spPr>
        <p:txBody>
          <a:bodyPr/>
          <a:lstStyle/>
          <a:p>
            <a:pPr marL="0" indent="0">
              <a:buFont typeface="Arial" panose="020B0604020202020204" pitchFamily="34" charset="0"/>
              <a:buNone/>
            </a:pPr>
            <a:r>
              <a:rPr lang="zh-CN" altLang="en-US" b="1">
                <a:latin typeface="Calibri" panose="020F0502020204030204" pitchFamily="34" charset="0"/>
                <a:ea typeface="宋体" panose="02010600030101010101" pitchFamily="2" charset="-122"/>
              </a:rPr>
              <a:t>在分四个扇区的转盘上分别刻上</a:t>
            </a:r>
            <a:r>
              <a:rPr lang="en-US" altLang="zh-CN" b="1">
                <a:latin typeface="Calibri" panose="020F0502020204030204" pitchFamily="34" charset="0"/>
                <a:ea typeface="宋体" panose="02010600030101010101" pitchFamily="2" charset="-122"/>
              </a:rPr>
              <a:t>0</a:t>
            </a:r>
            <a:r>
              <a:rPr lang="zh-CN" altLang="en-US" b="1">
                <a:latin typeface="Calibri" panose="020F0502020204030204" pitchFamily="34" charset="0"/>
                <a:ea typeface="宋体" panose="02010600030101010101" pitchFamily="2" charset="-122"/>
              </a:rPr>
              <a:t>、</a:t>
            </a:r>
            <a:r>
              <a:rPr lang="en-US" altLang="zh-CN" b="1">
                <a:latin typeface="Calibri" panose="020F0502020204030204" pitchFamily="34" charset="0"/>
                <a:ea typeface="宋体" panose="02010600030101010101" pitchFamily="2" charset="-122"/>
              </a:rPr>
              <a:t>0</a:t>
            </a:r>
            <a:r>
              <a:rPr lang="zh-CN" altLang="en-US" b="1">
                <a:latin typeface="Calibri" panose="020F0502020204030204" pitchFamily="34" charset="0"/>
                <a:ea typeface="宋体" panose="02010600030101010101" pitchFamily="2" charset="-122"/>
              </a:rPr>
              <a:t>、</a:t>
            </a:r>
            <a:r>
              <a:rPr lang="en-US" altLang="zh-CN" b="1">
                <a:latin typeface="Calibri" panose="020F0502020204030204" pitchFamily="34" charset="0"/>
                <a:ea typeface="宋体" panose="02010600030101010101" pitchFamily="2" charset="-122"/>
              </a:rPr>
              <a:t>1</a:t>
            </a:r>
            <a:r>
              <a:rPr lang="zh-CN" altLang="en-US" b="1">
                <a:latin typeface="Calibri" panose="020F0502020204030204" pitchFamily="34" charset="0"/>
                <a:ea typeface="宋体" panose="02010600030101010101" pitchFamily="2" charset="-122"/>
              </a:rPr>
              <a:t>、</a:t>
            </a:r>
            <a:r>
              <a:rPr lang="en-US" altLang="zh-CN" b="1">
                <a:latin typeface="Calibri" panose="020F0502020204030204" pitchFamily="34" charset="0"/>
                <a:ea typeface="宋体" panose="02010600030101010101" pitchFamily="2" charset="-122"/>
              </a:rPr>
              <a:t>1</a:t>
            </a:r>
            <a:r>
              <a:rPr lang="zh-CN" altLang="en-US" b="1">
                <a:latin typeface="Calibri" panose="020F0502020204030204" pitchFamily="34" charset="0"/>
                <a:ea typeface="宋体" panose="02010600030101010101" pitchFamily="2" charset="-122"/>
              </a:rPr>
              <a:t>，顺时针转动转盘，观察所看到的两位的二进制数。</a:t>
            </a:r>
          </a:p>
        </p:txBody>
      </p:sp>
      <p:grpSp>
        <p:nvGrpSpPr>
          <p:cNvPr id="22533" name="Group 4"/>
          <p:cNvGrpSpPr>
            <a:grpSpLocks/>
          </p:cNvGrpSpPr>
          <p:nvPr/>
        </p:nvGrpSpPr>
        <p:grpSpPr bwMode="auto">
          <a:xfrm>
            <a:off x="1042988" y="2686050"/>
            <a:ext cx="1327150" cy="1247775"/>
            <a:chOff x="2634" y="2009"/>
            <a:chExt cx="836" cy="786"/>
          </a:xfrm>
        </p:grpSpPr>
        <p:sp>
          <p:nvSpPr>
            <p:cNvPr id="22636" name="Oval 5"/>
            <p:cNvSpPr>
              <a:spLocks noChangeArrowheads="1"/>
            </p:cNvSpPr>
            <p:nvPr/>
          </p:nvSpPr>
          <p:spPr bwMode="auto">
            <a:xfrm>
              <a:off x="2634" y="2009"/>
              <a:ext cx="836" cy="78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2637" name="Line 6"/>
            <p:cNvSpPr>
              <a:spLocks noChangeShapeType="1"/>
            </p:cNvSpPr>
            <p:nvPr/>
          </p:nvSpPr>
          <p:spPr bwMode="auto">
            <a:xfrm>
              <a:off x="3052" y="2009"/>
              <a:ext cx="0" cy="7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8" name="Line 7"/>
            <p:cNvSpPr>
              <a:spLocks noChangeShapeType="1"/>
            </p:cNvSpPr>
            <p:nvPr/>
          </p:nvSpPr>
          <p:spPr bwMode="auto">
            <a:xfrm>
              <a:off x="2634" y="240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9" name="Text Box 8"/>
            <p:cNvSpPr txBox="1">
              <a:spLocks noChangeArrowheads="1"/>
            </p:cNvSpPr>
            <p:nvPr/>
          </p:nvSpPr>
          <p:spPr bwMode="auto">
            <a:xfrm>
              <a:off x="2777"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22640" name="Text Box 9"/>
            <p:cNvSpPr txBox="1">
              <a:spLocks noChangeArrowheads="1"/>
            </p:cNvSpPr>
            <p:nvPr/>
          </p:nvSpPr>
          <p:spPr bwMode="auto">
            <a:xfrm>
              <a:off x="2777"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641" name="Text Box 10"/>
            <p:cNvSpPr txBox="1">
              <a:spLocks noChangeArrowheads="1"/>
            </p:cNvSpPr>
            <p:nvPr/>
          </p:nvSpPr>
          <p:spPr bwMode="auto">
            <a:xfrm>
              <a:off x="3140"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642" name="Text Box 11"/>
            <p:cNvSpPr txBox="1">
              <a:spLocks noChangeArrowheads="1"/>
            </p:cNvSpPr>
            <p:nvPr/>
          </p:nvSpPr>
          <p:spPr bwMode="auto">
            <a:xfrm>
              <a:off x="3138"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grpSp>
      <p:sp>
        <p:nvSpPr>
          <p:cNvPr id="22534" name="Oval 12"/>
          <p:cNvSpPr>
            <a:spLocks noChangeArrowheads="1"/>
          </p:cNvSpPr>
          <p:nvPr/>
        </p:nvSpPr>
        <p:spPr bwMode="auto">
          <a:xfrm>
            <a:off x="1619250" y="3213100"/>
            <a:ext cx="144463" cy="144463"/>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 name="Group 13"/>
          <p:cNvGrpSpPr>
            <a:grpSpLocks/>
          </p:cNvGrpSpPr>
          <p:nvPr/>
        </p:nvGrpSpPr>
        <p:grpSpPr bwMode="auto">
          <a:xfrm>
            <a:off x="2627313" y="2708275"/>
            <a:ext cx="1327150" cy="1247775"/>
            <a:chOff x="1655" y="1706"/>
            <a:chExt cx="836" cy="786"/>
          </a:xfrm>
        </p:grpSpPr>
        <p:grpSp>
          <p:nvGrpSpPr>
            <p:cNvPr id="22626" name="Group 14"/>
            <p:cNvGrpSpPr>
              <a:grpSpLocks/>
            </p:cNvGrpSpPr>
            <p:nvPr/>
          </p:nvGrpSpPr>
          <p:grpSpPr bwMode="auto">
            <a:xfrm>
              <a:off x="1655" y="1706"/>
              <a:ext cx="836" cy="786"/>
              <a:chOff x="2634" y="2009"/>
              <a:chExt cx="836" cy="786"/>
            </a:xfrm>
          </p:grpSpPr>
          <p:sp>
            <p:nvSpPr>
              <p:cNvPr id="22629" name="Oval 15"/>
              <p:cNvSpPr>
                <a:spLocks noChangeArrowheads="1"/>
              </p:cNvSpPr>
              <p:nvPr/>
            </p:nvSpPr>
            <p:spPr bwMode="auto">
              <a:xfrm>
                <a:off x="2634" y="2009"/>
                <a:ext cx="836" cy="78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2630" name="Line 16"/>
              <p:cNvSpPr>
                <a:spLocks noChangeShapeType="1"/>
              </p:cNvSpPr>
              <p:nvPr/>
            </p:nvSpPr>
            <p:spPr bwMode="auto">
              <a:xfrm>
                <a:off x="3052" y="2009"/>
                <a:ext cx="0" cy="7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1" name="Line 17"/>
              <p:cNvSpPr>
                <a:spLocks noChangeShapeType="1"/>
              </p:cNvSpPr>
              <p:nvPr/>
            </p:nvSpPr>
            <p:spPr bwMode="auto">
              <a:xfrm>
                <a:off x="2634" y="240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2" name="Text Box 18"/>
              <p:cNvSpPr txBox="1">
                <a:spLocks noChangeArrowheads="1"/>
              </p:cNvSpPr>
              <p:nvPr/>
            </p:nvSpPr>
            <p:spPr bwMode="auto">
              <a:xfrm>
                <a:off x="2777"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22633" name="Text Box 19"/>
              <p:cNvSpPr txBox="1">
                <a:spLocks noChangeArrowheads="1"/>
              </p:cNvSpPr>
              <p:nvPr/>
            </p:nvSpPr>
            <p:spPr bwMode="auto">
              <a:xfrm>
                <a:off x="2777"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634" name="Text Box 20"/>
              <p:cNvSpPr txBox="1">
                <a:spLocks noChangeArrowheads="1"/>
              </p:cNvSpPr>
              <p:nvPr/>
            </p:nvSpPr>
            <p:spPr bwMode="auto">
              <a:xfrm>
                <a:off x="3140"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635" name="Text Box 21"/>
              <p:cNvSpPr txBox="1">
                <a:spLocks noChangeArrowheads="1"/>
              </p:cNvSpPr>
              <p:nvPr/>
            </p:nvSpPr>
            <p:spPr bwMode="auto">
              <a:xfrm>
                <a:off x="3138"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grpSp>
        <p:sp>
          <p:nvSpPr>
            <p:cNvPr id="22627" name="Rectangle 22"/>
            <p:cNvSpPr>
              <a:spLocks noChangeArrowheads="1"/>
            </p:cNvSpPr>
            <p:nvPr/>
          </p:nvSpPr>
          <p:spPr bwMode="auto">
            <a:xfrm>
              <a:off x="1655" y="2115"/>
              <a:ext cx="817" cy="36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628" name="Oval 23"/>
            <p:cNvSpPr>
              <a:spLocks noChangeArrowheads="1"/>
            </p:cNvSpPr>
            <p:nvPr/>
          </p:nvSpPr>
          <p:spPr bwMode="auto">
            <a:xfrm>
              <a:off x="2018" y="2024"/>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 name="Group 24"/>
          <p:cNvGrpSpPr>
            <a:grpSpLocks/>
          </p:cNvGrpSpPr>
          <p:nvPr/>
        </p:nvGrpSpPr>
        <p:grpSpPr bwMode="auto">
          <a:xfrm>
            <a:off x="7205663" y="4508500"/>
            <a:ext cx="1327150" cy="1247775"/>
            <a:chOff x="4539" y="2840"/>
            <a:chExt cx="836" cy="786"/>
          </a:xfrm>
        </p:grpSpPr>
        <p:grpSp>
          <p:nvGrpSpPr>
            <p:cNvPr id="22616" name="Group 25"/>
            <p:cNvGrpSpPr>
              <a:grpSpLocks/>
            </p:cNvGrpSpPr>
            <p:nvPr/>
          </p:nvGrpSpPr>
          <p:grpSpPr bwMode="auto">
            <a:xfrm>
              <a:off x="4539" y="2840"/>
              <a:ext cx="836" cy="786"/>
              <a:chOff x="2634" y="2009"/>
              <a:chExt cx="836" cy="786"/>
            </a:xfrm>
          </p:grpSpPr>
          <p:sp>
            <p:nvSpPr>
              <p:cNvPr id="22619" name="Oval 26"/>
              <p:cNvSpPr>
                <a:spLocks noChangeArrowheads="1"/>
              </p:cNvSpPr>
              <p:nvPr/>
            </p:nvSpPr>
            <p:spPr bwMode="auto">
              <a:xfrm>
                <a:off x="2634" y="2009"/>
                <a:ext cx="836" cy="78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2620" name="Line 27"/>
              <p:cNvSpPr>
                <a:spLocks noChangeShapeType="1"/>
              </p:cNvSpPr>
              <p:nvPr/>
            </p:nvSpPr>
            <p:spPr bwMode="auto">
              <a:xfrm>
                <a:off x="3052" y="2009"/>
                <a:ext cx="0" cy="7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1" name="Line 28"/>
              <p:cNvSpPr>
                <a:spLocks noChangeShapeType="1"/>
              </p:cNvSpPr>
              <p:nvPr/>
            </p:nvSpPr>
            <p:spPr bwMode="auto">
              <a:xfrm>
                <a:off x="2634" y="240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2" name="Text Box 29"/>
              <p:cNvSpPr txBox="1">
                <a:spLocks noChangeArrowheads="1"/>
              </p:cNvSpPr>
              <p:nvPr/>
            </p:nvSpPr>
            <p:spPr bwMode="auto">
              <a:xfrm>
                <a:off x="2777"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623" name="Text Box 30"/>
              <p:cNvSpPr txBox="1">
                <a:spLocks noChangeArrowheads="1"/>
              </p:cNvSpPr>
              <p:nvPr/>
            </p:nvSpPr>
            <p:spPr bwMode="auto">
              <a:xfrm>
                <a:off x="2777"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624" name="Text Box 31"/>
              <p:cNvSpPr txBox="1">
                <a:spLocks noChangeArrowheads="1"/>
              </p:cNvSpPr>
              <p:nvPr/>
            </p:nvSpPr>
            <p:spPr bwMode="auto">
              <a:xfrm>
                <a:off x="3140"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22625" name="Text Box 32"/>
              <p:cNvSpPr txBox="1">
                <a:spLocks noChangeArrowheads="1"/>
              </p:cNvSpPr>
              <p:nvPr/>
            </p:nvSpPr>
            <p:spPr bwMode="auto">
              <a:xfrm>
                <a:off x="3138"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grpSp>
        <p:sp>
          <p:nvSpPr>
            <p:cNvPr id="22617" name="Rectangle 33"/>
            <p:cNvSpPr>
              <a:spLocks noChangeArrowheads="1"/>
            </p:cNvSpPr>
            <p:nvPr/>
          </p:nvSpPr>
          <p:spPr bwMode="auto">
            <a:xfrm>
              <a:off x="4558" y="3249"/>
              <a:ext cx="817" cy="36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618" name="Oval 34"/>
            <p:cNvSpPr>
              <a:spLocks noChangeArrowheads="1"/>
            </p:cNvSpPr>
            <p:nvPr/>
          </p:nvSpPr>
          <p:spPr bwMode="auto">
            <a:xfrm>
              <a:off x="4921" y="3158"/>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 name="Group 35"/>
          <p:cNvGrpSpPr>
            <a:grpSpLocks/>
          </p:cNvGrpSpPr>
          <p:nvPr/>
        </p:nvGrpSpPr>
        <p:grpSpPr bwMode="auto">
          <a:xfrm>
            <a:off x="5651500" y="4508500"/>
            <a:ext cx="1327150" cy="1247775"/>
            <a:chOff x="3560" y="2840"/>
            <a:chExt cx="836" cy="786"/>
          </a:xfrm>
        </p:grpSpPr>
        <p:grpSp>
          <p:nvGrpSpPr>
            <p:cNvPr id="22606" name="Group 36"/>
            <p:cNvGrpSpPr>
              <a:grpSpLocks/>
            </p:cNvGrpSpPr>
            <p:nvPr/>
          </p:nvGrpSpPr>
          <p:grpSpPr bwMode="auto">
            <a:xfrm>
              <a:off x="3560" y="2840"/>
              <a:ext cx="836" cy="786"/>
              <a:chOff x="2634" y="2009"/>
              <a:chExt cx="836" cy="786"/>
            </a:xfrm>
          </p:grpSpPr>
          <p:sp>
            <p:nvSpPr>
              <p:cNvPr id="22609" name="Oval 37"/>
              <p:cNvSpPr>
                <a:spLocks noChangeArrowheads="1"/>
              </p:cNvSpPr>
              <p:nvPr/>
            </p:nvSpPr>
            <p:spPr bwMode="auto">
              <a:xfrm>
                <a:off x="2634" y="2009"/>
                <a:ext cx="836" cy="78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2610" name="Line 38"/>
              <p:cNvSpPr>
                <a:spLocks noChangeShapeType="1"/>
              </p:cNvSpPr>
              <p:nvPr/>
            </p:nvSpPr>
            <p:spPr bwMode="auto">
              <a:xfrm>
                <a:off x="3052" y="2009"/>
                <a:ext cx="0" cy="7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1" name="Line 39"/>
              <p:cNvSpPr>
                <a:spLocks noChangeShapeType="1"/>
              </p:cNvSpPr>
              <p:nvPr/>
            </p:nvSpPr>
            <p:spPr bwMode="auto">
              <a:xfrm>
                <a:off x="2634" y="240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2" name="Text Box 40"/>
              <p:cNvSpPr txBox="1">
                <a:spLocks noChangeArrowheads="1"/>
              </p:cNvSpPr>
              <p:nvPr/>
            </p:nvSpPr>
            <p:spPr bwMode="auto">
              <a:xfrm>
                <a:off x="2777"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22613" name="Text Box 41"/>
              <p:cNvSpPr txBox="1">
                <a:spLocks noChangeArrowheads="1"/>
              </p:cNvSpPr>
              <p:nvPr/>
            </p:nvSpPr>
            <p:spPr bwMode="auto">
              <a:xfrm>
                <a:off x="2777"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614" name="Text Box 42"/>
              <p:cNvSpPr txBox="1">
                <a:spLocks noChangeArrowheads="1"/>
              </p:cNvSpPr>
              <p:nvPr/>
            </p:nvSpPr>
            <p:spPr bwMode="auto">
              <a:xfrm>
                <a:off x="3140"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22615" name="Text Box 43"/>
              <p:cNvSpPr txBox="1">
                <a:spLocks noChangeArrowheads="1"/>
              </p:cNvSpPr>
              <p:nvPr/>
            </p:nvSpPr>
            <p:spPr bwMode="auto">
              <a:xfrm>
                <a:off x="3138"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grpSp>
        <p:sp>
          <p:nvSpPr>
            <p:cNvPr id="22607" name="Rectangle 44"/>
            <p:cNvSpPr>
              <a:spLocks noChangeArrowheads="1"/>
            </p:cNvSpPr>
            <p:nvPr/>
          </p:nvSpPr>
          <p:spPr bwMode="auto">
            <a:xfrm>
              <a:off x="3560" y="3249"/>
              <a:ext cx="817" cy="36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608" name="Oval 45"/>
            <p:cNvSpPr>
              <a:spLocks noChangeArrowheads="1"/>
            </p:cNvSpPr>
            <p:nvPr/>
          </p:nvSpPr>
          <p:spPr bwMode="auto">
            <a:xfrm>
              <a:off x="3923" y="3158"/>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9" name="Group 46"/>
          <p:cNvGrpSpPr>
            <a:grpSpLocks/>
          </p:cNvGrpSpPr>
          <p:nvPr/>
        </p:nvGrpSpPr>
        <p:grpSpPr bwMode="auto">
          <a:xfrm>
            <a:off x="4108450" y="4508500"/>
            <a:ext cx="1328738" cy="1247775"/>
            <a:chOff x="2588" y="2840"/>
            <a:chExt cx="837" cy="786"/>
          </a:xfrm>
        </p:grpSpPr>
        <p:grpSp>
          <p:nvGrpSpPr>
            <p:cNvPr id="22596" name="Group 47"/>
            <p:cNvGrpSpPr>
              <a:grpSpLocks/>
            </p:cNvGrpSpPr>
            <p:nvPr/>
          </p:nvGrpSpPr>
          <p:grpSpPr bwMode="auto">
            <a:xfrm>
              <a:off x="2588" y="2840"/>
              <a:ext cx="836" cy="786"/>
              <a:chOff x="2634" y="2009"/>
              <a:chExt cx="836" cy="786"/>
            </a:xfrm>
          </p:grpSpPr>
          <p:sp>
            <p:nvSpPr>
              <p:cNvPr id="22599" name="Oval 48"/>
              <p:cNvSpPr>
                <a:spLocks noChangeArrowheads="1"/>
              </p:cNvSpPr>
              <p:nvPr/>
            </p:nvSpPr>
            <p:spPr bwMode="auto">
              <a:xfrm>
                <a:off x="2634" y="2009"/>
                <a:ext cx="836" cy="78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2600" name="Line 49"/>
              <p:cNvSpPr>
                <a:spLocks noChangeShapeType="1"/>
              </p:cNvSpPr>
              <p:nvPr/>
            </p:nvSpPr>
            <p:spPr bwMode="auto">
              <a:xfrm>
                <a:off x="3052" y="2009"/>
                <a:ext cx="0" cy="7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01" name="Line 50"/>
              <p:cNvSpPr>
                <a:spLocks noChangeShapeType="1"/>
              </p:cNvSpPr>
              <p:nvPr/>
            </p:nvSpPr>
            <p:spPr bwMode="auto">
              <a:xfrm>
                <a:off x="2634" y="240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02" name="Text Box 51"/>
              <p:cNvSpPr txBox="1">
                <a:spLocks noChangeArrowheads="1"/>
              </p:cNvSpPr>
              <p:nvPr/>
            </p:nvSpPr>
            <p:spPr bwMode="auto">
              <a:xfrm>
                <a:off x="2777"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22603" name="Text Box 52"/>
              <p:cNvSpPr txBox="1">
                <a:spLocks noChangeArrowheads="1"/>
              </p:cNvSpPr>
              <p:nvPr/>
            </p:nvSpPr>
            <p:spPr bwMode="auto">
              <a:xfrm>
                <a:off x="2777"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604" name="Text Box 53"/>
              <p:cNvSpPr txBox="1">
                <a:spLocks noChangeArrowheads="1"/>
              </p:cNvSpPr>
              <p:nvPr/>
            </p:nvSpPr>
            <p:spPr bwMode="auto">
              <a:xfrm>
                <a:off x="3140"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605" name="Text Box 54"/>
              <p:cNvSpPr txBox="1">
                <a:spLocks noChangeArrowheads="1"/>
              </p:cNvSpPr>
              <p:nvPr/>
            </p:nvSpPr>
            <p:spPr bwMode="auto">
              <a:xfrm>
                <a:off x="3138"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grpSp>
        <p:sp>
          <p:nvSpPr>
            <p:cNvPr id="22597" name="Rectangle 55"/>
            <p:cNvSpPr>
              <a:spLocks noChangeArrowheads="1"/>
            </p:cNvSpPr>
            <p:nvPr/>
          </p:nvSpPr>
          <p:spPr bwMode="auto">
            <a:xfrm>
              <a:off x="2608" y="3249"/>
              <a:ext cx="817" cy="36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98" name="Oval 56"/>
            <p:cNvSpPr>
              <a:spLocks noChangeArrowheads="1"/>
            </p:cNvSpPr>
            <p:nvPr/>
          </p:nvSpPr>
          <p:spPr bwMode="auto">
            <a:xfrm>
              <a:off x="2971" y="3158"/>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1" name="Group 57"/>
          <p:cNvGrpSpPr>
            <a:grpSpLocks/>
          </p:cNvGrpSpPr>
          <p:nvPr/>
        </p:nvGrpSpPr>
        <p:grpSpPr bwMode="auto">
          <a:xfrm>
            <a:off x="2555875" y="4508500"/>
            <a:ext cx="1327150" cy="1247775"/>
            <a:chOff x="1610" y="2840"/>
            <a:chExt cx="836" cy="786"/>
          </a:xfrm>
        </p:grpSpPr>
        <p:grpSp>
          <p:nvGrpSpPr>
            <p:cNvPr id="22586" name="Group 58"/>
            <p:cNvGrpSpPr>
              <a:grpSpLocks/>
            </p:cNvGrpSpPr>
            <p:nvPr/>
          </p:nvGrpSpPr>
          <p:grpSpPr bwMode="auto">
            <a:xfrm>
              <a:off x="1610" y="2840"/>
              <a:ext cx="836" cy="786"/>
              <a:chOff x="2634" y="2009"/>
              <a:chExt cx="836" cy="786"/>
            </a:xfrm>
          </p:grpSpPr>
          <p:sp>
            <p:nvSpPr>
              <p:cNvPr id="22589" name="Oval 59"/>
              <p:cNvSpPr>
                <a:spLocks noChangeArrowheads="1"/>
              </p:cNvSpPr>
              <p:nvPr/>
            </p:nvSpPr>
            <p:spPr bwMode="auto">
              <a:xfrm>
                <a:off x="2634" y="2009"/>
                <a:ext cx="836" cy="78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2590" name="Line 60"/>
              <p:cNvSpPr>
                <a:spLocks noChangeShapeType="1"/>
              </p:cNvSpPr>
              <p:nvPr/>
            </p:nvSpPr>
            <p:spPr bwMode="auto">
              <a:xfrm>
                <a:off x="3052" y="2009"/>
                <a:ext cx="0" cy="7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91" name="Line 61"/>
              <p:cNvSpPr>
                <a:spLocks noChangeShapeType="1"/>
              </p:cNvSpPr>
              <p:nvPr/>
            </p:nvSpPr>
            <p:spPr bwMode="auto">
              <a:xfrm>
                <a:off x="2634" y="240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92" name="Text Box 62"/>
              <p:cNvSpPr txBox="1">
                <a:spLocks noChangeArrowheads="1"/>
              </p:cNvSpPr>
              <p:nvPr/>
            </p:nvSpPr>
            <p:spPr bwMode="auto">
              <a:xfrm>
                <a:off x="2777"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593" name="Text Box 63"/>
              <p:cNvSpPr txBox="1">
                <a:spLocks noChangeArrowheads="1"/>
              </p:cNvSpPr>
              <p:nvPr/>
            </p:nvSpPr>
            <p:spPr bwMode="auto">
              <a:xfrm>
                <a:off x="2777"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594" name="Text Box 64"/>
              <p:cNvSpPr txBox="1">
                <a:spLocks noChangeArrowheads="1"/>
              </p:cNvSpPr>
              <p:nvPr/>
            </p:nvSpPr>
            <p:spPr bwMode="auto">
              <a:xfrm>
                <a:off x="3140"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595" name="Text Box 65"/>
              <p:cNvSpPr txBox="1">
                <a:spLocks noChangeArrowheads="1"/>
              </p:cNvSpPr>
              <p:nvPr/>
            </p:nvSpPr>
            <p:spPr bwMode="auto">
              <a:xfrm>
                <a:off x="3138"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grpSp>
        <p:sp>
          <p:nvSpPr>
            <p:cNvPr id="22587" name="Rectangle 66"/>
            <p:cNvSpPr>
              <a:spLocks noChangeArrowheads="1"/>
            </p:cNvSpPr>
            <p:nvPr/>
          </p:nvSpPr>
          <p:spPr bwMode="auto">
            <a:xfrm>
              <a:off x="1610" y="3249"/>
              <a:ext cx="817" cy="36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88" name="Oval 67"/>
            <p:cNvSpPr>
              <a:spLocks noChangeArrowheads="1"/>
            </p:cNvSpPr>
            <p:nvPr/>
          </p:nvSpPr>
          <p:spPr bwMode="auto">
            <a:xfrm>
              <a:off x="1973" y="3158"/>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3" name="Group 68"/>
          <p:cNvGrpSpPr>
            <a:grpSpLocks/>
          </p:cNvGrpSpPr>
          <p:nvPr/>
        </p:nvGrpSpPr>
        <p:grpSpPr bwMode="auto">
          <a:xfrm>
            <a:off x="4179888" y="2708275"/>
            <a:ext cx="1328737" cy="1247775"/>
            <a:chOff x="2633" y="1706"/>
            <a:chExt cx="837" cy="786"/>
          </a:xfrm>
        </p:grpSpPr>
        <p:grpSp>
          <p:nvGrpSpPr>
            <p:cNvPr id="22576" name="Group 69"/>
            <p:cNvGrpSpPr>
              <a:grpSpLocks/>
            </p:cNvGrpSpPr>
            <p:nvPr/>
          </p:nvGrpSpPr>
          <p:grpSpPr bwMode="auto">
            <a:xfrm>
              <a:off x="2633" y="1706"/>
              <a:ext cx="836" cy="786"/>
              <a:chOff x="2634" y="2009"/>
              <a:chExt cx="836" cy="786"/>
            </a:xfrm>
          </p:grpSpPr>
          <p:sp>
            <p:nvSpPr>
              <p:cNvPr id="22579" name="Oval 70"/>
              <p:cNvSpPr>
                <a:spLocks noChangeArrowheads="1"/>
              </p:cNvSpPr>
              <p:nvPr/>
            </p:nvSpPr>
            <p:spPr bwMode="auto">
              <a:xfrm>
                <a:off x="2634" y="2009"/>
                <a:ext cx="836" cy="78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2580" name="Line 71"/>
              <p:cNvSpPr>
                <a:spLocks noChangeShapeType="1"/>
              </p:cNvSpPr>
              <p:nvPr/>
            </p:nvSpPr>
            <p:spPr bwMode="auto">
              <a:xfrm>
                <a:off x="3052" y="2009"/>
                <a:ext cx="0" cy="7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1" name="Line 72"/>
              <p:cNvSpPr>
                <a:spLocks noChangeShapeType="1"/>
              </p:cNvSpPr>
              <p:nvPr/>
            </p:nvSpPr>
            <p:spPr bwMode="auto">
              <a:xfrm>
                <a:off x="2634" y="240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2" name="Text Box 73"/>
              <p:cNvSpPr txBox="1">
                <a:spLocks noChangeArrowheads="1"/>
              </p:cNvSpPr>
              <p:nvPr/>
            </p:nvSpPr>
            <p:spPr bwMode="auto">
              <a:xfrm>
                <a:off x="2777"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583" name="Text Box 74"/>
              <p:cNvSpPr txBox="1">
                <a:spLocks noChangeArrowheads="1"/>
              </p:cNvSpPr>
              <p:nvPr/>
            </p:nvSpPr>
            <p:spPr bwMode="auto">
              <a:xfrm>
                <a:off x="2777"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584" name="Text Box 75"/>
              <p:cNvSpPr txBox="1">
                <a:spLocks noChangeArrowheads="1"/>
              </p:cNvSpPr>
              <p:nvPr/>
            </p:nvSpPr>
            <p:spPr bwMode="auto">
              <a:xfrm>
                <a:off x="3140"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22585" name="Text Box 76"/>
              <p:cNvSpPr txBox="1">
                <a:spLocks noChangeArrowheads="1"/>
              </p:cNvSpPr>
              <p:nvPr/>
            </p:nvSpPr>
            <p:spPr bwMode="auto">
              <a:xfrm>
                <a:off x="3138"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grpSp>
        <p:sp>
          <p:nvSpPr>
            <p:cNvPr id="22577" name="Rectangle 77"/>
            <p:cNvSpPr>
              <a:spLocks noChangeArrowheads="1"/>
            </p:cNvSpPr>
            <p:nvPr/>
          </p:nvSpPr>
          <p:spPr bwMode="auto">
            <a:xfrm>
              <a:off x="2653" y="2115"/>
              <a:ext cx="817" cy="36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78" name="Oval 78"/>
            <p:cNvSpPr>
              <a:spLocks noChangeArrowheads="1"/>
            </p:cNvSpPr>
            <p:nvPr/>
          </p:nvSpPr>
          <p:spPr bwMode="auto">
            <a:xfrm>
              <a:off x="3016" y="2024"/>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 name="Group 79"/>
          <p:cNvGrpSpPr>
            <a:grpSpLocks/>
          </p:cNvGrpSpPr>
          <p:nvPr/>
        </p:nvGrpSpPr>
        <p:grpSpPr bwMode="auto">
          <a:xfrm>
            <a:off x="1012825" y="4508500"/>
            <a:ext cx="1327150" cy="1247775"/>
            <a:chOff x="638" y="2840"/>
            <a:chExt cx="836" cy="786"/>
          </a:xfrm>
        </p:grpSpPr>
        <p:grpSp>
          <p:nvGrpSpPr>
            <p:cNvPr id="22567" name="Group 80"/>
            <p:cNvGrpSpPr>
              <a:grpSpLocks/>
            </p:cNvGrpSpPr>
            <p:nvPr/>
          </p:nvGrpSpPr>
          <p:grpSpPr bwMode="auto">
            <a:xfrm>
              <a:off x="638" y="2840"/>
              <a:ext cx="836" cy="786"/>
              <a:chOff x="2634" y="2009"/>
              <a:chExt cx="836" cy="786"/>
            </a:xfrm>
          </p:grpSpPr>
          <p:sp>
            <p:nvSpPr>
              <p:cNvPr id="22569" name="Oval 81"/>
              <p:cNvSpPr>
                <a:spLocks noChangeArrowheads="1"/>
              </p:cNvSpPr>
              <p:nvPr/>
            </p:nvSpPr>
            <p:spPr bwMode="auto">
              <a:xfrm>
                <a:off x="2634" y="2009"/>
                <a:ext cx="836" cy="78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2570" name="Line 82"/>
              <p:cNvSpPr>
                <a:spLocks noChangeShapeType="1"/>
              </p:cNvSpPr>
              <p:nvPr/>
            </p:nvSpPr>
            <p:spPr bwMode="auto">
              <a:xfrm>
                <a:off x="3052" y="2009"/>
                <a:ext cx="0" cy="7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1" name="Line 83"/>
              <p:cNvSpPr>
                <a:spLocks noChangeShapeType="1"/>
              </p:cNvSpPr>
              <p:nvPr/>
            </p:nvSpPr>
            <p:spPr bwMode="auto">
              <a:xfrm>
                <a:off x="2634" y="240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2" name="Text Box 84"/>
              <p:cNvSpPr txBox="1">
                <a:spLocks noChangeArrowheads="1"/>
              </p:cNvSpPr>
              <p:nvPr/>
            </p:nvSpPr>
            <p:spPr bwMode="auto">
              <a:xfrm>
                <a:off x="2777"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573" name="Text Box 85"/>
              <p:cNvSpPr txBox="1">
                <a:spLocks noChangeArrowheads="1"/>
              </p:cNvSpPr>
              <p:nvPr/>
            </p:nvSpPr>
            <p:spPr bwMode="auto">
              <a:xfrm>
                <a:off x="2777"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22574" name="Text Box 86"/>
              <p:cNvSpPr txBox="1">
                <a:spLocks noChangeArrowheads="1"/>
              </p:cNvSpPr>
              <p:nvPr/>
            </p:nvSpPr>
            <p:spPr bwMode="auto">
              <a:xfrm>
                <a:off x="3140" y="21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575" name="Text Box 87"/>
              <p:cNvSpPr txBox="1">
                <a:spLocks noChangeArrowheads="1"/>
              </p:cNvSpPr>
              <p:nvPr/>
            </p:nvSpPr>
            <p:spPr bwMode="auto">
              <a:xfrm>
                <a:off x="3138" y="24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grpSp>
        <p:sp>
          <p:nvSpPr>
            <p:cNvPr id="22568" name="Oval 88"/>
            <p:cNvSpPr>
              <a:spLocks noChangeArrowheads="1"/>
            </p:cNvSpPr>
            <p:nvPr/>
          </p:nvSpPr>
          <p:spPr bwMode="auto">
            <a:xfrm>
              <a:off x="1020" y="3158"/>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2542" name="Line 89"/>
          <p:cNvSpPr>
            <a:spLocks noChangeShapeType="1"/>
          </p:cNvSpPr>
          <p:nvPr/>
        </p:nvSpPr>
        <p:spPr bwMode="auto">
          <a:xfrm>
            <a:off x="900113" y="4292600"/>
            <a:ext cx="7920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 name="组合 162"/>
          <p:cNvGrpSpPr>
            <a:grpSpLocks/>
          </p:cNvGrpSpPr>
          <p:nvPr/>
        </p:nvGrpSpPr>
        <p:grpSpPr bwMode="auto">
          <a:xfrm>
            <a:off x="7215188" y="1785938"/>
            <a:ext cx="1785937" cy="2074862"/>
            <a:chOff x="6127780" y="1190631"/>
            <a:chExt cx="2600326" cy="3027363"/>
          </a:xfrm>
        </p:grpSpPr>
        <p:grpSp>
          <p:nvGrpSpPr>
            <p:cNvPr id="22544" name="Group 52"/>
            <p:cNvGrpSpPr>
              <a:grpSpLocks/>
            </p:cNvGrpSpPr>
            <p:nvPr/>
          </p:nvGrpSpPr>
          <p:grpSpPr bwMode="auto">
            <a:xfrm>
              <a:off x="6127780" y="1190631"/>
              <a:ext cx="2600326" cy="3027363"/>
              <a:chOff x="1885" y="1394"/>
              <a:chExt cx="1638" cy="1907"/>
            </a:xfrm>
          </p:grpSpPr>
          <p:sp>
            <p:nvSpPr>
              <p:cNvPr id="22553" name="Oval 53"/>
              <p:cNvSpPr>
                <a:spLocks noChangeArrowheads="1"/>
              </p:cNvSpPr>
              <p:nvPr/>
            </p:nvSpPr>
            <p:spPr bwMode="auto">
              <a:xfrm>
                <a:off x="2753" y="2012"/>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54" name="Oval 56"/>
              <p:cNvSpPr>
                <a:spLocks noChangeArrowheads="1"/>
              </p:cNvSpPr>
              <p:nvPr/>
            </p:nvSpPr>
            <p:spPr bwMode="auto">
              <a:xfrm>
                <a:off x="2753" y="2783"/>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55" name="Text Box 57"/>
              <p:cNvSpPr txBox="1">
                <a:spLocks noChangeArrowheads="1"/>
              </p:cNvSpPr>
              <p:nvPr/>
            </p:nvSpPr>
            <p:spPr bwMode="auto">
              <a:xfrm>
                <a:off x="2609" y="2070"/>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2556" name="Text Box 58"/>
              <p:cNvSpPr txBox="1">
                <a:spLocks noChangeArrowheads="1"/>
              </p:cNvSpPr>
              <p:nvPr/>
            </p:nvSpPr>
            <p:spPr bwMode="auto">
              <a:xfrm>
                <a:off x="2646" y="2602"/>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22557" name="Text Box 59"/>
              <p:cNvSpPr txBox="1">
                <a:spLocks noChangeArrowheads="1"/>
              </p:cNvSpPr>
              <p:nvPr/>
            </p:nvSpPr>
            <p:spPr bwMode="auto">
              <a:xfrm>
                <a:off x="1885" y="2342"/>
                <a:ext cx="52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10</a:t>
                </a:r>
              </a:p>
            </p:txBody>
          </p:sp>
          <p:grpSp>
            <p:nvGrpSpPr>
              <p:cNvPr id="22558" name="Group 61"/>
              <p:cNvGrpSpPr>
                <a:grpSpLocks/>
              </p:cNvGrpSpPr>
              <p:nvPr/>
            </p:nvGrpSpPr>
            <p:grpSpPr bwMode="auto">
              <a:xfrm>
                <a:off x="2608" y="1740"/>
                <a:ext cx="318" cy="272"/>
                <a:chOff x="3651" y="1752"/>
                <a:chExt cx="318" cy="272"/>
              </a:xfrm>
            </p:grpSpPr>
            <p:sp>
              <p:nvSpPr>
                <p:cNvPr id="22565" name="Oval 62"/>
                <p:cNvSpPr>
                  <a:spLocks noChangeArrowheads="1"/>
                </p:cNvSpPr>
                <p:nvPr/>
              </p:nvSpPr>
              <p:spPr bwMode="auto">
                <a:xfrm>
                  <a:off x="3651" y="1752"/>
                  <a:ext cx="318" cy="272"/>
                </a:xfrm>
                <a:prstGeom prst="ellipse">
                  <a:avLst/>
                </a:prstGeom>
                <a:solidFill>
                  <a:schemeClr val="bg1"/>
                </a:solidFill>
                <a:ln w="190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66" name="Line 63"/>
                <p:cNvSpPr>
                  <a:spLocks noChangeShapeType="1"/>
                </p:cNvSpPr>
                <p:nvPr/>
              </p:nvSpPr>
              <p:spPr bwMode="auto">
                <a:xfrm>
                  <a:off x="3696" y="1979"/>
                  <a:ext cx="46" cy="45"/>
                </a:xfrm>
                <a:prstGeom prst="line">
                  <a:avLst/>
                </a:prstGeom>
                <a:noFill/>
                <a:ln w="28575">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559" name="Text Box 65"/>
              <p:cNvSpPr txBox="1">
                <a:spLocks noChangeArrowheads="1"/>
              </p:cNvSpPr>
              <p:nvPr/>
            </p:nvSpPr>
            <p:spPr bwMode="auto">
              <a:xfrm>
                <a:off x="2609" y="1394"/>
                <a:ext cx="2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00</a:t>
                </a:r>
              </a:p>
            </p:txBody>
          </p:sp>
          <p:grpSp>
            <p:nvGrpSpPr>
              <p:cNvPr id="22560" name="Group 67"/>
              <p:cNvGrpSpPr>
                <a:grpSpLocks/>
              </p:cNvGrpSpPr>
              <p:nvPr/>
            </p:nvGrpSpPr>
            <p:grpSpPr bwMode="auto">
              <a:xfrm>
                <a:off x="2604" y="2828"/>
                <a:ext cx="318" cy="272"/>
                <a:chOff x="1292" y="3203"/>
                <a:chExt cx="318" cy="272"/>
              </a:xfrm>
            </p:grpSpPr>
            <p:sp>
              <p:nvSpPr>
                <p:cNvPr id="22563" name="Oval 68"/>
                <p:cNvSpPr>
                  <a:spLocks noChangeArrowheads="1"/>
                </p:cNvSpPr>
                <p:nvPr/>
              </p:nvSpPr>
              <p:spPr bwMode="auto">
                <a:xfrm>
                  <a:off x="1292" y="3203"/>
                  <a:ext cx="318" cy="272"/>
                </a:xfrm>
                <a:prstGeom prst="ellipse">
                  <a:avLst/>
                </a:prstGeom>
                <a:solidFill>
                  <a:schemeClr val="bg1"/>
                </a:solidFill>
                <a:ln w="190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64" name="Line 69"/>
                <p:cNvSpPr>
                  <a:spLocks noChangeShapeType="1"/>
                </p:cNvSpPr>
                <p:nvPr/>
              </p:nvSpPr>
              <p:spPr bwMode="auto">
                <a:xfrm flipV="1">
                  <a:off x="1292" y="3203"/>
                  <a:ext cx="91" cy="91"/>
                </a:xfrm>
                <a:prstGeom prst="line">
                  <a:avLst/>
                </a:prstGeom>
                <a:noFill/>
                <a:ln w="19050">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561" name="Text Box 70"/>
              <p:cNvSpPr txBox="1">
                <a:spLocks noChangeArrowheads="1"/>
              </p:cNvSpPr>
              <p:nvPr/>
            </p:nvSpPr>
            <p:spPr bwMode="auto">
              <a:xfrm>
                <a:off x="2682" y="3068"/>
                <a:ext cx="26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11</a:t>
                </a:r>
              </a:p>
            </p:txBody>
          </p:sp>
          <p:sp>
            <p:nvSpPr>
              <p:cNvPr id="22562" name="Text Box 77"/>
              <p:cNvSpPr txBox="1">
                <a:spLocks noChangeArrowheads="1"/>
              </p:cNvSpPr>
              <p:nvPr/>
            </p:nvSpPr>
            <p:spPr bwMode="auto">
              <a:xfrm>
                <a:off x="3245" y="2309"/>
                <a:ext cx="2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01</a:t>
                </a:r>
              </a:p>
            </p:txBody>
          </p:sp>
        </p:grpSp>
        <p:grpSp>
          <p:nvGrpSpPr>
            <p:cNvPr id="22545" name="Group 83"/>
            <p:cNvGrpSpPr>
              <a:grpSpLocks/>
            </p:cNvGrpSpPr>
            <p:nvPr/>
          </p:nvGrpSpPr>
          <p:grpSpPr bwMode="auto">
            <a:xfrm>
              <a:off x="7273953" y="3487743"/>
              <a:ext cx="504825" cy="431800"/>
              <a:chOff x="1292" y="3203"/>
              <a:chExt cx="318" cy="272"/>
            </a:xfrm>
          </p:grpSpPr>
          <p:sp>
            <p:nvSpPr>
              <p:cNvPr id="22551" name="Oval 84"/>
              <p:cNvSpPr>
                <a:spLocks noChangeArrowheads="1"/>
              </p:cNvSpPr>
              <p:nvPr/>
            </p:nvSpPr>
            <p:spPr bwMode="auto">
              <a:xfrm>
                <a:off x="1292" y="3203"/>
                <a:ext cx="318" cy="272"/>
              </a:xfrm>
              <a:prstGeom prst="ellipse">
                <a:avLst/>
              </a:prstGeom>
              <a:solidFill>
                <a:schemeClr val="bg1"/>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52" name="Line 85"/>
              <p:cNvSpPr>
                <a:spLocks noChangeShapeType="1"/>
              </p:cNvSpPr>
              <p:nvPr/>
            </p:nvSpPr>
            <p:spPr bwMode="auto">
              <a:xfrm flipV="1">
                <a:off x="1292" y="3203"/>
                <a:ext cx="91" cy="91"/>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2546" name="Group 89"/>
            <p:cNvGrpSpPr>
              <a:grpSpLocks/>
            </p:cNvGrpSpPr>
            <p:nvPr/>
          </p:nvGrpSpPr>
          <p:grpSpPr bwMode="auto">
            <a:xfrm>
              <a:off x="7275541" y="1758955"/>
              <a:ext cx="504825" cy="431800"/>
              <a:chOff x="3651" y="1752"/>
              <a:chExt cx="318" cy="272"/>
            </a:xfrm>
          </p:grpSpPr>
          <p:sp>
            <p:nvSpPr>
              <p:cNvPr id="22549" name="Oval 90"/>
              <p:cNvSpPr>
                <a:spLocks noChangeArrowheads="1"/>
              </p:cNvSpPr>
              <p:nvPr/>
            </p:nvSpPr>
            <p:spPr bwMode="auto">
              <a:xfrm>
                <a:off x="3651" y="1752"/>
                <a:ext cx="318" cy="272"/>
              </a:xfrm>
              <a:prstGeom prst="ellipse">
                <a:avLst/>
              </a:prstGeom>
              <a:solidFill>
                <a:schemeClr val="bg1"/>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50" name="Line 91"/>
              <p:cNvSpPr>
                <a:spLocks noChangeShapeType="1"/>
              </p:cNvSpPr>
              <p:nvPr/>
            </p:nvSpPr>
            <p:spPr bwMode="auto">
              <a:xfrm>
                <a:off x="3696" y="1979"/>
                <a:ext cx="46" cy="4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cxnSp>
          <p:nvCxnSpPr>
            <p:cNvPr id="134" name="形状 133"/>
            <p:cNvCxnSpPr>
              <a:stCxn id="22553" idx="6"/>
              <a:endCxn id="22554" idx="6"/>
            </p:cNvCxnSpPr>
            <p:nvPr/>
          </p:nvCxnSpPr>
          <p:spPr>
            <a:xfrm>
              <a:off x="7577028" y="2207472"/>
              <a:ext cx="2312" cy="1222990"/>
            </a:xfrm>
            <a:prstGeom prst="curvedConnector3">
              <a:avLst>
                <a:gd name="adj1" fmla="val 40698312"/>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1" name="形状 133"/>
            <p:cNvCxnSpPr>
              <a:stCxn id="22556" idx="2"/>
              <a:endCxn id="22553" idx="3"/>
            </p:cNvCxnSpPr>
            <p:nvPr/>
          </p:nvCxnSpPr>
          <p:spPr>
            <a:xfrm rot="5400000" flipH="1" flipV="1">
              <a:off x="6882301" y="2842158"/>
              <a:ext cx="1243836" cy="25425"/>
            </a:xfrm>
            <a:prstGeom prst="curvedConnector5">
              <a:avLst>
                <a:gd name="adj1" fmla="val 1587"/>
                <a:gd name="adj2" fmla="val -3031666"/>
                <a:gd name="adj3" fmla="val 99777"/>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3934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D7BE6D-715F-4ED7-A5C6-2BFA631927C8}" type="slidenum">
              <a:rPr lang="zh-CN" altLang="en-US" smtClean="0">
                <a:solidFill>
                  <a:schemeClr val="accent1"/>
                </a:solidFill>
              </a:rPr>
              <a:pPr/>
              <a:t>4</a:t>
            </a:fld>
            <a:r>
              <a:rPr lang="en-US" altLang="zh-CN" dirty="0">
                <a:solidFill>
                  <a:schemeClr val="accent1"/>
                </a:solidFill>
              </a:rPr>
              <a:t>/48</a:t>
            </a:r>
          </a:p>
        </p:txBody>
      </p:sp>
      <p:sp>
        <p:nvSpPr>
          <p:cNvPr id="5123" name="Rectangle 2"/>
          <p:cNvSpPr>
            <a:spLocks noGrp="1"/>
          </p:cNvSpPr>
          <p:nvPr>
            <p:ph type="title" idx="4294967295"/>
          </p:nvPr>
        </p:nvSpPr>
        <p:spPr/>
        <p:txBody>
          <a:bodyPr/>
          <a:lstStyle/>
          <a:p>
            <a:pPr algn="l"/>
            <a:r>
              <a:rPr lang="zh-CN" altLang="en-US" b="1">
                <a:latin typeface="Calibri" panose="020F0502020204030204" pitchFamily="34" charset="0"/>
                <a:ea typeface="宋体" panose="02010600030101010101" pitchFamily="2" charset="-122"/>
              </a:rPr>
              <a:t>例</a:t>
            </a:r>
          </a:p>
        </p:txBody>
      </p:sp>
      <p:sp>
        <p:nvSpPr>
          <p:cNvPr id="5124" name="Rectangle 3"/>
          <p:cNvSpPr>
            <a:spLocks noGrp="1"/>
          </p:cNvSpPr>
          <p:nvPr>
            <p:ph type="body" idx="4294967295"/>
          </p:nvPr>
        </p:nvSpPr>
        <p:spPr>
          <a:xfrm>
            <a:off x="323850" y="836712"/>
            <a:ext cx="8496622" cy="2160240"/>
          </a:xfrm>
        </p:spPr>
        <p:txBody>
          <a:bodyPr/>
          <a:lstStyle/>
          <a:p>
            <a:pPr marL="0" indent="0">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假设</a:t>
            </a:r>
            <a:r>
              <a:rPr lang="en-US" altLang="zh-CN" b="1" dirty="0">
                <a:latin typeface="Calibri" panose="020F0502020204030204" pitchFamily="34" charset="0"/>
                <a:ea typeface="宋体" panose="02010600030101010101" pitchFamily="2" charset="-122"/>
              </a:rPr>
              <a:t>5</a:t>
            </a:r>
            <a:r>
              <a:rPr lang="zh-CN" altLang="en-US" b="1" dirty="0">
                <a:latin typeface="Calibri" panose="020F0502020204030204" pitchFamily="34" charset="0"/>
                <a:ea typeface="宋体" panose="02010600030101010101" pitchFamily="2" charset="-122"/>
              </a:rPr>
              <a:t>个教师共讲授</a:t>
            </a:r>
            <a:r>
              <a:rPr lang="en-US" altLang="zh-CN" b="1" dirty="0">
                <a:latin typeface="Calibri" panose="020F0502020204030204" pitchFamily="34" charset="0"/>
                <a:ea typeface="宋体" panose="02010600030101010101" pitchFamily="2" charset="-122"/>
              </a:rPr>
              <a:t>8</a:t>
            </a:r>
            <a:r>
              <a:rPr lang="zh-CN" altLang="en-US" b="1" dirty="0">
                <a:latin typeface="Calibri" panose="020F0502020204030204" pitchFamily="34" charset="0"/>
                <a:ea typeface="宋体" panose="02010600030101010101" pitchFamily="2" charset="-122"/>
              </a:rPr>
              <a:t>门课程。令课程和教师是图的顶点，只要某教师能够讲授某课程，就在该课程与该教师之间画一条边，如下图所示：</a:t>
            </a:r>
          </a:p>
        </p:txBody>
      </p:sp>
      <p:sp>
        <p:nvSpPr>
          <p:cNvPr id="5125" name="Oval 4"/>
          <p:cNvSpPr>
            <a:spLocks noChangeArrowheads="1"/>
          </p:cNvSpPr>
          <p:nvPr/>
        </p:nvSpPr>
        <p:spPr bwMode="auto">
          <a:xfrm>
            <a:off x="2843932" y="3332460"/>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5126" name="Oval 5"/>
          <p:cNvSpPr>
            <a:spLocks noChangeArrowheads="1"/>
          </p:cNvSpPr>
          <p:nvPr/>
        </p:nvSpPr>
        <p:spPr bwMode="auto">
          <a:xfrm>
            <a:off x="3419475" y="3332460"/>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5127" name="Oval 6"/>
          <p:cNvSpPr>
            <a:spLocks noChangeArrowheads="1"/>
          </p:cNvSpPr>
          <p:nvPr/>
        </p:nvSpPr>
        <p:spPr bwMode="auto">
          <a:xfrm>
            <a:off x="3995738" y="3332460"/>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5128" name="Oval 7"/>
          <p:cNvSpPr>
            <a:spLocks noChangeArrowheads="1"/>
          </p:cNvSpPr>
          <p:nvPr/>
        </p:nvSpPr>
        <p:spPr bwMode="auto">
          <a:xfrm>
            <a:off x="4500563" y="3332460"/>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5129" name="Oval 8"/>
          <p:cNvSpPr>
            <a:spLocks noChangeArrowheads="1"/>
          </p:cNvSpPr>
          <p:nvPr/>
        </p:nvSpPr>
        <p:spPr bwMode="auto">
          <a:xfrm>
            <a:off x="5076825" y="3332460"/>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5130" name="Oval 9"/>
          <p:cNvSpPr>
            <a:spLocks noChangeArrowheads="1"/>
          </p:cNvSpPr>
          <p:nvPr/>
        </p:nvSpPr>
        <p:spPr bwMode="auto">
          <a:xfrm>
            <a:off x="6804025" y="3332460"/>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5131" name="Oval 10"/>
          <p:cNvSpPr>
            <a:spLocks noChangeArrowheads="1"/>
          </p:cNvSpPr>
          <p:nvPr/>
        </p:nvSpPr>
        <p:spPr bwMode="auto">
          <a:xfrm>
            <a:off x="5651500" y="3332460"/>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5132" name="Oval 11"/>
          <p:cNvSpPr>
            <a:spLocks noChangeArrowheads="1"/>
          </p:cNvSpPr>
          <p:nvPr/>
        </p:nvSpPr>
        <p:spPr bwMode="auto">
          <a:xfrm>
            <a:off x="6227763" y="3332460"/>
            <a:ext cx="215900" cy="215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5133" name="Oval 12"/>
          <p:cNvSpPr>
            <a:spLocks noChangeArrowheads="1"/>
          </p:cNvSpPr>
          <p:nvPr/>
        </p:nvSpPr>
        <p:spPr bwMode="auto">
          <a:xfrm>
            <a:off x="3492500" y="4627860"/>
            <a:ext cx="215900" cy="2159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5134" name="Oval 13"/>
          <p:cNvSpPr>
            <a:spLocks noChangeArrowheads="1"/>
          </p:cNvSpPr>
          <p:nvPr/>
        </p:nvSpPr>
        <p:spPr bwMode="auto">
          <a:xfrm>
            <a:off x="4140200" y="4627860"/>
            <a:ext cx="215900" cy="2159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5135" name="Oval 14"/>
          <p:cNvSpPr>
            <a:spLocks noChangeArrowheads="1"/>
          </p:cNvSpPr>
          <p:nvPr/>
        </p:nvSpPr>
        <p:spPr bwMode="auto">
          <a:xfrm>
            <a:off x="4787900" y="4627860"/>
            <a:ext cx="215900" cy="2159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5136" name="Oval 15"/>
          <p:cNvSpPr>
            <a:spLocks noChangeArrowheads="1"/>
          </p:cNvSpPr>
          <p:nvPr/>
        </p:nvSpPr>
        <p:spPr bwMode="auto">
          <a:xfrm>
            <a:off x="5435600" y="4627860"/>
            <a:ext cx="215900" cy="2159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5137" name="Oval 16"/>
          <p:cNvSpPr>
            <a:spLocks noChangeArrowheads="1"/>
          </p:cNvSpPr>
          <p:nvPr/>
        </p:nvSpPr>
        <p:spPr bwMode="auto">
          <a:xfrm>
            <a:off x="6156325" y="4627860"/>
            <a:ext cx="215900" cy="2159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5138" name="Text Box 17"/>
          <p:cNvSpPr txBox="1">
            <a:spLocks noChangeArrowheads="1"/>
          </p:cNvSpPr>
          <p:nvPr/>
        </p:nvSpPr>
        <p:spPr bwMode="auto">
          <a:xfrm>
            <a:off x="1691680" y="3162597"/>
            <a:ext cx="10086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课程</a:t>
            </a:r>
          </a:p>
        </p:txBody>
      </p:sp>
      <p:sp>
        <p:nvSpPr>
          <p:cNvPr id="5139" name="Text Box 18"/>
          <p:cNvSpPr txBox="1">
            <a:spLocks noChangeArrowheads="1"/>
          </p:cNvSpPr>
          <p:nvPr/>
        </p:nvSpPr>
        <p:spPr bwMode="auto">
          <a:xfrm>
            <a:off x="1705968" y="4411960"/>
            <a:ext cx="10086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教师</a:t>
            </a:r>
          </a:p>
        </p:txBody>
      </p:sp>
      <p:sp>
        <p:nvSpPr>
          <p:cNvPr id="5140" name="Line 19"/>
          <p:cNvSpPr>
            <a:spLocks noChangeShapeType="1"/>
          </p:cNvSpPr>
          <p:nvPr/>
        </p:nvSpPr>
        <p:spPr bwMode="auto">
          <a:xfrm>
            <a:off x="2987675" y="3475335"/>
            <a:ext cx="576263"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41" name="Line 20"/>
          <p:cNvSpPr>
            <a:spLocks noChangeShapeType="1"/>
          </p:cNvSpPr>
          <p:nvPr/>
        </p:nvSpPr>
        <p:spPr bwMode="auto">
          <a:xfrm>
            <a:off x="3492500" y="3475335"/>
            <a:ext cx="71438" cy="129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42" name="Line 21"/>
          <p:cNvSpPr>
            <a:spLocks noChangeShapeType="1"/>
          </p:cNvSpPr>
          <p:nvPr/>
        </p:nvSpPr>
        <p:spPr bwMode="auto">
          <a:xfrm flipH="1">
            <a:off x="3563938" y="3475335"/>
            <a:ext cx="2160587"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43" name="Line 22"/>
          <p:cNvSpPr>
            <a:spLocks noChangeShapeType="1"/>
          </p:cNvSpPr>
          <p:nvPr/>
        </p:nvSpPr>
        <p:spPr bwMode="auto">
          <a:xfrm>
            <a:off x="3492500" y="3475335"/>
            <a:ext cx="792163" cy="129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44" name="Line 23"/>
          <p:cNvSpPr>
            <a:spLocks noChangeShapeType="1"/>
          </p:cNvSpPr>
          <p:nvPr/>
        </p:nvSpPr>
        <p:spPr bwMode="auto">
          <a:xfrm>
            <a:off x="2987675" y="3475335"/>
            <a:ext cx="1944688" cy="129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45" name="Line 24"/>
          <p:cNvSpPr>
            <a:spLocks noChangeShapeType="1"/>
          </p:cNvSpPr>
          <p:nvPr/>
        </p:nvSpPr>
        <p:spPr bwMode="auto">
          <a:xfrm>
            <a:off x="4067175" y="3403897"/>
            <a:ext cx="2233613"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46" name="Line 25"/>
          <p:cNvSpPr>
            <a:spLocks noChangeShapeType="1"/>
          </p:cNvSpPr>
          <p:nvPr/>
        </p:nvSpPr>
        <p:spPr bwMode="auto">
          <a:xfrm>
            <a:off x="4067175" y="3403897"/>
            <a:ext cx="1512888"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47" name="Line 26"/>
          <p:cNvSpPr>
            <a:spLocks noChangeShapeType="1"/>
          </p:cNvSpPr>
          <p:nvPr/>
        </p:nvSpPr>
        <p:spPr bwMode="auto">
          <a:xfrm flipH="1">
            <a:off x="6300788" y="3475335"/>
            <a:ext cx="576262"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48" name="Line 27"/>
          <p:cNvSpPr>
            <a:spLocks noChangeShapeType="1"/>
          </p:cNvSpPr>
          <p:nvPr/>
        </p:nvSpPr>
        <p:spPr bwMode="auto">
          <a:xfrm flipH="1">
            <a:off x="3563938" y="3475335"/>
            <a:ext cx="3384550"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49" name="Line 28"/>
          <p:cNvSpPr>
            <a:spLocks noChangeShapeType="1"/>
          </p:cNvSpPr>
          <p:nvPr/>
        </p:nvSpPr>
        <p:spPr bwMode="auto">
          <a:xfrm flipH="1">
            <a:off x="6300788" y="3475335"/>
            <a:ext cx="71437" cy="129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50" name="Line 29"/>
          <p:cNvSpPr>
            <a:spLocks noChangeShapeType="1"/>
          </p:cNvSpPr>
          <p:nvPr/>
        </p:nvSpPr>
        <p:spPr bwMode="auto">
          <a:xfrm flipH="1">
            <a:off x="5580063" y="3403897"/>
            <a:ext cx="792162"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51" name="Line 30"/>
          <p:cNvSpPr>
            <a:spLocks noChangeShapeType="1"/>
          </p:cNvSpPr>
          <p:nvPr/>
        </p:nvSpPr>
        <p:spPr bwMode="auto">
          <a:xfrm>
            <a:off x="5219700" y="3475335"/>
            <a:ext cx="288925" cy="129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52" name="Line 31"/>
          <p:cNvSpPr>
            <a:spLocks noChangeShapeType="1"/>
          </p:cNvSpPr>
          <p:nvPr/>
        </p:nvSpPr>
        <p:spPr bwMode="auto">
          <a:xfrm flipH="1">
            <a:off x="4859338" y="3475335"/>
            <a:ext cx="288925"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53" name="Line 32"/>
          <p:cNvSpPr>
            <a:spLocks noChangeShapeType="1"/>
          </p:cNvSpPr>
          <p:nvPr/>
        </p:nvSpPr>
        <p:spPr bwMode="auto">
          <a:xfrm flipH="1">
            <a:off x="4284663" y="3403897"/>
            <a:ext cx="287337"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54" name="Line 33"/>
          <p:cNvSpPr>
            <a:spLocks noChangeShapeType="1"/>
          </p:cNvSpPr>
          <p:nvPr/>
        </p:nvSpPr>
        <p:spPr bwMode="auto">
          <a:xfrm>
            <a:off x="4643438" y="3475335"/>
            <a:ext cx="1728787" cy="129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
        <p:nvSpPr>
          <p:cNvPr id="5155" name="Line 34"/>
          <p:cNvSpPr>
            <a:spLocks noChangeShapeType="1"/>
          </p:cNvSpPr>
          <p:nvPr/>
        </p:nvSpPr>
        <p:spPr bwMode="auto">
          <a:xfrm flipH="1">
            <a:off x="5508625" y="3403897"/>
            <a:ext cx="287338"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a:p>
        </p:txBody>
      </p:sp>
    </p:spTree>
    <p:extLst>
      <p:ext uri="{BB962C8B-B14F-4D97-AF65-F5344CB8AC3E}">
        <p14:creationId xmlns:p14="http://schemas.microsoft.com/office/powerpoint/2010/main" val="105988330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9EE8F7-374D-4570-9668-13281FF06520}" type="slidenum">
              <a:rPr lang="zh-CN" altLang="en-US" smtClean="0">
                <a:solidFill>
                  <a:schemeClr val="accent1"/>
                </a:solidFill>
              </a:rPr>
              <a:pPr/>
              <a:t>40</a:t>
            </a:fld>
            <a:r>
              <a:rPr lang="en-US" altLang="zh-CN" dirty="0">
                <a:solidFill>
                  <a:schemeClr val="accent1"/>
                </a:solidFill>
              </a:rPr>
              <a:t>/48</a:t>
            </a:r>
          </a:p>
        </p:txBody>
      </p:sp>
      <p:sp>
        <p:nvSpPr>
          <p:cNvPr id="23555"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 </a:t>
            </a:r>
            <a:r>
              <a:rPr lang="en-US" altLang="zh-CN" sz="4000">
                <a:latin typeface="Calibri" panose="020F0502020204030204" pitchFamily="34" charset="0"/>
                <a:ea typeface="宋体" panose="02010600030101010101" pitchFamily="2" charset="-122"/>
              </a:rPr>
              <a:t>2</a:t>
            </a:r>
            <a:r>
              <a:rPr lang="zh-CN" altLang="en-US" sz="4000">
                <a:latin typeface="Calibri" panose="020F0502020204030204" pitchFamily="34" charset="0"/>
                <a:ea typeface="宋体" panose="02010600030101010101" pitchFamily="2" charset="-122"/>
              </a:rPr>
              <a:t>元</a:t>
            </a:r>
            <a:r>
              <a:rPr lang="en-US" altLang="zh-CN" sz="4000">
                <a:latin typeface="Calibri" panose="020F0502020204030204" pitchFamily="34" charset="0"/>
                <a:ea typeface="宋体" panose="02010600030101010101" pitchFamily="2" charset="-122"/>
              </a:rPr>
              <a:t>3</a:t>
            </a:r>
            <a:r>
              <a:rPr lang="zh-CN" altLang="en-US" sz="4000">
                <a:latin typeface="Calibri" panose="020F0502020204030204" pitchFamily="34" charset="0"/>
                <a:ea typeface="宋体" panose="02010600030101010101" pitchFamily="2" charset="-122"/>
              </a:rPr>
              <a:t>级</a:t>
            </a:r>
            <a:r>
              <a:rPr lang="zh-CN" altLang="en-US" sz="4000" b="1">
                <a:latin typeface="Calibri" panose="020F0502020204030204" pitchFamily="34" charset="0"/>
                <a:ea typeface="宋体" panose="02010600030101010101" pitchFamily="2" charset="-122"/>
              </a:rPr>
              <a:t>布鲁英（</a:t>
            </a:r>
            <a:r>
              <a:rPr lang="en-US" altLang="zh-CN" sz="4000" b="1">
                <a:latin typeface="Calibri" panose="020F0502020204030204" pitchFamily="34" charset="0"/>
                <a:ea typeface="宋体" panose="02010600030101010101" pitchFamily="2" charset="-122"/>
              </a:rPr>
              <a:t>De Bruijn)</a:t>
            </a:r>
            <a:r>
              <a:rPr lang="zh-CN" altLang="en-US" sz="4000" b="1">
                <a:latin typeface="Calibri" panose="020F0502020204030204" pitchFamily="34" charset="0"/>
                <a:ea typeface="宋体" panose="02010600030101010101" pitchFamily="2" charset="-122"/>
              </a:rPr>
              <a:t>序列</a:t>
            </a:r>
            <a:endParaRPr lang="zh-CN" altLang="en-US" sz="4000">
              <a:latin typeface="Calibri" panose="020F0502020204030204" pitchFamily="34" charset="0"/>
              <a:ea typeface="宋体" panose="02010600030101010101" pitchFamily="2" charset="-122"/>
            </a:endParaRPr>
          </a:p>
        </p:txBody>
      </p:sp>
      <p:sp>
        <p:nvSpPr>
          <p:cNvPr id="23556" name="Rectangle 3"/>
          <p:cNvSpPr>
            <a:spLocks noGrp="1"/>
          </p:cNvSpPr>
          <p:nvPr>
            <p:ph type="body" idx="4294967295"/>
          </p:nvPr>
        </p:nvSpPr>
        <p:spPr>
          <a:xfrm>
            <a:off x="323850" y="1052513"/>
            <a:ext cx="8229600" cy="1743075"/>
          </a:xfrm>
        </p:spPr>
        <p:txBody>
          <a:bodyPr/>
          <a:lstStyle/>
          <a:p>
            <a:pPr marL="0" indent="0">
              <a:buFont typeface="Arial" panose="020B0604020202020204" pitchFamily="34" charset="0"/>
              <a:buNone/>
            </a:pPr>
            <a:r>
              <a:rPr lang="zh-CN" altLang="en-US" sz="2400" b="1">
                <a:latin typeface="Calibri" panose="020F0502020204030204" pitchFamily="34" charset="0"/>
                <a:ea typeface="宋体" panose="02010600030101010101" pitchFamily="2" charset="-122"/>
              </a:rPr>
              <a:t>在无线电通信中，有一个有趣的有向欧拉回路的应用。假设有一个有</a:t>
            </a:r>
            <a:r>
              <a:rPr lang="en-US" altLang="zh-CN" sz="2400" b="1">
                <a:latin typeface="Calibri" panose="020F0502020204030204" pitchFamily="34" charset="0"/>
                <a:ea typeface="宋体" panose="02010600030101010101" pitchFamily="2" charset="-122"/>
              </a:rPr>
              <a:t>8</a:t>
            </a:r>
            <a:r>
              <a:rPr lang="zh-CN" altLang="en-US" sz="2400" b="1">
                <a:latin typeface="Calibri" panose="020F0502020204030204" pitchFamily="34" charset="0"/>
                <a:ea typeface="宋体" panose="02010600030101010101" pitchFamily="2" charset="-122"/>
              </a:rPr>
              <a:t>个不同扇区的旋转磁鼓，每个扇区要么包含一个</a:t>
            </a:r>
            <a:r>
              <a:rPr lang="en-US" altLang="zh-CN" sz="2400" b="1">
                <a:latin typeface="Calibri" panose="020F0502020204030204" pitchFamily="34" charset="0"/>
                <a:ea typeface="宋体" panose="02010600030101010101" pitchFamily="2" charset="-122"/>
              </a:rPr>
              <a:t>0</a:t>
            </a:r>
            <a:r>
              <a:rPr lang="zh-CN" altLang="en-US" sz="2400" b="1">
                <a:latin typeface="Calibri" panose="020F0502020204030204" pitchFamily="34" charset="0"/>
                <a:ea typeface="宋体" panose="02010600030101010101" pitchFamily="2" charset="-122"/>
              </a:rPr>
              <a:t>，要么包含</a:t>
            </a:r>
            <a:r>
              <a:rPr lang="en-US" altLang="zh-CN" sz="2400" b="1">
                <a:latin typeface="Calibri" panose="020F0502020204030204" pitchFamily="34" charset="0"/>
                <a:ea typeface="宋体" panose="02010600030101010101" pitchFamily="2" charset="-122"/>
              </a:rPr>
              <a:t>1</a:t>
            </a:r>
            <a:r>
              <a:rPr lang="zh-CN" altLang="en-US" sz="2400" b="1">
                <a:latin typeface="Calibri" panose="020F0502020204030204" pitchFamily="34" charset="0"/>
                <a:ea typeface="宋体" panose="02010600030101010101" pitchFamily="2" charset="-122"/>
              </a:rPr>
              <a:t>。共放置</a:t>
            </a:r>
            <a:r>
              <a:rPr lang="en-US" altLang="zh-CN" sz="2400" b="1">
                <a:latin typeface="Calibri" panose="020F0502020204030204" pitchFamily="34" charset="0"/>
                <a:ea typeface="宋体" panose="02010600030101010101" pitchFamily="2" charset="-122"/>
              </a:rPr>
              <a:t>3</a:t>
            </a:r>
            <a:r>
              <a:rPr lang="zh-CN" altLang="en-US" sz="2400" b="1">
                <a:latin typeface="Calibri" panose="020F0502020204030204" pitchFamily="34" charset="0"/>
                <a:ea typeface="宋体" panose="02010600030101010101" pitchFamily="2" charset="-122"/>
              </a:rPr>
              <a:t>个探测器使得它们能读出</a:t>
            </a:r>
            <a:r>
              <a:rPr lang="en-US" altLang="zh-CN" sz="2400" b="1">
                <a:latin typeface="Calibri" panose="020F0502020204030204" pitchFamily="34" charset="0"/>
                <a:ea typeface="宋体" panose="02010600030101010101" pitchFamily="2" charset="-122"/>
              </a:rPr>
              <a:t>3</a:t>
            </a:r>
            <a:r>
              <a:rPr lang="zh-CN" altLang="en-US" sz="2400" b="1">
                <a:latin typeface="Calibri" panose="020F0502020204030204" pitchFamily="34" charset="0"/>
                <a:ea typeface="宋体" panose="02010600030101010101" pitchFamily="2" charset="-122"/>
              </a:rPr>
              <a:t>个相邻扇区的内容，如下图所示。</a:t>
            </a:r>
          </a:p>
        </p:txBody>
      </p:sp>
      <p:grpSp>
        <p:nvGrpSpPr>
          <p:cNvPr id="23557" name="Group 4"/>
          <p:cNvGrpSpPr>
            <a:grpSpLocks/>
          </p:cNvGrpSpPr>
          <p:nvPr/>
        </p:nvGrpSpPr>
        <p:grpSpPr bwMode="auto">
          <a:xfrm>
            <a:off x="1042988" y="3141663"/>
            <a:ext cx="2233612" cy="1728787"/>
            <a:chOff x="657" y="2160"/>
            <a:chExt cx="2042" cy="1633"/>
          </a:xfrm>
        </p:grpSpPr>
        <p:sp>
          <p:nvSpPr>
            <p:cNvPr id="23580" name="Oval 5"/>
            <p:cNvSpPr>
              <a:spLocks noChangeArrowheads="1"/>
            </p:cNvSpPr>
            <p:nvPr/>
          </p:nvSpPr>
          <p:spPr bwMode="auto">
            <a:xfrm>
              <a:off x="1156" y="2341"/>
              <a:ext cx="1543" cy="1452"/>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81" name="Line 6"/>
            <p:cNvSpPr>
              <a:spLocks noChangeShapeType="1"/>
            </p:cNvSpPr>
            <p:nvPr/>
          </p:nvSpPr>
          <p:spPr bwMode="auto">
            <a:xfrm>
              <a:off x="1927" y="2341"/>
              <a:ext cx="0" cy="14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Line 7"/>
            <p:cNvSpPr>
              <a:spLocks noChangeShapeType="1"/>
            </p:cNvSpPr>
            <p:nvPr/>
          </p:nvSpPr>
          <p:spPr bwMode="auto">
            <a:xfrm>
              <a:off x="1156" y="3067"/>
              <a:ext cx="15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3" name="Line 8"/>
            <p:cNvSpPr>
              <a:spLocks noChangeShapeType="1"/>
            </p:cNvSpPr>
            <p:nvPr/>
          </p:nvSpPr>
          <p:spPr bwMode="auto">
            <a:xfrm flipH="1">
              <a:off x="1338" y="2568"/>
              <a:ext cx="1134" cy="9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4" name="Line 9"/>
            <p:cNvSpPr>
              <a:spLocks noChangeShapeType="1"/>
            </p:cNvSpPr>
            <p:nvPr/>
          </p:nvSpPr>
          <p:spPr bwMode="auto">
            <a:xfrm>
              <a:off x="1383" y="2568"/>
              <a:ext cx="1089" cy="9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5" name="Line 10"/>
            <p:cNvSpPr>
              <a:spLocks noChangeShapeType="1"/>
            </p:cNvSpPr>
            <p:nvPr/>
          </p:nvSpPr>
          <p:spPr bwMode="auto">
            <a:xfrm flipV="1">
              <a:off x="657" y="2296"/>
              <a:ext cx="908"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6" name="Line 11"/>
            <p:cNvSpPr>
              <a:spLocks noChangeShapeType="1"/>
            </p:cNvSpPr>
            <p:nvPr/>
          </p:nvSpPr>
          <p:spPr bwMode="auto">
            <a:xfrm flipH="1">
              <a:off x="1066" y="2568"/>
              <a:ext cx="136" cy="3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7" name="Line 12"/>
            <p:cNvSpPr>
              <a:spLocks noChangeShapeType="1"/>
            </p:cNvSpPr>
            <p:nvPr/>
          </p:nvSpPr>
          <p:spPr bwMode="auto">
            <a:xfrm>
              <a:off x="1020" y="3158"/>
              <a:ext cx="182" cy="4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8" name="Line 13"/>
            <p:cNvSpPr>
              <a:spLocks noChangeShapeType="1"/>
            </p:cNvSpPr>
            <p:nvPr/>
          </p:nvSpPr>
          <p:spPr bwMode="auto">
            <a:xfrm flipV="1">
              <a:off x="1383" y="2160"/>
              <a:ext cx="408"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9" name="Line 14"/>
            <p:cNvSpPr>
              <a:spLocks noChangeShapeType="1"/>
            </p:cNvSpPr>
            <p:nvPr/>
          </p:nvSpPr>
          <p:spPr bwMode="auto">
            <a:xfrm>
              <a:off x="657" y="2614"/>
              <a:ext cx="454"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0" name="Line 15"/>
            <p:cNvSpPr>
              <a:spLocks noChangeShapeType="1"/>
            </p:cNvSpPr>
            <p:nvPr/>
          </p:nvSpPr>
          <p:spPr bwMode="auto">
            <a:xfrm>
              <a:off x="657" y="2614"/>
              <a:ext cx="454" cy="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58" name="Group 16"/>
          <p:cNvGrpSpPr>
            <a:grpSpLocks/>
          </p:cNvGrpSpPr>
          <p:nvPr/>
        </p:nvGrpSpPr>
        <p:grpSpPr bwMode="auto">
          <a:xfrm>
            <a:off x="5507038" y="4579938"/>
            <a:ext cx="2233612" cy="1728787"/>
            <a:chOff x="2925" y="2160"/>
            <a:chExt cx="2042" cy="1633"/>
          </a:xfrm>
        </p:grpSpPr>
        <p:sp>
          <p:nvSpPr>
            <p:cNvPr id="23561" name="Oval 17"/>
            <p:cNvSpPr>
              <a:spLocks noChangeArrowheads="1"/>
            </p:cNvSpPr>
            <p:nvPr/>
          </p:nvSpPr>
          <p:spPr bwMode="auto">
            <a:xfrm>
              <a:off x="3424" y="2341"/>
              <a:ext cx="1543" cy="1452"/>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3562" name="Line 18"/>
            <p:cNvSpPr>
              <a:spLocks noChangeShapeType="1"/>
            </p:cNvSpPr>
            <p:nvPr/>
          </p:nvSpPr>
          <p:spPr bwMode="auto">
            <a:xfrm>
              <a:off x="4195" y="2341"/>
              <a:ext cx="0" cy="14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3" name="Line 19"/>
            <p:cNvSpPr>
              <a:spLocks noChangeShapeType="1"/>
            </p:cNvSpPr>
            <p:nvPr/>
          </p:nvSpPr>
          <p:spPr bwMode="auto">
            <a:xfrm>
              <a:off x="3424" y="3067"/>
              <a:ext cx="15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Line 20"/>
            <p:cNvSpPr>
              <a:spLocks noChangeShapeType="1"/>
            </p:cNvSpPr>
            <p:nvPr/>
          </p:nvSpPr>
          <p:spPr bwMode="auto">
            <a:xfrm flipH="1">
              <a:off x="3606" y="2568"/>
              <a:ext cx="1134" cy="9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Line 21"/>
            <p:cNvSpPr>
              <a:spLocks noChangeShapeType="1"/>
            </p:cNvSpPr>
            <p:nvPr/>
          </p:nvSpPr>
          <p:spPr bwMode="auto">
            <a:xfrm>
              <a:off x="3651" y="2568"/>
              <a:ext cx="1089" cy="9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Line 22"/>
            <p:cNvSpPr>
              <a:spLocks noChangeShapeType="1"/>
            </p:cNvSpPr>
            <p:nvPr/>
          </p:nvSpPr>
          <p:spPr bwMode="auto">
            <a:xfrm flipV="1">
              <a:off x="2925" y="2296"/>
              <a:ext cx="908"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23"/>
            <p:cNvSpPr>
              <a:spLocks noChangeShapeType="1"/>
            </p:cNvSpPr>
            <p:nvPr/>
          </p:nvSpPr>
          <p:spPr bwMode="auto">
            <a:xfrm flipH="1">
              <a:off x="3334" y="2568"/>
              <a:ext cx="136" cy="3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24"/>
            <p:cNvSpPr>
              <a:spLocks noChangeShapeType="1"/>
            </p:cNvSpPr>
            <p:nvPr/>
          </p:nvSpPr>
          <p:spPr bwMode="auto">
            <a:xfrm>
              <a:off x="3288" y="3158"/>
              <a:ext cx="182" cy="4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25"/>
            <p:cNvSpPr>
              <a:spLocks noChangeShapeType="1"/>
            </p:cNvSpPr>
            <p:nvPr/>
          </p:nvSpPr>
          <p:spPr bwMode="auto">
            <a:xfrm flipV="1">
              <a:off x="3651" y="2160"/>
              <a:ext cx="408"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26"/>
            <p:cNvSpPr>
              <a:spLocks noChangeShapeType="1"/>
            </p:cNvSpPr>
            <p:nvPr/>
          </p:nvSpPr>
          <p:spPr bwMode="auto">
            <a:xfrm>
              <a:off x="2925" y="2614"/>
              <a:ext cx="454"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Line 27"/>
            <p:cNvSpPr>
              <a:spLocks noChangeShapeType="1"/>
            </p:cNvSpPr>
            <p:nvPr/>
          </p:nvSpPr>
          <p:spPr bwMode="auto">
            <a:xfrm>
              <a:off x="2925" y="2614"/>
              <a:ext cx="454" cy="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Text Box 28"/>
            <p:cNvSpPr txBox="1">
              <a:spLocks noChangeArrowheads="1"/>
            </p:cNvSpPr>
            <p:nvPr/>
          </p:nvSpPr>
          <p:spPr bwMode="auto">
            <a:xfrm>
              <a:off x="3910" y="2535"/>
              <a:ext cx="28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3573" name="Text Box 29"/>
            <p:cNvSpPr txBox="1">
              <a:spLocks noChangeArrowheads="1"/>
            </p:cNvSpPr>
            <p:nvPr/>
          </p:nvSpPr>
          <p:spPr bwMode="auto">
            <a:xfrm>
              <a:off x="3594" y="2808"/>
              <a:ext cx="28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23574" name="Text Box 30"/>
            <p:cNvSpPr txBox="1">
              <a:spLocks noChangeArrowheads="1"/>
            </p:cNvSpPr>
            <p:nvPr/>
          </p:nvSpPr>
          <p:spPr bwMode="auto">
            <a:xfrm>
              <a:off x="3594" y="3126"/>
              <a:ext cx="28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3575" name="Text Box 31"/>
            <p:cNvSpPr txBox="1">
              <a:spLocks noChangeArrowheads="1"/>
            </p:cNvSpPr>
            <p:nvPr/>
          </p:nvSpPr>
          <p:spPr bwMode="auto">
            <a:xfrm>
              <a:off x="3879" y="3354"/>
              <a:ext cx="28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23576" name="Text Box 32"/>
            <p:cNvSpPr txBox="1">
              <a:spLocks noChangeArrowheads="1"/>
            </p:cNvSpPr>
            <p:nvPr/>
          </p:nvSpPr>
          <p:spPr bwMode="auto">
            <a:xfrm>
              <a:off x="4273" y="2535"/>
              <a:ext cx="28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23577" name="Text Box 33"/>
            <p:cNvSpPr txBox="1">
              <a:spLocks noChangeArrowheads="1"/>
            </p:cNvSpPr>
            <p:nvPr/>
          </p:nvSpPr>
          <p:spPr bwMode="auto">
            <a:xfrm>
              <a:off x="4500" y="2808"/>
              <a:ext cx="28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23578" name="Text Box 34"/>
            <p:cNvSpPr txBox="1">
              <a:spLocks noChangeArrowheads="1"/>
            </p:cNvSpPr>
            <p:nvPr/>
          </p:nvSpPr>
          <p:spPr bwMode="auto">
            <a:xfrm>
              <a:off x="4500" y="3081"/>
              <a:ext cx="28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23579" name="Text Box 35"/>
            <p:cNvSpPr txBox="1">
              <a:spLocks noChangeArrowheads="1"/>
            </p:cNvSpPr>
            <p:nvPr/>
          </p:nvSpPr>
          <p:spPr bwMode="auto">
            <a:xfrm>
              <a:off x="4273" y="3354"/>
              <a:ext cx="28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grpSp>
      <p:sp>
        <p:nvSpPr>
          <p:cNvPr id="23559" name="Text Box 36"/>
          <p:cNvSpPr txBox="1">
            <a:spLocks noChangeArrowheads="1"/>
          </p:cNvSpPr>
          <p:nvPr/>
        </p:nvSpPr>
        <p:spPr bwMode="auto">
          <a:xfrm>
            <a:off x="4264025" y="3232150"/>
            <a:ext cx="44846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下面的任务是：对每个扇区赋予</a:t>
            </a:r>
            <a:r>
              <a:rPr lang="en-US" altLang="zh-CN" sz="2400" b="1"/>
              <a:t>1</a:t>
            </a:r>
            <a:r>
              <a:rPr lang="zh-CN" altLang="en-US" sz="2400" b="1"/>
              <a:t>和</a:t>
            </a:r>
            <a:r>
              <a:rPr lang="en-US" altLang="zh-CN" sz="2400" b="1"/>
              <a:t>0</a:t>
            </a:r>
            <a:r>
              <a:rPr lang="zh-CN" altLang="en-US" sz="2400" b="1"/>
              <a:t>，使得探测器的读数能够描述旋转磁鼓的确切位置。</a:t>
            </a:r>
          </a:p>
        </p:txBody>
      </p:sp>
      <p:sp>
        <p:nvSpPr>
          <p:cNvPr id="23560" name="Text Box 37"/>
          <p:cNvSpPr txBox="1">
            <a:spLocks noChangeArrowheads="1"/>
          </p:cNvSpPr>
          <p:nvPr/>
        </p:nvSpPr>
        <p:spPr bwMode="auto">
          <a:xfrm>
            <a:off x="827088" y="5018088"/>
            <a:ext cx="46815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333300"/>
                </a:solidFill>
              </a:rPr>
              <a:t>假设如右图所示地赋值。可以看到：读数与位置不是一一对应</a:t>
            </a:r>
          </a:p>
          <a:p>
            <a:pPr eaLnBrk="1" hangingPunct="1"/>
            <a:r>
              <a:rPr lang="zh-CN" altLang="en-US" sz="2400" b="1">
                <a:solidFill>
                  <a:srgbClr val="333300"/>
                </a:solidFill>
              </a:rPr>
              <a:t>（</a:t>
            </a:r>
            <a:r>
              <a:rPr lang="en-US" altLang="zh-CN" sz="2400" b="1">
                <a:solidFill>
                  <a:srgbClr val="333300"/>
                </a:solidFill>
              </a:rPr>
              <a:t>8</a:t>
            </a:r>
            <a:r>
              <a:rPr lang="zh-CN" altLang="en-US" sz="2400" b="1">
                <a:solidFill>
                  <a:srgbClr val="333300"/>
                </a:solidFill>
              </a:rPr>
              <a:t>个位置，只有</a:t>
            </a:r>
            <a:r>
              <a:rPr lang="en-US" altLang="zh-CN" sz="2400" b="1">
                <a:solidFill>
                  <a:srgbClr val="333300"/>
                </a:solidFill>
              </a:rPr>
              <a:t>2</a:t>
            </a:r>
            <a:r>
              <a:rPr lang="zh-CN" altLang="en-US" sz="2400" b="1">
                <a:solidFill>
                  <a:srgbClr val="333300"/>
                </a:solidFill>
              </a:rPr>
              <a:t>个读数）。</a:t>
            </a:r>
          </a:p>
        </p:txBody>
      </p:sp>
    </p:spTree>
    <p:extLst>
      <p:ext uri="{BB962C8B-B14F-4D97-AF65-F5344CB8AC3E}">
        <p14:creationId xmlns:p14="http://schemas.microsoft.com/office/powerpoint/2010/main" val="1909781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94CC7B-913F-4459-9682-36EB221D59B8}" type="slidenum">
              <a:rPr lang="zh-CN" altLang="en-US" smtClean="0">
                <a:solidFill>
                  <a:schemeClr val="accent1"/>
                </a:solidFill>
              </a:rPr>
              <a:pPr/>
              <a:t>41</a:t>
            </a:fld>
            <a:r>
              <a:rPr lang="en-US" altLang="zh-CN" dirty="0">
                <a:solidFill>
                  <a:schemeClr val="accent1"/>
                </a:solidFill>
              </a:rPr>
              <a:t>/48</a:t>
            </a:r>
          </a:p>
        </p:txBody>
      </p:sp>
      <p:sp>
        <p:nvSpPr>
          <p:cNvPr id="24579"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 </a:t>
            </a:r>
            <a:r>
              <a:rPr lang="en-US" altLang="zh-CN" sz="4000">
                <a:latin typeface="Calibri" panose="020F0502020204030204" pitchFamily="34" charset="0"/>
                <a:ea typeface="宋体" panose="02010600030101010101" pitchFamily="2" charset="-122"/>
              </a:rPr>
              <a:t>2</a:t>
            </a:r>
            <a:r>
              <a:rPr lang="zh-CN" altLang="en-US" sz="4000">
                <a:latin typeface="Calibri" panose="020F0502020204030204" pitchFamily="34" charset="0"/>
                <a:ea typeface="宋体" panose="02010600030101010101" pitchFamily="2" charset="-122"/>
              </a:rPr>
              <a:t>元</a:t>
            </a:r>
            <a:r>
              <a:rPr lang="en-US" altLang="zh-CN" sz="4000">
                <a:latin typeface="Calibri" panose="020F0502020204030204" pitchFamily="34" charset="0"/>
                <a:ea typeface="宋体" panose="02010600030101010101" pitchFamily="2" charset="-122"/>
              </a:rPr>
              <a:t>3</a:t>
            </a:r>
            <a:r>
              <a:rPr lang="zh-CN" altLang="en-US" sz="4000">
                <a:latin typeface="Calibri" panose="020F0502020204030204" pitchFamily="34" charset="0"/>
                <a:ea typeface="宋体" panose="02010600030101010101" pitchFamily="2" charset="-122"/>
              </a:rPr>
              <a:t>级</a:t>
            </a:r>
            <a:r>
              <a:rPr lang="zh-CN" altLang="en-US" sz="4000" b="1">
                <a:latin typeface="Calibri" panose="020F0502020204030204" pitchFamily="34" charset="0"/>
                <a:ea typeface="宋体" panose="02010600030101010101" pitchFamily="2" charset="-122"/>
              </a:rPr>
              <a:t>布鲁英（</a:t>
            </a:r>
            <a:r>
              <a:rPr lang="en-US" altLang="zh-CN" sz="4000" b="1">
                <a:latin typeface="Calibri" panose="020F0502020204030204" pitchFamily="34" charset="0"/>
                <a:ea typeface="宋体" panose="02010600030101010101" pitchFamily="2" charset="-122"/>
              </a:rPr>
              <a:t>De Bruijn)</a:t>
            </a:r>
            <a:r>
              <a:rPr lang="zh-CN" altLang="en-US" sz="4000" b="1">
                <a:latin typeface="Calibri" panose="020F0502020204030204" pitchFamily="34" charset="0"/>
                <a:ea typeface="宋体" panose="02010600030101010101" pitchFamily="2" charset="-122"/>
              </a:rPr>
              <a:t>序列</a:t>
            </a:r>
          </a:p>
        </p:txBody>
      </p:sp>
      <p:sp>
        <p:nvSpPr>
          <p:cNvPr id="24580" name="Rectangle 3"/>
          <p:cNvSpPr>
            <a:spLocks noGrp="1"/>
          </p:cNvSpPr>
          <p:nvPr>
            <p:ph type="body" idx="4294967295"/>
          </p:nvPr>
        </p:nvSpPr>
        <p:spPr>
          <a:xfrm>
            <a:off x="323850" y="1052513"/>
            <a:ext cx="8229600" cy="1108075"/>
          </a:xfrm>
        </p:spPr>
        <p:txBody>
          <a:bodyPr/>
          <a:lstStyle/>
          <a:p>
            <a:pPr marL="0" indent="0">
              <a:buFont typeface="Arial" panose="020B0604020202020204" pitchFamily="34" charset="0"/>
              <a:buNone/>
            </a:pPr>
            <a:r>
              <a:rPr lang="zh-CN" altLang="en-US" sz="2400" b="1">
                <a:latin typeface="Calibri" panose="020F0502020204030204" pitchFamily="34" charset="0"/>
                <a:ea typeface="宋体" panose="02010600030101010101" pitchFamily="2" charset="-122"/>
              </a:rPr>
              <a:t>希望把</a:t>
            </a:r>
            <a:r>
              <a:rPr lang="en-US" altLang="zh-CN" sz="2400" b="1">
                <a:latin typeface="Calibri" panose="020F0502020204030204" pitchFamily="34" charset="0"/>
                <a:ea typeface="宋体" panose="02010600030101010101" pitchFamily="2" charset="-122"/>
              </a:rPr>
              <a:t>8</a:t>
            </a:r>
            <a:r>
              <a:rPr lang="zh-CN" altLang="en-US" sz="2400" b="1">
                <a:latin typeface="Calibri" panose="020F0502020204030204" pitchFamily="34" charset="0"/>
                <a:ea typeface="宋体" panose="02010600030101010101" pitchFamily="2" charset="-122"/>
              </a:rPr>
              <a:t>个</a:t>
            </a:r>
            <a:r>
              <a:rPr lang="en-US" altLang="zh-CN" sz="2400" b="1">
                <a:latin typeface="Calibri" panose="020F0502020204030204" pitchFamily="34" charset="0"/>
                <a:ea typeface="宋体" panose="02010600030101010101" pitchFamily="2" charset="-122"/>
              </a:rPr>
              <a:t>1</a:t>
            </a:r>
            <a:r>
              <a:rPr lang="zh-CN" altLang="en-US" sz="2400" b="1">
                <a:latin typeface="Calibri" panose="020F0502020204030204" pitchFamily="34" charset="0"/>
                <a:ea typeface="宋体" panose="02010600030101010101" pitchFamily="2" charset="-122"/>
              </a:rPr>
              <a:t>或</a:t>
            </a:r>
            <a:r>
              <a:rPr lang="en-US" altLang="zh-CN" sz="2400" b="1">
                <a:latin typeface="Calibri" panose="020F0502020204030204" pitchFamily="34" charset="0"/>
                <a:ea typeface="宋体" panose="02010600030101010101" pitchFamily="2" charset="-122"/>
              </a:rPr>
              <a:t>0</a:t>
            </a:r>
            <a:r>
              <a:rPr lang="zh-CN" altLang="en-US" sz="2400" b="1">
                <a:latin typeface="Calibri" panose="020F0502020204030204" pitchFamily="34" charset="0"/>
                <a:ea typeface="宋体" panose="02010600030101010101" pitchFamily="2" charset="-122"/>
              </a:rPr>
              <a:t>安排成一个圆环，使得每</a:t>
            </a:r>
            <a:r>
              <a:rPr lang="en-US" altLang="zh-CN" sz="2400" b="1">
                <a:latin typeface="Calibri" panose="020F0502020204030204" pitchFamily="34" charset="0"/>
                <a:ea typeface="宋体" panose="02010600030101010101" pitchFamily="2" charset="-122"/>
              </a:rPr>
              <a:t>3</a:t>
            </a:r>
            <a:r>
              <a:rPr lang="zh-CN" altLang="en-US" sz="2400" b="1">
                <a:latin typeface="Calibri" panose="020F0502020204030204" pitchFamily="34" charset="0"/>
                <a:ea typeface="宋体" panose="02010600030101010101" pitchFamily="2" charset="-122"/>
              </a:rPr>
              <a:t>个连续扇区的读数都是不同的。</a:t>
            </a:r>
          </a:p>
        </p:txBody>
      </p:sp>
      <p:sp>
        <p:nvSpPr>
          <p:cNvPr id="24581" name="Text Box 4"/>
          <p:cNvSpPr txBox="1">
            <a:spLocks noChangeArrowheads="1"/>
          </p:cNvSpPr>
          <p:nvPr/>
        </p:nvSpPr>
        <p:spPr bwMode="auto">
          <a:xfrm>
            <a:off x="900113" y="2366963"/>
            <a:ext cx="41036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 构造以</a:t>
            </a:r>
            <a:r>
              <a:rPr lang="en-US" altLang="zh-CN" sz="2400" b="1"/>
              <a:t>00</a:t>
            </a:r>
            <a:r>
              <a:rPr lang="zh-CN" altLang="en-US" sz="2400" b="1"/>
              <a:t>、</a:t>
            </a:r>
            <a:r>
              <a:rPr lang="en-US" altLang="zh-CN" sz="2400" b="1"/>
              <a:t>01</a:t>
            </a:r>
            <a:r>
              <a:rPr lang="zh-CN" altLang="en-US" sz="2400" b="1"/>
              <a:t>、</a:t>
            </a:r>
            <a:r>
              <a:rPr lang="en-US" altLang="zh-CN" sz="2400" b="1"/>
              <a:t>11</a:t>
            </a:r>
            <a:r>
              <a:rPr lang="zh-CN" altLang="en-US" sz="2400" b="1"/>
              <a:t>和</a:t>
            </a:r>
            <a:r>
              <a:rPr lang="en-US" altLang="zh-CN" sz="2400" b="1"/>
              <a:t>10</a:t>
            </a:r>
            <a:r>
              <a:rPr lang="zh-CN" altLang="en-US" sz="2400" b="1"/>
              <a:t>作为顶点的有向图</a:t>
            </a:r>
          </a:p>
        </p:txBody>
      </p:sp>
      <p:grpSp>
        <p:nvGrpSpPr>
          <p:cNvPr id="24582" name="Group 5"/>
          <p:cNvGrpSpPr>
            <a:grpSpLocks/>
          </p:cNvGrpSpPr>
          <p:nvPr/>
        </p:nvGrpSpPr>
        <p:grpSpPr bwMode="auto">
          <a:xfrm>
            <a:off x="6005513" y="3213100"/>
            <a:ext cx="2238375" cy="1609725"/>
            <a:chOff x="3783" y="2024"/>
            <a:chExt cx="1410" cy="1014"/>
          </a:xfrm>
        </p:grpSpPr>
        <p:sp>
          <p:nvSpPr>
            <p:cNvPr id="24591" name="Oval 6"/>
            <p:cNvSpPr>
              <a:spLocks noChangeArrowheads="1"/>
            </p:cNvSpPr>
            <p:nvPr/>
          </p:nvSpPr>
          <p:spPr bwMode="auto">
            <a:xfrm>
              <a:off x="4476" y="2024"/>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2" name="Oval 7"/>
            <p:cNvSpPr>
              <a:spLocks noChangeArrowheads="1"/>
            </p:cNvSpPr>
            <p:nvPr/>
          </p:nvSpPr>
          <p:spPr bwMode="auto">
            <a:xfrm>
              <a:off x="4068" y="2432"/>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3" name="Oval 8"/>
            <p:cNvSpPr>
              <a:spLocks noChangeArrowheads="1"/>
            </p:cNvSpPr>
            <p:nvPr/>
          </p:nvSpPr>
          <p:spPr bwMode="auto">
            <a:xfrm>
              <a:off x="4839" y="2432"/>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4" name="Oval 9"/>
            <p:cNvSpPr>
              <a:spLocks noChangeArrowheads="1"/>
            </p:cNvSpPr>
            <p:nvPr/>
          </p:nvSpPr>
          <p:spPr bwMode="auto">
            <a:xfrm>
              <a:off x="4476" y="2795"/>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5" name="Text Box 10"/>
            <p:cNvSpPr txBox="1">
              <a:spLocks noChangeArrowheads="1"/>
            </p:cNvSpPr>
            <p:nvPr/>
          </p:nvSpPr>
          <p:spPr bwMode="auto">
            <a:xfrm>
              <a:off x="4332" y="2082"/>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00</a:t>
              </a:r>
            </a:p>
          </p:txBody>
        </p:sp>
        <p:sp>
          <p:nvSpPr>
            <p:cNvPr id="24596" name="Text Box 11"/>
            <p:cNvSpPr txBox="1">
              <a:spLocks noChangeArrowheads="1"/>
            </p:cNvSpPr>
            <p:nvPr/>
          </p:nvSpPr>
          <p:spPr bwMode="auto">
            <a:xfrm>
              <a:off x="4382" y="2807"/>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11</a:t>
              </a:r>
            </a:p>
          </p:txBody>
        </p:sp>
        <p:sp>
          <p:nvSpPr>
            <p:cNvPr id="24597" name="Text Box 12"/>
            <p:cNvSpPr txBox="1">
              <a:spLocks noChangeArrowheads="1"/>
            </p:cNvSpPr>
            <p:nvPr/>
          </p:nvSpPr>
          <p:spPr bwMode="auto">
            <a:xfrm>
              <a:off x="3783" y="235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10</a:t>
              </a:r>
            </a:p>
          </p:txBody>
        </p:sp>
        <p:sp>
          <p:nvSpPr>
            <p:cNvPr id="24598" name="Text Box 13"/>
            <p:cNvSpPr txBox="1">
              <a:spLocks noChangeArrowheads="1"/>
            </p:cNvSpPr>
            <p:nvPr/>
          </p:nvSpPr>
          <p:spPr bwMode="auto">
            <a:xfrm>
              <a:off x="4917" y="235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01</a:t>
              </a:r>
            </a:p>
          </p:txBody>
        </p:sp>
      </p:grpSp>
      <p:grpSp>
        <p:nvGrpSpPr>
          <p:cNvPr id="3" name="Group 14"/>
          <p:cNvGrpSpPr>
            <a:grpSpLocks/>
          </p:cNvGrpSpPr>
          <p:nvPr/>
        </p:nvGrpSpPr>
        <p:grpSpPr bwMode="auto">
          <a:xfrm>
            <a:off x="6875463" y="2781300"/>
            <a:ext cx="504825" cy="431800"/>
            <a:chOff x="3651" y="1752"/>
            <a:chExt cx="318" cy="272"/>
          </a:xfrm>
        </p:grpSpPr>
        <p:sp>
          <p:nvSpPr>
            <p:cNvPr id="24589" name="Oval 15"/>
            <p:cNvSpPr>
              <a:spLocks noChangeArrowheads="1"/>
            </p:cNvSpPr>
            <p:nvPr/>
          </p:nvSpPr>
          <p:spPr bwMode="auto">
            <a:xfrm>
              <a:off x="3651" y="1752"/>
              <a:ext cx="318" cy="272"/>
            </a:xfrm>
            <a:prstGeom prst="ellipse">
              <a:avLst/>
            </a:prstGeom>
            <a:solidFill>
              <a:schemeClr val="bg1"/>
            </a:solidFill>
            <a:ln w="190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90" name="Line 16"/>
            <p:cNvSpPr>
              <a:spLocks noChangeShapeType="1"/>
            </p:cNvSpPr>
            <p:nvPr/>
          </p:nvSpPr>
          <p:spPr bwMode="auto">
            <a:xfrm>
              <a:off x="3696" y="1979"/>
              <a:ext cx="46" cy="45"/>
            </a:xfrm>
            <a:prstGeom prst="line">
              <a:avLst/>
            </a:prstGeom>
            <a:noFill/>
            <a:ln w="28575">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39313" name="Line 17"/>
          <p:cNvSpPr>
            <a:spLocks noChangeShapeType="1"/>
          </p:cNvSpPr>
          <p:nvPr/>
        </p:nvSpPr>
        <p:spPr bwMode="auto">
          <a:xfrm>
            <a:off x="7178675" y="3284538"/>
            <a:ext cx="503238" cy="576262"/>
          </a:xfrm>
          <a:prstGeom prst="line">
            <a:avLst/>
          </a:prstGeom>
          <a:noFill/>
          <a:ln w="19050">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5" name="Text Box 18"/>
          <p:cNvSpPr txBox="1">
            <a:spLocks noChangeArrowheads="1"/>
          </p:cNvSpPr>
          <p:nvPr/>
        </p:nvSpPr>
        <p:spPr bwMode="auto">
          <a:xfrm>
            <a:off x="900113" y="3429000"/>
            <a:ext cx="4103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 从顶点</a:t>
            </a:r>
            <a:r>
              <a:rPr lang="en-US" altLang="zh-CN" sz="2400" b="1"/>
              <a:t>ab</a:t>
            </a:r>
            <a:r>
              <a:rPr lang="zh-CN" altLang="en-US" sz="2400" b="1"/>
              <a:t>，</a:t>
            </a:r>
          </a:p>
        </p:txBody>
      </p:sp>
      <p:sp>
        <p:nvSpPr>
          <p:cNvPr id="24586" name="Text Box 19"/>
          <p:cNvSpPr txBox="1">
            <a:spLocks noChangeArrowheads="1"/>
          </p:cNvSpPr>
          <p:nvPr/>
        </p:nvSpPr>
        <p:spPr bwMode="auto">
          <a:xfrm>
            <a:off x="1312863" y="3952875"/>
            <a:ext cx="455453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AutoNum type="arabicParenBoth"/>
            </a:pPr>
            <a:r>
              <a:rPr lang="zh-CN" altLang="en-US" sz="2400" b="1"/>
              <a:t>到顶点</a:t>
            </a:r>
            <a:r>
              <a:rPr lang="en-US" altLang="zh-CN" sz="2400" b="1"/>
              <a:t>b0</a:t>
            </a:r>
            <a:r>
              <a:rPr lang="zh-CN" altLang="en-US" sz="2400" b="1"/>
              <a:t>构造一条有向边，并给这条边标记为</a:t>
            </a:r>
            <a:r>
              <a:rPr lang="en-US" altLang="zh-CN" sz="2400" b="1"/>
              <a:t>ab0</a:t>
            </a:r>
            <a:r>
              <a:rPr lang="zh-CN" altLang="en-US" sz="2400" b="1"/>
              <a:t>。</a:t>
            </a:r>
          </a:p>
          <a:p>
            <a:pPr eaLnBrk="1" hangingPunct="1">
              <a:buFontTx/>
              <a:buAutoNum type="arabicParenBoth"/>
            </a:pPr>
            <a:r>
              <a:rPr lang="zh-CN" altLang="en-US" sz="2400" b="1"/>
              <a:t>到顶点</a:t>
            </a:r>
            <a:r>
              <a:rPr lang="en-US" altLang="zh-CN" sz="2400" b="1"/>
              <a:t>b1</a:t>
            </a:r>
            <a:r>
              <a:rPr lang="zh-CN" altLang="en-US" sz="2400" b="1"/>
              <a:t>构造一条有向边，并给这条边标记为</a:t>
            </a:r>
            <a:r>
              <a:rPr lang="en-US" altLang="zh-CN" sz="2400" b="1"/>
              <a:t>ab1</a:t>
            </a:r>
            <a:r>
              <a:rPr lang="zh-CN" altLang="en-US" sz="2400" b="1"/>
              <a:t>。</a:t>
            </a:r>
          </a:p>
          <a:p>
            <a:pPr eaLnBrk="1" hangingPunct="1"/>
            <a:r>
              <a:rPr lang="en-US" altLang="zh-CN" sz="2400" b="1"/>
              <a:t>(</a:t>
            </a:r>
            <a:r>
              <a:rPr lang="zh-CN" altLang="en-US" sz="2400" b="1"/>
              <a:t>以</a:t>
            </a:r>
            <a:r>
              <a:rPr lang="en-US" altLang="zh-CN" sz="2400" b="1"/>
              <a:t>00</a:t>
            </a:r>
            <a:r>
              <a:rPr lang="zh-CN" altLang="en-US" sz="2400" b="1"/>
              <a:t>为例，结果见右图）</a:t>
            </a:r>
          </a:p>
          <a:p>
            <a:pPr eaLnBrk="1" hangingPunct="1"/>
            <a:endParaRPr lang="zh-CN" altLang="en-US" sz="2400" b="1"/>
          </a:p>
        </p:txBody>
      </p:sp>
      <p:sp>
        <p:nvSpPr>
          <p:cNvPr id="439316" name="Text Box 20"/>
          <p:cNvSpPr txBox="1">
            <a:spLocks noChangeArrowheads="1"/>
          </p:cNvSpPr>
          <p:nvPr/>
        </p:nvSpPr>
        <p:spPr bwMode="auto">
          <a:xfrm>
            <a:off x="6877050" y="2439988"/>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CC0000"/>
                </a:solidFill>
              </a:rPr>
              <a:t>000</a:t>
            </a:r>
          </a:p>
        </p:txBody>
      </p:sp>
      <p:sp>
        <p:nvSpPr>
          <p:cNvPr id="439317" name="Text Box 21"/>
          <p:cNvSpPr txBox="1">
            <a:spLocks noChangeArrowheads="1"/>
          </p:cNvSpPr>
          <p:nvPr/>
        </p:nvSpPr>
        <p:spPr bwMode="auto">
          <a:xfrm>
            <a:off x="7288213" y="3278188"/>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CC0000"/>
                </a:solidFill>
              </a:rPr>
              <a:t>001</a:t>
            </a:r>
          </a:p>
        </p:txBody>
      </p:sp>
    </p:spTree>
    <p:extLst>
      <p:ext uri="{BB962C8B-B14F-4D97-AF65-F5344CB8AC3E}">
        <p14:creationId xmlns:p14="http://schemas.microsoft.com/office/powerpoint/2010/main" val="3760549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9316"/>
                                        </p:tgtEl>
                                        <p:attrNameLst>
                                          <p:attrName>style.visibility</p:attrName>
                                        </p:attrNameLst>
                                      </p:cBhvr>
                                      <p:to>
                                        <p:strVal val="visible"/>
                                      </p:to>
                                    </p:set>
                                    <p:animEffect transition="in" filter="blinds(horizontal)">
                                      <p:cBhvr>
                                        <p:cTn id="10" dur="500"/>
                                        <p:tgtEl>
                                          <p:spTgt spid="439316"/>
                                        </p:tgtEl>
                                      </p:cBhvr>
                                    </p:animEffect>
                                  </p:childTnLst>
                                </p:cTn>
                              </p:par>
                              <p:par>
                                <p:cTn id="11" presetID="3" presetClass="entr" presetSubtype="10" fill="hold" nodeType="withEffect">
                                  <p:stCondLst>
                                    <p:cond delay="0"/>
                                  </p:stCondLst>
                                  <p:childTnLst>
                                    <p:set>
                                      <p:cBhvr>
                                        <p:cTn id="12" dur="1" fill="hold">
                                          <p:stCondLst>
                                            <p:cond delay="0"/>
                                          </p:stCondLst>
                                        </p:cTn>
                                        <p:tgtEl>
                                          <p:spTgt spid="439313"/>
                                        </p:tgtEl>
                                        <p:attrNameLst>
                                          <p:attrName>style.visibility</p:attrName>
                                        </p:attrNameLst>
                                      </p:cBhvr>
                                      <p:to>
                                        <p:strVal val="visible"/>
                                      </p:to>
                                    </p:set>
                                    <p:animEffect transition="in" filter="blinds(horizontal)">
                                      <p:cBhvr>
                                        <p:cTn id="13" dur="500"/>
                                        <p:tgtEl>
                                          <p:spTgt spid="4393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9317"/>
                                        </p:tgtEl>
                                        <p:attrNameLst>
                                          <p:attrName>style.visibility</p:attrName>
                                        </p:attrNameLst>
                                      </p:cBhvr>
                                      <p:to>
                                        <p:strVal val="visible"/>
                                      </p:to>
                                    </p:set>
                                    <p:animEffect transition="in" filter="blinds(horizontal)">
                                      <p:cBhvr>
                                        <p:cTn id="16" dur="500"/>
                                        <p:tgtEl>
                                          <p:spTgt spid="43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16" grpId="0"/>
      <p:bldP spid="4393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a:t>
            </a:r>
            <a:r>
              <a:rPr lang="zh-CN" altLang="en-US" sz="2400">
                <a:latin typeface="Calibri" panose="020F0502020204030204" pitchFamily="34" charset="0"/>
                <a:ea typeface="宋体" panose="02010600030101010101" pitchFamily="2" charset="-122"/>
              </a:rPr>
              <a:t>  </a:t>
            </a:r>
            <a:r>
              <a:rPr lang="en-US" altLang="zh-CN" sz="4000">
                <a:latin typeface="Calibri" panose="020F0502020204030204" pitchFamily="34" charset="0"/>
                <a:ea typeface="宋体" panose="02010600030101010101" pitchFamily="2" charset="-122"/>
              </a:rPr>
              <a:t>2</a:t>
            </a:r>
            <a:r>
              <a:rPr lang="zh-CN" altLang="en-US" sz="4000">
                <a:latin typeface="Calibri" panose="020F0502020204030204" pitchFamily="34" charset="0"/>
                <a:ea typeface="宋体" panose="02010600030101010101" pitchFamily="2" charset="-122"/>
              </a:rPr>
              <a:t>元</a:t>
            </a:r>
            <a:r>
              <a:rPr lang="en-US" altLang="zh-CN" sz="4000">
                <a:latin typeface="Calibri" panose="020F0502020204030204" pitchFamily="34" charset="0"/>
                <a:ea typeface="宋体" panose="02010600030101010101" pitchFamily="2" charset="-122"/>
              </a:rPr>
              <a:t>3</a:t>
            </a:r>
            <a:r>
              <a:rPr lang="zh-CN" altLang="en-US" sz="4000">
                <a:latin typeface="Calibri" panose="020F0502020204030204" pitchFamily="34" charset="0"/>
                <a:ea typeface="宋体" panose="02010600030101010101" pitchFamily="2" charset="-122"/>
              </a:rPr>
              <a:t>级</a:t>
            </a:r>
            <a:r>
              <a:rPr lang="zh-CN" altLang="en-US" sz="4000" b="1">
                <a:latin typeface="Calibri" panose="020F0502020204030204" pitchFamily="34" charset="0"/>
                <a:ea typeface="宋体" panose="02010600030101010101" pitchFamily="2" charset="-122"/>
              </a:rPr>
              <a:t>布鲁英（</a:t>
            </a:r>
            <a:r>
              <a:rPr lang="en-US" altLang="zh-CN" sz="4000" b="1">
                <a:latin typeface="Calibri" panose="020F0502020204030204" pitchFamily="34" charset="0"/>
                <a:ea typeface="宋体" panose="02010600030101010101" pitchFamily="2" charset="-122"/>
              </a:rPr>
              <a:t>De Bruijn)</a:t>
            </a:r>
            <a:r>
              <a:rPr lang="zh-CN" altLang="en-US" sz="4000" b="1">
                <a:latin typeface="Calibri" panose="020F0502020204030204" pitchFamily="34" charset="0"/>
                <a:ea typeface="宋体" panose="02010600030101010101" pitchFamily="2" charset="-122"/>
              </a:rPr>
              <a:t>序列</a:t>
            </a:r>
          </a:p>
        </p:txBody>
      </p:sp>
      <p:sp>
        <p:nvSpPr>
          <p:cNvPr id="25603" name="Rectangle 3"/>
          <p:cNvSpPr>
            <a:spLocks noGrp="1"/>
          </p:cNvSpPr>
          <p:nvPr>
            <p:ph type="body" idx="4294967295"/>
          </p:nvPr>
        </p:nvSpPr>
        <p:spPr>
          <a:xfrm>
            <a:off x="323850" y="1211263"/>
            <a:ext cx="2581275" cy="474662"/>
          </a:xfrm>
        </p:spPr>
        <p:txBody>
          <a:bodyPr/>
          <a:lstStyle/>
          <a:p>
            <a:pPr>
              <a:lnSpc>
                <a:spcPct val="90000"/>
              </a:lnSpc>
              <a:buFont typeface="Arial" panose="020B0604020202020204" pitchFamily="34" charset="0"/>
              <a:buNone/>
            </a:pPr>
            <a:r>
              <a:rPr lang="en-US" altLang="zh-CN" sz="2400" b="1">
                <a:latin typeface="Calibri" panose="020F0502020204030204" pitchFamily="34" charset="0"/>
                <a:ea typeface="宋体" panose="02010600030101010101" pitchFamily="2" charset="-122"/>
              </a:rPr>
              <a:t>(1) </a:t>
            </a:r>
            <a:r>
              <a:rPr lang="zh-CN" altLang="en-US" sz="2400" b="1">
                <a:latin typeface="Calibri" panose="020F0502020204030204" pitchFamily="34" charset="0"/>
                <a:ea typeface="宋体" panose="02010600030101010101" pitchFamily="2" charset="-122"/>
              </a:rPr>
              <a:t>构造有向图</a:t>
            </a:r>
          </a:p>
        </p:txBody>
      </p:sp>
      <p:grpSp>
        <p:nvGrpSpPr>
          <p:cNvPr id="25604" name="Group 24"/>
          <p:cNvGrpSpPr>
            <a:grpSpLocks/>
          </p:cNvGrpSpPr>
          <p:nvPr/>
        </p:nvGrpSpPr>
        <p:grpSpPr bwMode="auto">
          <a:xfrm>
            <a:off x="3348038" y="1765300"/>
            <a:ext cx="2238375" cy="2076450"/>
            <a:chOff x="612" y="1673"/>
            <a:chExt cx="1410" cy="1308"/>
          </a:xfrm>
        </p:grpSpPr>
        <p:sp>
          <p:nvSpPr>
            <p:cNvPr id="25619" name="Oval 25"/>
            <p:cNvSpPr>
              <a:spLocks noChangeArrowheads="1"/>
            </p:cNvSpPr>
            <p:nvPr/>
          </p:nvSpPr>
          <p:spPr bwMode="auto">
            <a:xfrm>
              <a:off x="1305" y="2160"/>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0" name="Oval 26"/>
            <p:cNvSpPr>
              <a:spLocks noChangeArrowheads="1"/>
            </p:cNvSpPr>
            <p:nvPr/>
          </p:nvSpPr>
          <p:spPr bwMode="auto">
            <a:xfrm>
              <a:off x="897" y="2568"/>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1" name="Oval 27"/>
            <p:cNvSpPr>
              <a:spLocks noChangeArrowheads="1"/>
            </p:cNvSpPr>
            <p:nvPr/>
          </p:nvSpPr>
          <p:spPr bwMode="auto">
            <a:xfrm>
              <a:off x="1668" y="2568"/>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2" name="Oval 28"/>
            <p:cNvSpPr>
              <a:spLocks noChangeArrowheads="1"/>
            </p:cNvSpPr>
            <p:nvPr/>
          </p:nvSpPr>
          <p:spPr bwMode="auto">
            <a:xfrm>
              <a:off x="1305" y="2931"/>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3" name="Text Box 29"/>
            <p:cNvSpPr txBox="1">
              <a:spLocks noChangeArrowheads="1"/>
            </p:cNvSpPr>
            <p:nvPr/>
          </p:nvSpPr>
          <p:spPr bwMode="auto">
            <a:xfrm>
              <a:off x="1161" y="2218"/>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00</a:t>
              </a:r>
            </a:p>
          </p:txBody>
        </p:sp>
        <p:sp>
          <p:nvSpPr>
            <p:cNvPr id="25624" name="Text Box 30"/>
            <p:cNvSpPr txBox="1">
              <a:spLocks noChangeArrowheads="1"/>
            </p:cNvSpPr>
            <p:nvPr/>
          </p:nvSpPr>
          <p:spPr bwMode="auto">
            <a:xfrm>
              <a:off x="1198" y="275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11</a:t>
              </a:r>
            </a:p>
          </p:txBody>
        </p:sp>
        <p:sp>
          <p:nvSpPr>
            <p:cNvPr id="25625" name="Text Box 31"/>
            <p:cNvSpPr txBox="1">
              <a:spLocks noChangeArrowheads="1"/>
            </p:cNvSpPr>
            <p:nvPr/>
          </p:nvSpPr>
          <p:spPr bwMode="auto">
            <a:xfrm>
              <a:off x="612" y="249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10</a:t>
              </a:r>
            </a:p>
          </p:txBody>
        </p:sp>
        <p:sp>
          <p:nvSpPr>
            <p:cNvPr id="25626" name="Text Box 32"/>
            <p:cNvSpPr txBox="1">
              <a:spLocks noChangeArrowheads="1"/>
            </p:cNvSpPr>
            <p:nvPr/>
          </p:nvSpPr>
          <p:spPr bwMode="auto">
            <a:xfrm>
              <a:off x="1746" y="249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01</a:t>
              </a:r>
            </a:p>
          </p:txBody>
        </p:sp>
        <p:grpSp>
          <p:nvGrpSpPr>
            <p:cNvPr id="25627" name="Group 33"/>
            <p:cNvGrpSpPr>
              <a:grpSpLocks/>
            </p:cNvGrpSpPr>
            <p:nvPr/>
          </p:nvGrpSpPr>
          <p:grpSpPr bwMode="auto">
            <a:xfrm>
              <a:off x="1160" y="1888"/>
              <a:ext cx="318" cy="272"/>
              <a:chOff x="3651" y="1752"/>
              <a:chExt cx="318" cy="272"/>
            </a:xfrm>
          </p:grpSpPr>
          <p:sp>
            <p:nvSpPr>
              <p:cNvPr id="25631" name="Oval 34"/>
              <p:cNvSpPr>
                <a:spLocks noChangeArrowheads="1"/>
              </p:cNvSpPr>
              <p:nvPr/>
            </p:nvSpPr>
            <p:spPr bwMode="auto">
              <a:xfrm>
                <a:off x="3651" y="1752"/>
                <a:ext cx="318" cy="272"/>
              </a:xfrm>
              <a:prstGeom prst="ellipse">
                <a:avLst/>
              </a:prstGeom>
              <a:solidFill>
                <a:schemeClr val="bg1"/>
              </a:solidFill>
              <a:ln w="190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32" name="Line 35"/>
              <p:cNvSpPr>
                <a:spLocks noChangeShapeType="1"/>
              </p:cNvSpPr>
              <p:nvPr/>
            </p:nvSpPr>
            <p:spPr bwMode="auto">
              <a:xfrm>
                <a:off x="3696" y="1979"/>
                <a:ext cx="46" cy="45"/>
              </a:xfrm>
              <a:prstGeom prst="line">
                <a:avLst/>
              </a:prstGeom>
              <a:noFill/>
              <a:ln w="28575">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628" name="Line 36"/>
            <p:cNvSpPr>
              <a:spLocks noChangeShapeType="1"/>
            </p:cNvSpPr>
            <p:nvPr/>
          </p:nvSpPr>
          <p:spPr bwMode="auto">
            <a:xfrm>
              <a:off x="1351" y="2205"/>
              <a:ext cx="317" cy="363"/>
            </a:xfrm>
            <a:prstGeom prst="line">
              <a:avLst/>
            </a:prstGeom>
            <a:noFill/>
            <a:ln w="19050">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9" name="Text Box 37"/>
            <p:cNvSpPr txBox="1">
              <a:spLocks noChangeArrowheads="1"/>
            </p:cNvSpPr>
            <p:nvPr/>
          </p:nvSpPr>
          <p:spPr bwMode="auto">
            <a:xfrm>
              <a:off x="1161" y="1673"/>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000</a:t>
              </a:r>
            </a:p>
          </p:txBody>
        </p:sp>
        <p:sp>
          <p:nvSpPr>
            <p:cNvPr id="25630" name="Text Box 38"/>
            <p:cNvSpPr txBox="1">
              <a:spLocks noChangeArrowheads="1"/>
            </p:cNvSpPr>
            <p:nvPr/>
          </p:nvSpPr>
          <p:spPr bwMode="auto">
            <a:xfrm>
              <a:off x="1420" y="2201"/>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001</a:t>
              </a:r>
            </a:p>
          </p:txBody>
        </p:sp>
      </p:grpSp>
      <p:grpSp>
        <p:nvGrpSpPr>
          <p:cNvPr id="4" name="Group 39"/>
          <p:cNvGrpSpPr>
            <a:grpSpLocks/>
          </p:cNvGrpSpPr>
          <p:nvPr/>
        </p:nvGrpSpPr>
        <p:grpSpPr bwMode="auto">
          <a:xfrm>
            <a:off x="4211638" y="3833813"/>
            <a:ext cx="504825" cy="431800"/>
            <a:chOff x="1292" y="3203"/>
            <a:chExt cx="318" cy="272"/>
          </a:xfrm>
        </p:grpSpPr>
        <p:sp>
          <p:nvSpPr>
            <p:cNvPr id="25617" name="Oval 40"/>
            <p:cNvSpPr>
              <a:spLocks noChangeArrowheads="1"/>
            </p:cNvSpPr>
            <p:nvPr/>
          </p:nvSpPr>
          <p:spPr bwMode="auto">
            <a:xfrm>
              <a:off x="1292" y="3203"/>
              <a:ext cx="318" cy="272"/>
            </a:xfrm>
            <a:prstGeom prst="ellipse">
              <a:avLst/>
            </a:prstGeom>
            <a:solidFill>
              <a:schemeClr val="bg1"/>
            </a:solidFill>
            <a:ln w="1905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8" name="Line 41"/>
            <p:cNvSpPr>
              <a:spLocks noChangeShapeType="1"/>
            </p:cNvSpPr>
            <p:nvPr/>
          </p:nvSpPr>
          <p:spPr bwMode="auto">
            <a:xfrm flipV="1">
              <a:off x="1292" y="3203"/>
              <a:ext cx="91" cy="91"/>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40362" name="Text Box 42"/>
          <p:cNvSpPr txBox="1">
            <a:spLocks noChangeArrowheads="1"/>
          </p:cNvSpPr>
          <p:nvPr/>
        </p:nvSpPr>
        <p:spPr bwMode="auto">
          <a:xfrm>
            <a:off x="4335463" y="4214813"/>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CC0000"/>
                </a:solidFill>
              </a:rPr>
              <a:t>111</a:t>
            </a:r>
          </a:p>
        </p:txBody>
      </p:sp>
      <p:sp>
        <p:nvSpPr>
          <p:cNvPr id="440363" name="Line 43"/>
          <p:cNvSpPr>
            <a:spLocks noChangeShapeType="1"/>
          </p:cNvSpPr>
          <p:nvPr/>
        </p:nvSpPr>
        <p:spPr bwMode="auto">
          <a:xfrm flipH="1" flipV="1">
            <a:off x="3852863" y="3259138"/>
            <a:ext cx="574675" cy="503237"/>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64" name="Text Box 44"/>
          <p:cNvSpPr txBox="1">
            <a:spLocks noChangeArrowheads="1"/>
          </p:cNvSpPr>
          <p:nvPr/>
        </p:nvSpPr>
        <p:spPr bwMode="auto">
          <a:xfrm>
            <a:off x="3635375" y="3422650"/>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CC0000"/>
                </a:solidFill>
              </a:rPr>
              <a:t>110</a:t>
            </a:r>
          </a:p>
        </p:txBody>
      </p:sp>
      <p:sp>
        <p:nvSpPr>
          <p:cNvPr id="440365" name="Line 45"/>
          <p:cNvSpPr>
            <a:spLocks noChangeShapeType="1"/>
          </p:cNvSpPr>
          <p:nvPr/>
        </p:nvSpPr>
        <p:spPr bwMode="auto">
          <a:xfrm>
            <a:off x="3852863" y="3259138"/>
            <a:ext cx="1150937" cy="0"/>
          </a:xfrm>
          <a:prstGeom prst="line">
            <a:avLst/>
          </a:prstGeom>
          <a:noFill/>
          <a:ln w="19050">
            <a:solidFill>
              <a:srgbClr val="00FF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66" name="Line 46"/>
          <p:cNvSpPr>
            <a:spLocks noChangeShapeType="1"/>
          </p:cNvSpPr>
          <p:nvPr/>
        </p:nvSpPr>
        <p:spPr bwMode="auto">
          <a:xfrm flipH="1">
            <a:off x="3852863" y="3186113"/>
            <a:ext cx="1223962"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67" name="Text Box 47"/>
          <p:cNvSpPr txBox="1">
            <a:spLocks noChangeArrowheads="1"/>
          </p:cNvSpPr>
          <p:nvPr/>
        </p:nvSpPr>
        <p:spPr bwMode="auto">
          <a:xfrm>
            <a:off x="4192588" y="3179763"/>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FF99"/>
                </a:solidFill>
              </a:rPr>
              <a:t>101</a:t>
            </a:r>
          </a:p>
        </p:txBody>
      </p:sp>
      <p:sp>
        <p:nvSpPr>
          <p:cNvPr id="440368" name="Line 48"/>
          <p:cNvSpPr>
            <a:spLocks noChangeShapeType="1"/>
          </p:cNvSpPr>
          <p:nvPr/>
        </p:nvSpPr>
        <p:spPr bwMode="auto">
          <a:xfrm flipV="1">
            <a:off x="3852863" y="2609850"/>
            <a:ext cx="574675" cy="576263"/>
          </a:xfrm>
          <a:prstGeom prst="line">
            <a:avLst/>
          </a:prstGeom>
          <a:noFill/>
          <a:ln w="19050">
            <a:solidFill>
              <a:srgbClr val="00FF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69" name="Text Box 49"/>
          <p:cNvSpPr txBox="1">
            <a:spLocks noChangeArrowheads="1"/>
          </p:cNvSpPr>
          <p:nvPr/>
        </p:nvSpPr>
        <p:spPr bwMode="auto">
          <a:xfrm>
            <a:off x="3646488" y="2609850"/>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FF99"/>
                </a:solidFill>
              </a:rPr>
              <a:t>100</a:t>
            </a:r>
          </a:p>
        </p:txBody>
      </p:sp>
      <p:sp>
        <p:nvSpPr>
          <p:cNvPr id="440370" name="Text Box 50"/>
          <p:cNvSpPr txBox="1">
            <a:spLocks noChangeArrowheads="1"/>
          </p:cNvSpPr>
          <p:nvPr/>
        </p:nvSpPr>
        <p:spPr bwMode="auto">
          <a:xfrm>
            <a:off x="4119563" y="2898775"/>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tx2"/>
                </a:solidFill>
              </a:rPr>
              <a:t>010</a:t>
            </a:r>
          </a:p>
        </p:txBody>
      </p:sp>
      <p:sp>
        <p:nvSpPr>
          <p:cNvPr id="440371" name="Line 51"/>
          <p:cNvSpPr>
            <a:spLocks noChangeShapeType="1"/>
          </p:cNvSpPr>
          <p:nvPr/>
        </p:nvSpPr>
        <p:spPr bwMode="auto">
          <a:xfrm flipH="1">
            <a:off x="4500563" y="3259138"/>
            <a:ext cx="576262" cy="503237"/>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372" name="Text Box 52"/>
          <p:cNvSpPr txBox="1">
            <a:spLocks noChangeArrowheads="1"/>
          </p:cNvSpPr>
          <p:nvPr/>
        </p:nvSpPr>
        <p:spPr bwMode="auto">
          <a:xfrm>
            <a:off x="4695825" y="3467100"/>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tx2"/>
                </a:solidFill>
              </a:rPr>
              <a:t>011</a:t>
            </a:r>
          </a:p>
        </p:txBody>
      </p:sp>
    </p:spTree>
    <p:extLst>
      <p:ext uri="{BB962C8B-B14F-4D97-AF65-F5344CB8AC3E}">
        <p14:creationId xmlns:p14="http://schemas.microsoft.com/office/powerpoint/2010/main" val="1432875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40368"/>
                                        </p:tgtEl>
                                        <p:attrNameLst>
                                          <p:attrName>style.visibility</p:attrName>
                                        </p:attrNameLst>
                                      </p:cBhvr>
                                      <p:to>
                                        <p:strVal val="visible"/>
                                      </p:to>
                                    </p:set>
                                    <p:animEffect transition="in" filter="blinds(horizontal)">
                                      <p:cBhvr>
                                        <p:cTn id="7" dur="500"/>
                                        <p:tgtEl>
                                          <p:spTgt spid="44036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69"/>
                                        </p:tgtEl>
                                        <p:attrNameLst>
                                          <p:attrName>style.visibility</p:attrName>
                                        </p:attrNameLst>
                                      </p:cBhvr>
                                      <p:to>
                                        <p:strVal val="visible"/>
                                      </p:to>
                                    </p:set>
                                    <p:animEffect transition="in" filter="blinds(horizontal)">
                                      <p:cBhvr>
                                        <p:cTn id="10" dur="500"/>
                                        <p:tgtEl>
                                          <p:spTgt spid="440369"/>
                                        </p:tgtEl>
                                      </p:cBhvr>
                                    </p:animEffect>
                                  </p:childTnLst>
                                </p:cTn>
                              </p:par>
                              <p:par>
                                <p:cTn id="11" presetID="3" presetClass="entr" presetSubtype="10" fill="hold" nodeType="withEffect">
                                  <p:stCondLst>
                                    <p:cond delay="0"/>
                                  </p:stCondLst>
                                  <p:childTnLst>
                                    <p:set>
                                      <p:cBhvr>
                                        <p:cTn id="12" dur="1" fill="hold">
                                          <p:stCondLst>
                                            <p:cond delay="0"/>
                                          </p:stCondLst>
                                        </p:cTn>
                                        <p:tgtEl>
                                          <p:spTgt spid="440365"/>
                                        </p:tgtEl>
                                        <p:attrNameLst>
                                          <p:attrName>style.visibility</p:attrName>
                                        </p:attrNameLst>
                                      </p:cBhvr>
                                      <p:to>
                                        <p:strVal val="visible"/>
                                      </p:to>
                                    </p:set>
                                    <p:animEffect transition="in" filter="blinds(horizontal)">
                                      <p:cBhvr>
                                        <p:cTn id="13" dur="500"/>
                                        <p:tgtEl>
                                          <p:spTgt spid="44036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40367"/>
                                        </p:tgtEl>
                                        <p:attrNameLst>
                                          <p:attrName>style.visibility</p:attrName>
                                        </p:attrNameLst>
                                      </p:cBhvr>
                                      <p:to>
                                        <p:strVal val="visible"/>
                                      </p:to>
                                    </p:set>
                                    <p:animEffect transition="in" filter="blinds(horizontal)">
                                      <p:cBhvr>
                                        <p:cTn id="16" dur="500"/>
                                        <p:tgtEl>
                                          <p:spTgt spid="440367"/>
                                        </p:tgtEl>
                                      </p:cBhvr>
                                    </p:animEffect>
                                  </p:childTnLst>
                                </p:cTn>
                              </p:par>
                              <p:par>
                                <p:cTn id="17" presetID="3"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40362"/>
                                        </p:tgtEl>
                                        <p:attrNameLst>
                                          <p:attrName>style.visibility</p:attrName>
                                        </p:attrNameLst>
                                      </p:cBhvr>
                                      <p:to>
                                        <p:strVal val="visible"/>
                                      </p:to>
                                    </p:set>
                                    <p:animEffect transition="in" filter="blinds(horizontal)">
                                      <p:cBhvr>
                                        <p:cTn id="22" dur="500"/>
                                        <p:tgtEl>
                                          <p:spTgt spid="440362"/>
                                        </p:tgtEl>
                                      </p:cBhvr>
                                    </p:animEffect>
                                  </p:childTnLst>
                                </p:cTn>
                              </p:par>
                              <p:par>
                                <p:cTn id="23" presetID="3" presetClass="entr" presetSubtype="10" fill="hold" nodeType="withEffect">
                                  <p:stCondLst>
                                    <p:cond delay="0"/>
                                  </p:stCondLst>
                                  <p:childTnLst>
                                    <p:set>
                                      <p:cBhvr>
                                        <p:cTn id="24" dur="1" fill="hold">
                                          <p:stCondLst>
                                            <p:cond delay="0"/>
                                          </p:stCondLst>
                                        </p:cTn>
                                        <p:tgtEl>
                                          <p:spTgt spid="440363"/>
                                        </p:tgtEl>
                                        <p:attrNameLst>
                                          <p:attrName>style.visibility</p:attrName>
                                        </p:attrNameLst>
                                      </p:cBhvr>
                                      <p:to>
                                        <p:strVal val="visible"/>
                                      </p:to>
                                    </p:set>
                                    <p:animEffect transition="in" filter="blinds(horizontal)">
                                      <p:cBhvr>
                                        <p:cTn id="25" dur="500"/>
                                        <p:tgtEl>
                                          <p:spTgt spid="44036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40364"/>
                                        </p:tgtEl>
                                        <p:attrNameLst>
                                          <p:attrName>style.visibility</p:attrName>
                                        </p:attrNameLst>
                                      </p:cBhvr>
                                      <p:to>
                                        <p:strVal val="visible"/>
                                      </p:to>
                                    </p:set>
                                    <p:animEffect transition="in" filter="blinds(horizontal)">
                                      <p:cBhvr>
                                        <p:cTn id="28" dur="500"/>
                                        <p:tgtEl>
                                          <p:spTgt spid="440364"/>
                                        </p:tgtEl>
                                      </p:cBhvr>
                                    </p:animEffect>
                                  </p:childTnLst>
                                </p:cTn>
                              </p:par>
                              <p:par>
                                <p:cTn id="29" presetID="3" presetClass="entr" presetSubtype="10" fill="hold" nodeType="withEffect">
                                  <p:stCondLst>
                                    <p:cond delay="0"/>
                                  </p:stCondLst>
                                  <p:childTnLst>
                                    <p:set>
                                      <p:cBhvr>
                                        <p:cTn id="30" dur="1" fill="hold">
                                          <p:stCondLst>
                                            <p:cond delay="0"/>
                                          </p:stCondLst>
                                        </p:cTn>
                                        <p:tgtEl>
                                          <p:spTgt spid="440371"/>
                                        </p:tgtEl>
                                        <p:attrNameLst>
                                          <p:attrName>style.visibility</p:attrName>
                                        </p:attrNameLst>
                                      </p:cBhvr>
                                      <p:to>
                                        <p:strVal val="visible"/>
                                      </p:to>
                                    </p:set>
                                    <p:animEffect transition="in" filter="blinds(horizontal)">
                                      <p:cBhvr>
                                        <p:cTn id="31" dur="500"/>
                                        <p:tgtEl>
                                          <p:spTgt spid="44037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40372"/>
                                        </p:tgtEl>
                                        <p:attrNameLst>
                                          <p:attrName>style.visibility</p:attrName>
                                        </p:attrNameLst>
                                      </p:cBhvr>
                                      <p:to>
                                        <p:strVal val="visible"/>
                                      </p:to>
                                    </p:set>
                                    <p:animEffect transition="in" filter="blinds(horizontal)">
                                      <p:cBhvr>
                                        <p:cTn id="34" dur="500"/>
                                        <p:tgtEl>
                                          <p:spTgt spid="440372"/>
                                        </p:tgtEl>
                                      </p:cBhvr>
                                    </p:animEffect>
                                  </p:childTnLst>
                                </p:cTn>
                              </p:par>
                              <p:par>
                                <p:cTn id="35" presetID="3" presetClass="entr" presetSubtype="10" fill="hold" nodeType="withEffect">
                                  <p:stCondLst>
                                    <p:cond delay="0"/>
                                  </p:stCondLst>
                                  <p:childTnLst>
                                    <p:set>
                                      <p:cBhvr>
                                        <p:cTn id="36" dur="1" fill="hold">
                                          <p:stCondLst>
                                            <p:cond delay="0"/>
                                          </p:stCondLst>
                                        </p:cTn>
                                        <p:tgtEl>
                                          <p:spTgt spid="440366"/>
                                        </p:tgtEl>
                                        <p:attrNameLst>
                                          <p:attrName>style.visibility</p:attrName>
                                        </p:attrNameLst>
                                      </p:cBhvr>
                                      <p:to>
                                        <p:strVal val="visible"/>
                                      </p:to>
                                    </p:set>
                                    <p:animEffect transition="in" filter="blinds(horizontal)">
                                      <p:cBhvr>
                                        <p:cTn id="37" dur="500"/>
                                        <p:tgtEl>
                                          <p:spTgt spid="44036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40370"/>
                                        </p:tgtEl>
                                        <p:attrNameLst>
                                          <p:attrName>style.visibility</p:attrName>
                                        </p:attrNameLst>
                                      </p:cBhvr>
                                      <p:to>
                                        <p:strVal val="visible"/>
                                      </p:to>
                                    </p:set>
                                    <p:animEffect transition="in" filter="blinds(horizontal)">
                                      <p:cBhvr>
                                        <p:cTn id="40" dur="500"/>
                                        <p:tgtEl>
                                          <p:spTgt spid="440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2" grpId="0"/>
      <p:bldP spid="440364" grpId="0"/>
      <p:bldP spid="440367" grpId="0"/>
      <p:bldP spid="440369" grpId="0"/>
      <p:bldP spid="440370" grpId="0"/>
      <p:bldP spid="44037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236AE8-284D-43F4-B37B-47E1FA72E556}" type="slidenum">
              <a:rPr lang="zh-CN" altLang="en-US" smtClean="0">
                <a:solidFill>
                  <a:schemeClr val="accent1"/>
                </a:solidFill>
              </a:rPr>
              <a:pPr/>
              <a:t>43</a:t>
            </a:fld>
            <a:r>
              <a:rPr lang="en-US" altLang="zh-CN" dirty="0">
                <a:solidFill>
                  <a:schemeClr val="accent1"/>
                </a:solidFill>
              </a:rPr>
              <a:t>/48</a:t>
            </a:r>
          </a:p>
        </p:txBody>
      </p:sp>
      <p:sp>
        <p:nvSpPr>
          <p:cNvPr id="26627"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a:t>
            </a:r>
            <a:r>
              <a:rPr lang="zh-CN" altLang="en-US" sz="2400">
                <a:latin typeface="Calibri" panose="020F0502020204030204" pitchFamily="34" charset="0"/>
                <a:ea typeface="宋体" panose="02010600030101010101" pitchFamily="2" charset="-122"/>
              </a:rPr>
              <a:t>  </a:t>
            </a:r>
            <a:r>
              <a:rPr lang="en-US" altLang="zh-CN" sz="4000">
                <a:latin typeface="Calibri" panose="020F0502020204030204" pitchFamily="34" charset="0"/>
                <a:ea typeface="宋体" panose="02010600030101010101" pitchFamily="2" charset="-122"/>
              </a:rPr>
              <a:t>2</a:t>
            </a:r>
            <a:r>
              <a:rPr lang="zh-CN" altLang="en-US" sz="4000">
                <a:latin typeface="Calibri" panose="020F0502020204030204" pitchFamily="34" charset="0"/>
                <a:ea typeface="宋体" panose="02010600030101010101" pitchFamily="2" charset="-122"/>
              </a:rPr>
              <a:t>元</a:t>
            </a:r>
            <a:r>
              <a:rPr lang="en-US" altLang="zh-CN" sz="4000">
                <a:latin typeface="Calibri" panose="020F0502020204030204" pitchFamily="34" charset="0"/>
                <a:ea typeface="宋体" panose="02010600030101010101" pitchFamily="2" charset="-122"/>
              </a:rPr>
              <a:t>3</a:t>
            </a:r>
            <a:r>
              <a:rPr lang="zh-CN" altLang="en-US" sz="4000">
                <a:latin typeface="Calibri" panose="020F0502020204030204" pitchFamily="34" charset="0"/>
                <a:ea typeface="宋体" panose="02010600030101010101" pitchFamily="2" charset="-122"/>
              </a:rPr>
              <a:t>级</a:t>
            </a:r>
            <a:r>
              <a:rPr lang="zh-CN" altLang="en-US" sz="4000" b="1">
                <a:latin typeface="Calibri" panose="020F0502020204030204" pitchFamily="34" charset="0"/>
                <a:ea typeface="宋体" panose="02010600030101010101" pitchFamily="2" charset="-122"/>
              </a:rPr>
              <a:t>布鲁英（</a:t>
            </a:r>
            <a:r>
              <a:rPr lang="en-US" altLang="zh-CN" sz="4000" b="1">
                <a:latin typeface="Calibri" panose="020F0502020204030204" pitchFamily="34" charset="0"/>
                <a:ea typeface="宋体" panose="02010600030101010101" pitchFamily="2" charset="-122"/>
              </a:rPr>
              <a:t>De Bruijn)</a:t>
            </a:r>
            <a:r>
              <a:rPr lang="zh-CN" altLang="en-US" sz="4000" b="1">
                <a:latin typeface="Calibri" panose="020F0502020204030204" pitchFamily="34" charset="0"/>
                <a:ea typeface="宋体" panose="02010600030101010101" pitchFamily="2" charset="-122"/>
              </a:rPr>
              <a:t>序列</a:t>
            </a:r>
          </a:p>
        </p:txBody>
      </p:sp>
      <p:sp>
        <p:nvSpPr>
          <p:cNvPr id="26628" name="Oval 4"/>
          <p:cNvSpPr>
            <a:spLocks noChangeArrowheads="1"/>
          </p:cNvSpPr>
          <p:nvPr/>
        </p:nvSpPr>
        <p:spPr bwMode="auto">
          <a:xfrm>
            <a:off x="6732588" y="3500438"/>
            <a:ext cx="1687512" cy="153670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29" name="Line 5"/>
          <p:cNvSpPr>
            <a:spLocks noChangeShapeType="1"/>
          </p:cNvSpPr>
          <p:nvPr/>
        </p:nvSpPr>
        <p:spPr bwMode="auto">
          <a:xfrm>
            <a:off x="7472363" y="3548063"/>
            <a:ext cx="0" cy="1536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0" name="Line 6"/>
          <p:cNvSpPr>
            <a:spLocks noChangeShapeType="1"/>
          </p:cNvSpPr>
          <p:nvPr/>
        </p:nvSpPr>
        <p:spPr bwMode="auto">
          <a:xfrm>
            <a:off x="6629400" y="4316413"/>
            <a:ext cx="16875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1" name="Line 7"/>
          <p:cNvSpPr>
            <a:spLocks noChangeShapeType="1"/>
          </p:cNvSpPr>
          <p:nvPr/>
        </p:nvSpPr>
        <p:spPr bwMode="auto">
          <a:xfrm flipH="1">
            <a:off x="6827838" y="3787775"/>
            <a:ext cx="1241425" cy="1057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2" name="Line 8"/>
          <p:cNvSpPr>
            <a:spLocks noChangeShapeType="1"/>
          </p:cNvSpPr>
          <p:nvPr/>
        </p:nvSpPr>
        <p:spPr bwMode="auto">
          <a:xfrm>
            <a:off x="6877050" y="3787775"/>
            <a:ext cx="1192213" cy="1057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3" name="Line 9"/>
          <p:cNvSpPr>
            <a:spLocks noChangeShapeType="1"/>
          </p:cNvSpPr>
          <p:nvPr/>
        </p:nvSpPr>
        <p:spPr bwMode="auto">
          <a:xfrm flipV="1">
            <a:off x="6083300" y="3500438"/>
            <a:ext cx="993775" cy="336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Line 10"/>
          <p:cNvSpPr>
            <a:spLocks noChangeShapeType="1"/>
          </p:cNvSpPr>
          <p:nvPr/>
        </p:nvSpPr>
        <p:spPr bwMode="auto">
          <a:xfrm flipH="1">
            <a:off x="6530975" y="3787775"/>
            <a:ext cx="149225" cy="384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5" name="Line 11"/>
          <p:cNvSpPr>
            <a:spLocks noChangeShapeType="1"/>
          </p:cNvSpPr>
          <p:nvPr/>
        </p:nvSpPr>
        <p:spPr bwMode="auto">
          <a:xfrm>
            <a:off x="6480175" y="4413250"/>
            <a:ext cx="200025" cy="431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6" name="Line 12"/>
          <p:cNvSpPr>
            <a:spLocks noChangeShapeType="1"/>
          </p:cNvSpPr>
          <p:nvPr/>
        </p:nvSpPr>
        <p:spPr bwMode="auto">
          <a:xfrm flipV="1">
            <a:off x="6877050" y="3355975"/>
            <a:ext cx="446088" cy="23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7" name="Line 13"/>
          <p:cNvSpPr>
            <a:spLocks noChangeShapeType="1"/>
          </p:cNvSpPr>
          <p:nvPr/>
        </p:nvSpPr>
        <p:spPr bwMode="auto">
          <a:xfrm>
            <a:off x="6083300" y="3836988"/>
            <a:ext cx="496888" cy="142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Line 14"/>
          <p:cNvSpPr>
            <a:spLocks noChangeShapeType="1"/>
          </p:cNvSpPr>
          <p:nvPr/>
        </p:nvSpPr>
        <p:spPr bwMode="auto">
          <a:xfrm>
            <a:off x="6083300" y="3836988"/>
            <a:ext cx="496888" cy="815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6527" name="Text Box 15"/>
          <p:cNvSpPr txBox="1">
            <a:spLocks noChangeArrowheads="1"/>
          </p:cNvSpPr>
          <p:nvPr/>
        </p:nvSpPr>
        <p:spPr bwMode="auto">
          <a:xfrm>
            <a:off x="7161213" y="37528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576528" name="Text Box 16"/>
          <p:cNvSpPr txBox="1">
            <a:spLocks noChangeArrowheads="1"/>
          </p:cNvSpPr>
          <p:nvPr/>
        </p:nvSpPr>
        <p:spPr bwMode="auto">
          <a:xfrm>
            <a:off x="6815138" y="4041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576529" name="Text Box 17"/>
          <p:cNvSpPr txBox="1">
            <a:spLocks noChangeArrowheads="1"/>
          </p:cNvSpPr>
          <p:nvPr/>
        </p:nvSpPr>
        <p:spPr bwMode="auto">
          <a:xfrm>
            <a:off x="6815138" y="43783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576530" name="Text Box 18"/>
          <p:cNvSpPr txBox="1">
            <a:spLocks noChangeArrowheads="1"/>
          </p:cNvSpPr>
          <p:nvPr/>
        </p:nvSpPr>
        <p:spPr bwMode="auto">
          <a:xfrm>
            <a:off x="7126288" y="46196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576531" name="Text Box 19"/>
          <p:cNvSpPr txBox="1">
            <a:spLocks noChangeArrowheads="1"/>
          </p:cNvSpPr>
          <p:nvPr/>
        </p:nvSpPr>
        <p:spPr bwMode="auto">
          <a:xfrm>
            <a:off x="7558088" y="37528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576532" name="Text Box 20"/>
          <p:cNvSpPr txBox="1">
            <a:spLocks noChangeArrowheads="1"/>
          </p:cNvSpPr>
          <p:nvPr/>
        </p:nvSpPr>
        <p:spPr bwMode="auto">
          <a:xfrm>
            <a:off x="7805738" y="4041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a:t>
            </a:r>
          </a:p>
        </p:txBody>
      </p:sp>
      <p:sp>
        <p:nvSpPr>
          <p:cNvPr id="576533" name="Text Box 21"/>
          <p:cNvSpPr txBox="1">
            <a:spLocks noChangeArrowheads="1"/>
          </p:cNvSpPr>
          <p:nvPr/>
        </p:nvSpPr>
        <p:spPr bwMode="auto">
          <a:xfrm>
            <a:off x="7805738" y="43307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FF99"/>
                </a:solidFill>
              </a:rPr>
              <a:t>0</a:t>
            </a:r>
          </a:p>
        </p:txBody>
      </p:sp>
      <p:sp>
        <p:nvSpPr>
          <p:cNvPr id="576534" name="Text Box 22"/>
          <p:cNvSpPr txBox="1">
            <a:spLocks noChangeArrowheads="1"/>
          </p:cNvSpPr>
          <p:nvPr/>
        </p:nvSpPr>
        <p:spPr bwMode="auto">
          <a:xfrm>
            <a:off x="7558088" y="46196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grpSp>
        <p:nvGrpSpPr>
          <p:cNvPr id="26647" name="Group 52"/>
          <p:cNvGrpSpPr>
            <a:grpSpLocks/>
          </p:cNvGrpSpPr>
          <p:nvPr/>
        </p:nvGrpSpPr>
        <p:grpSpPr bwMode="auto">
          <a:xfrm>
            <a:off x="1763713" y="2420938"/>
            <a:ext cx="2238375" cy="2816225"/>
            <a:chOff x="2060" y="1525"/>
            <a:chExt cx="1410" cy="1774"/>
          </a:xfrm>
        </p:grpSpPr>
        <p:sp>
          <p:nvSpPr>
            <p:cNvPr id="26662" name="Oval 53"/>
            <p:cNvSpPr>
              <a:spLocks noChangeArrowheads="1"/>
            </p:cNvSpPr>
            <p:nvPr/>
          </p:nvSpPr>
          <p:spPr bwMode="auto">
            <a:xfrm>
              <a:off x="2753" y="2012"/>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63" name="Oval 54"/>
            <p:cNvSpPr>
              <a:spLocks noChangeArrowheads="1"/>
            </p:cNvSpPr>
            <p:nvPr/>
          </p:nvSpPr>
          <p:spPr bwMode="auto">
            <a:xfrm>
              <a:off x="2345" y="2420"/>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64" name="Oval 55"/>
            <p:cNvSpPr>
              <a:spLocks noChangeArrowheads="1"/>
            </p:cNvSpPr>
            <p:nvPr/>
          </p:nvSpPr>
          <p:spPr bwMode="auto">
            <a:xfrm>
              <a:off x="3116" y="2420"/>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65" name="Oval 56"/>
            <p:cNvSpPr>
              <a:spLocks noChangeArrowheads="1"/>
            </p:cNvSpPr>
            <p:nvPr/>
          </p:nvSpPr>
          <p:spPr bwMode="auto">
            <a:xfrm>
              <a:off x="2753" y="2783"/>
              <a:ext cx="45" cy="4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66" name="Text Box 57"/>
            <p:cNvSpPr txBox="1">
              <a:spLocks noChangeArrowheads="1"/>
            </p:cNvSpPr>
            <p:nvPr/>
          </p:nvSpPr>
          <p:spPr bwMode="auto">
            <a:xfrm>
              <a:off x="2609" y="207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00</a:t>
              </a:r>
            </a:p>
          </p:txBody>
        </p:sp>
        <p:sp>
          <p:nvSpPr>
            <p:cNvPr id="26667" name="Text Box 58"/>
            <p:cNvSpPr txBox="1">
              <a:spLocks noChangeArrowheads="1"/>
            </p:cNvSpPr>
            <p:nvPr/>
          </p:nvSpPr>
          <p:spPr bwMode="auto">
            <a:xfrm>
              <a:off x="2646" y="2602"/>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11</a:t>
              </a:r>
            </a:p>
          </p:txBody>
        </p:sp>
        <p:sp>
          <p:nvSpPr>
            <p:cNvPr id="26668" name="Text Box 59"/>
            <p:cNvSpPr txBox="1">
              <a:spLocks noChangeArrowheads="1"/>
            </p:cNvSpPr>
            <p:nvPr/>
          </p:nvSpPr>
          <p:spPr bwMode="auto">
            <a:xfrm>
              <a:off x="2060" y="2342"/>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10</a:t>
              </a:r>
            </a:p>
          </p:txBody>
        </p:sp>
        <p:sp>
          <p:nvSpPr>
            <p:cNvPr id="26669" name="Text Box 60"/>
            <p:cNvSpPr txBox="1">
              <a:spLocks noChangeArrowheads="1"/>
            </p:cNvSpPr>
            <p:nvPr/>
          </p:nvSpPr>
          <p:spPr bwMode="auto">
            <a:xfrm>
              <a:off x="3194" y="2342"/>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01</a:t>
              </a:r>
            </a:p>
          </p:txBody>
        </p:sp>
        <p:grpSp>
          <p:nvGrpSpPr>
            <p:cNvPr id="26670" name="Group 61"/>
            <p:cNvGrpSpPr>
              <a:grpSpLocks/>
            </p:cNvGrpSpPr>
            <p:nvPr/>
          </p:nvGrpSpPr>
          <p:grpSpPr bwMode="auto">
            <a:xfrm>
              <a:off x="2608" y="1740"/>
              <a:ext cx="318" cy="272"/>
              <a:chOff x="3651" y="1752"/>
              <a:chExt cx="318" cy="272"/>
            </a:xfrm>
          </p:grpSpPr>
          <p:sp>
            <p:nvSpPr>
              <p:cNvPr id="26688" name="Oval 62"/>
              <p:cNvSpPr>
                <a:spLocks noChangeArrowheads="1"/>
              </p:cNvSpPr>
              <p:nvPr/>
            </p:nvSpPr>
            <p:spPr bwMode="auto">
              <a:xfrm>
                <a:off x="3651" y="1752"/>
                <a:ext cx="318" cy="272"/>
              </a:xfrm>
              <a:prstGeom prst="ellipse">
                <a:avLst/>
              </a:prstGeom>
              <a:solidFill>
                <a:schemeClr val="bg1"/>
              </a:solidFill>
              <a:ln w="190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89" name="Line 63"/>
              <p:cNvSpPr>
                <a:spLocks noChangeShapeType="1"/>
              </p:cNvSpPr>
              <p:nvPr/>
            </p:nvSpPr>
            <p:spPr bwMode="auto">
              <a:xfrm>
                <a:off x="3696" y="1979"/>
                <a:ext cx="46" cy="45"/>
              </a:xfrm>
              <a:prstGeom prst="line">
                <a:avLst/>
              </a:prstGeom>
              <a:noFill/>
              <a:ln w="28575">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71" name="Line 64"/>
            <p:cNvSpPr>
              <a:spLocks noChangeShapeType="1"/>
            </p:cNvSpPr>
            <p:nvPr/>
          </p:nvSpPr>
          <p:spPr bwMode="auto">
            <a:xfrm>
              <a:off x="2799" y="2057"/>
              <a:ext cx="317" cy="363"/>
            </a:xfrm>
            <a:prstGeom prst="line">
              <a:avLst/>
            </a:prstGeom>
            <a:noFill/>
            <a:ln w="19050">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2" name="Text Box 65"/>
            <p:cNvSpPr txBox="1">
              <a:spLocks noChangeArrowheads="1"/>
            </p:cNvSpPr>
            <p:nvPr/>
          </p:nvSpPr>
          <p:spPr bwMode="auto">
            <a:xfrm>
              <a:off x="2609" y="1525"/>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000</a:t>
              </a:r>
            </a:p>
          </p:txBody>
        </p:sp>
        <p:sp>
          <p:nvSpPr>
            <p:cNvPr id="26673" name="Text Box 66"/>
            <p:cNvSpPr txBox="1">
              <a:spLocks noChangeArrowheads="1"/>
            </p:cNvSpPr>
            <p:nvPr/>
          </p:nvSpPr>
          <p:spPr bwMode="auto">
            <a:xfrm>
              <a:off x="2868" y="2053"/>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001</a:t>
              </a:r>
            </a:p>
          </p:txBody>
        </p:sp>
        <p:grpSp>
          <p:nvGrpSpPr>
            <p:cNvPr id="26674" name="Group 67"/>
            <p:cNvGrpSpPr>
              <a:grpSpLocks/>
            </p:cNvGrpSpPr>
            <p:nvPr/>
          </p:nvGrpSpPr>
          <p:grpSpPr bwMode="auto">
            <a:xfrm>
              <a:off x="2604" y="2828"/>
              <a:ext cx="318" cy="272"/>
              <a:chOff x="1292" y="3203"/>
              <a:chExt cx="318" cy="272"/>
            </a:xfrm>
          </p:grpSpPr>
          <p:sp>
            <p:nvSpPr>
              <p:cNvPr id="26686" name="Oval 68"/>
              <p:cNvSpPr>
                <a:spLocks noChangeArrowheads="1"/>
              </p:cNvSpPr>
              <p:nvPr/>
            </p:nvSpPr>
            <p:spPr bwMode="auto">
              <a:xfrm>
                <a:off x="1292" y="3203"/>
                <a:ext cx="318" cy="272"/>
              </a:xfrm>
              <a:prstGeom prst="ellipse">
                <a:avLst/>
              </a:prstGeom>
              <a:solidFill>
                <a:schemeClr val="bg1"/>
              </a:solidFill>
              <a:ln w="190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87" name="Line 69"/>
              <p:cNvSpPr>
                <a:spLocks noChangeShapeType="1"/>
              </p:cNvSpPr>
              <p:nvPr/>
            </p:nvSpPr>
            <p:spPr bwMode="auto">
              <a:xfrm flipV="1">
                <a:off x="1292" y="3203"/>
                <a:ext cx="91" cy="91"/>
              </a:xfrm>
              <a:prstGeom prst="line">
                <a:avLst/>
              </a:prstGeom>
              <a:noFill/>
              <a:ln w="19050">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75" name="Text Box 70"/>
            <p:cNvSpPr txBox="1">
              <a:spLocks noChangeArrowheads="1"/>
            </p:cNvSpPr>
            <p:nvPr/>
          </p:nvSpPr>
          <p:spPr bwMode="auto">
            <a:xfrm>
              <a:off x="2682" y="3068"/>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111</a:t>
              </a:r>
            </a:p>
          </p:txBody>
        </p:sp>
        <p:sp>
          <p:nvSpPr>
            <p:cNvPr id="26676" name="Line 71"/>
            <p:cNvSpPr>
              <a:spLocks noChangeShapeType="1"/>
            </p:cNvSpPr>
            <p:nvPr/>
          </p:nvSpPr>
          <p:spPr bwMode="auto">
            <a:xfrm flipH="1" flipV="1">
              <a:off x="2378" y="2466"/>
              <a:ext cx="362" cy="317"/>
            </a:xfrm>
            <a:prstGeom prst="line">
              <a:avLst/>
            </a:prstGeom>
            <a:noFill/>
            <a:ln w="19050">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7" name="Text Box 72"/>
            <p:cNvSpPr txBox="1">
              <a:spLocks noChangeArrowheads="1"/>
            </p:cNvSpPr>
            <p:nvPr/>
          </p:nvSpPr>
          <p:spPr bwMode="auto">
            <a:xfrm>
              <a:off x="2241" y="2569"/>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110</a:t>
              </a:r>
            </a:p>
          </p:txBody>
        </p:sp>
        <p:sp>
          <p:nvSpPr>
            <p:cNvPr id="26678" name="Line 73"/>
            <p:cNvSpPr>
              <a:spLocks noChangeShapeType="1"/>
            </p:cNvSpPr>
            <p:nvPr/>
          </p:nvSpPr>
          <p:spPr bwMode="auto">
            <a:xfrm>
              <a:off x="2378" y="2466"/>
              <a:ext cx="725" cy="0"/>
            </a:xfrm>
            <a:prstGeom prst="line">
              <a:avLst/>
            </a:prstGeom>
            <a:noFill/>
            <a:ln w="19050">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9" name="Line 74"/>
            <p:cNvSpPr>
              <a:spLocks noChangeShapeType="1"/>
            </p:cNvSpPr>
            <p:nvPr/>
          </p:nvSpPr>
          <p:spPr bwMode="auto">
            <a:xfrm flipH="1">
              <a:off x="2378" y="2420"/>
              <a:ext cx="771" cy="0"/>
            </a:xfrm>
            <a:prstGeom prst="line">
              <a:avLst/>
            </a:prstGeom>
            <a:noFill/>
            <a:ln w="19050">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80" name="Text Box 75"/>
            <p:cNvSpPr txBox="1">
              <a:spLocks noChangeArrowheads="1"/>
            </p:cNvSpPr>
            <p:nvPr/>
          </p:nvSpPr>
          <p:spPr bwMode="auto">
            <a:xfrm>
              <a:off x="2592" y="2416"/>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101</a:t>
              </a:r>
            </a:p>
          </p:txBody>
        </p:sp>
        <p:sp>
          <p:nvSpPr>
            <p:cNvPr id="26681" name="Line 76"/>
            <p:cNvSpPr>
              <a:spLocks noChangeShapeType="1"/>
            </p:cNvSpPr>
            <p:nvPr/>
          </p:nvSpPr>
          <p:spPr bwMode="auto">
            <a:xfrm flipV="1">
              <a:off x="2378" y="2057"/>
              <a:ext cx="362" cy="363"/>
            </a:xfrm>
            <a:prstGeom prst="line">
              <a:avLst/>
            </a:prstGeom>
            <a:noFill/>
            <a:ln w="19050">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82" name="Text Box 77"/>
            <p:cNvSpPr txBox="1">
              <a:spLocks noChangeArrowheads="1"/>
            </p:cNvSpPr>
            <p:nvPr/>
          </p:nvSpPr>
          <p:spPr bwMode="auto">
            <a:xfrm>
              <a:off x="2248" y="2057"/>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100</a:t>
              </a:r>
            </a:p>
          </p:txBody>
        </p:sp>
        <p:sp>
          <p:nvSpPr>
            <p:cNvPr id="26683" name="Text Box 78"/>
            <p:cNvSpPr txBox="1">
              <a:spLocks noChangeArrowheads="1"/>
            </p:cNvSpPr>
            <p:nvPr/>
          </p:nvSpPr>
          <p:spPr bwMode="auto">
            <a:xfrm>
              <a:off x="2546" y="2239"/>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010</a:t>
              </a:r>
            </a:p>
          </p:txBody>
        </p:sp>
        <p:sp>
          <p:nvSpPr>
            <p:cNvPr id="26684" name="Line 79"/>
            <p:cNvSpPr>
              <a:spLocks noChangeShapeType="1"/>
            </p:cNvSpPr>
            <p:nvPr/>
          </p:nvSpPr>
          <p:spPr bwMode="auto">
            <a:xfrm flipH="1">
              <a:off x="2786" y="2466"/>
              <a:ext cx="363" cy="317"/>
            </a:xfrm>
            <a:prstGeom prst="line">
              <a:avLst/>
            </a:prstGeom>
            <a:noFill/>
            <a:ln w="19050">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85" name="Text Box 80"/>
            <p:cNvSpPr txBox="1">
              <a:spLocks noChangeArrowheads="1"/>
            </p:cNvSpPr>
            <p:nvPr/>
          </p:nvSpPr>
          <p:spPr bwMode="auto">
            <a:xfrm>
              <a:off x="2909" y="2597"/>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6600"/>
                  </a:solidFill>
                </a:rPr>
                <a:t>0</a:t>
              </a:r>
              <a:r>
                <a:rPr lang="en-US" altLang="zh-CN">
                  <a:solidFill>
                    <a:srgbClr val="333300"/>
                  </a:solidFill>
                </a:rPr>
                <a:t>11</a:t>
              </a:r>
            </a:p>
          </p:txBody>
        </p:sp>
      </p:grpSp>
      <p:sp>
        <p:nvSpPr>
          <p:cNvPr id="576593" name="Line 81"/>
          <p:cNvSpPr>
            <a:spLocks noChangeShapeType="1"/>
          </p:cNvSpPr>
          <p:nvPr/>
        </p:nvSpPr>
        <p:spPr bwMode="auto">
          <a:xfrm>
            <a:off x="2921000" y="3284538"/>
            <a:ext cx="503238" cy="576262"/>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6594" name="Line 82"/>
          <p:cNvSpPr>
            <a:spLocks noChangeShapeType="1"/>
          </p:cNvSpPr>
          <p:nvPr/>
        </p:nvSpPr>
        <p:spPr bwMode="auto">
          <a:xfrm flipH="1">
            <a:off x="2921000" y="3933825"/>
            <a:ext cx="576263" cy="50323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3"/>
          <p:cNvGrpSpPr>
            <a:grpSpLocks/>
          </p:cNvGrpSpPr>
          <p:nvPr/>
        </p:nvGrpSpPr>
        <p:grpSpPr bwMode="auto">
          <a:xfrm>
            <a:off x="2632075" y="4510088"/>
            <a:ext cx="504825" cy="431800"/>
            <a:chOff x="1292" y="3203"/>
            <a:chExt cx="318" cy="272"/>
          </a:xfrm>
        </p:grpSpPr>
        <p:sp>
          <p:nvSpPr>
            <p:cNvPr id="26660" name="Oval 84"/>
            <p:cNvSpPr>
              <a:spLocks noChangeArrowheads="1"/>
            </p:cNvSpPr>
            <p:nvPr/>
          </p:nvSpPr>
          <p:spPr bwMode="auto">
            <a:xfrm>
              <a:off x="1292" y="3203"/>
              <a:ext cx="318" cy="272"/>
            </a:xfrm>
            <a:prstGeom prst="ellipse">
              <a:avLst/>
            </a:prstGeom>
            <a:solidFill>
              <a:schemeClr val="bg1"/>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61" name="Line 85"/>
            <p:cNvSpPr>
              <a:spLocks noChangeShapeType="1"/>
            </p:cNvSpPr>
            <p:nvPr/>
          </p:nvSpPr>
          <p:spPr bwMode="auto">
            <a:xfrm flipV="1">
              <a:off x="1292" y="3203"/>
              <a:ext cx="91" cy="91"/>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76598" name="Line 86"/>
          <p:cNvSpPr>
            <a:spLocks noChangeShapeType="1"/>
          </p:cNvSpPr>
          <p:nvPr/>
        </p:nvSpPr>
        <p:spPr bwMode="auto">
          <a:xfrm flipH="1" flipV="1">
            <a:off x="2273300" y="3933825"/>
            <a:ext cx="574675" cy="50323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6599" name="Line 87"/>
          <p:cNvSpPr>
            <a:spLocks noChangeShapeType="1"/>
          </p:cNvSpPr>
          <p:nvPr/>
        </p:nvSpPr>
        <p:spPr bwMode="auto">
          <a:xfrm>
            <a:off x="2344738" y="3933825"/>
            <a:ext cx="1150937"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6600" name="Line 88"/>
          <p:cNvSpPr>
            <a:spLocks noChangeShapeType="1"/>
          </p:cNvSpPr>
          <p:nvPr/>
        </p:nvSpPr>
        <p:spPr bwMode="auto">
          <a:xfrm flipH="1">
            <a:off x="2273300" y="3860800"/>
            <a:ext cx="122396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 name="Group 89"/>
          <p:cNvGrpSpPr>
            <a:grpSpLocks/>
          </p:cNvGrpSpPr>
          <p:nvPr/>
        </p:nvGrpSpPr>
        <p:grpSpPr bwMode="auto">
          <a:xfrm>
            <a:off x="2633663" y="2781300"/>
            <a:ext cx="504825" cy="431800"/>
            <a:chOff x="3651" y="1752"/>
            <a:chExt cx="318" cy="272"/>
          </a:xfrm>
        </p:grpSpPr>
        <p:sp>
          <p:nvSpPr>
            <p:cNvPr id="26658" name="Oval 90"/>
            <p:cNvSpPr>
              <a:spLocks noChangeArrowheads="1"/>
            </p:cNvSpPr>
            <p:nvPr/>
          </p:nvSpPr>
          <p:spPr bwMode="auto">
            <a:xfrm>
              <a:off x="3651" y="1752"/>
              <a:ext cx="318" cy="272"/>
            </a:xfrm>
            <a:prstGeom prst="ellipse">
              <a:avLst/>
            </a:prstGeom>
            <a:solidFill>
              <a:schemeClr val="bg1"/>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59" name="Line 91"/>
            <p:cNvSpPr>
              <a:spLocks noChangeShapeType="1"/>
            </p:cNvSpPr>
            <p:nvPr/>
          </p:nvSpPr>
          <p:spPr bwMode="auto">
            <a:xfrm>
              <a:off x="3696" y="1979"/>
              <a:ext cx="46" cy="4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76604" name="Line 92"/>
          <p:cNvSpPr>
            <a:spLocks noChangeShapeType="1"/>
          </p:cNvSpPr>
          <p:nvPr/>
        </p:nvSpPr>
        <p:spPr bwMode="auto">
          <a:xfrm flipV="1">
            <a:off x="2273300" y="3284538"/>
            <a:ext cx="574675" cy="576262"/>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6" name="Text Box 93"/>
          <p:cNvSpPr txBox="1">
            <a:spLocks noChangeArrowheads="1"/>
          </p:cNvSpPr>
          <p:nvPr/>
        </p:nvSpPr>
        <p:spPr bwMode="auto">
          <a:xfrm>
            <a:off x="611188" y="908050"/>
            <a:ext cx="56340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hlink"/>
              </a:buClr>
              <a:buSzPct val="110000"/>
              <a:buFont typeface="Wingdings" panose="05000000000000000000" pitchFamily="2" charset="2"/>
              <a:buNone/>
            </a:pPr>
            <a:r>
              <a:rPr lang="en-US" altLang="zh-CN" sz="2400" b="1">
                <a:solidFill>
                  <a:srgbClr val="333300"/>
                </a:solidFill>
              </a:rPr>
              <a:t>(2) </a:t>
            </a:r>
            <a:r>
              <a:rPr lang="zh-CN" altLang="en-US" sz="2400" b="1">
                <a:solidFill>
                  <a:srgbClr val="333300"/>
                </a:solidFill>
              </a:rPr>
              <a:t>找欧拉圈</a:t>
            </a:r>
            <a:r>
              <a:rPr lang="en-US" altLang="zh-CN" sz="1600" b="1">
                <a:solidFill>
                  <a:srgbClr val="333300"/>
                </a:solidFill>
              </a:rPr>
              <a:t>(</a:t>
            </a:r>
            <a:r>
              <a:rPr lang="zh-CN" altLang="en-US" sz="1600" b="1">
                <a:solidFill>
                  <a:srgbClr val="333300"/>
                </a:solidFill>
              </a:rPr>
              <a:t>注意约束：各边的后两位</a:t>
            </a:r>
            <a:r>
              <a:rPr lang="en-US" altLang="zh-CN" sz="1600" b="1">
                <a:solidFill>
                  <a:srgbClr val="333300"/>
                </a:solidFill>
              </a:rPr>
              <a:t>=</a:t>
            </a:r>
            <a:r>
              <a:rPr lang="zh-CN" altLang="en-US" sz="1600" b="1">
                <a:solidFill>
                  <a:srgbClr val="333300"/>
                </a:solidFill>
              </a:rPr>
              <a:t>续边的前两位</a:t>
            </a:r>
            <a:r>
              <a:rPr lang="en-US" altLang="zh-CN" sz="1600" b="1">
                <a:solidFill>
                  <a:srgbClr val="333300"/>
                </a:solidFill>
              </a:rPr>
              <a:t>)</a:t>
            </a:r>
            <a:r>
              <a:rPr lang="en-US" altLang="zh-CN" b="1">
                <a:solidFill>
                  <a:srgbClr val="333300"/>
                </a:solidFill>
              </a:rPr>
              <a:t> </a:t>
            </a:r>
            <a:endParaRPr lang="en-US" altLang="zh-CN"/>
          </a:p>
        </p:txBody>
      </p:sp>
      <p:sp>
        <p:nvSpPr>
          <p:cNvPr id="26657" name="Text Box 94"/>
          <p:cNvSpPr txBox="1">
            <a:spLocks noChangeArrowheads="1"/>
          </p:cNvSpPr>
          <p:nvPr/>
        </p:nvSpPr>
        <p:spPr bwMode="auto">
          <a:xfrm>
            <a:off x="611188" y="1412875"/>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333300"/>
                </a:solidFill>
              </a:rPr>
              <a:t>(3) </a:t>
            </a:r>
            <a:r>
              <a:rPr lang="zh-CN" altLang="en-US" sz="2400" b="1">
                <a:solidFill>
                  <a:srgbClr val="333300"/>
                </a:solidFill>
              </a:rPr>
              <a:t>挑出各边的第一位</a:t>
            </a:r>
          </a:p>
        </p:txBody>
      </p:sp>
    </p:spTree>
    <p:extLst>
      <p:ext uri="{BB962C8B-B14F-4D97-AF65-F5344CB8AC3E}">
        <p14:creationId xmlns:p14="http://schemas.microsoft.com/office/powerpoint/2010/main" val="2572791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76594"/>
                                        </p:tgtEl>
                                        <p:attrNameLst>
                                          <p:attrName>style.visibility</p:attrName>
                                        </p:attrNameLst>
                                      </p:cBhvr>
                                      <p:to>
                                        <p:strVal val="visible"/>
                                      </p:to>
                                    </p:set>
                                    <p:animEffect transition="in" filter="blinds(horizontal)">
                                      <p:cBhvr>
                                        <p:cTn id="7" dur="500"/>
                                        <p:tgtEl>
                                          <p:spTgt spid="576594"/>
                                        </p:tgtEl>
                                      </p:cBhvr>
                                    </p:animEffect>
                                  </p:childTnLst>
                                </p:cTn>
                              </p:par>
                              <p:par>
                                <p:cTn id="8" presetID="3" presetClass="entr" presetSubtype="10" fill="hold" nodeType="withEffect">
                                  <p:stCondLst>
                                    <p:cond delay="0"/>
                                  </p:stCondLst>
                                  <p:childTnLst>
                                    <p:set>
                                      <p:cBhvr>
                                        <p:cTn id="9" dur="1" fill="hold">
                                          <p:stCondLst>
                                            <p:cond delay="0"/>
                                          </p:stCondLst>
                                        </p:cTn>
                                        <p:tgtEl>
                                          <p:spTgt spid="576533">
                                            <p:txEl>
                                              <p:pRg st="0" end="0"/>
                                            </p:txEl>
                                          </p:spTgt>
                                        </p:tgtEl>
                                        <p:attrNameLst>
                                          <p:attrName>style.visibility</p:attrName>
                                        </p:attrNameLst>
                                      </p:cBhvr>
                                      <p:to>
                                        <p:strVal val="visible"/>
                                      </p:to>
                                    </p:set>
                                    <p:animEffect transition="in" filter="blinds(horizontal)">
                                      <p:cBhvr>
                                        <p:cTn id="10" dur="500"/>
                                        <p:tgtEl>
                                          <p:spTgt spid="57653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576534">
                                            <p:txEl>
                                              <p:pRg st="0" end="0"/>
                                            </p:txEl>
                                          </p:spTgt>
                                        </p:tgtEl>
                                        <p:attrNameLst>
                                          <p:attrName>style.visibility</p:attrName>
                                        </p:attrNameLst>
                                      </p:cBhvr>
                                      <p:to>
                                        <p:strVal val="visible"/>
                                      </p:to>
                                    </p:set>
                                    <p:animEffect transition="in" filter="blinds(horizontal)">
                                      <p:cBhvr>
                                        <p:cTn id="16" dur="500"/>
                                        <p:tgtEl>
                                          <p:spTgt spid="576534">
                                            <p:txEl>
                                              <p:pRg st="0" end="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76598"/>
                                        </p:tgtEl>
                                        <p:attrNameLst>
                                          <p:attrName>style.visibility</p:attrName>
                                        </p:attrNameLst>
                                      </p:cBhvr>
                                      <p:to>
                                        <p:strVal val="visible"/>
                                      </p:to>
                                    </p:set>
                                    <p:animEffect transition="in" filter="blinds(horizontal)">
                                      <p:cBhvr>
                                        <p:cTn id="19" dur="500"/>
                                        <p:tgtEl>
                                          <p:spTgt spid="576598"/>
                                        </p:tgtEl>
                                      </p:cBhvr>
                                    </p:animEffect>
                                  </p:childTnLst>
                                </p:cTn>
                              </p:par>
                              <p:par>
                                <p:cTn id="20" presetID="3" presetClass="entr" presetSubtype="10" fill="hold" nodeType="withEffect">
                                  <p:stCondLst>
                                    <p:cond delay="0"/>
                                  </p:stCondLst>
                                  <p:childTnLst>
                                    <p:set>
                                      <p:cBhvr>
                                        <p:cTn id="21" dur="1" fill="hold">
                                          <p:stCondLst>
                                            <p:cond delay="0"/>
                                          </p:stCondLst>
                                        </p:cTn>
                                        <p:tgtEl>
                                          <p:spTgt spid="576530">
                                            <p:txEl>
                                              <p:pRg st="0" end="0"/>
                                            </p:txEl>
                                          </p:spTgt>
                                        </p:tgtEl>
                                        <p:attrNameLst>
                                          <p:attrName>style.visibility</p:attrName>
                                        </p:attrNameLst>
                                      </p:cBhvr>
                                      <p:to>
                                        <p:strVal val="visible"/>
                                      </p:to>
                                    </p:set>
                                    <p:animEffect transition="in" filter="blinds(horizontal)">
                                      <p:cBhvr>
                                        <p:cTn id="22" dur="500"/>
                                        <p:tgtEl>
                                          <p:spTgt spid="576530">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76599"/>
                                        </p:tgtEl>
                                        <p:attrNameLst>
                                          <p:attrName>style.visibility</p:attrName>
                                        </p:attrNameLst>
                                      </p:cBhvr>
                                      <p:to>
                                        <p:strVal val="visible"/>
                                      </p:to>
                                    </p:set>
                                    <p:animEffect transition="in" filter="blinds(horizontal)">
                                      <p:cBhvr>
                                        <p:cTn id="25" dur="500"/>
                                        <p:tgtEl>
                                          <p:spTgt spid="576599"/>
                                        </p:tgtEl>
                                      </p:cBhvr>
                                    </p:animEffect>
                                  </p:childTnLst>
                                </p:cTn>
                              </p:par>
                              <p:par>
                                <p:cTn id="26" presetID="3" presetClass="entr" presetSubtype="10" fill="hold" nodeType="withEffect">
                                  <p:stCondLst>
                                    <p:cond delay="0"/>
                                  </p:stCondLst>
                                  <p:childTnLst>
                                    <p:set>
                                      <p:cBhvr>
                                        <p:cTn id="27" dur="1" fill="hold">
                                          <p:stCondLst>
                                            <p:cond delay="0"/>
                                          </p:stCondLst>
                                        </p:cTn>
                                        <p:tgtEl>
                                          <p:spTgt spid="576529">
                                            <p:txEl>
                                              <p:pRg st="0" end="0"/>
                                            </p:txEl>
                                          </p:spTgt>
                                        </p:tgtEl>
                                        <p:attrNameLst>
                                          <p:attrName>style.visibility</p:attrName>
                                        </p:attrNameLst>
                                      </p:cBhvr>
                                      <p:to>
                                        <p:strVal val="visible"/>
                                      </p:to>
                                    </p:set>
                                    <p:animEffect transition="in" filter="blinds(horizontal)">
                                      <p:cBhvr>
                                        <p:cTn id="28" dur="500"/>
                                        <p:tgtEl>
                                          <p:spTgt spid="576529">
                                            <p:txEl>
                                              <p:pRg st="0" end="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76600"/>
                                        </p:tgtEl>
                                        <p:attrNameLst>
                                          <p:attrName>style.visibility</p:attrName>
                                        </p:attrNameLst>
                                      </p:cBhvr>
                                      <p:to>
                                        <p:strVal val="visible"/>
                                      </p:to>
                                    </p:set>
                                    <p:animEffect transition="in" filter="blinds(horizontal)">
                                      <p:cBhvr>
                                        <p:cTn id="31" dur="500"/>
                                        <p:tgtEl>
                                          <p:spTgt spid="576600"/>
                                        </p:tgtEl>
                                      </p:cBhvr>
                                    </p:animEffect>
                                  </p:childTnLst>
                                </p:cTn>
                              </p:par>
                              <p:par>
                                <p:cTn id="32" presetID="3" presetClass="entr" presetSubtype="10" fill="hold" nodeType="withEffect">
                                  <p:stCondLst>
                                    <p:cond delay="0"/>
                                  </p:stCondLst>
                                  <p:childTnLst>
                                    <p:set>
                                      <p:cBhvr>
                                        <p:cTn id="33" dur="1" fill="hold">
                                          <p:stCondLst>
                                            <p:cond delay="0"/>
                                          </p:stCondLst>
                                        </p:cTn>
                                        <p:tgtEl>
                                          <p:spTgt spid="576528">
                                            <p:txEl>
                                              <p:pRg st="0" end="0"/>
                                            </p:txEl>
                                          </p:spTgt>
                                        </p:tgtEl>
                                        <p:attrNameLst>
                                          <p:attrName>style.visibility</p:attrName>
                                        </p:attrNameLst>
                                      </p:cBhvr>
                                      <p:to>
                                        <p:strVal val="visible"/>
                                      </p:to>
                                    </p:set>
                                    <p:animEffect transition="in" filter="blinds(horizontal)">
                                      <p:cBhvr>
                                        <p:cTn id="34" dur="500"/>
                                        <p:tgtEl>
                                          <p:spTgt spid="576528">
                                            <p:txEl>
                                              <p:pRg st="0" end="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76604"/>
                                        </p:tgtEl>
                                        <p:attrNameLst>
                                          <p:attrName>style.visibility</p:attrName>
                                        </p:attrNameLst>
                                      </p:cBhvr>
                                      <p:to>
                                        <p:strVal val="visible"/>
                                      </p:to>
                                    </p:set>
                                    <p:animEffect transition="in" filter="blinds(horizontal)">
                                      <p:cBhvr>
                                        <p:cTn id="37" dur="500"/>
                                        <p:tgtEl>
                                          <p:spTgt spid="576604"/>
                                        </p:tgtEl>
                                      </p:cBhvr>
                                    </p:animEffect>
                                  </p:childTnLst>
                                </p:cTn>
                              </p:par>
                              <p:par>
                                <p:cTn id="38" presetID="3" presetClass="entr" presetSubtype="10" fill="hold" nodeType="withEffect">
                                  <p:stCondLst>
                                    <p:cond delay="0"/>
                                  </p:stCondLst>
                                  <p:childTnLst>
                                    <p:set>
                                      <p:cBhvr>
                                        <p:cTn id="39" dur="1" fill="hold">
                                          <p:stCondLst>
                                            <p:cond delay="0"/>
                                          </p:stCondLst>
                                        </p:cTn>
                                        <p:tgtEl>
                                          <p:spTgt spid="576527">
                                            <p:txEl>
                                              <p:pRg st="0" end="0"/>
                                            </p:txEl>
                                          </p:spTgt>
                                        </p:tgtEl>
                                        <p:attrNameLst>
                                          <p:attrName>style.visibility</p:attrName>
                                        </p:attrNameLst>
                                      </p:cBhvr>
                                      <p:to>
                                        <p:strVal val="visible"/>
                                      </p:to>
                                    </p:set>
                                    <p:animEffect transition="in" filter="blinds(horizontal)">
                                      <p:cBhvr>
                                        <p:cTn id="40" dur="500"/>
                                        <p:tgtEl>
                                          <p:spTgt spid="576527">
                                            <p:txEl>
                                              <p:pRg st="0" end="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par>
                                <p:cTn id="44" presetID="3" presetClass="entr" presetSubtype="10" fill="hold" nodeType="withEffect">
                                  <p:stCondLst>
                                    <p:cond delay="0"/>
                                  </p:stCondLst>
                                  <p:childTnLst>
                                    <p:set>
                                      <p:cBhvr>
                                        <p:cTn id="45" dur="1" fill="hold">
                                          <p:stCondLst>
                                            <p:cond delay="0"/>
                                          </p:stCondLst>
                                        </p:cTn>
                                        <p:tgtEl>
                                          <p:spTgt spid="576531">
                                            <p:txEl>
                                              <p:pRg st="0" end="0"/>
                                            </p:txEl>
                                          </p:spTgt>
                                        </p:tgtEl>
                                        <p:attrNameLst>
                                          <p:attrName>style.visibility</p:attrName>
                                        </p:attrNameLst>
                                      </p:cBhvr>
                                      <p:to>
                                        <p:strVal val="visible"/>
                                      </p:to>
                                    </p:set>
                                    <p:animEffect transition="in" filter="blinds(horizontal)">
                                      <p:cBhvr>
                                        <p:cTn id="46" dur="500"/>
                                        <p:tgtEl>
                                          <p:spTgt spid="576531">
                                            <p:txEl>
                                              <p:pRg st="0" end="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576593"/>
                                        </p:tgtEl>
                                        <p:attrNameLst>
                                          <p:attrName>style.visibility</p:attrName>
                                        </p:attrNameLst>
                                      </p:cBhvr>
                                      <p:to>
                                        <p:strVal val="visible"/>
                                      </p:to>
                                    </p:set>
                                    <p:animEffect transition="in" filter="blinds(horizontal)">
                                      <p:cBhvr>
                                        <p:cTn id="49" dur="500"/>
                                        <p:tgtEl>
                                          <p:spTgt spid="576593"/>
                                        </p:tgtEl>
                                      </p:cBhvr>
                                    </p:animEffect>
                                  </p:childTnLst>
                                </p:cTn>
                              </p:par>
                              <p:par>
                                <p:cTn id="50" presetID="3" presetClass="entr" presetSubtype="10" fill="hold" nodeType="withEffect">
                                  <p:stCondLst>
                                    <p:cond delay="0"/>
                                  </p:stCondLst>
                                  <p:childTnLst>
                                    <p:set>
                                      <p:cBhvr>
                                        <p:cTn id="51" dur="1" fill="hold">
                                          <p:stCondLst>
                                            <p:cond delay="0"/>
                                          </p:stCondLst>
                                        </p:cTn>
                                        <p:tgtEl>
                                          <p:spTgt spid="576532">
                                            <p:txEl>
                                              <p:pRg st="0" end="0"/>
                                            </p:txEl>
                                          </p:spTgt>
                                        </p:tgtEl>
                                        <p:attrNameLst>
                                          <p:attrName>style.visibility</p:attrName>
                                        </p:attrNameLst>
                                      </p:cBhvr>
                                      <p:to>
                                        <p:strVal val="visible"/>
                                      </p:to>
                                    </p:set>
                                    <p:animEffect transition="in" filter="blinds(horizontal)">
                                      <p:cBhvr>
                                        <p:cTn id="52" dur="500"/>
                                        <p:tgtEl>
                                          <p:spTgt spid="5765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DA9F6B-1585-4365-A60C-4F163B8F77DC}" type="slidenum">
              <a:rPr lang="zh-CN" altLang="en-US" smtClean="0">
                <a:solidFill>
                  <a:schemeClr val="accent1"/>
                </a:solidFill>
              </a:rPr>
              <a:pPr/>
              <a:t>44</a:t>
            </a:fld>
            <a:r>
              <a:rPr lang="en-US" altLang="zh-CN" dirty="0">
                <a:solidFill>
                  <a:schemeClr val="accent1"/>
                </a:solidFill>
              </a:rPr>
              <a:t>/48</a:t>
            </a:r>
          </a:p>
        </p:txBody>
      </p:sp>
      <p:sp>
        <p:nvSpPr>
          <p:cNvPr id="1028" name="Rectangle 2"/>
          <p:cNvSpPr>
            <a:spLocks noGrp="1"/>
          </p:cNvSpPr>
          <p:nvPr>
            <p:ph type="title" idx="4294967295"/>
          </p:nvPr>
        </p:nvSpPr>
        <p:spPr/>
        <p:txBody>
          <a:bodyPr/>
          <a:lstStyle/>
          <a:p>
            <a:pPr algn="l"/>
            <a:r>
              <a:rPr lang="zh-CN" altLang="en-US" b="1">
                <a:latin typeface="Calibri" panose="020F0502020204030204" pitchFamily="34" charset="0"/>
                <a:ea typeface="宋体" panose="02010600030101010101" pitchFamily="2" charset="-122"/>
              </a:rPr>
              <a:t>例 </a:t>
            </a:r>
            <a:r>
              <a:rPr lang="en-US" altLang="zh-CN" sz="4000" b="1">
                <a:latin typeface="Calibri" panose="020F0502020204030204" pitchFamily="34" charset="0"/>
                <a:ea typeface="宋体" panose="02010600030101010101" pitchFamily="2" charset="-122"/>
              </a:rPr>
              <a:t>2</a:t>
            </a:r>
            <a:r>
              <a:rPr lang="zh-CN" altLang="en-US" sz="4000" b="1">
                <a:latin typeface="Calibri" panose="020F0502020204030204" pitchFamily="34" charset="0"/>
                <a:ea typeface="宋体" panose="02010600030101010101" pitchFamily="2" charset="-122"/>
              </a:rPr>
              <a:t>元</a:t>
            </a:r>
            <a:r>
              <a:rPr lang="en-US" altLang="zh-CN" sz="4000" b="1">
                <a:latin typeface="Calibri" panose="020F0502020204030204" pitchFamily="34" charset="0"/>
                <a:ea typeface="宋体" panose="02010600030101010101" pitchFamily="2" charset="-122"/>
              </a:rPr>
              <a:t>4</a:t>
            </a:r>
            <a:r>
              <a:rPr lang="zh-CN" altLang="en-US" sz="4000" b="1">
                <a:latin typeface="Calibri" panose="020F0502020204030204" pitchFamily="34" charset="0"/>
                <a:ea typeface="宋体" panose="02010600030101010101" pitchFamily="2" charset="-122"/>
              </a:rPr>
              <a:t>级布鲁英（</a:t>
            </a:r>
            <a:r>
              <a:rPr lang="en-US" altLang="zh-CN" sz="4000" b="1">
                <a:latin typeface="Calibri" panose="020F0502020204030204" pitchFamily="34" charset="0"/>
                <a:ea typeface="宋体" panose="02010600030101010101" pitchFamily="2" charset="-122"/>
              </a:rPr>
              <a:t>De Bruijn)</a:t>
            </a:r>
            <a:r>
              <a:rPr lang="zh-CN" altLang="en-US" sz="4000" b="1">
                <a:latin typeface="Calibri" panose="020F0502020204030204" pitchFamily="34" charset="0"/>
                <a:ea typeface="宋体" panose="02010600030101010101" pitchFamily="2" charset="-122"/>
              </a:rPr>
              <a:t>序列</a:t>
            </a:r>
          </a:p>
        </p:txBody>
      </p:sp>
      <p:sp>
        <p:nvSpPr>
          <p:cNvPr id="1029" name="Rectangle 3"/>
          <p:cNvSpPr>
            <a:spLocks noGrp="1"/>
          </p:cNvSpPr>
          <p:nvPr>
            <p:ph type="body" idx="4294967295"/>
          </p:nvPr>
        </p:nvSpPr>
        <p:spPr>
          <a:xfrm>
            <a:off x="323850" y="1052513"/>
            <a:ext cx="8229600" cy="3722687"/>
          </a:xfrm>
        </p:spPr>
        <p:txBody>
          <a:bodyPr/>
          <a:lstStyle/>
          <a:p>
            <a:pPr marL="0" indent="0">
              <a:lnSpc>
                <a:spcPct val="90000"/>
              </a:lnSpc>
              <a:buFont typeface="Arial" panose="020B0604020202020204" pitchFamily="34" charset="0"/>
              <a:buNone/>
            </a:pPr>
            <a:r>
              <a:rPr lang="zh-CN" altLang="en-US" sz="2000" dirty="0">
                <a:latin typeface="Calibri" panose="020F0502020204030204" pitchFamily="34" charset="0"/>
                <a:ea typeface="宋体" panose="02010600030101010101" pitchFamily="2" charset="-122"/>
              </a:rPr>
              <a:t>在模数转换问题中，一个转鼓的表面分为</a:t>
            </a:r>
            <a:r>
              <a:rPr lang="en-US" altLang="zh-CN" sz="2000" dirty="0">
                <a:latin typeface="Calibri" panose="020F0502020204030204" pitchFamily="34" charset="0"/>
                <a:ea typeface="宋体" panose="02010600030101010101" pitchFamily="2" charset="-122"/>
              </a:rPr>
              <a:t>16</a:t>
            </a:r>
            <a:r>
              <a:rPr lang="zh-CN" altLang="en-US" sz="2000" dirty="0">
                <a:latin typeface="Calibri" panose="020F0502020204030204" pitchFamily="34" charset="0"/>
                <a:ea typeface="宋体" panose="02010600030101010101" pitchFamily="2" charset="-122"/>
              </a:rPr>
              <a:t>个扇形段，如下图（</a:t>
            </a:r>
            <a:r>
              <a:rPr lang="en-US" altLang="zh-CN" sz="2000" dirty="0">
                <a:latin typeface="Calibri" panose="020F0502020204030204" pitchFamily="34" charset="0"/>
                <a:ea typeface="宋体" panose="02010600030101010101" pitchFamily="2" charset="-122"/>
              </a:rPr>
              <a:t>a</a:t>
            </a:r>
            <a:r>
              <a:rPr lang="zh-CN" altLang="en-US" sz="2000" dirty="0">
                <a:latin typeface="Calibri" panose="020F0502020204030204" pitchFamily="34" charset="0"/>
                <a:ea typeface="宋体" panose="02010600030101010101" pitchFamily="2" charset="-122"/>
              </a:rPr>
              <a:t>）所示，鼓的位置信息使用二进制信号表示。如下图（</a:t>
            </a:r>
            <a:r>
              <a:rPr lang="en-US" altLang="zh-CN" sz="2000" dirty="0">
                <a:latin typeface="Calibri" panose="020F0502020204030204" pitchFamily="34" charset="0"/>
                <a:ea typeface="宋体" panose="02010600030101010101" pitchFamily="2" charset="-122"/>
              </a:rPr>
              <a:t>b</a:t>
            </a:r>
            <a:r>
              <a:rPr lang="zh-CN" altLang="en-US" sz="2000" dirty="0">
                <a:latin typeface="Calibri" panose="020F0502020204030204" pitchFamily="34" charset="0"/>
                <a:ea typeface="宋体" panose="02010600030101010101" pitchFamily="2" charset="-122"/>
              </a:rPr>
              <a:t>）中的</a:t>
            </a:r>
            <a:r>
              <a:rPr lang="en-US" altLang="zh-CN" sz="2000" dirty="0">
                <a:latin typeface="Calibri" panose="020F0502020204030204" pitchFamily="34" charset="0"/>
                <a:ea typeface="宋体" panose="02010600030101010101" pitchFamily="2" charset="-122"/>
              </a:rPr>
              <a:t>d</a:t>
            </a:r>
            <a:r>
              <a:rPr lang="zh-CN" altLang="en-US" sz="2000" dirty="0">
                <a:latin typeface="Calibri" panose="020F0502020204030204" pitchFamily="34" charset="0"/>
                <a:ea typeface="宋体" panose="02010600030101010101" pitchFamily="2" charset="-122"/>
              </a:rPr>
              <a:t>、</a:t>
            </a:r>
            <a:r>
              <a:rPr lang="en-US" altLang="zh-CN" sz="2000" dirty="0">
                <a:latin typeface="Calibri" panose="020F0502020204030204" pitchFamily="34" charset="0"/>
                <a:ea typeface="宋体" panose="02010600030101010101" pitchFamily="2" charset="-122"/>
              </a:rPr>
              <a:t>c</a:t>
            </a:r>
            <a:r>
              <a:rPr lang="zh-CN" altLang="en-US" sz="2000" dirty="0">
                <a:latin typeface="Calibri" panose="020F0502020204030204" pitchFamily="34" charset="0"/>
                <a:ea typeface="宋体" panose="02010600030101010101" pitchFamily="2" charset="-122"/>
              </a:rPr>
              <a:t>、</a:t>
            </a:r>
            <a:r>
              <a:rPr lang="en-US" altLang="zh-CN" sz="2000" dirty="0">
                <a:latin typeface="Calibri" panose="020F0502020204030204" pitchFamily="34" charset="0"/>
                <a:ea typeface="宋体" panose="02010600030101010101" pitchFamily="2" charset="-122"/>
              </a:rPr>
              <a:t>b</a:t>
            </a:r>
            <a:r>
              <a:rPr lang="zh-CN" altLang="en-US" sz="2000" dirty="0">
                <a:latin typeface="Calibri" panose="020F0502020204030204" pitchFamily="34" charset="0"/>
                <a:ea typeface="宋体" panose="02010600030101010101" pitchFamily="2" charset="-122"/>
              </a:rPr>
              <a:t>、</a:t>
            </a:r>
            <a:r>
              <a:rPr lang="en-US" altLang="zh-CN" sz="2000" dirty="0">
                <a:latin typeface="Calibri" panose="020F0502020204030204" pitchFamily="34" charset="0"/>
                <a:ea typeface="宋体" panose="02010600030101010101" pitchFamily="2" charset="-122"/>
              </a:rPr>
              <a:t>a</a:t>
            </a:r>
            <a:r>
              <a:rPr lang="zh-CN" altLang="en-US" sz="2000" dirty="0">
                <a:latin typeface="Calibri" panose="020F0502020204030204" pitchFamily="34" charset="0"/>
                <a:ea typeface="宋体" panose="02010600030101010101" pitchFamily="2" charset="-122"/>
              </a:rPr>
              <a:t>。转鼓的扇形段使用导体材料（阴影区）和非导体材料（空白区）组成，终端</a:t>
            </a:r>
            <a:r>
              <a:rPr lang="en-US" altLang="zh-CN" sz="2000" dirty="0">
                <a:latin typeface="Calibri" panose="020F0502020204030204" pitchFamily="34" charset="0"/>
                <a:ea typeface="宋体" panose="02010600030101010101" pitchFamily="2" charset="-122"/>
              </a:rPr>
              <a:t>a</a:t>
            </a:r>
            <a:r>
              <a:rPr lang="zh-CN" altLang="en-US" sz="2000" dirty="0">
                <a:latin typeface="Calibri" panose="020F0502020204030204" pitchFamily="34" charset="0"/>
                <a:ea typeface="宋体" panose="02010600030101010101" pitchFamily="2" charset="-122"/>
              </a:rPr>
              <a:t>、</a:t>
            </a:r>
            <a:r>
              <a:rPr lang="en-US" altLang="zh-CN" sz="2000" dirty="0">
                <a:latin typeface="Calibri" panose="020F0502020204030204" pitchFamily="34" charset="0"/>
                <a:ea typeface="宋体" panose="02010600030101010101" pitchFamily="2" charset="-122"/>
              </a:rPr>
              <a:t>c</a:t>
            </a:r>
            <a:r>
              <a:rPr lang="zh-CN" altLang="en-US" sz="2000" dirty="0">
                <a:latin typeface="Calibri" panose="020F0502020204030204" pitchFamily="34" charset="0"/>
                <a:ea typeface="宋体" panose="02010600030101010101" pitchFamily="2" charset="-122"/>
              </a:rPr>
              <a:t>和</a:t>
            </a:r>
            <a:r>
              <a:rPr lang="en-US" altLang="zh-CN" sz="2000" dirty="0">
                <a:latin typeface="Calibri" panose="020F0502020204030204" pitchFamily="34" charset="0"/>
                <a:ea typeface="宋体" panose="02010600030101010101" pitchFamily="2" charset="-122"/>
              </a:rPr>
              <a:t>d</a:t>
            </a:r>
            <a:r>
              <a:rPr lang="zh-CN" altLang="en-US" sz="2000" dirty="0">
                <a:latin typeface="Calibri" panose="020F0502020204030204" pitchFamily="34" charset="0"/>
                <a:ea typeface="宋体" panose="02010600030101010101" pitchFamily="2" charset="-122"/>
              </a:rPr>
              <a:t>接地，而终端</a:t>
            </a:r>
            <a:r>
              <a:rPr lang="en-US" altLang="zh-CN" sz="2000" dirty="0">
                <a:latin typeface="Calibri" panose="020F0502020204030204" pitchFamily="34" charset="0"/>
                <a:ea typeface="宋体" panose="02010600030101010101" pitchFamily="2" charset="-122"/>
              </a:rPr>
              <a:t>b</a:t>
            </a:r>
            <a:r>
              <a:rPr lang="zh-CN" altLang="en-US" sz="2000" dirty="0">
                <a:latin typeface="Calibri" panose="020F0502020204030204" pitchFamily="34" charset="0"/>
                <a:ea typeface="宋体" panose="02010600030101010101" pitchFamily="2" charset="-122"/>
              </a:rPr>
              <a:t>不接地。为了把鼓的</a:t>
            </a:r>
            <a:r>
              <a:rPr lang="en-US" altLang="zh-CN" sz="2000" dirty="0">
                <a:latin typeface="Calibri" panose="020F0502020204030204" pitchFamily="34" charset="0"/>
                <a:ea typeface="宋体" panose="02010600030101010101" pitchFamily="2" charset="-122"/>
              </a:rPr>
              <a:t>16</a:t>
            </a:r>
            <a:r>
              <a:rPr lang="zh-CN" altLang="en-US" sz="2000" dirty="0">
                <a:latin typeface="Calibri" panose="020F0502020204030204" pitchFamily="34" charset="0"/>
                <a:ea typeface="宋体" panose="02010600030101010101" pitchFamily="2" charset="-122"/>
              </a:rPr>
              <a:t>个不同位置，在终端用二进制信号表示出来，这些扇形段必须按照这样一种方式构成，即应使任何四个相连扇形段中，每两个的导电和不导电的形式都不相同。问题是确定导电和不导电扇形段的这种排列是否存在，若存在的话，求出这样一个排列。设二进制数字</a:t>
            </a:r>
            <a:r>
              <a:rPr lang="en-US" altLang="zh-CN" sz="2000" dirty="0">
                <a:latin typeface="Calibri" panose="020F0502020204030204" pitchFamily="34" charset="0"/>
                <a:ea typeface="宋体" panose="02010600030101010101" pitchFamily="2" charset="-122"/>
              </a:rPr>
              <a:t>0</a:t>
            </a:r>
            <a:r>
              <a:rPr lang="zh-CN" altLang="en-US" sz="2000" dirty="0">
                <a:latin typeface="Calibri" panose="020F0502020204030204" pitchFamily="34" charset="0"/>
                <a:ea typeface="宋体" panose="02010600030101010101" pitchFamily="2" charset="-122"/>
              </a:rPr>
              <a:t>表示一个导电扇形段，二进制数字</a:t>
            </a:r>
            <a:r>
              <a:rPr lang="en-US" altLang="zh-CN" sz="2000" dirty="0">
                <a:latin typeface="Calibri" panose="020F0502020204030204" pitchFamily="34" charset="0"/>
                <a:ea typeface="宋体" panose="02010600030101010101" pitchFamily="2" charset="-122"/>
              </a:rPr>
              <a:t>1</a:t>
            </a:r>
            <a:r>
              <a:rPr lang="zh-CN" altLang="en-US" sz="2000" dirty="0">
                <a:latin typeface="Calibri" panose="020F0502020204030204" pitchFamily="34" charset="0"/>
                <a:ea typeface="宋体" panose="02010600030101010101" pitchFamily="2" charset="-122"/>
              </a:rPr>
              <a:t>表示一个不导电扇形段。这个问题可以重述如下：把</a:t>
            </a:r>
            <a:r>
              <a:rPr lang="en-US" altLang="zh-CN" sz="2000" dirty="0">
                <a:latin typeface="Calibri" panose="020F0502020204030204" pitchFamily="34" charset="0"/>
                <a:ea typeface="宋体" panose="02010600030101010101" pitchFamily="2" charset="-122"/>
              </a:rPr>
              <a:t>16</a:t>
            </a:r>
            <a:r>
              <a:rPr lang="zh-CN" altLang="en-US" sz="2000" dirty="0">
                <a:latin typeface="Calibri" panose="020F0502020204030204" pitchFamily="34" charset="0"/>
                <a:ea typeface="宋体" panose="02010600030101010101" pitchFamily="2" charset="-122"/>
              </a:rPr>
              <a:t>个二进制数字排成一个环形，使得四个一次相连的数字所组成的</a:t>
            </a:r>
            <a:r>
              <a:rPr lang="en-US" altLang="zh-CN" sz="2000" dirty="0">
                <a:latin typeface="Calibri" panose="020F0502020204030204" pitchFamily="34" charset="0"/>
                <a:ea typeface="宋体" panose="02010600030101010101" pitchFamily="2" charset="-122"/>
              </a:rPr>
              <a:t>16</a:t>
            </a:r>
            <a:r>
              <a:rPr lang="zh-CN" altLang="en-US" sz="2000" dirty="0">
                <a:latin typeface="Calibri" panose="020F0502020204030204" pitchFamily="34" charset="0"/>
                <a:ea typeface="宋体" panose="02010600030101010101" pitchFamily="2" charset="-122"/>
              </a:rPr>
              <a:t>个序列均不同。</a:t>
            </a:r>
          </a:p>
        </p:txBody>
      </p:sp>
      <p:sp>
        <p:nvSpPr>
          <p:cNvPr id="1030" name="Rectangle 4"/>
          <p:cNvSpPr>
            <a:spLocks noChangeArrowheads="1"/>
          </p:cNvSpPr>
          <p:nvPr/>
        </p:nvSpPr>
        <p:spPr bwMode="auto">
          <a:xfrm>
            <a:off x="0" y="2586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Object 5"/>
          <p:cNvGraphicFramePr>
            <a:graphicFrameLocks noChangeAspect="1"/>
          </p:cNvGraphicFramePr>
          <p:nvPr/>
        </p:nvGraphicFramePr>
        <p:xfrm>
          <a:off x="2484438" y="4365625"/>
          <a:ext cx="4248150" cy="1685925"/>
        </p:xfrm>
        <a:graphic>
          <a:graphicData uri="http://schemas.openxmlformats.org/presentationml/2006/ole">
            <mc:AlternateContent xmlns:mc="http://schemas.openxmlformats.org/markup-compatibility/2006">
              <mc:Choice xmlns:v="urn:schemas-microsoft-com:vml" Requires="v">
                <p:oleObj name="图片" r:id="rId2" imgW="4255663" imgH="1680718" progId="Word.Picture.8">
                  <p:embed/>
                </p:oleObj>
              </mc:Choice>
              <mc:Fallback>
                <p:oleObj name="图片" r:id="rId2" imgW="4255663" imgH="1680718" progId="Word.Picture.8">
                  <p:embed/>
                  <p:pic>
                    <p:nvPicPr>
                      <p:cNvPr id="102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365625"/>
                        <a:ext cx="4248150" cy="168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9841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FDDD6F-D1C9-423A-8864-B3AC2ED97A59}" type="slidenum">
              <a:rPr lang="zh-CN" altLang="en-US" smtClean="0">
                <a:solidFill>
                  <a:schemeClr val="accent1"/>
                </a:solidFill>
              </a:rPr>
              <a:pPr/>
              <a:t>45</a:t>
            </a:fld>
            <a:r>
              <a:rPr lang="en-US" altLang="zh-CN" dirty="0">
                <a:solidFill>
                  <a:schemeClr val="accent1"/>
                </a:solidFill>
              </a:rPr>
              <a:t>/48</a:t>
            </a:r>
          </a:p>
        </p:txBody>
      </p:sp>
      <p:sp>
        <p:nvSpPr>
          <p:cNvPr id="2052"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 </a:t>
            </a:r>
            <a:r>
              <a:rPr lang="en-US" altLang="zh-CN" sz="4000">
                <a:latin typeface="Calibri" panose="020F0502020204030204" pitchFamily="34" charset="0"/>
                <a:ea typeface="宋体" panose="02010600030101010101" pitchFamily="2" charset="-122"/>
              </a:rPr>
              <a:t>2</a:t>
            </a:r>
            <a:r>
              <a:rPr lang="zh-CN" altLang="en-US" sz="4000">
                <a:latin typeface="Calibri" panose="020F0502020204030204" pitchFamily="34" charset="0"/>
                <a:ea typeface="宋体" panose="02010600030101010101" pitchFamily="2" charset="-122"/>
              </a:rPr>
              <a:t>元</a:t>
            </a:r>
            <a:r>
              <a:rPr lang="en-US" altLang="zh-CN" sz="4000">
                <a:latin typeface="Calibri" panose="020F0502020204030204" pitchFamily="34" charset="0"/>
                <a:ea typeface="宋体" panose="02010600030101010101" pitchFamily="2" charset="-122"/>
              </a:rPr>
              <a:t>4</a:t>
            </a:r>
            <a:r>
              <a:rPr lang="zh-CN" altLang="en-US" sz="4000">
                <a:latin typeface="Calibri" panose="020F0502020204030204" pitchFamily="34" charset="0"/>
                <a:ea typeface="宋体" panose="02010600030101010101" pitchFamily="2" charset="-122"/>
              </a:rPr>
              <a:t>级</a:t>
            </a:r>
            <a:r>
              <a:rPr lang="zh-CN" altLang="en-US" sz="4000" b="1">
                <a:latin typeface="Calibri" panose="020F0502020204030204" pitchFamily="34" charset="0"/>
                <a:ea typeface="宋体" panose="02010600030101010101" pitchFamily="2" charset="-122"/>
              </a:rPr>
              <a:t>布鲁英（</a:t>
            </a:r>
            <a:r>
              <a:rPr lang="en-US" altLang="zh-CN" sz="4000" b="1">
                <a:latin typeface="Calibri" panose="020F0502020204030204" pitchFamily="34" charset="0"/>
                <a:ea typeface="宋体" panose="02010600030101010101" pitchFamily="2" charset="-122"/>
              </a:rPr>
              <a:t>De Bruijn)</a:t>
            </a:r>
            <a:r>
              <a:rPr lang="zh-CN" altLang="en-US" sz="4000" b="1">
                <a:latin typeface="Calibri" panose="020F0502020204030204" pitchFamily="34" charset="0"/>
                <a:ea typeface="宋体" panose="02010600030101010101" pitchFamily="2" charset="-122"/>
              </a:rPr>
              <a:t>序列</a:t>
            </a:r>
          </a:p>
        </p:txBody>
      </p:sp>
      <p:sp>
        <p:nvSpPr>
          <p:cNvPr id="2053" name="Rectangle 3"/>
          <p:cNvSpPr>
            <a:spLocks noChangeArrowheads="1"/>
          </p:cNvSpPr>
          <p:nvPr/>
        </p:nvSpPr>
        <p:spPr bwMode="auto">
          <a:xfrm>
            <a:off x="0" y="1200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50" name="Object 4"/>
          <p:cNvGraphicFramePr>
            <a:graphicFrameLocks noChangeAspect="1"/>
          </p:cNvGraphicFramePr>
          <p:nvPr/>
        </p:nvGraphicFramePr>
        <p:xfrm>
          <a:off x="395288" y="908050"/>
          <a:ext cx="5651500" cy="5651500"/>
        </p:xfrm>
        <a:graphic>
          <a:graphicData uri="http://schemas.openxmlformats.org/presentationml/2006/ole">
            <mc:AlternateContent xmlns:mc="http://schemas.openxmlformats.org/markup-compatibility/2006">
              <mc:Choice xmlns:v="urn:schemas-microsoft-com:vml" Requires="v">
                <p:oleObj name="图片" r:id="rId3" imgW="4465940" imgH="4444820" progId="Word.Picture.8">
                  <p:embed/>
                </p:oleObj>
              </mc:Choice>
              <mc:Fallback>
                <p:oleObj name="图片" r:id="rId3" imgW="4465940" imgH="4444820" progId="Word.Picture.8">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908050"/>
                        <a:ext cx="5651500" cy="565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54" name="Group 5"/>
          <p:cNvGrpSpPr>
            <a:grpSpLocks/>
          </p:cNvGrpSpPr>
          <p:nvPr/>
        </p:nvGrpSpPr>
        <p:grpSpPr bwMode="auto">
          <a:xfrm>
            <a:off x="6011863" y="2349500"/>
            <a:ext cx="2736850" cy="2663825"/>
            <a:chOff x="3787" y="1480"/>
            <a:chExt cx="1724" cy="1678"/>
          </a:xfrm>
        </p:grpSpPr>
        <p:sp>
          <p:nvSpPr>
            <p:cNvPr id="2088" name="Oval 6"/>
            <p:cNvSpPr>
              <a:spLocks noChangeArrowheads="1"/>
            </p:cNvSpPr>
            <p:nvPr/>
          </p:nvSpPr>
          <p:spPr bwMode="auto">
            <a:xfrm>
              <a:off x="3787" y="1480"/>
              <a:ext cx="1724" cy="167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089" name="Line 7"/>
            <p:cNvSpPr>
              <a:spLocks noChangeShapeType="1"/>
            </p:cNvSpPr>
            <p:nvPr/>
          </p:nvSpPr>
          <p:spPr bwMode="auto">
            <a:xfrm>
              <a:off x="3787" y="2296"/>
              <a:ext cx="1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0" name="Line 8"/>
            <p:cNvSpPr>
              <a:spLocks noChangeShapeType="1"/>
            </p:cNvSpPr>
            <p:nvPr/>
          </p:nvSpPr>
          <p:spPr bwMode="auto">
            <a:xfrm>
              <a:off x="4649" y="1480"/>
              <a:ext cx="0" cy="16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1" name="Line 9"/>
            <p:cNvSpPr>
              <a:spLocks noChangeShapeType="1"/>
            </p:cNvSpPr>
            <p:nvPr/>
          </p:nvSpPr>
          <p:spPr bwMode="auto">
            <a:xfrm>
              <a:off x="4286" y="1570"/>
              <a:ext cx="726" cy="14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2" name="Line 10"/>
            <p:cNvSpPr>
              <a:spLocks noChangeShapeType="1"/>
            </p:cNvSpPr>
            <p:nvPr/>
          </p:nvSpPr>
          <p:spPr bwMode="auto">
            <a:xfrm>
              <a:off x="4014" y="1752"/>
              <a:ext cx="1270" cy="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3" name="Line 11"/>
            <p:cNvSpPr>
              <a:spLocks noChangeShapeType="1"/>
            </p:cNvSpPr>
            <p:nvPr/>
          </p:nvSpPr>
          <p:spPr bwMode="auto">
            <a:xfrm>
              <a:off x="3878" y="1979"/>
              <a:ext cx="1587"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4" name="Line 12"/>
            <p:cNvSpPr>
              <a:spLocks noChangeShapeType="1"/>
            </p:cNvSpPr>
            <p:nvPr/>
          </p:nvSpPr>
          <p:spPr bwMode="auto">
            <a:xfrm flipH="1">
              <a:off x="4059" y="1706"/>
              <a:ext cx="1180" cy="11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5" name="Line 13"/>
            <p:cNvSpPr>
              <a:spLocks noChangeShapeType="1"/>
            </p:cNvSpPr>
            <p:nvPr/>
          </p:nvSpPr>
          <p:spPr bwMode="auto">
            <a:xfrm flipH="1">
              <a:off x="4332" y="1525"/>
              <a:ext cx="635" cy="15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6" name="Line 14"/>
            <p:cNvSpPr>
              <a:spLocks noChangeShapeType="1"/>
            </p:cNvSpPr>
            <p:nvPr/>
          </p:nvSpPr>
          <p:spPr bwMode="auto">
            <a:xfrm flipH="1">
              <a:off x="3878" y="1979"/>
              <a:ext cx="1542"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7" name="Oval 15"/>
            <p:cNvSpPr>
              <a:spLocks noChangeArrowheads="1"/>
            </p:cNvSpPr>
            <p:nvPr/>
          </p:nvSpPr>
          <p:spPr bwMode="auto">
            <a:xfrm>
              <a:off x="4014" y="1752"/>
              <a:ext cx="1315" cy="1179"/>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sp>
        <p:nvSpPr>
          <p:cNvPr id="2055" name="Text Box 16"/>
          <p:cNvSpPr txBox="1">
            <a:spLocks noChangeArrowheads="1"/>
          </p:cNvSpPr>
          <p:nvPr/>
        </p:nvSpPr>
        <p:spPr bwMode="auto">
          <a:xfrm>
            <a:off x="6948488" y="242093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０</a:t>
            </a:r>
          </a:p>
        </p:txBody>
      </p:sp>
      <p:sp>
        <p:nvSpPr>
          <p:cNvPr id="2056" name="Text Box 17"/>
          <p:cNvSpPr txBox="1">
            <a:spLocks noChangeArrowheads="1"/>
          </p:cNvSpPr>
          <p:nvPr/>
        </p:nvSpPr>
        <p:spPr bwMode="auto">
          <a:xfrm>
            <a:off x="7759700" y="24923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１</a:t>
            </a:r>
          </a:p>
        </p:txBody>
      </p:sp>
      <p:sp>
        <p:nvSpPr>
          <p:cNvPr id="2057" name="Text Box 18"/>
          <p:cNvSpPr txBox="1">
            <a:spLocks noChangeArrowheads="1"/>
          </p:cNvSpPr>
          <p:nvPr/>
        </p:nvSpPr>
        <p:spPr bwMode="auto">
          <a:xfrm>
            <a:off x="6535738" y="44370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１</a:t>
            </a:r>
          </a:p>
        </p:txBody>
      </p:sp>
      <p:sp>
        <p:nvSpPr>
          <p:cNvPr id="2058" name="Text Box 19"/>
          <p:cNvSpPr txBox="1">
            <a:spLocks noChangeArrowheads="1"/>
          </p:cNvSpPr>
          <p:nvPr/>
        </p:nvSpPr>
        <p:spPr bwMode="auto">
          <a:xfrm>
            <a:off x="6030913" y="37099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１</a:t>
            </a:r>
          </a:p>
        </p:txBody>
      </p:sp>
      <p:sp>
        <p:nvSpPr>
          <p:cNvPr id="2059" name="Text Box 20"/>
          <p:cNvSpPr txBox="1">
            <a:spLocks noChangeArrowheads="1"/>
          </p:cNvSpPr>
          <p:nvPr/>
        </p:nvSpPr>
        <p:spPr bwMode="auto">
          <a:xfrm>
            <a:off x="8335963" y="32131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１</a:t>
            </a:r>
          </a:p>
        </p:txBody>
      </p:sp>
      <p:sp>
        <p:nvSpPr>
          <p:cNvPr id="2060" name="Text Box 21"/>
          <p:cNvSpPr txBox="1">
            <a:spLocks noChangeArrowheads="1"/>
          </p:cNvSpPr>
          <p:nvPr/>
        </p:nvSpPr>
        <p:spPr bwMode="auto">
          <a:xfrm>
            <a:off x="7885113" y="44370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１</a:t>
            </a:r>
          </a:p>
        </p:txBody>
      </p:sp>
      <p:sp>
        <p:nvSpPr>
          <p:cNvPr id="2061" name="Text Box 22"/>
          <p:cNvSpPr txBox="1">
            <a:spLocks noChangeArrowheads="1"/>
          </p:cNvSpPr>
          <p:nvPr/>
        </p:nvSpPr>
        <p:spPr bwMode="auto">
          <a:xfrm flipV="1">
            <a:off x="6516688" y="263683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０</a:t>
            </a:r>
          </a:p>
        </p:txBody>
      </p:sp>
      <p:sp>
        <p:nvSpPr>
          <p:cNvPr id="2062" name="Text Box 23"/>
          <p:cNvSpPr txBox="1">
            <a:spLocks noChangeArrowheads="1"/>
          </p:cNvSpPr>
          <p:nvPr/>
        </p:nvSpPr>
        <p:spPr bwMode="auto">
          <a:xfrm>
            <a:off x="6030913" y="32067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０</a:t>
            </a:r>
          </a:p>
        </p:txBody>
      </p:sp>
      <p:sp>
        <p:nvSpPr>
          <p:cNvPr id="2063" name="Text Box 24"/>
          <p:cNvSpPr txBox="1">
            <a:spLocks noChangeArrowheads="1"/>
          </p:cNvSpPr>
          <p:nvPr/>
        </p:nvSpPr>
        <p:spPr bwMode="auto">
          <a:xfrm>
            <a:off x="6227763" y="285273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０</a:t>
            </a:r>
          </a:p>
        </p:txBody>
      </p:sp>
      <p:sp>
        <p:nvSpPr>
          <p:cNvPr id="2064" name="Text Box 25"/>
          <p:cNvSpPr txBox="1">
            <a:spLocks noChangeArrowheads="1"/>
          </p:cNvSpPr>
          <p:nvPr/>
        </p:nvSpPr>
        <p:spPr bwMode="auto">
          <a:xfrm>
            <a:off x="6175375" y="414972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０</a:t>
            </a:r>
          </a:p>
        </p:txBody>
      </p:sp>
      <p:sp>
        <p:nvSpPr>
          <p:cNvPr id="2065" name="Text Box 26"/>
          <p:cNvSpPr txBox="1">
            <a:spLocks noChangeArrowheads="1"/>
          </p:cNvSpPr>
          <p:nvPr/>
        </p:nvSpPr>
        <p:spPr bwMode="auto">
          <a:xfrm>
            <a:off x="8388350" y="36449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０</a:t>
            </a:r>
          </a:p>
        </p:txBody>
      </p:sp>
      <p:sp>
        <p:nvSpPr>
          <p:cNvPr id="2066" name="Text Box 27"/>
          <p:cNvSpPr txBox="1">
            <a:spLocks noChangeArrowheads="1"/>
          </p:cNvSpPr>
          <p:nvPr/>
        </p:nvSpPr>
        <p:spPr bwMode="auto">
          <a:xfrm>
            <a:off x="6877050" y="458152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０</a:t>
            </a:r>
          </a:p>
        </p:txBody>
      </p:sp>
      <p:sp>
        <p:nvSpPr>
          <p:cNvPr id="2067" name="Text Box 28"/>
          <p:cNvSpPr txBox="1">
            <a:spLocks noChangeArrowheads="1"/>
          </p:cNvSpPr>
          <p:nvPr/>
        </p:nvSpPr>
        <p:spPr bwMode="auto">
          <a:xfrm>
            <a:off x="7472363" y="458152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０</a:t>
            </a:r>
          </a:p>
        </p:txBody>
      </p:sp>
      <p:sp>
        <p:nvSpPr>
          <p:cNvPr id="2068" name="Text Box 29"/>
          <p:cNvSpPr txBox="1">
            <a:spLocks noChangeArrowheads="1"/>
          </p:cNvSpPr>
          <p:nvPr/>
        </p:nvSpPr>
        <p:spPr bwMode="auto">
          <a:xfrm>
            <a:off x="8243888" y="40767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１</a:t>
            </a:r>
          </a:p>
        </p:txBody>
      </p:sp>
      <p:sp>
        <p:nvSpPr>
          <p:cNvPr id="2069" name="Text Box 30"/>
          <p:cNvSpPr txBox="1">
            <a:spLocks noChangeArrowheads="1"/>
          </p:cNvSpPr>
          <p:nvPr/>
        </p:nvSpPr>
        <p:spPr bwMode="auto">
          <a:xfrm>
            <a:off x="8101013" y="27813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１</a:t>
            </a:r>
          </a:p>
        </p:txBody>
      </p:sp>
      <p:sp>
        <p:nvSpPr>
          <p:cNvPr id="2070" name="AutoShape 31"/>
          <p:cNvSpPr>
            <a:spLocks noChangeArrowheads="1"/>
          </p:cNvSpPr>
          <p:nvPr/>
        </p:nvSpPr>
        <p:spPr bwMode="auto">
          <a:xfrm rot="10800000">
            <a:off x="2916238" y="1268413"/>
            <a:ext cx="647700" cy="360362"/>
          </a:xfrm>
          <a:prstGeom prst="curvedUpArrow">
            <a:avLst>
              <a:gd name="adj1" fmla="val 35947"/>
              <a:gd name="adj2" fmla="val 71894"/>
              <a:gd name="adj3" fmla="val 33333"/>
            </a:avLst>
          </a:prstGeom>
          <a:solidFill>
            <a:srgbClr val="CC0000"/>
          </a:solidFill>
          <a:ln w="9525">
            <a:solidFill>
              <a:srgbClr val="CC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71" name="Line 32"/>
          <p:cNvSpPr>
            <a:spLocks noChangeShapeType="1"/>
          </p:cNvSpPr>
          <p:nvPr/>
        </p:nvSpPr>
        <p:spPr bwMode="auto">
          <a:xfrm flipH="1">
            <a:off x="1692275" y="1771650"/>
            <a:ext cx="1295400" cy="360363"/>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2" name="Line 33"/>
          <p:cNvSpPr>
            <a:spLocks noChangeShapeType="1"/>
          </p:cNvSpPr>
          <p:nvPr/>
        </p:nvSpPr>
        <p:spPr bwMode="auto">
          <a:xfrm>
            <a:off x="1692275" y="2492375"/>
            <a:ext cx="1368425" cy="287338"/>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3" name="AutoShape 34"/>
          <p:cNvSpPr>
            <a:spLocks noChangeArrowheads="1"/>
          </p:cNvSpPr>
          <p:nvPr/>
        </p:nvSpPr>
        <p:spPr bwMode="auto">
          <a:xfrm>
            <a:off x="2700338" y="3140075"/>
            <a:ext cx="358775" cy="1439863"/>
          </a:xfrm>
          <a:prstGeom prst="curvedRightArrow">
            <a:avLst>
              <a:gd name="adj1" fmla="val 80266"/>
              <a:gd name="adj2" fmla="val 160531"/>
              <a:gd name="adj3" fmla="val 33333"/>
            </a:avLst>
          </a:prstGeom>
          <a:solidFill>
            <a:srgbClr val="CC0000"/>
          </a:solidFill>
          <a:ln w="9525">
            <a:solidFill>
              <a:srgbClr val="CC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74" name="AutoShape 35"/>
          <p:cNvSpPr>
            <a:spLocks noChangeArrowheads="1"/>
          </p:cNvSpPr>
          <p:nvPr/>
        </p:nvSpPr>
        <p:spPr bwMode="auto">
          <a:xfrm rot="10625607">
            <a:off x="3419475" y="2995613"/>
            <a:ext cx="431800" cy="1439862"/>
          </a:xfrm>
          <a:prstGeom prst="curvedRightArrow">
            <a:avLst>
              <a:gd name="adj1" fmla="val 66691"/>
              <a:gd name="adj2" fmla="val 133382"/>
              <a:gd name="adj3" fmla="val 33333"/>
            </a:avLst>
          </a:prstGeom>
          <a:solidFill>
            <a:srgbClr val="CC0000"/>
          </a:solidFill>
          <a:ln w="9525">
            <a:solidFill>
              <a:srgbClr val="CC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75" name="Line 36"/>
          <p:cNvSpPr>
            <a:spLocks noChangeShapeType="1"/>
          </p:cNvSpPr>
          <p:nvPr/>
        </p:nvSpPr>
        <p:spPr bwMode="auto">
          <a:xfrm flipV="1">
            <a:off x="3419475" y="2492375"/>
            <a:ext cx="1368425" cy="287338"/>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6" name="Line 37"/>
          <p:cNvSpPr>
            <a:spLocks noChangeShapeType="1"/>
          </p:cNvSpPr>
          <p:nvPr/>
        </p:nvSpPr>
        <p:spPr bwMode="auto">
          <a:xfrm flipH="1">
            <a:off x="1835150" y="2276475"/>
            <a:ext cx="2808288"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7" name="Line 38"/>
          <p:cNvSpPr>
            <a:spLocks noChangeShapeType="1"/>
          </p:cNvSpPr>
          <p:nvPr/>
        </p:nvSpPr>
        <p:spPr bwMode="auto">
          <a:xfrm>
            <a:off x="1547813" y="2635250"/>
            <a:ext cx="0" cy="2303463"/>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8" name="Line 39"/>
          <p:cNvSpPr>
            <a:spLocks noChangeShapeType="1"/>
          </p:cNvSpPr>
          <p:nvPr/>
        </p:nvSpPr>
        <p:spPr bwMode="auto">
          <a:xfrm>
            <a:off x="1836738" y="5227638"/>
            <a:ext cx="2808287"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79" name="Line 40"/>
          <p:cNvSpPr>
            <a:spLocks noChangeShapeType="1"/>
          </p:cNvSpPr>
          <p:nvPr/>
        </p:nvSpPr>
        <p:spPr bwMode="auto">
          <a:xfrm flipH="1" flipV="1">
            <a:off x="3563938" y="4579938"/>
            <a:ext cx="1223962" cy="4318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80" name="Line 41"/>
          <p:cNvSpPr>
            <a:spLocks noChangeShapeType="1"/>
          </p:cNvSpPr>
          <p:nvPr/>
        </p:nvSpPr>
        <p:spPr bwMode="auto">
          <a:xfrm flipH="1">
            <a:off x="1763713" y="4579938"/>
            <a:ext cx="1152525" cy="4318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81" name="Line 42"/>
          <p:cNvSpPr>
            <a:spLocks noChangeShapeType="1"/>
          </p:cNvSpPr>
          <p:nvPr/>
        </p:nvSpPr>
        <p:spPr bwMode="auto">
          <a:xfrm>
            <a:off x="1763713" y="5372100"/>
            <a:ext cx="1152525" cy="287338"/>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82" name="AutoShape 43"/>
          <p:cNvSpPr>
            <a:spLocks noChangeArrowheads="1"/>
          </p:cNvSpPr>
          <p:nvPr/>
        </p:nvSpPr>
        <p:spPr bwMode="auto">
          <a:xfrm rot="-303435">
            <a:off x="2987675" y="5876925"/>
            <a:ext cx="647700" cy="360363"/>
          </a:xfrm>
          <a:prstGeom prst="curvedUpArrow">
            <a:avLst>
              <a:gd name="adj1" fmla="val 35947"/>
              <a:gd name="adj2" fmla="val 71894"/>
              <a:gd name="adj3" fmla="val 33333"/>
            </a:avLst>
          </a:prstGeom>
          <a:solidFill>
            <a:srgbClr val="CC0000"/>
          </a:solidFill>
          <a:ln w="9525">
            <a:solidFill>
              <a:srgbClr val="CC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83" name="Line 44"/>
          <p:cNvSpPr>
            <a:spLocks noChangeShapeType="1"/>
          </p:cNvSpPr>
          <p:nvPr/>
        </p:nvSpPr>
        <p:spPr bwMode="auto">
          <a:xfrm flipV="1">
            <a:off x="3563938" y="5372100"/>
            <a:ext cx="1223962" cy="360363"/>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84" name="Text Box 45"/>
          <p:cNvSpPr txBox="1">
            <a:spLocks noChangeArrowheads="1"/>
          </p:cNvSpPr>
          <p:nvPr/>
        </p:nvSpPr>
        <p:spPr bwMode="auto">
          <a:xfrm>
            <a:off x="7380288" y="242093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C0000"/>
                </a:solidFill>
              </a:rPr>
              <a:t>１</a:t>
            </a:r>
          </a:p>
        </p:txBody>
      </p:sp>
      <p:sp>
        <p:nvSpPr>
          <p:cNvPr id="2085" name="Line 46"/>
          <p:cNvSpPr>
            <a:spLocks noChangeShapeType="1"/>
          </p:cNvSpPr>
          <p:nvPr/>
        </p:nvSpPr>
        <p:spPr bwMode="auto">
          <a:xfrm flipV="1">
            <a:off x="5003800" y="2563813"/>
            <a:ext cx="0" cy="2376487"/>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86" name="Line 47"/>
          <p:cNvSpPr>
            <a:spLocks noChangeShapeType="1"/>
          </p:cNvSpPr>
          <p:nvPr/>
        </p:nvSpPr>
        <p:spPr bwMode="auto">
          <a:xfrm flipH="1" flipV="1">
            <a:off x="3563938" y="1844675"/>
            <a:ext cx="1223962" cy="287338"/>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87" name="Line 48"/>
          <p:cNvSpPr>
            <a:spLocks noChangeShapeType="1"/>
          </p:cNvSpPr>
          <p:nvPr/>
        </p:nvSpPr>
        <p:spPr bwMode="auto">
          <a:xfrm flipH="1">
            <a:off x="1835150" y="2276475"/>
            <a:ext cx="2881313" cy="0"/>
          </a:xfrm>
          <a:prstGeom prst="line">
            <a:avLst/>
          </a:prstGeom>
          <a:noFill/>
          <a:ln w="19050">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0374022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48A3E3-DFED-4050-A09A-D4D01214A2B2}" type="slidenum">
              <a:rPr lang="zh-CN" altLang="en-US" smtClean="0">
                <a:solidFill>
                  <a:schemeClr val="accent1"/>
                </a:solidFill>
              </a:rPr>
              <a:pPr/>
              <a:t>46</a:t>
            </a:fld>
            <a:r>
              <a:rPr lang="en-US" altLang="zh-CN" dirty="0">
                <a:solidFill>
                  <a:schemeClr val="accent1"/>
                </a:solidFill>
              </a:rPr>
              <a:t>/48</a:t>
            </a:r>
          </a:p>
        </p:txBody>
      </p:sp>
      <p:sp>
        <p:nvSpPr>
          <p:cNvPr id="27651"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 </a:t>
            </a:r>
            <a:r>
              <a:rPr lang="en-US" altLang="zh-CN" sz="4000">
                <a:latin typeface="Calibri" panose="020F0502020204030204" pitchFamily="34" charset="0"/>
                <a:ea typeface="宋体" panose="02010600030101010101" pitchFamily="2" charset="-122"/>
              </a:rPr>
              <a:t>2</a:t>
            </a:r>
            <a:r>
              <a:rPr lang="zh-CN" altLang="en-US" sz="4000">
                <a:latin typeface="Calibri" panose="020F0502020204030204" pitchFamily="34" charset="0"/>
                <a:ea typeface="宋体" panose="02010600030101010101" pitchFamily="2" charset="-122"/>
              </a:rPr>
              <a:t>元</a:t>
            </a:r>
            <a:r>
              <a:rPr lang="en-US" altLang="zh-CN" sz="4000">
                <a:latin typeface="Calibri" panose="020F0502020204030204" pitchFamily="34" charset="0"/>
                <a:ea typeface="宋体" panose="02010600030101010101" pitchFamily="2" charset="-122"/>
              </a:rPr>
              <a:t>n</a:t>
            </a:r>
            <a:r>
              <a:rPr lang="zh-CN" altLang="en-US" sz="4000">
                <a:latin typeface="Calibri" panose="020F0502020204030204" pitchFamily="34" charset="0"/>
                <a:ea typeface="宋体" panose="02010600030101010101" pitchFamily="2" charset="-122"/>
              </a:rPr>
              <a:t>级</a:t>
            </a:r>
            <a:r>
              <a:rPr lang="zh-CN" altLang="en-US" sz="4000" b="1">
                <a:latin typeface="Calibri" panose="020F0502020204030204" pitchFamily="34" charset="0"/>
                <a:ea typeface="宋体" panose="02010600030101010101" pitchFamily="2" charset="-122"/>
              </a:rPr>
              <a:t>布鲁英（</a:t>
            </a:r>
            <a:r>
              <a:rPr lang="en-US" altLang="zh-CN" sz="4000" b="1">
                <a:latin typeface="Calibri" panose="020F0502020204030204" pitchFamily="34" charset="0"/>
                <a:ea typeface="宋体" panose="02010600030101010101" pitchFamily="2" charset="-122"/>
              </a:rPr>
              <a:t>De Bruijn)</a:t>
            </a:r>
            <a:r>
              <a:rPr lang="zh-CN" altLang="en-US" sz="4000" b="1">
                <a:latin typeface="Calibri" panose="020F0502020204030204" pitchFamily="34" charset="0"/>
                <a:ea typeface="宋体" panose="02010600030101010101" pitchFamily="2" charset="-122"/>
              </a:rPr>
              <a:t>序列</a:t>
            </a:r>
          </a:p>
        </p:txBody>
      </p:sp>
      <p:sp>
        <p:nvSpPr>
          <p:cNvPr id="27652" name="Rectangle 3"/>
          <p:cNvSpPr>
            <a:spLocks noGrp="1"/>
          </p:cNvSpPr>
          <p:nvPr>
            <p:ph type="body" idx="4294967295"/>
          </p:nvPr>
        </p:nvSpPr>
        <p:spPr>
          <a:xfrm>
            <a:off x="323850" y="1052513"/>
            <a:ext cx="8496300" cy="5256212"/>
          </a:xfrm>
        </p:spPr>
        <p:txBody>
          <a:bodyPr/>
          <a:lstStyle/>
          <a:p>
            <a:pPr marL="0" indent="0">
              <a:lnSpc>
                <a:spcPct val="11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能把</a:t>
            </a:r>
            <a:r>
              <a:rPr lang="zh-CN" altLang="en-US" sz="2800" b="1">
                <a:solidFill>
                  <a:srgbClr val="CC0000"/>
                </a:solidFill>
                <a:latin typeface="Calibri" panose="020F0502020204030204" pitchFamily="34" charset="0"/>
                <a:ea typeface="宋体" panose="02010600030101010101" pitchFamily="2" charset="-122"/>
              </a:rPr>
              <a:t> </a:t>
            </a:r>
            <a:r>
              <a:rPr lang="en-US" altLang="zh-CN" sz="2800" b="1">
                <a:solidFill>
                  <a:srgbClr val="CC0000"/>
                </a:solidFill>
                <a:latin typeface="Calibri" panose="020F0502020204030204" pitchFamily="34" charset="0"/>
                <a:ea typeface="宋体" panose="02010600030101010101" pitchFamily="2" charset="-122"/>
              </a:rPr>
              <a:t>2</a:t>
            </a:r>
            <a:r>
              <a:rPr lang="en-US" altLang="zh-CN" sz="2800" b="1" baseline="30000">
                <a:solidFill>
                  <a:srgbClr val="CC0000"/>
                </a:solidFill>
                <a:latin typeface="Calibri" panose="020F0502020204030204" pitchFamily="34" charset="0"/>
                <a:ea typeface="宋体" panose="02010600030101010101" pitchFamily="2" charset="-122"/>
              </a:rPr>
              <a:t>n</a:t>
            </a:r>
            <a:r>
              <a:rPr lang="zh-CN" altLang="en-US" sz="2800" b="1">
                <a:latin typeface="Calibri" panose="020F0502020204030204" pitchFamily="34" charset="0"/>
                <a:ea typeface="宋体" panose="02010600030101010101" pitchFamily="2" charset="-122"/>
              </a:rPr>
              <a:t>个二进制数字排列成一个环形阵列，使得这个排列里，任何</a:t>
            </a:r>
            <a:r>
              <a:rPr lang="en-US" altLang="zh-CN" sz="2800" b="1">
                <a:solidFill>
                  <a:srgbClr val="CC0000"/>
                </a:solidFill>
                <a:latin typeface="Calibri" panose="020F0502020204030204" pitchFamily="34" charset="0"/>
                <a:ea typeface="宋体" panose="02010600030101010101" pitchFamily="2" charset="-122"/>
              </a:rPr>
              <a:t>n</a:t>
            </a:r>
            <a:r>
              <a:rPr lang="zh-CN" altLang="en-US" sz="2800" b="1">
                <a:solidFill>
                  <a:srgbClr val="CC0000"/>
                </a:solidFill>
                <a:latin typeface="Calibri" panose="020F0502020204030204" pitchFamily="34" charset="0"/>
                <a:ea typeface="宋体" panose="02010600030101010101" pitchFamily="2" charset="-122"/>
              </a:rPr>
              <a:t>个依次</a:t>
            </a:r>
            <a:r>
              <a:rPr lang="zh-CN" altLang="en-US" sz="2800" b="1">
                <a:latin typeface="Calibri" panose="020F0502020204030204" pitchFamily="34" charset="0"/>
                <a:ea typeface="宋体" panose="02010600030101010101" pitchFamily="2" charset="-122"/>
              </a:rPr>
              <a:t>相连的数字构成的序列，共有 </a:t>
            </a:r>
            <a:r>
              <a:rPr lang="en-US" altLang="zh-CN" sz="2800" b="1">
                <a:solidFill>
                  <a:srgbClr val="CC0000"/>
                </a:solidFill>
                <a:latin typeface="Calibri" panose="020F0502020204030204" pitchFamily="34" charset="0"/>
                <a:ea typeface="宋体" panose="02010600030101010101" pitchFamily="2" charset="-122"/>
              </a:rPr>
              <a:t>2</a:t>
            </a:r>
            <a:r>
              <a:rPr lang="en-US" altLang="zh-CN" sz="2800" b="1" baseline="30000">
                <a:solidFill>
                  <a:srgbClr val="CC0000"/>
                </a:solidFill>
                <a:latin typeface="Calibri" panose="020F0502020204030204" pitchFamily="34" charset="0"/>
                <a:ea typeface="宋体" panose="02010600030101010101" pitchFamily="2" charset="-122"/>
              </a:rPr>
              <a:t>n</a:t>
            </a:r>
            <a:r>
              <a:rPr lang="zh-CN" altLang="en-US" sz="2800" b="1">
                <a:latin typeface="Calibri" panose="020F0502020204030204" pitchFamily="34" charset="0"/>
                <a:ea typeface="宋体" panose="02010600030101010101" pitchFamily="2" charset="-122"/>
              </a:rPr>
              <a:t>个均不同的序列。</a:t>
            </a:r>
          </a:p>
          <a:p>
            <a:pPr marL="0" indent="0">
              <a:lnSpc>
                <a:spcPct val="11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为了证明这一个点，我们构思一个具有</a:t>
            </a:r>
            <a:r>
              <a:rPr lang="en-US" altLang="zh-CN" sz="2800" b="1">
                <a:latin typeface="Calibri" panose="020F0502020204030204" pitchFamily="34" charset="0"/>
                <a:ea typeface="宋体" panose="02010600030101010101" pitchFamily="2" charset="-122"/>
              </a:rPr>
              <a:t>2</a:t>
            </a:r>
            <a:r>
              <a:rPr lang="en-US" altLang="zh-CN" sz="2800" b="1" baseline="30000">
                <a:latin typeface="Calibri" panose="020F0502020204030204" pitchFamily="34" charset="0"/>
                <a:ea typeface="宋体" panose="02010600030101010101" pitchFamily="2" charset="-122"/>
              </a:rPr>
              <a:t>n-1</a:t>
            </a:r>
            <a:r>
              <a:rPr lang="zh-CN" altLang="en-US" sz="2800" b="1">
                <a:latin typeface="Calibri" panose="020F0502020204030204" pitchFamily="34" charset="0"/>
                <a:ea typeface="宋体" panose="02010600030101010101" pitchFamily="2" charset="-122"/>
              </a:rPr>
              <a:t>个顶点的有向图，这些顶点标以 </a:t>
            </a:r>
            <a:r>
              <a:rPr lang="en-US" altLang="zh-CN" sz="2800" b="1">
                <a:latin typeface="Calibri" panose="020F0502020204030204" pitchFamily="34" charset="0"/>
                <a:ea typeface="宋体" panose="02010600030101010101" pitchFamily="2" charset="-122"/>
              </a:rPr>
              <a:t>2</a:t>
            </a:r>
            <a:r>
              <a:rPr lang="en-US" altLang="zh-CN" sz="2800" b="1" baseline="30000">
                <a:latin typeface="Calibri" panose="020F0502020204030204" pitchFamily="34" charset="0"/>
                <a:ea typeface="宋体" panose="02010600030101010101" pitchFamily="2" charset="-122"/>
              </a:rPr>
              <a:t>n-1</a:t>
            </a:r>
            <a:r>
              <a:rPr lang="zh-CN" altLang="en-US" sz="2800" b="1">
                <a:latin typeface="Calibri" panose="020F0502020204030204" pitchFamily="34" charset="0"/>
                <a:ea typeface="宋体" panose="02010600030101010101" pitchFamily="2" charset="-122"/>
              </a:rPr>
              <a:t>个</a:t>
            </a:r>
            <a:r>
              <a:rPr lang="en-US" altLang="zh-CN" sz="2800" b="1">
                <a:latin typeface="Calibri" panose="020F0502020204030204" pitchFamily="34" charset="0"/>
                <a:ea typeface="宋体" panose="02010600030101010101" pitchFamily="2" charset="-122"/>
              </a:rPr>
              <a:t>n-1</a:t>
            </a:r>
            <a:r>
              <a:rPr lang="zh-CN" altLang="en-US" sz="2800" b="1">
                <a:latin typeface="Calibri" panose="020F0502020204030204" pitchFamily="34" charset="0"/>
                <a:ea typeface="宋体" panose="02010600030101010101" pitchFamily="2" charset="-122"/>
              </a:rPr>
              <a:t>位的二进制数，并且</a:t>
            </a:r>
            <a:r>
              <a:rPr lang="zh-CN" altLang="en-US" sz="2800" b="1">
                <a:solidFill>
                  <a:srgbClr val="CC0000"/>
                </a:solidFill>
                <a:latin typeface="Calibri" panose="020F0502020204030204" pitchFamily="34" charset="0"/>
                <a:ea typeface="宋体" panose="02010600030101010101" pitchFamily="2" charset="-122"/>
              </a:rPr>
              <a:t>从</a:t>
            </a:r>
            <a:r>
              <a:rPr lang="zh-CN" altLang="en-US" sz="2800" b="1">
                <a:latin typeface="Calibri" panose="020F0502020204030204" pitchFamily="34" charset="0"/>
                <a:ea typeface="宋体" panose="02010600030101010101" pitchFamily="2" charset="-122"/>
              </a:rPr>
              <a:t>标有 </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1</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2</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n-1</a:t>
            </a:r>
            <a:r>
              <a:rPr lang="zh-CN" altLang="en-US" sz="2800" b="1">
                <a:latin typeface="Calibri" panose="020F0502020204030204" pitchFamily="34" charset="0"/>
                <a:ea typeface="宋体" panose="02010600030101010101" pitchFamily="2" charset="-122"/>
              </a:rPr>
              <a:t>的顶点到标有</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2</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3</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n-1</a:t>
            </a:r>
            <a:r>
              <a:rPr lang="en-US" altLang="zh-CN" sz="2800" b="1">
                <a:latin typeface="Calibri" panose="020F0502020204030204" pitchFamily="34" charset="0"/>
                <a:ea typeface="宋体" panose="02010600030101010101" pitchFamily="2" charset="-122"/>
              </a:rPr>
              <a:t>0</a:t>
            </a:r>
            <a:r>
              <a:rPr lang="zh-CN" altLang="en-US" sz="2800" b="1">
                <a:latin typeface="Calibri" panose="020F0502020204030204" pitchFamily="34" charset="0"/>
                <a:ea typeface="宋体" panose="02010600030101010101" pitchFamily="2" charset="-122"/>
              </a:rPr>
              <a:t>的顶点和标有 </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2</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3</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n-1</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的顶点各有一条边，这两条边分别标上</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1</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2</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n-1</a:t>
            </a:r>
            <a:r>
              <a:rPr lang="en-US" altLang="zh-CN" sz="2800" b="1">
                <a:latin typeface="Calibri" panose="020F0502020204030204" pitchFamily="34" charset="0"/>
                <a:ea typeface="宋体" panose="02010600030101010101" pitchFamily="2" charset="-122"/>
              </a:rPr>
              <a:t>0</a:t>
            </a:r>
            <a:r>
              <a:rPr lang="zh-CN" altLang="en-US" sz="2800" b="1">
                <a:latin typeface="Calibri" panose="020F0502020204030204" pitchFamily="34" charset="0"/>
                <a:ea typeface="宋体" panose="02010600030101010101" pitchFamily="2" charset="-122"/>
              </a:rPr>
              <a:t>和 </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1</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2</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n-1</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。显然这样一个图存在欧拉圈，而这个圈就对应于 </a:t>
            </a:r>
            <a:r>
              <a:rPr lang="en-US" altLang="zh-CN" sz="2800" b="1">
                <a:latin typeface="Calibri" panose="020F0502020204030204" pitchFamily="34" charset="0"/>
                <a:ea typeface="宋体" panose="02010600030101010101" pitchFamily="2" charset="-122"/>
              </a:rPr>
              <a:t>2</a:t>
            </a:r>
            <a:r>
              <a:rPr lang="en-US" altLang="zh-CN" sz="2800" b="1" baseline="30000">
                <a:latin typeface="Calibri" panose="020F0502020204030204" pitchFamily="34" charset="0"/>
                <a:ea typeface="宋体" panose="02010600030101010101" pitchFamily="2" charset="-122"/>
              </a:rPr>
              <a:t>n</a:t>
            </a:r>
            <a:r>
              <a:rPr lang="zh-CN" altLang="en-US" sz="2800" b="1">
                <a:latin typeface="Calibri" panose="020F0502020204030204" pitchFamily="34" charset="0"/>
                <a:ea typeface="宋体" panose="02010600030101010101" pitchFamily="2" charset="-122"/>
              </a:rPr>
              <a:t>个二进制数字所组成的一个环形排列。</a:t>
            </a:r>
          </a:p>
        </p:txBody>
      </p:sp>
    </p:spTree>
    <p:extLst>
      <p:ext uri="{BB962C8B-B14F-4D97-AF65-F5344CB8AC3E}">
        <p14:creationId xmlns:p14="http://schemas.microsoft.com/office/powerpoint/2010/main" val="2702786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0DD997-4CCB-495D-8D75-B8345A508C06}" type="slidenum">
              <a:rPr lang="zh-CN" altLang="en-US" smtClean="0">
                <a:solidFill>
                  <a:schemeClr val="accent1"/>
                </a:solidFill>
              </a:rPr>
              <a:pPr/>
              <a:t>47</a:t>
            </a:fld>
            <a:r>
              <a:rPr lang="en-US" altLang="zh-CN" dirty="0">
                <a:solidFill>
                  <a:schemeClr val="accent1"/>
                </a:solidFill>
              </a:rPr>
              <a:t>/48</a:t>
            </a:r>
          </a:p>
        </p:txBody>
      </p:sp>
      <p:sp>
        <p:nvSpPr>
          <p:cNvPr id="28675" name="Rectangle 2"/>
          <p:cNvSpPr>
            <a:spLocks noGrp="1"/>
          </p:cNvSpPr>
          <p:nvPr>
            <p:ph type="title" idx="4294967295"/>
          </p:nvPr>
        </p:nvSpPr>
        <p:spPr/>
        <p:txBody>
          <a:bodyPr/>
          <a:lstStyle/>
          <a:p>
            <a:pPr algn="l"/>
            <a:r>
              <a:rPr lang="zh-CN" altLang="en-US" sz="4000">
                <a:latin typeface="Calibri" panose="020F0502020204030204" pitchFamily="34" charset="0"/>
                <a:ea typeface="宋体" panose="02010600030101010101" pitchFamily="2" charset="-122"/>
              </a:rPr>
              <a:t>中国邮递员问题</a:t>
            </a:r>
          </a:p>
        </p:txBody>
      </p:sp>
      <p:sp>
        <p:nvSpPr>
          <p:cNvPr id="28676" name="Rectangle 3"/>
          <p:cNvSpPr>
            <a:spLocks noGrp="1"/>
          </p:cNvSpPr>
          <p:nvPr>
            <p:ph type="body" idx="4294967295"/>
          </p:nvPr>
        </p:nvSpPr>
        <p:spPr/>
        <p:txBody>
          <a:bodyPr/>
          <a:lstStyle/>
          <a:p>
            <a:pPr marL="0" indent="0">
              <a:lnSpc>
                <a:spcPct val="12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最后介绍一下</a:t>
            </a:r>
            <a:r>
              <a:rPr lang="zh-CN" altLang="en-US" sz="2800" b="1">
                <a:latin typeface="Courier New" panose="02070309020205020404" pitchFamily="49" charset="0"/>
                <a:ea typeface="宋体" panose="02010600030101010101" pitchFamily="2" charset="-122"/>
              </a:rPr>
              <a:t>“</a:t>
            </a:r>
            <a:r>
              <a:rPr lang="zh-CN" altLang="en-US" sz="2800" b="1">
                <a:latin typeface="Calibri" panose="020F0502020204030204" pitchFamily="34" charset="0"/>
                <a:ea typeface="宋体" panose="02010600030101010101" pitchFamily="2" charset="-122"/>
              </a:rPr>
              <a:t>中国邮递员问题</a:t>
            </a:r>
            <a:r>
              <a:rPr lang="zh-CN" altLang="en-US" sz="2800" b="1">
                <a:latin typeface="Courier New" panose="02070309020205020404" pitchFamily="49" charset="0"/>
                <a:ea typeface="宋体" panose="02010600030101010101" pitchFamily="2" charset="-122"/>
              </a:rPr>
              <a:t>”</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The Chinese Postman Problem</a:t>
            </a:r>
            <a:r>
              <a:rPr lang="zh-CN" altLang="en-US" sz="2800" b="1">
                <a:latin typeface="Calibri" panose="020F0502020204030204" pitchFamily="34" charset="0"/>
                <a:ea typeface="宋体" panose="02010600030101010101" pitchFamily="2" charset="-122"/>
              </a:rPr>
              <a:t>）。</a:t>
            </a:r>
          </a:p>
          <a:p>
            <a:pPr marL="0" indent="0">
              <a:lnSpc>
                <a:spcPct val="12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我国数学家管梅谷于</a:t>
            </a:r>
            <a:r>
              <a:rPr lang="en-US" altLang="zh-CN" sz="2800" b="1">
                <a:latin typeface="Calibri" panose="020F0502020204030204" pitchFamily="34" charset="0"/>
                <a:ea typeface="宋体" panose="02010600030101010101" pitchFamily="2" charset="-122"/>
              </a:rPr>
              <a:t>1962</a:t>
            </a:r>
            <a:r>
              <a:rPr lang="zh-CN" altLang="en-US" sz="2800" b="1">
                <a:latin typeface="Calibri" panose="020F0502020204030204" pitchFamily="34" charset="0"/>
                <a:ea typeface="宋体" panose="02010600030101010101" pitchFamily="2" charset="-122"/>
              </a:rPr>
              <a:t>年首先提出这个问题，并得到一些结果，得到世界同行们的承认。该问题是说：邮递员从邮局出发在他的管辖区域内投递邮件，然后回到邮局。自然，他必须走过他所辖区域内的</a:t>
            </a:r>
            <a:r>
              <a:rPr lang="zh-CN" altLang="en-US" sz="2800" b="1">
                <a:solidFill>
                  <a:srgbClr val="CC0000"/>
                </a:solidFill>
                <a:latin typeface="Calibri" panose="020F0502020204030204" pitchFamily="34" charset="0"/>
                <a:ea typeface="宋体" panose="02010600030101010101" pitchFamily="2" charset="-122"/>
              </a:rPr>
              <a:t>每一条街道至少一次</a:t>
            </a:r>
            <a:r>
              <a:rPr lang="zh-CN" altLang="en-US" sz="2800" b="1">
                <a:latin typeface="Calibri" panose="020F0502020204030204" pitchFamily="34" charset="0"/>
                <a:ea typeface="宋体" panose="02010600030101010101" pitchFamily="2" charset="-122"/>
              </a:rPr>
              <a:t>。在此前提下，希望找到一条尽可能短的路线。</a:t>
            </a:r>
          </a:p>
        </p:txBody>
      </p:sp>
    </p:spTree>
    <p:extLst>
      <p:ext uri="{BB962C8B-B14F-4D97-AF65-F5344CB8AC3E}">
        <p14:creationId xmlns:p14="http://schemas.microsoft.com/office/powerpoint/2010/main" val="38298013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4E7A21-DDAD-48B6-A659-1FCD9403E7CC}" type="slidenum">
              <a:rPr lang="zh-CN" altLang="en-US" smtClean="0">
                <a:solidFill>
                  <a:schemeClr val="accent1"/>
                </a:solidFill>
              </a:rPr>
              <a:pPr/>
              <a:t>48</a:t>
            </a:fld>
            <a:r>
              <a:rPr lang="en-US" altLang="zh-CN" dirty="0">
                <a:solidFill>
                  <a:schemeClr val="accent1"/>
                </a:solidFill>
              </a:rPr>
              <a:t>/48</a:t>
            </a:r>
          </a:p>
        </p:txBody>
      </p:sp>
      <p:sp>
        <p:nvSpPr>
          <p:cNvPr id="29699" name="Rectangle 2"/>
          <p:cNvSpPr>
            <a:spLocks noGrp="1"/>
          </p:cNvSpPr>
          <p:nvPr>
            <p:ph type="title" idx="4294967295"/>
          </p:nvPr>
        </p:nvSpPr>
        <p:spPr/>
        <p:txBody>
          <a:bodyPr/>
          <a:lstStyle/>
          <a:p>
            <a:pPr algn="l"/>
            <a:r>
              <a:rPr lang="zh-CN" altLang="en-US" sz="4000">
                <a:latin typeface="Calibri" panose="020F0502020204030204" pitchFamily="34" charset="0"/>
                <a:ea typeface="宋体" panose="02010600030101010101" pitchFamily="2" charset="-122"/>
              </a:rPr>
              <a:t>中国邮递员问题</a:t>
            </a:r>
          </a:p>
        </p:txBody>
      </p:sp>
      <p:sp>
        <p:nvSpPr>
          <p:cNvPr id="29700" name="Rectangle 3"/>
          <p:cNvSpPr>
            <a:spLocks noGrp="1"/>
          </p:cNvSpPr>
          <p:nvPr>
            <p:ph type="body" idx="4294967295"/>
          </p:nvPr>
        </p:nvSpPr>
        <p:spPr>
          <a:xfrm>
            <a:off x="514618" y="3501391"/>
            <a:ext cx="8280400" cy="2591906"/>
          </a:xfrm>
        </p:spPr>
        <p:txBody>
          <a:bodyPr/>
          <a:lstStyle/>
          <a:p>
            <a:pPr algn="just"/>
            <a:r>
              <a:rPr lang="zh-CN" altLang="en-US" sz="2800" b="1" dirty="0">
                <a:latin typeface="Calibri" panose="020F0502020204030204" pitchFamily="34" charset="0"/>
                <a:ea typeface="宋体" panose="02010600030101010101" pitchFamily="2" charset="-122"/>
              </a:rPr>
              <a:t>若</a:t>
            </a:r>
            <a:r>
              <a:rPr lang="en-US" altLang="zh-CN" sz="2800" b="1" i="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是欧拉图，则</a:t>
            </a:r>
            <a:r>
              <a:rPr lang="en-US" altLang="zh-CN" sz="2800" b="1" i="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中的任何一条欧拉回路均是最佳周游，而寻找欧拉回路的</a:t>
            </a:r>
            <a:r>
              <a:rPr lang="en-US" altLang="zh-CN" sz="2800" b="1" dirty="0">
                <a:solidFill>
                  <a:schemeClr val="tx2"/>
                </a:solidFill>
                <a:latin typeface="Calibri" panose="020F0502020204030204" pitchFamily="34" charset="0"/>
                <a:ea typeface="宋体" panose="02010600030101010101" pitchFamily="2" charset="-122"/>
              </a:rPr>
              <a:t>Fleury</a:t>
            </a:r>
            <a:r>
              <a:rPr lang="zh-CN" altLang="en-US" sz="2800" b="1" dirty="0">
                <a:solidFill>
                  <a:schemeClr val="tx2"/>
                </a:solidFill>
                <a:latin typeface="Calibri" panose="020F0502020204030204" pitchFamily="34" charset="0"/>
                <a:ea typeface="宋体" panose="02010600030101010101" pitchFamily="2" charset="-122"/>
              </a:rPr>
              <a:t>算法</a:t>
            </a:r>
            <a:r>
              <a:rPr lang="en-US" altLang="zh-CN" sz="2800" b="1" dirty="0">
                <a:solidFill>
                  <a:schemeClr val="tx2"/>
                </a:solidFill>
                <a:latin typeface="Calibri" panose="020F0502020204030204" pitchFamily="34" charset="0"/>
                <a:ea typeface="宋体" panose="02010600030101010101" pitchFamily="2" charset="-122"/>
              </a:rPr>
              <a:t>(1921</a:t>
            </a:r>
            <a:r>
              <a:rPr lang="zh-CN" altLang="en-US" sz="2800" b="1" dirty="0">
                <a:solidFill>
                  <a:schemeClr val="tx2"/>
                </a:solidFill>
                <a:latin typeface="Calibri" panose="020F0502020204030204" pitchFamily="34" charset="0"/>
                <a:ea typeface="宋体" panose="02010600030101010101" pitchFamily="2" charset="-122"/>
              </a:rPr>
              <a:t>年</a:t>
            </a:r>
            <a:r>
              <a:rPr lang="en-US" altLang="zh-CN" sz="2800" b="1" dirty="0">
                <a:solidFill>
                  <a:schemeClr val="tx2"/>
                </a:solidFill>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为解决这一问题提供了切实可行的方法。</a:t>
            </a:r>
          </a:p>
          <a:p>
            <a:pPr algn="just"/>
            <a:r>
              <a:rPr lang="zh-CN" altLang="en-US" sz="2800" b="1" dirty="0">
                <a:latin typeface="Calibri" panose="020F0502020204030204" pitchFamily="34" charset="0"/>
                <a:ea typeface="宋体" panose="02010600030101010101" pitchFamily="2" charset="-122"/>
              </a:rPr>
              <a:t>对于非欧拉图，也有相应的算法 </a:t>
            </a:r>
            <a:r>
              <a:rPr lang="en-US" altLang="zh-CN" sz="2800" b="1" dirty="0">
                <a:latin typeface="Calibri" panose="020F0502020204030204" pitchFamily="34" charset="0"/>
                <a:ea typeface="宋体" panose="02010600030101010101" pitchFamily="2" charset="-122"/>
              </a:rPr>
              <a:t>(1973</a:t>
            </a:r>
            <a:r>
              <a:rPr lang="zh-CN" altLang="en-US" sz="2800" b="1" dirty="0">
                <a:latin typeface="Calibri" panose="020F0502020204030204" pitchFamily="34" charset="0"/>
                <a:ea typeface="宋体" panose="02010600030101010101" pitchFamily="2" charset="-122"/>
              </a:rPr>
              <a:t>年，</a:t>
            </a:r>
            <a:r>
              <a:rPr lang="en-US" altLang="zh-CN" sz="2800" b="1" dirty="0">
                <a:latin typeface="Calibri" panose="020F0502020204030204" pitchFamily="34" charset="0"/>
                <a:ea typeface="宋体" panose="02010600030101010101" pitchFamily="2" charset="-122"/>
              </a:rPr>
              <a:t>Edmonds</a:t>
            </a:r>
            <a:r>
              <a:rPr lang="zh-CN" altLang="en-US" sz="2800" b="1" dirty="0">
                <a:latin typeface="Calibri" panose="020F0502020204030204" pitchFamily="34" charset="0"/>
                <a:ea typeface="宋体" panose="02010600030101010101" pitchFamily="2" charset="-122"/>
              </a:rPr>
              <a:t>和</a:t>
            </a:r>
            <a:r>
              <a:rPr lang="en-US" altLang="zh-CN" sz="2800" b="1" dirty="0">
                <a:latin typeface="Calibri" panose="020F0502020204030204" pitchFamily="34" charset="0"/>
                <a:ea typeface="宋体" panose="02010600030101010101" pitchFamily="2" charset="-122"/>
              </a:rPr>
              <a:t>Johnson</a:t>
            </a:r>
            <a:r>
              <a:rPr lang="zh-CN" altLang="en-US" sz="2800" b="1" dirty="0">
                <a:latin typeface="Calibri" panose="020F0502020204030204" pitchFamily="34" charset="0"/>
                <a:ea typeface="宋体" panose="02010600030101010101" pitchFamily="2" charset="-122"/>
              </a:rPr>
              <a:t>给出了解法</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 。</a:t>
            </a:r>
          </a:p>
        </p:txBody>
      </p:sp>
      <p:sp>
        <p:nvSpPr>
          <p:cNvPr id="29701" name="Rectangle 4"/>
          <p:cNvSpPr>
            <a:spLocks noChangeArrowheads="1"/>
          </p:cNvSpPr>
          <p:nvPr/>
        </p:nvSpPr>
        <p:spPr bwMode="auto">
          <a:xfrm>
            <a:off x="539750" y="981075"/>
            <a:ext cx="81375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a:solidFill>
                  <a:srgbClr val="333300"/>
                </a:solidFill>
              </a:rPr>
              <a:t>设</a:t>
            </a:r>
            <a:r>
              <a:rPr lang="en-US" altLang="zh-CN" sz="2800" b="1" i="1" dirty="0">
                <a:solidFill>
                  <a:srgbClr val="333300"/>
                </a:solidFill>
              </a:rPr>
              <a:t>G</a:t>
            </a:r>
            <a:r>
              <a:rPr lang="en-US" altLang="zh-CN" sz="2800" b="1" dirty="0">
                <a:solidFill>
                  <a:srgbClr val="333300"/>
                </a:solidFill>
              </a:rPr>
              <a:t>=〈</a:t>
            </a:r>
            <a:r>
              <a:rPr lang="en-US" altLang="zh-CN" sz="2800" b="1" i="1" dirty="0" err="1">
                <a:solidFill>
                  <a:srgbClr val="333300"/>
                </a:solidFill>
              </a:rPr>
              <a:t>V,E</a:t>
            </a:r>
            <a:r>
              <a:rPr lang="en-US" altLang="zh-CN" sz="2800" b="1" dirty="0" err="1">
                <a:solidFill>
                  <a:srgbClr val="333300"/>
                </a:solidFill>
              </a:rPr>
              <a:t>,w</a:t>
            </a:r>
            <a:r>
              <a:rPr lang="en-US" altLang="zh-CN" sz="2800" b="1" dirty="0">
                <a:solidFill>
                  <a:srgbClr val="333300"/>
                </a:solidFill>
              </a:rPr>
              <a:t>〉</a:t>
            </a:r>
            <a:r>
              <a:rPr lang="zh-CN" altLang="en-US" sz="2800" b="1" dirty="0">
                <a:solidFill>
                  <a:srgbClr val="333300"/>
                </a:solidFill>
              </a:rPr>
              <a:t>是一带权图，</a:t>
            </a:r>
            <a:r>
              <a:rPr lang="en-US" altLang="zh-CN" sz="2800" b="1" dirty="0">
                <a:solidFill>
                  <a:srgbClr val="333300"/>
                </a:solidFill>
              </a:rPr>
              <a:t>L</a:t>
            </a:r>
            <a:r>
              <a:rPr lang="zh-CN" altLang="en-US" sz="2800" b="1" dirty="0">
                <a:solidFill>
                  <a:srgbClr val="333300"/>
                </a:solidFill>
              </a:rPr>
              <a:t>是</a:t>
            </a:r>
            <a:r>
              <a:rPr lang="en-US" altLang="zh-CN" sz="2800" b="1" i="1" dirty="0">
                <a:solidFill>
                  <a:srgbClr val="333300"/>
                </a:solidFill>
              </a:rPr>
              <a:t>G</a:t>
            </a:r>
            <a:r>
              <a:rPr lang="zh-CN" altLang="en-US" sz="2800" b="1" dirty="0">
                <a:solidFill>
                  <a:srgbClr val="333300"/>
                </a:solidFill>
              </a:rPr>
              <a:t>的一条回路，称 ∑</a:t>
            </a:r>
            <a:r>
              <a:rPr lang="en-US" altLang="zh-CN" sz="2800" b="1" dirty="0">
                <a:solidFill>
                  <a:srgbClr val="333300"/>
                </a:solidFill>
              </a:rPr>
              <a:t>w(</a:t>
            </a:r>
            <a:r>
              <a:rPr lang="en-US" altLang="zh-CN" sz="2800" b="1" dirty="0" err="1">
                <a:solidFill>
                  <a:srgbClr val="333300"/>
                </a:solidFill>
              </a:rPr>
              <a:t>ei</a:t>
            </a:r>
            <a:r>
              <a:rPr lang="en-US" altLang="zh-CN" sz="2800" b="1" dirty="0">
                <a:solidFill>
                  <a:srgbClr val="333300"/>
                </a:solidFill>
              </a:rPr>
              <a:t>) </a:t>
            </a:r>
            <a:r>
              <a:rPr lang="zh-CN" altLang="en-US" sz="2800" b="1" dirty="0">
                <a:solidFill>
                  <a:srgbClr val="333300"/>
                </a:solidFill>
              </a:rPr>
              <a:t>为</a:t>
            </a:r>
            <a:r>
              <a:rPr lang="en-US" altLang="zh-CN" sz="2800" b="1" dirty="0">
                <a:solidFill>
                  <a:srgbClr val="333300"/>
                </a:solidFill>
              </a:rPr>
              <a:t>L</a:t>
            </a:r>
            <a:r>
              <a:rPr lang="zh-CN" altLang="en-US" sz="2800" b="1" dirty="0">
                <a:solidFill>
                  <a:srgbClr val="333300"/>
                </a:solidFill>
              </a:rPr>
              <a:t>的权。中国邮递员问题就是在带非负权的连通图中找到一条权最小的走遍所有边的回路，称此回路为</a:t>
            </a:r>
            <a:r>
              <a:rPr lang="zh-CN" altLang="en-US" sz="2800" b="1" dirty="0">
                <a:solidFill>
                  <a:schemeClr val="tx2"/>
                </a:solidFill>
              </a:rPr>
              <a:t>最佳周游</a:t>
            </a:r>
            <a:r>
              <a:rPr lang="zh-CN" altLang="en-US" sz="2800" b="1" dirty="0">
                <a:solidFill>
                  <a:srgbClr val="333300"/>
                </a:solidFill>
              </a:rPr>
              <a:t>。</a:t>
            </a:r>
          </a:p>
        </p:txBody>
      </p:sp>
    </p:spTree>
    <p:extLst>
      <p:ext uri="{BB962C8B-B14F-4D97-AF65-F5344CB8AC3E}">
        <p14:creationId xmlns:p14="http://schemas.microsoft.com/office/powerpoint/2010/main" val="3663123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p:txBody>
          <a:bodyPr/>
          <a:lstStyle/>
          <a:p>
            <a:r>
              <a:rPr lang="zh-CN" altLang="en-US" dirty="0">
                <a:latin typeface="Calibri" panose="020F0502020204030204" pitchFamily="34" charset="0"/>
              </a:rPr>
              <a:t>作业</a:t>
            </a:r>
            <a:r>
              <a:rPr lang="en-US" altLang="zh-CN" dirty="0">
                <a:latin typeface="Calibri" panose="020F0502020204030204" pitchFamily="34" charset="0"/>
              </a:rPr>
              <a:t>16</a:t>
            </a:r>
          </a:p>
        </p:txBody>
      </p:sp>
      <p:sp>
        <p:nvSpPr>
          <p:cNvPr id="2" name="矩形 1"/>
          <p:cNvSpPr/>
          <p:nvPr/>
        </p:nvSpPr>
        <p:spPr>
          <a:xfrm>
            <a:off x="179388" y="890717"/>
            <a:ext cx="8964612" cy="2308324"/>
          </a:xfrm>
          <a:prstGeom prst="rect">
            <a:avLst/>
          </a:prstGeom>
        </p:spPr>
        <p:txBody>
          <a:bodyPr wrap="square">
            <a:spAutoFit/>
          </a:bodyPr>
          <a:lstStyle/>
          <a:p>
            <a:pPr>
              <a:lnSpc>
                <a:spcPct val="150000"/>
              </a:lnSpc>
            </a:pPr>
            <a:r>
              <a:rPr lang="en-US" altLang="zh-CN" sz="3200" b="1" dirty="0">
                <a:solidFill>
                  <a:srgbClr val="FF0000"/>
                </a:solidFill>
              </a:rPr>
              <a:t>6.5</a:t>
            </a:r>
          </a:p>
          <a:p>
            <a:pPr marL="1344613" indent="-1344613">
              <a:lnSpc>
                <a:spcPct val="150000"/>
              </a:lnSpc>
            </a:pPr>
            <a:r>
              <a:rPr lang="zh-CN" altLang="en-US" sz="3200" b="1" dirty="0">
                <a:solidFill>
                  <a:srgbClr val="FF0000"/>
                </a:solidFill>
              </a:rPr>
              <a:t>补充题 </a:t>
            </a:r>
            <a:r>
              <a:rPr lang="zh-CN" altLang="en-US" sz="3200" b="1" dirty="0"/>
              <a:t>问完全图</a:t>
            </a:r>
            <a:r>
              <a:rPr lang="en-US" altLang="zh-CN" sz="3200" b="1" dirty="0" err="1">
                <a:latin typeface="Calibri" panose="020F0502020204030204" pitchFamily="34" charset="0"/>
              </a:rPr>
              <a:t>K</a:t>
            </a:r>
            <a:r>
              <a:rPr lang="en-US" altLang="zh-CN" sz="3200" b="1" baseline="-25000" dirty="0" err="1">
                <a:latin typeface="Calibri" panose="020F0502020204030204" pitchFamily="34" charset="0"/>
              </a:rPr>
              <a:t>n</a:t>
            </a:r>
            <a:r>
              <a:rPr lang="zh-CN" altLang="en-US" sz="3200" b="1" dirty="0">
                <a:latin typeface="Calibri" panose="020F0502020204030204" pitchFamily="34" charset="0"/>
              </a:rPr>
              <a:t>与完全二部图</a:t>
            </a:r>
            <a:r>
              <a:rPr lang="en-US" altLang="zh-CN" sz="3200" b="1" dirty="0" err="1">
                <a:latin typeface="Calibri" panose="020F0502020204030204" pitchFamily="34" charset="0"/>
              </a:rPr>
              <a:t>K</a:t>
            </a:r>
            <a:r>
              <a:rPr lang="en-US" altLang="zh-CN" sz="3200" b="1" baseline="-25000" dirty="0" err="1">
                <a:latin typeface="Calibri" panose="020F0502020204030204" pitchFamily="34" charset="0"/>
              </a:rPr>
              <a:t>n,m</a:t>
            </a:r>
            <a:r>
              <a:rPr lang="zh-CN" altLang="en-US" sz="3200" b="1" dirty="0"/>
              <a:t>分别是欧拉图的充分必要条件是什么</a:t>
            </a:r>
            <a:r>
              <a:rPr lang="en-US" altLang="zh-CN" sz="3200" b="1" dirty="0"/>
              <a:t>?</a:t>
            </a:r>
            <a:r>
              <a:rPr lang="zh-CN" altLang="en-US" sz="3200" b="1" dirty="0"/>
              <a:t>试证之。</a:t>
            </a:r>
            <a:endParaRPr lang="zh-CN" altLang="en-US" sz="3200" dirty="0"/>
          </a:p>
        </p:txBody>
      </p:sp>
    </p:spTree>
    <p:extLst>
      <p:ext uri="{BB962C8B-B14F-4D97-AF65-F5344CB8AC3E}">
        <p14:creationId xmlns:p14="http://schemas.microsoft.com/office/powerpoint/2010/main" val="3311133211"/>
      </p:ext>
    </p:extLst>
  </p:cSld>
  <p:clrMapOvr>
    <a:masterClrMapping/>
  </p:clrMapOvr>
  <p:transition advTm="1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B2845F-95D9-4782-BBE3-E870803ACFFD}" type="slidenum">
              <a:rPr lang="zh-CN" altLang="en-US" smtClean="0">
                <a:solidFill>
                  <a:schemeClr val="accent1"/>
                </a:solidFill>
              </a:rPr>
              <a:pPr/>
              <a:t>5</a:t>
            </a:fld>
            <a:r>
              <a:rPr lang="en-US" altLang="zh-CN" dirty="0">
                <a:solidFill>
                  <a:schemeClr val="accent1"/>
                </a:solidFill>
              </a:rPr>
              <a:t>/48</a:t>
            </a:r>
          </a:p>
        </p:txBody>
      </p:sp>
      <p:sp>
        <p:nvSpPr>
          <p:cNvPr id="6147" name="Rectangle 2"/>
          <p:cNvSpPr>
            <a:spLocks noGrp="1"/>
          </p:cNvSpPr>
          <p:nvPr>
            <p:ph type="title" idx="4294967295"/>
          </p:nvPr>
        </p:nvSpPr>
        <p:spPr/>
        <p:txBody>
          <a:bodyPr/>
          <a:lstStyle/>
          <a:p>
            <a:r>
              <a:rPr lang="zh-CN" altLang="en-US" sz="4000">
                <a:latin typeface="Calibri" panose="020F0502020204030204" pitchFamily="34" charset="0"/>
                <a:ea typeface="宋体" panose="02010600030101010101" pitchFamily="2" charset="-122"/>
              </a:rPr>
              <a:t>二部图（二分图、偶图）</a:t>
            </a:r>
          </a:p>
        </p:txBody>
      </p:sp>
      <p:sp>
        <p:nvSpPr>
          <p:cNvPr id="6148" name="Rectangle 3"/>
          <p:cNvSpPr>
            <a:spLocks noGrp="1"/>
          </p:cNvSpPr>
          <p:nvPr>
            <p:ph type="body" idx="4294967295"/>
          </p:nvPr>
        </p:nvSpPr>
        <p:spPr>
          <a:xfrm>
            <a:off x="35496" y="764704"/>
            <a:ext cx="8640862" cy="5832648"/>
          </a:xfrm>
        </p:spPr>
        <p:txBody>
          <a:bodyPr/>
          <a:lstStyle/>
          <a:p>
            <a:pPr marL="901700" indent="-901700">
              <a:lnSpc>
                <a:spcPct val="110000"/>
              </a:lnSpc>
              <a:buFont typeface="Arial" panose="020B0604020202020204" pitchFamily="34" charset="0"/>
              <a:buNone/>
            </a:pPr>
            <a:r>
              <a:rPr lang="zh-CN" altLang="en-US" b="1" dirty="0">
                <a:solidFill>
                  <a:srgbClr val="FF0000"/>
                </a:solidFill>
                <a:latin typeface="Calibri" panose="020F0502020204030204" pitchFamily="34" charset="0"/>
                <a:ea typeface="宋体" panose="02010600030101010101" pitchFamily="2" charset="-122"/>
              </a:rPr>
              <a:t>定义</a:t>
            </a:r>
            <a:r>
              <a:rPr lang="en-US" altLang="zh-CN" b="1" dirty="0">
                <a:solidFill>
                  <a:srgbClr val="FF0000"/>
                </a:solidFill>
                <a:latin typeface="Calibri" panose="020F0502020204030204" pitchFamily="34" charset="0"/>
                <a:ea typeface="宋体" panose="02010600030101010101" pitchFamily="2" charset="-122"/>
              </a:rPr>
              <a:t>6.1  </a:t>
            </a: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G=(V,E)</a:t>
            </a:r>
            <a:r>
              <a:rPr lang="zh-CN" altLang="en-US" b="1" dirty="0">
                <a:latin typeface="Calibri" panose="020F0502020204030204" pitchFamily="34" charset="0"/>
                <a:ea typeface="宋体" panose="02010600030101010101" pitchFamily="2" charset="-122"/>
              </a:rPr>
              <a:t>是一个无向图，</a:t>
            </a:r>
          </a:p>
          <a:p>
            <a:pPr marL="901700" indent="-901700">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若存在顶点集 的一个划分</a:t>
            </a:r>
            <a:r>
              <a:rPr lang="en-US" altLang="zh-CN" b="1" dirty="0">
                <a:latin typeface="Calibri" panose="020F0502020204030204" pitchFamily="34" charset="0"/>
                <a:ea typeface="宋体" panose="02010600030101010101" pitchFamily="2" charset="-122"/>
              </a:rPr>
              <a:t>{V</a:t>
            </a:r>
            <a:r>
              <a:rPr lang="en-US" altLang="zh-CN" b="1" baseline="-25000" dirty="0">
                <a:latin typeface="Calibri" panose="020F0502020204030204" pitchFamily="34" charset="0"/>
                <a:ea typeface="宋体" panose="02010600030101010101" pitchFamily="2" charset="-122"/>
              </a:rPr>
              <a:t>1</a:t>
            </a:r>
            <a:r>
              <a:rPr lang="en-US" altLang="zh-CN" b="1" dirty="0">
                <a:latin typeface="Calibri" panose="020F0502020204030204" pitchFamily="34" charset="0"/>
                <a:ea typeface="宋体" panose="02010600030101010101" pitchFamily="2" charset="-122"/>
              </a:rPr>
              <a:t>, V</a:t>
            </a:r>
            <a:r>
              <a:rPr lang="en-US" altLang="zh-CN" b="1" baseline="-25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，使得：</a:t>
            </a:r>
          </a:p>
          <a:p>
            <a:pPr marL="901700" indent="-901700">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a:t>
            </a:r>
            <a:r>
              <a:rPr lang="zh-CN" altLang="en-US" b="1" dirty="0">
                <a:solidFill>
                  <a:srgbClr val="FF0000"/>
                </a:solidFill>
                <a:latin typeface="Calibri" panose="020F0502020204030204" pitchFamily="34" charset="0"/>
                <a:ea typeface="宋体" panose="02010600030101010101" pitchFamily="2" charset="-122"/>
              </a:rPr>
              <a:t>对于任意的</a:t>
            </a:r>
            <a:r>
              <a:rPr lang="en-US" altLang="zh-CN" b="1" dirty="0" err="1">
                <a:solidFill>
                  <a:srgbClr val="FF0000"/>
                </a:solidFill>
                <a:latin typeface="Calibri" panose="020F0502020204030204" pitchFamily="34" charset="0"/>
                <a:ea typeface="宋体" panose="02010600030101010101" pitchFamily="2" charset="-122"/>
              </a:rPr>
              <a:t>e</a:t>
            </a:r>
            <a:r>
              <a:rPr lang="en-US" altLang="zh-CN" dirty="0" err="1">
                <a:solidFill>
                  <a:srgbClr val="FF0000"/>
                </a:solidFill>
                <a:latin typeface="Calibri" panose="020F0502020204030204" pitchFamily="34" charset="0"/>
                <a:ea typeface="宋体" panose="02010600030101010101" pitchFamily="2" charset="-122"/>
              </a:rPr>
              <a:t>∊</a:t>
            </a:r>
            <a:r>
              <a:rPr lang="en-US" altLang="zh-CN" b="1" dirty="0" err="1">
                <a:solidFill>
                  <a:srgbClr val="FF0000"/>
                </a:solidFill>
                <a:latin typeface="Calibri" panose="020F0502020204030204" pitchFamily="34" charset="0"/>
                <a:ea typeface="宋体" panose="02010600030101010101" pitchFamily="2" charset="-122"/>
              </a:rPr>
              <a:t>E</a:t>
            </a:r>
            <a:r>
              <a:rPr lang="zh-CN" altLang="en-US" b="1" dirty="0">
                <a:solidFill>
                  <a:srgbClr val="FF0000"/>
                </a:solidFill>
                <a:latin typeface="Calibri" panose="020F0502020204030204" pitchFamily="34" charset="0"/>
                <a:ea typeface="宋体" panose="02010600030101010101" pitchFamily="2" charset="-122"/>
              </a:rPr>
              <a:t>，</a:t>
            </a:r>
          </a:p>
          <a:p>
            <a:pPr marL="901700" indent="-901700">
              <a:lnSpc>
                <a:spcPct val="110000"/>
              </a:lnSpc>
              <a:buFont typeface="Arial" panose="020B0604020202020204" pitchFamily="34" charset="0"/>
              <a:buNone/>
            </a:pPr>
            <a:r>
              <a:rPr lang="zh-CN" altLang="en-US" b="1" dirty="0">
                <a:solidFill>
                  <a:srgbClr val="FF0000"/>
                </a:solidFill>
                <a:latin typeface="Calibri" panose="020F0502020204030204" pitchFamily="34" charset="0"/>
                <a:ea typeface="宋体" panose="02010600030101010101" pitchFamily="2" charset="-122"/>
              </a:rPr>
              <a:t>                       存在</a:t>
            </a:r>
            <a:r>
              <a:rPr lang="en-US" altLang="zh-CN" b="1" dirty="0">
                <a:solidFill>
                  <a:srgbClr val="FF0000"/>
                </a:solidFill>
                <a:latin typeface="Calibri" panose="020F0502020204030204" pitchFamily="34" charset="0"/>
                <a:ea typeface="宋体" panose="02010600030101010101" pitchFamily="2" charset="-122"/>
              </a:rPr>
              <a:t>v</a:t>
            </a:r>
            <a:r>
              <a:rPr lang="en-US" altLang="zh-CN" b="1" baseline="-25000" dirty="0">
                <a:solidFill>
                  <a:srgbClr val="FF0000"/>
                </a:solidFill>
                <a:latin typeface="Calibri" panose="020F0502020204030204" pitchFamily="34" charset="0"/>
                <a:ea typeface="宋体" panose="02010600030101010101" pitchFamily="2" charset="-122"/>
              </a:rPr>
              <a:t>1</a:t>
            </a:r>
            <a:r>
              <a:rPr lang="en-US" altLang="zh-CN" dirty="0">
                <a:solidFill>
                  <a:srgbClr val="FF0000"/>
                </a:solidFill>
                <a:latin typeface="Calibri" panose="020F0502020204030204" pitchFamily="34" charset="0"/>
                <a:ea typeface="宋体" panose="02010600030101010101" pitchFamily="2" charset="-122"/>
              </a:rPr>
              <a:t>∊</a:t>
            </a:r>
            <a:r>
              <a:rPr lang="en-US" altLang="zh-CN" b="1" dirty="0">
                <a:solidFill>
                  <a:srgbClr val="FF0000"/>
                </a:solidFill>
                <a:latin typeface="Calibri" panose="020F0502020204030204" pitchFamily="34" charset="0"/>
                <a:ea typeface="宋体" panose="02010600030101010101" pitchFamily="2" charset="-122"/>
              </a:rPr>
              <a:t>V</a:t>
            </a:r>
            <a:r>
              <a:rPr lang="en-US" altLang="zh-CN" b="1" baseline="-25000" dirty="0">
                <a:solidFill>
                  <a:srgbClr val="FF0000"/>
                </a:solidFill>
                <a:latin typeface="Calibri" panose="020F0502020204030204" pitchFamily="34" charset="0"/>
                <a:ea typeface="宋体" panose="02010600030101010101" pitchFamily="2" charset="-122"/>
              </a:rPr>
              <a:t>1</a:t>
            </a:r>
            <a:r>
              <a:rPr lang="zh-CN" altLang="en-US" b="1" dirty="0">
                <a:solidFill>
                  <a:srgbClr val="FF0000"/>
                </a:solidFill>
                <a:latin typeface="Calibri" panose="020F0502020204030204" pitchFamily="34" charset="0"/>
                <a:ea typeface="宋体" panose="02010600030101010101" pitchFamily="2" charset="-122"/>
              </a:rPr>
              <a:t>，</a:t>
            </a:r>
            <a:r>
              <a:rPr lang="en-US" altLang="zh-CN" b="1" dirty="0">
                <a:solidFill>
                  <a:srgbClr val="FF0000"/>
                </a:solidFill>
                <a:latin typeface="Calibri" panose="020F0502020204030204" pitchFamily="34" charset="0"/>
                <a:ea typeface="宋体" panose="02010600030101010101" pitchFamily="2" charset="-122"/>
              </a:rPr>
              <a:t>v</a:t>
            </a:r>
            <a:r>
              <a:rPr lang="en-US" altLang="zh-CN" b="1" baseline="-25000" dirty="0">
                <a:solidFill>
                  <a:srgbClr val="FF0000"/>
                </a:solidFill>
                <a:latin typeface="Calibri" panose="020F0502020204030204" pitchFamily="34" charset="0"/>
                <a:ea typeface="宋体" panose="02010600030101010101" pitchFamily="2" charset="-122"/>
              </a:rPr>
              <a:t>2</a:t>
            </a:r>
            <a:r>
              <a:rPr lang="en-US" altLang="zh-CN" dirty="0">
                <a:solidFill>
                  <a:srgbClr val="FF0000"/>
                </a:solidFill>
                <a:latin typeface="Calibri" panose="020F0502020204030204" pitchFamily="34" charset="0"/>
                <a:ea typeface="宋体" panose="02010600030101010101" pitchFamily="2" charset="-122"/>
              </a:rPr>
              <a:t>∊</a:t>
            </a:r>
            <a:r>
              <a:rPr lang="en-US" altLang="zh-CN" b="1" dirty="0">
                <a:solidFill>
                  <a:srgbClr val="FF0000"/>
                </a:solidFill>
                <a:latin typeface="Calibri" panose="020F0502020204030204" pitchFamily="34" charset="0"/>
                <a:ea typeface="宋体" panose="02010600030101010101" pitchFamily="2" charset="-122"/>
              </a:rPr>
              <a:t>V</a:t>
            </a:r>
            <a:r>
              <a:rPr lang="en-US" altLang="zh-CN" b="1" baseline="-25000" dirty="0">
                <a:solidFill>
                  <a:srgbClr val="FF0000"/>
                </a:solidFill>
                <a:latin typeface="Calibri" panose="020F0502020204030204" pitchFamily="34" charset="0"/>
                <a:ea typeface="宋体" panose="02010600030101010101" pitchFamily="2" charset="-122"/>
              </a:rPr>
              <a:t>2</a:t>
            </a:r>
            <a:r>
              <a:rPr lang="zh-CN" altLang="en-US" b="1" dirty="0">
                <a:solidFill>
                  <a:srgbClr val="FF0000"/>
                </a:solidFill>
                <a:latin typeface="Calibri" panose="020F0502020204030204" pitchFamily="34" charset="0"/>
                <a:ea typeface="宋体" panose="02010600030101010101" pitchFamily="2" charset="-122"/>
              </a:rPr>
              <a:t>满足</a:t>
            </a:r>
          </a:p>
          <a:p>
            <a:pPr marL="901700" indent="-901700">
              <a:lnSpc>
                <a:spcPct val="110000"/>
              </a:lnSpc>
              <a:buFont typeface="Arial" panose="020B0604020202020204" pitchFamily="34" charset="0"/>
              <a:buNone/>
            </a:pPr>
            <a:r>
              <a:rPr lang="en-US" altLang="zh-CN" b="1" dirty="0">
                <a:solidFill>
                  <a:srgbClr val="FF0000"/>
                </a:solidFill>
                <a:latin typeface="Calibri" panose="020F0502020204030204" pitchFamily="34" charset="0"/>
                <a:ea typeface="宋体" panose="02010600030101010101" pitchFamily="2" charset="-122"/>
              </a:rPr>
              <a:t>                               {v</a:t>
            </a:r>
            <a:r>
              <a:rPr lang="en-US" altLang="zh-CN" b="1" baseline="-25000" dirty="0">
                <a:solidFill>
                  <a:srgbClr val="FF0000"/>
                </a:solidFill>
                <a:latin typeface="Calibri" panose="020F0502020204030204" pitchFamily="34" charset="0"/>
                <a:ea typeface="宋体" panose="02010600030101010101" pitchFamily="2" charset="-122"/>
              </a:rPr>
              <a:t>1</a:t>
            </a:r>
            <a:r>
              <a:rPr lang="en-US" altLang="zh-CN" b="1" dirty="0">
                <a:solidFill>
                  <a:srgbClr val="FF0000"/>
                </a:solidFill>
                <a:latin typeface="Calibri" panose="020F0502020204030204" pitchFamily="34" charset="0"/>
                <a:ea typeface="宋体" panose="02010600030101010101" pitchFamily="2" charset="-122"/>
              </a:rPr>
              <a:t>, v</a:t>
            </a:r>
            <a:r>
              <a:rPr lang="en-US" altLang="zh-CN" b="1" baseline="-25000" dirty="0">
                <a:solidFill>
                  <a:srgbClr val="FF0000"/>
                </a:solidFill>
                <a:latin typeface="Calibri" panose="020F0502020204030204" pitchFamily="34" charset="0"/>
                <a:ea typeface="宋体" panose="02010600030101010101" pitchFamily="2" charset="-122"/>
              </a:rPr>
              <a:t>2</a:t>
            </a:r>
            <a:r>
              <a:rPr lang="en-US" altLang="zh-CN" b="1" dirty="0">
                <a:solidFill>
                  <a:srgbClr val="FF0000"/>
                </a:solidFill>
                <a:latin typeface="Calibri" panose="020F0502020204030204" pitchFamily="34" charset="0"/>
                <a:ea typeface="宋体" panose="02010600030101010101" pitchFamily="2" charset="-122"/>
              </a:rPr>
              <a:t>}=e, </a:t>
            </a:r>
          </a:p>
          <a:p>
            <a:pPr marL="901700" indent="-901700">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则称（</a:t>
            </a:r>
            <a:r>
              <a:rPr lang="en-US" altLang="zh-CN" b="1" dirty="0">
                <a:latin typeface="Calibri" panose="020F0502020204030204" pitchFamily="34" charset="0"/>
                <a:ea typeface="宋体" panose="02010600030101010101" pitchFamily="2" charset="-122"/>
              </a:rPr>
              <a:t>V</a:t>
            </a:r>
            <a:r>
              <a:rPr lang="en-US" altLang="zh-CN" b="1" baseline="-25000"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V</a:t>
            </a:r>
            <a:r>
              <a:rPr lang="en-US" altLang="zh-CN" b="1" baseline="-25000"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）是图</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的顶点的二分类。</a:t>
            </a:r>
          </a:p>
          <a:p>
            <a:pPr marL="901700" indent="-901700">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a:t>
            </a:r>
            <a:r>
              <a:rPr lang="zh-CN" altLang="en-US" b="1" dirty="0">
                <a:solidFill>
                  <a:srgbClr val="00B0F0"/>
                </a:solidFill>
                <a:latin typeface="Calibri" panose="020F0502020204030204" pitchFamily="34" charset="0"/>
                <a:ea typeface="宋体" panose="02010600030101010101" pitchFamily="2" charset="-122"/>
              </a:rPr>
              <a:t>称图</a:t>
            </a:r>
            <a:r>
              <a:rPr lang="en-US" altLang="zh-CN" b="1" dirty="0">
                <a:solidFill>
                  <a:srgbClr val="00B0F0"/>
                </a:solidFill>
                <a:latin typeface="Calibri" panose="020F0502020204030204" pitchFamily="34" charset="0"/>
                <a:ea typeface="宋体" panose="02010600030101010101" pitchFamily="2" charset="-122"/>
              </a:rPr>
              <a:t>G</a:t>
            </a:r>
            <a:r>
              <a:rPr lang="zh-CN" altLang="en-US" b="1" dirty="0">
                <a:solidFill>
                  <a:srgbClr val="00B0F0"/>
                </a:solidFill>
                <a:latin typeface="Calibri" panose="020F0502020204030204" pitchFamily="34" charset="0"/>
                <a:ea typeface="宋体" panose="02010600030101010101" pitchFamily="2" charset="-122"/>
              </a:rPr>
              <a:t>为二部图，或称二分图，也称偶图，</a:t>
            </a:r>
          </a:p>
          <a:p>
            <a:pPr marL="901700" indent="-901700">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又称</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为具有二分类（</a:t>
            </a:r>
            <a:r>
              <a:rPr lang="en-US" altLang="zh-CN" b="1" dirty="0">
                <a:latin typeface="Calibri" panose="020F0502020204030204" pitchFamily="34" charset="0"/>
                <a:ea typeface="宋体" panose="02010600030101010101" pitchFamily="2" charset="-122"/>
              </a:rPr>
              <a:t>V</a:t>
            </a:r>
            <a:r>
              <a:rPr lang="en-US" altLang="zh-CN" b="1" baseline="-25000"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V</a:t>
            </a:r>
            <a:r>
              <a:rPr lang="en-US" altLang="zh-CN" b="1" baseline="-25000"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）的偶图，</a:t>
            </a:r>
            <a:endParaRPr lang="en-US" altLang="zh-CN" b="1" dirty="0">
              <a:latin typeface="Calibri" panose="020F0502020204030204" pitchFamily="34" charset="0"/>
              <a:ea typeface="宋体" panose="02010600030101010101" pitchFamily="2" charset="-122"/>
            </a:endParaRPr>
          </a:p>
          <a:p>
            <a:pPr marL="901700" indent="-901700">
              <a:lnSpc>
                <a:spcPct val="110000"/>
              </a:lnSpc>
              <a:buNone/>
            </a:pPr>
            <a:r>
              <a:rPr lang="zh-CN" altLang="en-US" b="1" dirty="0">
                <a:latin typeface="Times New Roman" panose="02020603050405020304" pitchFamily="18" charset="0"/>
              </a:rPr>
              <a:t>        记为</a:t>
            </a:r>
            <a:r>
              <a:rPr lang="en-US" altLang="zh-CN" b="1" dirty="0">
                <a:solidFill>
                  <a:srgbClr val="FF0000"/>
                </a:solidFill>
                <a:latin typeface="Times New Roman" panose="02020603050405020304" pitchFamily="18" charset="0"/>
              </a:rPr>
              <a:t>(</a:t>
            </a:r>
            <a:r>
              <a:rPr lang="en-US" altLang="zh-CN" b="1" i="1" dirty="0">
                <a:solidFill>
                  <a:srgbClr val="FF0000"/>
                </a:solidFill>
                <a:latin typeface="Times New Roman" panose="02020603050405020304" pitchFamily="18" charset="0"/>
              </a:rPr>
              <a:t>V</a:t>
            </a:r>
            <a:r>
              <a:rPr lang="en-US" altLang="zh-CN" b="1" baseline="-30000" dirty="0">
                <a:solidFill>
                  <a:srgbClr val="FF0000"/>
                </a:solidFill>
                <a:latin typeface="Times New Roman" panose="02020603050405020304" pitchFamily="18" charset="0"/>
              </a:rPr>
              <a:t>1</a:t>
            </a:r>
            <a:r>
              <a:rPr lang="en-US" altLang="zh-CN" b="1" dirty="0">
                <a:solidFill>
                  <a:srgbClr val="FF0000"/>
                </a:solidFill>
                <a:latin typeface="Times New Roman" panose="02020603050405020304" pitchFamily="18" charset="0"/>
              </a:rPr>
              <a:t>,</a:t>
            </a:r>
            <a:r>
              <a:rPr lang="en-US" altLang="zh-CN" b="1" i="1" dirty="0">
                <a:solidFill>
                  <a:srgbClr val="FF0000"/>
                </a:solidFill>
                <a:latin typeface="Times New Roman" panose="02020603050405020304" pitchFamily="18" charset="0"/>
              </a:rPr>
              <a:t>V</a:t>
            </a:r>
            <a:r>
              <a:rPr lang="en-US" altLang="zh-CN" b="1" baseline="-30000" dirty="0">
                <a:solidFill>
                  <a:srgbClr val="FF0000"/>
                </a:solidFill>
                <a:latin typeface="Times New Roman" panose="02020603050405020304" pitchFamily="18" charset="0"/>
              </a:rPr>
              <a:t>2</a:t>
            </a:r>
            <a:r>
              <a:rPr lang="en-US" altLang="zh-CN" b="1" dirty="0">
                <a:solidFill>
                  <a:srgbClr val="FF0000"/>
                </a:solidFill>
                <a:latin typeface="Times New Roman" panose="02020603050405020304" pitchFamily="18" charset="0"/>
              </a:rPr>
              <a:t>,</a:t>
            </a:r>
            <a:r>
              <a:rPr lang="en-US" altLang="zh-CN" b="1" i="1" dirty="0">
                <a:solidFill>
                  <a:srgbClr val="FF0000"/>
                </a:solidFill>
                <a:latin typeface="Times New Roman" panose="02020603050405020304" pitchFamily="18" charset="0"/>
              </a:rPr>
              <a:t>E</a:t>
            </a:r>
            <a:r>
              <a:rPr lang="en-US" altLang="zh-CN" b="1" dirty="0">
                <a:solidFill>
                  <a:srgbClr val="FF0000"/>
                </a:solidFill>
                <a:latin typeface="Times New Roman" panose="02020603050405020304" pitchFamily="18" charset="0"/>
              </a:rPr>
              <a:t>)</a:t>
            </a:r>
            <a:r>
              <a:rPr lang="en-US" altLang="zh-CN" b="1" dirty="0">
                <a:latin typeface="Times New Roman" panose="02020603050405020304" pitchFamily="18" charset="0"/>
              </a:rPr>
              <a:t>.  </a:t>
            </a:r>
            <a:r>
              <a:rPr lang="zh-CN" altLang="en-US" b="1" dirty="0">
                <a:latin typeface="Times New Roman" panose="02020603050405020304" pitchFamily="18" charset="0"/>
              </a:rPr>
              <a:t>称</a:t>
            </a:r>
            <a:r>
              <a:rPr lang="en-US" altLang="zh-CN" b="1" i="1" dirty="0">
                <a:latin typeface="Times New Roman" panose="02020603050405020304" pitchFamily="18" charset="0"/>
              </a:rPr>
              <a:t>V</a:t>
            </a:r>
            <a:r>
              <a:rPr lang="en-US" altLang="zh-CN" b="1" baseline="-30000" dirty="0">
                <a:latin typeface="Times New Roman" panose="02020603050405020304" pitchFamily="18" charset="0"/>
              </a:rPr>
              <a:t>1</a:t>
            </a:r>
            <a:r>
              <a:rPr lang="zh-CN" altLang="en-US" b="1" dirty="0">
                <a:latin typeface="Times New Roman" panose="02020603050405020304" pitchFamily="18" charset="0"/>
              </a:rPr>
              <a:t>和</a:t>
            </a:r>
            <a:r>
              <a:rPr lang="en-US" altLang="zh-CN" b="1" i="1" dirty="0">
                <a:latin typeface="Times New Roman" panose="02020603050405020304" pitchFamily="18" charset="0"/>
              </a:rPr>
              <a:t>V</a:t>
            </a:r>
            <a:r>
              <a:rPr lang="en-US" altLang="zh-CN" b="1" baseline="-30000" dirty="0">
                <a:latin typeface="Times New Roman" panose="02020603050405020304" pitchFamily="18" charset="0"/>
              </a:rPr>
              <a:t>2</a:t>
            </a:r>
            <a:r>
              <a:rPr lang="zh-CN" altLang="en-US" b="1" dirty="0">
                <a:latin typeface="Times New Roman" panose="02020603050405020304" pitchFamily="18" charset="0"/>
              </a:rPr>
              <a:t>为</a:t>
            </a:r>
            <a:r>
              <a:rPr lang="zh-CN" altLang="en-US" b="1" dirty="0">
                <a:solidFill>
                  <a:srgbClr val="FF3300"/>
                </a:solidFill>
                <a:latin typeface="Times New Roman" panose="02020603050405020304" pitchFamily="18" charset="0"/>
              </a:rPr>
              <a:t>互补顶点子集</a:t>
            </a:r>
            <a:r>
              <a:rPr lang="zh-CN" altLang="en-US" b="1" dirty="0">
                <a:latin typeface="Times New Roman" panose="02020603050405020304" pitchFamily="18" charset="0"/>
              </a:rPr>
              <a:t>。</a:t>
            </a:r>
            <a:endParaRPr lang="zh-CN" altLang="en-US" b="1"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924545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85ACE-07F5-02DA-B57D-82D60705B31C}"/>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F83768A1-26ED-76A2-185A-952F8BA4309A}"/>
              </a:ext>
            </a:extLst>
          </p:cNvPr>
          <p:cNvSpPr>
            <a:spLocks noGrp="1"/>
          </p:cNvSpPr>
          <p:nvPr>
            <p:ph type="title" idx="4294967295"/>
          </p:nvPr>
        </p:nvSpPr>
        <p:spPr/>
        <p:txBody>
          <a:bodyPr/>
          <a:lstStyle/>
          <a:p>
            <a:r>
              <a:rPr lang="zh-CN" altLang="en-US" dirty="0">
                <a:latin typeface="Calibri" panose="020F0502020204030204" pitchFamily="34" charset="0"/>
              </a:rPr>
              <a:t>作业</a:t>
            </a:r>
            <a:r>
              <a:rPr lang="en-US" altLang="zh-CN" dirty="0">
                <a:latin typeface="Calibri" panose="020F0502020204030204" pitchFamily="34" charset="0"/>
              </a:rPr>
              <a:t>14</a:t>
            </a:r>
            <a:r>
              <a:rPr lang="zh-CN" altLang="en-US" dirty="0">
                <a:latin typeface="Calibri" panose="020F0502020204030204" pitchFamily="34" charset="0"/>
              </a:rPr>
              <a:t>参考解答</a:t>
            </a:r>
            <a:endParaRPr lang="en-US" altLang="zh-CN" dirty="0">
              <a:latin typeface="Calibri" panose="020F0502020204030204" pitchFamily="34" charset="0"/>
            </a:endParaRPr>
          </a:p>
        </p:txBody>
      </p:sp>
      <p:pic>
        <p:nvPicPr>
          <p:cNvPr id="5" name="图片 4"/>
          <p:cNvPicPr>
            <a:picLocks noChangeAspect="1"/>
          </p:cNvPicPr>
          <p:nvPr/>
        </p:nvPicPr>
        <p:blipFill>
          <a:blip r:embed="rId3"/>
          <a:stretch>
            <a:fillRect/>
          </a:stretch>
        </p:blipFill>
        <p:spPr>
          <a:xfrm>
            <a:off x="59691" y="1268760"/>
            <a:ext cx="9024617" cy="4065697"/>
          </a:xfrm>
          <a:prstGeom prst="rect">
            <a:avLst/>
          </a:prstGeom>
        </p:spPr>
      </p:pic>
    </p:spTree>
    <p:extLst>
      <p:ext uri="{BB962C8B-B14F-4D97-AF65-F5344CB8AC3E}">
        <p14:creationId xmlns:p14="http://schemas.microsoft.com/office/powerpoint/2010/main" val="4048786955"/>
      </p:ext>
    </p:extLst>
  </p:cSld>
  <p:clrMapOvr>
    <a:masterClrMapping/>
  </p:clrMapOvr>
  <p:transition advTm="1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E77C0C7-F6A4-4A0E-AC4F-DC113357EFC6}" type="slidenum">
              <a:rPr lang="en-GB" altLang="zh-CN" smtClean="0"/>
              <a:pPr/>
              <a:t>51</a:t>
            </a:fld>
            <a:endParaRPr lang="en-GB" altLang="zh-CN"/>
          </a:p>
        </p:txBody>
      </p:sp>
      <p:pic>
        <p:nvPicPr>
          <p:cNvPr id="5" name="图片 4"/>
          <p:cNvPicPr>
            <a:picLocks noChangeAspect="1"/>
          </p:cNvPicPr>
          <p:nvPr/>
        </p:nvPicPr>
        <p:blipFill>
          <a:blip r:embed="rId2"/>
          <a:stretch>
            <a:fillRect/>
          </a:stretch>
        </p:blipFill>
        <p:spPr>
          <a:xfrm>
            <a:off x="65290" y="362957"/>
            <a:ext cx="9045156" cy="5905073"/>
          </a:xfrm>
          <a:prstGeom prst="rect">
            <a:avLst/>
          </a:prstGeom>
        </p:spPr>
      </p:pic>
    </p:spTree>
    <p:extLst>
      <p:ext uri="{BB962C8B-B14F-4D97-AF65-F5344CB8AC3E}">
        <p14:creationId xmlns:p14="http://schemas.microsoft.com/office/powerpoint/2010/main" val="3365492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0C0377-2F23-4B36-90D8-A93A2F1DD89B}" type="slidenum">
              <a:rPr lang="zh-CN" altLang="en-US" smtClean="0">
                <a:solidFill>
                  <a:schemeClr val="accent1"/>
                </a:solidFill>
              </a:rPr>
              <a:pPr/>
              <a:t>52</a:t>
            </a:fld>
            <a:r>
              <a:rPr lang="en-US" altLang="zh-CN" dirty="0">
                <a:solidFill>
                  <a:schemeClr val="accent1"/>
                </a:solidFill>
              </a:rPr>
              <a:t>/47</a:t>
            </a:r>
          </a:p>
        </p:txBody>
      </p:sp>
      <p:sp>
        <p:nvSpPr>
          <p:cNvPr id="352260" name="Text Box 4"/>
          <p:cNvSpPr txBox="1">
            <a:spLocks noChangeArrowheads="1"/>
          </p:cNvSpPr>
          <p:nvPr/>
        </p:nvSpPr>
        <p:spPr bwMode="auto">
          <a:xfrm>
            <a:off x="179388" y="1484313"/>
            <a:ext cx="856932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55713" indent="-12557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t>证：（</a:t>
            </a:r>
            <a:r>
              <a:rPr lang="en-US" altLang="zh-CN" sz="2800" dirty="0"/>
              <a:t>1</a:t>
            </a:r>
            <a:r>
              <a:rPr lang="zh-CN" altLang="en-US" sz="2800" dirty="0"/>
              <a:t>）如果每个顶点的度数都不为零，则</a:t>
            </a:r>
          </a:p>
          <a:p>
            <a:pPr eaLnBrk="1" hangingPunct="1"/>
            <a:r>
              <a:rPr lang="zh-CN" altLang="en-US" sz="2800" dirty="0"/>
              <a:t>              度数最多有</a:t>
            </a:r>
            <a:r>
              <a:rPr lang="en-US" altLang="zh-CN" sz="2800" dirty="0"/>
              <a:t>n-1</a:t>
            </a:r>
            <a:r>
              <a:rPr lang="zh-CN" altLang="en-US" sz="2800" dirty="0"/>
              <a:t>种情况： </a:t>
            </a:r>
            <a:r>
              <a:rPr lang="en-US" altLang="zh-CN" sz="2800" dirty="0"/>
              <a:t>1,2,…, n-1</a:t>
            </a:r>
            <a:r>
              <a:rPr lang="zh-CN" altLang="en-US" sz="2800" dirty="0"/>
              <a:t>。</a:t>
            </a:r>
          </a:p>
          <a:p>
            <a:pPr eaLnBrk="1" hangingPunct="1"/>
            <a:r>
              <a:rPr lang="zh-CN" altLang="en-US" sz="2800" dirty="0"/>
              <a:t>              由鸽巢原理，至少有两个顶点的度数相同。</a:t>
            </a:r>
          </a:p>
          <a:p>
            <a:pPr eaLnBrk="1" hangingPunct="1"/>
            <a:r>
              <a:rPr lang="zh-CN" altLang="en-US" sz="2800" dirty="0"/>
              <a:t>     （</a:t>
            </a:r>
            <a:r>
              <a:rPr lang="en-US" altLang="zh-CN" sz="2800" dirty="0"/>
              <a:t>2</a:t>
            </a:r>
            <a:r>
              <a:rPr lang="zh-CN" altLang="en-US" sz="2800" dirty="0"/>
              <a:t>）如果恰有一个顶点的度数为零，其它顶点的度数都不为零，则对其它的</a:t>
            </a:r>
            <a:r>
              <a:rPr lang="en-US" altLang="zh-CN" sz="2800" dirty="0"/>
              <a:t>n-1</a:t>
            </a:r>
            <a:r>
              <a:rPr lang="zh-CN" altLang="en-US" sz="2800" dirty="0"/>
              <a:t>顶点来说，度数最多有</a:t>
            </a:r>
            <a:r>
              <a:rPr lang="en-US" altLang="zh-CN" sz="2800" dirty="0"/>
              <a:t>n-2</a:t>
            </a:r>
            <a:r>
              <a:rPr lang="zh-CN" altLang="en-US" sz="2800" dirty="0"/>
              <a:t>种情况：</a:t>
            </a:r>
            <a:r>
              <a:rPr lang="en-US" altLang="zh-CN" sz="2800" dirty="0"/>
              <a:t>1,2,…,n-2</a:t>
            </a:r>
            <a:r>
              <a:rPr lang="zh-CN" altLang="en-US" sz="2800" dirty="0"/>
              <a:t>。</a:t>
            </a:r>
          </a:p>
          <a:p>
            <a:pPr eaLnBrk="1" hangingPunct="1"/>
            <a:r>
              <a:rPr lang="zh-CN" altLang="en-US" sz="2800" dirty="0"/>
              <a:t>              由鸽巢原理，这</a:t>
            </a:r>
            <a:r>
              <a:rPr lang="en-US" altLang="zh-CN" sz="2800" dirty="0"/>
              <a:t>n-1</a:t>
            </a:r>
            <a:r>
              <a:rPr lang="zh-CN" altLang="en-US" sz="2800" dirty="0"/>
              <a:t>人中至少有两个顶点的度数相同。</a:t>
            </a:r>
          </a:p>
          <a:p>
            <a:pPr eaLnBrk="1" hangingPunct="1"/>
            <a:r>
              <a:rPr lang="zh-CN" altLang="en-US" sz="2800" dirty="0"/>
              <a:t>      （</a:t>
            </a:r>
            <a:r>
              <a:rPr lang="en-US" altLang="zh-CN" sz="2800" dirty="0"/>
              <a:t>3</a:t>
            </a:r>
            <a:r>
              <a:rPr lang="zh-CN" altLang="en-US" sz="2800" dirty="0"/>
              <a:t>）如果至少有两个顶点的度数为零，则结论显然成立。</a:t>
            </a:r>
          </a:p>
        </p:txBody>
      </p:sp>
      <p:sp>
        <p:nvSpPr>
          <p:cNvPr id="2" name="Rectangle 2">
            <a:extLst>
              <a:ext uri="{FF2B5EF4-FFF2-40B4-BE49-F238E27FC236}">
                <a16:creationId xmlns:a16="http://schemas.microsoft.com/office/drawing/2014/main" id="{EC8C2563-09F9-0264-A09B-06B36914592D}"/>
              </a:ext>
            </a:extLst>
          </p:cNvPr>
          <p:cNvSpPr txBox="1">
            <a:spLocks/>
          </p:cNvSpPr>
          <p:nvPr/>
        </p:nvSpPr>
        <p:spPr bwMode="auto">
          <a:xfrm>
            <a:off x="0" y="-27384"/>
            <a:ext cx="9144000" cy="122413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1617663" indent="-1617663" algn="l">
              <a:lnSpc>
                <a:spcPct val="130000"/>
              </a:lnSpc>
            </a:pPr>
            <a:r>
              <a:rPr lang="en-US" altLang="zh-CN" sz="3200" b="1" dirty="0">
                <a:latin typeface="Calibri" panose="020F0502020204030204" pitchFamily="34" charset="0"/>
                <a:ea typeface="宋体" panose="02010600030101010101" pitchFamily="2" charset="-122"/>
              </a:rPr>
              <a:t> </a:t>
            </a:r>
            <a:r>
              <a:rPr lang="zh-CN" altLang="en-US" sz="3000" b="1" dirty="0">
                <a:latin typeface="Calibri" panose="020F0502020204030204" pitchFamily="34" charset="0"/>
                <a:ea typeface="宋体" panose="02010600030101010101" pitchFamily="2" charset="-122"/>
              </a:rPr>
              <a:t>证明：在</a:t>
            </a:r>
            <a:r>
              <a:rPr lang="en-US" altLang="zh-CN" sz="3000" b="1" dirty="0">
                <a:latin typeface="Calibri" panose="020F0502020204030204" pitchFamily="34" charset="0"/>
                <a:ea typeface="宋体" panose="02010600030101010101" pitchFamily="2" charset="-122"/>
              </a:rPr>
              <a:t>n(</a:t>
            </a:r>
            <a:r>
              <a:rPr lang="zh-CN" altLang="en-US" sz="3000" b="1" dirty="0">
                <a:latin typeface="Calibri" panose="020F0502020204030204" pitchFamily="34" charset="0"/>
                <a:ea typeface="宋体" panose="02010600030101010101" pitchFamily="2" charset="-122"/>
              </a:rPr>
              <a:t>≥</a:t>
            </a:r>
            <a:r>
              <a:rPr lang="en-US" altLang="zh-CN" sz="3000" b="1" dirty="0">
                <a:latin typeface="Calibri" panose="020F0502020204030204" pitchFamily="34" charset="0"/>
                <a:ea typeface="宋体" panose="02010600030101010101" pitchFamily="2" charset="-122"/>
              </a:rPr>
              <a:t>2)</a:t>
            </a:r>
            <a:r>
              <a:rPr lang="zh-CN" altLang="en-US" sz="3000" b="1" dirty="0">
                <a:latin typeface="Calibri" panose="020F0502020204030204" pitchFamily="34" charset="0"/>
                <a:ea typeface="宋体" panose="02010600030101010101" pitchFamily="2" charset="-122"/>
              </a:rPr>
              <a:t>阶无向简单图中，至少有两个顶点的度数相同。</a:t>
            </a:r>
          </a:p>
        </p:txBody>
      </p:sp>
    </p:spTree>
    <p:extLst>
      <p:ext uri="{BB962C8B-B14F-4D97-AF65-F5344CB8AC3E}">
        <p14:creationId xmlns:p14="http://schemas.microsoft.com/office/powerpoint/2010/main" val="2065052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2260">
                                            <p:txEl>
                                              <p:pRg st="0" end="0"/>
                                            </p:txEl>
                                          </p:spTgt>
                                        </p:tgtEl>
                                        <p:attrNameLst>
                                          <p:attrName>style.visibility</p:attrName>
                                        </p:attrNameLst>
                                      </p:cBhvr>
                                      <p:to>
                                        <p:strVal val="visible"/>
                                      </p:to>
                                    </p:set>
                                    <p:animEffect transition="in" filter="blinds(horizontal)">
                                      <p:cBhvr>
                                        <p:cTn id="7" dur="500"/>
                                        <p:tgtEl>
                                          <p:spTgt spid="35226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2260">
                                            <p:txEl>
                                              <p:pRg st="1" end="1"/>
                                            </p:txEl>
                                          </p:spTgt>
                                        </p:tgtEl>
                                        <p:attrNameLst>
                                          <p:attrName>style.visibility</p:attrName>
                                        </p:attrNameLst>
                                      </p:cBhvr>
                                      <p:to>
                                        <p:strVal val="visible"/>
                                      </p:to>
                                    </p:set>
                                    <p:animEffect transition="in" filter="blinds(horizontal)">
                                      <p:cBhvr>
                                        <p:cTn id="10" dur="500"/>
                                        <p:tgtEl>
                                          <p:spTgt spid="35226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2260">
                                            <p:txEl>
                                              <p:pRg st="2" end="2"/>
                                            </p:txEl>
                                          </p:spTgt>
                                        </p:tgtEl>
                                        <p:attrNameLst>
                                          <p:attrName>style.visibility</p:attrName>
                                        </p:attrNameLst>
                                      </p:cBhvr>
                                      <p:to>
                                        <p:strVal val="visible"/>
                                      </p:to>
                                    </p:set>
                                    <p:animEffect transition="in" filter="blinds(horizontal)">
                                      <p:cBhvr>
                                        <p:cTn id="13" dur="500"/>
                                        <p:tgtEl>
                                          <p:spTgt spid="352260">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52260">
                                            <p:txEl>
                                              <p:pRg st="3" end="3"/>
                                            </p:txEl>
                                          </p:spTgt>
                                        </p:tgtEl>
                                        <p:attrNameLst>
                                          <p:attrName>style.visibility</p:attrName>
                                        </p:attrNameLst>
                                      </p:cBhvr>
                                      <p:to>
                                        <p:strVal val="visible"/>
                                      </p:to>
                                    </p:set>
                                    <p:animEffect transition="in" filter="blinds(horizontal)">
                                      <p:cBhvr>
                                        <p:cTn id="18" dur="500"/>
                                        <p:tgtEl>
                                          <p:spTgt spid="352260">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52260">
                                            <p:txEl>
                                              <p:pRg st="4" end="4"/>
                                            </p:txEl>
                                          </p:spTgt>
                                        </p:tgtEl>
                                        <p:attrNameLst>
                                          <p:attrName>style.visibility</p:attrName>
                                        </p:attrNameLst>
                                      </p:cBhvr>
                                      <p:to>
                                        <p:strVal val="visible"/>
                                      </p:to>
                                    </p:set>
                                    <p:animEffect transition="in" filter="blinds(horizontal)">
                                      <p:cBhvr>
                                        <p:cTn id="21" dur="500"/>
                                        <p:tgtEl>
                                          <p:spTgt spid="352260">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52260">
                                            <p:txEl>
                                              <p:pRg st="5" end="5"/>
                                            </p:txEl>
                                          </p:spTgt>
                                        </p:tgtEl>
                                        <p:attrNameLst>
                                          <p:attrName>style.visibility</p:attrName>
                                        </p:attrNameLst>
                                      </p:cBhvr>
                                      <p:to>
                                        <p:strVal val="visible"/>
                                      </p:to>
                                    </p:set>
                                    <p:animEffect transition="in" filter="blinds(horizontal)">
                                      <p:cBhvr>
                                        <p:cTn id="26" dur="500"/>
                                        <p:tgtEl>
                                          <p:spTgt spid="35226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0C0377-2F23-4B36-90D8-A93A2F1DD89B}" type="slidenum">
              <a:rPr lang="zh-CN" altLang="en-US" smtClean="0">
                <a:solidFill>
                  <a:schemeClr val="accent1"/>
                </a:solidFill>
              </a:rPr>
              <a:pPr/>
              <a:t>53</a:t>
            </a:fld>
            <a:r>
              <a:rPr lang="en-US" altLang="zh-CN" dirty="0">
                <a:solidFill>
                  <a:schemeClr val="accent1"/>
                </a:solidFill>
              </a:rPr>
              <a:t>/47</a:t>
            </a:r>
          </a:p>
        </p:txBody>
      </p:sp>
      <mc:AlternateContent xmlns:mc="http://schemas.openxmlformats.org/markup-compatibility/2006" xmlns:a14="http://schemas.microsoft.com/office/drawing/2010/main">
        <mc:Choice Requires="a14">
          <p:sp>
            <p:nvSpPr>
              <p:cNvPr id="51203" name="Rectangle 2"/>
              <p:cNvSpPr>
                <a:spLocks noGrp="1"/>
              </p:cNvSpPr>
              <p:nvPr>
                <p:ph type="title" idx="4294967295"/>
              </p:nvPr>
            </p:nvSpPr>
            <p:spPr>
              <a:xfrm>
                <a:off x="0" y="0"/>
                <a:ext cx="9306135" cy="1772816"/>
              </a:xfrm>
              <a:solidFill>
                <a:schemeClr val="accent1"/>
              </a:solidFill>
            </p:spPr>
            <p:txBody>
              <a:bodyPr/>
              <a:lstStyle/>
              <a:p>
                <a:pPr marL="1347788" indent="-1347788" algn="l"/>
                <a:r>
                  <a:rPr lang="zh-CN" altLang="en-US" sz="3200" b="1" dirty="0">
                    <a:solidFill>
                      <a:srgbClr val="FF0000"/>
                    </a:solidFill>
                  </a:rPr>
                  <a:t>兴趣题</a:t>
                </a:r>
                <a:r>
                  <a:rPr lang="zh-CN" altLang="en-US" sz="3200" dirty="0">
                    <a:solidFill>
                      <a:srgbClr val="FF0000"/>
                    </a:solidFill>
                    <a:latin typeface="Calibri" panose="020F0502020204030204" pitchFamily="34" charset="0"/>
                    <a:ea typeface="宋体" panose="02010600030101010101" pitchFamily="2" charset="-122"/>
                  </a:rPr>
                  <a:t> </a:t>
                </a:r>
                <a:r>
                  <a:rPr lang="zh-CN" altLang="en-US" sz="3200" b="1" dirty="0"/>
                  <a:t>在边长为</a:t>
                </a:r>
                <a:r>
                  <a:rPr lang="en-US" altLang="zh-CN" sz="3200" b="1" dirty="0"/>
                  <a:t>1</a:t>
                </a:r>
                <a:r>
                  <a:rPr lang="zh-CN" altLang="en-US" sz="3200" b="1" dirty="0"/>
                  <a:t>的正方形内任取五点，试证至少有两点，其间距离小于等于 </a:t>
                </a:r>
                <a14:m>
                  <m:oMath xmlns:m="http://schemas.openxmlformats.org/officeDocument/2006/math">
                    <m:f>
                      <m:fPr>
                        <m:ctrlPr>
                          <a:rPr lang="en-US" altLang="zh-CN" sz="3200" b="1" i="1" smtClean="0">
                            <a:latin typeface="Cambria Math" panose="02040503050406030204" pitchFamily="18" charset="0"/>
                          </a:rPr>
                        </m:ctrlPr>
                      </m:fPr>
                      <m:num>
                        <m:rad>
                          <m:radPr>
                            <m:degHide m:val="on"/>
                            <m:ctrlPr>
                              <a:rPr lang="en-US" altLang="zh-CN" sz="3200" b="1" i="1" smtClean="0">
                                <a:latin typeface="Cambria Math" panose="02040503050406030204" pitchFamily="18" charset="0"/>
                              </a:rPr>
                            </m:ctrlPr>
                          </m:radPr>
                          <m:deg/>
                          <m:e>
                            <m:r>
                              <a:rPr lang="en-US" altLang="zh-CN" sz="3200" b="1" i="1">
                                <a:latin typeface="Cambria Math" panose="02040503050406030204" pitchFamily="18" charset="0"/>
                              </a:rPr>
                              <m:t>2</m:t>
                            </m:r>
                          </m:e>
                        </m:rad>
                      </m:num>
                      <m:den>
                        <m:r>
                          <a:rPr lang="en-US" altLang="zh-CN" sz="3200" b="1" i="1">
                            <a:latin typeface="Cambria Math" panose="02040503050406030204" pitchFamily="18" charset="0"/>
                          </a:rPr>
                          <m:t>2</m:t>
                        </m:r>
                      </m:den>
                    </m:f>
                  </m:oMath>
                </a14:m>
                <a:r>
                  <a:rPr lang="zh-CN" altLang="en-US" sz="3200" b="1" dirty="0">
                    <a:latin typeface="Calibri" panose="020F0502020204030204" pitchFamily="34" charset="0"/>
                    <a:ea typeface="宋体" panose="02010600030101010101" pitchFamily="2" charset="-122"/>
                  </a:rPr>
                  <a:t>。</a:t>
                </a:r>
              </a:p>
            </p:txBody>
          </p:sp>
        </mc:Choice>
        <mc:Fallback xmlns="">
          <p:sp>
            <p:nvSpPr>
              <p:cNvPr id="51203" name="Rectangle 2"/>
              <p:cNvSpPr>
                <a:spLocks noGrp="1" noRot="1" noChangeAspect="1" noMove="1" noResize="1" noEditPoints="1" noAdjustHandles="1" noChangeArrowheads="1" noChangeShapeType="1" noTextEdit="1"/>
              </p:cNvSpPr>
              <p:nvPr>
                <p:ph type="title" idx="4294967295"/>
              </p:nvPr>
            </p:nvSpPr>
            <p:spPr>
              <a:xfrm>
                <a:off x="0" y="0"/>
                <a:ext cx="9306135" cy="1772816"/>
              </a:xfrm>
              <a:blipFill>
                <a:blip r:embed="rId2"/>
                <a:stretch>
                  <a:fillRect l="-16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2260" name="Text Box 4"/>
              <p:cNvSpPr txBox="1">
                <a:spLocks noChangeArrowheads="1"/>
              </p:cNvSpPr>
              <p:nvPr/>
            </p:nvSpPr>
            <p:spPr bwMode="auto">
              <a:xfrm>
                <a:off x="179512" y="1988840"/>
                <a:ext cx="8569325" cy="41581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1255713" indent="-12557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解</a:t>
                </a:r>
                <a:r>
                  <a:rPr lang="en-US" altLang="zh-CN" sz="2800" b="1" dirty="0"/>
                  <a:t>:  </a:t>
                </a:r>
                <a:r>
                  <a:rPr lang="zh-CN" altLang="en-US" sz="2800" b="1" dirty="0"/>
                  <a:t>将边长为</a:t>
                </a:r>
                <a:r>
                  <a:rPr lang="en-US" altLang="zh-CN" sz="2800" b="1" dirty="0"/>
                  <a:t>1</a:t>
                </a:r>
                <a:r>
                  <a:rPr lang="zh-CN" altLang="en-US" sz="2800" b="1" dirty="0"/>
                  <a:t>的正方形分成</a:t>
                </a:r>
              </a:p>
              <a:p>
                <a:pPr eaLnBrk="1" hangingPunct="1"/>
                <a:r>
                  <a:rPr lang="zh-CN" altLang="en-US" sz="2800" b="1" dirty="0"/>
                  <a:t>       如图所示的</a:t>
                </a:r>
                <a:r>
                  <a:rPr lang="en-US" altLang="zh-CN" sz="2800" b="1" dirty="0"/>
                  <a:t>4</a:t>
                </a:r>
                <a:r>
                  <a:rPr lang="zh-CN" altLang="en-US" sz="2800" b="1" dirty="0"/>
                  <a:t>个小正方形</a:t>
                </a:r>
                <a:r>
                  <a:rPr lang="en-US" altLang="zh-CN" sz="2800" b="1" dirty="0"/>
                  <a:t>.</a:t>
                </a:r>
              </a:p>
              <a:p>
                <a:pPr eaLnBrk="1" hangingPunct="1"/>
                <a:r>
                  <a:rPr lang="en-US" altLang="zh-CN" sz="2800" b="1" dirty="0"/>
                  <a:t>       </a:t>
                </a:r>
                <a:r>
                  <a:rPr lang="zh-CN" altLang="en-US" sz="2800" b="1" dirty="0"/>
                  <a:t>由鸽巢原理</a:t>
                </a:r>
                <a:r>
                  <a:rPr lang="en-US" altLang="zh-CN" sz="2800" b="1" dirty="0"/>
                  <a:t>, </a:t>
                </a:r>
                <a:r>
                  <a:rPr lang="zh-CN" altLang="en-US" sz="2800" b="1" dirty="0"/>
                  <a:t>在大正方形</a:t>
                </a:r>
              </a:p>
              <a:p>
                <a:pPr eaLnBrk="1" hangingPunct="1"/>
                <a:r>
                  <a:rPr lang="zh-CN" altLang="en-US" sz="2800" b="1" dirty="0"/>
                  <a:t>       中任意取</a:t>
                </a:r>
                <a:r>
                  <a:rPr lang="en-US" altLang="zh-CN" sz="2800" b="1" dirty="0"/>
                  <a:t>5</a:t>
                </a:r>
                <a:r>
                  <a:rPr lang="zh-CN" altLang="en-US" sz="2800" b="1" dirty="0"/>
                  <a:t>点中</a:t>
                </a:r>
                <a:r>
                  <a:rPr lang="en-US" altLang="zh-CN" sz="2800" b="1" dirty="0"/>
                  <a:t>, </a:t>
                </a:r>
                <a:r>
                  <a:rPr lang="zh-CN" altLang="en-US" sz="2800" b="1" dirty="0"/>
                  <a:t>至少有两</a:t>
                </a:r>
              </a:p>
              <a:p>
                <a:pPr eaLnBrk="1" hangingPunct="1"/>
                <a:r>
                  <a:rPr lang="zh-CN" altLang="en-US" sz="2800" b="1" dirty="0"/>
                  <a:t>       点落在同一个小正方形中</a:t>
                </a:r>
                <a:r>
                  <a:rPr lang="en-US" altLang="zh-CN" sz="2800" b="1" dirty="0"/>
                  <a:t>,</a:t>
                </a:r>
              </a:p>
              <a:p>
                <a:pPr eaLnBrk="1" hangingPunct="1"/>
                <a:r>
                  <a:rPr lang="en-US" altLang="zh-CN" sz="2800" b="1" dirty="0"/>
                  <a:t>       </a:t>
                </a:r>
                <a:r>
                  <a:rPr lang="zh-CN" altLang="en-US" sz="2800" b="1" dirty="0"/>
                  <a:t>故这两点的距离不会超过</a:t>
                </a:r>
              </a:p>
              <a:p>
                <a:pPr eaLnBrk="1" hangingPunct="1"/>
                <a:r>
                  <a:rPr lang="zh-CN" altLang="en-US" sz="2800" b="1" dirty="0"/>
                  <a:t>       小正方形对角线的长度</a:t>
                </a:r>
                <a:r>
                  <a:rPr lang="en-US" altLang="zh-CN" sz="2800" b="1" dirty="0"/>
                  <a:t>, </a:t>
                </a:r>
              </a:p>
              <a:p>
                <a:pPr eaLnBrk="1" hangingPunct="1">
                  <a:lnSpc>
                    <a:spcPct val="145000"/>
                  </a:lnSpc>
                </a:pPr>
                <a:r>
                  <a:rPr lang="en-US" altLang="zh-CN" sz="2800" b="1" dirty="0"/>
                  <a:t>       </a:t>
                </a:r>
                <a:r>
                  <a:rPr lang="zh-CN" altLang="en-US" sz="2800" b="1" dirty="0"/>
                  <a:t>即小于</a:t>
                </a:r>
                <a:r>
                  <a:rPr lang="zh-CN" altLang="en-US" sz="2800" b="1" dirty="0">
                    <a:solidFill>
                      <a:srgbClr val="CC0000"/>
                    </a:solidFill>
                  </a:rPr>
                  <a:t>等于</a:t>
                </a:r>
                <a14:m>
                  <m:oMath xmlns:m="http://schemas.openxmlformats.org/officeDocument/2006/math">
                    <m:f>
                      <m:fPr>
                        <m:ctrlPr>
                          <a:rPr lang="en-US" altLang="zh-CN" sz="2800" b="1" i="1">
                            <a:latin typeface="Cambria Math" panose="02040503050406030204" pitchFamily="18" charset="0"/>
                          </a:rPr>
                        </m:ctrlPr>
                      </m:fPr>
                      <m:num>
                        <m:rad>
                          <m:radPr>
                            <m:degHide m:val="on"/>
                            <m:ctrlPr>
                              <a:rPr lang="en-US" altLang="zh-CN" sz="2800" b="1" i="1">
                                <a:latin typeface="Cambria Math" panose="02040503050406030204" pitchFamily="18" charset="0"/>
                              </a:rPr>
                            </m:ctrlPr>
                          </m:radPr>
                          <m:deg/>
                          <m:e>
                            <m:r>
                              <a:rPr lang="en-US" altLang="zh-CN" sz="2800" b="1" i="1">
                                <a:latin typeface="Cambria Math" panose="02040503050406030204" pitchFamily="18" charset="0"/>
                              </a:rPr>
                              <m:t>2</m:t>
                            </m:r>
                          </m:e>
                        </m:rad>
                      </m:num>
                      <m:den>
                        <m:r>
                          <a:rPr lang="en-US" altLang="zh-CN" sz="2800" b="1" i="1">
                            <a:latin typeface="Cambria Math" panose="02040503050406030204" pitchFamily="18" charset="0"/>
                          </a:rPr>
                          <m:t>2</m:t>
                        </m:r>
                      </m:den>
                    </m:f>
                  </m:oMath>
                </a14:m>
                <a:endParaRPr lang="zh-CN" altLang="en-US" sz="2800" b="1" dirty="0">
                  <a:solidFill>
                    <a:srgbClr val="CC0000"/>
                  </a:solidFill>
                </a:endParaRPr>
              </a:p>
            </p:txBody>
          </p:sp>
        </mc:Choice>
        <mc:Fallback xmlns="">
          <p:sp>
            <p:nvSpPr>
              <p:cNvPr id="352260" name="Text Box 4"/>
              <p:cNvSpPr txBox="1">
                <a:spLocks noRot="1" noChangeAspect="1" noMove="1" noResize="1" noEditPoints="1" noAdjustHandles="1" noChangeArrowheads="1" noChangeShapeType="1" noTextEdit="1"/>
              </p:cNvSpPr>
              <p:nvPr/>
            </p:nvSpPr>
            <p:spPr bwMode="auto">
              <a:xfrm>
                <a:off x="179512" y="1988840"/>
                <a:ext cx="8569325" cy="4158126"/>
              </a:xfrm>
              <a:prstGeom prst="rect">
                <a:avLst/>
              </a:prstGeom>
              <a:blipFill>
                <a:blip r:embed="rId3"/>
                <a:stretch>
                  <a:fillRect l="-1422" t="-19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5" name="Group 12"/>
          <p:cNvGrpSpPr>
            <a:grpSpLocks/>
          </p:cNvGrpSpPr>
          <p:nvPr/>
        </p:nvGrpSpPr>
        <p:grpSpPr bwMode="auto">
          <a:xfrm>
            <a:off x="6516688" y="2997200"/>
            <a:ext cx="1800225" cy="1871663"/>
            <a:chOff x="3651" y="1525"/>
            <a:chExt cx="1134" cy="1179"/>
          </a:xfrm>
        </p:grpSpPr>
        <p:sp>
          <p:nvSpPr>
            <p:cNvPr id="6" name="Rectangle 13"/>
            <p:cNvSpPr>
              <a:spLocks noChangeArrowheads="1"/>
            </p:cNvSpPr>
            <p:nvPr/>
          </p:nvSpPr>
          <p:spPr bwMode="auto">
            <a:xfrm>
              <a:off x="3651" y="1525"/>
              <a:ext cx="1134" cy="1179"/>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Line 14"/>
            <p:cNvSpPr>
              <a:spLocks noChangeShapeType="1"/>
            </p:cNvSpPr>
            <p:nvPr/>
          </p:nvSpPr>
          <p:spPr bwMode="auto">
            <a:xfrm>
              <a:off x="3651" y="2115"/>
              <a:ext cx="11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15"/>
            <p:cNvSpPr>
              <a:spLocks noChangeShapeType="1"/>
            </p:cNvSpPr>
            <p:nvPr/>
          </p:nvSpPr>
          <p:spPr bwMode="auto">
            <a:xfrm>
              <a:off x="4241" y="1525"/>
              <a:ext cx="0" cy="11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406496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2260">
                                            <p:txEl>
                                              <p:pRg st="0" end="0"/>
                                            </p:txEl>
                                          </p:spTgt>
                                        </p:tgtEl>
                                        <p:attrNameLst>
                                          <p:attrName>style.visibility</p:attrName>
                                        </p:attrNameLst>
                                      </p:cBhvr>
                                      <p:to>
                                        <p:strVal val="visible"/>
                                      </p:to>
                                    </p:set>
                                    <p:animEffect transition="in" filter="blinds(horizontal)">
                                      <p:cBhvr>
                                        <p:cTn id="7" dur="500"/>
                                        <p:tgtEl>
                                          <p:spTgt spid="3522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2260">
                                            <p:txEl>
                                              <p:pRg st="1" end="1"/>
                                            </p:txEl>
                                          </p:spTgt>
                                        </p:tgtEl>
                                        <p:attrNameLst>
                                          <p:attrName>style.visibility</p:attrName>
                                        </p:attrNameLst>
                                      </p:cBhvr>
                                      <p:to>
                                        <p:strVal val="visible"/>
                                      </p:to>
                                    </p:set>
                                    <p:animEffect transition="in" filter="blinds(horizontal)">
                                      <p:cBhvr>
                                        <p:cTn id="12" dur="500"/>
                                        <p:tgtEl>
                                          <p:spTgt spid="3522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2260">
                                            <p:txEl>
                                              <p:pRg st="2" end="2"/>
                                            </p:txEl>
                                          </p:spTgt>
                                        </p:tgtEl>
                                        <p:attrNameLst>
                                          <p:attrName>style.visibility</p:attrName>
                                        </p:attrNameLst>
                                      </p:cBhvr>
                                      <p:to>
                                        <p:strVal val="visible"/>
                                      </p:to>
                                    </p:set>
                                    <p:animEffect transition="in" filter="blinds(horizontal)">
                                      <p:cBhvr>
                                        <p:cTn id="17" dur="500"/>
                                        <p:tgtEl>
                                          <p:spTgt spid="3522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2260">
                                            <p:txEl>
                                              <p:pRg st="3" end="3"/>
                                            </p:txEl>
                                          </p:spTgt>
                                        </p:tgtEl>
                                        <p:attrNameLst>
                                          <p:attrName>style.visibility</p:attrName>
                                        </p:attrNameLst>
                                      </p:cBhvr>
                                      <p:to>
                                        <p:strVal val="visible"/>
                                      </p:to>
                                    </p:set>
                                    <p:animEffect transition="in" filter="blinds(horizontal)">
                                      <p:cBhvr>
                                        <p:cTn id="22" dur="500"/>
                                        <p:tgtEl>
                                          <p:spTgt spid="3522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2260">
                                            <p:txEl>
                                              <p:pRg st="4" end="4"/>
                                            </p:txEl>
                                          </p:spTgt>
                                        </p:tgtEl>
                                        <p:attrNameLst>
                                          <p:attrName>style.visibility</p:attrName>
                                        </p:attrNameLst>
                                      </p:cBhvr>
                                      <p:to>
                                        <p:strVal val="visible"/>
                                      </p:to>
                                    </p:set>
                                    <p:animEffect transition="in" filter="blinds(horizontal)">
                                      <p:cBhvr>
                                        <p:cTn id="27" dur="500"/>
                                        <p:tgtEl>
                                          <p:spTgt spid="35226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2260">
                                            <p:txEl>
                                              <p:pRg st="5" end="5"/>
                                            </p:txEl>
                                          </p:spTgt>
                                        </p:tgtEl>
                                        <p:attrNameLst>
                                          <p:attrName>style.visibility</p:attrName>
                                        </p:attrNameLst>
                                      </p:cBhvr>
                                      <p:to>
                                        <p:strVal val="visible"/>
                                      </p:to>
                                    </p:set>
                                    <p:animEffect transition="in" filter="blinds(horizontal)">
                                      <p:cBhvr>
                                        <p:cTn id="32" dur="500"/>
                                        <p:tgtEl>
                                          <p:spTgt spid="35226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52260">
                                            <p:txEl>
                                              <p:pRg st="6" end="6"/>
                                            </p:txEl>
                                          </p:spTgt>
                                        </p:tgtEl>
                                        <p:attrNameLst>
                                          <p:attrName>style.visibility</p:attrName>
                                        </p:attrNameLst>
                                      </p:cBhvr>
                                      <p:to>
                                        <p:strVal val="visible"/>
                                      </p:to>
                                    </p:set>
                                    <p:animEffect transition="in" filter="blinds(horizontal)">
                                      <p:cBhvr>
                                        <p:cTn id="37" dur="500"/>
                                        <p:tgtEl>
                                          <p:spTgt spid="35226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52260">
                                            <p:txEl>
                                              <p:pRg st="7" end="7"/>
                                            </p:txEl>
                                          </p:spTgt>
                                        </p:tgtEl>
                                        <p:attrNameLst>
                                          <p:attrName>style.visibility</p:attrName>
                                        </p:attrNameLst>
                                      </p:cBhvr>
                                      <p:to>
                                        <p:strVal val="visible"/>
                                      </p:to>
                                    </p:set>
                                    <p:animEffect transition="in" filter="blinds(horizontal)">
                                      <p:cBhvr>
                                        <p:cTn id="42" dur="500"/>
                                        <p:tgtEl>
                                          <p:spTgt spid="3522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3DE463-5A54-404A-80F7-0E189F999496}" type="slidenum">
              <a:rPr lang="zh-CN" altLang="en-US" smtClean="0">
                <a:solidFill>
                  <a:schemeClr val="accent1"/>
                </a:solidFill>
              </a:rPr>
              <a:pPr/>
              <a:t>6</a:t>
            </a:fld>
            <a:r>
              <a:rPr lang="en-US" altLang="zh-CN" dirty="0">
                <a:solidFill>
                  <a:schemeClr val="accent1"/>
                </a:solidFill>
              </a:rPr>
              <a:t>/48</a:t>
            </a:r>
          </a:p>
        </p:txBody>
      </p:sp>
      <p:sp>
        <p:nvSpPr>
          <p:cNvPr id="7171" name="Rectangle 2"/>
          <p:cNvSpPr>
            <a:spLocks noGrp="1"/>
          </p:cNvSpPr>
          <p:nvPr>
            <p:ph type="title" idx="4294967295"/>
          </p:nvPr>
        </p:nvSpPr>
        <p:spPr/>
        <p:txBody>
          <a:bodyPr/>
          <a:lstStyle/>
          <a:p>
            <a:r>
              <a:rPr lang="zh-CN" altLang="en-US" dirty="0">
                <a:latin typeface="Calibri" panose="020F0502020204030204" pitchFamily="34" charset="0"/>
                <a:ea typeface="宋体" panose="02010600030101010101" pitchFamily="2" charset="-122"/>
              </a:rPr>
              <a:t>完全二部图</a:t>
            </a:r>
            <a:r>
              <a:rPr lang="en-US" altLang="zh-CN" b="1" dirty="0" err="1">
                <a:latin typeface="Calibri" panose="020F0502020204030204" pitchFamily="34" charset="0"/>
                <a:ea typeface="宋体" panose="02010600030101010101" pitchFamily="2" charset="-122"/>
              </a:rPr>
              <a:t>K</a:t>
            </a:r>
            <a:r>
              <a:rPr lang="en-US" altLang="zh-CN" b="1" baseline="-25000" dirty="0" err="1">
                <a:latin typeface="Calibri" panose="020F0502020204030204" pitchFamily="34" charset="0"/>
                <a:ea typeface="宋体" panose="02010600030101010101" pitchFamily="2" charset="-122"/>
              </a:rPr>
              <a:t>n,m</a:t>
            </a:r>
            <a:endParaRPr lang="zh-CN" altLang="en-US" dirty="0">
              <a:latin typeface="Calibri" panose="020F0502020204030204" pitchFamily="34" charset="0"/>
              <a:ea typeface="宋体" panose="02010600030101010101" pitchFamily="2" charset="-122"/>
            </a:endParaRPr>
          </a:p>
        </p:txBody>
      </p:sp>
      <p:sp>
        <p:nvSpPr>
          <p:cNvPr id="7172" name="Rectangle 3"/>
          <p:cNvSpPr>
            <a:spLocks noGrp="1"/>
          </p:cNvSpPr>
          <p:nvPr>
            <p:ph type="body" idx="4294967295"/>
          </p:nvPr>
        </p:nvSpPr>
        <p:spPr>
          <a:xfrm>
            <a:off x="468313" y="764704"/>
            <a:ext cx="8424862" cy="2879725"/>
          </a:xfrm>
        </p:spPr>
        <p:txBody>
          <a:bodyPr/>
          <a:lstStyle/>
          <a:p>
            <a:pPr marL="0" indent="0">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G=(V, E) </a:t>
            </a:r>
            <a:r>
              <a:rPr lang="zh-CN" altLang="en-US" b="1" dirty="0">
                <a:latin typeface="Calibri" panose="020F0502020204030204" pitchFamily="34" charset="0"/>
                <a:ea typeface="宋体" panose="02010600030101010101" pitchFamily="2" charset="-122"/>
              </a:rPr>
              <a:t>是一个</a:t>
            </a:r>
            <a:r>
              <a:rPr lang="zh-CN" altLang="en-US" b="1" dirty="0">
                <a:solidFill>
                  <a:srgbClr val="FF0000"/>
                </a:solidFill>
                <a:latin typeface="Calibri" panose="020F0502020204030204" pitchFamily="34" charset="0"/>
                <a:ea typeface="宋体" panose="02010600030101010101" pitchFamily="2" charset="-122"/>
              </a:rPr>
              <a:t>简单</a:t>
            </a:r>
            <a:r>
              <a:rPr lang="zh-CN" altLang="en-US" b="1" dirty="0">
                <a:latin typeface="Calibri" panose="020F0502020204030204" pitchFamily="34" charset="0"/>
                <a:ea typeface="宋体" panose="02010600030101010101" pitchFamily="2" charset="-122"/>
              </a:rPr>
              <a:t>二部图，</a:t>
            </a:r>
            <a:endParaRPr lang="en-US" altLang="zh-CN" b="1" dirty="0">
              <a:latin typeface="Calibri" panose="020F0502020204030204" pitchFamily="34" charset="0"/>
              <a:ea typeface="宋体" panose="02010600030101010101" pitchFamily="2" charset="-122"/>
            </a:endParaRPr>
          </a:p>
          <a:p>
            <a:pPr marL="0" indent="0">
              <a:spcBef>
                <a:spcPts val="0"/>
              </a:spcBef>
              <a:buFont typeface="Arial" panose="020B0604020202020204" pitchFamily="34" charset="0"/>
              <a:buNone/>
            </a:pPr>
            <a:r>
              <a:rPr lang="en-US" altLang="zh-CN" b="1" dirty="0">
                <a:latin typeface="Calibri" panose="020F0502020204030204" pitchFamily="34" charset="0"/>
                <a:ea typeface="宋体" panose="02010600030101010101" pitchFamily="2" charset="-122"/>
              </a:rPr>
              <a:t>    (V</a:t>
            </a:r>
            <a:r>
              <a:rPr lang="en-US" altLang="zh-CN" b="1" baseline="-25000"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V</a:t>
            </a:r>
            <a:r>
              <a:rPr lang="en-US" altLang="zh-CN" b="1" baseline="-25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是</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的二分类，</a:t>
            </a:r>
            <a:endParaRPr lang="en-US" altLang="zh-CN" b="1" dirty="0">
              <a:latin typeface="Calibri" panose="020F0502020204030204" pitchFamily="34" charset="0"/>
              <a:ea typeface="宋体" panose="02010600030101010101" pitchFamily="2" charset="-122"/>
            </a:endParaRPr>
          </a:p>
          <a:p>
            <a:pPr marL="0" indent="0">
              <a:spcBef>
                <a:spcPts val="0"/>
              </a:spcBef>
              <a:buFont typeface="Arial" panose="020B0604020202020204" pitchFamily="34" charset="0"/>
              <a:buNone/>
            </a:pP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若对于任意的</a:t>
            </a:r>
            <a:r>
              <a:rPr lang="en-US" altLang="zh-CN" b="1" dirty="0">
                <a:latin typeface="Calibri" panose="020F0502020204030204" pitchFamily="34" charset="0"/>
                <a:ea typeface="宋体" panose="02010600030101010101" pitchFamily="2" charset="-122"/>
              </a:rPr>
              <a:t>v</a:t>
            </a:r>
            <a:r>
              <a:rPr lang="en-US" altLang="zh-CN" b="1" baseline="-25000" dirty="0">
                <a:latin typeface="Calibri" panose="020F0502020204030204" pitchFamily="34" charset="0"/>
                <a:ea typeface="宋体" panose="02010600030101010101" pitchFamily="2" charset="-122"/>
              </a:rPr>
              <a:t>1</a:t>
            </a:r>
            <a:r>
              <a:rPr lang="en-US" altLang="zh-CN" b="1" dirty="0">
                <a:latin typeface="Calibri" panose="020F0502020204030204" pitchFamily="34" charset="0"/>
                <a:ea typeface="宋体" panose="02010600030101010101" pitchFamily="2" charset="-122"/>
              </a:rPr>
              <a:t>∊V</a:t>
            </a:r>
            <a:r>
              <a:rPr lang="en-US" altLang="zh-CN" b="1" baseline="-25000"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v</a:t>
            </a:r>
            <a:r>
              <a:rPr lang="en-US" altLang="zh-CN" b="1" baseline="-25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∊V</a:t>
            </a:r>
            <a:r>
              <a:rPr lang="en-US" altLang="zh-CN" b="1" baseline="-25000"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，有</a:t>
            </a:r>
          </a:p>
          <a:p>
            <a:pPr marL="0" indent="0">
              <a:spcBef>
                <a:spcPts val="0"/>
              </a:spcBef>
              <a:buFont typeface="Arial" panose="020B0604020202020204" pitchFamily="34" charset="0"/>
              <a:buNone/>
            </a:pPr>
            <a:r>
              <a:rPr lang="en-US" altLang="zh-CN" b="1" dirty="0">
                <a:latin typeface="Calibri" panose="020F0502020204030204" pitchFamily="34" charset="0"/>
                <a:ea typeface="宋体" panose="02010600030101010101" pitchFamily="2" charset="-122"/>
              </a:rPr>
              <a:t>                   {v</a:t>
            </a:r>
            <a:r>
              <a:rPr lang="en-US" altLang="zh-CN" b="1" baseline="-25000" dirty="0">
                <a:latin typeface="Calibri" panose="020F0502020204030204" pitchFamily="34" charset="0"/>
                <a:ea typeface="宋体" panose="02010600030101010101" pitchFamily="2" charset="-122"/>
              </a:rPr>
              <a:t>1</a:t>
            </a:r>
            <a:r>
              <a:rPr lang="en-US" altLang="zh-CN" b="1" dirty="0">
                <a:latin typeface="Calibri" panose="020F0502020204030204" pitchFamily="34" charset="0"/>
                <a:ea typeface="宋体" panose="02010600030101010101" pitchFamily="2" charset="-122"/>
              </a:rPr>
              <a:t>,v</a:t>
            </a:r>
            <a:r>
              <a:rPr lang="en-US" altLang="zh-CN" b="1" baseline="-25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 ∊E</a:t>
            </a:r>
            <a:r>
              <a:rPr lang="zh-CN" altLang="en-US" b="1" dirty="0">
                <a:latin typeface="Calibri" panose="020F0502020204030204" pitchFamily="34" charset="0"/>
                <a:ea typeface="宋体" panose="02010600030101010101" pitchFamily="2" charset="-122"/>
              </a:rPr>
              <a:t>，</a:t>
            </a:r>
          </a:p>
          <a:p>
            <a:pPr marL="0" indent="0">
              <a:spcBef>
                <a:spcPts val="0"/>
              </a:spcBef>
              <a:buNone/>
            </a:pPr>
            <a:r>
              <a:rPr lang="zh-CN" altLang="en-US" b="1" dirty="0">
                <a:latin typeface="Calibri" panose="020F0502020204030204" pitchFamily="34" charset="0"/>
                <a:ea typeface="宋体" panose="02010600030101010101" pitchFamily="2" charset="-122"/>
              </a:rPr>
              <a:t>则称</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是一个</a:t>
            </a:r>
            <a:r>
              <a:rPr lang="zh-CN" altLang="en-US" b="1" dirty="0">
                <a:solidFill>
                  <a:srgbClr val="FF0000"/>
                </a:solidFill>
                <a:latin typeface="Calibri" panose="020F0502020204030204" pitchFamily="34" charset="0"/>
                <a:ea typeface="宋体" panose="02010600030101010101" pitchFamily="2" charset="-122"/>
              </a:rPr>
              <a:t>完全二部图，记为</a:t>
            </a:r>
            <a:r>
              <a:rPr lang="en-US" altLang="zh-CN" b="1" dirty="0" err="1">
                <a:latin typeface="Calibri" panose="020F0502020204030204" pitchFamily="34" charset="0"/>
                <a:ea typeface="宋体" panose="02010600030101010101" pitchFamily="2" charset="-122"/>
              </a:rPr>
              <a:t>K</a:t>
            </a:r>
            <a:r>
              <a:rPr lang="en-US" altLang="zh-CN" b="1" baseline="-25000" dirty="0" err="1">
                <a:latin typeface="Calibri" panose="020F0502020204030204" pitchFamily="34" charset="0"/>
                <a:ea typeface="宋体" panose="02010600030101010101" pitchFamily="2" charset="-122"/>
              </a:rPr>
              <a:t>n,m</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marL="0" indent="0">
              <a:spcBef>
                <a:spcPts val="0"/>
              </a:spcBef>
              <a:buNone/>
            </a:pPr>
            <a:r>
              <a:rPr lang="zh-CN" altLang="en-US" b="1" dirty="0">
                <a:latin typeface="Calibri" panose="020F0502020204030204" pitchFamily="34" charset="0"/>
                <a:ea typeface="宋体" panose="02010600030101010101" pitchFamily="2" charset="-122"/>
              </a:rPr>
              <a:t>其中，</a:t>
            </a:r>
            <a:r>
              <a:rPr lang="en-US" altLang="zh-CN" b="1" dirty="0">
                <a:latin typeface="Calibri" panose="020F0502020204030204" pitchFamily="34" charset="0"/>
                <a:ea typeface="宋体" panose="02010600030101010101" pitchFamily="2" charset="-122"/>
              </a:rPr>
              <a:t>|V</a:t>
            </a:r>
            <a:r>
              <a:rPr lang="en-US" altLang="zh-CN" b="1" baseline="-25000" dirty="0">
                <a:latin typeface="Calibri" panose="020F0502020204030204" pitchFamily="34" charset="0"/>
                <a:ea typeface="宋体" panose="02010600030101010101" pitchFamily="2" charset="-122"/>
              </a:rPr>
              <a:t>1</a:t>
            </a:r>
            <a:r>
              <a:rPr lang="en-US" altLang="zh-CN" b="1" dirty="0">
                <a:latin typeface="Calibri" panose="020F0502020204030204" pitchFamily="34" charset="0"/>
                <a:ea typeface="宋体" panose="02010600030101010101" pitchFamily="2" charset="-122"/>
              </a:rPr>
              <a:t>|=n</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|V</a:t>
            </a:r>
            <a:r>
              <a:rPr lang="en-US" altLang="zh-CN" b="1" baseline="-25000" dirty="0">
                <a:latin typeface="Calibri" panose="020F0502020204030204" pitchFamily="34" charset="0"/>
                <a:ea typeface="宋体" panose="02010600030101010101" pitchFamily="2" charset="-122"/>
              </a:rPr>
              <a:t>2</a:t>
            </a:r>
            <a:r>
              <a:rPr lang="en-US" altLang="zh-CN" b="1" dirty="0">
                <a:latin typeface="Calibri" panose="020F0502020204030204" pitchFamily="34" charset="0"/>
                <a:ea typeface="宋体" panose="02010600030101010101" pitchFamily="2" charset="-122"/>
              </a:rPr>
              <a:t>|=m</a:t>
            </a:r>
            <a:r>
              <a:rPr lang="zh-CN" altLang="en-US" sz="2800" b="1" dirty="0">
                <a:latin typeface="Calibri" panose="020F0502020204030204" pitchFamily="34" charset="0"/>
                <a:ea typeface="宋体" panose="02010600030101010101" pitchFamily="2" charset="-122"/>
              </a:rPr>
              <a:t>。</a:t>
            </a:r>
          </a:p>
        </p:txBody>
      </p:sp>
      <p:sp>
        <p:nvSpPr>
          <p:cNvPr id="7173" name="Rectangle 4"/>
          <p:cNvSpPr>
            <a:spLocks noChangeArrowheads="1"/>
          </p:cNvSpPr>
          <p:nvPr/>
        </p:nvSpPr>
        <p:spPr bwMode="auto">
          <a:xfrm>
            <a:off x="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2511437342"/>
              </p:ext>
            </p:extLst>
          </p:nvPr>
        </p:nvGraphicFramePr>
        <p:xfrm>
          <a:off x="1516856" y="4219756"/>
          <a:ext cx="6110287" cy="2341016"/>
        </p:xfrm>
        <a:graphic>
          <a:graphicData uri="http://schemas.openxmlformats.org/presentationml/2006/ole">
            <mc:AlternateContent xmlns:mc="http://schemas.openxmlformats.org/markup-compatibility/2006">
              <mc:Choice xmlns:v="urn:schemas-microsoft-com:vml" Requires="v">
                <p:oleObj name="图片" r:id="rId2" imgW="2862717" imgH="1092000" progId="Word.Picture.8">
                  <p:embed/>
                </p:oleObj>
              </mc:Choice>
              <mc:Fallback>
                <p:oleObj name="图片" r:id="rId2" imgW="2862717" imgH="1092000" progId="Word.Picture.8">
                  <p:embed/>
                  <p:pic>
                    <p:nvPicPr>
                      <p:cNvPr id="102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856" y="4219756"/>
                        <a:ext cx="6110287" cy="2341016"/>
                      </a:xfrm>
                      <a:prstGeom prst="rect">
                        <a:avLst/>
                      </a:prstGeom>
                      <a:noFill/>
                    </p:spPr>
                  </p:pic>
                </p:oleObj>
              </mc:Fallback>
            </mc:AlternateContent>
          </a:graphicData>
        </a:graphic>
      </p:graphicFrame>
    </p:spTree>
    <p:extLst>
      <p:ext uri="{BB962C8B-B14F-4D97-AF65-F5344CB8AC3E}">
        <p14:creationId xmlns:p14="http://schemas.microsoft.com/office/powerpoint/2010/main" val="10494260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FFF278-A62A-4BFE-BF9B-872B6E547ABA}" type="slidenum">
              <a:rPr lang="zh-CN" altLang="en-US" smtClean="0">
                <a:solidFill>
                  <a:schemeClr val="accent1"/>
                </a:solidFill>
              </a:rPr>
              <a:pPr/>
              <a:t>7</a:t>
            </a:fld>
            <a:r>
              <a:rPr lang="en-US" altLang="zh-CN" dirty="0">
                <a:solidFill>
                  <a:schemeClr val="accent1"/>
                </a:solidFill>
              </a:rPr>
              <a:t>/48</a:t>
            </a:r>
          </a:p>
        </p:txBody>
      </p:sp>
      <p:sp>
        <p:nvSpPr>
          <p:cNvPr id="1028" name="Rectangle 2"/>
          <p:cNvSpPr>
            <a:spLocks noGrp="1"/>
          </p:cNvSpPr>
          <p:nvPr>
            <p:ph type="title" idx="4294967295"/>
          </p:nvPr>
        </p:nvSpPr>
        <p:spPr/>
        <p:txBody>
          <a:bodyPr/>
          <a:lstStyle/>
          <a:p>
            <a:pPr algn="l" eaLnBrk="1" hangingPunct="1"/>
            <a:r>
              <a:rPr lang="zh-CN" altLang="en-US" b="1" dirty="0">
                <a:solidFill>
                  <a:schemeClr val="bg2"/>
                </a:solidFill>
                <a:latin typeface="宋体" panose="02010600030101010101" pitchFamily="2" charset="-122"/>
              </a:rPr>
              <a:t>例 下述各图是否是二部图</a:t>
            </a:r>
            <a:r>
              <a:rPr lang="en-US" altLang="zh-CN" b="1" dirty="0">
                <a:solidFill>
                  <a:schemeClr val="bg2"/>
                </a:solidFill>
                <a:latin typeface="宋体" panose="02010600030101010101" pitchFamily="2" charset="-122"/>
              </a:rPr>
              <a:t>?</a:t>
            </a:r>
            <a:r>
              <a:rPr lang="zh-CN" altLang="en-US" b="1" dirty="0">
                <a:solidFill>
                  <a:srgbClr val="003399"/>
                </a:solidFill>
                <a:latin typeface="宋体" panose="02010600030101010101" pitchFamily="2" charset="-122"/>
              </a:rPr>
              <a:t> </a:t>
            </a:r>
            <a:endParaRPr lang="en-US" altLang="zh-CN" b="1" dirty="0">
              <a:solidFill>
                <a:srgbClr val="003399"/>
              </a:solidFill>
              <a:latin typeface="宋体" panose="02010600030101010101" pitchFamily="2" charset="-122"/>
            </a:endParaRPr>
          </a:p>
        </p:txBody>
      </p:sp>
      <p:pic>
        <p:nvPicPr>
          <p:cNvPr id="7" name="Picture 5" descr="14-9"/>
          <p:cNvPicPr>
            <a:picLocks noChangeAspect="1" noChangeArrowheads="1"/>
          </p:cNvPicPr>
          <p:nvPr/>
        </p:nvPicPr>
        <p:blipFill>
          <a:blip r:embed="rId2">
            <a:extLst>
              <a:ext uri="{28A0092B-C50C-407E-A947-70E740481C1C}">
                <a14:useLocalDpi xmlns:a14="http://schemas.microsoft.com/office/drawing/2010/main" val="0"/>
              </a:ext>
            </a:extLst>
          </a:blip>
          <a:srcRect l="75955" t="55583" r="-858" b="1984"/>
          <a:stretch>
            <a:fillRect/>
          </a:stretch>
        </p:blipFill>
        <p:spPr bwMode="auto">
          <a:xfrm>
            <a:off x="2603426" y="3607813"/>
            <a:ext cx="1555128" cy="147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14-9"/>
          <p:cNvPicPr>
            <a:picLocks noChangeAspect="1" noChangeArrowheads="1"/>
          </p:cNvPicPr>
          <p:nvPr/>
        </p:nvPicPr>
        <p:blipFill>
          <a:blip r:embed="rId2">
            <a:extLst>
              <a:ext uri="{28A0092B-C50C-407E-A947-70E740481C1C}">
                <a14:useLocalDpi xmlns:a14="http://schemas.microsoft.com/office/drawing/2010/main" val="0"/>
              </a:ext>
            </a:extLst>
          </a:blip>
          <a:srcRect l="37355" t="50819" r="38988" b="49"/>
          <a:stretch>
            <a:fillRect/>
          </a:stretch>
        </p:blipFill>
        <p:spPr bwMode="auto">
          <a:xfrm>
            <a:off x="4460800" y="3346028"/>
            <a:ext cx="1626375" cy="188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D:\离散数学(范素珍)\tp\8T1.tif"/>
          <p:cNvPicPr>
            <a:picLocks noChangeAspect="1" noChangeArrowheads="1"/>
          </p:cNvPicPr>
          <p:nvPr/>
        </p:nvPicPr>
        <p:blipFill>
          <a:blip r:embed="rId3">
            <a:extLst>
              <a:ext uri="{28A0092B-C50C-407E-A947-70E740481C1C}">
                <a14:useLocalDpi xmlns:a14="http://schemas.microsoft.com/office/drawing/2010/main" val="0"/>
              </a:ext>
            </a:extLst>
          </a:blip>
          <a:srcRect l="31252" t="4744" r="49219" b="57870"/>
          <a:stretch>
            <a:fillRect/>
          </a:stretch>
        </p:blipFill>
        <p:spPr bwMode="auto">
          <a:xfrm>
            <a:off x="476287" y="3617624"/>
            <a:ext cx="1943909" cy="147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14"/>
          <p:cNvGrpSpPr>
            <a:grpSpLocks/>
          </p:cNvGrpSpPr>
          <p:nvPr/>
        </p:nvGrpSpPr>
        <p:grpSpPr bwMode="auto">
          <a:xfrm>
            <a:off x="442838" y="941387"/>
            <a:ext cx="7966150" cy="2055565"/>
            <a:chOff x="795310" y="2141530"/>
            <a:chExt cx="7177933" cy="1501784"/>
          </a:xfrm>
        </p:grpSpPr>
        <p:pic>
          <p:nvPicPr>
            <p:cNvPr id="11" name="Picture 5" descr="14-9"/>
            <p:cNvPicPr>
              <a:picLocks noChangeAspect="1" noChangeArrowheads="1"/>
            </p:cNvPicPr>
            <p:nvPr/>
          </p:nvPicPr>
          <p:blipFill>
            <a:blip r:embed="rId2">
              <a:extLst>
                <a:ext uri="{28A0092B-C50C-407E-A947-70E740481C1C}">
                  <a14:useLocalDpi xmlns:a14="http://schemas.microsoft.com/office/drawing/2010/main" val="0"/>
                </a:ext>
              </a:extLst>
            </a:blip>
            <a:srcRect l="68704" r="-1245" b="53052"/>
            <a:stretch>
              <a:fillRect/>
            </a:stretch>
          </p:blipFill>
          <p:spPr bwMode="auto">
            <a:xfrm>
              <a:off x="4143372" y="2141530"/>
              <a:ext cx="1866944" cy="150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D:\离散数学(范素珍)\tp\8T1.tif"/>
            <p:cNvPicPr>
              <a:picLocks noChangeAspect="1" noChangeArrowheads="1"/>
            </p:cNvPicPr>
            <p:nvPr/>
          </p:nvPicPr>
          <p:blipFill>
            <a:blip r:embed="rId3">
              <a:extLst>
                <a:ext uri="{28A0092B-C50C-407E-A947-70E740481C1C}">
                  <a14:useLocalDpi xmlns:a14="http://schemas.microsoft.com/office/drawing/2010/main" val="0"/>
                </a:ext>
              </a:extLst>
            </a:blip>
            <a:srcRect l="57813" t="4744" r="27344" b="57870"/>
            <a:stretch>
              <a:fillRect/>
            </a:stretch>
          </p:blipFill>
          <p:spPr bwMode="auto">
            <a:xfrm>
              <a:off x="2786050" y="2214554"/>
              <a:ext cx="1357322" cy="135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descr="D:\离散数学(范素珍)\tp\8T1.tif"/>
            <p:cNvPicPr>
              <a:picLocks noChangeAspect="1" noChangeArrowheads="1"/>
            </p:cNvPicPr>
            <p:nvPr/>
          </p:nvPicPr>
          <p:blipFill>
            <a:blip r:embed="rId3">
              <a:extLst>
                <a:ext uri="{28A0092B-C50C-407E-A947-70E740481C1C}">
                  <a14:useLocalDpi xmlns:a14="http://schemas.microsoft.com/office/drawing/2010/main" val="0"/>
                </a:ext>
              </a:extLst>
            </a:blip>
            <a:srcRect l="9375" t="4744" r="72760" b="57870"/>
            <a:stretch>
              <a:fillRect/>
            </a:stretch>
          </p:blipFill>
          <p:spPr bwMode="auto">
            <a:xfrm>
              <a:off x="795310" y="2214554"/>
              <a:ext cx="1633550" cy="135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D:\离散数学(范素珍)\tp\8T2.tif"/>
            <p:cNvPicPr>
              <a:picLocks noChangeAspect="1" noChangeArrowheads="1"/>
            </p:cNvPicPr>
            <p:nvPr/>
          </p:nvPicPr>
          <p:blipFill>
            <a:blip r:embed="rId4">
              <a:extLst>
                <a:ext uri="{28A0092B-C50C-407E-A947-70E740481C1C}">
                  <a14:useLocalDpi xmlns:a14="http://schemas.microsoft.com/office/drawing/2010/main" val="0"/>
                </a:ext>
              </a:extLst>
            </a:blip>
            <a:srcRect l="29688" t="10648" r="36719" b="18518"/>
            <a:stretch>
              <a:fillRect/>
            </a:stretch>
          </p:blipFill>
          <p:spPr bwMode="auto">
            <a:xfrm>
              <a:off x="6429388" y="2285992"/>
              <a:ext cx="1543855" cy="129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矩形 15"/>
          <p:cNvSpPr>
            <a:spLocks noChangeArrowheads="1"/>
          </p:cNvSpPr>
          <p:nvPr/>
        </p:nvSpPr>
        <p:spPr bwMode="auto">
          <a:xfrm>
            <a:off x="5027169" y="2792411"/>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dirty="0">
                <a:solidFill>
                  <a:srgbClr val="FF0000"/>
                </a:solidFill>
                <a:latin typeface="Calibri" panose="020F0502020204030204" pitchFamily="34" charset="0"/>
              </a:rPr>
              <a:t>✔</a:t>
            </a:r>
            <a:endParaRPr lang="zh-CN" altLang="en-US" sz="4000" dirty="0"/>
          </a:p>
        </p:txBody>
      </p:sp>
      <p:sp>
        <p:nvSpPr>
          <p:cNvPr id="17" name="矩形 16"/>
          <p:cNvSpPr>
            <a:spLocks noChangeArrowheads="1"/>
          </p:cNvSpPr>
          <p:nvPr/>
        </p:nvSpPr>
        <p:spPr bwMode="auto">
          <a:xfrm>
            <a:off x="7335499" y="2897448"/>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latin typeface="Calibri" panose="020F0502020204030204" pitchFamily="34" charset="0"/>
              </a:rPr>
              <a:t>✘</a:t>
            </a:r>
            <a:endParaRPr lang="zh-CN" altLang="en-US" sz="4000"/>
          </a:p>
        </p:txBody>
      </p:sp>
      <p:sp>
        <p:nvSpPr>
          <p:cNvPr id="18" name="矩形 17"/>
          <p:cNvSpPr>
            <a:spLocks noChangeArrowheads="1"/>
          </p:cNvSpPr>
          <p:nvPr/>
        </p:nvSpPr>
        <p:spPr bwMode="auto">
          <a:xfrm>
            <a:off x="3089439" y="2792412"/>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dirty="0">
                <a:solidFill>
                  <a:srgbClr val="FF0000"/>
                </a:solidFill>
                <a:latin typeface="Calibri" panose="020F0502020204030204" pitchFamily="34" charset="0"/>
              </a:rPr>
              <a:t>✔</a:t>
            </a:r>
            <a:endParaRPr lang="zh-CN" altLang="en-US" sz="4000" dirty="0"/>
          </a:p>
        </p:txBody>
      </p:sp>
      <p:sp>
        <p:nvSpPr>
          <p:cNvPr id="19" name="矩形 18"/>
          <p:cNvSpPr>
            <a:spLocks noChangeArrowheads="1"/>
          </p:cNvSpPr>
          <p:nvPr/>
        </p:nvSpPr>
        <p:spPr bwMode="auto">
          <a:xfrm>
            <a:off x="1276507" y="2705100"/>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dirty="0">
                <a:solidFill>
                  <a:srgbClr val="FF0000"/>
                </a:solidFill>
                <a:latin typeface="Calibri" panose="020F0502020204030204" pitchFamily="34" charset="0"/>
              </a:rPr>
              <a:t>✔</a:t>
            </a:r>
            <a:endParaRPr lang="zh-CN" altLang="en-US" sz="4000" dirty="0"/>
          </a:p>
        </p:txBody>
      </p:sp>
    </p:spTree>
    <p:extLst>
      <p:ext uri="{BB962C8B-B14F-4D97-AF65-F5344CB8AC3E}">
        <p14:creationId xmlns:p14="http://schemas.microsoft.com/office/powerpoint/2010/main" val="2269970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1208311" y="2789064"/>
            <a:ext cx="2471738" cy="1982788"/>
          </a:xfrm>
          <a:prstGeom prst="rect">
            <a:avLst/>
          </a:prstGeom>
          <a:solidFill>
            <a:srgbClr val="00FFFF"/>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895280" y="2789064"/>
            <a:ext cx="2471738" cy="198278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95" name="Rectangle 2"/>
          <p:cNvSpPr>
            <a:spLocks noGrp="1"/>
          </p:cNvSpPr>
          <p:nvPr>
            <p:ph type="title" idx="4294967295"/>
          </p:nvPr>
        </p:nvSpPr>
        <p:spPr>
          <a:xfrm>
            <a:off x="179388" y="-26988"/>
            <a:ext cx="9073132" cy="642938"/>
          </a:xfrm>
        </p:spPr>
        <p:txBody>
          <a:bodyPr/>
          <a:lstStyle/>
          <a:p>
            <a:pPr algn="l"/>
            <a:r>
              <a:rPr lang="zh-CN" altLang="en-US" sz="3600" b="1" dirty="0">
                <a:latin typeface="Calibri" panose="020F0502020204030204" pitchFamily="34" charset="0"/>
                <a:ea typeface="宋体" panose="02010600030101010101" pitchFamily="2" charset="-122"/>
              </a:rPr>
              <a:t>定理</a:t>
            </a:r>
            <a:r>
              <a:rPr lang="en-US" altLang="zh-CN" sz="3600" b="1" dirty="0">
                <a:latin typeface="Calibri" panose="020F0502020204030204" pitchFamily="34" charset="0"/>
                <a:ea typeface="宋体" panose="02010600030101010101" pitchFamily="2" charset="-122"/>
              </a:rPr>
              <a:t>6.1</a:t>
            </a:r>
            <a:endParaRPr lang="zh-CN" altLang="en-US" b="1" dirty="0">
              <a:latin typeface="Calibri" panose="020F0502020204030204" pitchFamily="34" charset="0"/>
              <a:ea typeface="宋体" panose="02010600030101010101" pitchFamily="2" charset="-122"/>
            </a:endParaRPr>
          </a:p>
        </p:txBody>
      </p:sp>
      <p:sp>
        <p:nvSpPr>
          <p:cNvPr id="8196" name="Rectangle 3"/>
          <p:cNvSpPr>
            <a:spLocks noGrp="1"/>
          </p:cNvSpPr>
          <p:nvPr>
            <p:ph type="body" idx="4294967295"/>
          </p:nvPr>
        </p:nvSpPr>
        <p:spPr>
          <a:xfrm>
            <a:off x="250825" y="981075"/>
            <a:ext cx="8713788" cy="987425"/>
          </a:xfrm>
          <a:solidFill>
            <a:srgbClr val="FFFF00"/>
          </a:solidFill>
        </p:spPr>
        <p:txBody>
          <a:bodyPr/>
          <a:lstStyle/>
          <a:p>
            <a:pPr marL="0" indent="0">
              <a:buNone/>
            </a:pPr>
            <a:r>
              <a:rPr lang="zh-CN" altLang="en-US" b="1" dirty="0">
                <a:latin typeface="Calibri" panose="020F0502020204030204" pitchFamily="34" charset="0"/>
                <a:ea typeface="宋体" panose="02010600030101010101" pitchFamily="2" charset="-122"/>
              </a:rPr>
              <a:t>一个</a:t>
            </a:r>
            <a:r>
              <a:rPr lang="zh-CN" altLang="en-US" b="1" dirty="0">
                <a:solidFill>
                  <a:srgbClr val="FF0000"/>
                </a:solidFill>
                <a:latin typeface="Calibri" panose="020F0502020204030204" pitchFamily="34" charset="0"/>
                <a:ea typeface="宋体" panose="02010600030101010101" pitchFamily="2" charset="-122"/>
              </a:rPr>
              <a:t>至少含有两个顶点</a:t>
            </a:r>
            <a:r>
              <a:rPr lang="zh-CN" altLang="en-US" b="1" dirty="0">
                <a:latin typeface="Calibri" panose="020F0502020204030204" pitchFamily="34" charset="0"/>
                <a:ea typeface="宋体" panose="02010600030101010101" pitchFamily="2" charset="-122"/>
              </a:rPr>
              <a:t>的无向图</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是二部图当且仅当它的所有回路的长度均是偶数。</a:t>
            </a:r>
          </a:p>
        </p:txBody>
      </p:sp>
      <p:sp>
        <p:nvSpPr>
          <p:cNvPr id="494651" name="Text Box 59"/>
          <p:cNvSpPr txBox="1">
            <a:spLocks noChangeArrowheads="1"/>
          </p:cNvSpPr>
          <p:nvPr/>
        </p:nvSpPr>
        <p:spPr bwMode="auto">
          <a:xfrm>
            <a:off x="3171254" y="4471020"/>
            <a:ext cx="13017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7200" b="1" dirty="0">
                <a:solidFill>
                  <a:srgbClr val="FF0000"/>
                </a:solidFill>
                <a:latin typeface="Calibri" panose="020F0502020204030204" pitchFamily="34" charset="0"/>
              </a:rPr>
              <a:t>✔</a:t>
            </a:r>
            <a:endParaRPr lang="zh-CN" altLang="en-US" sz="7200" dirty="0"/>
          </a:p>
        </p:txBody>
      </p:sp>
      <p:sp>
        <p:nvSpPr>
          <p:cNvPr id="494652" name="Text Box 60"/>
          <p:cNvSpPr txBox="1">
            <a:spLocks noChangeArrowheads="1"/>
          </p:cNvSpPr>
          <p:nvPr/>
        </p:nvSpPr>
        <p:spPr bwMode="auto">
          <a:xfrm>
            <a:off x="7137173" y="4402282"/>
            <a:ext cx="11112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7200" b="1" dirty="0">
                <a:solidFill>
                  <a:srgbClr val="FF0000"/>
                </a:solidFill>
                <a:latin typeface="Calibri" panose="020F0502020204030204" pitchFamily="34" charset="0"/>
              </a:rPr>
              <a:t>✘</a:t>
            </a:r>
            <a:endParaRPr lang="zh-CN" altLang="en-US" sz="7200" dirty="0"/>
          </a:p>
        </p:txBody>
      </p:sp>
      <p:grpSp>
        <p:nvGrpSpPr>
          <p:cNvPr id="2" name="Group 62"/>
          <p:cNvGrpSpPr>
            <a:grpSpLocks/>
          </p:cNvGrpSpPr>
          <p:nvPr/>
        </p:nvGrpSpPr>
        <p:grpSpPr bwMode="auto">
          <a:xfrm>
            <a:off x="215330" y="2133427"/>
            <a:ext cx="7151688" cy="2638426"/>
            <a:chOff x="204" y="1571"/>
            <a:chExt cx="4505" cy="1662"/>
          </a:xfrm>
        </p:grpSpPr>
        <p:grpSp>
          <p:nvGrpSpPr>
            <p:cNvPr id="8200" name="Group 4"/>
            <p:cNvGrpSpPr>
              <a:grpSpLocks/>
            </p:cNvGrpSpPr>
            <p:nvPr/>
          </p:nvGrpSpPr>
          <p:grpSpPr bwMode="auto">
            <a:xfrm>
              <a:off x="3152" y="2099"/>
              <a:ext cx="1557" cy="1106"/>
              <a:chOff x="3999" y="2704"/>
              <a:chExt cx="1557" cy="1106"/>
            </a:xfrm>
          </p:grpSpPr>
          <p:grpSp>
            <p:nvGrpSpPr>
              <p:cNvPr id="8232" name="Group 5"/>
              <p:cNvGrpSpPr>
                <a:grpSpLocks/>
              </p:cNvGrpSpPr>
              <p:nvPr/>
            </p:nvGrpSpPr>
            <p:grpSpPr bwMode="auto">
              <a:xfrm>
                <a:off x="3999" y="2704"/>
                <a:ext cx="1557" cy="1106"/>
                <a:chOff x="3230" y="2704"/>
                <a:chExt cx="1557" cy="1106"/>
              </a:xfrm>
            </p:grpSpPr>
            <p:sp>
              <p:nvSpPr>
                <p:cNvPr id="8234" name="Oval 6"/>
                <p:cNvSpPr>
                  <a:spLocks noChangeArrowheads="1"/>
                </p:cNvSpPr>
                <p:nvPr/>
              </p:nvSpPr>
              <p:spPr bwMode="auto">
                <a:xfrm>
                  <a:off x="3969" y="2840"/>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35" name="Oval 7"/>
                <p:cNvSpPr>
                  <a:spLocks noChangeArrowheads="1"/>
                </p:cNvSpPr>
                <p:nvPr/>
              </p:nvSpPr>
              <p:spPr bwMode="auto">
                <a:xfrm>
                  <a:off x="4513" y="2840"/>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36" name="Oval 8"/>
                <p:cNvSpPr>
                  <a:spLocks noChangeArrowheads="1"/>
                </p:cNvSpPr>
                <p:nvPr/>
              </p:nvSpPr>
              <p:spPr bwMode="auto">
                <a:xfrm>
                  <a:off x="4513" y="315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37" name="Oval 9"/>
                <p:cNvSpPr>
                  <a:spLocks noChangeArrowheads="1"/>
                </p:cNvSpPr>
                <p:nvPr/>
              </p:nvSpPr>
              <p:spPr bwMode="auto">
                <a:xfrm>
                  <a:off x="3424" y="315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38" name="Oval 10"/>
                <p:cNvSpPr>
                  <a:spLocks noChangeArrowheads="1"/>
                </p:cNvSpPr>
                <p:nvPr/>
              </p:nvSpPr>
              <p:spPr bwMode="auto">
                <a:xfrm>
                  <a:off x="3969" y="356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39" name="Oval 11"/>
                <p:cNvSpPr>
                  <a:spLocks noChangeArrowheads="1"/>
                </p:cNvSpPr>
                <p:nvPr/>
              </p:nvSpPr>
              <p:spPr bwMode="auto">
                <a:xfrm>
                  <a:off x="3424" y="356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40" name="Oval 12"/>
                <p:cNvSpPr>
                  <a:spLocks noChangeArrowheads="1"/>
                </p:cNvSpPr>
                <p:nvPr/>
              </p:nvSpPr>
              <p:spPr bwMode="auto">
                <a:xfrm>
                  <a:off x="3969" y="3158"/>
                  <a:ext cx="90"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41" name="Line 13"/>
                <p:cNvSpPr>
                  <a:spLocks noChangeShapeType="1"/>
                </p:cNvSpPr>
                <p:nvPr/>
              </p:nvSpPr>
              <p:spPr bwMode="auto">
                <a:xfrm>
                  <a:off x="4014" y="2886"/>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2" name="Line 14"/>
                <p:cNvSpPr>
                  <a:spLocks noChangeShapeType="1"/>
                </p:cNvSpPr>
                <p:nvPr/>
              </p:nvSpPr>
              <p:spPr bwMode="auto">
                <a:xfrm>
                  <a:off x="4014" y="3203"/>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3" name="Line 15"/>
                <p:cNvSpPr>
                  <a:spLocks noChangeShapeType="1"/>
                </p:cNvSpPr>
                <p:nvPr/>
              </p:nvSpPr>
              <p:spPr bwMode="auto">
                <a:xfrm>
                  <a:off x="3470" y="3203"/>
                  <a:ext cx="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4" name="Line 16"/>
                <p:cNvSpPr>
                  <a:spLocks noChangeShapeType="1"/>
                </p:cNvSpPr>
                <p:nvPr/>
              </p:nvSpPr>
              <p:spPr bwMode="auto">
                <a:xfrm>
                  <a:off x="4014" y="3203"/>
                  <a:ext cx="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5" name="Line 17"/>
                <p:cNvSpPr>
                  <a:spLocks noChangeShapeType="1"/>
                </p:cNvSpPr>
                <p:nvPr/>
              </p:nvSpPr>
              <p:spPr bwMode="auto">
                <a:xfrm>
                  <a:off x="3470" y="3612"/>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6" name="Line 18"/>
                <p:cNvSpPr>
                  <a:spLocks noChangeShapeType="1"/>
                </p:cNvSpPr>
                <p:nvPr/>
              </p:nvSpPr>
              <p:spPr bwMode="auto">
                <a:xfrm>
                  <a:off x="3470" y="3203"/>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7" name="Line 19"/>
                <p:cNvSpPr>
                  <a:spLocks noChangeShapeType="1"/>
                </p:cNvSpPr>
                <p:nvPr/>
              </p:nvSpPr>
              <p:spPr bwMode="auto">
                <a:xfrm>
                  <a:off x="4014" y="2886"/>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8" name="Line 20"/>
                <p:cNvSpPr>
                  <a:spLocks noChangeShapeType="1"/>
                </p:cNvSpPr>
                <p:nvPr/>
              </p:nvSpPr>
              <p:spPr bwMode="auto">
                <a:xfrm>
                  <a:off x="4558" y="2886"/>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9" name="Text Box 21"/>
                <p:cNvSpPr txBox="1">
                  <a:spLocks noChangeArrowheads="1"/>
                </p:cNvSpPr>
                <p:nvPr/>
              </p:nvSpPr>
              <p:spPr bwMode="auto">
                <a:xfrm>
                  <a:off x="3773" y="27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8250" name="Text Box 22"/>
                <p:cNvSpPr txBox="1">
                  <a:spLocks noChangeArrowheads="1"/>
                </p:cNvSpPr>
                <p:nvPr/>
              </p:nvSpPr>
              <p:spPr bwMode="auto">
                <a:xfrm>
                  <a:off x="4591" y="271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a:t>
                  </a:r>
                </a:p>
              </p:txBody>
            </p:sp>
            <p:sp>
              <p:nvSpPr>
                <p:cNvPr id="8251" name="Text Box 23"/>
                <p:cNvSpPr txBox="1">
                  <a:spLocks noChangeArrowheads="1"/>
                </p:cNvSpPr>
                <p:nvPr/>
              </p:nvSpPr>
              <p:spPr bwMode="auto">
                <a:xfrm>
                  <a:off x="3230" y="303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3</a:t>
                  </a:r>
                </a:p>
              </p:txBody>
            </p:sp>
            <p:sp>
              <p:nvSpPr>
                <p:cNvPr id="8252" name="Text Box 24"/>
                <p:cNvSpPr txBox="1">
                  <a:spLocks noChangeArrowheads="1"/>
                </p:cNvSpPr>
                <p:nvPr/>
              </p:nvSpPr>
              <p:spPr bwMode="auto">
                <a:xfrm>
                  <a:off x="3775" y="298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4</a:t>
                  </a:r>
                </a:p>
              </p:txBody>
            </p:sp>
            <p:sp>
              <p:nvSpPr>
                <p:cNvPr id="8253" name="Text Box 25"/>
                <p:cNvSpPr txBox="1">
                  <a:spLocks noChangeArrowheads="1"/>
                </p:cNvSpPr>
                <p:nvPr/>
              </p:nvSpPr>
              <p:spPr bwMode="auto">
                <a:xfrm>
                  <a:off x="4591" y="30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5</a:t>
                  </a:r>
                </a:p>
              </p:txBody>
            </p:sp>
            <p:sp>
              <p:nvSpPr>
                <p:cNvPr id="8254" name="Text Box 26"/>
                <p:cNvSpPr txBox="1">
                  <a:spLocks noChangeArrowheads="1"/>
                </p:cNvSpPr>
                <p:nvPr/>
              </p:nvSpPr>
              <p:spPr bwMode="auto">
                <a:xfrm>
                  <a:off x="3230" y="353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6</a:t>
                  </a:r>
                </a:p>
              </p:txBody>
            </p:sp>
            <p:sp>
              <p:nvSpPr>
                <p:cNvPr id="8255" name="Text Box 27"/>
                <p:cNvSpPr txBox="1">
                  <a:spLocks noChangeArrowheads="1"/>
                </p:cNvSpPr>
                <p:nvPr/>
              </p:nvSpPr>
              <p:spPr bwMode="auto">
                <a:xfrm>
                  <a:off x="4047" y="357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7</a:t>
                  </a:r>
                </a:p>
              </p:txBody>
            </p:sp>
          </p:grpSp>
          <p:sp>
            <p:nvSpPr>
              <p:cNvPr id="8233" name="Line 28"/>
              <p:cNvSpPr>
                <a:spLocks noChangeShapeType="1"/>
              </p:cNvSpPr>
              <p:nvPr/>
            </p:nvSpPr>
            <p:spPr bwMode="auto">
              <a:xfrm flipV="1">
                <a:off x="4241" y="2886"/>
                <a:ext cx="544"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201" name="Group 29"/>
            <p:cNvGrpSpPr>
              <a:grpSpLocks/>
            </p:cNvGrpSpPr>
            <p:nvPr/>
          </p:nvGrpSpPr>
          <p:grpSpPr bwMode="auto">
            <a:xfrm>
              <a:off x="975" y="2111"/>
              <a:ext cx="1318" cy="1122"/>
              <a:chOff x="1290" y="2671"/>
              <a:chExt cx="1318" cy="1122"/>
            </a:xfrm>
          </p:grpSpPr>
          <p:sp>
            <p:nvSpPr>
              <p:cNvPr id="8204" name="Oval 30"/>
              <p:cNvSpPr>
                <a:spLocks noChangeArrowheads="1"/>
              </p:cNvSpPr>
              <p:nvPr/>
            </p:nvSpPr>
            <p:spPr bwMode="auto">
              <a:xfrm>
                <a:off x="1426"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5" name="Oval 31"/>
              <p:cNvSpPr>
                <a:spLocks noChangeArrowheads="1"/>
              </p:cNvSpPr>
              <p:nvPr/>
            </p:nvSpPr>
            <p:spPr bwMode="auto">
              <a:xfrm>
                <a:off x="2107"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6" name="Oval 32"/>
              <p:cNvSpPr>
                <a:spLocks noChangeArrowheads="1"/>
              </p:cNvSpPr>
              <p:nvPr/>
            </p:nvSpPr>
            <p:spPr bwMode="auto">
              <a:xfrm>
                <a:off x="1426" y="3339"/>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7" name="Oval 33"/>
              <p:cNvSpPr>
                <a:spLocks noChangeArrowheads="1"/>
              </p:cNvSpPr>
              <p:nvPr/>
            </p:nvSpPr>
            <p:spPr bwMode="auto">
              <a:xfrm>
                <a:off x="2107" y="3339"/>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8" name="Oval 34"/>
              <p:cNvSpPr>
                <a:spLocks noChangeArrowheads="1"/>
              </p:cNvSpPr>
              <p:nvPr/>
            </p:nvSpPr>
            <p:spPr bwMode="auto">
              <a:xfrm>
                <a:off x="1653" y="3022"/>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9" name="Oval 35"/>
              <p:cNvSpPr>
                <a:spLocks noChangeArrowheads="1"/>
              </p:cNvSpPr>
              <p:nvPr/>
            </p:nvSpPr>
            <p:spPr bwMode="auto">
              <a:xfrm>
                <a:off x="2288" y="3022"/>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10" name="Oval 36"/>
              <p:cNvSpPr>
                <a:spLocks noChangeArrowheads="1"/>
              </p:cNvSpPr>
              <p:nvPr/>
            </p:nvSpPr>
            <p:spPr bwMode="auto">
              <a:xfrm>
                <a:off x="1653" y="3521"/>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11" name="Oval 37"/>
              <p:cNvSpPr>
                <a:spLocks noChangeArrowheads="1"/>
              </p:cNvSpPr>
              <p:nvPr/>
            </p:nvSpPr>
            <p:spPr bwMode="auto">
              <a:xfrm>
                <a:off x="2288" y="3521"/>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12" name="Line 38"/>
              <p:cNvSpPr>
                <a:spLocks noChangeShapeType="1"/>
              </p:cNvSpPr>
              <p:nvPr/>
            </p:nvSpPr>
            <p:spPr bwMode="auto">
              <a:xfrm>
                <a:off x="1472" y="2931"/>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Line 39"/>
              <p:cNvSpPr>
                <a:spLocks noChangeShapeType="1"/>
              </p:cNvSpPr>
              <p:nvPr/>
            </p:nvSpPr>
            <p:spPr bwMode="auto">
              <a:xfrm>
                <a:off x="1472" y="2931"/>
                <a:ext cx="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4" name="Line 40"/>
              <p:cNvSpPr>
                <a:spLocks noChangeShapeType="1"/>
              </p:cNvSpPr>
              <p:nvPr/>
            </p:nvSpPr>
            <p:spPr bwMode="auto">
              <a:xfrm>
                <a:off x="1472" y="3385"/>
                <a:ext cx="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5" name="Line 41"/>
              <p:cNvSpPr>
                <a:spLocks noChangeShapeType="1"/>
              </p:cNvSpPr>
              <p:nvPr/>
            </p:nvSpPr>
            <p:spPr bwMode="auto">
              <a:xfrm>
                <a:off x="2152" y="2931"/>
                <a:ext cx="0"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6" name="Line 42"/>
              <p:cNvSpPr>
                <a:spLocks noChangeShapeType="1"/>
              </p:cNvSpPr>
              <p:nvPr/>
            </p:nvSpPr>
            <p:spPr bwMode="auto">
              <a:xfrm>
                <a:off x="1699" y="3067"/>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43"/>
              <p:cNvSpPr>
                <a:spLocks noChangeShapeType="1"/>
              </p:cNvSpPr>
              <p:nvPr/>
            </p:nvSpPr>
            <p:spPr bwMode="auto">
              <a:xfrm>
                <a:off x="2334" y="3067"/>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44"/>
              <p:cNvSpPr>
                <a:spLocks noChangeShapeType="1"/>
              </p:cNvSpPr>
              <p:nvPr/>
            </p:nvSpPr>
            <p:spPr bwMode="auto">
              <a:xfrm>
                <a:off x="1699" y="3067"/>
                <a:ext cx="5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Line 45"/>
              <p:cNvSpPr>
                <a:spLocks noChangeShapeType="1"/>
              </p:cNvSpPr>
              <p:nvPr/>
            </p:nvSpPr>
            <p:spPr bwMode="auto">
              <a:xfrm>
                <a:off x="1699" y="3566"/>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0" name="Line 46"/>
              <p:cNvSpPr>
                <a:spLocks noChangeShapeType="1"/>
              </p:cNvSpPr>
              <p:nvPr/>
            </p:nvSpPr>
            <p:spPr bwMode="auto">
              <a:xfrm>
                <a:off x="1472" y="2931"/>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1" name="Line 47"/>
              <p:cNvSpPr>
                <a:spLocks noChangeShapeType="1"/>
              </p:cNvSpPr>
              <p:nvPr/>
            </p:nvSpPr>
            <p:spPr bwMode="auto">
              <a:xfrm>
                <a:off x="2152" y="2931"/>
                <a:ext cx="182"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2" name="Line 48"/>
              <p:cNvSpPr>
                <a:spLocks noChangeShapeType="1"/>
              </p:cNvSpPr>
              <p:nvPr/>
            </p:nvSpPr>
            <p:spPr bwMode="auto">
              <a:xfrm>
                <a:off x="1472" y="3385"/>
                <a:ext cx="227"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49"/>
              <p:cNvSpPr>
                <a:spLocks noChangeShapeType="1"/>
              </p:cNvSpPr>
              <p:nvPr/>
            </p:nvSpPr>
            <p:spPr bwMode="auto">
              <a:xfrm>
                <a:off x="2152" y="3385"/>
                <a:ext cx="182"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Text Box 50"/>
              <p:cNvSpPr txBox="1">
                <a:spLocks noChangeArrowheads="1"/>
              </p:cNvSpPr>
              <p:nvPr/>
            </p:nvSpPr>
            <p:spPr bwMode="auto">
              <a:xfrm>
                <a:off x="1323" y="26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8225" name="Text Box 51"/>
              <p:cNvSpPr txBox="1">
                <a:spLocks noChangeArrowheads="1"/>
              </p:cNvSpPr>
              <p:nvPr/>
            </p:nvSpPr>
            <p:spPr bwMode="auto">
              <a:xfrm>
                <a:off x="2094" y="26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a:t>
                </a:r>
              </a:p>
            </p:txBody>
          </p:sp>
          <p:sp>
            <p:nvSpPr>
              <p:cNvPr id="8226" name="Text Box 52"/>
              <p:cNvSpPr txBox="1">
                <a:spLocks noChangeArrowheads="1"/>
              </p:cNvSpPr>
              <p:nvPr/>
            </p:nvSpPr>
            <p:spPr bwMode="auto">
              <a:xfrm>
                <a:off x="2412" y="289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3</a:t>
                </a:r>
              </a:p>
            </p:txBody>
          </p:sp>
          <p:sp>
            <p:nvSpPr>
              <p:cNvPr id="8227" name="Text Box 53"/>
              <p:cNvSpPr txBox="1">
                <a:spLocks noChangeArrowheads="1"/>
              </p:cNvSpPr>
              <p:nvPr/>
            </p:nvSpPr>
            <p:spPr bwMode="auto">
              <a:xfrm>
                <a:off x="1686" y="28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4</a:t>
                </a:r>
              </a:p>
            </p:txBody>
          </p:sp>
          <p:sp>
            <p:nvSpPr>
              <p:cNvPr id="8228" name="Text Box 54"/>
              <p:cNvSpPr txBox="1">
                <a:spLocks noChangeArrowheads="1"/>
              </p:cNvSpPr>
              <p:nvPr/>
            </p:nvSpPr>
            <p:spPr bwMode="auto">
              <a:xfrm>
                <a:off x="1641" y="356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5</a:t>
                </a:r>
              </a:p>
            </p:txBody>
          </p:sp>
          <p:sp>
            <p:nvSpPr>
              <p:cNvPr id="8229" name="Text Box 55"/>
              <p:cNvSpPr txBox="1">
                <a:spLocks noChangeArrowheads="1"/>
              </p:cNvSpPr>
              <p:nvPr/>
            </p:nvSpPr>
            <p:spPr bwMode="auto">
              <a:xfrm>
                <a:off x="1290" y="33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6</a:t>
                </a:r>
              </a:p>
            </p:txBody>
          </p:sp>
          <p:sp>
            <p:nvSpPr>
              <p:cNvPr id="8230" name="Text Box 56"/>
              <p:cNvSpPr txBox="1">
                <a:spLocks noChangeArrowheads="1"/>
              </p:cNvSpPr>
              <p:nvPr/>
            </p:nvSpPr>
            <p:spPr bwMode="auto">
              <a:xfrm>
                <a:off x="1971" y="33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7</a:t>
                </a:r>
              </a:p>
            </p:txBody>
          </p:sp>
          <p:sp>
            <p:nvSpPr>
              <p:cNvPr id="8231" name="Text Box 57"/>
              <p:cNvSpPr txBox="1">
                <a:spLocks noChangeArrowheads="1"/>
              </p:cNvSpPr>
              <p:nvPr/>
            </p:nvSpPr>
            <p:spPr bwMode="auto">
              <a:xfrm>
                <a:off x="2276" y="356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8</a:t>
                </a:r>
              </a:p>
            </p:txBody>
          </p:sp>
        </p:grpSp>
        <p:sp>
          <p:nvSpPr>
            <p:cNvPr id="8202" name="Text Box 58"/>
            <p:cNvSpPr txBox="1">
              <a:spLocks noChangeArrowheads="1"/>
            </p:cNvSpPr>
            <p:nvPr/>
          </p:nvSpPr>
          <p:spPr bwMode="auto">
            <a:xfrm>
              <a:off x="204" y="1571"/>
              <a:ext cx="346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993300"/>
                  </a:solidFill>
                </a:rPr>
                <a:t>例  判断下面两图是否二部图</a:t>
              </a:r>
              <a:r>
                <a:rPr lang="en-US" altLang="zh-CN" sz="3200" b="1" dirty="0">
                  <a:solidFill>
                    <a:srgbClr val="993300"/>
                  </a:solidFill>
                </a:rPr>
                <a:t>:</a:t>
              </a:r>
            </a:p>
          </p:txBody>
        </p:sp>
      </p:grpSp>
      <p:sp>
        <p:nvSpPr>
          <p:cNvPr id="3" name="文本框 2"/>
          <p:cNvSpPr txBox="1"/>
          <p:nvPr/>
        </p:nvSpPr>
        <p:spPr>
          <a:xfrm>
            <a:off x="250825" y="5686251"/>
            <a:ext cx="8713788" cy="584775"/>
          </a:xfrm>
          <a:prstGeom prst="rect">
            <a:avLst/>
          </a:prstGeom>
          <a:solidFill>
            <a:srgbClr val="92D050"/>
          </a:solidFill>
        </p:spPr>
        <p:txBody>
          <a:bodyPr wrap="square" rtlCol="0">
            <a:spAutoFit/>
          </a:bodyPr>
          <a:lstStyle/>
          <a:p>
            <a:pPr algn="ctr"/>
            <a:r>
              <a:rPr lang="zh-CN" altLang="en-US" sz="3200" b="1" dirty="0">
                <a:latin typeface="Times New Roman" panose="02020603050405020304" pitchFamily="18" charset="0"/>
              </a:rPr>
              <a:t>注意</a:t>
            </a:r>
            <a:r>
              <a:rPr lang="en-US" altLang="zh-CN" sz="3200" b="1" dirty="0">
                <a:latin typeface="Times New Roman" panose="02020603050405020304" pitchFamily="18" charset="0"/>
              </a:rPr>
              <a:t>: n (</a:t>
            </a:r>
            <a:r>
              <a:rPr lang="en-US" altLang="zh-CN" sz="3200" dirty="0"/>
              <a:t>≥2</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阶零图为二部图</a:t>
            </a:r>
            <a:r>
              <a:rPr lang="en-US" altLang="zh-CN" sz="3200" b="1" dirty="0">
                <a:latin typeface="Times New Roman" panose="02020603050405020304" pitchFamily="18" charset="0"/>
              </a:rPr>
              <a:t>. </a:t>
            </a:r>
          </a:p>
        </p:txBody>
      </p:sp>
    </p:spTree>
    <p:extLst>
      <p:ext uri="{BB962C8B-B14F-4D97-AF65-F5344CB8AC3E}">
        <p14:creationId xmlns:p14="http://schemas.microsoft.com/office/powerpoint/2010/main" val="20631431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94651"/>
                                        </p:tgtEl>
                                        <p:attrNameLst>
                                          <p:attrName>style.visibility</p:attrName>
                                        </p:attrNameLst>
                                      </p:cBhvr>
                                      <p:to>
                                        <p:strVal val="visible"/>
                                      </p:to>
                                    </p:set>
                                    <p:anim calcmode="lin" valueType="num">
                                      <p:cBhvr additive="base">
                                        <p:cTn id="16" dur="500" fill="hold"/>
                                        <p:tgtEl>
                                          <p:spTgt spid="494651"/>
                                        </p:tgtEl>
                                        <p:attrNameLst>
                                          <p:attrName>ppt_x</p:attrName>
                                        </p:attrNameLst>
                                      </p:cBhvr>
                                      <p:tavLst>
                                        <p:tav tm="0">
                                          <p:val>
                                            <p:strVal val="#ppt_x"/>
                                          </p:val>
                                        </p:tav>
                                        <p:tav tm="100000">
                                          <p:val>
                                            <p:strVal val="#ppt_x"/>
                                          </p:val>
                                        </p:tav>
                                      </p:tavLst>
                                    </p:anim>
                                    <p:anim calcmode="lin" valueType="num">
                                      <p:cBhvr additive="base">
                                        <p:cTn id="17" dur="500" fill="hold"/>
                                        <p:tgtEl>
                                          <p:spTgt spid="49465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94652"/>
                                        </p:tgtEl>
                                        <p:attrNameLst>
                                          <p:attrName>style.visibility</p:attrName>
                                        </p:attrNameLst>
                                      </p:cBhvr>
                                      <p:to>
                                        <p:strVal val="visible"/>
                                      </p:to>
                                    </p:set>
                                    <p:anim calcmode="lin" valueType="num">
                                      <p:cBhvr additive="base">
                                        <p:cTn id="22" dur="500" fill="hold"/>
                                        <p:tgtEl>
                                          <p:spTgt spid="494652"/>
                                        </p:tgtEl>
                                        <p:attrNameLst>
                                          <p:attrName>ppt_x</p:attrName>
                                        </p:attrNameLst>
                                      </p:cBhvr>
                                      <p:tavLst>
                                        <p:tav tm="0">
                                          <p:val>
                                            <p:strVal val="#ppt_x"/>
                                          </p:val>
                                        </p:tav>
                                        <p:tav tm="100000">
                                          <p:val>
                                            <p:strVal val="#ppt_x"/>
                                          </p:val>
                                        </p:tav>
                                      </p:tavLst>
                                    </p:anim>
                                    <p:anim calcmode="lin" valueType="num">
                                      <p:cBhvr additive="base">
                                        <p:cTn id="23" dur="500" fill="hold"/>
                                        <p:tgtEl>
                                          <p:spTgt spid="49465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4" grpId="0" animBg="1"/>
      <p:bldP spid="494651" grpId="0"/>
      <p:bldP spid="494652" grpId="0"/>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EB9E36-035F-4555-BBBC-DF874BDC3D38}" type="slidenum">
              <a:rPr lang="zh-CN" altLang="en-US" smtClean="0">
                <a:solidFill>
                  <a:schemeClr val="accent1"/>
                </a:solidFill>
              </a:rPr>
              <a:pPr/>
              <a:t>9</a:t>
            </a:fld>
            <a:r>
              <a:rPr lang="en-US" altLang="zh-CN" dirty="0">
                <a:solidFill>
                  <a:schemeClr val="accent1"/>
                </a:solidFill>
              </a:rPr>
              <a:t>/48</a:t>
            </a:r>
          </a:p>
        </p:txBody>
      </p:sp>
      <p:sp>
        <p:nvSpPr>
          <p:cNvPr id="9219"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定理</a:t>
            </a:r>
            <a:r>
              <a:rPr lang="en-US" altLang="zh-CN" b="1" dirty="0">
                <a:latin typeface="Calibri" panose="020F0502020204030204" pitchFamily="34" charset="0"/>
                <a:ea typeface="宋体" panose="02010600030101010101" pitchFamily="2" charset="-122"/>
              </a:rPr>
              <a:t>6.1</a:t>
            </a:r>
            <a:r>
              <a:rPr lang="zh-CN" altLang="en-US" b="1" dirty="0">
                <a:latin typeface="Calibri" panose="020F0502020204030204" pitchFamily="34" charset="0"/>
                <a:ea typeface="宋体" panose="02010600030101010101" pitchFamily="2" charset="-122"/>
              </a:rPr>
              <a:t>的证明：</a:t>
            </a:r>
            <a:r>
              <a:rPr lang="en-US" altLang="zh-CN" sz="4800" b="1" dirty="0">
                <a:latin typeface="Calibri" panose="020F0502020204030204" pitchFamily="34" charset="0"/>
                <a:ea typeface="宋体" panose="02010600030101010101" pitchFamily="2" charset="-122"/>
              </a:rPr>
              <a:t>“</a:t>
            </a:r>
            <a:r>
              <a:rPr lang="en-US" altLang="zh-CN" sz="4800" b="1" dirty="0">
                <a:latin typeface="Calibri" panose="020F0502020204030204" pitchFamily="34" charset="0"/>
                <a:ea typeface="宋体" panose="02010600030101010101" pitchFamily="2" charset="-122"/>
                <a:sym typeface="Symbol" panose="05050102010706020507" pitchFamily="18" charset="2"/>
              </a:rPr>
              <a:t></a:t>
            </a:r>
            <a:r>
              <a:rPr lang="en-US" altLang="zh-CN" sz="4800" b="1" dirty="0">
                <a:latin typeface="Calibri" panose="020F0502020204030204" pitchFamily="34" charset="0"/>
                <a:ea typeface="宋体" panose="02010600030101010101" pitchFamily="2" charset="-122"/>
              </a:rPr>
              <a:t> ”</a:t>
            </a:r>
            <a:endParaRPr lang="zh-CN" altLang="en-US" sz="4800" b="1" dirty="0">
              <a:latin typeface="Calibri" panose="020F0502020204030204" pitchFamily="34" charset="0"/>
              <a:ea typeface="宋体" panose="02010600030101010101" pitchFamily="2" charset="-122"/>
            </a:endParaRPr>
          </a:p>
        </p:txBody>
      </p:sp>
      <p:sp>
        <p:nvSpPr>
          <p:cNvPr id="495619" name="Rectangle 3"/>
          <p:cNvSpPr>
            <a:spLocks noGrp="1"/>
          </p:cNvSpPr>
          <p:nvPr>
            <p:ph type="body" idx="4294967295"/>
          </p:nvPr>
        </p:nvSpPr>
        <p:spPr>
          <a:xfrm>
            <a:off x="323850" y="836613"/>
            <a:ext cx="8569325" cy="5472112"/>
          </a:xfrm>
        </p:spPr>
        <p:txBody>
          <a:bodyPr/>
          <a:lstStyle/>
          <a:p>
            <a:pPr marL="803275" indent="-803275">
              <a:lnSpc>
                <a:spcPct val="11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如果 是二部图，（</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2</a:t>
            </a:r>
            <a:r>
              <a:rPr lang="zh-CN" altLang="en-US" sz="2800" b="1">
                <a:latin typeface="Calibri" panose="020F0502020204030204" pitchFamily="34" charset="0"/>
                <a:ea typeface="宋体" panose="02010600030101010101" pitchFamily="2" charset="-122"/>
              </a:rPr>
              <a:t>）是它的二分类。</a:t>
            </a:r>
          </a:p>
          <a:p>
            <a:pPr marL="803275" indent="-803275">
              <a:lnSpc>
                <a:spcPct val="12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令         </a:t>
            </a:r>
          </a:p>
          <a:p>
            <a:pPr marL="803275" indent="-803275">
              <a:lnSpc>
                <a:spcPct val="12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            （</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i0</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i1</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i(l-1)</a:t>
            </a:r>
            <a:r>
              <a:rPr lang="en-US" altLang="zh-CN" sz="2800" b="1">
                <a:latin typeface="Calibri" panose="020F0502020204030204" pitchFamily="34" charset="0"/>
                <a:ea typeface="宋体" panose="02010600030101010101" pitchFamily="2" charset="-122"/>
              </a:rPr>
              <a:t> </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i0</a:t>
            </a:r>
            <a:r>
              <a:rPr lang="zh-CN" altLang="en-US" sz="2800" b="1">
                <a:latin typeface="Calibri" panose="020F0502020204030204" pitchFamily="34" charset="0"/>
                <a:ea typeface="宋体" panose="02010600030101010101" pitchFamily="2" charset="-122"/>
              </a:rPr>
              <a:t>）</a:t>
            </a:r>
          </a:p>
          <a:p>
            <a:pPr marL="803275" indent="-803275">
              <a:lnSpc>
                <a:spcPct val="12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 是</a:t>
            </a:r>
            <a:r>
              <a:rPr lang="en-US" altLang="zh-CN" sz="2800" b="1">
                <a:latin typeface="Calibri" panose="020F0502020204030204" pitchFamily="34" charset="0"/>
                <a:ea typeface="宋体" panose="02010600030101010101" pitchFamily="2" charset="-122"/>
              </a:rPr>
              <a:t>G</a:t>
            </a:r>
            <a:r>
              <a:rPr lang="zh-CN" altLang="en-US" sz="2800" b="1">
                <a:latin typeface="Calibri" panose="020F0502020204030204" pitchFamily="34" charset="0"/>
                <a:ea typeface="宋体" panose="02010600030101010101" pitchFamily="2" charset="-122"/>
              </a:rPr>
              <a:t>中的一条长度为</a:t>
            </a:r>
            <a:r>
              <a:rPr lang="en-US" altLang="zh-CN" sz="2800" b="1">
                <a:latin typeface="Calibri" panose="020F0502020204030204" pitchFamily="34" charset="0"/>
                <a:ea typeface="宋体" panose="02010600030101010101" pitchFamily="2" charset="-122"/>
              </a:rPr>
              <a:t>l</a:t>
            </a:r>
            <a:r>
              <a:rPr lang="zh-CN" altLang="en-US" sz="2800" b="1">
                <a:latin typeface="Calibri" panose="020F0502020204030204" pitchFamily="34" charset="0"/>
                <a:ea typeface="宋体" panose="02010600030101010101" pitchFamily="2" charset="-122"/>
              </a:rPr>
              <a:t>的回路。</a:t>
            </a:r>
          </a:p>
          <a:p>
            <a:pPr marL="803275" indent="-803275">
              <a:lnSpc>
                <a:spcPct val="12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 不失一般性，设 </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io</a:t>
            </a:r>
            <a:r>
              <a:rPr lang="en-US" altLang="zh-CN" sz="2800">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a:t>
            </a:r>
          </a:p>
          <a:p>
            <a:pPr marL="803275" indent="-803275">
              <a:lnSpc>
                <a:spcPct val="12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 因此，由二部图的定义知 </a:t>
            </a:r>
          </a:p>
          <a:p>
            <a:pPr marL="803275" indent="-803275">
              <a:lnSpc>
                <a:spcPct val="120000"/>
              </a:lnSpc>
              <a:buFont typeface="Arial" panose="020B0604020202020204" pitchFamily="34" charset="0"/>
              <a:buNone/>
            </a:pPr>
            <a:r>
              <a:rPr lang="en-US" altLang="zh-CN" sz="2800" b="1">
                <a:latin typeface="Calibri" panose="020F0502020204030204" pitchFamily="34" charset="0"/>
                <a:ea typeface="宋体" panose="02010600030101010101" pitchFamily="2" charset="-122"/>
              </a:rPr>
              <a:t>                    v</a:t>
            </a:r>
            <a:r>
              <a:rPr lang="en-US" altLang="zh-CN" sz="2800" b="1" baseline="-25000">
                <a:latin typeface="Calibri" panose="020F0502020204030204" pitchFamily="34" charset="0"/>
                <a:ea typeface="宋体" panose="02010600030101010101" pitchFamily="2" charset="-122"/>
              </a:rPr>
              <a:t>i0</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i2</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i(l-2) </a:t>
            </a:r>
            <a:r>
              <a:rPr lang="en-US" altLang="zh-CN" sz="2800">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a:t>
            </a:r>
          </a:p>
          <a:p>
            <a:pPr marL="803275" indent="-803275">
              <a:lnSpc>
                <a:spcPct val="12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 而        </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i1</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i3</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i(l-1) </a:t>
            </a:r>
            <a:r>
              <a:rPr lang="en-US" altLang="zh-CN" sz="2800">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V</a:t>
            </a:r>
            <a:r>
              <a:rPr lang="en-US" altLang="zh-CN" sz="2800" b="1" baseline="-25000">
                <a:latin typeface="Calibri" panose="020F0502020204030204" pitchFamily="34" charset="0"/>
                <a:ea typeface="宋体" panose="02010600030101010101" pitchFamily="2" charset="-122"/>
              </a:rPr>
              <a:t>2</a:t>
            </a:r>
            <a:r>
              <a:rPr lang="zh-CN" altLang="en-US" sz="2800" b="1">
                <a:latin typeface="Calibri" panose="020F0502020204030204" pitchFamily="34" charset="0"/>
                <a:ea typeface="宋体" panose="02010600030101010101" pitchFamily="2" charset="-122"/>
              </a:rPr>
              <a:t>，</a:t>
            </a:r>
          </a:p>
          <a:p>
            <a:pPr marL="803275" indent="-803275">
              <a:lnSpc>
                <a:spcPct val="12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 所以</a:t>
            </a:r>
            <a:r>
              <a:rPr lang="en-US" altLang="zh-CN" sz="2800" b="1">
                <a:latin typeface="Calibri" panose="020F0502020204030204" pitchFamily="34" charset="0"/>
                <a:ea typeface="宋体" panose="02010600030101010101" pitchFamily="2" charset="-122"/>
              </a:rPr>
              <a:t>, l-1 </a:t>
            </a:r>
            <a:r>
              <a:rPr lang="zh-CN" altLang="en-US" sz="2800" b="1">
                <a:latin typeface="Calibri" panose="020F0502020204030204" pitchFamily="34" charset="0"/>
                <a:ea typeface="宋体" panose="02010600030101010101" pitchFamily="2" charset="-122"/>
              </a:rPr>
              <a:t>是奇数， 即 </a:t>
            </a:r>
            <a:r>
              <a:rPr lang="en-US" altLang="zh-CN" sz="2800" b="1">
                <a:latin typeface="Calibri" panose="020F0502020204030204" pitchFamily="34" charset="0"/>
                <a:ea typeface="宋体" panose="02010600030101010101" pitchFamily="2" charset="-122"/>
              </a:rPr>
              <a:t>l</a:t>
            </a:r>
            <a:r>
              <a:rPr lang="zh-CN" altLang="en-US" sz="2800" b="1">
                <a:latin typeface="Calibri" panose="020F0502020204030204" pitchFamily="34" charset="0"/>
                <a:ea typeface="宋体" panose="02010600030101010101" pitchFamily="2" charset="-122"/>
              </a:rPr>
              <a:t>是偶数。</a:t>
            </a:r>
            <a:endParaRPr lang="zh-CN" altLang="en-US" sz="28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711121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561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56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316434</TotalTime>
  <Words>6233</Words>
  <Application>Microsoft Office PowerPoint</Application>
  <PresentationFormat>全屏显示(4:3)</PresentationFormat>
  <Paragraphs>491</Paragraphs>
  <Slides>53</Slides>
  <Notes>23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8" baseType="lpstr">
      <vt:lpstr>PingFang SC</vt:lpstr>
      <vt:lpstr>黑体</vt:lpstr>
      <vt:lpstr>宋体</vt:lpstr>
      <vt:lpstr>新宋体</vt:lpstr>
      <vt:lpstr>Arial</vt:lpstr>
      <vt:lpstr>Calibri</vt:lpstr>
      <vt:lpstr>Cambria Math</vt:lpstr>
      <vt:lpstr>Courier New</vt:lpstr>
      <vt:lpstr>Open Sans</vt:lpstr>
      <vt:lpstr>Source Serif Pro</vt:lpstr>
      <vt:lpstr>Symbol</vt:lpstr>
      <vt:lpstr>Times New Roman</vt:lpstr>
      <vt:lpstr>Wingdings</vt:lpstr>
      <vt:lpstr>4_Office 主题</vt:lpstr>
      <vt:lpstr>图片</vt:lpstr>
      <vt:lpstr>PowerPoint 演示文稿</vt:lpstr>
      <vt:lpstr>第6章 特殊的图 </vt:lpstr>
      <vt:lpstr>6.1 二部图</vt:lpstr>
      <vt:lpstr>例</vt:lpstr>
      <vt:lpstr>二部图（二分图、偶图）</vt:lpstr>
      <vt:lpstr>完全二部图Kn,m</vt:lpstr>
      <vt:lpstr>例 下述各图是否是二部图? </vt:lpstr>
      <vt:lpstr>定理6.1</vt:lpstr>
      <vt:lpstr>定理6.1的证明：“ ”</vt:lpstr>
      <vt:lpstr>定理6.1的证明：“ ”</vt:lpstr>
      <vt:lpstr>证明“ ” (续)</vt:lpstr>
      <vt:lpstr>例</vt:lpstr>
      <vt:lpstr>例 已知 a, b, c, d, e, f, g七个人的下述事实：</vt:lpstr>
      <vt:lpstr>PowerPoint 演示文稿</vt:lpstr>
      <vt:lpstr>完美匹配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  欧拉图</vt:lpstr>
      <vt:lpstr>哥德尼斯堡七桥问题</vt:lpstr>
      <vt:lpstr>欧拉(Leonhard Euler，1707－1783)</vt:lpstr>
      <vt:lpstr>定义6.4</vt:lpstr>
      <vt:lpstr>PowerPoint 演示文稿</vt:lpstr>
      <vt:lpstr>定理6.4（欧拉，1736年）</vt:lpstr>
      <vt:lpstr>例 找欧拉通路</vt:lpstr>
      <vt:lpstr>例 找欧拉通路</vt:lpstr>
      <vt:lpstr>一笔画问题</vt:lpstr>
      <vt:lpstr>例  判断下面两图能否一笔画出</vt:lpstr>
      <vt:lpstr>哥德尼斯堡七桥问题（续） </vt:lpstr>
      <vt:lpstr>例 如果可能，请画两个顶点是偶数，边是奇数的欧拉图。否则说明理由。</vt:lpstr>
      <vt:lpstr>例   证明一个欧拉图不存在割边，即不存在一条边，拿去此边后，原图变成不连通的两部分。</vt:lpstr>
      <vt:lpstr>例(蚂蚁比赛问题)</vt:lpstr>
      <vt:lpstr>定理6.5</vt:lpstr>
      <vt:lpstr>例  判断以下有向图是否有欧拉回路、欧拉通路。 </vt:lpstr>
      <vt:lpstr>例 2元2级布鲁英（De Bruijn)序列</vt:lpstr>
      <vt:lpstr>例 2元3级布鲁英（De Bruijn)序列</vt:lpstr>
      <vt:lpstr>例 2元3级布鲁英（De Bruijn)序列</vt:lpstr>
      <vt:lpstr>例  2元3级布鲁英（De Bruijn)序列</vt:lpstr>
      <vt:lpstr>例  2元3级布鲁英（De Bruijn)序列</vt:lpstr>
      <vt:lpstr>例 2元4级布鲁英（De Bruijn)序列</vt:lpstr>
      <vt:lpstr>例 2元4级布鲁英（De Bruijn)序列</vt:lpstr>
      <vt:lpstr>例 2元n级布鲁英（De Bruijn)序列</vt:lpstr>
      <vt:lpstr>中国邮递员问题</vt:lpstr>
      <vt:lpstr>中国邮递员问题</vt:lpstr>
      <vt:lpstr>作业16</vt:lpstr>
      <vt:lpstr>作业14参考解答</vt:lpstr>
      <vt:lpstr>PowerPoint 演示文稿</vt:lpstr>
      <vt:lpstr>PowerPoint 演示文稿</vt:lpstr>
      <vt:lpstr>兴趣题 在边长为1的正方形内任取五点，试证至少有两点，其间距离小于等于 √2/2。</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jin zhong</cp:lastModifiedBy>
  <cp:revision>246</cp:revision>
  <dcterms:created xsi:type="dcterms:W3CDTF">2090-01-01T11:28:32Z</dcterms:created>
  <dcterms:modified xsi:type="dcterms:W3CDTF">2024-11-04T06:23:43Z</dcterms:modified>
</cp:coreProperties>
</file>