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50"/>
  </p:notesMasterIdLst>
  <p:sldIdLst>
    <p:sldId id="809" r:id="rId2"/>
    <p:sldId id="676" r:id="rId3"/>
    <p:sldId id="677" r:id="rId4"/>
    <p:sldId id="678" r:id="rId5"/>
    <p:sldId id="679" r:id="rId6"/>
    <p:sldId id="680" r:id="rId7"/>
    <p:sldId id="681" r:id="rId8"/>
    <p:sldId id="682" r:id="rId9"/>
    <p:sldId id="683" r:id="rId10"/>
    <p:sldId id="684" r:id="rId11"/>
    <p:sldId id="685" r:id="rId12"/>
    <p:sldId id="686" r:id="rId13"/>
    <p:sldId id="687" r:id="rId14"/>
    <p:sldId id="688" r:id="rId15"/>
    <p:sldId id="689" r:id="rId16"/>
    <p:sldId id="730" r:id="rId17"/>
    <p:sldId id="697" r:id="rId18"/>
    <p:sldId id="698" r:id="rId19"/>
    <p:sldId id="701" r:id="rId20"/>
    <p:sldId id="702" r:id="rId21"/>
    <p:sldId id="703" r:id="rId22"/>
    <p:sldId id="705" r:id="rId23"/>
    <p:sldId id="801" r:id="rId24"/>
    <p:sldId id="706" r:id="rId25"/>
    <p:sldId id="707" r:id="rId26"/>
    <p:sldId id="708" r:id="rId27"/>
    <p:sldId id="806" r:id="rId28"/>
    <p:sldId id="709" r:id="rId29"/>
    <p:sldId id="710" r:id="rId30"/>
    <p:sldId id="711" r:id="rId31"/>
    <p:sldId id="713" r:id="rId32"/>
    <p:sldId id="805" r:id="rId33"/>
    <p:sldId id="714" r:id="rId34"/>
    <p:sldId id="715" r:id="rId35"/>
    <p:sldId id="716" r:id="rId36"/>
    <p:sldId id="804" r:id="rId37"/>
    <p:sldId id="807" r:id="rId38"/>
    <p:sldId id="811" r:id="rId39"/>
    <p:sldId id="813" r:id="rId40"/>
    <p:sldId id="718" r:id="rId41"/>
    <p:sldId id="719" r:id="rId42"/>
    <p:sldId id="720" r:id="rId43"/>
    <p:sldId id="721" r:id="rId44"/>
    <p:sldId id="799" r:id="rId45"/>
    <p:sldId id="810" r:id="rId46"/>
    <p:sldId id="613" r:id="rId47"/>
    <p:sldId id="612" r:id="rId48"/>
    <p:sldId id="604"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7F717"/>
    <a:srgbClr val="DC3939"/>
    <a:srgbClr val="66FF33"/>
    <a:srgbClr val="EBFC10"/>
    <a:srgbClr val="006600"/>
    <a:srgbClr val="00FFFF"/>
    <a:srgbClr val="95B3D7"/>
    <a:srgbClr val="7F8D8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76781" autoAdjust="0"/>
  </p:normalViewPr>
  <p:slideViewPr>
    <p:cSldViewPr>
      <p:cViewPr varScale="1">
        <p:scale>
          <a:sx n="64" d="100"/>
          <a:sy n="64" d="100"/>
        </p:scale>
        <p:origin x="51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0F4B8FFF-348F-48D2-970E-426964F87A74}" type="datetimeFigureOut">
              <a:rPr lang="zh-CN" altLang="en-US"/>
              <a:pPr>
                <a:defRPr/>
              </a:pPr>
              <a:t>2024/11/28</a:t>
            </a:fld>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653C89AD-B5AC-4F41-8F0C-106E4389BE7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2403608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我们称一个没有多重边，没有自环，也没有孤立点的图为简单图，若不声明是简单图，就泛指图或多重图。</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证明见王元元</a:t>
            </a:r>
            <a:r>
              <a:rPr lang="en-US" altLang="zh-CN" dirty="0"/>
              <a:t>《</a:t>
            </a:r>
            <a:r>
              <a:rPr lang="zh-CN" altLang="en-US" dirty="0"/>
              <a:t>离散数学导论</a:t>
            </a:r>
            <a:r>
              <a:rPr lang="en-US" altLang="zh-CN" dirty="0"/>
              <a:t>》p174.</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(2008</a:t>
            </a:r>
            <a:r>
              <a:rPr lang="zh-CN" altLang="en-US" dirty="0"/>
              <a:t>硕士）</a:t>
            </a:r>
          </a:p>
        </p:txBody>
      </p:sp>
      <p:sp>
        <p:nvSpPr>
          <p:cNvPr id="952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9550CA6-782C-4DC4-B8BD-324F89B38A7C}" type="slidenum">
              <a:rPr lang="zh-CN" altLang="en-US" sz="1200"/>
              <a:pPr algn="r"/>
              <a:t>23</a:t>
            </a:fld>
            <a:endParaRPr lang="en-US" altLang="zh-CN" sz="1200"/>
          </a:p>
        </p:txBody>
      </p:sp>
    </p:spTree>
    <p:extLst>
      <p:ext uri="{BB962C8B-B14F-4D97-AF65-F5344CB8AC3E}">
        <p14:creationId xmlns:p14="http://schemas.microsoft.com/office/powerpoint/2010/main" val="247767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25</a:t>
            </a:fld>
            <a:endParaRPr lang="en-US" altLang="zh-CN"/>
          </a:p>
        </p:txBody>
      </p:sp>
    </p:spTree>
    <p:extLst>
      <p:ext uri="{BB962C8B-B14F-4D97-AF65-F5344CB8AC3E}">
        <p14:creationId xmlns:p14="http://schemas.microsoft.com/office/powerpoint/2010/main" val="3167146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26</a:t>
            </a:fld>
            <a:endParaRPr lang="en-US" altLang="zh-CN"/>
          </a:p>
        </p:txBody>
      </p:sp>
    </p:spTree>
    <p:extLst>
      <p:ext uri="{BB962C8B-B14F-4D97-AF65-F5344CB8AC3E}">
        <p14:creationId xmlns:p14="http://schemas.microsoft.com/office/powerpoint/2010/main" val="2701582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27</a:t>
            </a:fld>
            <a:endParaRPr lang="en-US" altLang="zh-CN"/>
          </a:p>
        </p:txBody>
      </p:sp>
    </p:spTree>
    <p:extLst>
      <p:ext uri="{BB962C8B-B14F-4D97-AF65-F5344CB8AC3E}">
        <p14:creationId xmlns:p14="http://schemas.microsoft.com/office/powerpoint/2010/main" val="1096977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072609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33421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338756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39</a:t>
            </a:fld>
            <a:endParaRPr lang="en-US" altLang="zh-CN"/>
          </a:p>
        </p:txBody>
      </p:sp>
    </p:spTree>
    <p:extLst>
      <p:ext uri="{BB962C8B-B14F-4D97-AF65-F5344CB8AC3E}">
        <p14:creationId xmlns:p14="http://schemas.microsoft.com/office/powerpoint/2010/main" val="1446355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p:spPr>
      </p:sp>
      <p:sp>
        <p:nvSpPr>
          <p:cNvPr id="860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2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7262ED-47C0-4ED3-9E16-BD7A44C1E8CE}" type="slidenum">
              <a:rPr lang="zh-CN" altLang="en-US"/>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“旅行货郎问题”是这么容易明白，可是要找出一个行之有效及能迅速提供解答的方法，目前并不存在。人们现在对于这问题的实际情形都是借助高速的电子计算机来运算。</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53C89AD-B5AC-4F41-8F0C-106E4389BE78}" type="slidenum">
              <a:rPr lang="zh-CN" altLang="en-US" smtClean="0"/>
              <a:pPr/>
              <a:t>44</a:t>
            </a:fld>
            <a:endParaRPr lang="en-US" altLang="zh-CN"/>
          </a:p>
        </p:txBody>
      </p:sp>
    </p:spTree>
    <p:extLst>
      <p:ext uri="{BB962C8B-B14F-4D97-AF65-F5344CB8AC3E}">
        <p14:creationId xmlns:p14="http://schemas.microsoft.com/office/powerpoint/2010/main" val="1988485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F2612-B596-8C3F-AE52-5B394BDC4C5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8C3DD8-870E-388E-80D0-7E1397E9162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A0B5CC2-E384-88C5-75B1-E3715877CDC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E663A72-534F-5B21-CE2E-29462AB5EF68}"/>
              </a:ext>
            </a:extLst>
          </p:cNvPr>
          <p:cNvSpPr>
            <a:spLocks noGrp="1"/>
          </p:cNvSpPr>
          <p:nvPr>
            <p:ph type="sldNum" sz="quarter" idx="5"/>
          </p:nvPr>
        </p:nvSpPr>
        <p:spPr/>
        <p:txBody>
          <a:bodyPr/>
          <a:lstStyle/>
          <a:p>
            <a:fld id="{653C89AD-B5AC-4F41-8F0C-106E4389BE78}" type="slidenum">
              <a:rPr lang="zh-CN" altLang="en-US" smtClean="0"/>
              <a:pPr/>
              <a:t>45</a:t>
            </a:fld>
            <a:endParaRPr lang="en-US" altLang="zh-CN"/>
          </a:p>
        </p:txBody>
      </p:sp>
    </p:spTree>
    <p:extLst>
      <p:ext uri="{BB962C8B-B14F-4D97-AF65-F5344CB8AC3E}">
        <p14:creationId xmlns:p14="http://schemas.microsoft.com/office/powerpoint/2010/main" val="3122826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2E180E-5D7D-4A6E-820C-92D78CF64EF1}" type="slidenum">
              <a:rPr lang="zh-CN" altLang="en-US" smtClean="0"/>
              <a:pPr/>
              <a:t>48</a:t>
            </a:fld>
            <a:endParaRPr lang="en-US" altLang="zh-CN"/>
          </a:p>
        </p:txBody>
      </p:sp>
    </p:spTree>
    <p:extLst>
      <p:ext uri="{BB962C8B-B14F-4D97-AF65-F5344CB8AC3E}">
        <p14:creationId xmlns:p14="http://schemas.microsoft.com/office/powerpoint/2010/main" val="3750565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關於周遊世界問題是有一段頗為有趣的故事的。話說當年哈密頓設計了這個問題，並且以二十五英鎊賣給了玩具商。玩具商就為此而設計了一個玩具。</a:t>
            </a:r>
          </a:p>
          <a:p>
            <a:pPr eaLnBrk="1" hangingPunct="1"/>
            <a:r>
              <a:rPr lang="zh-CN" altLang="en-US"/>
              <a:t>玩具商起初以為這是一道難題，可以吸引消費者購買。誰知當這玩具推出巿面後，這個問題就立刻被人解決了！令到玩具商虧蝕了一大筆金錢。</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solidFill>
                  <a:srgbClr val="333300"/>
                </a:solidFill>
              </a:rPr>
              <a:t>Hamilton</a:t>
            </a:r>
            <a:r>
              <a:rPr lang="zh-CN" altLang="en-US" b="1">
                <a:solidFill>
                  <a:srgbClr val="333300"/>
                </a:solidFill>
              </a:rPr>
              <a:t>诞生在</a:t>
            </a:r>
            <a:r>
              <a:rPr lang="en-US" altLang="zh-CN" b="1">
                <a:solidFill>
                  <a:srgbClr val="333300"/>
                </a:solidFill>
              </a:rPr>
              <a:t>1805</a:t>
            </a:r>
            <a:r>
              <a:rPr lang="zh-CN" altLang="en-US" b="1">
                <a:solidFill>
                  <a:srgbClr val="333300"/>
                </a:solidFill>
              </a:rPr>
              <a:t>年</a:t>
            </a:r>
            <a:r>
              <a:rPr lang="en-US" altLang="zh-CN" b="1">
                <a:solidFill>
                  <a:srgbClr val="333300"/>
                </a:solidFill>
              </a:rPr>
              <a:t>8</a:t>
            </a:r>
            <a:r>
              <a:rPr lang="zh-CN" altLang="en-US" b="1">
                <a:solidFill>
                  <a:srgbClr val="333300"/>
                </a:solidFill>
              </a:rPr>
              <a:t>月</a:t>
            </a:r>
            <a:r>
              <a:rPr lang="en-US" altLang="zh-CN" b="1">
                <a:solidFill>
                  <a:srgbClr val="333300"/>
                </a:solidFill>
              </a:rPr>
              <a:t>3-4</a:t>
            </a:r>
            <a:r>
              <a:rPr lang="zh-CN" altLang="en-US" b="1">
                <a:solidFill>
                  <a:srgbClr val="333300"/>
                </a:solidFill>
              </a:rPr>
              <a:t>日的正夜，他是一个天才神童。在都柏林大学圣三一学院（该大学的数学学院已定名为哈密顿学院）的每一次文学和科学测试中他都从没有被任何人超过，他大学时居住在</a:t>
            </a:r>
            <a:r>
              <a:rPr lang="en-US" altLang="zh-CN" b="1">
                <a:solidFill>
                  <a:srgbClr val="333300"/>
                </a:solidFill>
              </a:rPr>
              <a:t>Dunsink</a:t>
            </a:r>
            <a:r>
              <a:rPr lang="zh-CN" altLang="en-US" b="1">
                <a:solidFill>
                  <a:srgbClr val="333300"/>
                </a:solidFill>
              </a:rPr>
              <a:t>天文台并在没有毕业时已是爱尔兰皇家天文学家一员，他对数学和物理理论做出重要的贡献。</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周遊世界問題可以算是歐拉七橋問題的延續。解此題時，亦應用了圖論的特性，就是圖中點與線之間的關係是最重要的，點的位置和線的長度並不重要，因此我們可以將原圖變形，並壓平至一個平面之上來考慮，從而得到它的解。 </a:t>
            </a:r>
          </a:p>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初等回路</a:t>
            </a:r>
            <a:r>
              <a:rPr lang="en-US" altLang="zh-CN" dirty="0"/>
              <a:t>=</a:t>
            </a:r>
            <a:r>
              <a:rPr lang="zh-CN" altLang="en-US" dirty="0"/>
              <a:t>圈</a:t>
            </a:r>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7</a:t>
            </a:fld>
            <a:endParaRPr lang="en-US" altLang="zh-CN"/>
          </a:p>
        </p:txBody>
      </p:sp>
    </p:spTree>
    <p:extLst>
      <p:ext uri="{BB962C8B-B14F-4D97-AF65-F5344CB8AC3E}">
        <p14:creationId xmlns:p14="http://schemas.microsoft.com/office/powerpoint/2010/main" val="91389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9</a:t>
            </a:fld>
            <a:endParaRPr lang="en-US" altLang="zh-CN"/>
          </a:p>
        </p:txBody>
      </p:sp>
    </p:spTree>
    <p:extLst>
      <p:ext uri="{BB962C8B-B14F-4D97-AF65-F5344CB8AC3E}">
        <p14:creationId xmlns:p14="http://schemas.microsoft.com/office/powerpoint/2010/main" val="3850135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53C89AD-B5AC-4F41-8F0C-106E4389BE78}" type="slidenum">
              <a:rPr lang="zh-CN" altLang="en-US" smtClean="0"/>
              <a:pPr/>
              <a:t>10</a:t>
            </a:fld>
            <a:endParaRPr lang="en-US" altLang="zh-CN"/>
          </a:p>
        </p:txBody>
      </p:sp>
    </p:spTree>
    <p:extLst>
      <p:ext uri="{BB962C8B-B14F-4D97-AF65-F5344CB8AC3E}">
        <p14:creationId xmlns:p14="http://schemas.microsoft.com/office/powerpoint/2010/main" val="2251793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我们称一个没有多重边，没有自环，也没有孤立点的图为简单图，若不声明是简单图，就泛指图或多重图。</a:t>
            </a:r>
          </a:p>
          <a:p>
            <a:pPr eaLnBrk="1" hangingPunct="1"/>
            <a:endParaRPr lang="zh-CN" altLang="en-US"/>
          </a:p>
          <a:p>
            <a:pPr eaLnBrk="1" hangingPunct="1"/>
            <a:r>
              <a:rPr lang="zh-CN" altLang="en-US" b="1">
                <a:solidFill>
                  <a:schemeClr val="tx2"/>
                </a:solidFill>
              </a:rPr>
              <a:t>在耿素云</a:t>
            </a:r>
            <a:r>
              <a:rPr lang="en-US" altLang="zh-CN" b="1">
                <a:solidFill>
                  <a:schemeClr val="tx2"/>
                </a:solidFill>
              </a:rPr>
              <a:t>《</a:t>
            </a:r>
            <a:r>
              <a:rPr lang="zh-CN" altLang="en-US" b="1">
                <a:solidFill>
                  <a:schemeClr val="tx2"/>
                </a:solidFill>
              </a:rPr>
              <a:t>离散数学</a:t>
            </a:r>
            <a:r>
              <a:rPr lang="en-US" altLang="zh-CN" b="1">
                <a:solidFill>
                  <a:schemeClr val="tx2"/>
                </a:solidFill>
              </a:rPr>
              <a:t>》</a:t>
            </a:r>
            <a:r>
              <a:rPr lang="zh-CN" altLang="en-US" b="1">
                <a:solidFill>
                  <a:schemeClr val="tx2"/>
                </a:solidFill>
              </a:rPr>
              <a:t>上，充分性条件仅要求对于不相邻的顶点成立即可。</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B5CFB41B-4A46-49D3-96C4-C394696DB229}" type="slidenum">
              <a:rPr lang="zh-CN" altLang="en-US" smtClean="0"/>
              <a:pPr/>
              <a:t>‹#›</a:t>
            </a:fld>
            <a:r>
              <a:rPr lang="en-US" altLang="zh-CN" dirty="0"/>
              <a:t>/42</a:t>
            </a:r>
          </a:p>
        </p:txBody>
      </p:sp>
    </p:spTree>
    <p:extLst>
      <p:ext uri="{BB962C8B-B14F-4D97-AF65-F5344CB8AC3E}">
        <p14:creationId xmlns:p14="http://schemas.microsoft.com/office/powerpoint/2010/main" val="2805951173"/>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5"/>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2"/>
          </p:nvPr>
        </p:nvSpPr>
        <p:spPr>
          <a:ln/>
        </p:spPr>
        <p:txBody>
          <a:bodyPr/>
          <a:lstStyle>
            <a:lvl1pPr>
              <a:defRPr/>
            </a:lvl1pPr>
          </a:lstStyle>
          <a:p>
            <a:fld id="{BE77C0C7-F6A4-4A0E-AC4F-DC113357EFC6}" type="slidenum">
              <a:rPr lang="en-GB" altLang="zh-CN"/>
              <a:pPr/>
              <a:t>‹#›</a:t>
            </a:fld>
            <a:endParaRPr lang="en-GB" altLang="zh-CN"/>
          </a:p>
        </p:txBody>
      </p:sp>
    </p:spTree>
    <p:extLst>
      <p:ext uri="{BB962C8B-B14F-4D97-AF65-F5344CB8AC3E}">
        <p14:creationId xmlns:p14="http://schemas.microsoft.com/office/powerpoint/2010/main" val="2968221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085C6A7F-ABD7-42ED-8174-F49E584B0E34}" type="slidenum">
              <a:rPr lang="zh-CN" altLang="en-US" smtClean="0"/>
              <a:pPr/>
              <a:t>‹#›</a:t>
            </a:fld>
            <a:r>
              <a:rPr lang="en-US" altLang="zh-CN" dirty="0"/>
              <a:t>/42</a:t>
            </a: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Lst>
  <p:transition advTm="1000"/>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6000" b="1" dirty="0">
                <a:solidFill>
                  <a:srgbClr val="C00000"/>
                </a:solidFill>
                <a:latin typeface="Calibri" panose="020F0502020204030204" pitchFamily="34" charset="0"/>
              </a:rPr>
              <a:t>哈密顿图</a:t>
            </a:r>
            <a:endParaRPr lang="zh-CN" altLang="en-US" sz="6000" dirty="0">
              <a:solidFill>
                <a:srgbClr val="C00000"/>
              </a:solidFill>
              <a:latin typeface="Calibri" panose="020F0502020204030204" pitchFamily="34" charset="0"/>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2291446832"/>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436096" y="3933056"/>
            <a:ext cx="2808312" cy="230425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9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F28131-9C48-47F8-B889-90F360227E45}" type="slidenum">
              <a:rPr lang="zh-CN" altLang="en-US" smtClean="0">
                <a:solidFill>
                  <a:schemeClr val="accent1"/>
                </a:solidFill>
              </a:rPr>
              <a:pPr/>
              <a:t>10</a:t>
            </a:fld>
            <a:r>
              <a:rPr lang="en-US" altLang="zh-CN" dirty="0">
                <a:solidFill>
                  <a:schemeClr val="accent1"/>
                </a:solidFill>
              </a:rPr>
              <a:t>/42</a:t>
            </a:r>
          </a:p>
        </p:txBody>
      </p:sp>
      <p:sp>
        <p:nvSpPr>
          <p:cNvPr id="38915"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6.6 (</a:t>
            </a:r>
            <a:r>
              <a:rPr lang="zh-CN" altLang="en-US" dirty="0">
                <a:latin typeface="Calibri" panose="020F0502020204030204" pitchFamily="34" charset="0"/>
                <a:ea typeface="宋体" panose="02010600030101010101" pitchFamily="2" charset="-122"/>
              </a:rPr>
              <a:t>必要条件 </a:t>
            </a:r>
            <a:r>
              <a:rPr lang="en-US" altLang="zh-CN" dirty="0">
                <a:latin typeface="Calibri" panose="020F0502020204030204" pitchFamily="34" charset="0"/>
                <a:ea typeface="宋体" panose="02010600030101010101" pitchFamily="2" charset="-122"/>
              </a:rPr>
              <a:t>)</a:t>
            </a:r>
          </a:p>
        </p:txBody>
      </p:sp>
      <p:sp>
        <p:nvSpPr>
          <p:cNvPr id="38916" name="Rectangle 3"/>
          <p:cNvSpPr>
            <a:spLocks noGrp="1"/>
          </p:cNvSpPr>
          <p:nvPr>
            <p:ph type="body" idx="4294967295"/>
          </p:nvPr>
        </p:nvSpPr>
        <p:spPr>
          <a:xfrm>
            <a:off x="539750" y="836712"/>
            <a:ext cx="8280722" cy="2665413"/>
          </a:xfrm>
          <a:solidFill>
            <a:schemeClr val="accent1">
              <a:lumMod val="20000"/>
              <a:lumOff val="80000"/>
            </a:schemeClr>
          </a:solidFill>
        </p:spPr>
        <p:txBody>
          <a:bodyPr/>
          <a:lstStyle/>
          <a:p>
            <a:pPr marL="0" indent="0">
              <a:buFont typeface="Arial" panose="020B0604020202020204" pitchFamily="34" charset="0"/>
              <a:buNone/>
            </a:pPr>
            <a:r>
              <a:rPr lang="zh-CN" altLang="en-US" b="1" dirty="0">
                <a:latin typeface="Calibri" panose="020F0502020204030204" pitchFamily="34" charset="0"/>
                <a:ea typeface="宋体" panose="02010600030101010101" pitchFamily="2" charset="-122"/>
              </a:rPr>
              <a:t>若</a:t>
            </a:r>
            <a:r>
              <a:rPr lang="en-US" altLang="zh-CN" b="1" dirty="0">
                <a:latin typeface="Calibri" panose="020F0502020204030204" pitchFamily="34" charset="0"/>
                <a:ea typeface="宋体" panose="02010600030101010101" pitchFamily="2" charset="-122"/>
              </a:rPr>
              <a:t>G=(V,E) </a:t>
            </a:r>
            <a:r>
              <a:rPr lang="zh-CN" altLang="en-US" b="1" dirty="0">
                <a:latin typeface="Calibri" panose="020F0502020204030204" pitchFamily="34" charset="0"/>
                <a:ea typeface="宋体" panose="02010600030101010101" pitchFamily="2" charset="-122"/>
              </a:rPr>
              <a:t>是一个哈密顿图，则对于</a:t>
            </a:r>
            <a:r>
              <a:rPr lang="en-US" altLang="zh-CN" b="1" dirty="0">
                <a:latin typeface="Calibri" panose="020F0502020204030204" pitchFamily="34" charset="0"/>
                <a:ea typeface="宋体" panose="02010600030101010101" pitchFamily="2" charset="-122"/>
              </a:rPr>
              <a:t>V</a:t>
            </a:r>
            <a:r>
              <a:rPr lang="zh-CN" altLang="en-US" b="1" dirty="0">
                <a:latin typeface="Calibri" panose="020F0502020204030204" pitchFamily="34" charset="0"/>
                <a:ea typeface="宋体" panose="02010600030101010101" pitchFamily="2" charset="-122"/>
              </a:rPr>
              <a:t>的每一个非空子集</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，均有</a:t>
            </a:r>
          </a:p>
          <a:p>
            <a:pPr marL="0" indent="0">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p(G</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S) ≤|S|                      </a:t>
            </a:r>
            <a:endParaRPr lang="zh-CN" altLang="en-US" b="1" dirty="0">
              <a:latin typeface="Calibri" panose="020F0502020204030204" pitchFamily="34" charset="0"/>
              <a:ea typeface="宋体" panose="02010600030101010101" pitchFamily="2" charset="-122"/>
            </a:endParaRPr>
          </a:p>
          <a:p>
            <a:pPr marL="0" indent="0">
              <a:buFont typeface="Arial" panose="020B0604020202020204" pitchFamily="34" charset="0"/>
              <a:buNone/>
            </a:pPr>
            <a:r>
              <a:rPr lang="zh-CN" altLang="en-US" b="1" dirty="0">
                <a:latin typeface="Calibri" panose="020F0502020204030204" pitchFamily="34" charset="0"/>
                <a:ea typeface="宋体" panose="02010600030101010101" pitchFamily="2" charset="-122"/>
              </a:rPr>
              <a:t>其中</a:t>
            </a:r>
            <a:r>
              <a:rPr lang="en-US" altLang="zh-CN" b="1" dirty="0">
                <a:latin typeface="Calibri" panose="020F0502020204030204" pitchFamily="34" charset="0"/>
                <a:ea typeface="宋体" panose="02010600030101010101" pitchFamily="2" charset="-122"/>
              </a:rPr>
              <a:t>p(G</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表示图</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擦去属于</a:t>
            </a:r>
            <a:r>
              <a:rPr lang="en-US" altLang="zh-CN" b="1" dirty="0">
                <a:latin typeface="Calibri" panose="020F0502020204030204" pitchFamily="34" charset="0"/>
                <a:ea typeface="宋体" panose="02010600030101010101" pitchFamily="2" charset="-122"/>
              </a:rPr>
              <a:t>S</a:t>
            </a:r>
            <a:r>
              <a:rPr lang="zh-CN" altLang="en-US" b="1" dirty="0">
                <a:latin typeface="Calibri" panose="020F0502020204030204" pitchFamily="34" charset="0"/>
                <a:ea typeface="宋体" panose="02010600030101010101" pitchFamily="2" charset="-122"/>
              </a:rPr>
              <a:t>中的顶点后，剩下子图的连通分枝的个数。</a:t>
            </a:r>
          </a:p>
        </p:txBody>
      </p:sp>
      <p:grpSp>
        <p:nvGrpSpPr>
          <p:cNvPr id="2" name="Group 5"/>
          <p:cNvGrpSpPr>
            <a:grpSpLocks/>
          </p:cNvGrpSpPr>
          <p:nvPr/>
        </p:nvGrpSpPr>
        <p:grpSpPr bwMode="auto">
          <a:xfrm>
            <a:off x="971600" y="4221088"/>
            <a:ext cx="2016125" cy="1727200"/>
            <a:chOff x="2517" y="2111"/>
            <a:chExt cx="721" cy="503"/>
          </a:xfrm>
        </p:grpSpPr>
        <p:sp>
          <p:nvSpPr>
            <p:cNvPr id="38919" name="Oval 6"/>
            <p:cNvSpPr>
              <a:spLocks noChangeArrowheads="1"/>
            </p:cNvSpPr>
            <p:nvPr/>
          </p:nvSpPr>
          <p:spPr bwMode="auto">
            <a:xfrm>
              <a:off x="2789" y="2247"/>
              <a:ext cx="86" cy="9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0" name="Oval 7"/>
            <p:cNvSpPr>
              <a:spLocks noChangeArrowheads="1"/>
            </p:cNvSpPr>
            <p:nvPr/>
          </p:nvSpPr>
          <p:spPr bwMode="auto">
            <a:xfrm>
              <a:off x="2517" y="2111"/>
              <a:ext cx="8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1" name="Oval 8"/>
            <p:cNvSpPr>
              <a:spLocks noChangeArrowheads="1"/>
            </p:cNvSpPr>
            <p:nvPr/>
          </p:nvSpPr>
          <p:spPr bwMode="auto">
            <a:xfrm>
              <a:off x="3111" y="2127"/>
              <a:ext cx="8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2" name="Oval 9"/>
            <p:cNvSpPr>
              <a:spLocks noChangeArrowheads="1"/>
            </p:cNvSpPr>
            <p:nvPr/>
          </p:nvSpPr>
          <p:spPr bwMode="auto">
            <a:xfrm>
              <a:off x="2517" y="2519"/>
              <a:ext cx="86" cy="9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3" name="Oval 10"/>
            <p:cNvSpPr>
              <a:spLocks noChangeArrowheads="1"/>
            </p:cNvSpPr>
            <p:nvPr/>
          </p:nvSpPr>
          <p:spPr bwMode="auto">
            <a:xfrm>
              <a:off x="3152" y="2519"/>
              <a:ext cx="86" cy="9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24" name="Line 11"/>
            <p:cNvSpPr>
              <a:spLocks noChangeShapeType="1"/>
            </p:cNvSpPr>
            <p:nvPr/>
          </p:nvSpPr>
          <p:spPr bwMode="auto">
            <a:xfrm flipH="1" flipV="1">
              <a:off x="2563" y="2156"/>
              <a:ext cx="272"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5" name="Line 12"/>
            <p:cNvSpPr>
              <a:spLocks noChangeShapeType="1"/>
            </p:cNvSpPr>
            <p:nvPr/>
          </p:nvSpPr>
          <p:spPr bwMode="auto">
            <a:xfrm flipV="1">
              <a:off x="2835" y="2175"/>
              <a:ext cx="319" cy="1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6" name="Line 13"/>
            <p:cNvSpPr>
              <a:spLocks noChangeShapeType="1"/>
            </p:cNvSpPr>
            <p:nvPr/>
          </p:nvSpPr>
          <p:spPr bwMode="auto">
            <a:xfrm>
              <a:off x="2563" y="2111"/>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7" name="Line 14"/>
            <p:cNvSpPr>
              <a:spLocks noChangeShapeType="1"/>
            </p:cNvSpPr>
            <p:nvPr/>
          </p:nvSpPr>
          <p:spPr bwMode="auto">
            <a:xfrm>
              <a:off x="3191" y="2156"/>
              <a:ext cx="7"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8" name="Line 15"/>
            <p:cNvSpPr>
              <a:spLocks noChangeShapeType="1"/>
            </p:cNvSpPr>
            <p:nvPr/>
          </p:nvSpPr>
          <p:spPr bwMode="auto">
            <a:xfrm flipV="1">
              <a:off x="2563" y="2292"/>
              <a:ext cx="272"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29" name="Line 16"/>
            <p:cNvSpPr>
              <a:spLocks noChangeShapeType="1"/>
            </p:cNvSpPr>
            <p:nvPr/>
          </p:nvSpPr>
          <p:spPr bwMode="auto">
            <a:xfrm>
              <a:off x="2835" y="2292"/>
              <a:ext cx="367"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30" name="Oval 17"/>
            <p:cNvSpPr>
              <a:spLocks noChangeArrowheads="1"/>
            </p:cNvSpPr>
            <p:nvPr/>
          </p:nvSpPr>
          <p:spPr bwMode="auto">
            <a:xfrm>
              <a:off x="2517" y="2342"/>
              <a:ext cx="86" cy="9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1" name="Oval 7"/>
          <p:cNvSpPr>
            <a:spLocks noChangeArrowheads="1"/>
          </p:cNvSpPr>
          <p:nvPr/>
        </p:nvSpPr>
        <p:spPr bwMode="auto">
          <a:xfrm>
            <a:off x="5868144" y="4214220"/>
            <a:ext cx="240481" cy="32964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Oval 8"/>
          <p:cNvSpPr>
            <a:spLocks noChangeArrowheads="1"/>
          </p:cNvSpPr>
          <p:nvPr/>
        </p:nvSpPr>
        <p:spPr bwMode="auto">
          <a:xfrm>
            <a:off x="7529140" y="4269161"/>
            <a:ext cx="240481" cy="32964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9"/>
          <p:cNvSpPr>
            <a:spLocks noChangeArrowheads="1"/>
          </p:cNvSpPr>
          <p:nvPr/>
        </p:nvSpPr>
        <p:spPr bwMode="auto">
          <a:xfrm>
            <a:off x="5868144" y="5615209"/>
            <a:ext cx="240481" cy="32621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0"/>
          <p:cNvSpPr>
            <a:spLocks noChangeArrowheads="1"/>
          </p:cNvSpPr>
          <p:nvPr/>
        </p:nvSpPr>
        <p:spPr bwMode="auto">
          <a:xfrm>
            <a:off x="7643788" y="5615209"/>
            <a:ext cx="240481" cy="326211"/>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 name="Line 13"/>
          <p:cNvSpPr>
            <a:spLocks noChangeShapeType="1"/>
          </p:cNvSpPr>
          <p:nvPr/>
        </p:nvSpPr>
        <p:spPr bwMode="auto">
          <a:xfrm>
            <a:off x="5996773" y="4214220"/>
            <a:ext cx="0" cy="17134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14"/>
          <p:cNvSpPr>
            <a:spLocks noChangeShapeType="1"/>
          </p:cNvSpPr>
          <p:nvPr/>
        </p:nvSpPr>
        <p:spPr bwMode="auto">
          <a:xfrm>
            <a:off x="7752843" y="4368741"/>
            <a:ext cx="19574" cy="15589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Oval 17"/>
          <p:cNvSpPr>
            <a:spLocks noChangeArrowheads="1"/>
          </p:cNvSpPr>
          <p:nvPr/>
        </p:nvSpPr>
        <p:spPr bwMode="auto">
          <a:xfrm>
            <a:off x="5868144" y="5007427"/>
            <a:ext cx="240481" cy="32964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3FCADE0-64BB-4D1A-9A2D-61902AD03659}" type="slidenum">
              <a:rPr lang="zh-CN" altLang="en-US" smtClean="0">
                <a:solidFill>
                  <a:schemeClr val="accent1"/>
                </a:solidFill>
              </a:rPr>
              <a:pPr/>
              <a:t>11</a:t>
            </a:fld>
            <a:r>
              <a:rPr lang="en-US" altLang="zh-CN" dirty="0">
                <a:solidFill>
                  <a:schemeClr val="accent1"/>
                </a:solidFill>
              </a:rPr>
              <a:t>/42</a:t>
            </a:r>
          </a:p>
        </p:txBody>
      </p:sp>
      <p:sp>
        <p:nvSpPr>
          <p:cNvPr id="39939"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6.6</a:t>
            </a:r>
            <a:r>
              <a:rPr lang="zh-CN" altLang="en-US" dirty="0">
                <a:latin typeface="Calibri" panose="020F0502020204030204" pitchFamily="34" charset="0"/>
                <a:ea typeface="宋体" panose="02010600030101010101" pitchFamily="2" charset="-122"/>
              </a:rPr>
              <a:t>的证明 </a:t>
            </a:r>
          </a:p>
        </p:txBody>
      </p:sp>
      <p:sp>
        <p:nvSpPr>
          <p:cNvPr id="39940" name="Rectangle 3"/>
          <p:cNvSpPr>
            <a:spLocks noChangeArrowheads="1"/>
          </p:cNvSpPr>
          <p:nvPr/>
        </p:nvSpPr>
        <p:spPr bwMode="auto">
          <a:xfrm>
            <a:off x="250825" y="908050"/>
            <a:ext cx="8569325"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800" b="1" dirty="0">
                <a:solidFill>
                  <a:srgbClr val="333300"/>
                </a:solidFill>
              </a:rPr>
              <a:t>设</a:t>
            </a:r>
            <a:r>
              <a:rPr lang="en-US" altLang="zh-CN" sz="2800" b="1" dirty="0">
                <a:solidFill>
                  <a:srgbClr val="333300"/>
                </a:solidFill>
              </a:rPr>
              <a:t>C</a:t>
            </a:r>
            <a:r>
              <a:rPr lang="zh-CN" altLang="en-US" sz="2800" b="1" dirty="0">
                <a:solidFill>
                  <a:srgbClr val="333300"/>
                </a:solidFill>
              </a:rPr>
              <a:t>是图</a:t>
            </a:r>
            <a:r>
              <a:rPr lang="en-US" altLang="zh-CN" sz="2800" b="1" dirty="0">
                <a:solidFill>
                  <a:srgbClr val="333300"/>
                </a:solidFill>
              </a:rPr>
              <a:t>G</a:t>
            </a:r>
            <a:r>
              <a:rPr lang="zh-CN" altLang="en-US" sz="2800" b="1" dirty="0">
                <a:solidFill>
                  <a:srgbClr val="333300"/>
                </a:solidFill>
              </a:rPr>
              <a:t>中的哈密顿圈，对于</a:t>
            </a:r>
            <a:r>
              <a:rPr lang="en-US" altLang="zh-CN" sz="2800" b="1" dirty="0">
                <a:solidFill>
                  <a:srgbClr val="333300"/>
                </a:solidFill>
              </a:rPr>
              <a:t>V</a:t>
            </a:r>
            <a:r>
              <a:rPr lang="zh-CN" altLang="en-US" sz="2800" b="1" dirty="0">
                <a:solidFill>
                  <a:srgbClr val="333300"/>
                </a:solidFill>
              </a:rPr>
              <a:t>的任意的一个非空子集</a:t>
            </a:r>
            <a:r>
              <a:rPr lang="en-US" altLang="zh-CN" sz="2800" b="1" dirty="0">
                <a:solidFill>
                  <a:srgbClr val="333300"/>
                </a:solidFill>
              </a:rPr>
              <a:t>S</a:t>
            </a:r>
            <a:r>
              <a:rPr lang="zh-CN" altLang="en-US" sz="2800" b="1" dirty="0">
                <a:solidFill>
                  <a:srgbClr val="333300"/>
                </a:solidFill>
              </a:rPr>
              <a:t>。</a:t>
            </a:r>
            <a:r>
              <a:rPr lang="zh-CN" altLang="en-US" sz="2800" b="1" dirty="0">
                <a:solidFill>
                  <a:srgbClr val="CC0000"/>
                </a:solidFill>
              </a:rPr>
              <a:t>显然</a:t>
            </a:r>
            <a:r>
              <a:rPr lang="zh-CN" altLang="en-US" sz="2800" b="1" dirty="0">
                <a:solidFill>
                  <a:srgbClr val="333300"/>
                </a:solidFill>
              </a:rPr>
              <a:t>有：</a:t>
            </a:r>
          </a:p>
          <a:p>
            <a:pPr eaLnBrk="1" hangingPunct="1">
              <a:lnSpc>
                <a:spcPct val="130000"/>
              </a:lnSpc>
            </a:pPr>
            <a:r>
              <a:rPr lang="zh-CN" altLang="en-US" sz="2800" b="1" dirty="0">
                <a:solidFill>
                  <a:srgbClr val="333300"/>
                </a:solidFill>
              </a:rPr>
              <a:t>                             </a:t>
            </a:r>
            <a:r>
              <a:rPr lang="en-US" altLang="zh-CN" sz="2800" b="1" dirty="0">
                <a:solidFill>
                  <a:srgbClr val="333300"/>
                </a:solidFill>
              </a:rPr>
              <a:t>p(C</a:t>
            </a:r>
            <a:r>
              <a:rPr lang="zh-CN" altLang="en-US" sz="2800" b="1" dirty="0">
                <a:solidFill>
                  <a:srgbClr val="333300"/>
                </a:solidFill>
              </a:rPr>
              <a:t>－</a:t>
            </a:r>
            <a:r>
              <a:rPr lang="en-US" altLang="zh-CN" sz="2800" b="1" dirty="0">
                <a:solidFill>
                  <a:srgbClr val="333300"/>
                </a:solidFill>
              </a:rPr>
              <a:t>S) ≤|S|</a:t>
            </a:r>
          </a:p>
          <a:p>
            <a:pPr eaLnBrk="1" hangingPunct="1">
              <a:lnSpc>
                <a:spcPct val="130000"/>
              </a:lnSpc>
            </a:pPr>
            <a:r>
              <a:rPr lang="zh-CN" altLang="en-US" sz="2800" b="1" dirty="0">
                <a:solidFill>
                  <a:srgbClr val="333300"/>
                </a:solidFill>
              </a:rPr>
              <a:t>其中</a:t>
            </a:r>
            <a:r>
              <a:rPr lang="en-US" altLang="zh-CN" sz="2800" b="1" dirty="0">
                <a:solidFill>
                  <a:srgbClr val="333300"/>
                </a:solidFill>
              </a:rPr>
              <a:t>C</a:t>
            </a:r>
            <a:r>
              <a:rPr lang="zh-CN" altLang="en-US" sz="2800" b="1" dirty="0">
                <a:solidFill>
                  <a:srgbClr val="333300"/>
                </a:solidFill>
              </a:rPr>
              <a:t>－</a:t>
            </a:r>
            <a:r>
              <a:rPr lang="en-US" altLang="zh-CN" sz="2800" b="1" dirty="0">
                <a:solidFill>
                  <a:srgbClr val="333300"/>
                </a:solidFill>
              </a:rPr>
              <a:t>S</a:t>
            </a:r>
            <a:r>
              <a:rPr lang="zh-CN" altLang="en-US" sz="2800" b="1" dirty="0">
                <a:solidFill>
                  <a:srgbClr val="333300"/>
                </a:solidFill>
              </a:rPr>
              <a:t>表示图</a:t>
            </a:r>
            <a:r>
              <a:rPr lang="en-US" altLang="zh-CN" sz="2800" b="1" dirty="0">
                <a:solidFill>
                  <a:srgbClr val="333300"/>
                </a:solidFill>
              </a:rPr>
              <a:t>G</a:t>
            </a:r>
            <a:r>
              <a:rPr lang="zh-CN" altLang="en-US" sz="2800" b="1" dirty="0">
                <a:solidFill>
                  <a:srgbClr val="333300"/>
                </a:solidFill>
              </a:rPr>
              <a:t>仅由哈密顿圈</a:t>
            </a:r>
            <a:r>
              <a:rPr lang="en-US" altLang="zh-CN" sz="2800" b="1" dirty="0">
                <a:solidFill>
                  <a:srgbClr val="333300"/>
                </a:solidFill>
              </a:rPr>
              <a:t>C</a:t>
            </a:r>
            <a:r>
              <a:rPr lang="zh-CN" altLang="en-US" sz="2800" b="1" dirty="0">
                <a:solidFill>
                  <a:srgbClr val="333300"/>
                </a:solidFill>
              </a:rPr>
              <a:t>中的边组成的子图擦去</a:t>
            </a:r>
            <a:r>
              <a:rPr lang="en-US" altLang="zh-CN" sz="2800" b="1" dirty="0">
                <a:solidFill>
                  <a:srgbClr val="333300"/>
                </a:solidFill>
              </a:rPr>
              <a:t>S</a:t>
            </a:r>
            <a:r>
              <a:rPr lang="zh-CN" altLang="en-US" sz="2800" b="1" dirty="0">
                <a:solidFill>
                  <a:srgbClr val="333300"/>
                </a:solidFill>
              </a:rPr>
              <a:t>中的顶点后所得子图</a:t>
            </a:r>
            <a:r>
              <a:rPr lang="en-US" altLang="zh-CN" sz="2800" b="1" dirty="0">
                <a:solidFill>
                  <a:srgbClr val="333300"/>
                </a:solidFill>
              </a:rPr>
              <a:t>, p(C</a:t>
            </a:r>
            <a:r>
              <a:rPr lang="zh-CN" altLang="en-US" sz="2800" b="1" dirty="0">
                <a:solidFill>
                  <a:srgbClr val="333300"/>
                </a:solidFill>
              </a:rPr>
              <a:t>－</a:t>
            </a:r>
            <a:r>
              <a:rPr lang="en-US" altLang="zh-CN" sz="2800" b="1" dirty="0">
                <a:solidFill>
                  <a:srgbClr val="333300"/>
                </a:solidFill>
              </a:rPr>
              <a:t>S)</a:t>
            </a:r>
            <a:r>
              <a:rPr lang="zh-CN" altLang="en-US" sz="2800" b="1" dirty="0">
                <a:solidFill>
                  <a:srgbClr val="333300"/>
                </a:solidFill>
              </a:rPr>
              <a:t>表示这样的子图的连通分枝的个数。   </a:t>
            </a:r>
          </a:p>
          <a:p>
            <a:pPr eaLnBrk="1" hangingPunct="1">
              <a:lnSpc>
                <a:spcPct val="130000"/>
              </a:lnSpc>
            </a:pPr>
            <a:r>
              <a:rPr lang="zh-CN" altLang="en-US" sz="2800" b="1" dirty="0">
                <a:solidFill>
                  <a:srgbClr val="CC0000"/>
                </a:solidFill>
              </a:rPr>
              <a:t>显然</a:t>
            </a:r>
            <a:r>
              <a:rPr lang="zh-CN" altLang="en-US" sz="2800" b="1" dirty="0">
                <a:solidFill>
                  <a:srgbClr val="333300"/>
                </a:solidFill>
              </a:rPr>
              <a:t>           </a:t>
            </a:r>
            <a:r>
              <a:rPr lang="en-US" altLang="zh-CN" sz="2800" b="1" dirty="0">
                <a:solidFill>
                  <a:srgbClr val="333300"/>
                </a:solidFill>
              </a:rPr>
              <a:t>p(G</a:t>
            </a:r>
            <a:r>
              <a:rPr lang="zh-CN" altLang="en-US" sz="2800" b="1" dirty="0">
                <a:solidFill>
                  <a:srgbClr val="333300"/>
                </a:solidFill>
              </a:rPr>
              <a:t>－</a:t>
            </a:r>
            <a:r>
              <a:rPr lang="en-US" altLang="zh-CN" sz="2800" b="1" dirty="0">
                <a:solidFill>
                  <a:srgbClr val="333300"/>
                </a:solidFill>
              </a:rPr>
              <a:t>S) ≤p(C</a:t>
            </a:r>
            <a:r>
              <a:rPr lang="zh-CN" altLang="en-US" sz="2800" b="1" dirty="0">
                <a:solidFill>
                  <a:srgbClr val="333300"/>
                </a:solidFill>
              </a:rPr>
              <a:t>－</a:t>
            </a:r>
            <a:r>
              <a:rPr lang="en-US" altLang="zh-CN" sz="2800" b="1" dirty="0">
                <a:solidFill>
                  <a:srgbClr val="333300"/>
                </a:solidFill>
              </a:rPr>
              <a:t>S),    </a:t>
            </a:r>
          </a:p>
          <a:p>
            <a:pPr eaLnBrk="1" hangingPunct="1">
              <a:lnSpc>
                <a:spcPct val="130000"/>
              </a:lnSpc>
            </a:pPr>
            <a:r>
              <a:rPr lang="zh-CN" altLang="en-US" sz="2800" b="1" dirty="0">
                <a:solidFill>
                  <a:srgbClr val="333300"/>
                </a:solidFill>
              </a:rPr>
              <a:t>所以            </a:t>
            </a:r>
            <a:r>
              <a:rPr lang="en-US" altLang="zh-CN" sz="2800" b="1" dirty="0">
                <a:solidFill>
                  <a:srgbClr val="333300"/>
                </a:solidFill>
              </a:rPr>
              <a:t>p(G</a:t>
            </a:r>
            <a:r>
              <a:rPr lang="zh-CN" altLang="en-US" sz="2800" b="1" dirty="0">
                <a:solidFill>
                  <a:srgbClr val="333300"/>
                </a:solidFill>
              </a:rPr>
              <a:t>－</a:t>
            </a:r>
            <a:r>
              <a:rPr lang="en-US" altLang="zh-CN" sz="2800" b="1" dirty="0">
                <a:solidFill>
                  <a:srgbClr val="333300"/>
                </a:solidFill>
              </a:rPr>
              <a:t>S) ≤p(C</a:t>
            </a:r>
            <a:r>
              <a:rPr lang="zh-CN" altLang="en-US" sz="2800" b="1" dirty="0">
                <a:solidFill>
                  <a:srgbClr val="333300"/>
                </a:solidFill>
              </a:rPr>
              <a:t>－</a:t>
            </a:r>
            <a:r>
              <a:rPr lang="en-US" altLang="zh-CN" sz="2800" b="1" dirty="0">
                <a:solidFill>
                  <a:srgbClr val="333300"/>
                </a:solidFill>
              </a:rPr>
              <a:t>S) ≤|S| </a:t>
            </a:r>
          </a:p>
          <a:p>
            <a:pPr eaLnBrk="1" hangingPunct="1">
              <a:lnSpc>
                <a:spcPct val="130000"/>
              </a:lnSpc>
            </a:pPr>
            <a:r>
              <a:rPr lang="zh-CN" altLang="en-US" sz="2800" b="1" dirty="0">
                <a:solidFill>
                  <a:srgbClr val="333300"/>
                </a:solidFill>
              </a:rPr>
              <a:t>定理得证。</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4654867" y="3816825"/>
            <a:ext cx="2438400" cy="20923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572000" y="831850"/>
            <a:ext cx="2438400" cy="209232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B6C49A-7978-44A1-AD1D-B7BE9BBA2626}" type="slidenum">
              <a:rPr lang="zh-CN" altLang="en-US" smtClean="0">
                <a:solidFill>
                  <a:schemeClr val="accent1"/>
                </a:solidFill>
              </a:rPr>
              <a:pPr/>
              <a:t>12</a:t>
            </a:fld>
            <a:r>
              <a:rPr lang="en-US" altLang="zh-CN" dirty="0">
                <a:solidFill>
                  <a:schemeClr val="accent1"/>
                </a:solidFill>
              </a:rPr>
              <a:t>/42</a:t>
            </a:r>
          </a:p>
        </p:txBody>
      </p:sp>
      <p:sp>
        <p:nvSpPr>
          <p:cNvPr id="40963" name="Rectangle 15"/>
          <p:cNvSpPr>
            <a:spLocks noGrp="1"/>
          </p:cNvSpPr>
          <p:nvPr>
            <p:ph type="title" idx="4294967295"/>
          </p:nvPr>
        </p:nvSpPr>
        <p:spPr/>
        <p:txBody>
          <a:bodyPr/>
          <a:lstStyle/>
          <a:p>
            <a:pPr algn="l"/>
            <a:r>
              <a:rPr lang="zh-CN" altLang="en-US" dirty="0">
                <a:latin typeface="宋体" panose="02010600030101010101" pitchFamily="2" charset="-122"/>
                <a:ea typeface="宋体" panose="02010600030101010101" pitchFamily="2" charset="-122"/>
              </a:rPr>
              <a:t>例 非哈密顿图的例子</a:t>
            </a:r>
          </a:p>
        </p:txBody>
      </p:sp>
      <p:sp>
        <p:nvSpPr>
          <p:cNvPr id="460816" name="Rectangle 16"/>
          <p:cNvSpPr>
            <a:spLocks noGrp="1"/>
          </p:cNvSpPr>
          <p:nvPr>
            <p:ph type="body" idx="4294967295"/>
          </p:nvPr>
        </p:nvSpPr>
        <p:spPr>
          <a:xfrm>
            <a:off x="3922713" y="2924175"/>
            <a:ext cx="5111750" cy="504825"/>
          </a:xfrm>
        </p:spPr>
        <p:txBody>
          <a:bodyPr/>
          <a:lstStyle/>
          <a:p>
            <a:pPr>
              <a:buFont typeface="Arial" panose="020B0604020202020204" pitchFamily="34" charset="0"/>
              <a:buNone/>
            </a:pPr>
            <a:r>
              <a:rPr lang="zh-CN" altLang="en-US" sz="2400" b="1" dirty="0">
                <a:latin typeface="Calibri" panose="020F0502020204030204" pitchFamily="34" charset="0"/>
                <a:ea typeface="宋体" panose="02010600030101010101" pitchFamily="2" charset="-122"/>
              </a:rPr>
              <a:t>不满足必要条件，不是哈密顿图。</a:t>
            </a:r>
          </a:p>
        </p:txBody>
      </p:sp>
      <p:grpSp>
        <p:nvGrpSpPr>
          <p:cNvPr id="40965" name="Group 17"/>
          <p:cNvGrpSpPr>
            <a:grpSpLocks/>
          </p:cNvGrpSpPr>
          <p:nvPr/>
        </p:nvGrpSpPr>
        <p:grpSpPr bwMode="auto">
          <a:xfrm>
            <a:off x="1187450" y="4076700"/>
            <a:ext cx="2162175" cy="1800225"/>
            <a:chOff x="1020" y="2750"/>
            <a:chExt cx="1362" cy="1134"/>
          </a:xfrm>
        </p:grpSpPr>
        <p:sp>
          <p:nvSpPr>
            <p:cNvPr id="41016" name="Oval 18"/>
            <p:cNvSpPr>
              <a:spLocks noChangeArrowheads="1"/>
            </p:cNvSpPr>
            <p:nvPr/>
          </p:nvSpPr>
          <p:spPr bwMode="auto">
            <a:xfrm>
              <a:off x="1609" y="275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7" name="Oval 19"/>
            <p:cNvSpPr>
              <a:spLocks noChangeArrowheads="1"/>
            </p:cNvSpPr>
            <p:nvPr/>
          </p:nvSpPr>
          <p:spPr bwMode="auto">
            <a:xfrm>
              <a:off x="1020"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8" name="Oval 20"/>
            <p:cNvSpPr>
              <a:spLocks noChangeArrowheads="1"/>
            </p:cNvSpPr>
            <p:nvPr/>
          </p:nvSpPr>
          <p:spPr bwMode="auto">
            <a:xfrm>
              <a:off x="2245" y="37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9" name="Oval 21"/>
            <p:cNvSpPr>
              <a:spLocks noChangeArrowheads="1"/>
            </p:cNvSpPr>
            <p:nvPr/>
          </p:nvSpPr>
          <p:spPr bwMode="auto">
            <a:xfrm>
              <a:off x="2198"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0" name="Oval 22"/>
            <p:cNvSpPr>
              <a:spLocks noChangeArrowheads="1"/>
            </p:cNvSpPr>
            <p:nvPr/>
          </p:nvSpPr>
          <p:spPr bwMode="auto">
            <a:xfrm>
              <a:off x="1609" y="37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21" name="Line 23"/>
            <p:cNvSpPr>
              <a:spLocks noChangeShapeType="1"/>
            </p:cNvSpPr>
            <p:nvPr/>
          </p:nvSpPr>
          <p:spPr bwMode="auto">
            <a:xfrm flipH="1">
              <a:off x="1110" y="2841"/>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2" name="Line 24"/>
            <p:cNvSpPr>
              <a:spLocks noChangeShapeType="1"/>
            </p:cNvSpPr>
            <p:nvPr/>
          </p:nvSpPr>
          <p:spPr bwMode="auto">
            <a:xfrm>
              <a:off x="1110" y="3385"/>
              <a:ext cx="545" cy="4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3" name="Line 25"/>
            <p:cNvSpPr>
              <a:spLocks noChangeShapeType="1"/>
            </p:cNvSpPr>
            <p:nvPr/>
          </p:nvSpPr>
          <p:spPr bwMode="auto">
            <a:xfrm>
              <a:off x="1746" y="2841"/>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4" name="Line 26"/>
            <p:cNvSpPr>
              <a:spLocks noChangeShapeType="1"/>
            </p:cNvSpPr>
            <p:nvPr/>
          </p:nvSpPr>
          <p:spPr bwMode="auto">
            <a:xfrm flipH="1">
              <a:off x="1700" y="3385"/>
              <a:ext cx="544"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5" name="Line 27"/>
            <p:cNvSpPr>
              <a:spLocks noChangeShapeType="1"/>
            </p:cNvSpPr>
            <p:nvPr/>
          </p:nvSpPr>
          <p:spPr bwMode="auto">
            <a:xfrm flipV="1">
              <a:off x="1746" y="3838"/>
              <a:ext cx="544"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26" name="Line 28"/>
            <p:cNvSpPr>
              <a:spLocks noChangeShapeType="1"/>
            </p:cNvSpPr>
            <p:nvPr/>
          </p:nvSpPr>
          <p:spPr bwMode="auto">
            <a:xfrm flipV="1">
              <a:off x="1110" y="3339"/>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99" name="Group 2"/>
          <p:cNvGrpSpPr>
            <a:grpSpLocks/>
          </p:cNvGrpSpPr>
          <p:nvPr/>
        </p:nvGrpSpPr>
        <p:grpSpPr bwMode="auto">
          <a:xfrm>
            <a:off x="4860924" y="981075"/>
            <a:ext cx="1441450" cy="1800225"/>
            <a:chOff x="3334" y="1525"/>
            <a:chExt cx="908" cy="1134"/>
          </a:xfrm>
        </p:grpSpPr>
        <p:sp>
          <p:nvSpPr>
            <p:cNvPr id="41004" name="Oval 3"/>
            <p:cNvSpPr>
              <a:spLocks noChangeArrowheads="1"/>
            </p:cNvSpPr>
            <p:nvPr/>
          </p:nvSpPr>
          <p:spPr bwMode="auto">
            <a:xfrm>
              <a:off x="3923" y="152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5" name="Oval 4"/>
            <p:cNvSpPr>
              <a:spLocks noChangeArrowheads="1"/>
            </p:cNvSpPr>
            <p:nvPr/>
          </p:nvSpPr>
          <p:spPr bwMode="auto">
            <a:xfrm>
              <a:off x="3742" y="2069"/>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6" name="Oval 5"/>
            <p:cNvSpPr>
              <a:spLocks noChangeArrowheads="1"/>
            </p:cNvSpPr>
            <p:nvPr/>
          </p:nvSpPr>
          <p:spPr bwMode="auto">
            <a:xfrm>
              <a:off x="3334" y="2069"/>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7" name="Oval 6"/>
            <p:cNvSpPr>
              <a:spLocks noChangeArrowheads="1"/>
            </p:cNvSpPr>
            <p:nvPr/>
          </p:nvSpPr>
          <p:spPr bwMode="auto">
            <a:xfrm>
              <a:off x="4105" y="2069"/>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09" name="Oval 8"/>
            <p:cNvSpPr>
              <a:spLocks noChangeArrowheads="1"/>
            </p:cNvSpPr>
            <p:nvPr/>
          </p:nvSpPr>
          <p:spPr bwMode="auto">
            <a:xfrm>
              <a:off x="3923" y="2523"/>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10" name="Line 9"/>
            <p:cNvSpPr>
              <a:spLocks noChangeShapeType="1"/>
            </p:cNvSpPr>
            <p:nvPr/>
          </p:nvSpPr>
          <p:spPr bwMode="auto">
            <a:xfrm flipH="1">
              <a:off x="3424" y="1616"/>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1" name="Line 10"/>
            <p:cNvSpPr>
              <a:spLocks noChangeShapeType="1"/>
            </p:cNvSpPr>
            <p:nvPr/>
          </p:nvSpPr>
          <p:spPr bwMode="auto">
            <a:xfrm>
              <a:off x="3424" y="2160"/>
              <a:ext cx="545" cy="4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015" name="Line 14"/>
            <p:cNvSpPr>
              <a:spLocks noChangeShapeType="1"/>
            </p:cNvSpPr>
            <p:nvPr/>
          </p:nvSpPr>
          <p:spPr bwMode="auto">
            <a:xfrm>
              <a:off x="3424" y="2115"/>
              <a:ext cx="409"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67" name="Line 33"/>
          <p:cNvSpPr>
            <a:spLocks noChangeShapeType="1"/>
          </p:cNvSpPr>
          <p:nvPr/>
        </p:nvSpPr>
        <p:spPr bwMode="auto">
          <a:xfrm>
            <a:off x="755650" y="3500438"/>
            <a:ext cx="82804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0968" name="Group 34"/>
          <p:cNvGrpSpPr>
            <a:grpSpLocks/>
          </p:cNvGrpSpPr>
          <p:nvPr/>
        </p:nvGrpSpPr>
        <p:grpSpPr bwMode="auto">
          <a:xfrm>
            <a:off x="1260475" y="981075"/>
            <a:ext cx="2087563" cy="1800225"/>
            <a:chOff x="703" y="1888"/>
            <a:chExt cx="1315" cy="1134"/>
          </a:xfrm>
        </p:grpSpPr>
        <p:sp>
          <p:nvSpPr>
            <p:cNvPr id="40987" name="Oval 35"/>
            <p:cNvSpPr>
              <a:spLocks noChangeArrowheads="1"/>
            </p:cNvSpPr>
            <p:nvPr/>
          </p:nvSpPr>
          <p:spPr bwMode="auto">
            <a:xfrm>
              <a:off x="1292" y="188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8" name="Oval 36"/>
            <p:cNvSpPr>
              <a:spLocks noChangeArrowheads="1"/>
            </p:cNvSpPr>
            <p:nvPr/>
          </p:nvSpPr>
          <p:spPr bwMode="auto">
            <a:xfrm>
              <a:off x="1111" y="243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9" name="Oval 37"/>
            <p:cNvSpPr>
              <a:spLocks noChangeArrowheads="1"/>
            </p:cNvSpPr>
            <p:nvPr/>
          </p:nvSpPr>
          <p:spPr bwMode="auto">
            <a:xfrm>
              <a:off x="703" y="243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0" name="Oval 38"/>
            <p:cNvSpPr>
              <a:spLocks noChangeArrowheads="1"/>
            </p:cNvSpPr>
            <p:nvPr/>
          </p:nvSpPr>
          <p:spPr bwMode="auto">
            <a:xfrm>
              <a:off x="1474" y="243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1" name="Oval 39"/>
            <p:cNvSpPr>
              <a:spLocks noChangeArrowheads="1"/>
            </p:cNvSpPr>
            <p:nvPr/>
          </p:nvSpPr>
          <p:spPr bwMode="auto">
            <a:xfrm>
              <a:off x="1881" y="243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2" name="Oval 40"/>
            <p:cNvSpPr>
              <a:spLocks noChangeArrowheads="1"/>
            </p:cNvSpPr>
            <p:nvPr/>
          </p:nvSpPr>
          <p:spPr bwMode="auto">
            <a:xfrm>
              <a:off x="1292" y="288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93" name="Line 41"/>
            <p:cNvSpPr>
              <a:spLocks noChangeShapeType="1"/>
            </p:cNvSpPr>
            <p:nvPr/>
          </p:nvSpPr>
          <p:spPr bwMode="auto">
            <a:xfrm flipH="1">
              <a:off x="793" y="1979"/>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4" name="Line 42"/>
            <p:cNvSpPr>
              <a:spLocks noChangeShapeType="1"/>
            </p:cNvSpPr>
            <p:nvPr/>
          </p:nvSpPr>
          <p:spPr bwMode="auto">
            <a:xfrm>
              <a:off x="793" y="2523"/>
              <a:ext cx="545" cy="4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5" name="Line 43"/>
            <p:cNvSpPr>
              <a:spLocks noChangeShapeType="1"/>
            </p:cNvSpPr>
            <p:nvPr/>
          </p:nvSpPr>
          <p:spPr bwMode="auto">
            <a:xfrm>
              <a:off x="1429" y="1979"/>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6" name="Line 44"/>
            <p:cNvSpPr>
              <a:spLocks noChangeShapeType="1"/>
            </p:cNvSpPr>
            <p:nvPr/>
          </p:nvSpPr>
          <p:spPr bwMode="auto">
            <a:xfrm flipH="1">
              <a:off x="1383" y="2523"/>
              <a:ext cx="544"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7" name="Line 45"/>
            <p:cNvSpPr>
              <a:spLocks noChangeShapeType="1"/>
            </p:cNvSpPr>
            <p:nvPr/>
          </p:nvSpPr>
          <p:spPr bwMode="auto">
            <a:xfrm>
              <a:off x="1565" y="2523"/>
              <a:ext cx="36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8" name="Line 46"/>
            <p:cNvSpPr>
              <a:spLocks noChangeShapeType="1"/>
            </p:cNvSpPr>
            <p:nvPr/>
          </p:nvSpPr>
          <p:spPr bwMode="auto">
            <a:xfrm>
              <a:off x="793" y="2478"/>
              <a:ext cx="409"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0971" name="Group 47"/>
          <p:cNvGrpSpPr>
            <a:grpSpLocks/>
          </p:cNvGrpSpPr>
          <p:nvPr/>
        </p:nvGrpSpPr>
        <p:grpSpPr bwMode="auto">
          <a:xfrm>
            <a:off x="4786313" y="4076700"/>
            <a:ext cx="2162175" cy="1800225"/>
            <a:chOff x="3287" y="2750"/>
            <a:chExt cx="1362" cy="1134"/>
          </a:xfrm>
        </p:grpSpPr>
        <p:sp>
          <p:nvSpPr>
            <p:cNvPr id="40976" name="Oval 48"/>
            <p:cNvSpPr>
              <a:spLocks noChangeArrowheads="1"/>
            </p:cNvSpPr>
            <p:nvPr/>
          </p:nvSpPr>
          <p:spPr bwMode="auto">
            <a:xfrm>
              <a:off x="3876" y="275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7" name="Oval 49"/>
            <p:cNvSpPr>
              <a:spLocks noChangeArrowheads="1"/>
            </p:cNvSpPr>
            <p:nvPr/>
          </p:nvSpPr>
          <p:spPr bwMode="auto">
            <a:xfrm>
              <a:off x="3287"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8" name="Oval 50"/>
            <p:cNvSpPr>
              <a:spLocks noChangeArrowheads="1"/>
            </p:cNvSpPr>
            <p:nvPr/>
          </p:nvSpPr>
          <p:spPr bwMode="auto">
            <a:xfrm>
              <a:off x="4512" y="37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79" name="Oval 51"/>
            <p:cNvSpPr>
              <a:spLocks noChangeArrowheads="1"/>
            </p:cNvSpPr>
            <p:nvPr/>
          </p:nvSpPr>
          <p:spPr bwMode="auto">
            <a:xfrm>
              <a:off x="4465"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981" name="Line 53"/>
            <p:cNvSpPr>
              <a:spLocks noChangeShapeType="1"/>
            </p:cNvSpPr>
            <p:nvPr/>
          </p:nvSpPr>
          <p:spPr bwMode="auto">
            <a:xfrm flipH="1">
              <a:off x="3377" y="2841"/>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3" name="Line 55"/>
            <p:cNvSpPr>
              <a:spLocks noChangeShapeType="1"/>
            </p:cNvSpPr>
            <p:nvPr/>
          </p:nvSpPr>
          <p:spPr bwMode="auto">
            <a:xfrm>
              <a:off x="4013" y="2841"/>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6" name="Line 58"/>
            <p:cNvSpPr>
              <a:spLocks noChangeShapeType="1"/>
            </p:cNvSpPr>
            <p:nvPr/>
          </p:nvSpPr>
          <p:spPr bwMode="auto">
            <a:xfrm flipV="1">
              <a:off x="3377" y="3339"/>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60863" name="Rectangle 63" descr="Rectangle: Click to edit Master text styles&#10;Second level&#10;Third level&#10;Fourth level&#10;Fifth level"/>
          <p:cNvSpPr>
            <a:spLocks noChangeArrowheads="1"/>
          </p:cNvSpPr>
          <p:nvPr/>
        </p:nvSpPr>
        <p:spPr bwMode="auto">
          <a:xfrm>
            <a:off x="3922713" y="5876925"/>
            <a:ext cx="51117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zh-CN" altLang="en-US" sz="2400" b="1" dirty="0">
                <a:latin typeface="Calibri" panose="020F0502020204030204" pitchFamily="34" charset="0"/>
              </a:rPr>
              <a:t>不满足必要条件，不是哈密顿图。</a:t>
            </a:r>
          </a:p>
        </p:txBody>
      </p:sp>
      <p:sp>
        <p:nvSpPr>
          <p:cNvPr id="2" name="矩形 1">
            <a:extLst>
              <a:ext uri="{FF2B5EF4-FFF2-40B4-BE49-F238E27FC236}">
                <a16:creationId xmlns:a16="http://schemas.microsoft.com/office/drawing/2014/main" id="{F2E267E0-7674-405D-9F79-66A84FEEF127}"/>
              </a:ext>
            </a:extLst>
          </p:cNvPr>
          <p:cNvSpPr/>
          <p:nvPr/>
        </p:nvSpPr>
        <p:spPr>
          <a:xfrm>
            <a:off x="3254589" y="602734"/>
            <a:ext cx="415498" cy="369332"/>
          </a:xfrm>
          <a:prstGeom prst="rect">
            <a:avLst/>
          </a:prstGeom>
        </p:spPr>
        <p:txBody>
          <a:bodyPr wrap="none">
            <a:spAutoFit/>
          </a:bodyPr>
          <a:lstStyle/>
          <a:p>
            <a:r>
              <a:rPr lang="zh-CN" altLang="en-US" dirty="0">
                <a:latin typeface="宋体" panose="02010600030101010101" pitchFamily="2" charset="-122"/>
              </a:rPr>
              <a:t>非</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16">
                                            <p:txEl>
                                              <p:pRg st="0" end="0"/>
                                            </p:txEl>
                                          </p:spTgt>
                                        </p:tgtEl>
                                        <p:attrNameLst>
                                          <p:attrName>style.visibility</p:attrName>
                                        </p:attrNameLst>
                                      </p:cBhvr>
                                      <p:to>
                                        <p:strVal val="visible"/>
                                      </p:to>
                                    </p:set>
                                    <p:animEffect transition="in" filter="blinds(horizontal)">
                                      <p:cBhvr>
                                        <p:cTn id="7" dur="500"/>
                                        <p:tgtEl>
                                          <p:spTgt spid="4608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63"/>
                                        </p:tgtEl>
                                        <p:attrNameLst>
                                          <p:attrName>style.visibility</p:attrName>
                                        </p:attrNameLst>
                                      </p:cBhvr>
                                      <p:to>
                                        <p:strVal val="visible"/>
                                      </p:to>
                                    </p:set>
                                    <p:animEffect transition="in" filter="blinds(horizontal)">
                                      <p:cBhvr>
                                        <p:cTn id="12" dur="500"/>
                                        <p:tgtEl>
                                          <p:spTgt spid="460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16" grpId="0" build="p"/>
      <p:bldP spid="4608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508104" y="1916832"/>
            <a:ext cx="3312046" cy="4248472"/>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9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A75674-CCEA-4B86-9411-9D875A35A087}" type="slidenum">
              <a:rPr lang="zh-CN" altLang="en-US" smtClean="0">
                <a:solidFill>
                  <a:schemeClr val="accent1"/>
                </a:solidFill>
              </a:rPr>
              <a:pPr/>
              <a:t>13</a:t>
            </a:fld>
            <a:r>
              <a:rPr lang="en-US" altLang="zh-CN" dirty="0">
                <a:solidFill>
                  <a:schemeClr val="accent1"/>
                </a:solidFill>
              </a:rPr>
              <a:t>/42</a:t>
            </a:r>
          </a:p>
        </p:txBody>
      </p:sp>
      <p:sp>
        <p:nvSpPr>
          <p:cNvPr id="41987" name="Rectangle 2"/>
          <p:cNvSpPr>
            <a:spLocks noGrp="1"/>
          </p:cNvSpPr>
          <p:nvPr>
            <p:ph type="title" idx="4294967295"/>
          </p:nvPr>
        </p:nvSpPr>
        <p:spPr/>
        <p:txBody>
          <a:bodyPr/>
          <a:lstStyle/>
          <a:p>
            <a:pPr algn="l"/>
            <a:r>
              <a:rPr lang="zh-CN" altLang="en-US" dirty="0">
                <a:latin typeface="Calibri" panose="020F0502020204030204" pitchFamily="34" charset="0"/>
                <a:ea typeface="宋体" panose="02010600030101010101" pitchFamily="2" charset="-122"/>
              </a:rPr>
              <a:t>例 如</a:t>
            </a:r>
            <a:r>
              <a:rPr lang="zh-CN" altLang="en-US" b="1" dirty="0">
                <a:latin typeface="Calibri" panose="020F0502020204030204" pitchFamily="34" charset="0"/>
                <a:ea typeface="宋体" panose="02010600030101010101" pitchFamily="2" charset="-122"/>
              </a:rPr>
              <a:t>图</a:t>
            </a:r>
            <a:endParaRPr lang="zh-CN" altLang="en-US" dirty="0">
              <a:latin typeface="Calibri" panose="020F0502020204030204" pitchFamily="34" charset="0"/>
              <a:ea typeface="宋体" panose="02010600030101010101" pitchFamily="2" charset="-122"/>
            </a:endParaRPr>
          </a:p>
        </p:txBody>
      </p:sp>
      <p:sp>
        <p:nvSpPr>
          <p:cNvPr id="41988" name="Rectangle 3"/>
          <p:cNvSpPr>
            <a:spLocks noGrp="1"/>
          </p:cNvSpPr>
          <p:nvPr>
            <p:ph type="body" idx="4294967295"/>
          </p:nvPr>
        </p:nvSpPr>
        <p:spPr>
          <a:xfrm>
            <a:off x="395288" y="836613"/>
            <a:ext cx="8424862" cy="1441450"/>
          </a:xfrm>
        </p:spPr>
        <p:txBody>
          <a:bodyPr/>
          <a:lstStyle/>
          <a:p>
            <a:pPr marL="0" indent="0">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不满足必要条件，不是哈密顿图。因为删去黑点所示的三个顶点，剩下四个连通分枝（见右下图）。</a:t>
            </a:r>
            <a:r>
              <a:rPr lang="zh-CN" altLang="en-US" sz="2400" dirty="0">
                <a:latin typeface="Calibri" panose="020F0502020204030204" pitchFamily="34" charset="0"/>
                <a:ea typeface="宋体" panose="02010600030101010101" pitchFamily="2" charset="-122"/>
              </a:rPr>
              <a:t> </a:t>
            </a:r>
          </a:p>
        </p:txBody>
      </p:sp>
      <p:grpSp>
        <p:nvGrpSpPr>
          <p:cNvPr id="41989" name="Group 4"/>
          <p:cNvGrpSpPr>
            <a:grpSpLocks/>
          </p:cNvGrpSpPr>
          <p:nvPr/>
        </p:nvGrpSpPr>
        <p:grpSpPr bwMode="auto">
          <a:xfrm>
            <a:off x="1114425" y="2349500"/>
            <a:ext cx="2881313" cy="3671888"/>
            <a:chOff x="605" y="1162"/>
            <a:chExt cx="2132" cy="2585"/>
          </a:xfrm>
        </p:grpSpPr>
        <p:sp>
          <p:nvSpPr>
            <p:cNvPr id="42000" name="Oval 5"/>
            <p:cNvSpPr>
              <a:spLocks noChangeArrowheads="1"/>
            </p:cNvSpPr>
            <p:nvPr/>
          </p:nvSpPr>
          <p:spPr bwMode="auto">
            <a:xfrm>
              <a:off x="1693" y="2432"/>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CC0000"/>
                </a:solidFill>
              </a:endParaRPr>
            </a:p>
          </p:txBody>
        </p:sp>
        <p:sp>
          <p:nvSpPr>
            <p:cNvPr id="42001" name="Oval 6"/>
            <p:cNvSpPr>
              <a:spLocks noChangeArrowheads="1"/>
            </p:cNvSpPr>
            <p:nvPr/>
          </p:nvSpPr>
          <p:spPr bwMode="auto">
            <a:xfrm>
              <a:off x="1376" y="2886"/>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2" name="Oval 7"/>
            <p:cNvSpPr>
              <a:spLocks noChangeArrowheads="1"/>
            </p:cNvSpPr>
            <p:nvPr/>
          </p:nvSpPr>
          <p:spPr bwMode="auto">
            <a:xfrm>
              <a:off x="1920" y="2885"/>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3" name="Oval 8"/>
            <p:cNvSpPr>
              <a:spLocks noChangeArrowheads="1"/>
            </p:cNvSpPr>
            <p:nvPr/>
          </p:nvSpPr>
          <p:spPr bwMode="auto">
            <a:xfrm>
              <a:off x="2646" y="3657"/>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4" name="Oval 9"/>
            <p:cNvSpPr>
              <a:spLocks noChangeArrowheads="1"/>
            </p:cNvSpPr>
            <p:nvPr/>
          </p:nvSpPr>
          <p:spPr bwMode="auto">
            <a:xfrm>
              <a:off x="1693" y="1797"/>
              <a:ext cx="91" cy="90"/>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5" name="Oval 10"/>
            <p:cNvSpPr>
              <a:spLocks noChangeArrowheads="1"/>
            </p:cNvSpPr>
            <p:nvPr/>
          </p:nvSpPr>
          <p:spPr bwMode="auto">
            <a:xfrm>
              <a:off x="1693" y="1162"/>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6" name="Oval 11"/>
            <p:cNvSpPr>
              <a:spLocks noChangeArrowheads="1"/>
            </p:cNvSpPr>
            <p:nvPr/>
          </p:nvSpPr>
          <p:spPr bwMode="auto">
            <a:xfrm>
              <a:off x="968" y="3294"/>
              <a:ext cx="91" cy="90"/>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7" name="Oval 12"/>
            <p:cNvSpPr>
              <a:spLocks noChangeArrowheads="1"/>
            </p:cNvSpPr>
            <p:nvPr/>
          </p:nvSpPr>
          <p:spPr bwMode="auto">
            <a:xfrm>
              <a:off x="605" y="3657"/>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8" name="Oval 13"/>
            <p:cNvSpPr>
              <a:spLocks noChangeArrowheads="1"/>
            </p:cNvSpPr>
            <p:nvPr/>
          </p:nvSpPr>
          <p:spPr bwMode="auto">
            <a:xfrm>
              <a:off x="2329" y="3294"/>
              <a:ext cx="91" cy="90"/>
            </a:xfrm>
            <a:prstGeom prst="ellipse">
              <a:avLst/>
            </a:prstGeom>
            <a:solidFill>
              <a:srgbClr val="33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09" name="Line 14"/>
            <p:cNvSpPr>
              <a:spLocks noChangeShapeType="1"/>
            </p:cNvSpPr>
            <p:nvPr/>
          </p:nvSpPr>
          <p:spPr bwMode="auto">
            <a:xfrm>
              <a:off x="1966" y="2931"/>
              <a:ext cx="771"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15"/>
            <p:cNvSpPr>
              <a:spLocks noChangeShapeType="1"/>
            </p:cNvSpPr>
            <p:nvPr/>
          </p:nvSpPr>
          <p:spPr bwMode="auto">
            <a:xfrm>
              <a:off x="1467" y="2931"/>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Line 16"/>
            <p:cNvSpPr>
              <a:spLocks noChangeShapeType="1"/>
            </p:cNvSpPr>
            <p:nvPr/>
          </p:nvSpPr>
          <p:spPr bwMode="auto">
            <a:xfrm flipH="1">
              <a:off x="651" y="2931"/>
              <a:ext cx="771" cy="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2" name="Line 17"/>
            <p:cNvSpPr>
              <a:spLocks noChangeShapeType="1"/>
            </p:cNvSpPr>
            <p:nvPr/>
          </p:nvSpPr>
          <p:spPr bwMode="auto">
            <a:xfrm>
              <a:off x="1739" y="1162"/>
              <a:ext cx="0" cy="1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3" name="Line 18"/>
            <p:cNvSpPr>
              <a:spLocks noChangeShapeType="1"/>
            </p:cNvSpPr>
            <p:nvPr/>
          </p:nvSpPr>
          <p:spPr bwMode="auto">
            <a:xfrm flipH="1">
              <a:off x="1013" y="2477"/>
              <a:ext cx="681"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4" name="Line 19"/>
            <p:cNvSpPr>
              <a:spLocks noChangeShapeType="1"/>
            </p:cNvSpPr>
            <p:nvPr/>
          </p:nvSpPr>
          <p:spPr bwMode="auto">
            <a:xfrm flipH="1">
              <a:off x="1422" y="2522"/>
              <a:ext cx="272"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5" name="Line 20"/>
            <p:cNvSpPr>
              <a:spLocks noChangeShapeType="1"/>
            </p:cNvSpPr>
            <p:nvPr/>
          </p:nvSpPr>
          <p:spPr bwMode="auto">
            <a:xfrm>
              <a:off x="1739" y="2522"/>
              <a:ext cx="227"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6" name="Line 21"/>
            <p:cNvSpPr>
              <a:spLocks noChangeShapeType="1"/>
            </p:cNvSpPr>
            <p:nvPr/>
          </p:nvSpPr>
          <p:spPr bwMode="auto">
            <a:xfrm>
              <a:off x="1739" y="2477"/>
              <a:ext cx="635" cy="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7" name="Line 22"/>
            <p:cNvSpPr>
              <a:spLocks noChangeShapeType="1"/>
            </p:cNvSpPr>
            <p:nvPr/>
          </p:nvSpPr>
          <p:spPr bwMode="auto">
            <a:xfrm flipH="1">
              <a:off x="1422" y="1887"/>
              <a:ext cx="272" cy="1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8" name="Line 23"/>
            <p:cNvSpPr>
              <a:spLocks noChangeShapeType="1"/>
            </p:cNvSpPr>
            <p:nvPr/>
          </p:nvSpPr>
          <p:spPr bwMode="auto">
            <a:xfrm flipH="1">
              <a:off x="968" y="1887"/>
              <a:ext cx="726" cy="14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24"/>
            <p:cNvSpPr>
              <a:spLocks noChangeShapeType="1"/>
            </p:cNvSpPr>
            <p:nvPr/>
          </p:nvSpPr>
          <p:spPr bwMode="auto">
            <a:xfrm flipH="1">
              <a:off x="605" y="1797"/>
              <a:ext cx="1134" cy="19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0" name="Line 25"/>
            <p:cNvSpPr>
              <a:spLocks noChangeShapeType="1"/>
            </p:cNvSpPr>
            <p:nvPr/>
          </p:nvSpPr>
          <p:spPr bwMode="auto">
            <a:xfrm>
              <a:off x="1785" y="1887"/>
              <a:ext cx="181" cy="1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1" name="Line 26"/>
            <p:cNvSpPr>
              <a:spLocks noChangeShapeType="1"/>
            </p:cNvSpPr>
            <p:nvPr/>
          </p:nvSpPr>
          <p:spPr bwMode="auto">
            <a:xfrm>
              <a:off x="1785" y="1842"/>
              <a:ext cx="589" cy="14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2" name="Line 27"/>
            <p:cNvSpPr>
              <a:spLocks noChangeShapeType="1"/>
            </p:cNvSpPr>
            <p:nvPr/>
          </p:nvSpPr>
          <p:spPr bwMode="auto">
            <a:xfrm>
              <a:off x="1785" y="1842"/>
              <a:ext cx="907" cy="18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3" name="Line 28"/>
            <p:cNvSpPr>
              <a:spLocks noChangeShapeType="1"/>
            </p:cNvSpPr>
            <p:nvPr/>
          </p:nvSpPr>
          <p:spPr bwMode="auto">
            <a:xfrm flipH="1">
              <a:off x="968" y="1252"/>
              <a:ext cx="726" cy="2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4" name="Line 29"/>
            <p:cNvSpPr>
              <a:spLocks noChangeShapeType="1"/>
            </p:cNvSpPr>
            <p:nvPr/>
          </p:nvSpPr>
          <p:spPr bwMode="auto">
            <a:xfrm>
              <a:off x="1739" y="1252"/>
              <a:ext cx="635" cy="21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5" name="Line 30"/>
            <p:cNvSpPr>
              <a:spLocks noChangeShapeType="1"/>
            </p:cNvSpPr>
            <p:nvPr/>
          </p:nvSpPr>
          <p:spPr bwMode="auto">
            <a:xfrm flipV="1">
              <a:off x="696" y="3339"/>
              <a:ext cx="1633"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6" name="Line 31"/>
            <p:cNvSpPr>
              <a:spLocks noChangeShapeType="1"/>
            </p:cNvSpPr>
            <p:nvPr/>
          </p:nvSpPr>
          <p:spPr bwMode="auto">
            <a:xfrm>
              <a:off x="1422" y="2931"/>
              <a:ext cx="998" cy="4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7" name="Line 32"/>
            <p:cNvSpPr>
              <a:spLocks noChangeShapeType="1"/>
            </p:cNvSpPr>
            <p:nvPr/>
          </p:nvSpPr>
          <p:spPr bwMode="auto">
            <a:xfrm flipV="1">
              <a:off x="1013" y="2976"/>
              <a:ext cx="908"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8" name="Line 33"/>
            <p:cNvSpPr>
              <a:spLocks noChangeShapeType="1"/>
            </p:cNvSpPr>
            <p:nvPr/>
          </p:nvSpPr>
          <p:spPr bwMode="auto">
            <a:xfrm>
              <a:off x="1059" y="3339"/>
              <a:ext cx="12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29" name="Line 34"/>
            <p:cNvSpPr>
              <a:spLocks noChangeShapeType="1"/>
            </p:cNvSpPr>
            <p:nvPr/>
          </p:nvSpPr>
          <p:spPr bwMode="auto">
            <a:xfrm>
              <a:off x="1059" y="3339"/>
              <a:ext cx="1633"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1990" name="Group 35"/>
          <p:cNvGrpSpPr>
            <a:grpSpLocks/>
          </p:cNvGrpSpPr>
          <p:nvPr/>
        </p:nvGrpSpPr>
        <p:grpSpPr bwMode="auto">
          <a:xfrm>
            <a:off x="5724525" y="2349500"/>
            <a:ext cx="2916238" cy="3671888"/>
            <a:chOff x="3061" y="1026"/>
            <a:chExt cx="2132" cy="2585"/>
          </a:xfrm>
        </p:grpSpPr>
        <p:sp>
          <p:nvSpPr>
            <p:cNvPr id="41991" name="Oval 36"/>
            <p:cNvSpPr>
              <a:spLocks noChangeArrowheads="1"/>
            </p:cNvSpPr>
            <p:nvPr/>
          </p:nvSpPr>
          <p:spPr bwMode="auto">
            <a:xfrm>
              <a:off x="4149" y="2296"/>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2" name="Oval 37"/>
            <p:cNvSpPr>
              <a:spLocks noChangeArrowheads="1"/>
            </p:cNvSpPr>
            <p:nvPr/>
          </p:nvSpPr>
          <p:spPr bwMode="auto">
            <a:xfrm>
              <a:off x="3832" y="2750"/>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3" name="Oval 38"/>
            <p:cNvSpPr>
              <a:spLocks noChangeArrowheads="1"/>
            </p:cNvSpPr>
            <p:nvPr/>
          </p:nvSpPr>
          <p:spPr bwMode="auto">
            <a:xfrm>
              <a:off x="4376" y="2749"/>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4" name="Oval 39"/>
            <p:cNvSpPr>
              <a:spLocks noChangeArrowheads="1"/>
            </p:cNvSpPr>
            <p:nvPr/>
          </p:nvSpPr>
          <p:spPr bwMode="auto">
            <a:xfrm>
              <a:off x="5102" y="3521"/>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5" name="Oval 40"/>
            <p:cNvSpPr>
              <a:spLocks noChangeArrowheads="1"/>
            </p:cNvSpPr>
            <p:nvPr/>
          </p:nvSpPr>
          <p:spPr bwMode="auto">
            <a:xfrm>
              <a:off x="4149" y="1026"/>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6" name="Oval 41"/>
            <p:cNvSpPr>
              <a:spLocks noChangeArrowheads="1"/>
            </p:cNvSpPr>
            <p:nvPr/>
          </p:nvSpPr>
          <p:spPr bwMode="auto">
            <a:xfrm>
              <a:off x="3061" y="3521"/>
              <a:ext cx="91" cy="90"/>
            </a:xfrm>
            <a:prstGeom prst="ellipse">
              <a:avLst/>
            </a:prstGeom>
            <a:solidFill>
              <a:srgbClr val="00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997" name="Line 42"/>
            <p:cNvSpPr>
              <a:spLocks noChangeShapeType="1"/>
            </p:cNvSpPr>
            <p:nvPr/>
          </p:nvSpPr>
          <p:spPr bwMode="auto">
            <a:xfrm>
              <a:off x="3923" y="2795"/>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8" name="Line 43"/>
            <p:cNvSpPr>
              <a:spLocks noChangeShapeType="1"/>
            </p:cNvSpPr>
            <p:nvPr/>
          </p:nvSpPr>
          <p:spPr bwMode="auto">
            <a:xfrm flipH="1">
              <a:off x="3878" y="2386"/>
              <a:ext cx="272"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999" name="Line 44"/>
            <p:cNvSpPr>
              <a:spLocks noChangeShapeType="1"/>
            </p:cNvSpPr>
            <p:nvPr/>
          </p:nvSpPr>
          <p:spPr bwMode="auto">
            <a:xfrm>
              <a:off x="4195" y="2386"/>
              <a:ext cx="227"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8EB234-67E1-4F8F-B7AD-575EDD78ED3B}" type="slidenum">
              <a:rPr lang="zh-CN" altLang="en-US" smtClean="0">
                <a:solidFill>
                  <a:schemeClr val="accent1"/>
                </a:solidFill>
              </a:rPr>
              <a:pPr/>
              <a:t>14</a:t>
            </a:fld>
            <a:r>
              <a:rPr lang="en-US" altLang="zh-CN" dirty="0">
                <a:solidFill>
                  <a:schemeClr val="accent1"/>
                </a:solidFill>
              </a:rPr>
              <a:t>/42</a:t>
            </a:r>
          </a:p>
        </p:txBody>
      </p:sp>
      <p:sp>
        <p:nvSpPr>
          <p:cNvPr id="43011" name="Rectangle 2"/>
          <p:cNvSpPr>
            <a:spLocks noGrp="1"/>
          </p:cNvSpPr>
          <p:nvPr>
            <p:ph type="title" idx="4294967295"/>
          </p:nvPr>
        </p:nvSpPr>
        <p:spPr/>
        <p:txBody>
          <a:bodyPr/>
          <a:lstStyle/>
          <a:p>
            <a:pPr algn="l"/>
            <a:r>
              <a:rPr lang="zh-CN" altLang="en-US">
                <a:latin typeface="宋体" panose="02010600030101010101" pitchFamily="2" charset="-122"/>
                <a:ea typeface="宋体" panose="02010600030101010101" pitchFamily="2" charset="-122"/>
              </a:rPr>
              <a:t>例 </a:t>
            </a:r>
            <a:r>
              <a:rPr lang="zh-CN" altLang="en-US" b="1">
                <a:latin typeface="Calibri" panose="020F0502020204030204" pitchFamily="34" charset="0"/>
                <a:ea typeface="宋体" panose="02010600030101010101" pitchFamily="2" charset="-122"/>
              </a:rPr>
              <a:t>皮德森（</a:t>
            </a:r>
            <a:r>
              <a:rPr lang="en-US" altLang="zh-CN" b="1">
                <a:latin typeface="Calibri" panose="020F0502020204030204" pitchFamily="34" charset="0"/>
                <a:ea typeface="宋体" panose="02010600030101010101" pitchFamily="2" charset="-122"/>
              </a:rPr>
              <a:t>Petersen</a:t>
            </a:r>
            <a:r>
              <a:rPr lang="zh-CN" altLang="en-US" b="1">
                <a:latin typeface="Calibri" panose="020F0502020204030204" pitchFamily="34" charset="0"/>
                <a:ea typeface="宋体" panose="02010600030101010101" pitchFamily="2" charset="-122"/>
              </a:rPr>
              <a:t>）图</a:t>
            </a:r>
          </a:p>
        </p:txBody>
      </p:sp>
      <p:sp>
        <p:nvSpPr>
          <p:cNvPr id="43012" name="Rectangle 3"/>
          <p:cNvSpPr>
            <a:spLocks noGrp="1" noChangeArrowheads="1"/>
          </p:cNvSpPr>
          <p:nvPr>
            <p:ph type="body" sz="half" idx="4294967295"/>
          </p:nvPr>
        </p:nvSpPr>
        <p:spPr>
          <a:xfrm>
            <a:off x="487279" y="1040645"/>
            <a:ext cx="8307388" cy="1427162"/>
          </a:xfrm>
          <a:noFill/>
        </p:spPr>
        <p:txBody>
          <a:bodyPr/>
          <a:lstStyle/>
          <a:p>
            <a:pPr marL="0" indent="0" algn="just">
              <a:spcBef>
                <a:spcPct val="0"/>
              </a:spcBef>
              <a:buClr>
                <a:schemeClr val="tx1"/>
              </a:buClr>
              <a:buFont typeface="Wingdings" panose="05000000000000000000" pitchFamily="2" charset="2"/>
              <a:buNone/>
            </a:pPr>
            <a:r>
              <a:rPr lang="zh-CN" altLang="en-US" sz="2800" b="1" dirty="0">
                <a:latin typeface="Calibri" panose="020F0502020204030204" pitchFamily="34" charset="0"/>
                <a:ea typeface="宋体" panose="02010600030101010101" pitchFamily="2" charset="-122"/>
              </a:rPr>
              <a:t>满足必要条件，但也不是哈密顿图（尽管有哈密顿通路）。</a:t>
            </a:r>
          </a:p>
        </p:txBody>
      </p:sp>
      <p:sp>
        <p:nvSpPr>
          <p:cNvPr id="43013" name="Rectangle 4"/>
          <p:cNvSpPr>
            <a:spLocks noChangeArrowheads="1"/>
          </p:cNvSpPr>
          <p:nvPr/>
        </p:nvSpPr>
        <p:spPr bwMode="auto">
          <a:xfrm>
            <a:off x="4787900" y="3500438"/>
            <a:ext cx="4068763" cy="18653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55000"/>
              </a:spcAft>
              <a:buClr>
                <a:schemeClr val="tx1"/>
              </a:buClr>
              <a:buSzPct val="100000"/>
              <a:buFont typeface="Wingdings" panose="05000000000000000000" pitchFamily="2" charset="2"/>
              <a:buNone/>
            </a:pPr>
            <a:r>
              <a:rPr kumimoji="1" lang="zh-CN" altLang="en-US" sz="2800" b="1" dirty="0">
                <a:solidFill>
                  <a:schemeClr val="bg1"/>
                </a:solidFill>
              </a:rPr>
              <a:t>在该图</a:t>
            </a:r>
            <a:r>
              <a:rPr kumimoji="1" lang="en-US" altLang="zh-CN" sz="2800" b="1" dirty="0">
                <a:solidFill>
                  <a:schemeClr val="bg1"/>
                </a:solidFill>
              </a:rPr>
              <a:t>G</a:t>
            </a:r>
            <a:r>
              <a:rPr kumimoji="1" lang="zh-CN" altLang="en-US" sz="2800" b="1" dirty="0">
                <a:solidFill>
                  <a:schemeClr val="bg1"/>
                </a:solidFill>
              </a:rPr>
              <a:t>中，对任意的顶点集合</a:t>
            </a:r>
            <a:r>
              <a:rPr kumimoji="1" lang="en-US" altLang="zh-CN" sz="2800" b="1" dirty="0">
                <a:solidFill>
                  <a:schemeClr val="bg1"/>
                </a:solidFill>
              </a:rPr>
              <a:t>S</a:t>
            </a:r>
            <a:r>
              <a:rPr kumimoji="1" lang="zh-CN" altLang="en-US" sz="2800" b="1" dirty="0">
                <a:solidFill>
                  <a:schemeClr val="bg1"/>
                </a:solidFill>
              </a:rPr>
              <a:t>，都满足</a:t>
            </a:r>
          </a:p>
          <a:p>
            <a:pPr eaLnBrk="1" hangingPunct="1">
              <a:lnSpc>
                <a:spcPct val="120000"/>
              </a:lnSpc>
              <a:buClr>
                <a:schemeClr val="tx1"/>
              </a:buClr>
              <a:buSzPct val="100000"/>
              <a:buFont typeface="Wingdings" panose="05000000000000000000" pitchFamily="2" charset="2"/>
              <a:buNone/>
            </a:pPr>
            <a:r>
              <a:rPr kumimoji="1" lang="zh-CN" altLang="en-US" sz="2800" b="1" dirty="0">
                <a:solidFill>
                  <a:schemeClr val="bg1"/>
                </a:solidFill>
              </a:rPr>
              <a:t>      </a:t>
            </a:r>
            <a:r>
              <a:rPr kumimoji="1" lang="en-US" altLang="zh-CN" sz="2800" b="1" dirty="0">
                <a:solidFill>
                  <a:schemeClr val="bg1"/>
                </a:solidFill>
              </a:rPr>
              <a:t>p(G-S) ≡</a:t>
            </a:r>
            <a:r>
              <a:rPr kumimoji="1" lang="zh-CN" altLang="en-US" sz="2800" b="1" dirty="0">
                <a:solidFill>
                  <a:schemeClr val="bg1"/>
                </a:solidFill>
              </a:rPr>
              <a:t>１</a:t>
            </a:r>
            <a:r>
              <a:rPr kumimoji="1" lang="zh-CN" altLang="en-US" sz="2800" b="1" dirty="0">
                <a:solidFill>
                  <a:schemeClr val="bg1"/>
                </a:solidFill>
                <a:sym typeface="Symbol" panose="05050102010706020507" pitchFamily="18" charset="2"/>
              </a:rPr>
              <a:t></a:t>
            </a:r>
            <a:r>
              <a:rPr kumimoji="1" lang="en-US" altLang="zh-CN" sz="2800" b="1" dirty="0">
                <a:solidFill>
                  <a:schemeClr val="bg1"/>
                </a:solidFill>
              </a:rPr>
              <a:t>|S|</a:t>
            </a:r>
            <a:r>
              <a:rPr kumimoji="1" lang="zh-CN" altLang="en-US" sz="2800" b="1" dirty="0">
                <a:solidFill>
                  <a:schemeClr val="bg1"/>
                </a:solidFill>
              </a:rPr>
              <a:t>．</a:t>
            </a:r>
            <a:endParaRPr kumimoji="1" lang="zh-CN" altLang="en-US" sz="2800" b="1" dirty="0"/>
          </a:p>
        </p:txBody>
      </p:sp>
      <p:grpSp>
        <p:nvGrpSpPr>
          <p:cNvPr id="43014" name="Group 5"/>
          <p:cNvGrpSpPr>
            <a:grpSpLocks/>
          </p:cNvGrpSpPr>
          <p:nvPr/>
        </p:nvGrpSpPr>
        <p:grpSpPr bwMode="auto">
          <a:xfrm>
            <a:off x="1187450" y="2565400"/>
            <a:ext cx="2952750" cy="2663825"/>
            <a:chOff x="612" y="1570"/>
            <a:chExt cx="2046" cy="1996"/>
          </a:xfrm>
        </p:grpSpPr>
        <p:grpSp>
          <p:nvGrpSpPr>
            <p:cNvPr id="43015" name="Group 6"/>
            <p:cNvGrpSpPr>
              <a:grpSpLocks/>
            </p:cNvGrpSpPr>
            <p:nvPr/>
          </p:nvGrpSpPr>
          <p:grpSpPr bwMode="auto">
            <a:xfrm>
              <a:off x="612" y="1570"/>
              <a:ext cx="2046" cy="1996"/>
              <a:chOff x="612" y="1570"/>
              <a:chExt cx="2046" cy="1996"/>
            </a:xfrm>
          </p:grpSpPr>
          <p:sp>
            <p:nvSpPr>
              <p:cNvPr id="43017" name="Oval 7"/>
              <p:cNvSpPr>
                <a:spLocks noChangeArrowheads="1"/>
              </p:cNvSpPr>
              <p:nvPr/>
            </p:nvSpPr>
            <p:spPr bwMode="auto">
              <a:xfrm>
                <a:off x="1066" y="2477"/>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8" name="Oval 8"/>
              <p:cNvSpPr>
                <a:spLocks noChangeArrowheads="1"/>
              </p:cNvSpPr>
              <p:nvPr/>
            </p:nvSpPr>
            <p:spPr bwMode="auto">
              <a:xfrm>
                <a:off x="1615" y="2069"/>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19" name="Oval 9"/>
              <p:cNvSpPr>
                <a:spLocks noChangeArrowheads="1"/>
              </p:cNvSpPr>
              <p:nvPr/>
            </p:nvSpPr>
            <p:spPr bwMode="auto">
              <a:xfrm>
                <a:off x="2205" y="2477"/>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0" name="Oval 10"/>
              <p:cNvSpPr>
                <a:spLocks noChangeArrowheads="1"/>
              </p:cNvSpPr>
              <p:nvPr/>
            </p:nvSpPr>
            <p:spPr bwMode="auto">
              <a:xfrm>
                <a:off x="1247" y="3203"/>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1" name="Oval 11"/>
              <p:cNvSpPr>
                <a:spLocks noChangeArrowheads="1"/>
              </p:cNvSpPr>
              <p:nvPr/>
            </p:nvSpPr>
            <p:spPr bwMode="auto">
              <a:xfrm>
                <a:off x="1978" y="3157"/>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2" name="Oval 12"/>
              <p:cNvSpPr>
                <a:spLocks noChangeArrowheads="1"/>
              </p:cNvSpPr>
              <p:nvPr/>
            </p:nvSpPr>
            <p:spPr bwMode="auto">
              <a:xfrm>
                <a:off x="2567" y="2295"/>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3" name="Oval 13"/>
              <p:cNvSpPr>
                <a:spLocks noChangeArrowheads="1"/>
              </p:cNvSpPr>
              <p:nvPr/>
            </p:nvSpPr>
            <p:spPr bwMode="auto">
              <a:xfrm>
                <a:off x="1615" y="1570"/>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4" name="Oval 14"/>
              <p:cNvSpPr>
                <a:spLocks noChangeArrowheads="1"/>
              </p:cNvSpPr>
              <p:nvPr/>
            </p:nvSpPr>
            <p:spPr bwMode="auto">
              <a:xfrm>
                <a:off x="2204" y="3475"/>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5" name="Oval 15"/>
              <p:cNvSpPr>
                <a:spLocks noChangeArrowheads="1"/>
              </p:cNvSpPr>
              <p:nvPr/>
            </p:nvSpPr>
            <p:spPr bwMode="auto">
              <a:xfrm>
                <a:off x="975" y="3475"/>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6" name="Oval 16"/>
              <p:cNvSpPr>
                <a:spLocks noChangeArrowheads="1"/>
              </p:cNvSpPr>
              <p:nvPr/>
            </p:nvSpPr>
            <p:spPr bwMode="auto">
              <a:xfrm>
                <a:off x="612" y="2295"/>
                <a:ext cx="91" cy="91"/>
              </a:xfrm>
              <a:prstGeom prst="ellipse">
                <a:avLst/>
              </a:prstGeom>
              <a:solidFill>
                <a:schemeClr val="tx1"/>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27" name="Line 17"/>
              <p:cNvSpPr>
                <a:spLocks noChangeShapeType="1"/>
              </p:cNvSpPr>
              <p:nvPr/>
            </p:nvSpPr>
            <p:spPr bwMode="auto">
              <a:xfrm flipH="1">
                <a:off x="663" y="1615"/>
                <a:ext cx="998" cy="7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8" name="Line 18"/>
              <p:cNvSpPr>
                <a:spLocks noChangeShapeType="1"/>
              </p:cNvSpPr>
              <p:nvPr/>
            </p:nvSpPr>
            <p:spPr bwMode="auto">
              <a:xfrm>
                <a:off x="1661" y="1615"/>
                <a:ext cx="952" cy="7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9" name="Line 19"/>
              <p:cNvSpPr>
                <a:spLocks noChangeShapeType="1"/>
              </p:cNvSpPr>
              <p:nvPr/>
            </p:nvSpPr>
            <p:spPr bwMode="auto">
              <a:xfrm>
                <a:off x="1661" y="1615"/>
                <a:ext cx="0" cy="4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0" name="Line 20"/>
              <p:cNvSpPr>
                <a:spLocks noChangeShapeType="1"/>
              </p:cNvSpPr>
              <p:nvPr/>
            </p:nvSpPr>
            <p:spPr bwMode="auto">
              <a:xfrm>
                <a:off x="663" y="2341"/>
                <a:ext cx="408"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1" name="Line 21"/>
              <p:cNvSpPr>
                <a:spLocks noChangeShapeType="1"/>
              </p:cNvSpPr>
              <p:nvPr/>
            </p:nvSpPr>
            <p:spPr bwMode="auto">
              <a:xfrm>
                <a:off x="617" y="2341"/>
                <a:ext cx="409" cy="11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22"/>
              <p:cNvSpPr>
                <a:spLocks noChangeShapeType="1"/>
              </p:cNvSpPr>
              <p:nvPr/>
            </p:nvSpPr>
            <p:spPr bwMode="auto">
              <a:xfrm flipH="1">
                <a:off x="1026" y="324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23"/>
              <p:cNvSpPr>
                <a:spLocks noChangeShapeType="1"/>
              </p:cNvSpPr>
              <p:nvPr/>
            </p:nvSpPr>
            <p:spPr bwMode="auto">
              <a:xfrm>
                <a:off x="1026" y="3520"/>
                <a:ext cx="12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24"/>
              <p:cNvSpPr>
                <a:spLocks noChangeShapeType="1"/>
              </p:cNvSpPr>
              <p:nvPr/>
            </p:nvSpPr>
            <p:spPr bwMode="auto">
              <a:xfrm flipH="1">
                <a:off x="2250" y="2341"/>
                <a:ext cx="363" cy="11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5" name="Line 25"/>
              <p:cNvSpPr>
                <a:spLocks noChangeShapeType="1"/>
              </p:cNvSpPr>
              <p:nvPr/>
            </p:nvSpPr>
            <p:spPr bwMode="auto">
              <a:xfrm flipH="1">
                <a:off x="2250" y="2341"/>
                <a:ext cx="363" cy="18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26"/>
              <p:cNvSpPr>
                <a:spLocks noChangeShapeType="1"/>
              </p:cNvSpPr>
              <p:nvPr/>
            </p:nvSpPr>
            <p:spPr bwMode="auto">
              <a:xfrm flipH="1">
                <a:off x="1298" y="2114"/>
                <a:ext cx="363" cy="113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27"/>
              <p:cNvSpPr>
                <a:spLocks noChangeShapeType="1"/>
              </p:cNvSpPr>
              <p:nvPr/>
            </p:nvSpPr>
            <p:spPr bwMode="auto">
              <a:xfrm>
                <a:off x="1116" y="2522"/>
                <a:ext cx="11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28"/>
              <p:cNvSpPr>
                <a:spLocks noChangeShapeType="1"/>
              </p:cNvSpPr>
              <p:nvPr/>
            </p:nvSpPr>
            <p:spPr bwMode="auto">
              <a:xfrm>
                <a:off x="1661" y="2114"/>
                <a:ext cx="363" cy="108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Line 29"/>
              <p:cNvSpPr>
                <a:spLocks noChangeShapeType="1"/>
              </p:cNvSpPr>
              <p:nvPr/>
            </p:nvSpPr>
            <p:spPr bwMode="auto">
              <a:xfrm flipH="1">
                <a:off x="1252" y="2522"/>
                <a:ext cx="998" cy="7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Line 30"/>
              <p:cNvSpPr>
                <a:spLocks noChangeShapeType="1"/>
              </p:cNvSpPr>
              <p:nvPr/>
            </p:nvSpPr>
            <p:spPr bwMode="auto">
              <a:xfrm>
                <a:off x="1116" y="2523"/>
                <a:ext cx="907" cy="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6" name="Line 31"/>
            <p:cNvSpPr>
              <a:spLocks noChangeShapeType="1"/>
            </p:cNvSpPr>
            <p:nvPr/>
          </p:nvSpPr>
          <p:spPr bwMode="auto">
            <a:xfrm>
              <a:off x="2063" y="3249"/>
              <a:ext cx="182"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p:bldP spid="430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D35639-273E-4F0C-88CD-88BC450890F3}" type="slidenum">
              <a:rPr lang="zh-CN" altLang="en-US" smtClean="0">
                <a:solidFill>
                  <a:schemeClr val="accent1"/>
                </a:solidFill>
              </a:rPr>
              <a:pPr/>
              <a:t>15</a:t>
            </a:fld>
            <a:r>
              <a:rPr lang="en-US" altLang="zh-CN" dirty="0">
                <a:solidFill>
                  <a:schemeClr val="accent1"/>
                </a:solidFill>
              </a:rPr>
              <a:t>/42</a:t>
            </a:r>
          </a:p>
        </p:txBody>
      </p:sp>
      <p:sp>
        <p:nvSpPr>
          <p:cNvPr id="44035"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6.7</a:t>
            </a: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t>
            </a:r>
            <a:r>
              <a:rPr lang="zh-CN" altLang="en-US" dirty="0">
                <a:latin typeface="Calibri" panose="020F0502020204030204" pitchFamily="34" charset="0"/>
                <a:ea typeface="宋体" panose="02010600030101010101" pitchFamily="2" charset="-122"/>
              </a:rPr>
              <a:t>充分条件</a:t>
            </a:r>
            <a:r>
              <a:rPr lang="en-US" altLang="zh-CN" dirty="0">
                <a:latin typeface="Calibri" panose="020F0502020204030204" pitchFamily="34" charset="0"/>
                <a:ea typeface="宋体" panose="02010600030101010101" pitchFamily="2" charset="-122"/>
              </a:rPr>
              <a:t>)</a:t>
            </a:r>
          </a:p>
        </p:txBody>
      </p:sp>
      <p:sp>
        <p:nvSpPr>
          <p:cNvPr id="44036" name="Rectangle 3"/>
          <p:cNvSpPr>
            <a:spLocks noGrp="1"/>
          </p:cNvSpPr>
          <p:nvPr>
            <p:ph type="body" sz="half" idx="4294967295"/>
          </p:nvPr>
        </p:nvSpPr>
        <p:spPr>
          <a:xfrm>
            <a:off x="611560" y="836712"/>
            <a:ext cx="8137525" cy="5329237"/>
          </a:xfrm>
        </p:spPr>
        <p:txBody>
          <a:bodyPr/>
          <a:lstStyle/>
          <a:p>
            <a:pPr marL="0" indent="0">
              <a:lnSpc>
                <a:spcPct val="13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G=(V,E)</a:t>
            </a:r>
            <a:r>
              <a:rPr lang="zh-CN" altLang="en-US" b="1" dirty="0">
                <a:latin typeface="Calibri" panose="020F0502020204030204" pitchFamily="34" charset="0"/>
                <a:ea typeface="宋体" panose="02010600030101010101" pitchFamily="2" charset="-122"/>
              </a:rPr>
              <a:t>是一个无向简单图，</a:t>
            </a:r>
          </a:p>
          <a:p>
            <a:pPr marL="0" indent="0">
              <a:lnSpc>
                <a:spcPct val="130000"/>
              </a:lnSpc>
              <a:spcBef>
                <a:spcPts val="0"/>
              </a:spcBef>
              <a:buFont typeface="Arial" panose="020B0604020202020204" pitchFamily="34" charset="0"/>
              <a:buNone/>
            </a:pPr>
            <a:r>
              <a:rPr lang="en-US" altLang="zh-CN" b="1" dirty="0">
                <a:latin typeface="Calibri" panose="020F0502020204030204" pitchFamily="34" charset="0"/>
                <a:ea typeface="宋体" panose="02010600030101010101" pitchFamily="2" charset="-122"/>
              </a:rPr>
              <a:t>                   |V|=n</a:t>
            </a:r>
            <a:r>
              <a:rPr lang="zh-CN"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  </a:t>
            </a:r>
            <a:r>
              <a:rPr lang="en-US" altLang="zh-CN" b="1" dirty="0">
                <a:solidFill>
                  <a:srgbClr val="CC0000"/>
                </a:solidFill>
                <a:latin typeface="Calibri" panose="020F0502020204030204" pitchFamily="34" charset="0"/>
                <a:ea typeface="宋体" panose="02010600030101010101" pitchFamily="2" charset="-122"/>
              </a:rPr>
              <a:t>n≥3.</a:t>
            </a:r>
            <a:r>
              <a:rPr lang="en-US" altLang="zh-CN" b="1" dirty="0">
                <a:latin typeface="Calibri" panose="020F0502020204030204" pitchFamily="34" charset="0"/>
                <a:ea typeface="宋体" panose="02010600030101010101" pitchFamily="2" charset="-122"/>
              </a:rPr>
              <a:t> </a:t>
            </a:r>
          </a:p>
          <a:p>
            <a:pPr marL="0" indent="0">
              <a:lnSpc>
                <a:spcPct val="130000"/>
              </a:lnSpc>
              <a:spcBef>
                <a:spcPts val="0"/>
              </a:spcBef>
              <a:buNone/>
            </a:pPr>
            <a:r>
              <a:rPr lang="zh-CN" altLang="en-US" b="1" dirty="0">
                <a:latin typeface="Calibri" panose="020F0502020204030204" pitchFamily="34" charset="0"/>
                <a:ea typeface="宋体" panose="02010600030101010101" pitchFamily="2" charset="-122"/>
              </a:rPr>
              <a:t>若对于任意的两个不相邻顶点</a:t>
            </a:r>
            <a:r>
              <a:rPr lang="en-US" altLang="zh-CN" b="1" dirty="0">
                <a:latin typeface="Calibri" panose="020F0502020204030204" pitchFamily="34" charset="0"/>
                <a:ea typeface="宋体" panose="02010600030101010101" pitchFamily="2" charset="-122"/>
              </a:rPr>
              <a:t>u</a:t>
            </a:r>
            <a:r>
              <a:rPr lang="zh-CN" altLang="en-US"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v</a:t>
            </a:r>
            <a:r>
              <a:rPr lang="en-US" altLang="zh-CN" dirty="0" err="1">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V</a:t>
            </a:r>
            <a:r>
              <a:rPr lang="zh-CN" altLang="en-US" b="1" dirty="0">
                <a:latin typeface="Calibri" panose="020F0502020204030204" pitchFamily="34" charset="0"/>
                <a:ea typeface="宋体" panose="02010600030101010101" pitchFamily="2" charset="-122"/>
              </a:rPr>
              <a:t>，</a:t>
            </a:r>
          </a:p>
          <a:p>
            <a:pPr marL="0" indent="0">
              <a:lnSpc>
                <a:spcPct val="13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d(u)+d(v) ≥n-1</a:t>
            </a:r>
            <a:r>
              <a:rPr lang="zh-CN" altLang="en-US" b="1" dirty="0">
                <a:latin typeface="Calibri" panose="020F0502020204030204" pitchFamily="34" charset="0"/>
                <a:ea typeface="宋体" panose="02010600030101010101" pitchFamily="2" charset="-122"/>
              </a:rPr>
              <a:t>，</a:t>
            </a:r>
          </a:p>
          <a:p>
            <a:pPr marL="0" indent="0">
              <a:lnSpc>
                <a:spcPct val="130000"/>
              </a:lnSpc>
              <a:spcBef>
                <a:spcPts val="0"/>
              </a:spcBef>
              <a:buNone/>
            </a:pPr>
            <a:r>
              <a:rPr lang="zh-CN" altLang="en-US" b="1" dirty="0">
                <a:latin typeface="Calibri" panose="020F0502020204030204" pitchFamily="34" charset="0"/>
                <a:ea typeface="宋体" panose="02010600030101010101" pitchFamily="2" charset="-122"/>
              </a:rPr>
              <a:t>那么</a:t>
            </a:r>
            <a:r>
              <a:rPr lang="en-US" altLang="zh-CN" b="1" dirty="0">
                <a:latin typeface="Calibri" panose="020F0502020204030204" pitchFamily="34" charset="0"/>
                <a:ea typeface="宋体" panose="02010600030101010101" pitchFamily="2" charset="-122"/>
              </a:rPr>
              <a:t>, G</a:t>
            </a:r>
            <a:r>
              <a:rPr lang="zh-CN" altLang="en-US" b="1" dirty="0">
                <a:latin typeface="Calibri" panose="020F0502020204030204" pitchFamily="34" charset="0"/>
                <a:ea typeface="宋体" panose="02010600030101010101" pitchFamily="2" charset="-122"/>
              </a:rPr>
              <a:t>中有哈密顿通路。 </a:t>
            </a:r>
          </a:p>
          <a:p>
            <a:pPr marL="0" indent="0">
              <a:lnSpc>
                <a:spcPct val="13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若对于任意的两个不相邻顶点</a:t>
            </a:r>
            <a:r>
              <a:rPr lang="en-US" altLang="zh-CN" b="1" dirty="0">
                <a:latin typeface="Calibri" panose="020F0502020204030204" pitchFamily="34" charset="0"/>
                <a:ea typeface="宋体" panose="02010600030101010101" pitchFamily="2" charset="-122"/>
              </a:rPr>
              <a:t>u</a:t>
            </a:r>
            <a:r>
              <a:rPr lang="zh-CN" altLang="en-US" b="1" dirty="0">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v</a:t>
            </a:r>
            <a:r>
              <a:rPr lang="en-US" altLang="zh-CN" dirty="0" err="1">
                <a:latin typeface="Calibri" panose="020F0502020204030204" pitchFamily="34" charset="0"/>
                <a:ea typeface="宋体" panose="02010600030101010101" pitchFamily="2" charset="-122"/>
              </a:rPr>
              <a:t>∊</a:t>
            </a:r>
            <a:r>
              <a:rPr lang="en-US" altLang="zh-CN" b="1" dirty="0" err="1">
                <a:latin typeface="Calibri" panose="020F0502020204030204" pitchFamily="34" charset="0"/>
                <a:ea typeface="宋体" panose="02010600030101010101" pitchFamily="2" charset="-122"/>
              </a:rPr>
              <a:t>V</a:t>
            </a:r>
            <a:r>
              <a:rPr lang="zh-CN" altLang="en-US" b="1" dirty="0">
                <a:latin typeface="Calibri" panose="020F0502020204030204" pitchFamily="34" charset="0"/>
                <a:ea typeface="宋体" panose="02010600030101010101" pitchFamily="2" charset="-122"/>
              </a:rPr>
              <a:t>，</a:t>
            </a:r>
          </a:p>
          <a:p>
            <a:pPr marL="0" indent="0">
              <a:lnSpc>
                <a:spcPct val="13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d(u)+d(v) ≥n</a:t>
            </a:r>
            <a:r>
              <a:rPr lang="zh-CN" altLang="en-US" b="1" dirty="0">
                <a:latin typeface="Calibri" panose="020F0502020204030204" pitchFamily="34" charset="0"/>
                <a:ea typeface="宋体" panose="02010600030101010101" pitchFamily="2" charset="-122"/>
              </a:rPr>
              <a:t>，</a:t>
            </a:r>
          </a:p>
          <a:p>
            <a:pPr marL="0" indent="0">
              <a:lnSpc>
                <a:spcPct val="130000"/>
              </a:lnSpc>
              <a:spcBef>
                <a:spcPts val="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 那么</a:t>
            </a:r>
            <a:r>
              <a:rPr lang="en-US" altLang="zh-CN" b="1" dirty="0">
                <a:latin typeface="Calibri" panose="020F0502020204030204" pitchFamily="34" charset="0"/>
                <a:ea typeface="宋体" panose="02010600030101010101" pitchFamily="2" charset="-122"/>
              </a:rPr>
              <a:t>, G</a:t>
            </a:r>
            <a:r>
              <a:rPr lang="zh-CN" altLang="en-US" b="1" dirty="0">
                <a:latin typeface="Calibri" panose="020F0502020204030204" pitchFamily="34" charset="0"/>
                <a:ea typeface="宋体" panose="02010600030101010101" pitchFamily="2" charset="-122"/>
              </a:rPr>
              <a:t>是哈密顿图。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A35683-451A-4BD1-9432-22C2E97C9D93}" type="slidenum">
              <a:rPr lang="zh-CN" altLang="en-US" smtClean="0">
                <a:solidFill>
                  <a:schemeClr val="accent1"/>
                </a:solidFill>
              </a:rPr>
              <a:pPr/>
              <a:t>16</a:t>
            </a:fld>
            <a:r>
              <a:rPr lang="en-US" altLang="zh-CN" dirty="0">
                <a:solidFill>
                  <a:schemeClr val="accent1"/>
                </a:solidFill>
              </a:rPr>
              <a:t>/42</a:t>
            </a:r>
          </a:p>
        </p:txBody>
      </p:sp>
      <p:sp>
        <p:nvSpPr>
          <p:cNvPr id="46083" name="Rectangle 2"/>
          <p:cNvSpPr>
            <a:spLocks noGrp="1"/>
          </p:cNvSpPr>
          <p:nvPr>
            <p:ph type="title" idx="4294967295"/>
          </p:nvPr>
        </p:nvSpPr>
        <p:spPr>
          <a:xfrm>
            <a:off x="179388" y="-26988"/>
            <a:ext cx="8712448" cy="642938"/>
          </a:xfrm>
        </p:spPr>
        <p:txBody>
          <a:bodyPr/>
          <a:lstStyle/>
          <a:p>
            <a:pPr algn="l"/>
            <a:r>
              <a:rPr lang="zh-CN" altLang="en-US" sz="4000" b="1" dirty="0">
                <a:latin typeface="Calibri" panose="020F0502020204030204" pitchFamily="34" charset="0"/>
                <a:ea typeface="宋体" panose="02010600030101010101" pitchFamily="2" charset="-122"/>
              </a:rPr>
              <a:t>哈密顿存在的充分性条件</a:t>
            </a:r>
            <a:r>
              <a:rPr lang="zh-CN" altLang="en-US" sz="4000" dirty="0">
                <a:latin typeface="Calibri" panose="020F0502020204030204" pitchFamily="34" charset="0"/>
                <a:ea typeface="宋体" panose="02010600030101010101" pitchFamily="2" charset="-122"/>
              </a:rPr>
              <a:t>的证明思路</a:t>
            </a:r>
          </a:p>
        </p:txBody>
      </p:sp>
      <p:sp>
        <p:nvSpPr>
          <p:cNvPr id="46084" name="Rectangle 3"/>
          <p:cNvSpPr>
            <a:spLocks noGrp="1"/>
          </p:cNvSpPr>
          <p:nvPr>
            <p:ph type="body" idx="4294967295"/>
          </p:nvPr>
        </p:nvSpPr>
        <p:spPr>
          <a:xfrm>
            <a:off x="395536" y="1655885"/>
            <a:ext cx="8496300" cy="4730470"/>
          </a:xfrm>
        </p:spPr>
        <p:txBody>
          <a:bodyPr/>
          <a:lstStyle/>
          <a:p>
            <a:pPr marL="609600" indent="-609600">
              <a:lnSpc>
                <a:spcPct val="130000"/>
              </a:lnSpc>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找一种起点与终点仅与通路中的顶点相邻的初等通路</a:t>
            </a:r>
            <a:endParaRPr lang="en-US" altLang="zh-CN" b="1" dirty="0">
              <a:latin typeface="Calibri" panose="020F0502020204030204" pitchFamily="34" charset="0"/>
              <a:ea typeface="宋体" panose="02010600030101010101" pitchFamily="2" charset="-122"/>
            </a:endParaRPr>
          </a:p>
          <a:p>
            <a:pPr marL="609600" indent="-609600">
              <a:lnSpc>
                <a:spcPct val="130000"/>
              </a:lnSpc>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将该初等通路变成一个初等回路</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圈</a:t>
            </a:r>
            <a:r>
              <a:rPr lang="en-US" altLang="zh-CN" b="1" dirty="0">
                <a:latin typeface="Calibri" panose="020F0502020204030204" pitchFamily="34" charset="0"/>
                <a:ea typeface="宋体" panose="02010600030101010101" pitchFamily="2" charset="-122"/>
              </a:rPr>
              <a:t>)</a:t>
            </a:r>
          </a:p>
          <a:p>
            <a:pPr marL="609600" indent="-609600">
              <a:lnSpc>
                <a:spcPct val="130000"/>
              </a:lnSpc>
              <a:buFont typeface="Wingdings" panose="05000000000000000000" pitchFamily="2" charset="2"/>
              <a:buAutoNum type="circleNumDbPlain"/>
            </a:pPr>
            <a:r>
              <a:rPr lang="zh-CN" altLang="en-US" b="1" dirty="0">
                <a:latin typeface="Calibri" panose="020F0502020204030204" pitchFamily="34" charset="0"/>
                <a:ea typeface="宋体" panose="02010600030101010101" pitchFamily="2" charset="-122"/>
              </a:rPr>
              <a:t>如果该初等回路就是哈密顿回路，证明完成；否则根据连通性，可以将该初等回路发展成更长的起点与终点仅与通路中的顶点相邻的初等通路，转②。</a:t>
            </a:r>
            <a:endParaRPr lang="en-US" altLang="zh-CN" b="1" dirty="0">
              <a:latin typeface="Calibri" panose="020F0502020204030204" pitchFamily="34" charset="0"/>
              <a:ea typeface="宋体" panose="02010600030101010101" pitchFamily="2" charset="-122"/>
            </a:endParaRPr>
          </a:p>
          <a:p>
            <a:pPr marL="609600" indent="-609600">
              <a:lnSpc>
                <a:spcPct val="130000"/>
              </a:lnSpc>
              <a:buFont typeface="Wingdings" panose="05000000000000000000" pitchFamily="2" charset="2"/>
              <a:buNone/>
            </a:pPr>
            <a:r>
              <a:rPr lang="en-US" altLang="zh-CN" b="1" dirty="0">
                <a:latin typeface="Calibri" panose="020F0502020204030204" pitchFamily="34" charset="0"/>
                <a:ea typeface="宋体" panose="02010600030101010101" pitchFamily="2" charset="-122"/>
              </a:rPr>
              <a:t>      </a:t>
            </a:r>
            <a:endParaRPr lang="en-US" altLang="zh-CN" b="1" baseline="-25000" dirty="0">
              <a:latin typeface="Calibri" panose="020F0502020204030204" pitchFamily="34" charset="0"/>
              <a:ea typeface="宋体" panose="02010600030101010101" pitchFamily="2" charset="-122"/>
            </a:endParaRPr>
          </a:p>
        </p:txBody>
      </p:sp>
      <p:sp>
        <p:nvSpPr>
          <p:cNvPr id="2" name="矩形 1">
            <a:extLst>
              <a:ext uri="{FF2B5EF4-FFF2-40B4-BE49-F238E27FC236}">
                <a16:creationId xmlns:a16="http://schemas.microsoft.com/office/drawing/2014/main" id="{60D410C7-4716-44CF-9970-DDC041B0CF1C}"/>
              </a:ext>
            </a:extLst>
          </p:cNvPr>
          <p:cNvSpPr/>
          <p:nvPr/>
        </p:nvSpPr>
        <p:spPr>
          <a:xfrm>
            <a:off x="395536" y="891852"/>
            <a:ext cx="3329758" cy="584775"/>
          </a:xfrm>
          <a:prstGeom prst="rect">
            <a:avLst/>
          </a:prstGeom>
        </p:spPr>
        <p:txBody>
          <a:bodyPr wrap="none">
            <a:spAutoFit/>
          </a:bodyPr>
          <a:lstStyle/>
          <a:p>
            <a:r>
              <a:rPr lang="zh-CN" altLang="en-US" sz="3200" b="1" dirty="0">
                <a:latin typeface="Calibri" panose="020F0502020204030204" pitchFamily="34" charset="0"/>
              </a:rPr>
              <a:t>先证</a:t>
            </a:r>
            <a:r>
              <a:rPr lang="en-US" altLang="zh-CN" sz="3200" b="1" dirty="0">
                <a:latin typeface="Calibri" panose="020F0502020204030204" pitchFamily="34" charset="0"/>
              </a:rPr>
              <a:t>G</a:t>
            </a:r>
            <a:r>
              <a:rPr lang="zh-CN" altLang="en-US" sz="3200" b="1" dirty="0">
                <a:latin typeface="Calibri" panose="020F0502020204030204" pitchFamily="34" charset="0"/>
              </a:rPr>
              <a:t>是连通图。</a:t>
            </a:r>
            <a:endParaRPr lang="zh-CN" altLang="en-US" sz="3200" dirty="0"/>
          </a:p>
        </p:txBody>
      </p:sp>
    </p:spTree>
    <p:extLst>
      <p:ext uri="{BB962C8B-B14F-4D97-AF65-F5344CB8AC3E}">
        <p14:creationId xmlns:p14="http://schemas.microsoft.com/office/powerpoint/2010/main" val="681940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E8459E-38C3-4E73-A7C7-B7E1162608B8}" type="slidenum">
              <a:rPr lang="zh-CN" altLang="en-US" smtClean="0">
                <a:solidFill>
                  <a:schemeClr val="accent1"/>
                </a:solidFill>
              </a:rPr>
              <a:pPr/>
              <a:t>17</a:t>
            </a:fld>
            <a:r>
              <a:rPr lang="en-US" altLang="zh-CN" dirty="0">
                <a:solidFill>
                  <a:schemeClr val="accent1"/>
                </a:solidFill>
              </a:rPr>
              <a:t>/42</a:t>
            </a:r>
          </a:p>
        </p:txBody>
      </p:sp>
      <p:sp>
        <p:nvSpPr>
          <p:cNvPr id="3076"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例 </a:t>
            </a:r>
            <a:r>
              <a:rPr lang="zh-CN" altLang="en-US" sz="3600" b="1" dirty="0">
                <a:latin typeface="Calibri" panose="020F0502020204030204" pitchFamily="34" charset="0"/>
                <a:ea typeface="宋体" panose="02010600030101010101" pitchFamily="2" charset="-122"/>
              </a:rPr>
              <a:t>当</a:t>
            </a:r>
            <a:r>
              <a:rPr lang="en-US" altLang="zh-CN" sz="3600" b="1" dirty="0">
                <a:latin typeface="Calibri" panose="020F0502020204030204" pitchFamily="34" charset="0"/>
                <a:ea typeface="宋体" panose="02010600030101010101" pitchFamily="2" charset="-122"/>
              </a:rPr>
              <a:t>n&gt;2</a:t>
            </a:r>
            <a:r>
              <a:rPr lang="zh-CN" altLang="en-US" sz="3600" b="1" dirty="0">
                <a:latin typeface="Calibri" panose="020F0502020204030204" pitchFamily="34" charset="0"/>
                <a:ea typeface="宋体" panose="02010600030101010101" pitchFamily="2" charset="-122"/>
              </a:rPr>
              <a:t>时，完全图</a:t>
            </a:r>
            <a:r>
              <a:rPr lang="en-US" altLang="zh-CN" sz="3600" b="1" dirty="0" err="1">
                <a:latin typeface="Calibri" panose="020F0502020204030204" pitchFamily="34" charset="0"/>
                <a:ea typeface="宋体" panose="02010600030101010101" pitchFamily="2" charset="-122"/>
              </a:rPr>
              <a:t>Kn</a:t>
            </a:r>
            <a:r>
              <a:rPr lang="zh-CN" altLang="en-US" sz="3600" b="1" dirty="0">
                <a:latin typeface="Calibri" panose="020F0502020204030204" pitchFamily="34" charset="0"/>
                <a:ea typeface="宋体" panose="02010600030101010101" pitchFamily="2" charset="-122"/>
              </a:rPr>
              <a:t>是哈密顿图</a:t>
            </a:r>
            <a:endParaRPr lang="en-US" altLang="zh-CN" sz="3600" b="1" dirty="0">
              <a:latin typeface="Calibri" panose="020F0502020204030204" pitchFamily="34" charset="0"/>
              <a:ea typeface="宋体" panose="02010600030101010101" pitchFamily="2" charset="-122"/>
            </a:endParaRPr>
          </a:p>
        </p:txBody>
      </p:sp>
      <p:graphicFrame>
        <p:nvGraphicFramePr>
          <p:cNvPr id="3074" name="Object 6"/>
          <p:cNvGraphicFramePr>
            <a:graphicFrameLocks noGrp="1" noChangeAspect="1"/>
          </p:cNvGraphicFramePr>
          <p:nvPr>
            <p:ph sz="half" idx="4294967295"/>
          </p:nvPr>
        </p:nvGraphicFramePr>
        <p:xfrm>
          <a:off x="0" y="1268413"/>
          <a:ext cx="8675688" cy="1951037"/>
        </p:xfrm>
        <a:graphic>
          <a:graphicData uri="http://schemas.openxmlformats.org/presentationml/2006/ole">
            <mc:AlternateContent xmlns:mc="http://schemas.openxmlformats.org/markup-compatibility/2006">
              <mc:Choice xmlns:v="urn:schemas-microsoft-com:vml" Requires="v">
                <p:oleObj spid="_x0000_s1026" name="图片" r:id="rId4" imgW="5047717" imgH="1092000" progId="Word.Picture.8">
                  <p:embed/>
                </p:oleObj>
              </mc:Choice>
              <mc:Fallback>
                <p:oleObj name="图片" r:id="rId4" imgW="5047717" imgH="1092000"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268413"/>
                        <a:ext cx="8675688" cy="195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Rectangle 7"/>
          <p:cNvSpPr>
            <a:spLocks noChangeArrowheads="1"/>
          </p:cNvSpPr>
          <p:nvPr/>
        </p:nvSpPr>
        <p:spPr bwMode="auto">
          <a:xfrm>
            <a:off x="2700338" y="34290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rPr>
              <a:t>✔</a:t>
            </a:r>
          </a:p>
        </p:txBody>
      </p:sp>
      <p:sp>
        <p:nvSpPr>
          <p:cNvPr id="3078" name="Rectangle 8"/>
          <p:cNvSpPr>
            <a:spLocks noChangeArrowheads="1"/>
          </p:cNvSpPr>
          <p:nvPr/>
        </p:nvSpPr>
        <p:spPr bwMode="auto">
          <a:xfrm>
            <a:off x="4716463" y="34290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rPr>
              <a:t>✔</a:t>
            </a:r>
          </a:p>
        </p:txBody>
      </p:sp>
      <p:sp>
        <p:nvSpPr>
          <p:cNvPr id="3079" name="Rectangle 9"/>
          <p:cNvSpPr>
            <a:spLocks noChangeArrowheads="1"/>
          </p:cNvSpPr>
          <p:nvPr/>
        </p:nvSpPr>
        <p:spPr bwMode="auto">
          <a:xfrm>
            <a:off x="7235825" y="34290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rPr>
              <a:t>✔</a:t>
            </a:r>
          </a:p>
        </p:txBody>
      </p:sp>
      <p:sp>
        <p:nvSpPr>
          <p:cNvPr id="3080" name="Rectangle 10"/>
          <p:cNvSpPr>
            <a:spLocks noChangeArrowheads="1"/>
          </p:cNvSpPr>
          <p:nvPr/>
        </p:nvSpPr>
        <p:spPr bwMode="auto">
          <a:xfrm>
            <a:off x="1403350" y="342900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solidFill>
                  <a:srgbClr val="FF0000"/>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2CA4F7-F966-46D6-BC9D-D237A65CBEFE}" type="slidenum">
              <a:rPr lang="zh-CN" altLang="en-US" smtClean="0">
                <a:solidFill>
                  <a:schemeClr val="accent1"/>
                </a:solidFill>
              </a:rPr>
              <a:pPr/>
              <a:t>18</a:t>
            </a:fld>
            <a:r>
              <a:rPr lang="en-US" altLang="zh-CN" dirty="0">
                <a:solidFill>
                  <a:schemeClr val="accent1"/>
                </a:solidFill>
              </a:rPr>
              <a:t>/42</a:t>
            </a:r>
          </a:p>
        </p:txBody>
      </p:sp>
      <p:sp>
        <p:nvSpPr>
          <p:cNvPr id="52227" name="Rectangle 2"/>
          <p:cNvSpPr>
            <a:spLocks noGrp="1"/>
          </p:cNvSpPr>
          <p:nvPr>
            <p:ph type="title" idx="4294967295"/>
          </p:nvPr>
        </p:nvSpPr>
        <p:spPr/>
        <p:txBody>
          <a:bodyPr/>
          <a:lstStyle/>
          <a:p>
            <a:pPr algn="l"/>
            <a:r>
              <a:rPr lang="zh-CN" altLang="en-US" dirty="0">
                <a:latin typeface="宋体" panose="02010600030101010101" pitchFamily="2" charset="-122"/>
                <a:ea typeface="宋体" panose="02010600030101010101" pitchFamily="2" charset="-122"/>
              </a:rPr>
              <a:t>例 充分条件未必是必要的</a:t>
            </a:r>
          </a:p>
        </p:txBody>
      </p:sp>
      <p:sp>
        <p:nvSpPr>
          <p:cNvPr id="472067" name="Rectangle 3"/>
          <p:cNvSpPr>
            <a:spLocks noGrp="1" noChangeArrowheads="1"/>
          </p:cNvSpPr>
          <p:nvPr>
            <p:ph type="body" sz="half" idx="4294967295"/>
          </p:nvPr>
        </p:nvSpPr>
        <p:spPr>
          <a:xfrm>
            <a:off x="4418013" y="836613"/>
            <a:ext cx="4103687" cy="2303462"/>
          </a:xfrm>
          <a:noFill/>
        </p:spPr>
        <p:txBody>
          <a:bodyPr/>
          <a:lstStyle/>
          <a:p>
            <a:pPr marL="0" indent="0" algn="just">
              <a:lnSpc>
                <a:spcPct val="110000"/>
              </a:lnSpc>
              <a:spcBef>
                <a:spcPct val="0"/>
              </a:spcBef>
              <a:buClr>
                <a:schemeClr val="tx1"/>
              </a:buClr>
              <a:buFont typeface="Wingdings" panose="05000000000000000000" pitchFamily="2" charset="2"/>
              <a:buNone/>
            </a:pPr>
            <a:r>
              <a:rPr kumimoji="1" lang="zh-CN" altLang="en-US" sz="2400" b="1" dirty="0">
                <a:solidFill>
                  <a:srgbClr val="000000"/>
                </a:solidFill>
                <a:latin typeface="宋体" panose="02010600030101010101" pitchFamily="2" charset="-122"/>
                <a:ea typeface="宋体" panose="02010600030101010101" pitchFamily="2" charset="-122"/>
              </a:rPr>
              <a:t>顶</a:t>
            </a:r>
            <a:r>
              <a:rPr kumimoji="1" lang="zh-CN" altLang="zh-CN" sz="2400" b="1" dirty="0">
                <a:solidFill>
                  <a:srgbClr val="000000"/>
                </a:solidFill>
                <a:latin typeface="宋体" panose="02010600030101010101" pitchFamily="2" charset="-122"/>
                <a:ea typeface="宋体" panose="02010600030101010101" pitchFamily="2" charset="-122"/>
              </a:rPr>
              <a:t>点数为6，</a:t>
            </a:r>
            <a:r>
              <a:rPr kumimoji="1" lang="zh-CN" altLang="en-US" sz="2400" b="1" dirty="0">
                <a:solidFill>
                  <a:srgbClr val="000000"/>
                </a:solidFill>
                <a:latin typeface="宋体" panose="02010600030101010101" pitchFamily="2" charset="-122"/>
                <a:ea typeface="宋体" panose="02010600030101010101" pitchFamily="2" charset="-122"/>
              </a:rPr>
              <a:t>但</a:t>
            </a:r>
            <a:r>
              <a:rPr kumimoji="1" lang="zh-CN" altLang="zh-CN" sz="2400" b="1" dirty="0">
                <a:solidFill>
                  <a:srgbClr val="000000"/>
                </a:solidFill>
                <a:latin typeface="宋体" panose="02010600030101010101" pitchFamily="2" charset="-122"/>
                <a:ea typeface="宋体" panose="02010600030101010101" pitchFamily="2" charset="-122"/>
              </a:rPr>
              <a:t>任意两个</a:t>
            </a:r>
            <a:r>
              <a:rPr kumimoji="1" lang="zh-CN" altLang="en-US" sz="2400" b="1" dirty="0">
                <a:solidFill>
                  <a:srgbClr val="000000"/>
                </a:solidFill>
                <a:latin typeface="宋体" panose="02010600030101010101" pitchFamily="2" charset="-122"/>
                <a:ea typeface="宋体" panose="02010600030101010101" pitchFamily="2" charset="-122"/>
              </a:rPr>
              <a:t>顶</a:t>
            </a:r>
            <a:r>
              <a:rPr kumimoji="1" lang="zh-CN" altLang="zh-CN" sz="2400" b="1" dirty="0">
                <a:solidFill>
                  <a:srgbClr val="000000"/>
                </a:solidFill>
                <a:latin typeface="宋体" panose="02010600030101010101" pitchFamily="2" charset="-122"/>
                <a:ea typeface="宋体" panose="02010600030101010101" pitchFamily="2" charset="-122"/>
              </a:rPr>
              <a:t>点的度数之和为4，即有4</a:t>
            </a:r>
            <a:r>
              <a:rPr kumimoji="1" lang="en-US" altLang="zh-CN" sz="2400" b="1" dirty="0">
                <a:solidFill>
                  <a:srgbClr val="000000"/>
                </a:solidFill>
                <a:latin typeface="宋体" panose="02010600030101010101" pitchFamily="2" charset="-122"/>
                <a:ea typeface="宋体" panose="02010600030101010101" pitchFamily="2" charset="-122"/>
                <a:sym typeface="Symbol" panose="05050102010706020507" pitchFamily="18" charset="2"/>
              </a:rPr>
              <a:t>6</a:t>
            </a:r>
            <a:r>
              <a:rPr kumimoji="1" lang="zh-CN" altLang="en-US" sz="2400" b="1"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kumimoji="1" lang="zh-CN" altLang="en-US" sz="2400" b="1" dirty="0">
                <a:solidFill>
                  <a:srgbClr val="CC0000"/>
                </a:solidFill>
                <a:latin typeface="宋体" panose="02010600030101010101" pitchFamily="2" charset="-122"/>
                <a:ea typeface="宋体" panose="02010600030101010101" pitchFamily="2" charset="-122"/>
                <a:sym typeface="Symbol" panose="05050102010706020507" pitchFamily="18" charset="2"/>
              </a:rPr>
              <a:t>不满足充分性条件</a:t>
            </a:r>
            <a:r>
              <a:rPr kumimoji="1" lang="zh-CN" altLang="en-US" sz="2400" b="1" dirty="0">
                <a:solidFill>
                  <a:srgbClr val="000000"/>
                </a:solidFill>
                <a:latin typeface="宋体" panose="02010600030101010101" pitchFamily="2" charset="-122"/>
                <a:ea typeface="宋体" panose="02010600030101010101" pitchFamily="2" charset="-122"/>
                <a:sym typeface="Symbol" panose="05050102010706020507" pitchFamily="18" charset="2"/>
              </a:rPr>
              <a:t>，但它仍然是</a:t>
            </a:r>
            <a:r>
              <a:rPr kumimoji="1" lang="zh-CN" altLang="en-US" sz="2400" b="1" dirty="0">
                <a:solidFill>
                  <a:srgbClr val="000000"/>
                </a:solidFill>
                <a:latin typeface="宋体" panose="02010600030101010101" pitchFamily="2" charset="-122"/>
                <a:ea typeface="宋体" panose="02010600030101010101" pitchFamily="2" charset="-122"/>
              </a:rPr>
              <a:t>哈密顿图。</a:t>
            </a:r>
          </a:p>
        </p:txBody>
      </p:sp>
      <p:grpSp>
        <p:nvGrpSpPr>
          <p:cNvPr id="52229" name="Group 4"/>
          <p:cNvGrpSpPr>
            <a:grpSpLocks/>
          </p:cNvGrpSpPr>
          <p:nvPr/>
        </p:nvGrpSpPr>
        <p:grpSpPr bwMode="auto">
          <a:xfrm>
            <a:off x="1116013" y="1196975"/>
            <a:ext cx="3024187" cy="2016125"/>
            <a:chOff x="703" y="981"/>
            <a:chExt cx="1905" cy="1270"/>
          </a:xfrm>
        </p:grpSpPr>
        <p:sp>
          <p:nvSpPr>
            <p:cNvPr id="52245" name="Line 5"/>
            <p:cNvSpPr>
              <a:spLocks noChangeShapeType="1"/>
            </p:cNvSpPr>
            <p:nvPr/>
          </p:nvSpPr>
          <p:spPr bwMode="auto">
            <a:xfrm>
              <a:off x="1202" y="1026"/>
              <a:ext cx="952" cy="0"/>
            </a:xfrm>
            <a:prstGeom prst="line">
              <a:avLst/>
            </a:prstGeom>
            <a:noFill/>
            <a:ln w="28575">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6" name="Line 6"/>
            <p:cNvSpPr>
              <a:spLocks noChangeShapeType="1"/>
            </p:cNvSpPr>
            <p:nvPr/>
          </p:nvSpPr>
          <p:spPr bwMode="auto">
            <a:xfrm flipH="1">
              <a:off x="748" y="981"/>
              <a:ext cx="454" cy="635"/>
            </a:xfrm>
            <a:prstGeom prst="line">
              <a:avLst/>
            </a:prstGeom>
            <a:noFill/>
            <a:ln w="28575">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7" name="Line 7"/>
            <p:cNvSpPr>
              <a:spLocks noChangeShapeType="1"/>
            </p:cNvSpPr>
            <p:nvPr/>
          </p:nvSpPr>
          <p:spPr bwMode="auto">
            <a:xfrm>
              <a:off x="718" y="1586"/>
              <a:ext cx="499" cy="635"/>
            </a:xfrm>
            <a:prstGeom prst="line">
              <a:avLst/>
            </a:prstGeom>
            <a:noFill/>
            <a:ln w="28575">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8" name="Line 8"/>
            <p:cNvSpPr>
              <a:spLocks noChangeShapeType="1"/>
            </p:cNvSpPr>
            <p:nvPr/>
          </p:nvSpPr>
          <p:spPr bwMode="auto">
            <a:xfrm>
              <a:off x="1202" y="2205"/>
              <a:ext cx="907" cy="0"/>
            </a:xfrm>
            <a:prstGeom prst="line">
              <a:avLst/>
            </a:prstGeom>
            <a:noFill/>
            <a:ln w="28575">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9" name="Line 9"/>
            <p:cNvSpPr>
              <a:spLocks noChangeShapeType="1"/>
            </p:cNvSpPr>
            <p:nvPr/>
          </p:nvSpPr>
          <p:spPr bwMode="auto">
            <a:xfrm flipH="1">
              <a:off x="2109" y="1616"/>
              <a:ext cx="454" cy="589"/>
            </a:xfrm>
            <a:prstGeom prst="line">
              <a:avLst/>
            </a:prstGeom>
            <a:noFill/>
            <a:ln w="28575">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0" name="Line 10"/>
            <p:cNvSpPr>
              <a:spLocks noChangeShapeType="1"/>
            </p:cNvSpPr>
            <p:nvPr/>
          </p:nvSpPr>
          <p:spPr bwMode="auto">
            <a:xfrm>
              <a:off x="2154" y="1026"/>
              <a:ext cx="409" cy="590"/>
            </a:xfrm>
            <a:prstGeom prst="line">
              <a:avLst/>
            </a:prstGeom>
            <a:noFill/>
            <a:ln w="28575">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1" name="Oval 11"/>
            <p:cNvSpPr>
              <a:spLocks noChangeArrowheads="1"/>
            </p:cNvSpPr>
            <p:nvPr/>
          </p:nvSpPr>
          <p:spPr bwMode="auto">
            <a:xfrm>
              <a:off x="2109" y="981"/>
              <a:ext cx="91" cy="91"/>
            </a:xfrm>
            <a:prstGeom prst="ellipse">
              <a:avLst/>
            </a:prstGeom>
            <a:solidFill>
              <a:srgbClr val="00FF99"/>
            </a:solidFill>
            <a:ln w="28575">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2" name="Oval 12"/>
            <p:cNvSpPr>
              <a:spLocks noChangeArrowheads="1"/>
            </p:cNvSpPr>
            <p:nvPr/>
          </p:nvSpPr>
          <p:spPr bwMode="auto">
            <a:xfrm>
              <a:off x="1156" y="981"/>
              <a:ext cx="91" cy="91"/>
            </a:xfrm>
            <a:prstGeom prst="ellipse">
              <a:avLst/>
            </a:prstGeom>
            <a:solidFill>
              <a:srgbClr val="00FF99"/>
            </a:solidFill>
            <a:ln w="28575">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3" name="Oval 13"/>
            <p:cNvSpPr>
              <a:spLocks noChangeArrowheads="1"/>
            </p:cNvSpPr>
            <p:nvPr/>
          </p:nvSpPr>
          <p:spPr bwMode="auto">
            <a:xfrm>
              <a:off x="703" y="1570"/>
              <a:ext cx="91" cy="91"/>
            </a:xfrm>
            <a:prstGeom prst="ellipse">
              <a:avLst/>
            </a:prstGeom>
            <a:solidFill>
              <a:srgbClr val="00FF99"/>
            </a:solidFill>
            <a:ln w="28575">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4" name="Oval 14"/>
            <p:cNvSpPr>
              <a:spLocks noChangeArrowheads="1"/>
            </p:cNvSpPr>
            <p:nvPr/>
          </p:nvSpPr>
          <p:spPr bwMode="auto">
            <a:xfrm>
              <a:off x="2517" y="1570"/>
              <a:ext cx="91" cy="91"/>
            </a:xfrm>
            <a:prstGeom prst="ellipse">
              <a:avLst/>
            </a:prstGeom>
            <a:solidFill>
              <a:srgbClr val="00FF99"/>
            </a:solidFill>
            <a:ln w="28575">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5" name="Oval 15"/>
            <p:cNvSpPr>
              <a:spLocks noChangeArrowheads="1"/>
            </p:cNvSpPr>
            <p:nvPr/>
          </p:nvSpPr>
          <p:spPr bwMode="auto">
            <a:xfrm>
              <a:off x="1156" y="2160"/>
              <a:ext cx="91" cy="91"/>
            </a:xfrm>
            <a:prstGeom prst="ellipse">
              <a:avLst/>
            </a:prstGeom>
            <a:solidFill>
              <a:srgbClr val="00FF99"/>
            </a:solidFill>
            <a:ln w="28575">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56" name="Oval 16"/>
            <p:cNvSpPr>
              <a:spLocks noChangeArrowheads="1"/>
            </p:cNvSpPr>
            <p:nvPr/>
          </p:nvSpPr>
          <p:spPr bwMode="auto">
            <a:xfrm>
              <a:off x="2064" y="2160"/>
              <a:ext cx="91" cy="91"/>
            </a:xfrm>
            <a:prstGeom prst="ellipse">
              <a:avLst/>
            </a:prstGeom>
            <a:solidFill>
              <a:srgbClr val="00FF99"/>
            </a:solidFill>
            <a:ln w="28575">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2230" name="Group 17"/>
          <p:cNvGrpSpPr>
            <a:grpSpLocks/>
          </p:cNvGrpSpPr>
          <p:nvPr/>
        </p:nvGrpSpPr>
        <p:grpSpPr bwMode="auto">
          <a:xfrm>
            <a:off x="1403350" y="3716338"/>
            <a:ext cx="2162175" cy="1800225"/>
            <a:chOff x="1020" y="2750"/>
            <a:chExt cx="1362" cy="1134"/>
          </a:xfrm>
        </p:grpSpPr>
        <p:sp>
          <p:nvSpPr>
            <p:cNvPr id="52234" name="Oval 18"/>
            <p:cNvSpPr>
              <a:spLocks noChangeArrowheads="1"/>
            </p:cNvSpPr>
            <p:nvPr/>
          </p:nvSpPr>
          <p:spPr bwMode="auto">
            <a:xfrm>
              <a:off x="1609" y="275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5" name="Oval 19"/>
            <p:cNvSpPr>
              <a:spLocks noChangeArrowheads="1"/>
            </p:cNvSpPr>
            <p:nvPr/>
          </p:nvSpPr>
          <p:spPr bwMode="auto">
            <a:xfrm>
              <a:off x="1020"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6" name="Oval 20"/>
            <p:cNvSpPr>
              <a:spLocks noChangeArrowheads="1"/>
            </p:cNvSpPr>
            <p:nvPr/>
          </p:nvSpPr>
          <p:spPr bwMode="auto">
            <a:xfrm>
              <a:off x="2245" y="37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7" name="Oval 21"/>
            <p:cNvSpPr>
              <a:spLocks noChangeArrowheads="1"/>
            </p:cNvSpPr>
            <p:nvPr/>
          </p:nvSpPr>
          <p:spPr bwMode="auto">
            <a:xfrm>
              <a:off x="2198"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8" name="Oval 22"/>
            <p:cNvSpPr>
              <a:spLocks noChangeArrowheads="1"/>
            </p:cNvSpPr>
            <p:nvPr/>
          </p:nvSpPr>
          <p:spPr bwMode="auto">
            <a:xfrm>
              <a:off x="1609" y="37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39" name="Line 23"/>
            <p:cNvSpPr>
              <a:spLocks noChangeShapeType="1"/>
            </p:cNvSpPr>
            <p:nvPr/>
          </p:nvSpPr>
          <p:spPr bwMode="auto">
            <a:xfrm flipH="1">
              <a:off x="1110" y="2841"/>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Line 24"/>
            <p:cNvSpPr>
              <a:spLocks noChangeShapeType="1"/>
            </p:cNvSpPr>
            <p:nvPr/>
          </p:nvSpPr>
          <p:spPr bwMode="auto">
            <a:xfrm>
              <a:off x="1110" y="3385"/>
              <a:ext cx="545" cy="4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25"/>
            <p:cNvSpPr>
              <a:spLocks noChangeShapeType="1"/>
            </p:cNvSpPr>
            <p:nvPr/>
          </p:nvSpPr>
          <p:spPr bwMode="auto">
            <a:xfrm>
              <a:off x="1746" y="2841"/>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Line 26"/>
            <p:cNvSpPr>
              <a:spLocks noChangeShapeType="1"/>
            </p:cNvSpPr>
            <p:nvPr/>
          </p:nvSpPr>
          <p:spPr bwMode="auto">
            <a:xfrm flipH="1">
              <a:off x="1700" y="3385"/>
              <a:ext cx="544"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3" name="Line 27"/>
            <p:cNvSpPr>
              <a:spLocks noChangeShapeType="1"/>
            </p:cNvSpPr>
            <p:nvPr/>
          </p:nvSpPr>
          <p:spPr bwMode="auto">
            <a:xfrm flipV="1">
              <a:off x="1746" y="3838"/>
              <a:ext cx="544"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Line 28"/>
            <p:cNvSpPr>
              <a:spLocks noChangeShapeType="1"/>
            </p:cNvSpPr>
            <p:nvPr/>
          </p:nvSpPr>
          <p:spPr bwMode="auto">
            <a:xfrm flipV="1">
              <a:off x="1110" y="3339"/>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72093" name="Rectangle 29" descr="Rectangle: Click to edit Master text styles&#10;Second level&#10;Third level&#10;Fourth level&#10;Fifth level"/>
          <p:cNvSpPr>
            <a:spLocks noChangeArrowheads="1"/>
          </p:cNvSpPr>
          <p:nvPr/>
        </p:nvSpPr>
        <p:spPr bwMode="auto">
          <a:xfrm>
            <a:off x="4500563" y="3789363"/>
            <a:ext cx="40671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zh-CN" altLang="en-US" sz="2400" b="1" dirty="0">
                <a:solidFill>
                  <a:srgbClr val="CC0000"/>
                </a:solidFill>
                <a:latin typeface="Calibri" panose="020F0502020204030204" pitchFamily="34" charset="0"/>
              </a:rPr>
              <a:t>不满足充分条件</a:t>
            </a:r>
            <a:r>
              <a:rPr lang="zh-CN" altLang="en-US" sz="2400" b="1" dirty="0">
                <a:latin typeface="Calibri" panose="020F0502020204030204" pitchFamily="34" charset="0"/>
              </a:rPr>
              <a:t>，不能由此判断它是否哈密顿图．</a:t>
            </a:r>
          </a:p>
        </p:txBody>
      </p:sp>
      <p:sp>
        <p:nvSpPr>
          <p:cNvPr id="472094" name="Rectangle 30"/>
          <p:cNvSpPr>
            <a:spLocks noChangeArrowheads="1"/>
          </p:cNvSpPr>
          <p:nvPr/>
        </p:nvSpPr>
        <p:spPr bwMode="auto">
          <a:xfrm>
            <a:off x="4500563" y="5013325"/>
            <a:ext cx="41767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333300"/>
                </a:solidFill>
              </a:rPr>
              <a:t>事实上，它不满足必要条件，故不是哈密顿图。</a:t>
            </a:r>
          </a:p>
        </p:txBody>
      </p:sp>
      <p:sp>
        <p:nvSpPr>
          <p:cNvPr id="52233" name="Line 31"/>
          <p:cNvSpPr>
            <a:spLocks noChangeShapeType="1"/>
          </p:cNvSpPr>
          <p:nvPr/>
        </p:nvSpPr>
        <p:spPr bwMode="auto">
          <a:xfrm>
            <a:off x="827088" y="3429000"/>
            <a:ext cx="8137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2067">
                                            <p:txEl>
                                              <p:pRg st="0" end="0"/>
                                            </p:txEl>
                                          </p:spTgt>
                                        </p:tgtEl>
                                        <p:attrNameLst>
                                          <p:attrName>style.visibility</p:attrName>
                                        </p:attrNameLst>
                                      </p:cBhvr>
                                      <p:to>
                                        <p:strVal val="visible"/>
                                      </p:to>
                                    </p:set>
                                    <p:animEffect transition="in" filter="blinds(horizontal)">
                                      <p:cBhvr>
                                        <p:cTn id="7" dur="500"/>
                                        <p:tgtEl>
                                          <p:spTgt spid="4720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2093">
                                            <p:txEl>
                                              <p:pRg st="0" end="0"/>
                                            </p:txEl>
                                          </p:spTgt>
                                        </p:tgtEl>
                                        <p:attrNameLst>
                                          <p:attrName>style.visibility</p:attrName>
                                        </p:attrNameLst>
                                      </p:cBhvr>
                                      <p:to>
                                        <p:strVal val="visible"/>
                                      </p:to>
                                    </p:set>
                                    <p:animEffect transition="in" filter="blinds(horizontal)">
                                      <p:cBhvr>
                                        <p:cTn id="12" dur="500"/>
                                        <p:tgtEl>
                                          <p:spTgt spid="4720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2094"/>
                                        </p:tgtEl>
                                        <p:attrNameLst>
                                          <p:attrName>style.visibility</p:attrName>
                                        </p:attrNameLst>
                                      </p:cBhvr>
                                      <p:to>
                                        <p:strVal val="visible"/>
                                      </p:to>
                                    </p:set>
                                    <p:animEffect transition="in" filter="blinds(horizontal)">
                                      <p:cBhvr>
                                        <p:cTn id="17" dur="500"/>
                                        <p:tgtEl>
                                          <p:spTgt spid="472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build="p"/>
      <p:bldP spid="472093" grpId="0" build="p"/>
      <p:bldP spid="4720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63ACD1-8A2C-4A45-83C1-3F495BB6D3EF}" type="slidenum">
              <a:rPr lang="zh-CN" altLang="en-US" smtClean="0">
                <a:solidFill>
                  <a:schemeClr val="accent1"/>
                </a:solidFill>
              </a:rPr>
              <a:pPr/>
              <a:t>19</a:t>
            </a:fld>
            <a:r>
              <a:rPr lang="en-US" altLang="zh-CN" dirty="0">
                <a:solidFill>
                  <a:schemeClr val="accent1"/>
                </a:solidFill>
              </a:rPr>
              <a:t>/42</a:t>
            </a:r>
          </a:p>
        </p:txBody>
      </p:sp>
      <p:sp>
        <p:nvSpPr>
          <p:cNvPr id="53251" name="Rectangle 3"/>
          <p:cNvSpPr>
            <a:spLocks noGrp="1"/>
          </p:cNvSpPr>
          <p:nvPr>
            <p:ph type="body" idx="4294967295"/>
          </p:nvPr>
        </p:nvSpPr>
        <p:spPr>
          <a:xfrm>
            <a:off x="0" y="0"/>
            <a:ext cx="9144000" cy="2133600"/>
          </a:xfrm>
          <a:solidFill>
            <a:schemeClr val="accent1"/>
          </a:solidFill>
        </p:spPr>
        <p:txBody>
          <a:bodyPr/>
          <a:lstStyle/>
          <a:p>
            <a:pPr marL="541338" indent="-541338">
              <a:buFont typeface="Arial" panose="020B0604020202020204" pitchFamily="34" charset="0"/>
              <a:buNone/>
            </a:pPr>
            <a:r>
              <a:rPr lang="zh-CN" altLang="en-US">
                <a:solidFill>
                  <a:schemeClr val="bg1"/>
                </a:solidFill>
                <a:latin typeface="Calibri" panose="020F0502020204030204" pitchFamily="34" charset="0"/>
                <a:ea typeface="宋体" panose="02010600030101010101" pitchFamily="2" charset="-122"/>
              </a:rPr>
              <a:t>例 </a:t>
            </a:r>
            <a:r>
              <a:rPr lang="zh-CN" altLang="en-US" b="1">
                <a:solidFill>
                  <a:schemeClr val="bg1"/>
                </a:solidFill>
                <a:latin typeface="Calibri" panose="020F0502020204030204" pitchFamily="34" charset="0"/>
                <a:ea typeface="宋体" panose="02010600030101010101" pitchFamily="2" charset="-122"/>
              </a:rPr>
              <a:t>有</a:t>
            </a:r>
            <a:r>
              <a:rPr lang="en-US" altLang="zh-CN" b="1">
                <a:solidFill>
                  <a:schemeClr val="bg1"/>
                </a:solidFill>
                <a:latin typeface="Calibri" panose="020F0502020204030204" pitchFamily="34" charset="0"/>
                <a:ea typeface="宋体" panose="02010600030101010101" pitchFamily="2" charset="-122"/>
              </a:rPr>
              <a:t>12</a:t>
            </a:r>
            <a:r>
              <a:rPr lang="zh-CN" altLang="en-US" b="1">
                <a:solidFill>
                  <a:schemeClr val="bg1"/>
                </a:solidFill>
                <a:latin typeface="Calibri" panose="020F0502020204030204" pitchFamily="34" charset="0"/>
                <a:ea typeface="宋体" panose="02010600030101010101" pitchFamily="2" charset="-122"/>
              </a:rPr>
              <a:t>个人围坐一圆桌，边会餐边交流乒乓球技术。已知这</a:t>
            </a:r>
            <a:r>
              <a:rPr lang="en-US" altLang="zh-CN" b="1">
                <a:solidFill>
                  <a:schemeClr val="bg1"/>
                </a:solidFill>
                <a:latin typeface="Calibri" panose="020F0502020204030204" pitchFamily="34" charset="0"/>
                <a:ea typeface="宋体" panose="02010600030101010101" pitchFamily="2" charset="-122"/>
              </a:rPr>
              <a:t>12</a:t>
            </a:r>
            <a:r>
              <a:rPr lang="zh-CN" altLang="en-US" b="1">
                <a:solidFill>
                  <a:schemeClr val="bg1"/>
                </a:solidFill>
                <a:latin typeface="Calibri" panose="020F0502020204030204" pitchFamily="34" charset="0"/>
                <a:ea typeface="宋体" panose="02010600030101010101" pitchFamily="2" charset="-122"/>
              </a:rPr>
              <a:t>个人中，每个人至少和其余的</a:t>
            </a:r>
            <a:r>
              <a:rPr lang="en-US" altLang="zh-CN" b="1">
                <a:solidFill>
                  <a:schemeClr val="bg1"/>
                </a:solidFill>
                <a:latin typeface="Calibri" panose="020F0502020204030204" pitchFamily="34" charset="0"/>
                <a:ea typeface="宋体" panose="02010600030101010101" pitchFamily="2" charset="-122"/>
              </a:rPr>
              <a:t>6</a:t>
            </a:r>
            <a:r>
              <a:rPr lang="zh-CN" altLang="en-US" b="1">
                <a:solidFill>
                  <a:schemeClr val="bg1"/>
                </a:solidFill>
                <a:latin typeface="Calibri" panose="020F0502020204030204" pitchFamily="34" charset="0"/>
                <a:ea typeface="宋体" panose="02010600030101010101" pitchFamily="2" charset="-122"/>
              </a:rPr>
              <a:t>人打过球，试问是否有一种坐法，使每个人左、右俩人都和他打过球？请说明原因。</a:t>
            </a:r>
          </a:p>
        </p:txBody>
      </p:sp>
      <p:sp>
        <p:nvSpPr>
          <p:cNvPr id="473092" name="Rectangle 4"/>
          <p:cNvSpPr>
            <a:spLocks noChangeArrowheads="1"/>
          </p:cNvSpPr>
          <p:nvPr/>
        </p:nvSpPr>
        <p:spPr bwMode="auto">
          <a:xfrm>
            <a:off x="0" y="2136464"/>
            <a:ext cx="9144000" cy="4351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pPr>
            <a:r>
              <a:rPr lang="zh-CN" altLang="en-US" sz="3200" dirty="0"/>
              <a:t>证明：</a:t>
            </a:r>
            <a:r>
              <a:rPr lang="en-US" altLang="zh-CN" sz="3200" dirty="0"/>
              <a:t>12</a:t>
            </a:r>
            <a:r>
              <a:rPr lang="zh-CN" altLang="en-US" sz="3200" dirty="0"/>
              <a:t>个人为</a:t>
            </a:r>
            <a:r>
              <a:rPr lang="en-US" altLang="zh-CN" sz="3200" dirty="0"/>
              <a:t>12 </a:t>
            </a:r>
            <a:r>
              <a:rPr lang="zh-CN" altLang="en-US" sz="3200" dirty="0"/>
              <a:t>个顶点，两个人若打过球，形成一条边，构造出图</a:t>
            </a:r>
            <a:r>
              <a:rPr lang="en-US" altLang="zh-CN" sz="3200" dirty="0"/>
              <a:t>G=</a:t>
            </a:r>
            <a:r>
              <a:rPr lang="zh-CN" altLang="en-US" sz="3200" dirty="0"/>
              <a:t>（</a:t>
            </a:r>
            <a:r>
              <a:rPr lang="en-US" altLang="zh-CN" sz="3200" dirty="0"/>
              <a:t>V</a:t>
            </a:r>
            <a:r>
              <a:rPr lang="zh-CN" altLang="en-US" sz="3200" dirty="0"/>
              <a:t>，</a:t>
            </a:r>
            <a:r>
              <a:rPr lang="en-US" altLang="zh-CN" sz="3200" dirty="0"/>
              <a:t>E</a:t>
            </a:r>
            <a:r>
              <a:rPr lang="zh-CN" altLang="en-US" sz="3200" dirty="0"/>
              <a:t>）。</a:t>
            </a:r>
          </a:p>
          <a:p>
            <a:pPr eaLnBrk="1" hangingPunct="1">
              <a:lnSpc>
                <a:spcPct val="115000"/>
              </a:lnSpc>
            </a:pPr>
            <a:r>
              <a:rPr lang="zh-CN" altLang="en-US" sz="3200" dirty="0"/>
              <a:t>        因为这</a:t>
            </a:r>
            <a:r>
              <a:rPr lang="en-US" altLang="zh-CN" sz="3200" dirty="0"/>
              <a:t>12</a:t>
            </a:r>
            <a:r>
              <a:rPr lang="zh-CN" altLang="en-US" sz="3200" dirty="0"/>
              <a:t>个人中，每个人至少与其余</a:t>
            </a:r>
            <a:r>
              <a:rPr lang="en-US" altLang="zh-CN" sz="3200" dirty="0"/>
              <a:t>6</a:t>
            </a:r>
            <a:r>
              <a:rPr lang="zh-CN" altLang="en-US" sz="3200" dirty="0"/>
              <a:t>个人打过球，则对于</a:t>
            </a:r>
            <a:r>
              <a:rPr lang="zh-CN" altLang="en-US" sz="3200" dirty="0">
                <a:sym typeface="Symbol" panose="05050102010706020507" pitchFamily="18" charset="2"/>
              </a:rPr>
              <a:t>任意两个顶点</a:t>
            </a:r>
            <a:r>
              <a:rPr lang="en-US" altLang="zh-CN" sz="3200" dirty="0">
                <a:sym typeface="Symbol" panose="05050102010706020507" pitchFamily="18" charset="2"/>
              </a:rPr>
              <a:t>u</a:t>
            </a:r>
            <a:r>
              <a:rPr lang="zh-CN" altLang="en-US" sz="3200" dirty="0">
                <a:sym typeface="Symbol" panose="05050102010706020507" pitchFamily="18" charset="2"/>
              </a:rPr>
              <a:t>和</a:t>
            </a:r>
            <a:r>
              <a:rPr lang="en-US" altLang="zh-CN" sz="3200" dirty="0">
                <a:sym typeface="Symbol" panose="05050102010706020507" pitchFamily="18" charset="2"/>
              </a:rPr>
              <a:t>v</a:t>
            </a:r>
            <a:r>
              <a:rPr lang="zh-CN" altLang="en-US" sz="3200" dirty="0">
                <a:sym typeface="Symbol" panose="05050102010706020507" pitchFamily="18" charset="2"/>
              </a:rPr>
              <a:t>，</a:t>
            </a:r>
          </a:p>
          <a:p>
            <a:pPr eaLnBrk="1" hangingPunct="1">
              <a:lnSpc>
                <a:spcPct val="115000"/>
              </a:lnSpc>
              <a:spcBef>
                <a:spcPct val="30000"/>
              </a:spcBef>
              <a:spcAft>
                <a:spcPct val="30000"/>
              </a:spcAft>
            </a:pPr>
            <a:r>
              <a:rPr lang="en-US" altLang="zh-CN" sz="3200" dirty="0">
                <a:sym typeface="Symbol" panose="05050102010706020507" pitchFamily="18" charset="2"/>
              </a:rPr>
              <a:t>                    d(u)+d(v)6+6=</a:t>
            </a:r>
            <a:r>
              <a:rPr lang="en-US" altLang="zh-CN" sz="3200" dirty="0"/>
              <a:t>12</a:t>
            </a:r>
            <a:r>
              <a:rPr lang="zh-CN" altLang="en-US" sz="3200" dirty="0">
                <a:sym typeface="Symbol" panose="05050102010706020507" pitchFamily="18" charset="2"/>
              </a:rPr>
              <a:t>，</a:t>
            </a:r>
          </a:p>
          <a:p>
            <a:pPr eaLnBrk="1" hangingPunct="1">
              <a:lnSpc>
                <a:spcPct val="115000"/>
              </a:lnSpc>
            </a:pPr>
            <a:r>
              <a:rPr lang="zh-CN" altLang="en-US" sz="3200" dirty="0">
                <a:sym typeface="Symbol" panose="05050102010706020507" pitchFamily="18" charset="2"/>
              </a:rPr>
              <a:t>         因此图</a:t>
            </a:r>
            <a:r>
              <a:rPr lang="en-US" altLang="zh-CN" sz="3200" dirty="0">
                <a:sym typeface="Symbol" panose="05050102010706020507" pitchFamily="18" charset="2"/>
              </a:rPr>
              <a:t>G</a:t>
            </a:r>
            <a:r>
              <a:rPr lang="zh-CN" altLang="en-US" sz="3200" dirty="0">
                <a:sym typeface="Symbol" panose="05050102010706020507" pitchFamily="18" charset="2"/>
              </a:rPr>
              <a:t>存在哈密顿圈。沿哈密顿圈就座，能使每个人左、右两人都和他打过球。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3092"/>
                                        </p:tgtEl>
                                        <p:attrNameLst>
                                          <p:attrName>style.visibility</p:attrName>
                                        </p:attrNameLst>
                                      </p:cBhvr>
                                      <p:to>
                                        <p:strVal val="visible"/>
                                      </p:to>
                                    </p:set>
                                    <p:anim calcmode="lin" valueType="num">
                                      <p:cBhvr additive="base">
                                        <p:cTn id="7" dur="500" fill="hold"/>
                                        <p:tgtEl>
                                          <p:spTgt spid="473092"/>
                                        </p:tgtEl>
                                        <p:attrNameLst>
                                          <p:attrName>ppt_x</p:attrName>
                                        </p:attrNameLst>
                                      </p:cBhvr>
                                      <p:tavLst>
                                        <p:tav tm="0">
                                          <p:val>
                                            <p:strVal val="#ppt_x"/>
                                          </p:val>
                                        </p:tav>
                                        <p:tav tm="100000">
                                          <p:val>
                                            <p:strVal val="#ppt_x"/>
                                          </p:val>
                                        </p:tav>
                                      </p:tavLst>
                                    </p:anim>
                                    <p:anim calcmode="lin" valueType="num">
                                      <p:cBhvr additive="base">
                                        <p:cTn id="8" dur="500" fill="hold"/>
                                        <p:tgtEl>
                                          <p:spTgt spid="4730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7BACB5-A661-4B3F-9B27-9AB8B232062A}" type="slidenum">
              <a:rPr lang="zh-CN" altLang="en-US" smtClean="0">
                <a:solidFill>
                  <a:schemeClr val="accent1"/>
                </a:solidFill>
              </a:rPr>
              <a:pPr/>
              <a:t>2</a:t>
            </a:fld>
            <a:r>
              <a:rPr lang="en-US" altLang="zh-CN" dirty="0">
                <a:solidFill>
                  <a:schemeClr val="accent1"/>
                </a:solidFill>
              </a:rPr>
              <a:t>/42</a:t>
            </a:r>
          </a:p>
        </p:txBody>
      </p:sp>
      <p:sp>
        <p:nvSpPr>
          <p:cNvPr id="30723" name="Rectangle 2"/>
          <p:cNvSpPr>
            <a:spLocks noGrp="1"/>
          </p:cNvSpPr>
          <p:nvPr>
            <p:ph type="title" idx="4294967295"/>
          </p:nvPr>
        </p:nvSpPr>
        <p:spPr/>
        <p:txBody>
          <a:bodyPr/>
          <a:lstStyle/>
          <a:p>
            <a:r>
              <a:rPr lang="en-US" altLang="zh-CN" b="1" dirty="0">
                <a:latin typeface="Calibri" panose="020F0502020204030204" pitchFamily="34" charset="0"/>
                <a:ea typeface="宋体" panose="02010600030101010101" pitchFamily="2" charset="-122"/>
              </a:rPr>
              <a:t>6.3  </a:t>
            </a:r>
            <a:r>
              <a:rPr lang="zh-CN" altLang="en-US" b="1" dirty="0">
                <a:latin typeface="Calibri" panose="020F0502020204030204" pitchFamily="34" charset="0"/>
                <a:ea typeface="宋体" panose="02010600030101010101" pitchFamily="2" charset="-122"/>
              </a:rPr>
              <a:t>哈密顿图 </a:t>
            </a:r>
            <a:endParaRPr lang="en-US" altLang="zh-CN" b="1" dirty="0">
              <a:latin typeface="Calibri" panose="020F0502020204030204" pitchFamily="34" charset="0"/>
              <a:ea typeface="宋体" panose="02010600030101010101" pitchFamily="2" charset="-122"/>
            </a:endParaRPr>
          </a:p>
        </p:txBody>
      </p:sp>
      <p:sp>
        <p:nvSpPr>
          <p:cNvPr id="30724" name="Rectangle 3"/>
          <p:cNvSpPr>
            <a:spLocks noGrp="1"/>
          </p:cNvSpPr>
          <p:nvPr>
            <p:ph type="body" idx="4294967295"/>
          </p:nvPr>
        </p:nvSpPr>
        <p:spPr>
          <a:xfrm>
            <a:off x="323850" y="1125538"/>
            <a:ext cx="8640763" cy="4957762"/>
          </a:xfrm>
        </p:spPr>
        <p:txBody>
          <a:bodyPr/>
          <a:lstStyle/>
          <a:p>
            <a:pPr>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哈密顿通路、哈密顿回路</a:t>
            </a:r>
            <a:endParaRPr lang="en-US" altLang="zh-CN" b="1" dirty="0">
              <a:solidFill>
                <a:srgbClr val="C0000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哈密顿图</a:t>
            </a:r>
            <a:endParaRPr lang="en-US" altLang="zh-CN" b="1" dirty="0">
              <a:solidFill>
                <a:srgbClr val="C0000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哈密顿图的必要条件</a:t>
            </a:r>
            <a:endParaRPr lang="en-US" altLang="zh-CN" b="1" dirty="0">
              <a:solidFill>
                <a:srgbClr val="C0000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哈密顿图的充分条件</a:t>
            </a:r>
            <a:endParaRPr lang="en-US" altLang="zh-CN" b="1" dirty="0">
              <a:solidFill>
                <a:srgbClr val="C0000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竞赛图</a:t>
            </a:r>
            <a:endParaRPr lang="en-US" altLang="zh-CN" b="1" dirty="0">
              <a:solidFill>
                <a:srgbClr val="C00000"/>
              </a:solidFill>
              <a:latin typeface="Calibri" panose="020F0502020204030204" pitchFamily="34" charset="0"/>
              <a:ea typeface="宋体" panose="02010600030101010101" pitchFamily="2" charset="-122"/>
            </a:endParaRPr>
          </a:p>
          <a:p>
            <a:pPr>
              <a:buFont typeface="Arial" panose="020B0604020202020204" pitchFamily="34" charset="0"/>
              <a:buNone/>
            </a:pPr>
            <a:r>
              <a:rPr lang="zh-CN" altLang="en-US" b="1" dirty="0">
                <a:solidFill>
                  <a:srgbClr val="C00000"/>
                </a:solidFill>
                <a:latin typeface="Calibri" panose="020F0502020204030204" pitchFamily="34" charset="0"/>
                <a:ea typeface="宋体" panose="02010600030101010101" pitchFamily="2" charset="-122"/>
              </a:rPr>
              <a:t>旅行</a:t>
            </a:r>
            <a:r>
              <a:rPr lang="zh-CN" altLang="en-US" b="1">
                <a:solidFill>
                  <a:srgbClr val="C00000"/>
                </a:solidFill>
                <a:latin typeface="Calibri" panose="020F0502020204030204" pitchFamily="34" charset="0"/>
                <a:ea typeface="宋体" panose="02010600030101010101" pitchFamily="2" charset="-122"/>
              </a:rPr>
              <a:t>货郎问题</a:t>
            </a:r>
            <a:endParaRPr lang="zh-CN" altLang="en-US" b="1" dirty="0">
              <a:solidFill>
                <a:srgbClr val="C00000"/>
              </a:solidFill>
              <a:latin typeface="Calibri" panose="020F050202020403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539F01-9EBC-4109-A8A1-30220B15DDDF}" type="slidenum">
              <a:rPr lang="zh-CN" altLang="en-US" smtClean="0">
                <a:solidFill>
                  <a:schemeClr val="accent1"/>
                </a:solidFill>
              </a:rPr>
              <a:pPr/>
              <a:t>20</a:t>
            </a:fld>
            <a:r>
              <a:rPr lang="en-US" altLang="zh-CN" dirty="0">
                <a:solidFill>
                  <a:schemeClr val="accent1"/>
                </a:solidFill>
              </a:rPr>
              <a:t>/42</a:t>
            </a:r>
          </a:p>
        </p:txBody>
      </p:sp>
      <p:sp>
        <p:nvSpPr>
          <p:cNvPr id="54275" name="Rectangle 2"/>
          <p:cNvSpPr>
            <a:spLocks noGrp="1"/>
          </p:cNvSpPr>
          <p:nvPr>
            <p:ph type="title" idx="4294967295"/>
          </p:nvPr>
        </p:nvSpPr>
        <p:spPr>
          <a:xfrm>
            <a:off x="0" y="0"/>
            <a:ext cx="9144000" cy="1943100"/>
          </a:xfrm>
          <a:solidFill>
            <a:schemeClr val="accent1"/>
          </a:solidFill>
        </p:spPr>
        <p:txBody>
          <a:bodyPr/>
          <a:lstStyle/>
          <a:p>
            <a:pPr marL="444500" indent="-444500" algn="l"/>
            <a:r>
              <a:rPr lang="zh-CN" altLang="en-US" sz="3200" b="1">
                <a:latin typeface="Calibri" panose="020F0502020204030204" pitchFamily="34" charset="0"/>
                <a:ea typeface="宋体" panose="02010600030101010101" pitchFamily="2" charset="-122"/>
              </a:rPr>
              <a:t>例 设</a:t>
            </a:r>
            <a:r>
              <a:rPr lang="en-US" altLang="zh-CN" sz="3200" b="1" i="1">
                <a:latin typeface="Calibri" panose="020F0502020204030204" pitchFamily="34" charset="0"/>
                <a:ea typeface="宋体" panose="02010600030101010101" pitchFamily="2" charset="-122"/>
              </a:rPr>
              <a:t>n</a:t>
            </a:r>
            <a:r>
              <a:rPr lang="en-US" altLang="zh-CN" sz="3200" b="1">
                <a:latin typeface="Calibri" panose="020F0502020204030204" pitchFamily="34" charset="0"/>
                <a:ea typeface="宋体" panose="02010600030101010101" pitchFamily="2" charset="-122"/>
              </a:rPr>
              <a:t>≥2</a:t>
            </a:r>
            <a:r>
              <a:rPr lang="zh-CN" altLang="en-US" sz="3200" b="1">
                <a:latin typeface="Calibri" panose="020F0502020204030204" pitchFamily="34" charset="0"/>
                <a:ea typeface="宋体" panose="02010600030101010101" pitchFamily="2" charset="-122"/>
              </a:rPr>
              <a:t>，有</a:t>
            </a:r>
            <a:r>
              <a:rPr lang="en-US" altLang="zh-CN" sz="3200" b="1">
                <a:latin typeface="Calibri" panose="020F0502020204030204" pitchFamily="34" charset="0"/>
                <a:ea typeface="宋体" panose="02010600030101010101" pitchFamily="2" charset="-122"/>
              </a:rPr>
              <a:t>2</a:t>
            </a:r>
            <a:r>
              <a:rPr lang="en-US" altLang="zh-CN" sz="3200" b="1" i="1">
                <a:latin typeface="Calibri" panose="020F0502020204030204" pitchFamily="34" charset="0"/>
                <a:ea typeface="宋体" panose="02010600030101010101" pitchFamily="2" charset="-122"/>
              </a:rPr>
              <a:t>n</a:t>
            </a:r>
            <a:r>
              <a:rPr lang="zh-CN" altLang="en-US" sz="3200" b="1">
                <a:latin typeface="Calibri" panose="020F0502020204030204" pitchFamily="34" charset="0"/>
                <a:ea typeface="宋体" panose="02010600030101010101" pitchFamily="2" charset="-122"/>
              </a:rPr>
              <a:t>个人参加宴会，每个人至少认识其中的</a:t>
            </a:r>
            <a:r>
              <a:rPr lang="en-US" altLang="zh-CN" sz="3200" b="1" i="1">
                <a:latin typeface="Calibri" panose="020F0502020204030204" pitchFamily="34" charset="0"/>
                <a:ea typeface="宋体" panose="02010600030101010101" pitchFamily="2" charset="-122"/>
              </a:rPr>
              <a:t>n</a:t>
            </a:r>
            <a:r>
              <a:rPr lang="zh-CN" altLang="en-US" sz="3200" b="1">
                <a:latin typeface="Calibri" panose="020F0502020204030204" pitchFamily="34" charset="0"/>
                <a:ea typeface="宋体" panose="02010600030101010101" pitchFamily="2" charset="-122"/>
              </a:rPr>
              <a:t>个人，怎样安排座位，使大家围坐在一起时，每个人的两旁坐着的均是与他相识的人？</a:t>
            </a:r>
          </a:p>
        </p:txBody>
      </p:sp>
      <p:sp>
        <p:nvSpPr>
          <p:cNvPr id="474116" name="Rectangle 4"/>
          <p:cNvSpPr>
            <a:spLocks noChangeArrowheads="1"/>
          </p:cNvSpPr>
          <p:nvPr/>
        </p:nvSpPr>
        <p:spPr bwMode="auto">
          <a:xfrm>
            <a:off x="250825" y="2349500"/>
            <a:ext cx="8280400"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sz="2800" b="1" dirty="0">
                <a:solidFill>
                  <a:srgbClr val="CC0000"/>
                </a:solidFill>
              </a:rPr>
              <a:t>解</a:t>
            </a:r>
            <a:r>
              <a:rPr lang="zh-CN" altLang="en-US" sz="2800" b="1" dirty="0"/>
              <a:t> 每个人用一个顶点表示，若二人相识，则在其所表的顶点间连边。这样得到一个</a:t>
            </a:r>
            <a:r>
              <a:rPr lang="en-US" altLang="zh-CN" sz="2800" b="1" dirty="0"/>
              <a:t>2</a:t>
            </a:r>
            <a:r>
              <a:rPr lang="en-US" altLang="zh-CN" sz="2800" b="1" i="1" dirty="0"/>
              <a:t>n </a:t>
            </a:r>
            <a:r>
              <a:rPr lang="zh-CN" altLang="en-US" sz="2800" b="1" dirty="0"/>
              <a:t>阶的无向图，因为对于任意的两个顶点</a:t>
            </a:r>
            <a:r>
              <a:rPr lang="en-US" altLang="zh-CN" sz="2800" b="1" dirty="0"/>
              <a:t>u</a:t>
            </a:r>
            <a:r>
              <a:rPr lang="zh-CN" altLang="en-US" sz="2800" b="1" dirty="0"/>
              <a:t>，</a:t>
            </a:r>
            <a:r>
              <a:rPr lang="en-US" altLang="zh-CN" sz="2800" b="1" i="1" dirty="0"/>
              <a:t>v</a:t>
            </a:r>
            <a:r>
              <a:rPr lang="zh-CN" altLang="en-US" sz="2800" b="1" dirty="0"/>
              <a:t>，有：</a:t>
            </a:r>
          </a:p>
          <a:p>
            <a:pPr eaLnBrk="1" hangingPunct="1">
              <a:lnSpc>
                <a:spcPct val="120000"/>
              </a:lnSpc>
              <a:spcBef>
                <a:spcPct val="30000"/>
              </a:spcBef>
              <a:spcAft>
                <a:spcPct val="30000"/>
              </a:spcAft>
            </a:pPr>
            <a:r>
              <a:rPr lang="en-US" altLang="zh-CN" sz="2800" b="1" i="1" dirty="0"/>
              <a:t>              </a:t>
            </a:r>
            <a:r>
              <a:rPr lang="en-US" altLang="zh-CN" sz="2800" b="1" dirty="0"/>
              <a:t>d(u)+d(v)</a:t>
            </a:r>
            <a:r>
              <a:rPr lang="zh-CN" altLang="en-US" sz="2800" b="1" dirty="0"/>
              <a:t>≥</a:t>
            </a:r>
            <a:r>
              <a:rPr lang="en-US" altLang="zh-CN" sz="2800" b="1" dirty="0"/>
              <a:t>2n</a:t>
            </a:r>
          </a:p>
          <a:p>
            <a:pPr eaLnBrk="1" hangingPunct="1">
              <a:lnSpc>
                <a:spcPct val="120000"/>
              </a:lnSpc>
            </a:pPr>
            <a:r>
              <a:rPr lang="zh-CN" altLang="en-US" sz="2800" b="1" dirty="0"/>
              <a:t>     故图中存在一条哈密顿回路，这条回路恰好对应一个座位的适当安排。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4116"/>
                                        </p:tgtEl>
                                        <p:attrNameLst>
                                          <p:attrName>style.visibility</p:attrName>
                                        </p:attrNameLst>
                                      </p:cBhvr>
                                      <p:to>
                                        <p:strVal val="visible"/>
                                      </p:to>
                                    </p:set>
                                    <p:anim calcmode="lin" valueType="num">
                                      <p:cBhvr additive="base">
                                        <p:cTn id="7" dur="500" fill="hold"/>
                                        <p:tgtEl>
                                          <p:spTgt spid="474116"/>
                                        </p:tgtEl>
                                        <p:attrNameLst>
                                          <p:attrName>ppt_x</p:attrName>
                                        </p:attrNameLst>
                                      </p:cBhvr>
                                      <p:tavLst>
                                        <p:tav tm="0">
                                          <p:val>
                                            <p:strVal val="#ppt_x"/>
                                          </p:val>
                                        </p:tav>
                                        <p:tav tm="100000">
                                          <p:val>
                                            <p:strVal val="#ppt_x"/>
                                          </p:val>
                                        </p:tav>
                                      </p:tavLst>
                                    </p:anim>
                                    <p:anim calcmode="lin" valueType="num">
                                      <p:cBhvr additive="base">
                                        <p:cTn id="8" dur="500" fill="hold"/>
                                        <p:tgtEl>
                                          <p:spTgt spid="474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6FBBBB-7930-42B4-B9E6-34F49DFF680F}" type="slidenum">
              <a:rPr lang="zh-CN" altLang="en-US" smtClean="0">
                <a:solidFill>
                  <a:schemeClr val="accent1"/>
                </a:solidFill>
              </a:rPr>
              <a:pPr/>
              <a:t>21</a:t>
            </a:fld>
            <a:r>
              <a:rPr lang="en-US" altLang="zh-CN" dirty="0">
                <a:solidFill>
                  <a:schemeClr val="accent1"/>
                </a:solidFill>
              </a:rPr>
              <a:t>/42</a:t>
            </a:r>
          </a:p>
        </p:txBody>
      </p:sp>
      <p:sp>
        <p:nvSpPr>
          <p:cNvPr id="55299" name="Rectangle 2"/>
          <p:cNvSpPr>
            <a:spLocks noGrp="1"/>
          </p:cNvSpPr>
          <p:nvPr>
            <p:ph type="title" idx="4294967295"/>
          </p:nvPr>
        </p:nvSpPr>
        <p:spPr>
          <a:xfrm>
            <a:off x="0" y="-26988"/>
            <a:ext cx="9144000" cy="1655763"/>
          </a:xfrm>
          <a:solidFill>
            <a:schemeClr val="accent1"/>
          </a:solidFill>
        </p:spPr>
        <p:txBody>
          <a:bodyPr/>
          <a:lstStyle/>
          <a:p>
            <a:pPr marL="541338" indent="-541338" algn="l"/>
            <a:r>
              <a:rPr lang="zh-CN" altLang="en-US" sz="3200" b="1">
                <a:latin typeface="Calibri" panose="020F0502020204030204" pitchFamily="34" charset="0"/>
                <a:ea typeface="宋体" panose="02010600030101010101" pitchFamily="2" charset="-122"/>
              </a:rPr>
              <a:t>例 </a:t>
            </a:r>
            <a:r>
              <a:rPr lang="en-US" altLang="zh-CN" sz="3200" b="1">
                <a:latin typeface="Calibri" panose="020F0502020204030204" pitchFamily="34" charset="0"/>
                <a:ea typeface="宋体" panose="02010600030101010101" pitchFamily="2" charset="-122"/>
              </a:rPr>
              <a:t>11</a:t>
            </a:r>
            <a:r>
              <a:rPr lang="zh-CN" altLang="en-US" sz="3200" b="1">
                <a:latin typeface="Calibri" panose="020F0502020204030204" pitchFamily="34" charset="0"/>
                <a:ea typeface="宋体" panose="02010600030101010101" pitchFamily="2" charset="-122"/>
              </a:rPr>
              <a:t>个学生要共进晚餐，他们将坐成一个圆桌，计划每次晚餐上，每个学生有完全不同的邻座，这样能共进晚餐几天？</a:t>
            </a:r>
          </a:p>
        </p:txBody>
      </p:sp>
      <p:sp>
        <p:nvSpPr>
          <p:cNvPr id="475140" name="Rectangle 4"/>
          <p:cNvSpPr>
            <a:spLocks noChangeArrowheads="1"/>
          </p:cNvSpPr>
          <p:nvPr/>
        </p:nvSpPr>
        <p:spPr bwMode="auto">
          <a:xfrm>
            <a:off x="0" y="1700213"/>
            <a:ext cx="8964613"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981075" indent="-981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sz="2800" b="1" dirty="0"/>
              <a:t>分析： 考察</a:t>
            </a:r>
            <a:r>
              <a:rPr lang="en-US" altLang="zh-CN" sz="2800" b="1" dirty="0"/>
              <a:t>K11</a:t>
            </a:r>
            <a:r>
              <a:rPr lang="zh-CN" altLang="en-US" sz="2800" b="1" dirty="0"/>
              <a:t>。 每个顶点的度数为</a:t>
            </a:r>
            <a:r>
              <a:rPr lang="en-US" altLang="zh-CN" sz="2800" b="1" dirty="0"/>
              <a:t>10</a:t>
            </a:r>
            <a:r>
              <a:rPr lang="zh-CN" altLang="en-US" sz="2800" b="1" dirty="0"/>
              <a:t>， 所以有第</a:t>
            </a:r>
            <a:r>
              <a:rPr lang="en-US" altLang="zh-CN" sz="2800" b="1" dirty="0"/>
              <a:t>1</a:t>
            </a:r>
            <a:r>
              <a:rPr lang="zh-CN" altLang="en-US" sz="2800" b="1" dirty="0"/>
              <a:t>条</a:t>
            </a:r>
            <a:r>
              <a:rPr kumimoji="1" lang="zh-CN" altLang="en-US" sz="2800" b="1" dirty="0"/>
              <a:t>哈密顿回路。</a:t>
            </a:r>
          </a:p>
          <a:p>
            <a:pPr eaLnBrk="1" hangingPunct="1">
              <a:lnSpc>
                <a:spcPct val="130000"/>
              </a:lnSpc>
            </a:pPr>
            <a:r>
              <a:rPr lang="zh-CN" altLang="en-US" sz="2800" b="1" dirty="0"/>
              <a:t>	考察</a:t>
            </a:r>
            <a:r>
              <a:rPr lang="en-US" altLang="zh-CN" sz="2800" b="1" dirty="0"/>
              <a:t>K11</a:t>
            </a:r>
            <a:r>
              <a:rPr lang="zh-CN" altLang="en-US" sz="2800" b="1" dirty="0"/>
              <a:t>中去掉第</a:t>
            </a:r>
            <a:r>
              <a:rPr lang="en-US" altLang="zh-CN" sz="2800" b="1" dirty="0"/>
              <a:t>1</a:t>
            </a:r>
            <a:r>
              <a:rPr lang="zh-CN" altLang="en-US" sz="2800" b="1" dirty="0"/>
              <a:t>条</a:t>
            </a:r>
            <a:r>
              <a:rPr kumimoji="1" lang="zh-CN" altLang="en-US" sz="2800" b="1" dirty="0"/>
              <a:t>哈密顿回路后的图</a:t>
            </a:r>
            <a:r>
              <a:rPr lang="zh-CN" altLang="en-US" sz="2800" b="1" dirty="0"/>
              <a:t>。 每个顶点的度数为</a:t>
            </a:r>
            <a:r>
              <a:rPr lang="en-US" altLang="zh-CN" sz="2800" b="1" dirty="0"/>
              <a:t>8</a:t>
            </a:r>
            <a:r>
              <a:rPr lang="zh-CN" altLang="en-US" sz="2800" b="1" dirty="0"/>
              <a:t>， 所以有第</a:t>
            </a:r>
            <a:r>
              <a:rPr lang="en-US" altLang="zh-CN" sz="2800" b="1" dirty="0"/>
              <a:t>2</a:t>
            </a:r>
            <a:r>
              <a:rPr lang="zh-CN" altLang="en-US" sz="2800" b="1" dirty="0"/>
              <a:t>条</a:t>
            </a:r>
            <a:r>
              <a:rPr kumimoji="1" lang="zh-CN" altLang="en-US" sz="2800" b="1" dirty="0"/>
              <a:t>哈密顿回路。</a:t>
            </a:r>
          </a:p>
          <a:p>
            <a:pPr eaLnBrk="1" hangingPunct="1">
              <a:lnSpc>
                <a:spcPct val="130000"/>
              </a:lnSpc>
            </a:pPr>
            <a:r>
              <a:rPr lang="zh-CN" altLang="en-US" sz="2800" b="1" dirty="0"/>
              <a:t>	考察</a:t>
            </a:r>
            <a:r>
              <a:rPr lang="en-US" altLang="zh-CN" sz="2800" b="1" dirty="0"/>
              <a:t>K11</a:t>
            </a:r>
            <a:r>
              <a:rPr lang="zh-CN" altLang="en-US" sz="2800" b="1" dirty="0"/>
              <a:t>中去掉前</a:t>
            </a:r>
            <a:r>
              <a:rPr lang="en-US" altLang="zh-CN" sz="2800" b="1" dirty="0"/>
              <a:t>2</a:t>
            </a:r>
            <a:r>
              <a:rPr lang="zh-CN" altLang="en-US" sz="2800" b="1" dirty="0"/>
              <a:t>条</a:t>
            </a:r>
            <a:r>
              <a:rPr kumimoji="1" lang="zh-CN" altLang="en-US" sz="2800" b="1" dirty="0"/>
              <a:t>哈密顿回路后的图</a:t>
            </a:r>
            <a:r>
              <a:rPr lang="zh-CN" altLang="en-US" sz="2800" b="1" dirty="0"/>
              <a:t>。 每个顶点的度数为</a:t>
            </a:r>
            <a:r>
              <a:rPr lang="en-US" altLang="zh-CN" sz="2800" b="1" dirty="0"/>
              <a:t>6</a:t>
            </a:r>
            <a:r>
              <a:rPr lang="zh-CN" altLang="en-US" sz="2800" b="1" dirty="0"/>
              <a:t>， 所以有第</a:t>
            </a:r>
            <a:r>
              <a:rPr lang="en-US" altLang="zh-CN" sz="2800" b="1" dirty="0"/>
              <a:t>3</a:t>
            </a:r>
            <a:r>
              <a:rPr lang="zh-CN" altLang="en-US" sz="2800" b="1" dirty="0"/>
              <a:t>条</a:t>
            </a:r>
            <a:r>
              <a:rPr kumimoji="1" lang="zh-CN" altLang="en-US" sz="2800" b="1" dirty="0"/>
              <a:t>哈密顿回路。</a:t>
            </a:r>
          </a:p>
          <a:p>
            <a:pPr eaLnBrk="1" hangingPunct="1">
              <a:lnSpc>
                <a:spcPct val="130000"/>
              </a:lnSpc>
            </a:pPr>
            <a:r>
              <a:rPr lang="zh-CN" altLang="en-US" sz="2800" b="1" dirty="0"/>
              <a:t>           还有没有</a:t>
            </a:r>
            <a:r>
              <a:rPr kumimoji="1" lang="zh-CN" altLang="en-US" sz="2800" b="1" dirty="0"/>
              <a:t>哈密顿回路</a:t>
            </a:r>
            <a:r>
              <a:rPr lang="zh-CN" altLang="en-US" sz="2800" b="1" dirty="0"/>
              <a:t>呢？总共有</a:t>
            </a:r>
            <a:r>
              <a:rPr lang="en-US" altLang="zh-CN" sz="2800" b="1" dirty="0"/>
              <a:t>55</a:t>
            </a:r>
            <a:r>
              <a:rPr lang="zh-CN" altLang="en-US" sz="2800" b="1" dirty="0"/>
              <a:t>条边，最多有</a:t>
            </a:r>
            <a:r>
              <a:rPr lang="en-US" altLang="zh-CN" sz="2800" b="1" dirty="0"/>
              <a:t>5</a:t>
            </a:r>
            <a:r>
              <a:rPr lang="zh-CN" altLang="en-US" sz="2800" b="1" dirty="0"/>
              <a:t>条</a:t>
            </a:r>
            <a:r>
              <a:rPr kumimoji="1" lang="zh-CN" altLang="en-US" sz="2800" b="1" dirty="0"/>
              <a:t>哈密顿回路。能不能找到</a:t>
            </a:r>
            <a:r>
              <a:rPr kumimoji="1" lang="en-US" altLang="zh-CN" sz="2800" b="1" dirty="0"/>
              <a:t>5</a:t>
            </a:r>
            <a:r>
              <a:rPr kumimoji="1" lang="zh-CN" altLang="en-US" sz="2800" b="1" dirty="0"/>
              <a:t>条哈密顿回路？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40"/>
                                        </p:tgtEl>
                                        <p:attrNameLst>
                                          <p:attrName>style.visibility</p:attrName>
                                        </p:attrNameLst>
                                      </p:cBhvr>
                                      <p:to>
                                        <p:strVal val="visible"/>
                                      </p:to>
                                    </p:set>
                                    <p:animEffect transition="in" filter="blinds(horizontal)">
                                      <p:cBhvr>
                                        <p:cTn id="7" dur="500"/>
                                        <p:tgtEl>
                                          <p:spTgt spid="475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F9660B-586B-4D83-9D91-6E34154CC226}" type="slidenum">
              <a:rPr lang="zh-CN" altLang="en-US" smtClean="0">
                <a:solidFill>
                  <a:schemeClr val="accent1"/>
                </a:solidFill>
              </a:rPr>
              <a:pPr/>
              <a:t>22</a:t>
            </a:fld>
            <a:r>
              <a:rPr lang="en-US" altLang="zh-CN" dirty="0">
                <a:solidFill>
                  <a:schemeClr val="accent1"/>
                </a:solidFill>
              </a:rPr>
              <a:t>/42</a:t>
            </a:r>
          </a:p>
        </p:txBody>
      </p:sp>
      <p:sp>
        <p:nvSpPr>
          <p:cNvPr id="57347" name="Rectangle 2"/>
          <p:cNvSpPr>
            <a:spLocks noGrp="1"/>
          </p:cNvSpPr>
          <p:nvPr>
            <p:ph type="title" idx="4294967295"/>
          </p:nvPr>
        </p:nvSpPr>
        <p:spPr>
          <a:xfrm>
            <a:off x="0" y="0"/>
            <a:ext cx="9144000" cy="2132856"/>
          </a:xfrm>
          <a:solidFill>
            <a:srgbClr val="00B0F0"/>
          </a:solidFill>
        </p:spPr>
        <p:txBody>
          <a:bodyPr/>
          <a:lstStyle/>
          <a:p>
            <a:pPr>
              <a:lnSpc>
                <a:spcPct val="120000"/>
              </a:lnSpc>
              <a:buFont typeface="Arial" panose="020B0604020202020204" pitchFamily="34" charset="0"/>
              <a:buNone/>
            </a:pPr>
            <a:r>
              <a:rPr lang="zh-CN" altLang="en-US" sz="3600" b="1" dirty="0">
                <a:ea typeface="宋体" panose="02010600030101010101" pitchFamily="2" charset="-122"/>
              </a:rPr>
              <a:t>例</a:t>
            </a:r>
            <a:r>
              <a:rPr lang="zh-CN" altLang="en-US" sz="3600" dirty="0">
                <a:ea typeface="宋体" panose="02010600030101010101" pitchFamily="2" charset="-122"/>
              </a:rPr>
              <a:t> </a:t>
            </a:r>
            <a:r>
              <a:rPr lang="zh-CN" altLang="en-US" sz="3600" b="1" dirty="0">
                <a:ea typeface="宋体" panose="02010600030101010101" pitchFamily="2" charset="-122"/>
              </a:rPr>
              <a:t>当</a:t>
            </a:r>
            <a:r>
              <a:rPr lang="en-US" altLang="zh-CN" sz="3600" b="1" dirty="0">
                <a:ea typeface="宋体" panose="02010600030101010101" pitchFamily="2" charset="-122"/>
              </a:rPr>
              <a:t>n</a:t>
            </a:r>
            <a:r>
              <a:rPr lang="zh-CN" altLang="en-US" sz="3600" b="1" dirty="0">
                <a:ea typeface="宋体" panose="02010600030101010101" pitchFamily="2" charset="-122"/>
              </a:rPr>
              <a:t>为不小于</a:t>
            </a:r>
            <a:r>
              <a:rPr lang="en-US" altLang="zh-CN" sz="3600" b="1" dirty="0">
                <a:ea typeface="宋体" panose="02010600030101010101" pitchFamily="2" charset="-122"/>
              </a:rPr>
              <a:t>3</a:t>
            </a:r>
            <a:r>
              <a:rPr lang="zh-CN" altLang="en-US" sz="3600" b="1" dirty="0">
                <a:ea typeface="宋体" panose="02010600030101010101" pitchFamily="2" charset="-122"/>
              </a:rPr>
              <a:t>的奇数时，完全图</a:t>
            </a:r>
            <a:r>
              <a:rPr lang="en-US" altLang="zh-CN" sz="3600" b="1" dirty="0" err="1">
                <a:ea typeface="宋体" panose="02010600030101010101" pitchFamily="2" charset="-122"/>
              </a:rPr>
              <a:t>Kn</a:t>
            </a:r>
            <a:r>
              <a:rPr lang="zh-CN" altLang="en-US" sz="3600" b="1" dirty="0">
                <a:ea typeface="宋体" panose="02010600030101010101" pitchFamily="2" charset="-122"/>
              </a:rPr>
              <a:t>恰有</a:t>
            </a:r>
            <a:br>
              <a:rPr lang="en-US" altLang="zh-CN" sz="3600" b="1" dirty="0">
                <a:ea typeface="宋体" panose="02010600030101010101" pitchFamily="2" charset="-122"/>
              </a:rPr>
            </a:br>
            <a:r>
              <a:rPr lang="en-US" altLang="zh-CN" sz="3600" b="1" dirty="0">
                <a:ea typeface="宋体" panose="02010600030101010101" pitchFamily="2" charset="-122"/>
              </a:rPr>
              <a:t>(n-1)/2</a:t>
            </a:r>
            <a:br>
              <a:rPr lang="en-US" altLang="zh-CN" sz="3600" b="1" dirty="0">
                <a:ea typeface="宋体" panose="02010600030101010101" pitchFamily="2" charset="-122"/>
              </a:rPr>
            </a:br>
            <a:r>
              <a:rPr lang="zh-CN" altLang="en-US" sz="3600" b="1" dirty="0">
                <a:ea typeface="宋体" panose="02010600030101010101" pitchFamily="2" charset="-122"/>
              </a:rPr>
              <a:t>条互相均无任何公共边的</a:t>
            </a:r>
            <a:r>
              <a:rPr lang="zh-CN" altLang="en-US" sz="3600" b="1" dirty="0">
                <a:latin typeface="宋体" panose="02010600030101010101" pitchFamily="2" charset="-122"/>
                <a:ea typeface="宋体" panose="02010600030101010101" pitchFamily="2" charset="-122"/>
              </a:rPr>
              <a:t>哈密顿圈。</a:t>
            </a:r>
            <a:endParaRPr lang="zh-CN" altLang="en-US" sz="3600" dirty="0">
              <a:ea typeface="宋体" panose="02010600030101010101" pitchFamily="2" charset="-122"/>
            </a:endParaRPr>
          </a:p>
        </p:txBody>
      </p:sp>
      <p:pic>
        <p:nvPicPr>
          <p:cNvPr id="573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933825"/>
            <a:ext cx="860901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100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A8A215-9F54-433A-B79C-BD84672095A7}" type="slidenum">
              <a:rPr lang="zh-CN" altLang="en-US" smtClean="0">
                <a:solidFill>
                  <a:schemeClr val="accent1"/>
                </a:solidFill>
              </a:rPr>
              <a:pPr/>
              <a:t>23</a:t>
            </a:fld>
            <a:r>
              <a:rPr lang="en-US" altLang="zh-CN" dirty="0">
                <a:solidFill>
                  <a:schemeClr val="accent1"/>
                </a:solidFill>
              </a:rPr>
              <a:t>/42</a:t>
            </a:r>
          </a:p>
        </p:txBody>
      </p:sp>
      <p:sp>
        <p:nvSpPr>
          <p:cNvPr id="63491" name="Rectangle 2"/>
          <p:cNvSpPr>
            <a:spLocks noGrp="1"/>
          </p:cNvSpPr>
          <p:nvPr>
            <p:ph type="title" idx="4294967295"/>
          </p:nvPr>
        </p:nvSpPr>
        <p:spPr>
          <a:xfrm>
            <a:off x="0" y="-26988"/>
            <a:ext cx="9144000" cy="2384426"/>
          </a:xfrm>
          <a:solidFill>
            <a:schemeClr val="accent1"/>
          </a:solidFill>
        </p:spPr>
        <p:txBody>
          <a:bodyPr/>
          <a:lstStyle/>
          <a:p>
            <a:pPr marL="541338" indent="-541338" algn="l"/>
            <a:r>
              <a:rPr lang="zh-CN" altLang="en-US" sz="3200" b="1" dirty="0">
                <a:latin typeface="黑体" panose="02010609060101010101" pitchFamily="49" charset="-122"/>
                <a:ea typeface="黑体" panose="02010609060101010101" pitchFamily="49" charset="-122"/>
              </a:rPr>
              <a:t>例</a:t>
            </a:r>
            <a:r>
              <a:rPr lang="zh-CN" altLang="en-US" sz="3200" dirty="0">
                <a:latin typeface="黑体" panose="02010609060101010101" pitchFamily="49" charset="-122"/>
                <a:ea typeface="黑体" panose="02010609060101010101" pitchFamily="49" charset="-122"/>
              </a:rPr>
              <a:t> </a:t>
            </a:r>
            <a:r>
              <a:rPr lang="zh-CN" altLang="en-US" sz="3200" b="1" dirty="0">
                <a:latin typeface="黑体" panose="02010609060101010101" pitchFamily="49" charset="-122"/>
                <a:ea typeface="黑体" panose="02010609060101010101" pitchFamily="49" charset="-122"/>
              </a:rPr>
              <a:t>某公司生产的</a:t>
            </a:r>
            <a:r>
              <a:rPr lang="en-US" altLang="zh-CN" sz="3200" b="1" dirty="0">
                <a:latin typeface="黑体" panose="02010609060101010101" pitchFamily="49" charset="-122"/>
                <a:ea typeface="黑体" panose="02010609060101010101" pitchFamily="49" charset="-122"/>
              </a:rPr>
              <a:t>8</a:t>
            </a:r>
            <a:r>
              <a:rPr lang="zh-CN" altLang="en-US" sz="3200" b="1" dirty="0">
                <a:latin typeface="黑体" panose="02010609060101010101" pitchFamily="49" charset="-122"/>
                <a:ea typeface="黑体" panose="02010609060101010101" pitchFamily="49" charset="-122"/>
              </a:rPr>
              <a:t>种不同颜色的双色笔，已知在品种中，每种颜色至少分别与其它</a:t>
            </a:r>
            <a:r>
              <a:rPr lang="en-US" altLang="zh-CN" sz="3200" b="1" dirty="0">
                <a:latin typeface="黑体" panose="02010609060101010101" pitchFamily="49" charset="-122"/>
                <a:ea typeface="黑体" panose="02010609060101010101" pitchFamily="49" charset="-122"/>
              </a:rPr>
              <a:t>7</a:t>
            </a:r>
            <a:r>
              <a:rPr lang="zh-CN" altLang="en-US" sz="3200" b="1" dirty="0">
                <a:latin typeface="黑体" panose="02010609060101010101" pitchFamily="49" charset="-122"/>
                <a:ea typeface="黑体" panose="02010609060101010101" pitchFamily="49" charset="-122"/>
              </a:rPr>
              <a:t>种颜色中的</a:t>
            </a:r>
            <a:r>
              <a:rPr lang="en-US" altLang="zh-CN" sz="3200" b="1" dirty="0">
                <a:latin typeface="黑体" panose="02010609060101010101" pitchFamily="49" charset="-122"/>
                <a:ea typeface="黑体" panose="02010609060101010101" pitchFamily="49" charset="-122"/>
              </a:rPr>
              <a:t>4</a:t>
            </a:r>
            <a:r>
              <a:rPr lang="zh-CN" altLang="en-US" sz="3200" b="1" dirty="0">
                <a:latin typeface="黑体" panose="02010609060101010101" pitchFamily="49" charset="-122"/>
                <a:ea typeface="黑体" panose="02010609060101010101" pitchFamily="49" charset="-122"/>
              </a:rPr>
              <a:t>种颜色搭配。试用图论的语言证明可以挑选出</a:t>
            </a:r>
            <a:r>
              <a:rPr lang="en-US" altLang="zh-CN" sz="3200" b="1" dirty="0">
                <a:latin typeface="黑体" panose="02010609060101010101" pitchFamily="49" charset="-122"/>
                <a:ea typeface="黑体" panose="02010609060101010101" pitchFamily="49" charset="-122"/>
              </a:rPr>
              <a:t>4</a:t>
            </a:r>
            <a:r>
              <a:rPr lang="zh-CN" altLang="en-US" sz="3200" b="1" dirty="0">
                <a:latin typeface="黑体" panose="02010609060101010101" pitchFamily="49" charset="-122"/>
                <a:ea typeface="黑体" panose="02010609060101010101" pitchFamily="49" charset="-122"/>
              </a:rPr>
              <a:t>种双色笔，它们恰有</a:t>
            </a:r>
            <a:r>
              <a:rPr lang="en-US" altLang="zh-CN" sz="3200" b="1" dirty="0">
                <a:latin typeface="黑体" panose="02010609060101010101" pitchFamily="49" charset="-122"/>
                <a:ea typeface="黑体" panose="02010609060101010101" pitchFamily="49" charset="-122"/>
              </a:rPr>
              <a:t>8</a:t>
            </a:r>
            <a:r>
              <a:rPr lang="zh-CN" altLang="en-US" sz="3200" b="1" dirty="0">
                <a:latin typeface="黑体" panose="02010609060101010101" pitchFamily="49" charset="-122"/>
                <a:ea typeface="黑体" panose="02010609060101010101" pitchFamily="49" charset="-122"/>
              </a:rPr>
              <a:t>种不同的颜色。</a:t>
            </a:r>
          </a:p>
        </p:txBody>
      </p:sp>
      <p:sp>
        <p:nvSpPr>
          <p:cNvPr id="63492" name="Rectangle 4"/>
          <p:cNvSpPr>
            <a:spLocks noChangeArrowheads="1"/>
          </p:cNvSpPr>
          <p:nvPr/>
        </p:nvSpPr>
        <p:spPr bwMode="auto">
          <a:xfrm>
            <a:off x="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8213" name="Text Box 5"/>
          <p:cNvSpPr txBox="1">
            <a:spLocks noChangeArrowheads="1"/>
          </p:cNvSpPr>
          <p:nvPr/>
        </p:nvSpPr>
        <p:spPr bwMode="auto">
          <a:xfrm>
            <a:off x="179388" y="2500313"/>
            <a:ext cx="8785225"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lang="zh-CN" altLang="en-US" sz="2800" b="1" dirty="0">
                <a:solidFill>
                  <a:srgbClr val="333300"/>
                </a:solidFill>
                <a:latin typeface="黑体" panose="02010609060101010101" pitchFamily="49" charset="-122"/>
                <a:ea typeface="黑体" panose="02010609060101010101" pitchFamily="49" charset="-122"/>
              </a:rPr>
              <a:t>解</a:t>
            </a: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构造图</a:t>
            </a:r>
            <a:r>
              <a:rPr lang="en-US" altLang="zh-CN" sz="2800" b="1" dirty="0">
                <a:solidFill>
                  <a:srgbClr val="333300"/>
                </a:solidFill>
                <a:latin typeface="黑体" panose="02010609060101010101" pitchFamily="49" charset="-122"/>
                <a:ea typeface="黑体" panose="02010609060101010101" pitchFamily="49" charset="-122"/>
              </a:rPr>
              <a:t>G=(V,E)</a:t>
            </a:r>
            <a:r>
              <a:rPr lang="zh-CN" altLang="en-US" sz="2800" b="1" dirty="0">
                <a:solidFill>
                  <a:srgbClr val="333300"/>
                </a:solidFill>
                <a:latin typeface="黑体" panose="02010609060101010101" pitchFamily="49" charset="-122"/>
                <a:ea typeface="黑体" panose="02010609060101010101" pitchFamily="49" charset="-122"/>
              </a:rPr>
              <a:t>如下</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以</a:t>
            </a:r>
            <a:r>
              <a:rPr lang="en-US" altLang="zh-CN" sz="2800" b="1" dirty="0">
                <a:solidFill>
                  <a:srgbClr val="333300"/>
                </a:solidFill>
                <a:latin typeface="黑体" panose="02010609060101010101" pitchFamily="49" charset="-122"/>
                <a:ea typeface="黑体" panose="02010609060101010101" pitchFamily="49" charset="-122"/>
              </a:rPr>
              <a:t>8</a:t>
            </a:r>
            <a:r>
              <a:rPr lang="zh-CN" altLang="en-US" sz="2800" b="1" dirty="0">
                <a:solidFill>
                  <a:srgbClr val="333300"/>
                </a:solidFill>
                <a:latin typeface="黑体" panose="02010609060101010101" pitchFamily="49" charset="-122"/>
                <a:ea typeface="黑体" panose="02010609060101010101" pitchFamily="49" charset="-122"/>
              </a:rPr>
              <a:t>个顶点表示</a:t>
            </a:r>
            <a:r>
              <a:rPr lang="en-US" altLang="zh-CN" sz="2800" b="1" dirty="0">
                <a:solidFill>
                  <a:srgbClr val="333300"/>
                </a:solidFill>
                <a:latin typeface="黑体" panose="02010609060101010101" pitchFamily="49" charset="-122"/>
                <a:ea typeface="黑体" panose="02010609060101010101" pitchFamily="49" charset="-122"/>
              </a:rPr>
              <a:t>8</a:t>
            </a:r>
            <a:r>
              <a:rPr lang="zh-CN" altLang="en-US" sz="2800" b="1" dirty="0">
                <a:solidFill>
                  <a:srgbClr val="333300"/>
                </a:solidFill>
                <a:latin typeface="黑体" panose="02010609060101010101" pitchFamily="49" charset="-122"/>
                <a:ea typeface="黑体" panose="02010609060101010101" pitchFamily="49" charset="-122"/>
              </a:rPr>
              <a:t>种不同的颜色</a:t>
            </a: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若两种颜色出现在双色笔品种中</a:t>
            </a:r>
            <a:r>
              <a:rPr lang="en-US" altLang="zh-CN" sz="2800" b="1" dirty="0">
                <a:solidFill>
                  <a:srgbClr val="333300"/>
                </a:solidFill>
                <a:latin typeface="黑体" panose="02010609060101010101" pitchFamily="49" charset="-122"/>
                <a:ea typeface="黑体" panose="02010609060101010101" pitchFamily="49" charset="-122"/>
              </a:rPr>
              <a:t>,</a:t>
            </a:r>
            <a:r>
              <a:rPr lang="zh-CN" altLang="en-US" sz="2800" b="1" dirty="0">
                <a:solidFill>
                  <a:srgbClr val="333300"/>
                </a:solidFill>
                <a:latin typeface="黑体" panose="02010609060101010101" pitchFamily="49" charset="-122"/>
                <a:ea typeface="黑体" panose="02010609060101010101" pitchFamily="49" charset="-122"/>
              </a:rPr>
              <a:t>则它们对应的两个顶点之间有边连接。</a:t>
            </a:r>
            <a:endParaRPr lang="en-US" altLang="zh-CN" sz="2800" b="1" dirty="0">
              <a:solidFill>
                <a:srgbClr val="333300"/>
              </a:solidFill>
              <a:latin typeface="黑体" panose="02010609060101010101" pitchFamily="49" charset="-122"/>
              <a:ea typeface="黑体" panose="02010609060101010101" pitchFamily="49" charset="-122"/>
            </a:endParaRPr>
          </a:p>
          <a:p>
            <a:pPr eaLnBrk="1" hangingPunct="1">
              <a:spcBef>
                <a:spcPct val="10000"/>
              </a:spcBef>
            </a:pPr>
            <a:r>
              <a:rPr lang="en-US" altLang="zh-CN" sz="2800" b="1" dirty="0">
                <a:solidFill>
                  <a:srgbClr val="333300"/>
                </a:solidFill>
                <a:latin typeface="黑体" panose="02010609060101010101" pitchFamily="49" charset="-122"/>
                <a:ea typeface="黑体" panose="02010609060101010101" pitchFamily="49" charset="-122"/>
              </a:rPr>
              <a:t>     </a:t>
            </a:r>
            <a:r>
              <a:rPr lang="zh-CN" altLang="en-US" sz="2800" b="1" dirty="0">
                <a:solidFill>
                  <a:srgbClr val="333300"/>
                </a:solidFill>
                <a:latin typeface="黑体" panose="02010609060101010101" pitchFamily="49" charset="-122"/>
                <a:ea typeface="黑体" panose="02010609060101010101" pitchFamily="49" charset="-122"/>
              </a:rPr>
              <a:t>在图</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中，任意一个的度数至少是</a:t>
            </a:r>
            <a:r>
              <a:rPr lang="en-US" altLang="zh-CN" sz="2800" b="1" dirty="0">
                <a:solidFill>
                  <a:srgbClr val="333300"/>
                </a:solidFill>
                <a:latin typeface="黑体" panose="02010609060101010101" pitchFamily="49" charset="-122"/>
                <a:ea typeface="黑体" panose="02010609060101010101" pitchFamily="49" charset="-122"/>
              </a:rPr>
              <a:t>4</a:t>
            </a:r>
            <a:r>
              <a:rPr lang="zh-CN" altLang="en-US" sz="2800" b="1" dirty="0">
                <a:solidFill>
                  <a:srgbClr val="333300"/>
                </a:solidFill>
                <a:latin typeface="黑体" panose="02010609060101010101" pitchFamily="49" charset="-122"/>
                <a:ea typeface="黑体" panose="02010609060101010101" pitchFamily="49" charset="-122"/>
              </a:rPr>
              <a:t>，于是任意两个顶点的度数之和至少是</a:t>
            </a:r>
            <a:r>
              <a:rPr lang="en-US" altLang="zh-CN" sz="2800" b="1" dirty="0">
                <a:solidFill>
                  <a:srgbClr val="333300"/>
                </a:solidFill>
                <a:latin typeface="黑体" panose="02010609060101010101" pitchFamily="49" charset="-122"/>
                <a:ea typeface="黑体" panose="02010609060101010101" pitchFamily="49" charset="-122"/>
              </a:rPr>
              <a:t>8</a:t>
            </a:r>
            <a:r>
              <a:rPr lang="zh-CN" altLang="en-US" sz="2800" b="1" dirty="0">
                <a:solidFill>
                  <a:srgbClr val="333300"/>
                </a:solidFill>
                <a:latin typeface="黑体" panose="02010609060101010101" pitchFamily="49" charset="-122"/>
                <a:ea typeface="黑体" panose="02010609060101010101" pitchFamily="49" charset="-122"/>
              </a:rPr>
              <a:t>，满足存在哈密顿回路的充分条件。因此，在图</a:t>
            </a:r>
            <a:r>
              <a:rPr lang="en-US" altLang="zh-CN" sz="2800" b="1" dirty="0">
                <a:solidFill>
                  <a:srgbClr val="333300"/>
                </a:solidFill>
                <a:latin typeface="黑体" panose="02010609060101010101" pitchFamily="49" charset="-122"/>
                <a:ea typeface="黑体" panose="02010609060101010101" pitchFamily="49" charset="-122"/>
              </a:rPr>
              <a:t>G</a:t>
            </a:r>
            <a:r>
              <a:rPr lang="zh-CN" altLang="en-US" sz="2800" b="1" dirty="0">
                <a:solidFill>
                  <a:srgbClr val="333300"/>
                </a:solidFill>
                <a:latin typeface="黑体" panose="02010609060101010101" pitchFamily="49" charset="-122"/>
                <a:ea typeface="黑体" panose="02010609060101010101" pitchFamily="49" charset="-122"/>
              </a:rPr>
              <a:t>中，存在哈密顿回路， 按此回路可以找到两组“</a:t>
            </a:r>
            <a:r>
              <a:rPr lang="en-US" altLang="zh-CN" sz="2800" b="1" dirty="0">
                <a:solidFill>
                  <a:srgbClr val="333300"/>
                </a:solidFill>
                <a:latin typeface="黑体" panose="02010609060101010101" pitchFamily="49" charset="-122"/>
                <a:ea typeface="黑体" panose="02010609060101010101" pitchFamily="49" charset="-122"/>
              </a:rPr>
              <a:t>4</a:t>
            </a:r>
            <a:r>
              <a:rPr lang="zh-CN" altLang="en-US" sz="2800" b="1" dirty="0">
                <a:solidFill>
                  <a:srgbClr val="333300"/>
                </a:solidFill>
                <a:latin typeface="黑体" panose="02010609060101010101" pitchFamily="49" charset="-122"/>
                <a:ea typeface="黑体" panose="02010609060101010101" pitchFamily="49" charset="-122"/>
              </a:rPr>
              <a:t>种双色笔”，各自分别由</a:t>
            </a:r>
            <a:r>
              <a:rPr lang="en-US" altLang="zh-CN" sz="2800" b="1" dirty="0">
                <a:solidFill>
                  <a:srgbClr val="333300"/>
                </a:solidFill>
                <a:latin typeface="黑体" panose="02010609060101010101" pitchFamily="49" charset="-122"/>
                <a:ea typeface="黑体" panose="02010609060101010101" pitchFamily="49" charset="-122"/>
              </a:rPr>
              <a:t>8</a:t>
            </a:r>
            <a:r>
              <a:rPr lang="zh-CN" altLang="en-US" sz="2800" b="1" dirty="0">
                <a:latin typeface="黑体" panose="02010609060101010101" pitchFamily="49" charset="-122"/>
                <a:ea typeface="黑体" panose="02010609060101010101" pitchFamily="49" charset="-122"/>
              </a:rPr>
              <a:t>种不同的颜色的组成。</a:t>
            </a:r>
            <a:endParaRPr lang="en-US" altLang="zh-CN" sz="2800" b="1" dirty="0">
              <a:solidFill>
                <a:srgbClr val="333300"/>
              </a:solidFill>
              <a:latin typeface="黑体" panose="02010609060101010101" pitchFamily="49" charset="-122"/>
              <a:ea typeface="黑体" panose="02010609060101010101" pitchFamily="49" charset="-122"/>
            </a:endParaRPr>
          </a:p>
          <a:p>
            <a:pPr eaLnBrk="1" hangingPunct="1">
              <a:spcBef>
                <a:spcPct val="10000"/>
              </a:spcBef>
            </a:pPr>
            <a:r>
              <a:rPr lang="en-US" altLang="zh-CN" sz="2800" b="1" dirty="0">
                <a:solidFill>
                  <a:srgbClr val="333300"/>
                </a:solidFill>
              </a:rPr>
              <a:t>        </a:t>
            </a:r>
            <a:endParaRPr lang="zh-CN" altLang="en-US" sz="2800" b="1" dirty="0">
              <a:solidFill>
                <a:srgbClr val="333300"/>
              </a:solidFill>
            </a:endParaRPr>
          </a:p>
        </p:txBody>
      </p:sp>
    </p:spTree>
    <p:extLst>
      <p:ext uri="{BB962C8B-B14F-4D97-AF65-F5344CB8AC3E}">
        <p14:creationId xmlns:p14="http://schemas.microsoft.com/office/powerpoint/2010/main" val="2476731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821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8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280C52-0C63-4B22-BFC8-74AB13373BEB}" type="slidenum">
              <a:rPr lang="zh-CN" altLang="en-US" smtClean="0">
                <a:solidFill>
                  <a:schemeClr val="accent1"/>
                </a:solidFill>
              </a:rPr>
              <a:pPr/>
              <a:t>24</a:t>
            </a:fld>
            <a:r>
              <a:rPr lang="en-US" altLang="zh-CN" dirty="0">
                <a:solidFill>
                  <a:schemeClr val="accent1"/>
                </a:solidFill>
              </a:rPr>
              <a:t>/42</a:t>
            </a:r>
          </a:p>
        </p:txBody>
      </p:sp>
      <p:sp>
        <p:nvSpPr>
          <p:cNvPr id="58371" name="Rectangle 2"/>
          <p:cNvSpPr>
            <a:spLocks noGrp="1"/>
          </p:cNvSpPr>
          <p:nvPr>
            <p:ph type="title" idx="4294967295"/>
          </p:nvPr>
        </p:nvSpPr>
        <p:spPr>
          <a:xfrm>
            <a:off x="0" y="-26988"/>
            <a:ext cx="9144000" cy="1655763"/>
          </a:xfrm>
          <a:solidFill>
            <a:schemeClr val="accent1"/>
          </a:solidFill>
        </p:spPr>
        <p:txBody>
          <a:bodyPr/>
          <a:lstStyle/>
          <a:p>
            <a:pPr algn="l"/>
            <a:r>
              <a:rPr lang="zh-CN" altLang="en-US" sz="3600" dirty="0">
                <a:latin typeface="Calibri" panose="020F0502020204030204" pitchFamily="34" charset="0"/>
                <a:ea typeface="宋体" panose="02010600030101010101" pitchFamily="2" charset="-122"/>
              </a:rPr>
              <a:t>例 </a:t>
            </a:r>
            <a:r>
              <a:rPr lang="zh-CN" altLang="en-US" sz="3600" b="1" dirty="0">
                <a:latin typeface="Calibri" panose="020F0502020204030204" pitchFamily="34" charset="0"/>
                <a:ea typeface="宋体" panose="02010600030101010101" pitchFamily="2" charset="-122"/>
              </a:rPr>
              <a:t>设</a:t>
            </a:r>
            <a:r>
              <a:rPr lang="en-US" altLang="zh-CN" sz="3600" b="1" dirty="0">
                <a:latin typeface="Calibri" panose="020F0502020204030204" pitchFamily="34" charset="0"/>
                <a:ea typeface="宋体" panose="02010600030101010101" pitchFamily="2" charset="-122"/>
              </a:rPr>
              <a:t>G</a:t>
            </a:r>
            <a:r>
              <a:rPr lang="zh-CN" altLang="en-US" sz="3600" b="1" dirty="0">
                <a:latin typeface="Calibri" panose="020F0502020204030204" pitchFamily="34" charset="0"/>
                <a:ea typeface="宋体" panose="02010600030101010101" pitchFamily="2" charset="-122"/>
              </a:rPr>
              <a:t>为</a:t>
            </a:r>
            <a:r>
              <a:rPr lang="en-US" altLang="zh-CN" sz="3600" b="1" dirty="0">
                <a:latin typeface="Calibri" panose="020F0502020204030204" pitchFamily="34" charset="0"/>
                <a:ea typeface="宋体" panose="02010600030101010101" pitchFamily="2" charset="-122"/>
              </a:rPr>
              <a:t>n</a:t>
            </a:r>
            <a:r>
              <a:rPr lang="zh-CN" altLang="en-US" sz="3600" b="1" dirty="0">
                <a:latin typeface="Calibri" panose="020F0502020204030204" pitchFamily="34" charset="0"/>
                <a:ea typeface="宋体" panose="02010600030101010101" pitchFamily="2" charset="-122"/>
              </a:rPr>
              <a:t>个顶点的简单无向图</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     </a:t>
            </a:r>
            <a:r>
              <a:rPr lang="zh-CN" altLang="en-US" sz="3600" b="1" dirty="0">
                <a:latin typeface="宋体" panose="02010600030101010101" pitchFamily="2" charset="-122"/>
                <a:ea typeface="宋体" panose="02010600030101010101" pitchFamily="2" charset="-122"/>
              </a:rPr>
              <a:t>若</a:t>
            </a:r>
            <a:r>
              <a:rPr lang="en-US" altLang="zh-CN" sz="3600" b="1" dirty="0">
                <a:latin typeface="宋体" panose="02010600030101010101" pitchFamily="2" charset="-122"/>
                <a:ea typeface="宋体" panose="02010600030101010101" pitchFamily="2" charset="-122"/>
              </a:rPr>
              <a:t>G</a:t>
            </a:r>
            <a:r>
              <a:rPr lang="zh-CN" altLang="en-US" sz="3600" b="1" dirty="0">
                <a:latin typeface="宋体" panose="02010600030101010101" pitchFamily="2" charset="-122"/>
                <a:ea typeface="宋体" panose="02010600030101010101" pitchFamily="2" charset="-122"/>
              </a:rPr>
              <a:t>的边数为</a:t>
            </a:r>
            <a:r>
              <a:rPr lang="en-US" altLang="zh-CN" sz="3600" b="1" dirty="0">
                <a:latin typeface="宋体" panose="02010600030101010101" pitchFamily="2" charset="-122"/>
                <a:ea typeface="宋体" panose="02010600030101010101" pitchFamily="2" charset="-122"/>
              </a:rPr>
              <a:t>m=(n-1)(n-2)/2+2</a:t>
            </a:r>
            <a:r>
              <a:rPr lang="zh-CN" altLang="en-US" sz="3600" b="1" dirty="0">
                <a:latin typeface="宋体" panose="02010600030101010101" pitchFamily="2" charset="-122"/>
                <a:ea typeface="宋体" panose="02010600030101010101" pitchFamily="2" charset="-122"/>
              </a:rPr>
              <a:t>，</a:t>
            </a:r>
            <a:br>
              <a:rPr lang="zh-CN" altLang="en-US" sz="3600" b="1" dirty="0">
                <a:latin typeface="宋体" panose="02010600030101010101" pitchFamily="2" charset="-122"/>
                <a:ea typeface="宋体" panose="02010600030101010101" pitchFamily="2" charset="-122"/>
              </a:rPr>
            </a:br>
            <a:r>
              <a:rPr lang="zh-CN" altLang="en-US" sz="3600" b="1" dirty="0">
                <a:latin typeface="宋体" panose="02010600030101010101" pitchFamily="2" charset="-122"/>
                <a:ea typeface="宋体" panose="02010600030101010101" pitchFamily="2" charset="-122"/>
              </a:rPr>
              <a:t>  证明</a:t>
            </a:r>
            <a:r>
              <a:rPr lang="en-US" altLang="zh-CN" sz="3600" b="1" dirty="0">
                <a:latin typeface="宋体" panose="02010600030101010101" pitchFamily="2" charset="-122"/>
                <a:ea typeface="宋体" panose="02010600030101010101" pitchFamily="2" charset="-122"/>
              </a:rPr>
              <a:t>G</a:t>
            </a:r>
            <a:r>
              <a:rPr lang="zh-CN" altLang="en-US" sz="3600" b="1" dirty="0">
                <a:latin typeface="宋体" panose="02010600030101010101" pitchFamily="2" charset="-122"/>
                <a:ea typeface="宋体" panose="02010600030101010101" pitchFamily="2" charset="-122"/>
              </a:rPr>
              <a:t>为哈密顿图。</a:t>
            </a:r>
          </a:p>
        </p:txBody>
      </p:sp>
      <p:sp>
        <p:nvSpPr>
          <p:cNvPr id="58372" name="Rectangle 4"/>
          <p:cNvSpPr>
            <a:spLocks noChangeArrowheads="1"/>
          </p:cNvSpPr>
          <p:nvPr/>
        </p:nvSpPr>
        <p:spPr bwMode="auto">
          <a:xfrm>
            <a:off x="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8213" name="Text Box 5"/>
          <p:cNvSpPr txBox="1">
            <a:spLocks noChangeArrowheads="1"/>
          </p:cNvSpPr>
          <p:nvPr/>
        </p:nvSpPr>
        <p:spPr bwMode="auto">
          <a:xfrm>
            <a:off x="179388" y="1773238"/>
            <a:ext cx="878522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10000"/>
              </a:spcBef>
            </a:pPr>
            <a:r>
              <a:rPr lang="zh-CN" altLang="en-US" sz="2800" b="1">
                <a:solidFill>
                  <a:srgbClr val="333300"/>
                </a:solidFill>
              </a:rPr>
              <a:t>证</a:t>
            </a:r>
            <a:r>
              <a:rPr lang="en-US" altLang="zh-CN" sz="2800" b="1">
                <a:solidFill>
                  <a:srgbClr val="333300"/>
                </a:solidFill>
              </a:rPr>
              <a:t>:   </a:t>
            </a:r>
            <a:r>
              <a:rPr lang="zh-CN" altLang="en-US" sz="2800" b="1">
                <a:solidFill>
                  <a:srgbClr val="333300"/>
                </a:solidFill>
              </a:rPr>
              <a:t>利用反证法证明满足充分条件。</a:t>
            </a:r>
          </a:p>
          <a:p>
            <a:pPr eaLnBrk="1" hangingPunct="1">
              <a:spcBef>
                <a:spcPct val="10000"/>
              </a:spcBef>
            </a:pPr>
            <a:r>
              <a:rPr lang="zh-CN" altLang="en-US" sz="2800" b="1">
                <a:solidFill>
                  <a:srgbClr val="333300"/>
                </a:solidFill>
              </a:rPr>
              <a:t>           如果存在两点</a:t>
            </a:r>
            <a:r>
              <a:rPr lang="en-US" altLang="zh-CN" sz="2800" b="1">
                <a:solidFill>
                  <a:srgbClr val="333300"/>
                </a:solidFill>
              </a:rPr>
              <a:t>v1,v2, </a:t>
            </a:r>
            <a:r>
              <a:rPr lang="zh-CN" altLang="en-US" sz="2800" b="1">
                <a:solidFill>
                  <a:srgbClr val="333300"/>
                </a:solidFill>
              </a:rPr>
              <a:t>使得</a:t>
            </a:r>
          </a:p>
          <a:p>
            <a:pPr eaLnBrk="1" hangingPunct="1">
              <a:spcBef>
                <a:spcPct val="10000"/>
              </a:spcBef>
            </a:pPr>
            <a:r>
              <a:rPr lang="zh-CN" altLang="en-US" sz="2800" b="1">
                <a:solidFill>
                  <a:srgbClr val="333300"/>
                </a:solidFill>
              </a:rPr>
              <a:t> 			</a:t>
            </a:r>
            <a:r>
              <a:rPr lang="en-US" altLang="zh-CN" sz="2800" b="1">
                <a:solidFill>
                  <a:srgbClr val="333300"/>
                </a:solidFill>
              </a:rPr>
              <a:t>d(v1)+d(v2) ≤n-1</a:t>
            </a:r>
          </a:p>
          <a:p>
            <a:pPr eaLnBrk="1" hangingPunct="1">
              <a:spcBef>
                <a:spcPct val="10000"/>
              </a:spcBef>
            </a:pPr>
            <a:r>
              <a:rPr lang="en-US" altLang="zh-CN" sz="2800" b="1">
                <a:solidFill>
                  <a:srgbClr val="333300"/>
                </a:solidFill>
              </a:rPr>
              <a:t>	</a:t>
            </a:r>
            <a:r>
              <a:rPr lang="zh-CN" altLang="en-US" sz="2800" b="1">
                <a:solidFill>
                  <a:srgbClr val="333300"/>
                </a:solidFill>
              </a:rPr>
              <a:t>则从图</a:t>
            </a:r>
            <a:r>
              <a:rPr lang="en-US" altLang="zh-CN" sz="2800" b="1">
                <a:solidFill>
                  <a:srgbClr val="333300"/>
                </a:solidFill>
              </a:rPr>
              <a:t>G</a:t>
            </a:r>
            <a:r>
              <a:rPr lang="zh-CN" altLang="en-US" sz="2800" b="1">
                <a:solidFill>
                  <a:srgbClr val="333300"/>
                </a:solidFill>
              </a:rPr>
              <a:t>中擦去顶点</a:t>
            </a:r>
            <a:r>
              <a:rPr lang="en-US" altLang="zh-CN" sz="2800" b="1">
                <a:solidFill>
                  <a:srgbClr val="333300"/>
                </a:solidFill>
              </a:rPr>
              <a:t>v1</a:t>
            </a:r>
            <a:r>
              <a:rPr lang="zh-CN" altLang="en-US" sz="2800" b="1">
                <a:solidFill>
                  <a:srgbClr val="333300"/>
                </a:solidFill>
              </a:rPr>
              <a:t>，</a:t>
            </a:r>
            <a:r>
              <a:rPr lang="en-US" altLang="zh-CN" sz="2800" b="1">
                <a:solidFill>
                  <a:srgbClr val="333300"/>
                </a:solidFill>
              </a:rPr>
              <a:t>v2</a:t>
            </a:r>
            <a:r>
              <a:rPr lang="zh-CN" altLang="en-US" sz="2800" b="1">
                <a:solidFill>
                  <a:srgbClr val="333300"/>
                </a:solidFill>
              </a:rPr>
              <a:t>及其与它们关联的边后，考察剩下的</a:t>
            </a:r>
            <a:r>
              <a:rPr lang="en-US" altLang="zh-CN" sz="2800" b="1">
                <a:solidFill>
                  <a:srgbClr val="333300"/>
                </a:solidFill>
              </a:rPr>
              <a:t>n-2</a:t>
            </a:r>
            <a:r>
              <a:rPr lang="zh-CN" altLang="en-US" sz="2800" b="1">
                <a:solidFill>
                  <a:srgbClr val="333300"/>
                </a:solidFill>
              </a:rPr>
              <a:t>个顶点的图的边数</a:t>
            </a:r>
            <a:r>
              <a:rPr lang="en-US" altLang="zh-CN" sz="2800" b="1">
                <a:solidFill>
                  <a:srgbClr val="333300"/>
                </a:solidFill>
              </a:rPr>
              <a:t>m’</a:t>
            </a:r>
            <a:r>
              <a:rPr lang="zh-CN" altLang="en-US" sz="2800" b="1">
                <a:solidFill>
                  <a:srgbClr val="333300"/>
                </a:solidFill>
              </a:rPr>
              <a:t>。</a:t>
            </a:r>
          </a:p>
          <a:p>
            <a:pPr eaLnBrk="1" hangingPunct="1">
              <a:spcBef>
                <a:spcPct val="10000"/>
              </a:spcBef>
            </a:pPr>
            <a:r>
              <a:rPr lang="zh-CN" altLang="en-US" sz="2800" b="1">
                <a:solidFill>
                  <a:srgbClr val="333300"/>
                </a:solidFill>
              </a:rPr>
              <a:t>	 ① 若</a:t>
            </a:r>
            <a:r>
              <a:rPr lang="en-US" altLang="zh-CN" sz="2800" b="1">
                <a:solidFill>
                  <a:srgbClr val="333300"/>
                </a:solidFill>
              </a:rPr>
              <a:t>v1,v2</a:t>
            </a:r>
            <a:r>
              <a:rPr lang="zh-CN" altLang="en-US" sz="2800" b="1">
                <a:solidFill>
                  <a:srgbClr val="333300"/>
                </a:solidFill>
              </a:rPr>
              <a:t>不相关联， 则</a:t>
            </a:r>
          </a:p>
          <a:p>
            <a:pPr eaLnBrk="1" hangingPunct="1">
              <a:spcBef>
                <a:spcPct val="10000"/>
              </a:spcBef>
            </a:pPr>
            <a:r>
              <a:rPr lang="zh-CN" altLang="en-US" sz="2800" b="1">
                <a:solidFill>
                  <a:srgbClr val="333300"/>
                </a:solidFill>
              </a:rPr>
              <a:t>			      </a:t>
            </a:r>
            <a:r>
              <a:rPr lang="en-US" altLang="zh-CN" sz="2800" b="1">
                <a:solidFill>
                  <a:srgbClr val="333300"/>
                </a:solidFill>
              </a:rPr>
              <a:t>m’ ≥m-(n-1)=(n-2)(n-3)/2+1</a:t>
            </a:r>
          </a:p>
          <a:p>
            <a:pPr eaLnBrk="1" hangingPunct="1">
              <a:spcBef>
                <a:spcPct val="10000"/>
              </a:spcBef>
            </a:pPr>
            <a:r>
              <a:rPr lang="en-US" altLang="zh-CN" sz="2800" b="1">
                <a:solidFill>
                  <a:srgbClr val="333300"/>
                </a:solidFill>
              </a:rPr>
              <a:t>          ② </a:t>
            </a:r>
            <a:r>
              <a:rPr lang="zh-CN" altLang="en-US" sz="2800" b="1">
                <a:solidFill>
                  <a:srgbClr val="333300"/>
                </a:solidFill>
              </a:rPr>
              <a:t>若</a:t>
            </a:r>
            <a:r>
              <a:rPr lang="en-US" altLang="zh-CN" sz="2800" b="1">
                <a:solidFill>
                  <a:srgbClr val="333300"/>
                </a:solidFill>
              </a:rPr>
              <a:t>v1,v2</a:t>
            </a:r>
            <a:r>
              <a:rPr lang="zh-CN" altLang="en-US" sz="2800" b="1">
                <a:solidFill>
                  <a:srgbClr val="333300"/>
                </a:solidFill>
              </a:rPr>
              <a:t>相关联， 则</a:t>
            </a:r>
          </a:p>
          <a:p>
            <a:pPr eaLnBrk="1" hangingPunct="1">
              <a:spcBef>
                <a:spcPct val="10000"/>
              </a:spcBef>
            </a:pPr>
            <a:r>
              <a:rPr lang="zh-CN" altLang="en-US" sz="2800" b="1">
                <a:solidFill>
                  <a:srgbClr val="333300"/>
                </a:solidFill>
              </a:rPr>
              <a:t>                            </a:t>
            </a:r>
            <a:r>
              <a:rPr lang="en-US" altLang="zh-CN" sz="2800" b="1">
                <a:solidFill>
                  <a:srgbClr val="333300"/>
                </a:solidFill>
              </a:rPr>
              <a:t>m’ ≥m-(n-1-1)=(n-2)(n-3)/2+2</a:t>
            </a:r>
          </a:p>
          <a:p>
            <a:pPr eaLnBrk="1" hangingPunct="1">
              <a:spcBef>
                <a:spcPct val="10000"/>
              </a:spcBef>
            </a:pPr>
            <a:r>
              <a:rPr lang="en-US" altLang="zh-CN" sz="2800" b="1">
                <a:solidFill>
                  <a:srgbClr val="333300"/>
                </a:solidFill>
              </a:rPr>
              <a:t>          </a:t>
            </a:r>
            <a:r>
              <a:rPr lang="zh-CN" altLang="en-US" sz="2800" b="1">
                <a:solidFill>
                  <a:srgbClr val="333300"/>
                </a:solidFill>
              </a:rPr>
              <a:t>这与剩下的图是简单无向图矛盾。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821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82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82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82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821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7821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821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782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15816" y="2924944"/>
            <a:ext cx="2808312" cy="35996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A0BF1B-1AD4-4BC9-B5EF-B59FEE77F78F}" type="slidenum">
              <a:rPr lang="zh-CN" altLang="en-US" smtClean="0">
                <a:solidFill>
                  <a:schemeClr val="accent1"/>
                </a:solidFill>
              </a:rPr>
              <a:pPr/>
              <a:t>25</a:t>
            </a:fld>
            <a:r>
              <a:rPr lang="en-US" altLang="zh-CN" dirty="0">
                <a:solidFill>
                  <a:schemeClr val="accent1"/>
                </a:solidFill>
              </a:rPr>
              <a:t>/42</a:t>
            </a:r>
          </a:p>
        </p:txBody>
      </p:sp>
      <p:sp>
        <p:nvSpPr>
          <p:cNvPr id="59395" name="Rectangle 2"/>
          <p:cNvSpPr>
            <a:spLocks noGrp="1"/>
          </p:cNvSpPr>
          <p:nvPr>
            <p:ph type="title" idx="4294967295"/>
          </p:nvPr>
        </p:nvSpPr>
        <p:spPr>
          <a:xfrm>
            <a:off x="0" y="-26988"/>
            <a:ext cx="9144000" cy="1655763"/>
          </a:xfrm>
          <a:solidFill>
            <a:schemeClr val="accent1"/>
          </a:solidFill>
        </p:spPr>
        <p:txBody>
          <a:bodyPr/>
          <a:lstStyle/>
          <a:p>
            <a:pPr algn="l"/>
            <a:r>
              <a:rPr lang="zh-CN" altLang="en-US" sz="3600" b="1" dirty="0">
                <a:latin typeface="Calibri" panose="020F0502020204030204" pitchFamily="34" charset="0"/>
                <a:ea typeface="宋体" panose="02010600030101010101" pitchFamily="2" charset="-122"/>
              </a:rPr>
              <a:t>例 设</a:t>
            </a:r>
            <a:r>
              <a:rPr lang="en-US" altLang="zh-CN" sz="3600" b="1" dirty="0">
                <a:latin typeface="Calibri" panose="020F0502020204030204" pitchFamily="34" charset="0"/>
                <a:ea typeface="宋体" panose="02010600030101010101" pitchFamily="2" charset="-122"/>
              </a:rPr>
              <a:t>G</a:t>
            </a:r>
            <a:r>
              <a:rPr lang="zh-CN" altLang="en-US" sz="3600" b="1" dirty="0">
                <a:latin typeface="Calibri" panose="020F0502020204030204" pitchFamily="34" charset="0"/>
                <a:ea typeface="宋体" panose="02010600030101010101" pitchFamily="2" charset="-122"/>
              </a:rPr>
              <a:t>为</a:t>
            </a:r>
            <a:r>
              <a:rPr lang="en-US" altLang="zh-CN" sz="3600" b="1" dirty="0">
                <a:latin typeface="Calibri" panose="020F0502020204030204" pitchFamily="34" charset="0"/>
                <a:ea typeface="宋体" panose="02010600030101010101" pitchFamily="2" charset="-122"/>
              </a:rPr>
              <a:t>n</a:t>
            </a:r>
            <a:r>
              <a:rPr lang="zh-CN" altLang="en-US" sz="3600" b="1" dirty="0">
                <a:latin typeface="Calibri" panose="020F0502020204030204" pitchFamily="34" charset="0"/>
                <a:ea typeface="宋体" panose="02010600030101010101" pitchFamily="2" charset="-122"/>
              </a:rPr>
              <a:t>个顶点的简单无向图</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     若</a:t>
            </a:r>
            <a:r>
              <a:rPr lang="en-US" altLang="zh-CN" sz="3600" b="1" dirty="0">
                <a:latin typeface="Calibri" panose="020F0502020204030204" pitchFamily="34" charset="0"/>
                <a:ea typeface="宋体" panose="02010600030101010101" pitchFamily="2" charset="-122"/>
              </a:rPr>
              <a:t>G</a:t>
            </a:r>
            <a:r>
              <a:rPr lang="zh-CN" altLang="en-US" sz="3600" b="1" dirty="0">
                <a:latin typeface="Calibri" panose="020F0502020204030204" pitchFamily="34" charset="0"/>
                <a:ea typeface="宋体" panose="02010600030101010101" pitchFamily="2" charset="-122"/>
              </a:rPr>
              <a:t>的边数为</a:t>
            </a:r>
            <a:r>
              <a:rPr lang="en-US" altLang="zh-CN" sz="3600" b="1" dirty="0">
                <a:latin typeface="Calibri" panose="020F0502020204030204" pitchFamily="34" charset="0"/>
                <a:ea typeface="宋体" panose="02010600030101010101" pitchFamily="2" charset="-122"/>
              </a:rPr>
              <a:t>m=(n-1)(n-2)/2+1</a:t>
            </a:r>
            <a:r>
              <a:rPr lang="zh-CN" altLang="en-US" sz="3600" b="1" dirty="0">
                <a:latin typeface="Calibri" panose="020F0502020204030204" pitchFamily="34" charset="0"/>
                <a:ea typeface="宋体" panose="02010600030101010101" pitchFamily="2" charset="-122"/>
              </a:rPr>
              <a:t>，</a:t>
            </a:r>
            <a:br>
              <a:rPr lang="zh-CN" altLang="en-US" sz="3600" b="1" dirty="0">
                <a:latin typeface="Calibri" panose="020F0502020204030204" pitchFamily="34" charset="0"/>
                <a:ea typeface="宋体" panose="02010600030101010101" pitchFamily="2" charset="-122"/>
              </a:rPr>
            </a:br>
            <a:r>
              <a:rPr lang="zh-CN" altLang="en-US" sz="3600" b="1" dirty="0">
                <a:latin typeface="Calibri" panose="020F0502020204030204" pitchFamily="34" charset="0"/>
                <a:ea typeface="宋体" panose="02010600030101010101" pitchFamily="2" charset="-122"/>
              </a:rPr>
              <a:t>      那么</a:t>
            </a:r>
            <a:r>
              <a:rPr lang="en-US" altLang="zh-CN" sz="3600" b="1" dirty="0">
                <a:latin typeface="Calibri" panose="020F0502020204030204" pitchFamily="34" charset="0"/>
                <a:ea typeface="宋体" panose="02010600030101010101" pitchFamily="2" charset="-122"/>
              </a:rPr>
              <a:t>G</a:t>
            </a:r>
            <a:r>
              <a:rPr lang="zh-CN" altLang="en-US" sz="3600" b="1" dirty="0">
                <a:latin typeface="Calibri" panose="020F0502020204030204" pitchFamily="34" charset="0"/>
                <a:ea typeface="宋体" panose="02010600030101010101" pitchFamily="2" charset="-122"/>
              </a:rPr>
              <a:t>是否一定为哈密顿图？</a:t>
            </a:r>
          </a:p>
        </p:txBody>
      </p:sp>
      <p:grpSp>
        <p:nvGrpSpPr>
          <p:cNvPr id="2" name="Group 46"/>
          <p:cNvGrpSpPr>
            <a:grpSpLocks/>
          </p:cNvGrpSpPr>
          <p:nvPr/>
        </p:nvGrpSpPr>
        <p:grpSpPr bwMode="auto">
          <a:xfrm>
            <a:off x="334963" y="2133600"/>
            <a:ext cx="8485187" cy="4391025"/>
            <a:chOff x="211" y="1344"/>
            <a:chExt cx="5345" cy="2766"/>
          </a:xfrm>
        </p:grpSpPr>
        <p:sp>
          <p:nvSpPr>
            <p:cNvPr id="59397" name="Text Box 5"/>
            <p:cNvSpPr txBox="1">
              <a:spLocks noChangeArrowheads="1"/>
            </p:cNvSpPr>
            <p:nvPr/>
          </p:nvSpPr>
          <p:spPr bwMode="auto">
            <a:xfrm>
              <a:off x="211" y="1344"/>
              <a:ext cx="407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t>解</a:t>
              </a:r>
              <a:r>
                <a:rPr lang="en-US" altLang="zh-CN" sz="3200" b="1" dirty="0"/>
                <a:t>: </a:t>
              </a:r>
              <a:r>
                <a:rPr lang="zh-CN" altLang="en-US" sz="3200" b="1" dirty="0"/>
                <a:t>结论不成立，下面是</a:t>
              </a:r>
              <a:r>
                <a:rPr lang="en-US" altLang="zh-CN" sz="3200" b="1" dirty="0"/>
                <a:t>3</a:t>
              </a:r>
              <a:r>
                <a:rPr lang="zh-CN" altLang="en-US" sz="3200" b="1" dirty="0"/>
                <a:t>个例子</a:t>
              </a:r>
              <a:r>
                <a:rPr lang="zh-CN" altLang="en-US" sz="2400" b="1" dirty="0"/>
                <a:t>。</a:t>
              </a:r>
            </a:p>
          </p:txBody>
        </p:sp>
        <p:sp>
          <p:nvSpPr>
            <p:cNvPr id="59398" name="Oval 6"/>
            <p:cNvSpPr>
              <a:spLocks noChangeArrowheads="1"/>
            </p:cNvSpPr>
            <p:nvPr/>
          </p:nvSpPr>
          <p:spPr bwMode="auto">
            <a:xfrm>
              <a:off x="477" y="229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399" name="Oval 7"/>
            <p:cNvSpPr>
              <a:spLocks noChangeArrowheads="1"/>
            </p:cNvSpPr>
            <p:nvPr/>
          </p:nvSpPr>
          <p:spPr bwMode="auto">
            <a:xfrm>
              <a:off x="477" y="306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00" name="Oval 8"/>
            <p:cNvSpPr>
              <a:spLocks noChangeArrowheads="1"/>
            </p:cNvSpPr>
            <p:nvPr/>
          </p:nvSpPr>
          <p:spPr bwMode="auto">
            <a:xfrm>
              <a:off x="3265" y="3157"/>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01" name="Oval 9"/>
            <p:cNvSpPr>
              <a:spLocks noChangeArrowheads="1"/>
            </p:cNvSpPr>
            <p:nvPr/>
          </p:nvSpPr>
          <p:spPr bwMode="auto">
            <a:xfrm>
              <a:off x="1157" y="229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02" name="Oval 10"/>
            <p:cNvSpPr>
              <a:spLocks noChangeArrowheads="1"/>
            </p:cNvSpPr>
            <p:nvPr/>
          </p:nvSpPr>
          <p:spPr bwMode="auto">
            <a:xfrm>
              <a:off x="1111" y="306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03" name="Line 11"/>
            <p:cNvSpPr>
              <a:spLocks noChangeShapeType="1"/>
            </p:cNvSpPr>
            <p:nvPr/>
          </p:nvSpPr>
          <p:spPr bwMode="auto">
            <a:xfrm flipH="1">
              <a:off x="522" y="2386"/>
              <a:ext cx="45" cy="7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12"/>
            <p:cNvSpPr>
              <a:spLocks noChangeShapeType="1"/>
            </p:cNvSpPr>
            <p:nvPr/>
          </p:nvSpPr>
          <p:spPr bwMode="auto">
            <a:xfrm>
              <a:off x="567" y="2386"/>
              <a:ext cx="590" cy="7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13"/>
            <p:cNvSpPr>
              <a:spLocks noChangeShapeType="1"/>
            </p:cNvSpPr>
            <p:nvPr/>
          </p:nvSpPr>
          <p:spPr bwMode="auto">
            <a:xfrm>
              <a:off x="613" y="2340"/>
              <a:ext cx="589" cy="4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14"/>
            <p:cNvSpPr>
              <a:spLocks noChangeShapeType="1"/>
            </p:cNvSpPr>
            <p:nvPr/>
          </p:nvSpPr>
          <p:spPr bwMode="auto">
            <a:xfrm flipH="1" flipV="1">
              <a:off x="2812" y="3156"/>
              <a:ext cx="453" cy="46"/>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Line 15"/>
            <p:cNvSpPr>
              <a:spLocks noChangeShapeType="1"/>
            </p:cNvSpPr>
            <p:nvPr/>
          </p:nvSpPr>
          <p:spPr bwMode="auto">
            <a:xfrm flipH="1">
              <a:off x="2041" y="2160"/>
              <a:ext cx="454" cy="1087"/>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Line 16"/>
            <p:cNvSpPr>
              <a:spLocks noChangeShapeType="1"/>
            </p:cNvSpPr>
            <p:nvPr/>
          </p:nvSpPr>
          <p:spPr bwMode="auto">
            <a:xfrm flipV="1">
              <a:off x="477" y="3157"/>
              <a:ext cx="68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9" name="Text Box 17"/>
            <p:cNvSpPr txBox="1">
              <a:spLocks noChangeArrowheads="1"/>
            </p:cNvSpPr>
            <p:nvPr/>
          </p:nvSpPr>
          <p:spPr bwMode="auto">
            <a:xfrm>
              <a:off x="340" y="3474"/>
              <a:ext cx="9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n=4</a:t>
              </a:r>
            </a:p>
            <a:p>
              <a:pPr eaLnBrk="1" hangingPunct="1"/>
              <a:r>
                <a:rPr lang="en-US" altLang="zh-CN"/>
                <a:t>m=3×2/2+1</a:t>
              </a:r>
            </a:p>
          </p:txBody>
        </p:sp>
        <p:sp>
          <p:nvSpPr>
            <p:cNvPr id="59410" name="Text Box 18"/>
            <p:cNvSpPr txBox="1">
              <a:spLocks noChangeArrowheads="1"/>
            </p:cNvSpPr>
            <p:nvPr/>
          </p:nvSpPr>
          <p:spPr bwMode="auto">
            <a:xfrm>
              <a:off x="2131" y="3615"/>
              <a:ext cx="9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FF99"/>
                  </a:solidFill>
                </a:rPr>
                <a:t>n=5</a:t>
              </a:r>
            </a:p>
            <a:p>
              <a:pPr eaLnBrk="1" hangingPunct="1"/>
              <a:r>
                <a:rPr lang="en-US" altLang="zh-CN">
                  <a:solidFill>
                    <a:srgbClr val="00FF99"/>
                  </a:solidFill>
                </a:rPr>
                <a:t>m=4×3/2+1</a:t>
              </a:r>
            </a:p>
          </p:txBody>
        </p:sp>
        <p:sp>
          <p:nvSpPr>
            <p:cNvPr id="59411" name="Oval 19"/>
            <p:cNvSpPr>
              <a:spLocks noChangeArrowheads="1"/>
            </p:cNvSpPr>
            <p:nvPr/>
          </p:nvSpPr>
          <p:spPr bwMode="auto">
            <a:xfrm>
              <a:off x="2449" y="2703"/>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12" name="Oval 20"/>
            <p:cNvSpPr>
              <a:spLocks noChangeArrowheads="1"/>
            </p:cNvSpPr>
            <p:nvPr/>
          </p:nvSpPr>
          <p:spPr bwMode="auto">
            <a:xfrm>
              <a:off x="2041" y="3111"/>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13" name="Oval 21"/>
            <p:cNvSpPr>
              <a:spLocks noChangeArrowheads="1"/>
            </p:cNvSpPr>
            <p:nvPr/>
          </p:nvSpPr>
          <p:spPr bwMode="auto">
            <a:xfrm>
              <a:off x="2449" y="2068"/>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14" name="Oval 22"/>
            <p:cNvSpPr>
              <a:spLocks noChangeArrowheads="1"/>
            </p:cNvSpPr>
            <p:nvPr/>
          </p:nvSpPr>
          <p:spPr bwMode="auto">
            <a:xfrm>
              <a:off x="2811" y="3111"/>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15" name="Line 23"/>
            <p:cNvSpPr>
              <a:spLocks noChangeShapeType="1"/>
            </p:cNvSpPr>
            <p:nvPr/>
          </p:nvSpPr>
          <p:spPr bwMode="auto">
            <a:xfrm flipH="1">
              <a:off x="2086" y="2703"/>
              <a:ext cx="408" cy="499"/>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6" name="Line 24"/>
            <p:cNvSpPr>
              <a:spLocks noChangeShapeType="1"/>
            </p:cNvSpPr>
            <p:nvPr/>
          </p:nvSpPr>
          <p:spPr bwMode="auto">
            <a:xfrm>
              <a:off x="2585" y="2748"/>
              <a:ext cx="272" cy="409"/>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7" name="Line 25"/>
            <p:cNvSpPr>
              <a:spLocks noChangeShapeType="1"/>
            </p:cNvSpPr>
            <p:nvPr/>
          </p:nvSpPr>
          <p:spPr bwMode="auto">
            <a:xfrm>
              <a:off x="2494" y="2204"/>
              <a:ext cx="0" cy="499"/>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8" name="Line 26"/>
            <p:cNvSpPr>
              <a:spLocks noChangeShapeType="1"/>
            </p:cNvSpPr>
            <p:nvPr/>
          </p:nvSpPr>
          <p:spPr bwMode="auto">
            <a:xfrm flipV="1">
              <a:off x="2041" y="3202"/>
              <a:ext cx="816" cy="1"/>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9" name="Line 27"/>
            <p:cNvSpPr>
              <a:spLocks noChangeShapeType="1"/>
            </p:cNvSpPr>
            <p:nvPr/>
          </p:nvSpPr>
          <p:spPr bwMode="auto">
            <a:xfrm>
              <a:off x="2540" y="2160"/>
              <a:ext cx="408" cy="997"/>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0" name="Oval 28"/>
            <p:cNvSpPr>
              <a:spLocks noChangeArrowheads="1"/>
            </p:cNvSpPr>
            <p:nvPr/>
          </p:nvSpPr>
          <p:spPr bwMode="auto">
            <a:xfrm>
              <a:off x="5419" y="3293"/>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21" name="Line 29"/>
            <p:cNvSpPr>
              <a:spLocks noChangeShapeType="1"/>
            </p:cNvSpPr>
            <p:nvPr/>
          </p:nvSpPr>
          <p:spPr bwMode="auto">
            <a:xfrm flipH="1" flipV="1">
              <a:off x="5442" y="2204"/>
              <a:ext cx="68" cy="113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Line 30"/>
            <p:cNvSpPr>
              <a:spLocks noChangeShapeType="1"/>
            </p:cNvSpPr>
            <p:nvPr/>
          </p:nvSpPr>
          <p:spPr bwMode="auto">
            <a:xfrm flipH="1">
              <a:off x="4195" y="2204"/>
              <a:ext cx="90" cy="117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Oval 31"/>
            <p:cNvSpPr>
              <a:spLocks noChangeArrowheads="1"/>
            </p:cNvSpPr>
            <p:nvPr/>
          </p:nvSpPr>
          <p:spPr bwMode="auto">
            <a:xfrm>
              <a:off x="4739" y="306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24" name="Oval 32"/>
            <p:cNvSpPr>
              <a:spLocks noChangeArrowheads="1"/>
            </p:cNvSpPr>
            <p:nvPr/>
          </p:nvSpPr>
          <p:spPr bwMode="auto">
            <a:xfrm>
              <a:off x="4195" y="324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25" name="Oval 33"/>
            <p:cNvSpPr>
              <a:spLocks noChangeArrowheads="1"/>
            </p:cNvSpPr>
            <p:nvPr/>
          </p:nvSpPr>
          <p:spPr bwMode="auto">
            <a:xfrm>
              <a:off x="4194" y="2113"/>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26" name="Oval 34"/>
            <p:cNvSpPr>
              <a:spLocks noChangeArrowheads="1"/>
            </p:cNvSpPr>
            <p:nvPr/>
          </p:nvSpPr>
          <p:spPr bwMode="auto">
            <a:xfrm>
              <a:off x="4784" y="265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27" name="Line 35"/>
            <p:cNvSpPr>
              <a:spLocks noChangeShapeType="1"/>
            </p:cNvSpPr>
            <p:nvPr/>
          </p:nvSpPr>
          <p:spPr bwMode="auto">
            <a:xfrm flipH="1">
              <a:off x="4240" y="2794"/>
              <a:ext cx="58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8" name="Line 36"/>
            <p:cNvSpPr>
              <a:spLocks noChangeShapeType="1"/>
            </p:cNvSpPr>
            <p:nvPr/>
          </p:nvSpPr>
          <p:spPr bwMode="auto">
            <a:xfrm>
              <a:off x="4875" y="2748"/>
              <a:ext cx="544" cy="59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9" name="Line 37"/>
            <p:cNvSpPr>
              <a:spLocks noChangeShapeType="1"/>
            </p:cNvSpPr>
            <p:nvPr/>
          </p:nvSpPr>
          <p:spPr bwMode="auto">
            <a:xfrm>
              <a:off x="4330" y="2204"/>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0" name="Line 38"/>
            <p:cNvSpPr>
              <a:spLocks noChangeShapeType="1"/>
            </p:cNvSpPr>
            <p:nvPr/>
          </p:nvSpPr>
          <p:spPr bwMode="auto">
            <a:xfrm flipV="1">
              <a:off x="4240" y="3338"/>
              <a:ext cx="1179"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1" name="Line 39"/>
            <p:cNvSpPr>
              <a:spLocks noChangeShapeType="1"/>
            </p:cNvSpPr>
            <p:nvPr/>
          </p:nvSpPr>
          <p:spPr bwMode="auto">
            <a:xfrm flipV="1">
              <a:off x="4330" y="2113"/>
              <a:ext cx="1134" cy="4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2" name="Oval 40"/>
            <p:cNvSpPr>
              <a:spLocks noChangeArrowheads="1"/>
            </p:cNvSpPr>
            <p:nvPr/>
          </p:nvSpPr>
          <p:spPr bwMode="auto">
            <a:xfrm>
              <a:off x="5419" y="206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433" name="Line 41"/>
            <p:cNvSpPr>
              <a:spLocks noChangeShapeType="1"/>
            </p:cNvSpPr>
            <p:nvPr/>
          </p:nvSpPr>
          <p:spPr bwMode="auto">
            <a:xfrm flipV="1">
              <a:off x="4875" y="2204"/>
              <a:ext cx="544" cy="5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4" name="Line 42"/>
            <p:cNvSpPr>
              <a:spLocks noChangeShapeType="1"/>
            </p:cNvSpPr>
            <p:nvPr/>
          </p:nvSpPr>
          <p:spPr bwMode="auto">
            <a:xfrm flipH="1">
              <a:off x="4829" y="2748"/>
              <a:ext cx="0" cy="40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59435" name="AutoShape 43"/>
            <p:cNvCxnSpPr>
              <a:cxnSpLocks noChangeShapeType="1"/>
              <a:stCxn id="59424" idx="2"/>
              <a:endCxn id="59431" idx="1"/>
            </p:cNvCxnSpPr>
            <p:nvPr/>
          </p:nvCxnSpPr>
          <p:spPr bwMode="auto">
            <a:xfrm rot="10800000" flipH="1">
              <a:off x="4177" y="2095"/>
              <a:ext cx="1287" cy="1220"/>
            </a:xfrm>
            <a:prstGeom prst="curvedConnector4">
              <a:avLst>
                <a:gd name="adj1" fmla="val -20125"/>
                <a:gd name="adj2" fmla="val 138852"/>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9436" name="Text Box 44"/>
            <p:cNvSpPr txBox="1">
              <a:spLocks noChangeArrowheads="1"/>
            </p:cNvSpPr>
            <p:nvPr/>
          </p:nvSpPr>
          <p:spPr bwMode="auto">
            <a:xfrm>
              <a:off x="4330" y="3706"/>
              <a:ext cx="9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n=6</a:t>
              </a:r>
            </a:p>
            <a:p>
              <a:pPr eaLnBrk="1" hangingPunct="1"/>
              <a:r>
                <a:rPr lang="en-US" altLang="zh-CN"/>
                <a:t>m=5×4/2+1</a:t>
              </a:r>
            </a:p>
          </p:txBody>
        </p:sp>
        <p:cxnSp>
          <p:nvCxnSpPr>
            <p:cNvPr id="59437" name="AutoShape 45"/>
            <p:cNvCxnSpPr>
              <a:cxnSpLocks noChangeShapeType="1"/>
              <a:stCxn id="59420" idx="3"/>
              <a:endCxn id="59425" idx="5"/>
            </p:cNvCxnSpPr>
            <p:nvPr/>
          </p:nvCxnSpPr>
          <p:spPr bwMode="auto">
            <a:xfrm rot="16200000" flipV="1">
              <a:off x="4285" y="2273"/>
              <a:ext cx="1180" cy="1128"/>
            </a:xfrm>
            <a:prstGeom prst="curvedConnector3">
              <a:avLst>
                <a:gd name="adj1" fmla="val -12375"/>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2540906" y="2043063"/>
            <a:ext cx="2808312" cy="3599681"/>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4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F36204-696B-4324-80A6-330C832CE257}" type="slidenum">
              <a:rPr lang="zh-CN" altLang="en-US" smtClean="0">
                <a:solidFill>
                  <a:schemeClr val="accent1"/>
                </a:solidFill>
              </a:rPr>
              <a:pPr/>
              <a:t>26</a:t>
            </a:fld>
            <a:r>
              <a:rPr lang="en-US" altLang="zh-CN" dirty="0">
                <a:solidFill>
                  <a:schemeClr val="accent1"/>
                </a:solidFill>
              </a:rPr>
              <a:t>/42</a:t>
            </a:r>
          </a:p>
        </p:txBody>
      </p:sp>
      <p:sp>
        <p:nvSpPr>
          <p:cNvPr id="60419" name="Rectangle 2"/>
          <p:cNvSpPr>
            <a:spLocks noGrp="1"/>
          </p:cNvSpPr>
          <p:nvPr>
            <p:ph type="title" idx="4294967295"/>
          </p:nvPr>
        </p:nvSpPr>
        <p:spPr>
          <a:xfrm>
            <a:off x="0" y="-26988"/>
            <a:ext cx="9144000" cy="1618829"/>
          </a:xfrm>
          <a:solidFill>
            <a:schemeClr val="accent1"/>
          </a:solidFill>
        </p:spPr>
        <p:txBody>
          <a:bodyPr/>
          <a:lstStyle/>
          <a:p>
            <a:pPr marL="722313" indent="-722313" algn="l"/>
            <a:r>
              <a:rPr lang="zh-CN" altLang="en-US" sz="3600" b="1" dirty="0">
                <a:latin typeface="Calibri" panose="020F0502020204030204" pitchFamily="34" charset="0"/>
                <a:ea typeface="宋体" panose="02010600030101010101" pitchFamily="2" charset="-122"/>
              </a:rPr>
              <a:t>例  </a:t>
            </a:r>
            <a:r>
              <a:rPr lang="zh-CN" altLang="en-US" sz="3600" dirty="0">
                <a:ea typeface="宋体" panose="02010600030101010101" pitchFamily="2" charset="-122"/>
              </a:rPr>
              <a:t>设</a:t>
            </a:r>
            <a:r>
              <a:rPr lang="en-US" altLang="zh-CN" sz="3600" dirty="0"/>
              <a:t> </a:t>
            </a:r>
            <a:r>
              <a:rPr lang="en-US" altLang="zh-CN" sz="3600" dirty="0">
                <a:ea typeface="宋体" panose="02010600030101010101" pitchFamily="2" charset="-122"/>
              </a:rPr>
              <a:t>G=(V,E)</a:t>
            </a:r>
            <a:r>
              <a:rPr lang="zh-CN" altLang="en-US" sz="3600" dirty="0">
                <a:ea typeface="宋体" panose="02010600030101010101" pitchFamily="2" charset="-122"/>
              </a:rPr>
              <a:t>是无向连通图，如果</a:t>
            </a:r>
            <a:r>
              <a:rPr lang="en-US" altLang="zh-CN" sz="3600" dirty="0">
                <a:ea typeface="宋体" panose="02010600030101010101" pitchFamily="2" charset="-122"/>
              </a:rPr>
              <a:t>G</a:t>
            </a:r>
            <a:r>
              <a:rPr lang="zh-CN" altLang="en-US" sz="3600" dirty="0">
                <a:ea typeface="宋体" panose="02010600030101010101" pitchFamily="2" charset="-122"/>
              </a:rPr>
              <a:t>中有割点或割边</a:t>
            </a:r>
            <a:r>
              <a:rPr lang="en-US" altLang="zh-CN" sz="3600" dirty="0">
                <a:ea typeface="宋体" panose="02010600030101010101" pitchFamily="2" charset="-122"/>
              </a:rPr>
              <a:t>(</a:t>
            </a:r>
            <a:r>
              <a:rPr lang="zh-CN" altLang="en-US" sz="3600" dirty="0">
                <a:ea typeface="宋体" panose="02010600030101010101" pitchFamily="2" charset="-122"/>
              </a:rPr>
              <a:t>桥</a:t>
            </a:r>
            <a:r>
              <a:rPr lang="en-US" altLang="zh-CN" sz="3600" dirty="0">
                <a:ea typeface="宋体" panose="02010600030101010101" pitchFamily="2" charset="-122"/>
              </a:rPr>
              <a:t>)</a:t>
            </a:r>
            <a:r>
              <a:rPr lang="zh-CN" altLang="en-US" sz="3600" dirty="0">
                <a:ea typeface="宋体" panose="02010600030101010101" pitchFamily="2" charset="-122"/>
              </a:rPr>
              <a:t>，则</a:t>
            </a:r>
            <a:r>
              <a:rPr lang="en-US" altLang="zh-CN" sz="3600" dirty="0"/>
              <a:t> </a:t>
            </a:r>
            <a:r>
              <a:rPr lang="en-US" altLang="zh-CN" sz="3600" dirty="0">
                <a:ea typeface="宋体" panose="02010600030101010101" pitchFamily="2" charset="-122"/>
              </a:rPr>
              <a:t>G</a:t>
            </a:r>
            <a:r>
              <a:rPr lang="zh-CN" altLang="en-US" sz="3600" dirty="0">
                <a:ea typeface="宋体" panose="02010600030101010101" pitchFamily="2" charset="-122"/>
              </a:rPr>
              <a:t>不是哈密顿图。</a:t>
            </a:r>
            <a:endParaRPr lang="zh-CN" altLang="en-US" sz="3600" b="1" dirty="0">
              <a:latin typeface="Calibri" panose="020F0502020204030204" pitchFamily="34" charset="0"/>
              <a:ea typeface="宋体" panose="02010600030101010101" pitchFamily="2" charset="-122"/>
            </a:endParaRPr>
          </a:p>
        </p:txBody>
      </p:sp>
      <p:grpSp>
        <p:nvGrpSpPr>
          <p:cNvPr id="2" name="Group 46"/>
          <p:cNvGrpSpPr>
            <a:grpSpLocks/>
          </p:cNvGrpSpPr>
          <p:nvPr/>
        </p:nvGrpSpPr>
        <p:grpSpPr bwMode="auto">
          <a:xfrm>
            <a:off x="404490" y="2420888"/>
            <a:ext cx="8280400" cy="3241675"/>
            <a:chOff x="340" y="2068"/>
            <a:chExt cx="5216" cy="2042"/>
          </a:xfrm>
        </p:grpSpPr>
        <p:sp>
          <p:nvSpPr>
            <p:cNvPr id="60422" name="Oval 6"/>
            <p:cNvSpPr>
              <a:spLocks noChangeArrowheads="1"/>
            </p:cNvSpPr>
            <p:nvPr/>
          </p:nvSpPr>
          <p:spPr bwMode="auto">
            <a:xfrm>
              <a:off x="477" y="229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23" name="Oval 7"/>
            <p:cNvSpPr>
              <a:spLocks noChangeArrowheads="1"/>
            </p:cNvSpPr>
            <p:nvPr/>
          </p:nvSpPr>
          <p:spPr bwMode="auto">
            <a:xfrm>
              <a:off x="477" y="306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24" name="Oval 8"/>
            <p:cNvSpPr>
              <a:spLocks noChangeArrowheads="1"/>
            </p:cNvSpPr>
            <p:nvPr/>
          </p:nvSpPr>
          <p:spPr bwMode="auto">
            <a:xfrm>
              <a:off x="3265" y="3157"/>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25" name="Oval 9"/>
            <p:cNvSpPr>
              <a:spLocks noChangeArrowheads="1"/>
            </p:cNvSpPr>
            <p:nvPr/>
          </p:nvSpPr>
          <p:spPr bwMode="auto">
            <a:xfrm>
              <a:off x="1157" y="229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26" name="Oval 10"/>
            <p:cNvSpPr>
              <a:spLocks noChangeArrowheads="1"/>
            </p:cNvSpPr>
            <p:nvPr/>
          </p:nvSpPr>
          <p:spPr bwMode="auto">
            <a:xfrm>
              <a:off x="1111" y="306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27" name="Line 11"/>
            <p:cNvSpPr>
              <a:spLocks noChangeShapeType="1"/>
            </p:cNvSpPr>
            <p:nvPr/>
          </p:nvSpPr>
          <p:spPr bwMode="auto">
            <a:xfrm flipH="1">
              <a:off x="522" y="2386"/>
              <a:ext cx="45" cy="7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12"/>
            <p:cNvSpPr>
              <a:spLocks noChangeShapeType="1"/>
            </p:cNvSpPr>
            <p:nvPr/>
          </p:nvSpPr>
          <p:spPr bwMode="auto">
            <a:xfrm>
              <a:off x="567" y="2386"/>
              <a:ext cx="590" cy="72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Line 13"/>
            <p:cNvSpPr>
              <a:spLocks noChangeShapeType="1"/>
            </p:cNvSpPr>
            <p:nvPr/>
          </p:nvSpPr>
          <p:spPr bwMode="auto">
            <a:xfrm>
              <a:off x="613" y="2340"/>
              <a:ext cx="589" cy="4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4"/>
            <p:cNvSpPr>
              <a:spLocks noChangeShapeType="1"/>
            </p:cNvSpPr>
            <p:nvPr/>
          </p:nvSpPr>
          <p:spPr bwMode="auto">
            <a:xfrm flipH="1" flipV="1">
              <a:off x="2812" y="3156"/>
              <a:ext cx="453" cy="46"/>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Line 15"/>
            <p:cNvSpPr>
              <a:spLocks noChangeShapeType="1"/>
            </p:cNvSpPr>
            <p:nvPr/>
          </p:nvSpPr>
          <p:spPr bwMode="auto">
            <a:xfrm flipH="1">
              <a:off x="2041" y="2160"/>
              <a:ext cx="454" cy="1087"/>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Line 16"/>
            <p:cNvSpPr>
              <a:spLocks noChangeShapeType="1"/>
            </p:cNvSpPr>
            <p:nvPr/>
          </p:nvSpPr>
          <p:spPr bwMode="auto">
            <a:xfrm flipV="1">
              <a:off x="477" y="3157"/>
              <a:ext cx="68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3" name="Text Box 17"/>
            <p:cNvSpPr txBox="1">
              <a:spLocks noChangeArrowheads="1"/>
            </p:cNvSpPr>
            <p:nvPr/>
          </p:nvSpPr>
          <p:spPr bwMode="auto">
            <a:xfrm>
              <a:off x="340" y="3474"/>
              <a:ext cx="9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n=4</a:t>
              </a:r>
            </a:p>
            <a:p>
              <a:pPr eaLnBrk="1" hangingPunct="1"/>
              <a:r>
                <a:rPr lang="en-US" altLang="zh-CN"/>
                <a:t>m=3×2/2+1</a:t>
              </a:r>
            </a:p>
          </p:txBody>
        </p:sp>
        <p:sp>
          <p:nvSpPr>
            <p:cNvPr id="60434" name="Text Box 18"/>
            <p:cNvSpPr txBox="1">
              <a:spLocks noChangeArrowheads="1"/>
            </p:cNvSpPr>
            <p:nvPr/>
          </p:nvSpPr>
          <p:spPr bwMode="auto">
            <a:xfrm>
              <a:off x="2131" y="3615"/>
              <a:ext cx="9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00FF99"/>
                  </a:solidFill>
                </a:rPr>
                <a:t>n=5</a:t>
              </a:r>
            </a:p>
            <a:p>
              <a:pPr eaLnBrk="1" hangingPunct="1"/>
              <a:r>
                <a:rPr lang="en-US" altLang="zh-CN">
                  <a:solidFill>
                    <a:srgbClr val="00FF99"/>
                  </a:solidFill>
                </a:rPr>
                <a:t>m=4×3/2+1</a:t>
              </a:r>
            </a:p>
          </p:txBody>
        </p:sp>
        <p:sp>
          <p:nvSpPr>
            <p:cNvPr id="60435" name="Oval 19"/>
            <p:cNvSpPr>
              <a:spLocks noChangeArrowheads="1"/>
            </p:cNvSpPr>
            <p:nvPr/>
          </p:nvSpPr>
          <p:spPr bwMode="auto">
            <a:xfrm>
              <a:off x="2449" y="2703"/>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36" name="Oval 20"/>
            <p:cNvSpPr>
              <a:spLocks noChangeArrowheads="1"/>
            </p:cNvSpPr>
            <p:nvPr/>
          </p:nvSpPr>
          <p:spPr bwMode="auto">
            <a:xfrm>
              <a:off x="2041" y="3111"/>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37" name="Oval 21"/>
            <p:cNvSpPr>
              <a:spLocks noChangeArrowheads="1"/>
            </p:cNvSpPr>
            <p:nvPr/>
          </p:nvSpPr>
          <p:spPr bwMode="auto">
            <a:xfrm>
              <a:off x="2449" y="2068"/>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38" name="Oval 22"/>
            <p:cNvSpPr>
              <a:spLocks noChangeArrowheads="1"/>
            </p:cNvSpPr>
            <p:nvPr/>
          </p:nvSpPr>
          <p:spPr bwMode="auto">
            <a:xfrm>
              <a:off x="2811" y="3111"/>
              <a:ext cx="137" cy="136"/>
            </a:xfrm>
            <a:prstGeom prst="ellipse">
              <a:avLst/>
            </a:prstGeom>
            <a:solidFill>
              <a:srgbClr val="00FF99"/>
            </a:solidFill>
            <a:ln w="57150">
              <a:solidFill>
                <a:srgbClr val="00FF99"/>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39" name="Line 23"/>
            <p:cNvSpPr>
              <a:spLocks noChangeShapeType="1"/>
            </p:cNvSpPr>
            <p:nvPr/>
          </p:nvSpPr>
          <p:spPr bwMode="auto">
            <a:xfrm flipH="1">
              <a:off x="2086" y="2703"/>
              <a:ext cx="408" cy="499"/>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4"/>
            <p:cNvSpPr>
              <a:spLocks noChangeShapeType="1"/>
            </p:cNvSpPr>
            <p:nvPr/>
          </p:nvSpPr>
          <p:spPr bwMode="auto">
            <a:xfrm>
              <a:off x="2585" y="2748"/>
              <a:ext cx="272" cy="409"/>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Line 25"/>
            <p:cNvSpPr>
              <a:spLocks noChangeShapeType="1"/>
            </p:cNvSpPr>
            <p:nvPr/>
          </p:nvSpPr>
          <p:spPr bwMode="auto">
            <a:xfrm>
              <a:off x="2494" y="2204"/>
              <a:ext cx="0" cy="499"/>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2" name="Line 26"/>
            <p:cNvSpPr>
              <a:spLocks noChangeShapeType="1"/>
            </p:cNvSpPr>
            <p:nvPr/>
          </p:nvSpPr>
          <p:spPr bwMode="auto">
            <a:xfrm flipV="1">
              <a:off x="2041" y="3202"/>
              <a:ext cx="816" cy="1"/>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27"/>
            <p:cNvSpPr>
              <a:spLocks noChangeShapeType="1"/>
            </p:cNvSpPr>
            <p:nvPr/>
          </p:nvSpPr>
          <p:spPr bwMode="auto">
            <a:xfrm>
              <a:off x="2540" y="2160"/>
              <a:ext cx="408" cy="997"/>
            </a:xfrm>
            <a:prstGeom prst="line">
              <a:avLst/>
            </a:prstGeom>
            <a:noFill/>
            <a:ln w="57150">
              <a:solidFill>
                <a:srgbClr val="00FF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4" name="Oval 28"/>
            <p:cNvSpPr>
              <a:spLocks noChangeArrowheads="1"/>
            </p:cNvSpPr>
            <p:nvPr/>
          </p:nvSpPr>
          <p:spPr bwMode="auto">
            <a:xfrm>
              <a:off x="5419" y="3293"/>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45" name="Line 29"/>
            <p:cNvSpPr>
              <a:spLocks noChangeShapeType="1"/>
            </p:cNvSpPr>
            <p:nvPr/>
          </p:nvSpPr>
          <p:spPr bwMode="auto">
            <a:xfrm flipH="1" flipV="1">
              <a:off x="5442" y="2204"/>
              <a:ext cx="68" cy="113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6" name="Line 30"/>
            <p:cNvSpPr>
              <a:spLocks noChangeShapeType="1"/>
            </p:cNvSpPr>
            <p:nvPr/>
          </p:nvSpPr>
          <p:spPr bwMode="auto">
            <a:xfrm flipH="1">
              <a:off x="4195" y="2204"/>
              <a:ext cx="90" cy="117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7" name="Oval 31"/>
            <p:cNvSpPr>
              <a:spLocks noChangeArrowheads="1"/>
            </p:cNvSpPr>
            <p:nvPr/>
          </p:nvSpPr>
          <p:spPr bwMode="auto">
            <a:xfrm>
              <a:off x="4739" y="306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48" name="Oval 32"/>
            <p:cNvSpPr>
              <a:spLocks noChangeArrowheads="1"/>
            </p:cNvSpPr>
            <p:nvPr/>
          </p:nvSpPr>
          <p:spPr bwMode="auto">
            <a:xfrm>
              <a:off x="4195" y="324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49" name="Oval 33"/>
            <p:cNvSpPr>
              <a:spLocks noChangeArrowheads="1"/>
            </p:cNvSpPr>
            <p:nvPr/>
          </p:nvSpPr>
          <p:spPr bwMode="auto">
            <a:xfrm>
              <a:off x="4194" y="2113"/>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50" name="Oval 34"/>
            <p:cNvSpPr>
              <a:spLocks noChangeArrowheads="1"/>
            </p:cNvSpPr>
            <p:nvPr/>
          </p:nvSpPr>
          <p:spPr bwMode="auto">
            <a:xfrm>
              <a:off x="4784" y="265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51" name="Line 35"/>
            <p:cNvSpPr>
              <a:spLocks noChangeShapeType="1"/>
            </p:cNvSpPr>
            <p:nvPr/>
          </p:nvSpPr>
          <p:spPr bwMode="auto">
            <a:xfrm flipH="1">
              <a:off x="4240" y="2794"/>
              <a:ext cx="58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2" name="Line 36"/>
            <p:cNvSpPr>
              <a:spLocks noChangeShapeType="1"/>
            </p:cNvSpPr>
            <p:nvPr/>
          </p:nvSpPr>
          <p:spPr bwMode="auto">
            <a:xfrm>
              <a:off x="4875" y="2748"/>
              <a:ext cx="544" cy="59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3" name="Line 37"/>
            <p:cNvSpPr>
              <a:spLocks noChangeShapeType="1"/>
            </p:cNvSpPr>
            <p:nvPr/>
          </p:nvSpPr>
          <p:spPr bwMode="auto">
            <a:xfrm>
              <a:off x="4330" y="2204"/>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4" name="Line 38"/>
            <p:cNvSpPr>
              <a:spLocks noChangeShapeType="1"/>
            </p:cNvSpPr>
            <p:nvPr/>
          </p:nvSpPr>
          <p:spPr bwMode="auto">
            <a:xfrm flipV="1">
              <a:off x="4240" y="3338"/>
              <a:ext cx="1179"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5" name="Line 39"/>
            <p:cNvSpPr>
              <a:spLocks noChangeShapeType="1"/>
            </p:cNvSpPr>
            <p:nvPr/>
          </p:nvSpPr>
          <p:spPr bwMode="auto">
            <a:xfrm flipV="1">
              <a:off x="4330" y="2113"/>
              <a:ext cx="1134" cy="4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6" name="Oval 40"/>
            <p:cNvSpPr>
              <a:spLocks noChangeArrowheads="1"/>
            </p:cNvSpPr>
            <p:nvPr/>
          </p:nvSpPr>
          <p:spPr bwMode="auto">
            <a:xfrm>
              <a:off x="5419" y="206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457" name="Line 41"/>
            <p:cNvSpPr>
              <a:spLocks noChangeShapeType="1"/>
            </p:cNvSpPr>
            <p:nvPr/>
          </p:nvSpPr>
          <p:spPr bwMode="auto">
            <a:xfrm flipV="1">
              <a:off x="4875" y="2204"/>
              <a:ext cx="544" cy="5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8" name="Line 42"/>
            <p:cNvSpPr>
              <a:spLocks noChangeShapeType="1"/>
            </p:cNvSpPr>
            <p:nvPr/>
          </p:nvSpPr>
          <p:spPr bwMode="auto">
            <a:xfrm flipH="1">
              <a:off x="4829" y="2748"/>
              <a:ext cx="0" cy="40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60459" name="AutoShape 43"/>
            <p:cNvCxnSpPr>
              <a:cxnSpLocks noChangeShapeType="1"/>
              <a:stCxn id="60448" idx="2"/>
              <a:endCxn id="60455" idx="1"/>
            </p:cNvCxnSpPr>
            <p:nvPr/>
          </p:nvCxnSpPr>
          <p:spPr bwMode="auto">
            <a:xfrm rot="10800000" flipH="1">
              <a:off x="4177" y="2095"/>
              <a:ext cx="1287" cy="1220"/>
            </a:xfrm>
            <a:prstGeom prst="curvedConnector4">
              <a:avLst>
                <a:gd name="adj1" fmla="val -20125"/>
                <a:gd name="adj2" fmla="val 138852"/>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0460" name="Text Box 44"/>
            <p:cNvSpPr txBox="1">
              <a:spLocks noChangeArrowheads="1"/>
            </p:cNvSpPr>
            <p:nvPr/>
          </p:nvSpPr>
          <p:spPr bwMode="auto">
            <a:xfrm>
              <a:off x="4330" y="3706"/>
              <a:ext cx="9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n=6</a:t>
              </a:r>
            </a:p>
            <a:p>
              <a:pPr eaLnBrk="1" hangingPunct="1"/>
              <a:r>
                <a:rPr lang="en-US" altLang="zh-CN"/>
                <a:t>m=5×4/2+1</a:t>
              </a:r>
            </a:p>
          </p:txBody>
        </p:sp>
        <p:cxnSp>
          <p:nvCxnSpPr>
            <p:cNvPr id="60461" name="AutoShape 45"/>
            <p:cNvCxnSpPr>
              <a:cxnSpLocks noChangeShapeType="1"/>
              <a:stCxn id="60444" idx="3"/>
              <a:endCxn id="60449" idx="5"/>
            </p:cNvCxnSpPr>
            <p:nvPr/>
          </p:nvCxnSpPr>
          <p:spPr bwMode="auto">
            <a:xfrm rot="16200000" flipV="1">
              <a:off x="4285" y="2273"/>
              <a:ext cx="1180" cy="1128"/>
            </a:xfrm>
            <a:prstGeom prst="curvedConnector3">
              <a:avLst>
                <a:gd name="adj1" fmla="val -12375"/>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46" name="矩形 45"/>
          <p:cNvSpPr>
            <a:spLocks noChangeArrowheads="1"/>
          </p:cNvSpPr>
          <p:nvPr/>
        </p:nvSpPr>
        <p:spPr bwMode="auto">
          <a:xfrm>
            <a:off x="323528" y="5945560"/>
            <a:ext cx="81438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t>显然，</a:t>
            </a:r>
            <a:r>
              <a:rPr lang="zh-CN" altLang="en-US" sz="3200" dirty="0">
                <a:solidFill>
                  <a:srgbClr val="FF0000"/>
                </a:solidFill>
              </a:rPr>
              <a:t>割边</a:t>
            </a:r>
            <a:r>
              <a:rPr lang="en-US" altLang="zh-CN" sz="3200" dirty="0"/>
              <a:t>(</a:t>
            </a:r>
            <a:r>
              <a:rPr lang="zh-CN" altLang="en-US" sz="3200" dirty="0">
                <a:solidFill>
                  <a:srgbClr val="FF0000"/>
                </a:solidFill>
              </a:rPr>
              <a:t>桥</a:t>
            </a:r>
            <a:r>
              <a:rPr lang="en-US" altLang="zh-CN" sz="3200" dirty="0"/>
              <a:t>) </a:t>
            </a:r>
            <a:r>
              <a:rPr lang="zh-CN" altLang="en-US" sz="3200" b="1" dirty="0"/>
              <a:t>关联的顶点之一是</a:t>
            </a:r>
            <a:r>
              <a:rPr lang="zh-CN" altLang="en-US" sz="3200" dirty="0">
                <a:solidFill>
                  <a:srgbClr val="FF0000"/>
                </a:solidFill>
              </a:rPr>
              <a:t>割点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矩形 4"/>
          <p:cNvSpPr>
            <a:spLocks noChangeArrowheads="1"/>
          </p:cNvSpPr>
          <p:nvPr/>
        </p:nvSpPr>
        <p:spPr bwMode="auto">
          <a:xfrm>
            <a:off x="0" y="-77408"/>
            <a:ext cx="9158935" cy="1355884"/>
          </a:xfrm>
          <a:prstGeom prst="rect">
            <a:avLst/>
          </a:prstGeom>
          <a:solidFill>
            <a:srgbClr val="0070C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625475" indent="-625475" algn="l">
              <a:lnSpc>
                <a:spcPct val="120000"/>
              </a:lnSpc>
            </a:pPr>
            <a:r>
              <a:rPr lang="zh-CN" altLang="en-US" sz="3600" b="1" dirty="0">
                <a:solidFill>
                  <a:schemeClr val="bg1"/>
                </a:solidFill>
                <a:latin typeface="Calibri" panose="020F0502020204030204" pitchFamily="34" charset="0"/>
              </a:rPr>
              <a:t>例 </a:t>
            </a:r>
            <a:r>
              <a:rPr lang="en-US" altLang="zh-CN" sz="3600" b="1" dirty="0" err="1">
                <a:solidFill>
                  <a:schemeClr val="bg1"/>
                </a:solidFill>
                <a:latin typeface="Calibri" panose="020F0502020204030204" pitchFamily="34" charset="0"/>
              </a:rPr>
              <a:t>K</a:t>
            </a:r>
            <a:r>
              <a:rPr lang="en-US" altLang="zh-CN" sz="3600" b="1" baseline="-25000" dirty="0" err="1">
                <a:solidFill>
                  <a:schemeClr val="bg1"/>
                </a:solidFill>
                <a:latin typeface="Calibri" panose="020F0502020204030204" pitchFamily="34" charset="0"/>
              </a:rPr>
              <a:t>n,m</a:t>
            </a:r>
            <a:r>
              <a:rPr lang="zh-CN" altLang="en-US" sz="3600" b="1" dirty="0">
                <a:solidFill>
                  <a:schemeClr val="bg1"/>
                </a:solidFill>
              </a:rPr>
              <a:t>是哈密顿图的充分必要条件是什么？试证之。</a:t>
            </a:r>
            <a:endParaRPr lang="en-US" altLang="zh-CN" sz="3600" b="1" dirty="0">
              <a:solidFill>
                <a:schemeClr val="bg1"/>
              </a:solidFill>
            </a:endParaRPr>
          </a:p>
        </p:txBody>
      </p:sp>
      <p:sp>
        <p:nvSpPr>
          <p:cNvPr id="2" name="文本框 1"/>
          <p:cNvSpPr txBox="1"/>
          <p:nvPr/>
        </p:nvSpPr>
        <p:spPr>
          <a:xfrm>
            <a:off x="179512" y="1670032"/>
            <a:ext cx="7511352" cy="523220"/>
          </a:xfrm>
          <a:prstGeom prst="rect">
            <a:avLst/>
          </a:prstGeom>
          <a:noFill/>
        </p:spPr>
        <p:txBody>
          <a:bodyPr wrap="none" rtlCol="0">
            <a:spAutoFit/>
          </a:bodyPr>
          <a:lstStyle/>
          <a:p>
            <a:r>
              <a:rPr lang="zh-CN" altLang="en-US" sz="2800" b="1" dirty="0">
                <a:latin typeface="Calibri" panose="020F0502020204030204" pitchFamily="34" charset="0"/>
              </a:rPr>
              <a:t>解： </a:t>
            </a:r>
            <a:r>
              <a:rPr lang="en-US" altLang="zh-CN" sz="2800" b="1" dirty="0" err="1">
                <a:latin typeface="Calibri" panose="020F0502020204030204" pitchFamily="34" charset="0"/>
              </a:rPr>
              <a:t>K</a:t>
            </a:r>
            <a:r>
              <a:rPr lang="en-US" altLang="zh-CN" sz="2800" b="1" baseline="-25000" dirty="0" err="1">
                <a:latin typeface="Calibri" panose="020F0502020204030204" pitchFamily="34" charset="0"/>
              </a:rPr>
              <a:t>n,m</a:t>
            </a:r>
            <a:r>
              <a:rPr lang="zh-CN" altLang="en-US" sz="2800" b="1" dirty="0"/>
              <a:t>是哈密顿图的充分必要条件是</a:t>
            </a:r>
            <a:r>
              <a:rPr lang="en-US" altLang="zh-CN" sz="2800" b="1" dirty="0"/>
              <a:t>n=m&gt;1.</a:t>
            </a:r>
            <a:endParaRPr lang="zh-CN" altLang="en-US" sz="2800" dirty="0"/>
          </a:p>
        </p:txBody>
      </p:sp>
      <p:sp>
        <p:nvSpPr>
          <p:cNvPr id="3" name="文本框 2"/>
          <p:cNvSpPr txBox="1"/>
          <p:nvPr/>
        </p:nvSpPr>
        <p:spPr>
          <a:xfrm>
            <a:off x="827584" y="2420888"/>
            <a:ext cx="7848872" cy="1877437"/>
          </a:xfrm>
          <a:prstGeom prst="rect">
            <a:avLst/>
          </a:prstGeom>
          <a:noFill/>
        </p:spPr>
        <p:txBody>
          <a:bodyPr wrap="square" rtlCol="0">
            <a:spAutoFit/>
          </a:bodyPr>
          <a:lstStyle/>
          <a:p>
            <a:pPr marL="1349375" indent="-1349375"/>
            <a:r>
              <a:rPr lang="zh-CN" altLang="en-US" sz="2800" dirty="0"/>
              <a:t>充分性：当</a:t>
            </a:r>
            <a:r>
              <a:rPr lang="en-US" altLang="zh-CN" sz="2800" b="1" dirty="0"/>
              <a:t> n=m&gt;1</a:t>
            </a:r>
            <a:r>
              <a:rPr lang="zh-CN" altLang="en-US" sz="2800" b="1" dirty="0"/>
              <a:t>，</a:t>
            </a:r>
            <a:r>
              <a:rPr lang="en-US" altLang="zh-CN" sz="2800" b="1" dirty="0"/>
              <a:t>|V|=2n&gt;3, </a:t>
            </a:r>
          </a:p>
          <a:p>
            <a:pPr marL="1349375" indent="-1349375"/>
            <a:r>
              <a:rPr lang="en-US" altLang="zh-CN" sz="2800" b="1" dirty="0"/>
              <a:t>              </a:t>
            </a:r>
            <a:r>
              <a:rPr lang="zh-CN" altLang="en-US" sz="2800" b="1" dirty="0"/>
              <a:t>对于任意两个顶点</a:t>
            </a:r>
            <a:r>
              <a:rPr lang="en-US" altLang="zh-CN" sz="2800" b="1" dirty="0"/>
              <a:t>u</a:t>
            </a:r>
            <a:r>
              <a:rPr lang="zh-CN" altLang="en-US" sz="2800" b="1" dirty="0"/>
              <a:t>与</a:t>
            </a:r>
            <a:r>
              <a:rPr lang="en-US" altLang="zh-CN" sz="2800" b="1" dirty="0"/>
              <a:t>v</a:t>
            </a:r>
            <a:r>
              <a:rPr lang="zh-CN" altLang="en-US" sz="2800" b="1" dirty="0"/>
              <a:t>，有</a:t>
            </a:r>
            <a:endParaRPr lang="en-US" altLang="zh-CN" sz="2800" b="1" dirty="0"/>
          </a:p>
          <a:p>
            <a:r>
              <a:rPr lang="en-US" altLang="zh-CN" sz="2800" b="1" dirty="0"/>
              <a:t>                          d(u)+d(v)=</a:t>
            </a:r>
            <a:r>
              <a:rPr lang="en-US" altLang="zh-CN" sz="2800" b="1" dirty="0" err="1"/>
              <a:t>n+m</a:t>
            </a:r>
            <a:r>
              <a:rPr lang="en-US" altLang="zh-CN" sz="2800" b="1" dirty="0"/>
              <a:t>=2n</a:t>
            </a:r>
          </a:p>
          <a:p>
            <a:r>
              <a:rPr lang="en-US" altLang="zh-CN" sz="2800" b="1" dirty="0"/>
              <a:t>              </a:t>
            </a:r>
            <a:r>
              <a:rPr lang="zh-CN" altLang="en-US" sz="2800" b="1" dirty="0">
                <a:solidFill>
                  <a:srgbClr val="FF0000"/>
                </a:solidFill>
              </a:rPr>
              <a:t>满足哈密顿图的充分性条件</a:t>
            </a:r>
            <a:r>
              <a:rPr lang="zh-CN" altLang="en-US" sz="2800" b="1" dirty="0"/>
              <a:t>。</a:t>
            </a:r>
            <a:endParaRPr lang="zh-CN" altLang="en-US" sz="2800" dirty="0"/>
          </a:p>
        </p:txBody>
      </p:sp>
      <p:sp>
        <p:nvSpPr>
          <p:cNvPr id="4" name="文本框 3"/>
          <p:cNvSpPr txBox="1"/>
          <p:nvPr/>
        </p:nvSpPr>
        <p:spPr>
          <a:xfrm>
            <a:off x="854369" y="4365104"/>
            <a:ext cx="7969528" cy="2246769"/>
          </a:xfrm>
          <a:prstGeom prst="rect">
            <a:avLst/>
          </a:prstGeom>
          <a:noFill/>
        </p:spPr>
        <p:txBody>
          <a:bodyPr wrap="square" rtlCol="0">
            <a:spAutoFit/>
          </a:bodyPr>
          <a:lstStyle/>
          <a:p>
            <a:r>
              <a:rPr lang="zh-CN" altLang="en-US" sz="2800" dirty="0"/>
              <a:t>必要性</a:t>
            </a:r>
            <a:r>
              <a:rPr lang="zh-CN" altLang="en-US" dirty="0"/>
              <a:t>：</a:t>
            </a:r>
            <a:r>
              <a:rPr lang="zh-CN" altLang="en-US" sz="2800" dirty="0"/>
              <a:t>显然</a:t>
            </a:r>
            <a:r>
              <a:rPr lang="en-US" altLang="zh-CN" sz="2800" dirty="0"/>
              <a:t>n=m=1</a:t>
            </a:r>
            <a:r>
              <a:rPr lang="zh-CN" altLang="en-US" sz="2800" dirty="0"/>
              <a:t>时</a:t>
            </a:r>
            <a:r>
              <a:rPr lang="en-US" altLang="zh-CN" sz="2800" dirty="0"/>
              <a:t>, </a:t>
            </a:r>
            <a:r>
              <a:rPr lang="en-US" altLang="zh-CN" sz="2800" b="1" dirty="0">
                <a:latin typeface="Calibri" panose="020F0502020204030204" pitchFamily="34" charset="0"/>
              </a:rPr>
              <a:t>K</a:t>
            </a:r>
            <a:r>
              <a:rPr lang="en-US" altLang="zh-CN" sz="2800" b="1" baseline="-25000" dirty="0">
                <a:latin typeface="Calibri" panose="020F0502020204030204" pitchFamily="34" charset="0"/>
              </a:rPr>
              <a:t>1,1 </a:t>
            </a:r>
            <a:r>
              <a:rPr lang="zh-CN" altLang="en-US" sz="2800" dirty="0"/>
              <a:t>不是哈密顿图。</a:t>
            </a:r>
            <a:endParaRPr lang="en-US" altLang="zh-CN" sz="2800" dirty="0"/>
          </a:p>
          <a:p>
            <a:pPr marL="1250950" indent="-1250950"/>
            <a:r>
              <a:rPr lang="en-US" altLang="zh-CN" sz="2800" dirty="0"/>
              <a:t>             </a:t>
            </a:r>
            <a:r>
              <a:rPr lang="zh-CN" altLang="en-US" sz="2800" dirty="0"/>
              <a:t>如果</a:t>
            </a:r>
            <a:r>
              <a:rPr lang="en-US" altLang="zh-CN" sz="2800" dirty="0"/>
              <a:t>n&lt;m, </a:t>
            </a:r>
            <a:r>
              <a:rPr lang="zh-CN" altLang="en-US" sz="2800" dirty="0"/>
              <a:t>则去掉</a:t>
            </a:r>
            <a:r>
              <a:rPr lang="en-US" altLang="zh-CN" sz="2800" dirty="0"/>
              <a:t>n</a:t>
            </a:r>
            <a:r>
              <a:rPr lang="zh-CN" altLang="en-US" sz="2800" dirty="0"/>
              <a:t>个顶点后剩下</a:t>
            </a:r>
            <a:r>
              <a:rPr lang="en-US" altLang="zh-CN" sz="2800" dirty="0"/>
              <a:t>m</a:t>
            </a:r>
            <a:r>
              <a:rPr lang="zh-CN" altLang="en-US" sz="2800" dirty="0"/>
              <a:t>个连通分支，</a:t>
            </a:r>
            <a:r>
              <a:rPr lang="zh-CN" altLang="en-US" sz="2800" dirty="0">
                <a:solidFill>
                  <a:srgbClr val="FF0000"/>
                </a:solidFill>
              </a:rPr>
              <a:t>不满足</a:t>
            </a:r>
            <a:r>
              <a:rPr lang="zh-CN" altLang="en-US" sz="2800" b="1" dirty="0">
                <a:solidFill>
                  <a:srgbClr val="FF0000"/>
                </a:solidFill>
              </a:rPr>
              <a:t>哈密顿图的必要条件。</a:t>
            </a:r>
            <a:endParaRPr lang="en-US" altLang="zh-CN" sz="2800" b="1" dirty="0">
              <a:solidFill>
                <a:srgbClr val="FF0000"/>
              </a:solidFill>
            </a:endParaRPr>
          </a:p>
          <a:p>
            <a:pPr marL="1250950" indent="-1250950"/>
            <a:r>
              <a:rPr lang="en-US" altLang="zh-CN" sz="2800" b="1" dirty="0">
                <a:solidFill>
                  <a:srgbClr val="FF0000"/>
                </a:solidFill>
              </a:rPr>
              <a:t>             </a:t>
            </a:r>
            <a:r>
              <a:rPr lang="zh-CN" altLang="en-US" sz="2800" dirty="0"/>
              <a:t>如果</a:t>
            </a:r>
            <a:r>
              <a:rPr lang="en-US" altLang="zh-CN" sz="2800" dirty="0"/>
              <a:t>m&lt;n, </a:t>
            </a:r>
            <a:r>
              <a:rPr lang="zh-CN" altLang="en-US" sz="2800" dirty="0"/>
              <a:t>同理。</a:t>
            </a:r>
            <a:endParaRPr lang="en-US" altLang="zh-CN" sz="2800" dirty="0"/>
          </a:p>
          <a:p>
            <a:pPr marL="1250950" indent="-1250950"/>
            <a:r>
              <a:rPr lang="en-US" altLang="zh-CN" sz="2800" dirty="0"/>
              <a:t>             </a:t>
            </a:r>
            <a:r>
              <a:rPr lang="zh-CN" altLang="en-US" sz="2800" dirty="0"/>
              <a:t>因此，</a:t>
            </a:r>
            <a:r>
              <a:rPr lang="en-US" altLang="zh-CN" sz="2800" dirty="0"/>
              <a:t>n=m&gt;1.</a:t>
            </a:r>
            <a:endParaRPr lang="zh-CN" altLang="en-US" sz="2800" dirty="0"/>
          </a:p>
        </p:txBody>
      </p:sp>
    </p:spTree>
    <p:extLst>
      <p:ext uri="{BB962C8B-B14F-4D97-AF65-F5344CB8AC3E}">
        <p14:creationId xmlns:p14="http://schemas.microsoft.com/office/powerpoint/2010/main" val="36426777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FE79949-5E48-4EE5-8362-605EDD657017}" type="slidenum">
              <a:rPr lang="zh-CN" altLang="en-US" smtClean="0">
                <a:solidFill>
                  <a:schemeClr val="accent1"/>
                </a:solidFill>
              </a:rPr>
              <a:pPr/>
              <a:t>28</a:t>
            </a:fld>
            <a:r>
              <a:rPr lang="en-US" altLang="zh-CN" dirty="0">
                <a:solidFill>
                  <a:schemeClr val="accent1"/>
                </a:solidFill>
              </a:rPr>
              <a:t>/42</a:t>
            </a:r>
          </a:p>
        </p:txBody>
      </p:sp>
      <p:grpSp>
        <p:nvGrpSpPr>
          <p:cNvPr id="61445" name="Group 4"/>
          <p:cNvGrpSpPr>
            <a:grpSpLocks/>
          </p:cNvGrpSpPr>
          <p:nvPr/>
        </p:nvGrpSpPr>
        <p:grpSpPr bwMode="auto">
          <a:xfrm>
            <a:off x="395536" y="1905232"/>
            <a:ext cx="2162175" cy="1267911"/>
            <a:chOff x="1020" y="2750"/>
            <a:chExt cx="1362" cy="1134"/>
          </a:xfrm>
        </p:grpSpPr>
        <p:sp>
          <p:nvSpPr>
            <p:cNvPr id="61449" name="Oval 5"/>
            <p:cNvSpPr>
              <a:spLocks noChangeArrowheads="1"/>
            </p:cNvSpPr>
            <p:nvPr/>
          </p:nvSpPr>
          <p:spPr bwMode="auto">
            <a:xfrm>
              <a:off x="1609" y="275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50" name="Oval 6"/>
            <p:cNvSpPr>
              <a:spLocks noChangeArrowheads="1"/>
            </p:cNvSpPr>
            <p:nvPr/>
          </p:nvSpPr>
          <p:spPr bwMode="auto">
            <a:xfrm>
              <a:off x="1020"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51" name="Oval 7"/>
            <p:cNvSpPr>
              <a:spLocks noChangeArrowheads="1"/>
            </p:cNvSpPr>
            <p:nvPr/>
          </p:nvSpPr>
          <p:spPr bwMode="auto">
            <a:xfrm>
              <a:off x="2245" y="37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52" name="Oval 8"/>
            <p:cNvSpPr>
              <a:spLocks noChangeArrowheads="1"/>
            </p:cNvSpPr>
            <p:nvPr/>
          </p:nvSpPr>
          <p:spPr bwMode="auto">
            <a:xfrm>
              <a:off x="2198" y="329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53" name="Oval 9"/>
            <p:cNvSpPr>
              <a:spLocks noChangeArrowheads="1"/>
            </p:cNvSpPr>
            <p:nvPr/>
          </p:nvSpPr>
          <p:spPr bwMode="auto">
            <a:xfrm>
              <a:off x="1609" y="37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454" name="Line 10"/>
            <p:cNvSpPr>
              <a:spLocks noChangeShapeType="1"/>
            </p:cNvSpPr>
            <p:nvPr/>
          </p:nvSpPr>
          <p:spPr bwMode="auto">
            <a:xfrm flipH="1">
              <a:off x="1110" y="2841"/>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5" name="Line 11"/>
            <p:cNvSpPr>
              <a:spLocks noChangeShapeType="1"/>
            </p:cNvSpPr>
            <p:nvPr/>
          </p:nvSpPr>
          <p:spPr bwMode="auto">
            <a:xfrm>
              <a:off x="1110" y="3385"/>
              <a:ext cx="545" cy="4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6" name="Line 12"/>
            <p:cNvSpPr>
              <a:spLocks noChangeShapeType="1"/>
            </p:cNvSpPr>
            <p:nvPr/>
          </p:nvSpPr>
          <p:spPr bwMode="auto">
            <a:xfrm>
              <a:off x="1746" y="2841"/>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Line 13"/>
            <p:cNvSpPr>
              <a:spLocks noChangeShapeType="1"/>
            </p:cNvSpPr>
            <p:nvPr/>
          </p:nvSpPr>
          <p:spPr bwMode="auto">
            <a:xfrm flipH="1">
              <a:off x="1700" y="3385"/>
              <a:ext cx="544"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8" name="Line 14"/>
            <p:cNvSpPr>
              <a:spLocks noChangeShapeType="1"/>
            </p:cNvSpPr>
            <p:nvPr/>
          </p:nvSpPr>
          <p:spPr bwMode="auto">
            <a:xfrm flipV="1">
              <a:off x="1746" y="3838"/>
              <a:ext cx="544"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9" name="Line 15"/>
            <p:cNvSpPr>
              <a:spLocks noChangeShapeType="1"/>
            </p:cNvSpPr>
            <p:nvPr/>
          </p:nvSpPr>
          <p:spPr bwMode="auto">
            <a:xfrm flipV="1">
              <a:off x="1110" y="3339"/>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46" name="Text Box 16"/>
          <p:cNvSpPr txBox="1">
            <a:spLocks noChangeArrowheads="1"/>
          </p:cNvSpPr>
          <p:nvPr/>
        </p:nvSpPr>
        <p:spPr bwMode="auto">
          <a:xfrm>
            <a:off x="35496" y="-27384"/>
            <a:ext cx="86409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b="1" dirty="0">
                <a:solidFill>
                  <a:schemeClr val="bg1"/>
                </a:solidFill>
              </a:rPr>
              <a:t>例  哈密顿圈</a:t>
            </a:r>
            <a:r>
              <a:rPr lang="en-US" altLang="zh-CN" sz="4000" b="1" dirty="0">
                <a:solidFill>
                  <a:schemeClr val="bg1"/>
                </a:solidFill>
              </a:rPr>
              <a:t>(</a:t>
            </a:r>
            <a:r>
              <a:rPr lang="zh-CN" altLang="en-US" sz="4000" b="1" dirty="0">
                <a:solidFill>
                  <a:schemeClr val="bg1"/>
                </a:solidFill>
              </a:rPr>
              <a:t>通路</a:t>
            </a:r>
            <a:r>
              <a:rPr lang="en-US" altLang="zh-CN" sz="4000" b="1" dirty="0">
                <a:solidFill>
                  <a:schemeClr val="bg1"/>
                </a:solidFill>
              </a:rPr>
              <a:t>)</a:t>
            </a:r>
            <a:r>
              <a:rPr lang="zh-CN" altLang="en-US" sz="4000" b="1" dirty="0">
                <a:solidFill>
                  <a:schemeClr val="bg1"/>
                </a:solidFill>
              </a:rPr>
              <a:t>是否存在？</a:t>
            </a:r>
          </a:p>
        </p:txBody>
      </p:sp>
      <p:sp>
        <p:nvSpPr>
          <p:cNvPr id="61447" name="Text Box 17"/>
          <p:cNvSpPr txBox="1">
            <a:spLocks noChangeArrowheads="1"/>
          </p:cNvSpPr>
          <p:nvPr/>
        </p:nvSpPr>
        <p:spPr bwMode="auto">
          <a:xfrm>
            <a:off x="3129210" y="901627"/>
            <a:ext cx="5835277"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4500" indent="-444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buFont typeface="Wingdings" panose="05000000000000000000" pitchFamily="2" charset="2"/>
              <a:buChar char="ü"/>
            </a:pPr>
            <a:r>
              <a:rPr lang="zh-CN" altLang="en-US" sz="3200" b="1" dirty="0"/>
              <a:t>不满足定理</a:t>
            </a:r>
            <a:r>
              <a:rPr lang="en-US" altLang="zh-CN" sz="3200" b="1" dirty="0"/>
              <a:t>6.6</a:t>
            </a:r>
            <a:r>
              <a:rPr lang="zh-CN" altLang="en-US" sz="3200" b="1" dirty="0"/>
              <a:t>的</a:t>
            </a:r>
            <a:r>
              <a:rPr lang="zh-CN" altLang="en-US" sz="3200" b="1" dirty="0">
                <a:solidFill>
                  <a:srgbClr val="FF0000"/>
                </a:solidFill>
              </a:rPr>
              <a:t>哈密顿圈存在</a:t>
            </a:r>
            <a:r>
              <a:rPr lang="zh-CN" altLang="en-US" sz="3200" b="1" dirty="0"/>
              <a:t>的必要条件，可以判断它不是哈密顿图．</a:t>
            </a:r>
          </a:p>
          <a:p>
            <a:pPr eaLnBrk="1" hangingPunct="1">
              <a:spcBef>
                <a:spcPct val="30000"/>
              </a:spcBef>
              <a:buFont typeface="Wingdings" panose="05000000000000000000" pitchFamily="2" charset="2"/>
              <a:buChar char="ü"/>
            </a:pPr>
            <a:r>
              <a:rPr lang="zh-CN" altLang="en-US" sz="3200" b="1" dirty="0"/>
              <a:t>不满足定理</a:t>
            </a:r>
            <a:r>
              <a:rPr lang="en-US" altLang="zh-CN" sz="3200" b="1" dirty="0"/>
              <a:t>6.7</a:t>
            </a:r>
            <a:r>
              <a:rPr lang="zh-CN" altLang="en-US" sz="3200" b="1" dirty="0"/>
              <a:t>的</a:t>
            </a:r>
            <a:r>
              <a:rPr lang="zh-CN" altLang="en-US" sz="3200" b="1" dirty="0">
                <a:solidFill>
                  <a:srgbClr val="FF0000"/>
                </a:solidFill>
              </a:rPr>
              <a:t>哈密顿圈存在</a:t>
            </a:r>
            <a:r>
              <a:rPr lang="zh-CN" altLang="en-US" sz="3200" b="1" dirty="0"/>
              <a:t>的充分条件，不能由此判断它是否哈密顿图．</a:t>
            </a:r>
          </a:p>
        </p:txBody>
      </p:sp>
      <p:sp>
        <p:nvSpPr>
          <p:cNvPr id="3" name="矩形 2"/>
          <p:cNvSpPr/>
          <p:nvPr/>
        </p:nvSpPr>
        <p:spPr>
          <a:xfrm>
            <a:off x="395536" y="4443819"/>
            <a:ext cx="8352928" cy="1569660"/>
          </a:xfrm>
          <a:prstGeom prst="rect">
            <a:avLst/>
          </a:prstGeom>
        </p:spPr>
        <p:txBody>
          <a:bodyPr wrap="square">
            <a:spAutoFit/>
          </a:bodyPr>
          <a:lstStyle/>
          <a:p>
            <a:pPr eaLnBrk="1" hangingPunct="1">
              <a:spcBef>
                <a:spcPct val="30000"/>
              </a:spcBef>
              <a:buFont typeface="Wingdings" panose="05000000000000000000" pitchFamily="2" charset="2"/>
              <a:buChar char="ü"/>
            </a:pPr>
            <a:r>
              <a:rPr lang="zh-CN" altLang="en-US" sz="3200" b="1" dirty="0"/>
              <a:t>不满足定理</a:t>
            </a:r>
            <a:r>
              <a:rPr lang="en-US" altLang="zh-CN" sz="3200" b="1" dirty="0"/>
              <a:t>6.7</a:t>
            </a:r>
            <a:r>
              <a:rPr lang="zh-CN" altLang="en-US" sz="3200" b="1" dirty="0"/>
              <a:t>的</a:t>
            </a:r>
            <a:r>
              <a:rPr lang="zh-CN" altLang="en-US" sz="3200" b="1" dirty="0">
                <a:solidFill>
                  <a:srgbClr val="FF0000"/>
                </a:solidFill>
              </a:rPr>
              <a:t>哈密顿通路存在</a:t>
            </a:r>
            <a:r>
              <a:rPr lang="zh-CN" altLang="en-US" sz="3200" b="1" dirty="0"/>
              <a:t>的充分条件，不能由此判断它是否存在哈密顿通路，但可以由</a:t>
            </a:r>
            <a:r>
              <a:rPr lang="zh-CN" altLang="en-US" sz="3200" b="1" dirty="0">
                <a:solidFill>
                  <a:srgbClr val="FF0000"/>
                </a:solidFill>
              </a:rPr>
              <a:t>定义</a:t>
            </a:r>
            <a:r>
              <a:rPr lang="zh-CN" altLang="en-US" sz="3200" b="1" dirty="0"/>
              <a:t>判断它存在哈密顿通路．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33CFFD-C768-40ED-9A8F-2CDEE5487990}" type="slidenum">
              <a:rPr lang="zh-CN" altLang="en-US" smtClean="0">
                <a:solidFill>
                  <a:schemeClr val="accent1"/>
                </a:solidFill>
              </a:rPr>
              <a:pPr/>
              <a:t>29</a:t>
            </a:fld>
            <a:r>
              <a:rPr lang="en-US" altLang="zh-CN" dirty="0">
                <a:solidFill>
                  <a:schemeClr val="accent1"/>
                </a:solidFill>
              </a:rPr>
              <a:t>/42</a:t>
            </a:r>
          </a:p>
        </p:txBody>
      </p:sp>
      <p:sp>
        <p:nvSpPr>
          <p:cNvPr id="62467" name="Rectangle 2"/>
          <p:cNvSpPr>
            <a:spLocks noGrp="1"/>
          </p:cNvSpPr>
          <p:nvPr>
            <p:ph type="title" idx="4294967295"/>
          </p:nvPr>
        </p:nvSpPr>
        <p:spPr>
          <a:xfrm>
            <a:off x="0" y="-26988"/>
            <a:ext cx="9144000" cy="2735263"/>
          </a:xfrm>
          <a:solidFill>
            <a:schemeClr val="accent1"/>
          </a:solidFill>
        </p:spPr>
        <p:txBody>
          <a:bodyPr/>
          <a:lstStyle/>
          <a:p>
            <a:pPr marL="541338" indent="-541338" algn="l"/>
            <a:r>
              <a:rPr lang="zh-CN" altLang="en-US" sz="3600" b="1">
                <a:latin typeface="Calibri" panose="020F0502020204030204" pitchFamily="34" charset="0"/>
                <a:ea typeface="宋体" panose="02010600030101010101" pitchFamily="2" charset="-122"/>
              </a:rPr>
              <a:t>例考虑在七天内安排七门课程的考试，使得同一位教师所担任的两门课程考试不排在接连的两天中。试证明，如果没有教师担任多于四门课程，则符合上述要求的考试安排总是可能的。</a:t>
            </a:r>
          </a:p>
        </p:txBody>
      </p:sp>
      <p:sp>
        <p:nvSpPr>
          <p:cNvPr id="481284" name="Text Box 4"/>
          <p:cNvSpPr txBox="1">
            <a:spLocks noChangeArrowheads="1"/>
          </p:cNvSpPr>
          <p:nvPr/>
        </p:nvSpPr>
        <p:spPr bwMode="auto">
          <a:xfrm>
            <a:off x="250825" y="3068638"/>
            <a:ext cx="871378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1563" indent="-10715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t>证明：设</a:t>
            </a:r>
            <a:r>
              <a:rPr lang="en-US" altLang="zh-CN" sz="2800" b="1" dirty="0"/>
              <a:t>G</a:t>
            </a:r>
            <a:r>
              <a:rPr lang="zh-CN" altLang="en-US" sz="2800" b="1" dirty="0"/>
              <a:t>为具有七个顶点的图，每个顶点对应于一门课程考试，如果这两个顶点对应的课程考试是由不同教师担任的，那么这两个顶点之间有一条边。因为每个教师所任课程数不超过</a:t>
            </a:r>
            <a:r>
              <a:rPr lang="en-US" altLang="zh-CN" sz="2800" b="1" dirty="0"/>
              <a:t>4</a:t>
            </a:r>
            <a:r>
              <a:rPr lang="zh-CN" altLang="en-US" sz="2800" b="1" dirty="0"/>
              <a:t>，故每个顶点的度数至少是</a:t>
            </a:r>
            <a:r>
              <a:rPr lang="en-US" altLang="zh-CN" sz="2800" b="1" dirty="0"/>
              <a:t>7-4=3</a:t>
            </a:r>
            <a:r>
              <a:rPr lang="zh-CN" altLang="en-US" sz="2800" b="1" dirty="0"/>
              <a:t>，任意两个顶点的度数之和至少是</a:t>
            </a:r>
            <a:r>
              <a:rPr lang="en-US" altLang="zh-CN" sz="2800" b="1" dirty="0"/>
              <a:t>6</a:t>
            </a:r>
            <a:r>
              <a:rPr lang="zh-CN" altLang="en-US" sz="2800" b="1" dirty="0"/>
              <a:t>，故</a:t>
            </a:r>
            <a:r>
              <a:rPr lang="en-US" altLang="zh-CN" sz="2800" b="1" dirty="0"/>
              <a:t>G</a:t>
            </a:r>
            <a:r>
              <a:rPr lang="zh-CN" altLang="en-US" sz="2800" b="1" dirty="0"/>
              <a:t>总是包含一条</a:t>
            </a:r>
            <a:r>
              <a:rPr lang="zh-CN" altLang="en-US" sz="2800" b="1" dirty="0">
                <a:solidFill>
                  <a:srgbClr val="993300"/>
                </a:solidFill>
              </a:rPr>
              <a:t>哈密顿通路</a:t>
            </a:r>
            <a:r>
              <a:rPr lang="zh-CN" altLang="en-US" sz="2800" b="1" dirty="0"/>
              <a:t>，它对应于一个七门考试科目的一个适当的安排。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284">
                                            <p:txEl>
                                              <p:pRg st="0" end="0"/>
                                            </p:txEl>
                                          </p:spTgt>
                                        </p:tgtEl>
                                        <p:attrNameLst>
                                          <p:attrName>style.visibility</p:attrName>
                                        </p:attrNameLst>
                                      </p:cBhvr>
                                      <p:to>
                                        <p:strVal val="visible"/>
                                      </p:to>
                                    </p:set>
                                    <p:anim calcmode="lin" valueType="num">
                                      <p:cBhvr additive="base">
                                        <p:cTn id="7" dur="500" fill="hold"/>
                                        <p:tgtEl>
                                          <p:spTgt spid="4812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2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0FBA7DB-FA5D-45A0-BCAB-F2B132F6BD81}" type="slidenum">
              <a:rPr lang="zh-CN" altLang="en-US" smtClean="0">
                <a:solidFill>
                  <a:schemeClr val="accent1"/>
                </a:solidFill>
              </a:rPr>
              <a:pPr/>
              <a:t>3</a:t>
            </a:fld>
            <a:r>
              <a:rPr lang="en-US" altLang="zh-CN" dirty="0">
                <a:solidFill>
                  <a:schemeClr val="accent1"/>
                </a:solidFill>
              </a:rPr>
              <a:t>/42</a:t>
            </a:r>
          </a:p>
        </p:txBody>
      </p:sp>
      <p:sp>
        <p:nvSpPr>
          <p:cNvPr id="31747"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哈密頓周遊世界問題</a:t>
            </a:r>
          </a:p>
        </p:txBody>
      </p:sp>
      <p:sp>
        <p:nvSpPr>
          <p:cNvPr id="31748" name="Rectangle 3"/>
          <p:cNvSpPr>
            <a:spLocks noGrp="1"/>
          </p:cNvSpPr>
          <p:nvPr>
            <p:ph type="body" idx="4294967295"/>
          </p:nvPr>
        </p:nvSpPr>
        <p:spPr>
          <a:xfrm>
            <a:off x="179388" y="908050"/>
            <a:ext cx="8496300" cy="2592388"/>
          </a:xfrm>
        </p:spPr>
        <p:txBody>
          <a:bodyPr/>
          <a:lstStyle/>
          <a:p>
            <a:pPr marL="0" indent="0">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十九世纪中期威廉</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哈密顿爵士描述了一个数学游戏：從正十二面體的一個頂點出發，沿著正十二面體的棱前進，要把二十個頂點無一遺漏地全部通過，而且每個頂點恰好只通過一次，最後回到出發點。</a:t>
            </a:r>
          </a:p>
        </p:txBody>
      </p:sp>
      <p:sp>
        <p:nvSpPr>
          <p:cNvPr id="31749" name="Rectangle 4"/>
          <p:cNvSpPr>
            <a:spLocks noChangeArrowheads="1"/>
          </p:cNvSpPr>
          <p:nvPr/>
        </p:nvSpPr>
        <p:spPr bwMode="auto">
          <a:xfrm>
            <a:off x="4479925" y="3048000"/>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400"/>
          </a:p>
        </p:txBody>
      </p:sp>
      <p:pic>
        <p:nvPicPr>
          <p:cNvPr id="31750" name="Picture 5" descr="hamilton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141663"/>
            <a:ext cx="2808287"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19FE5A-F701-4ED5-B2E7-286744A67D25}" type="slidenum">
              <a:rPr lang="zh-CN" altLang="en-US" smtClean="0">
                <a:solidFill>
                  <a:schemeClr val="accent1"/>
                </a:solidFill>
              </a:rPr>
              <a:pPr/>
              <a:t>30</a:t>
            </a:fld>
            <a:r>
              <a:rPr lang="en-US" altLang="zh-CN" dirty="0">
                <a:solidFill>
                  <a:schemeClr val="accent1"/>
                </a:solidFill>
              </a:rPr>
              <a:t>/42</a:t>
            </a:r>
          </a:p>
        </p:txBody>
      </p:sp>
      <p:sp>
        <p:nvSpPr>
          <p:cNvPr id="64515" name="Rectangle 2"/>
          <p:cNvSpPr>
            <a:spLocks noGrp="1"/>
          </p:cNvSpPr>
          <p:nvPr>
            <p:ph type="title" idx="4294967295"/>
          </p:nvPr>
        </p:nvSpPr>
        <p:spPr/>
        <p:txBody>
          <a:bodyPr/>
          <a:lstStyle/>
          <a:p>
            <a:r>
              <a:rPr lang="zh-CN" altLang="en-US" sz="3600" dirty="0">
                <a:latin typeface="Calibri" panose="020F0502020204030204" pitchFamily="34" charset="0"/>
                <a:ea typeface="宋体" panose="02010600030101010101" pitchFamily="2" charset="-122"/>
              </a:rPr>
              <a:t>有向哈密顿通路（圈）</a:t>
            </a:r>
          </a:p>
        </p:txBody>
      </p:sp>
      <p:sp>
        <p:nvSpPr>
          <p:cNvPr id="64516" name="Rectangle 3"/>
          <p:cNvSpPr>
            <a:spLocks noGrp="1"/>
          </p:cNvSpPr>
          <p:nvPr>
            <p:ph type="body" idx="4294967295"/>
          </p:nvPr>
        </p:nvSpPr>
        <p:spPr>
          <a:xfrm>
            <a:off x="323850" y="1052513"/>
            <a:ext cx="8229600" cy="1108075"/>
          </a:xfrm>
          <a:solidFill>
            <a:srgbClr val="FFFF00"/>
          </a:solidFill>
        </p:spPr>
        <p:txBody>
          <a:bodyPr/>
          <a:lstStyle/>
          <a:p>
            <a:pPr marL="0" indent="0">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一个有向哈密顿通路（圈）是一个包含每个顶点恰好一次的有向通路（圈）。</a:t>
            </a:r>
          </a:p>
        </p:txBody>
      </p:sp>
      <p:grpSp>
        <p:nvGrpSpPr>
          <p:cNvPr id="64518" name="Group 5"/>
          <p:cNvGrpSpPr>
            <a:grpSpLocks/>
          </p:cNvGrpSpPr>
          <p:nvPr/>
        </p:nvGrpSpPr>
        <p:grpSpPr bwMode="auto">
          <a:xfrm>
            <a:off x="1763688" y="3573016"/>
            <a:ext cx="2065338" cy="1644651"/>
            <a:chOff x="1390" y="2853"/>
            <a:chExt cx="1301" cy="1036"/>
          </a:xfrm>
        </p:grpSpPr>
        <p:sp>
          <p:nvSpPr>
            <p:cNvPr id="64522" name="Oval 6"/>
            <p:cNvSpPr>
              <a:spLocks noChangeArrowheads="1"/>
            </p:cNvSpPr>
            <p:nvPr/>
          </p:nvSpPr>
          <p:spPr bwMode="auto">
            <a:xfrm>
              <a:off x="1992" y="3116"/>
              <a:ext cx="45" cy="4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64523" name="Oval 7"/>
            <p:cNvSpPr>
              <a:spLocks noChangeArrowheads="1"/>
            </p:cNvSpPr>
            <p:nvPr/>
          </p:nvSpPr>
          <p:spPr bwMode="auto">
            <a:xfrm>
              <a:off x="1630" y="3615"/>
              <a:ext cx="45" cy="4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64524" name="Oval 8"/>
            <p:cNvSpPr>
              <a:spLocks noChangeArrowheads="1"/>
            </p:cNvSpPr>
            <p:nvPr/>
          </p:nvSpPr>
          <p:spPr bwMode="auto">
            <a:xfrm>
              <a:off x="2310" y="3615"/>
              <a:ext cx="45" cy="46"/>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p>
          </p:txBody>
        </p:sp>
        <p:sp>
          <p:nvSpPr>
            <p:cNvPr id="64525" name="Text Box 9"/>
            <p:cNvSpPr txBox="1">
              <a:spLocks noChangeArrowheads="1"/>
            </p:cNvSpPr>
            <p:nvPr/>
          </p:nvSpPr>
          <p:spPr bwMode="auto">
            <a:xfrm>
              <a:off x="1902" y="2853"/>
              <a:ext cx="2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A</a:t>
              </a:r>
            </a:p>
          </p:txBody>
        </p:sp>
        <p:sp>
          <p:nvSpPr>
            <p:cNvPr id="64526" name="Text Box 10"/>
            <p:cNvSpPr txBox="1">
              <a:spLocks noChangeArrowheads="1"/>
            </p:cNvSpPr>
            <p:nvPr/>
          </p:nvSpPr>
          <p:spPr bwMode="auto">
            <a:xfrm>
              <a:off x="1390" y="3459"/>
              <a:ext cx="28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a:t>B</a:t>
              </a:r>
            </a:p>
          </p:txBody>
        </p:sp>
        <p:sp>
          <p:nvSpPr>
            <p:cNvPr id="64527" name="Text Box 11"/>
            <p:cNvSpPr txBox="1">
              <a:spLocks noChangeArrowheads="1"/>
            </p:cNvSpPr>
            <p:nvPr/>
          </p:nvSpPr>
          <p:spPr bwMode="auto">
            <a:xfrm>
              <a:off x="2388" y="3414"/>
              <a:ext cx="30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200" dirty="0"/>
                <a:t>C</a:t>
              </a:r>
            </a:p>
          </p:txBody>
        </p:sp>
        <p:sp>
          <p:nvSpPr>
            <p:cNvPr id="64528" name="Line 12"/>
            <p:cNvSpPr>
              <a:spLocks noChangeShapeType="1"/>
            </p:cNvSpPr>
            <p:nvPr/>
          </p:nvSpPr>
          <p:spPr bwMode="auto">
            <a:xfrm flipH="1">
              <a:off x="1675" y="3162"/>
              <a:ext cx="317" cy="45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3200"/>
            </a:p>
          </p:txBody>
        </p:sp>
        <p:sp>
          <p:nvSpPr>
            <p:cNvPr id="64529" name="Line 13"/>
            <p:cNvSpPr>
              <a:spLocks noChangeShapeType="1"/>
            </p:cNvSpPr>
            <p:nvPr/>
          </p:nvSpPr>
          <p:spPr bwMode="auto">
            <a:xfrm flipH="1" flipV="1">
              <a:off x="2018" y="3158"/>
              <a:ext cx="318" cy="49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3200"/>
            </a:p>
          </p:txBody>
        </p:sp>
        <p:sp>
          <p:nvSpPr>
            <p:cNvPr id="64530" name="Line 14"/>
            <p:cNvSpPr>
              <a:spLocks noChangeShapeType="1"/>
            </p:cNvSpPr>
            <p:nvPr/>
          </p:nvSpPr>
          <p:spPr bwMode="auto">
            <a:xfrm>
              <a:off x="1675" y="3661"/>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3200"/>
            </a:p>
          </p:txBody>
        </p:sp>
        <p:sp>
          <p:nvSpPr>
            <p:cNvPr id="64531" name="Text Box 15"/>
            <p:cNvSpPr txBox="1">
              <a:spLocks noChangeArrowheads="1"/>
            </p:cNvSpPr>
            <p:nvPr/>
          </p:nvSpPr>
          <p:spPr bwMode="auto">
            <a:xfrm>
              <a:off x="1662" y="3146"/>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solidFill>
                  <a:srgbClr val="333300"/>
                </a:solidFill>
              </a:endParaRPr>
            </a:p>
          </p:txBody>
        </p:sp>
        <p:sp>
          <p:nvSpPr>
            <p:cNvPr id="64532" name="Text Box 16"/>
            <p:cNvSpPr txBox="1">
              <a:spLocks noChangeArrowheads="1"/>
            </p:cNvSpPr>
            <p:nvPr/>
          </p:nvSpPr>
          <p:spPr bwMode="auto">
            <a:xfrm>
              <a:off x="1922" y="3521"/>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solidFill>
                  <a:srgbClr val="333300"/>
                </a:solidFill>
              </a:endParaRPr>
            </a:p>
          </p:txBody>
        </p:sp>
        <p:sp>
          <p:nvSpPr>
            <p:cNvPr id="64533" name="Text Box 17"/>
            <p:cNvSpPr txBox="1">
              <a:spLocks noChangeArrowheads="1"/>
            </p:cNvSpPr>
            <p:nvPr/>
          </p:nvSpPr>
          <p:spPr bwMode="auto">
            <a:xfrm>
              <a:off x="2161" y="3146"/>
              <a:ext cx="11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200">
                <a:solidFill>
                  <a:srgbClr val="333300"/>
                </a:solidFill>
              </a:endParaRPr>
            </a:p>
          </p:txBody>
        </p:sp>
      </p:grpSp>
      <p:sp>
        <p:nvSpPr>
          <p:cNvPr id="64519" name="Text Box 33"/>
          <p:cNvSpPr txBox="1">
            <a:spLocks noChangeArrowheads="1"/>
          </p:cNvSpPr>
          <p:nvPr/>
        </p:nvSpPr>
        <p:spPr bwMode="auto">
          <a:xfrm>
            <a:off x="251520" y="2781013"/>
            <a:ext cx="16557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00"/>
                </a:solidFill>
              </a:rPr>
              <a:t>例  考察</a:t>
            </a:r>
          </a:p>
        </p:txBody>
      </p:sp>
      <p:sp>
        <p:nvSpPr>
          <p:cNvPr id="64520" name="Rectangle 34"/>
          <p:cNvSpPr>
            <a:spLocks noChangeArrowheads="1"/>
          </p:cNvSpPr>
          <p:nvPr/>
        </p:nvSpPr>
        <p:spPr bwMode="auto">
          <a:xfrm>
            <a:off x="4384651" y="3478144"/>
            <a:ext cx="475934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4500" indent="-444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buFont typeface="Arial" panose="020B0604020202020204" pitchFamily="34" charset="0"/>
              <a:buChar char="•"/>
            </a:pPr>
            <a:r>
              <a:rPr lang="zh-CN" altLang="en-US" sz="3200" b="1" dirty="0">
                <a:solidFill>
                  <a:schemeClr val="tx2"/>
                </a:solidFill>
              </a:rPr>
              <a:t> </a:t>
            </a:r>
            <a:r>
              <a:rPr lang="en-US" altLang="zh-CN" sz="3200" b="1" dirty="0">
                <a:solidFill>
                  <a:schemeClr val="tx2"/>
                </a:solidFill>
              </a:rPr>
              <a:t>ABC</a:t>
            </a:r>
            <a:r>
              <a:rPr lang="zh-CN" altLang="en-US" sz="3200" b="1" dirty="0">
                <a:solidFill>
                  <a:srgbClr val="333300"/>
                </a:solidFill>
              </a:rPr>
              <a:t>、</a:t>
            </a:r>
            <a:r>
              <a:rPr lang="en-US" altLang="zh-CN" sz="3200" b="1" dirty="0">
                <a:solidFill>
                  <a:srgbClr val="333300"/>
                </a:solidFill>
              </a:rPr>
              <a:t>BCA</a:t>
            </a:r>
            <a:r>
              <a:rPr lang="zh-CN" altLang="en-US" sz="3200" b="1" dirty="0">
                <a:solidFill>
                  <a:srgbClr val="333300"/>
                </a:solidFill>
              </a:rPr>
              <a:t>、</a:t>
            </a:r>
            <a:r>
              <a:rPr lang="en-US" altLang="zh-CN" sz="3200" b="1" dirty="0">
                <a:solidFill>
                  <a:srgbClr val="333300"/>
                </a:solidFill>
              </a:rPr>
              <a:t>CAB</a:t>
            </a:r>
            <a:r>
              <a:rPr lang="zh-CN" altLang="en-US" sz="3200" b="1" dirty="0">
                <a:solidFill>
                  <a:srgbClr val="333300"/>
                </a:solidFill>
              </a:rPr>
              <a:t>都是哈密顿通路。</a:t>
            </a:r>
          </a:p>
          <a:p>
            <a:pPr marL="457200" indent="-457200" eaLnBrk="1" hangingPunct="1">
              <a:buFont typeface="Arial" panose="020B0604020202020204" pitchFamily="34" charset="0"/>
              <a:buChar char="•"/>
            </a:pPr>
            <a:r>
              <a:rPr lang="zh-CN" altLang="en-US" sz="3200" b="1" dirty="0">
                <a:solidFill>
                  <a:schemeClr val="tx2"/>
                </a:solidFill>
              </a:rPr>
              <a:t> </a:t>
            </a:r>
            <a:r>
              <a:rPr lang="en-US" altLang="zh-CN" sz="3200" b="1" dirty="0">
                <a:solidFill>
                  <a:schemeClr val="tx2"/>
                </a:solidFill>
              </a:rPr>
              <a:t>ABCA</a:t>
            </a:r>
            <a:r>
              <a:rPr lang="zh-CN" altLang="en-US" sz="3200" b="1" dirty="0">
                <a:solidFill>
                  <a:srgbClr val="333300"/>
                </a:solidFill>
              </a:rPr>
              <a:t>是哈密顿圈。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p:bldP spid="6452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矩形 49"/>
          <p:cNvSpPr/>
          <p:nvPr/>
        </p:nvSpPr>
        <p:spPr>
          <a:xfrm>
            <a:off x="5498232" y="1041115"/>
            <a:ext cx="3024336" cy="359258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23528" y="1052736"/>
            <a:ext cx="3024336" cy="3592586"/>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5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8BEFD5-6B99-4082-8FEE-DA816DC728AE}" type="slidenum">
              <a:rPr lang="zh-CN" altLang="en-US" smtClean="0">
                <a:solidFill>
                  <a:schemeClr val="accent1"/>
                </a:solidFill>
              </a:rPr>
              <a:pPr/>
              <a:t>31</a:t>
            </a:fld>
            <a:r>
              <a:rPr lang="en-US" altLang="zh-CN" dirty="0">
                <a:solidFill>
                  <a:schemeClr val="accent1"/>
                </a:solidFill>
              </a:rPr>
              <a:t>/42</a:t>
            </a:r>
          </a:p>
        </p:txBody>
      </p:sp>
      <p:sp>
        <p:nvSpPr>
          <p:cNvPr id="66563"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例   有没有哈密顿通路</a:t>
            </a:r>
            <a:r>
              <a:rPr lang="en-US" altLang="zh-CN" b="1" dirty="0">
                <a:latin typeface="Calibri" panose="020F0502020204030204" pitchFamily="34" charset="0"/>
                <a:ea typeface="宋体" panose="02010600030101010101" pitchFamily="2" charset="-122"/>
              </a:rPr>
              <a:t>?</a:t>
            </a:r>
            <a:endParaRPr lang="zh-CN" altLang="en-US" b="1" dirty="0">
              <a:latin typeface="Calibri" panose="020F0502020204030204" pitchFamily="34" charset="0"/>
              <a:ea typeface="宋体" panose="02010600030101010101" pitchFamily="2" charset="-122"/>
            </a:endParaRPr>
          </a:p>
        </p:txBody>
      </p:sp>
      <p:sp>
        <p:nvSpPr>
          <p:cNvPr id="36867" name="Rectangle 3"/>
          <p:cNvSpPr>
            <a:spLocks noGrp="1"/>
          </p:cNvSpPr>
          <p:nvPr>
            <p:ph type="body" idx="4294967295"/>
          </p:nvPr>
        </p:nvSpPr>
        <p:spPr>
          <a:xfrm>
            <a:off x="323528" y="5004588"/>
            <a:ext cx="8430715" cy="1087437"/>
          </a:xfrm>
        </p:spPr>
        <p:txBody>
          <a:bodyPr/>
          <a:lstStyle/>
          <a:p>
            <a:pPr marL="0" indent="0">
              <a:lnSpc>
                <a:spcPct val="105000"/>
              </a:lnSpc>
              <a:buFont typeface="Arial" panose="020B0604020202020204" pitchFamily="34" charset="0"/>
              <a:buNone/>
            </a:pPr>
            <a:r>
              <a:rPr lang="zh-CN" altLang="en-US" sz="2800" b="1" dirty="0">
                <a:solidFill>
                  <a:srgbClr val="FF0000"/>
                </a:solidFill>
                <a:latin typeface="Calibri" panose="020F0502020204030204" pitchFamily="34" charset="0"/>
                <a:ea typeface="宋体" panose="02010600030101010101" pitchFamily="2" charset="-122"/>
              </a:rPr>
              <a:t>哈密顿通路</a:t>
            </a:r>
            <a:r>
              <a:rPr lang="en-US" altLang="zh-CN" sz="2800" b="1" dirty="0">
                <a:solidFill>
                  <a:srgbClr val="FF0000"/>
                </a:solidFill>
                <a:latin typeface="Calibri" panose="020F0502020204030204" pitchFamily="34" charset="0"/>
                <a:ea typeface="宋体" panose="02010600030101010101" pitchFamily="2" charset="-122"/>
              </a:rPr>
              <a:t>: ABCD</a:t>
            </a:r>
            <a:endParaRPr lang="zh-CN" altLang="en-US" sz="2800" b="1" dirty="0">
              <a:solidFill>
                <a:srgbClr val="FF0000"/>
              </a:solidFill>
              <a:latin typeface="Calibri" panose="020F0502020204030204" pitchFamily="34" charset="0"/>
              <a:ea typeface="宋体" panose="02010600030101010101" pitchFamily="2" charset="-122"/>
            </a:endParaRPr>
          </a:p>
        </p:txBody>
      </p:sp>
      <p:grpSp>
        <p:nvGrpSpPr>
          <p:cNvPr id="66565" name="Group 4"/>
          <p:cNvGrpSpPr>
            <a:grpSpLocks/>
          </p:cNvGrpSpPr>
          <p:nvPr/>
        </p:nvGrpSpPr>
        <p:grpSpPr bwMode="auto">
          <a:xfrm>
            <a:off x="6014244" y="1491208"/>
            <a:ext cx="1993900" cy="2665413"/>
            <a:chOff x="3288" y="1425"/>
            <a:chExt cx="1256" cy="1679"/>
          </a:xfrm>
        </p:grpSpPr>
        <p:sp>
          <p:nvSpPr>
            <p:cNvPr id="66588" name="Oval 5"/>
            <p:cNvSpPr>
              <a:spLocks noChangeArrowheads="1"/>
            </p:cNvSpPr>
            <p:nvPr/>
          </p:nvSpPr>
          <p:spPr bwMode="auto">
            <a:xfrm>
              <a:off x="3462" y="1603"/>
              <a:ext cx="136" cy="136"/>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89" name="Oval 6"/>
            <p:cNvSpPr>
              <a:spLocks noChangeArrowheads="1"/>
            </p:cNvSpPr>
            <p:nvPr/>
          </p:nvSpPr>
          <p:spPr bwMode="auto">
            <a:xfrm>
              <a:off x="4233" y="1603"/>
              <a:ext cx="136" cy="136"/>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90" name="Oval 7"/>
            <p:cNvSpPr>
              <a:spLocks noChangeArrowheads="1"/>
            </p:cNvSpPr>
            <p:nvPr/>
          </p:nvSpPr>
          <p:spPr bwMode="auto">
            <a:xfrm>
              <a:off x="3462" y="2827"/>
              <a:ext cx="136" cy="136"/>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91" name="Oval 8"/>
            <p:cNvSpPr>
              <a:spLocks noChangeArrowheads="1"/>
            </p:cNvSpPr>
            <p:nvPr/>
          </p:nvSpPr>
          <p:spPr bwMode="auto">
            <a:xfrm>
              <a:off x="4233" y="2827"/>
              <a:ext cx="136" cy="136"/>
            </a:xfrm>
            <a:prstGeom prst="ellipse">
              <a:avLst/>
            </a:prstGeom>
            <a:solidFill>
              <a:srgbClr val="9933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92" name="Line 9"/>
            <p:cNvSpPr>
              <a:spLocks noChangeShapeType="1"/>
            </p:cNvSpPr>
            <p:nvPr/>
          </p:nvSpPr>
          <p:spPr bwMode="auto">
            <a:xfrm>
              <a:off x="3598" y="1648"/>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3" name="Line 10"/>
            <p:cNvSpPr>
              <a:spLocks noChangeShapeType="1"/>
            </p:cNvSpPr>
            <p:nvPr/>
          </p:nvSpPr>
          <p:spPr bwMode="auto">
            <a:xfrm>
              <a:off x="3553" y="1693"/>
              <a:ext cx="0" cy="1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4" name="Line 11"/>
            <p:cNvSpPr>
              <a:spLocks noChangeShapeType="1"/>
            </p:cNvSpPr>
            <p:nvPr/>
          </p:nvSpPr>
          <p:spPr bwMode="auto">
            <a:xfrm flipH="1" flipV="1">
              <a:off x="3606" y="1706"/>
              <a:ext cx="635" cy="1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5" name="Line 12"/>
            <p:cNvSpPr>
              <a:spLocks noChangeShapeType="1"/>
            </p:cNvSpPr>
            <p:nvPr/>
          </p:nvSpPr>
          <p:spPr bwMode="auto">
            <a:xfrm>
              <a:off x="4279" y="1739"/>
              <a:ext cx="7" cy="10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6" name="Line 13"/>
            <p:cNvSpPr>
              <a:spLocks noChangeShapeType="1"/>
            </p:cNvSpPr>
            <p:nvPr/>
          </p:nvSpPr>
          <p:spPr bwMode="auto">
            <a:xfrm>
              <a:off x="3598" y="2918"/>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7" name="Line 14"/>
            <p:cNvSpPr>
              <a:spLocks noChangeShapeType="1"/>
            </p:cNvSpPr>
            <p:nvPr/>
          </p:nvSpPr>
          <p:spPr bwMode="auto">
            <a:xfrm flipH="1">
              <a:off x="3598" y="1739"/>
              <a:ext cx="635" cy="1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98" name="Text Box 15"/>
            <p:cNvSpPr txBox="1">
              <a:spLocks noChangeArrowheads="1"/>
            </p:cNvSpPr>
            <p:nvPr/>
          </p:nvSpPr>
          <p:spPr bwMode="auto">
            <a:xfrm>
              <a:off x="3313" y="14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66599" name="Text Box 16"/>
            <p:cNvSpPr txBox="1">
              <a:spLocks noChangeArrowheads="1"/>
            </p:cNvSpPr>
            <p:nvPr/>
          </p:nvSpPr>
          <p:spPr bwMode="auto">
            <a:xfrm>
              <a:off x="3767" y="142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00" name="Text Box 17"/>
            <p:cNvSpPr txBox="1">
              <a:spLocks noChangeArrowheads="1"/>
            </p:cNvSpPr>
            <p:nvPr/>
          </p:nvSpPr>
          <p:spPr bwMode="auto">
            <a:xfrm>
              <a:off x="4324" y="143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66601" name="Text Box 18"/>
            <p:cNvSpPr txBox="1">
              <a:spLocks noChangeArrowheads="1"/>
            </p:cNvSpPr>
            <p:nvPr/>
          </p:nvSpPr>
          <p:spPr bwMode="auto">
            <a:xfrm>
              <a:off x="3288" y="287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66602" name="Text Box 19"/>
            <p:cNvSpPr txBox="1">
              <a:spLocks noChangeArrowheads="1"/>
            </p:cNvSpPr>
            <p:nvPr/>
          </p:nvSpPr>
          <p:spPr bwMode="auto">
            <a:xfrm>
              <a:off x="4324" y="2873"/>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66603" name="Text Box 20"/>
            <p:cNvSpPr txBox="1">
              <a:spLocks noChangeArrowheads="1"/>
            </p:cNvSpPr>
            <p:nvPr/>
          </p:nvSpPr>
          <p:spPr bwMode="auto">
            <a:xfrm>
              <a:off x="3313" y="215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04" name="Text Box 21"/>
            <p:cNvSpPr txBox="1">
              <a:spLocks noChangeArrowheads="1"/>
            </p:cNvSpPr>
            <p:nvPr/>
          </p:nvSpPr>
          <p:spPr bwMode="auto">
            <a:xfrm>
              <a:off x="3812" y="2864"/>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05" name="Text Box 22"/>
            <p:cNvSpPr txBox="1">
              <a:spLocks noChangeArrowheads="1"/>
            </p:cNvSpPr>
            <p:nvPr/>
          </p:nvSpPr>
          <p:spPr bwMode="auto">
            <a:xfrm>
              <a:off x="4311" y="210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06" name="Text Box 23"/>
            <p:cNvSpPr txBox="1">
              <a:spLocks noChangeArrowheads="1"/>
            </p:cNvSpPr>
            <p:nvPr/>
          </p:nvSpPr>
          <p:spPr bwMode="auto">
            <a:xfrm>
              <a:off x="3598" y="195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607" name="Text Box 24"/>
            <p:cNvSpPr txBox="1">
              <a:spLocks noChangeArrowheads="1"/>
            </p:cNvSpPr>
            <p:nvPr/>
          </p:nvSpPr>
          <p:spPr bwMode="auto">
            <a:xfrm>
              <a:off x="4032" y="1969"/>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66566" name="Group 25"/>
          <p:cNvGrpSpPr>
            <a:grpSpLocks/>
          </p:cNvGrpSpPr>
          <p:nvPr/>
        </p:nvGrpSpPr>
        <p:grpSpPr bwMode="auto">
          <a:xfrm>
            <a:off x="755576" y="1580822"/>
            <a:ext cx="1993900" cy="2665413"/>
            <a:chOff x="710" y="1438"/>
            <a:chExt cx="1256" cy="1679"/>
          </a:xfrm>
        </p:grpSpPr>
        <p:sp>
          <p:nvSpPr>
            <p:cNvPr id="66568" name="Oval 26"/>
            <p:cNvSpPr>
              <a:spLocks noChangeArrowheads="1"/>
            </p:cNvSpPr>
            <p:nvPr/>
          </p:nvSpPr>
          <p:spPr bwMode="auto">
            <a:xfrm>
              <a:off x="884" y="1616"/>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69" name="Oval 27"/>
            <p:cNvSpPr>
              <a:spLocks noChangeArrowheads="1"/>
            </p:cNvSpPr>
            <p:nvPr/>
          </p:nvSpPr>
          <p:spPr bwMode="auto">
            <a:xfrm>
              <a:off x="1655" y="1616"/>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70" name="Oval 28"/>
            <p:cNvSpPr>
              <a:spLocks noChangeArrowheads="1"/>
            </p:cNvSpPr>
            <p:nvPr/>
          </p:nvSpPr>
          <p:spPr bwMode="auto">
            <a:xfrm>
              <a:off x="884" y="284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71" name="Oval 29"/>
            <p:cNvSpPr>
              <a:spLocks noChangeArrowheads="1"/>
            </p:cNvSpPr>
            <p:nvPr/>
          </p:nvSpPr>
          <p:spPr bwMode="auto">
            <a:xfrm>
              <a:off x="1655" y="2840"/>
              <a:ext cx="136" cy="1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72" name="Line 30"/>
            <p:cNvSpPr>
              <a:spLocks noChangeShapeType="1"/>
            </p:cNvSpPr>
            <p:nvPr/>
          </p:nvSpPr>
          <p:spPr bwMode="auto">
            <a:xfrm>
              <a:off x="1020" y="1661"/>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3" name="Line 31"/>
            <p:cNvSpPr>
              <a:spLocks noChangeShapeType="1"/>
            </p:cNvSpPr>
            <p:nvPr/>
          </p:nvSpPr>
          <p:spPr bwMode="auto">
            <a:xfrm>
              <a:off x="975" y="1706"/>
              <a:ext cx="0" cy="1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4" name="Line 32"/>
            <p:cNvSpPr>
              <a:spLocks noChangeShapeType="1"/>
            </p:cNvSpPr>
            <p:nvPr/>
          </p:nvSpPr>
          <p:spPr bwMode="auto">
            <a:xfrm>
              <a:off x="975" y="1706"/>
              <a:ext cx="680" cy="11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5" name="Line 33"/>
            <p:cNvSpPr>
              <a:spLocks noChangeShapeType="1"/>
            </p:cNvSpPr>
            <p:nvPr/>
          </p:nvSpPr>
          <p:spPr bwMode="auto">
            <a:xfrm>
              <a:off x="1701" y="1752"/>
              <a:ext cx="0" cy="10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6" name="Line 34"/>
            <p:cNvSpPr>
              <a:spLocks noChangeShapeType="1"/>
            </p:cNvSpPr>
            <p:nvPr/>
          </p:nvSpPr>
          <p:spPr bwMode="auto">
            <a:xfrm>
              <a:off x="1020" y="2931"/>
              <a:ext cx="63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7" name="Line 35"/>
            <p:cNvSpPr>
              <a:spLocks noChangeShapeType="1"/>
            </p:cNvSpPr>
            <p:nvPr/>
          </p:nvSpPr>
          <p:spPr bwMode="auto">
            <a:xfrm flipH="1">
              <a:off x="1020" y="1752"/>
              <a:ext cx="635" cy="10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8" name="Text Box 36"/>
            <p:cNvSpPr txBox="1">
              <a:spLocks noChangeArrowheads="1"/>
            </p:cNvSpPr>
            <p:nvPr/>
          </p:nvSpPr>
          <p:spPr bwMode="auto">
            <a:xfrm>
              <a:off x="735" y="144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66579" name="Text Box 37"/>
            <p:cNvSpPr txBox="1">
              <a:spLocks noChangeArrowheads="1"/>
            </p:cNvSpPr>
            <p:nvPr/>
          </p:nvSpPr>
          <p:spPr bwMode="auto">
            <a:xfrm>
              <a:off x="1189" y="143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80" name="Text Box 38"/>
            <p:cNvSpPr txBox="1">
              <a:spLocks noChangeArrowheads="1"/>
            </p:cNvSpPr>
            <p:nvPr/>
          </p:nvSpPr>
          <p:spPr bwMode="auto">
            <a:xfrm>
              <a:off x="1746" y="1447"/>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66581" name="Text Box 39"/>
            <p:cNvSpPr txBox="1">
              <a:spLocks noChangeArrowheads="1"/>
            </p:cNvSpPr>
            <p:nvPr/>
          </p:nvSpPr>
          <p:spPr bwMode="auto">
            <a:xfrm>
              <a:off x="710" y="288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66582" name="Text Box 40"/>
            <p:cNvSpPr txBox="1">
              <a:spLocks noChangeArrowheads="1"/>
            </p:cNvSpPr>
            <p:nvPr/>
          </p:nvSpPr>
          <p:spPr bwMode="auto">
            <a:xfrm>
              <a:off x="1746" y="288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D</a:t>
              </a:r>
            </a:p>
          </p:txBody>
        </p:sp>
        <p:sp>
          <p:nvSpPr>
            <p:cNvPr id="66583" name="Text Box 41"/>
            <p:cNvSpPr txBox="1">
              <a:spLocks noChangeArrowheads="1"/>
            </p:cNvSpPr>
            <p:nvPr/>
          </p:nvSpPr>
          <p:spPr bwMode="auto">
            <a:xfrm>
              <a:off x="735" y="2163"/>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84" name="Text Box 42"/>
            <p:cNvSpPr txBox="1">
              <a:spLocks noChangeArrowheads="1"/>
            </p:cNvSpPr>
            <p:nvPr/>
          </p:nvSpPr>
          <p:spPr bwMode="auto">
            <a:xfrm>
              <a:off x="1234" y="2877"/>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85" name="Text Box 43"/>
            <p:cNvSpPr txBox="1">
              <a:spLocks noChangeArrowheads="1"/>
            </p:cNvSpPr>
            <p:nvPr/>
          </p:nvSpPr>
          <p:spPr bwMode="auto">
            <a:xfrm>
              <a:off x="1733" y="2118"/>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86" name="Text Box 44"/>
            <p:cNvSpPr txBox="1">
              <a:spLocks noChangeArrowheads="1"/>
            </p:cNvSpPr>
            <p:nvPr/>
          </p:nvSpPr>
          <p:spPr bwMode="auto">
            <a:xfrm>
              <a:off x="1020" y="1970"/>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6587" name="Text Box 45"/>
            <p:cNvSpPr txBox="1">
              <a:spLocks noChangeArrowheads="1"/>
            </p:cNvSpPr>
            <p:nvPr/>
          </p:nvSpPr>
          <p:spPr bwMode="auto">
            <a:xfrm>
              <a:off x="1454" y="1982"/>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6870" name="Rectangle 46" descr="Rectangle: Click to edit Master text styles&#10;Second level&#10;Third level&#10;Fourth level&#10;Fifth level"/>
          <p:cNvSpPr>
            <a:spLocks noChangeArrowheads="1"/>
          </p:cNvSpPr>
          <p:nvPr/>
        </p:nvSpPr>
        <p:spPr bwMode="auto">
          <a:xfrm>
            <a:off x="5472674" y="5004588"/>
            <a:ext cx="5473700"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Font typeface="Arial" panose="020B0604020202020204" pitchFamily="34" charset="0"/>
              <a:buNone/>
            </a:pPr>
            <a:r>
              <a:rPr lang="zh-CN" altLang="en-US" sz="2800" b="1" dirty="0">
                <a:solidFill>
                  <a:srgbClr val="993300"/>
                </a:solidFill>
                <a:latin typeface="Calibri" panose="020F0502020204030204" pitchFamily="34" charset="0"/>
              </a:rPr>
              <a:t>哈密顿圈</a:t>
            </a:r>
            <a:r>
              <a:rPr lang="en-US" altLang="zh-CN" sz="2800" b="1" dirty="0">
                <a:solidFill>
                  <a:srgbClr val="993300"/>
                </a:solidFill>
                <a:latin typeface="Calibri" panose="020F0502020204030204" pitchFamily="34" charset="0"/>
              </a:rPr>
              <a:t>: ABCDA</a:t>
            </a:r>
            <a:endParaRPr lang="zh-CN" altLang="en-US" sz="2800" b="1" dirty="0">
              <a:solidFill>
                <a:srgbClr val="993300"/>
              </a:solidFill>
              <a:latin typeface="Calibri" panose="020F0502020204030204" pitchFamily="34" charset="0"/>
            </a:endParaRPr>
          </a:p>
          <a:p>
            <a:pPr>
              <a:lnSpc>
                <a:spcPct val="80000"/>
              </a:lnSpc>
              <a:spcBef>
                <a:spcPct val="20000"/>
              </a:spcBef>
              <a:buFont typeface="Arial" panose="020B0604020202020204" pitchFamily="34" charset="0"/>
              <a:buNone/>
            </a:pPr>
            <a:r>
              <a:rPr lang="zh-CN" altLang="en-US" sz="2800" b="1" dirty="0">
                <a:solidFill>
                  <a:srgbClr val="993300"/>
                </a:solidFill>
                <a:latin typeface="Calibri" panose="020F0502020204030204" pitchFamily="34" charset="0"/>
              </a:rPr>
              <a:t>哈密顿通路</a:t>
            </a:r>
            <a:r>
              <a:rPr lang="en-US" altLang="zh-CN" sz="2800" b="1" dirty="0">
                <a:solidFill>
                  <a:srgbClr val="993300"/>
                </a:solidFill>
                <a:latin typeface="Calibri" panose="020F0502020204030204" pitchFamily="34" charset="0"/>
              </a:rPr>
              <a:t>:</a:t>
            </a:r>
          </a:p>
          <a:p>
            <a:pPr>
              <a:lnSpc>
                <a:spcPct val="80000"/>
              </a:lnSpc>
              <a:spcBef>
                <a:spcPct val="20000"/>
              </a:spcBef>
              <a:buFont typeface="Arial" panose="020B0604020202020204" pitchFamily="34" charset="0"/>
              <a:buNone/>
            </a:pPr>
            <a:r>
              <a:rPr lang="en-US" altLang="zh-CN" sz="2800" b="1" dirty="0">
                <a:solidFill>
                  <a:srgbClr val="993300"/>
                </a:solidFill>
                <a:latin typeface="Calibri" panose="020F0502020204030204" pitchFamily="34" charset="0"/>
              </a:rPr>
              <a:t>ABCD, BCDA, CDAB,</a:t>
            </a:r>
          </a:p>
          <a:p>
            <a:pPr>
              <a:lnSpc>
                <a:spcPct val="80000"/>
              </a:lnSpc>
              <a:spcBef>
                <a:spcPct val="20000"/>
              </a:spcBef>
              <a:buFont typeface="Arial" panose="020B0604020202020204" pitchFamily="34" charset="0"/>
              <a:buNone/>
            </a:pPr>
            <a:r>
              <a:rPr lang="en-US" altLang="zh-CN" sz="2800" b="1" dirty="0">
                <a:solidFill>
                  <a:srgbClr val="993300"/>
                </a:solidFill>
                <a:latin typeface="Calibri" panose="020F0502020204030204" pitchFamily="34" charset="0"/>
              </a:rPr>
              <a:t>DABC, BDAC</a:t>
            </a:r>
            <a:endParaRPr lang="zh-CN" altLang="en-US" sz="2800" b="1" dirty="0">
              <a:solidFill>
                <a:srgbClr val="9933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87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7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7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7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8BEFD5-6B99-4082-8FEE-DA816DC728AE}" type="slidenum">
              <a:rPr lang="zh-CN" altLang="en-US" smtClean="0">
                <a:solidFill>
                  <a:schemeClr val="accent1"/>
                </a:solidFill>
              </a:rPr>
              <a:pPr/>
              <a:t>32</a:t>
            </a:fld>
            <a:r>
              <a:rPr lang="en-US" altLang="zh-CN" dirty="0">
                <a:solidFill>
                  <a:schemeClr val="accent1"/>
                </a:solidFill>
              </a:rPr>
              <a:t>/42</a:t>
            </a:r>
          </a:p>
        </p:txBody>
      </p:sp>
      <p:sp>
        <p:nvSpPr>
          <p:cNvPr id="66563"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定义   竞赛图</a:t>
            </a:r>
          </a:p>
        </p:txBody>
      </p:sp>
      <p:sp>
        <p:nvSpPr>
          <p:cNvPr id="51" name="内容占位符 2"/>
          <p:cNvSpPr txBox="1">
            <a:spLocks/>
          </p:cNvSpPr>
          <p:nvPr/>
        </p:nvSpPr>
        <p:spPr bwMode="auto">
          <a:xfrm>
            <a:off x="147830" y="980729"/>
            <a:ext cx="8744650" cy="1210322"/>
          </a:xfrm>
          <a:prstGeom prst="rect">
            <a:avLst/>
          </a:prstGeom>
          <a:solidFill>
            <a:srgbClr val="FFFF00"/>
          </a:solidFill>
          <a:ln>
            <a:noFill/>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l"/>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是一个有向图。如果</a:t>
            </a:r>
            <a:r>
              <a:rPr lang="zh-CN" altLang="zh-CN" b="1" dirty="0">
                <a:latin typeface="Times New Roman" panose="02020603050405020304" pitchFamily="18" charset="0"/>
                <a:cs typeface="Times New Roman" panose="02020603050405020304" pitchFamily="18" charset="0"/>
              </a:rPr>
              <a:t>任意两个顶点之间恰好有一条有向边</a:t>
            </a:r>
            <a:r>
              <a:rPr lang="zh-CN" altLang="en-US" b="1" dirty="0">
                <a:latin typeface="Times New Roman" panose="02020603050405020304" pitchFamily="18" charset="0"/>
                <a:cs typeface="Times New Roman" panose="02020603050405020304" pitchFamily="18" charset="0"/>
              </a:rPr>
              <a:t>，则称</a:t>
            </a:r>
            <a:r>
              <a:rPr lang="en-US" altLang="zh-CN" b="1" dirty="0">
                <a:latin typeface="Times New Roman" panose="02020603050405020304" pitchFamily="18" charset="0"/>
                <a:cs typeface="Times New Roman" panose="02020603050405020304" pitchFamily="18" charset="0"/>
              </a:rPr>
              <a:t>G</a:t>
            </a:r>
            <a:r>
              <a:rPr lang="zh-CN" altLang="en-US" b="1" dirty="0">
                <a:latin typeface="Times New Roman" panose="02020603050405020304" pitchFamily="18" charset="0"/>
                <a:cs typeface="Times New Roman" panose="02020603050405020304" pitchFamily="18" charset="0"/>
              </a:rPr>
              <a:t>为竞赛图。</a:t>
            </a:r>
            <a:endParaRPr lang="en-US" altLang="zh-CN" b="1" dirty="0">
              <a:latin typeface="Times New Roman" panose="02020603050405020304" pitchFamily="18" charset="0"/>
              <a:cs typeface="Times New Roman" panose="02020603050405020304" pitchFamily="18" charset="0"/>
            </a:endParaRPr>
          </a:p>
          <a:p>
            <a:pPr>
              <a:buFont typeface="Wingdings" panose="05000000000000000000" pitchFamily="2" charset="2"/>
              <a:buNone/>
            </a:pPr>
            <a:endParaRPr lang="en-US" altLang="zh-CN" sz="2800" b="1" dirty="0">
              <a:latin typeface="Times New Roman" panose="02020603050405020304" pitchFamily="18" charset="0"/>
              <a:cs typeface="Times New Roman" panose="02020603050405020304" pitchFamily="18" charset="0"/>
            </a:endParaRPr>
          </a:p>
        </p:txBody>
      </p:sp>
      <p:sp>
        <p:nvSpPr>
          <p:cNvPr id="3" name="矩形 2"/>
          <p:cNvSpPr/>
          <p:nvPr/>
        </p:nvSpPr>
        <p:spPr>
          <a:xfrm>
            <a:off x="210892" y="2555052"/>
            <a:ext cx="5225204" cy="3046988"/>
          </a:xfrm>
          <a:prstGeom prst="rect">
            <a:avLst/>
          </a:prstGeom>
        </p:spPr>
        <p:txBody>
          <a:bodyPr wrap="square">
            <a:spAutoFit/>
          </a:bodyPr>
          <a:lstStyle/>
          <a:p>
            <a:pPr marL="625475" indent="-625475">
              <a:buFont typeface="Wingdings" panose="05000000000000000000" pitchFamily="2" charset="2"/>
              <a:buNone/>
            </a:pPr>
            <a:r>
              <a:rPr lang="zh-CN" altLang="en-US" sz="3200" b="1" dirty="0">
                <a:latin typeface="Times New Roman" panose="02020603050405020304" pitchFamily="18" charset="0"/>
                <a:cs typeface="Times New Roman" panose="02020603050405020304" pitchFamily="18" charset="0"/>
              </a:rPr>
              <a:t>例  </a:t>
            </a:r>
            <a:r>
              <a:rPr lang="zh-CN" altLang="zh-CN" sz="3200" b="1" dirty="0">
                <a:latin typeface="Times New Roman" panose="02020603050405020304" pitchFamily="18" charset="0"/>
                <a:cs typeface="Times New Roman" panose="02020603050405020304" pitchFamily="18" charset="0"/>
              </a:rPr>
              <a:t>在循环赛中</a:t>
            </a:r>
            <a:r>
              <a:rPr lang="en-US" altLang="zh-CN" sz="3200" b="1" dirty="0">
                <a:latin typeface="Times New Roman" panose="02020603050405020304" pitchFamily="18" charset="0"/>
                <a:cs typeface="Times New Roman" panose="02020603050405020304" pitchFamily="18" charset="0"/>
              </a:rPr>
              <a:t>, </a:t>
            </a:r>
            <a:r>
              <a:rPr lang="en-US" altLang="zh-CN" sz="3200" b="1" i="1" dirty="0">
                <a:latin typeface="Times New Roman" panose="02020603050405020304" pitchFamily="18" charset="0"/>
                <a:cs typeface="Times New Roman" panose="02020603050405020304" pitchFamily="18" charset="0"/>
              </a:rPr>
              <a:t>n</a:t>
            </a:r>
            <a:r>
              <a:rPr lang="zh-CN" altLang="zh-CN" sz="3200" b="1" dirty="0">
                <a:latin typeface="Times New Roman" panose="02020603050405020304" pitchFamily="18" charset="0"/>
                <a:cs typeface="Times New Roman" panose="02020603050405020304" pitchFamily="18" charset="0"/>
              </a:rPr>
              <a:t>个参赛队中的任意两个队比赛一次</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假设没有平局</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用有向图描述比赛结果</a:t>
            </a:r>
            <a:r>
              <a:rPr lang="en-US" altLang="zh-CN" sz="3200" b="1" dirty="0">
                <a:latin typeface="Times New Roman" panose="02020603050405020304" pitchFamily="18" charset="0"/>
                <a:cs typeface="Times New Roman" panose="02020603050405020304" pitchFamily="18" charset="0"/>
              </a:rPr>
              <a:t>:</a:t>
            </a:r>
            <a:r>
              <a:rPr lang="zh-CN" altLang="zh-CN" sz="3200" b="1" dirty="0">
                <a:latin typeface="Times New Roman" panose="02020603050405020304" pitchFamily="18" charset="0"/>
                <a:cs typeface="Times New Roman" panose="02020603050405020304" pitchFamily="18" charset="0"/>
              </a:rPr>
              <a:t>顶点表示参赛队</a:t>
            </a:r>
            <a:r>
              <a:rPr lang="en-US" altLang="zh-CN" sz="3200" b="1" dirty="0">
                <a:latin typeface="Times New Roman" panose="02020603050405020304" pitchFamily="18" charset="0"/>
                <a:cs typeface="Times New Roman" panose="02020603050405020304" pitchFamily="18" charset="0"/>
              </a:rPr>
              <a:t>, A</a:t>
            </a:r>
            <a:r>
              <a:rPr lang="zh-CN" altLang="zh-CN" sz="3200" b="1" dirty="0">
                <a:latin typeface="Times New Roman" panose="02020603050405020304" pitchFamily="18" charset="0"/>
                <a:cs typeface="Times New Roman" panose="02020603050405020304" pitchFamily="18" charset="0"/>
              </a:rPr>
              <a:t>到</a:t>
            </a:r>
            <a:r>
              <a:rPr lang="en-US" altLang="zh-CN" sz="3200" b="1" dirty="0">
                <a:latin typeface="Times New Roman" panose="02020603050405020304" pitchFamily="18" charset="0"/>
                <a:cs typeface="Times New Roman" panose="02020603050405020304" pitchFamily="18" charset="0"/>
              </a:rPr>
              <a:t>B</a:t>
            </a:r>
            <a:r>
              <a:rPr lang="zh-CN" altLang="zh-CN" sz="3200" b="1" dirty="0">
                <a:latin typeface="Times New Roman" panose="02020603050405020304" pitchFamily="18" charset="0"/>
                <a:cs typeface="Times New Roman" panose="02020603050405020304" pitchFamily="18" charset="0"/>
              </a:rPr>
              <a:t>有一条边当且仅当</a:t>
            </a:r>
            <a:r>
              <a:rPr lang="en-US" altLang="zh-CN" sz="3200" b="1" dirty="0">
                <a:latin typeface="Times New Roman" panose="02020603050405020304" pitchFamily="18" charset="0"/>
                <a:cs typeface="Times New Roman" panose="02020603050405020304" pitchFamily="18" charset="0"/>
              </a:rPr>
              <a:t>A</a:t>
            </a:r>
            <a:r>
              <a:rPr lang="zh-CN" altLang="zh-CN" sz="3200" b="1" dirty="0">
                <a:latin typeface="Times New Roman" panose="02020603050405020304" pitchFamily="18" charset="0"/>
                <a:cs typeface="Times New Roman" panose="02020603050405020304" pitchFamily="18" charset="0"/>
              </a:rPr>
              <a:t>队胜</a:t>
            </a:r>
            <a:r>
              <a:rPr lang="en-US" altLang="zh-CN" sz="3200" b="1" dirty="0">
                <a:latin typeface="Times New Roman" panose="02020603050405020304" pitchFamily="18" charset="0"/>
                <a:cs typeface="Times New Roman" panose="02020603050405020304" pitchFamily="18" charset="0"/>
              </a:rPr>
              <a:t>B</a:t>
            </a:r>
            <a:r>
              <a:rPr lang="zh-CN" altLang="zh-CN" sz="3200" b="1" dirty="0">
                <a:latin typeface="Times New Roman" panose="02020603050405020304" pitchFamily="18" charset="0"/>
                <a:cs typeface="Times New Roman" panose="02020603050405020304" pitchFamily="18" charset="0"/>
              </a:rPr>
              <a:t>队</a:t>
            </a:r>
            <a:r>
              <a:rPr lang="en-US" altLang="zh-CN" sz="3200" b="1" dirty="0">
                <a:latin typeface="Times New Roman" panose="02020603050405020304" pitchFamily="18" charset="0"/>
                <a:cs typeface="Times New Roman" panose="02020603050405020304" pitchFamily="18" charset="0"/>
              </a:rPr>
              <a:t>. </a:t>
            </a:r>
            <a:endParaRPr lang="zh-CN" altLang="en-US" sz="3200" b="1" dirty="0">
              <a:latin typeface="Times New Roman" panose="02020603050405020304" pitchFamily="18" charset="0"/>
              <a:cs typeface="Times New Roman" panose="02020603050405020304" pitchFamily="18" charset="0"/>
            </a:endParaRPr>
          </a:p>
        </p:txBody>
      </p:sp>
      <p:grpSp>
        <p:nvGrpSpPr>
          <p:cNvPr id="52" name="组合 24"/>
          <p:cNvGrpSpPr>
            <a:grpSpLocks/>
          </p:cNvGrpSpPr>
          <p:nvPr/>
        </p:nvGrpSpPr>
        <p:grpSpPr bwMode="auto">
          <a:xfrm>
            <a:off x="5724128" y="2746797"/>
            <a:ext cx="3000375" cy="2673350"/>
            <a:chOff x="5643570" y="3613139"/>
            <a:chExt cx="3000396" cy="2673381"/>
          </a:xfrm>
        </p:grpSpPr>
        <p:sp>
          <p:nvSpPr>
            <p:cNvPr id="53" name="Text Box 15"/>
            <p:cNvSpPr txBox="1">
              <a:spLocks noChangeArrowheads="1"/>
            </p:cNvSpPr>
            <p:nvPr/>
          </p:nvSpPr>
          <p:spPr bwMode="auto">
            <a:xfrm>
              <a:off x="6929454" y="3613139"/>
              <a:ext cx="500066" cy="38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cs typeface="Times New Roman" panose="02020603050405020304" pitchFamily="18" charset="0"/>
                </a:rPr>
                <a:t>A</a:t>
              </a:r>
              <a:endParaRPr lang="zh-CN" altLang="zh-CN" sz="2400" b="1">
                <a:latin typeface="Times New Roman" panose="02020603050405020304" pitchFamily="18" charset="0"/>
                <a:cs typeface="Times New Roman" panose="02020603050405020304" pitchFamily="18" charset="0"/>
              </a:endParaRPr>
            </a:p>
          </p:txBody>
        </p:sp>
        <p:grpSp>
          <p:nvGrpSpPr>
            <p:cNvPr id="54" name="组合 20"/>
            <p:cNvGrpSpPr>
              <a:grpSpLocks/>
            </p:cNvGrpSpPr>
            <p:nvPr/>
          </p:nvGrpSpPr>
          <p:grpSpPr bwMode="auto">
            <a:xfrm>
              <a:off x="6060225" y="4075686"/>
              <a:ext cx="2083675" cy="1925082"/>
              <a:chOff x="4988655" y="5488577"/>
              <a:chExt cx="1057697" cy="937075"/>
            </a:xfrm>
          </p:grpSpPr>
          <p:sp>
            <p:nvSpPr>
              <p:cNvPr id="58" name="Oval 4"/>
              <p:cNvSpPr>
                <a:spLocks noChangeArrowheads="1"/>
              </p:cNvSpPr>
              <p:nvPr/>
            </p:nvSpPr>
            <p:spPr bwMode="auto">
              <a:xfrm>
                <a:off x="5499399" y="5488577"/>
                <a:ext cx="51456" cy="5332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 name="Oval 5"/>
              <p:cNvSpPr>
                <a:spLocks noChangeArrowheads="1"/>
              </p:cNvSpPr>
              <p:nvPr/>
            </p:nvSpPr>
            <p:spPr bwMode="auto">
              <a:xfrm>
                <a:off x="5514645" y="6372323"/>
                <a:ext cx="51456" cy="5332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0" name="Oval 6"/>
              <p:cNvSpPr>
                <a:spLocks noChangeArrowheads="1"/>
              </p:cNvSpPr>
              <p:nvPr/>
            </p:nvSpPr>
            <p:spPr bwMode="auto">
              <a:xfrm>
                <a:off x="5994896" y="5907595"/>
                <a:ext cx="51456" cy="5332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 name="Oval 7"/>
              <p:cNvSpPr>
                <a:spLocks noChangeArrowheads="1"/>
              </p:cNvSpPr>
              <p:nvPr/>
            </p:nvSpPr>
            <p:spPr bwMode="auto">
              <a:xfrm>
                <a:off x="4988655" y="5899976"/>
                <a:ext cx="51456" cy="53329"/>
              </a:xfrm>
              <a:prstGeom prst="ellipse">
                <a:avLst/>
              </a:prstGeom>
              <a:solidFill>
                <a:srgbClr val="FFFFFF"/>
              </a:solidFill>
              <a:ln w="9525">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62" name="AutoShape 8"/>
              <p:cNvCxnSpPr>
                <a:cxnSpLocks noChangeShapeType="1"/>
              </p:cNvCxnSpPr>
              <p:nvPr/>
            </p:nvCxnSpPr>
            <p:spPr bwMode="auto">
              <a:xfrm>
                <a:off x="5550854" y="5541907"/>
                <a:ext cx="444042" cy="36568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3" name="AutoShape 9"/>
              <p:cNvCxnSpPr>
                <a:cxnSpLocks noChangeShapeType="1"/>
              </p:cNvCxnSpPr>
              <p:nvPr/>
            </p:nvCxnSpPr>
            <p:spPr bwMode="auto">
              <a:xfrm flipH="1">
                <a:off x="5566100" y="5960924"/>
                <a:ext cx="428796" cy="426636"/>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64" name="AutoShape 10"/>
              <p:cNvCxnSpPr>
                <a:cxnSpLocks noChangeShapeType="1"/>
              </p:cNvCxnSpPr>
              <p:nvPr/>
            </p:nvCxnSpPr>
            <p:spPr bwMode="auto">
              <a:xfrm flipH="1" flipV="1">
                <a:off x="5033123" y="5960924"/>
                <a:ext cx="481522" cy="4374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5" name="AutoShape 11"/>
              <p:cNvCxnSpPr>
                <a:cxnSpLocks noChangeShapeType="1"/>
              </p:cNvCxnSpPr>
              <p:nvPr/>
            </p:nvCxnSpPr>
            <p:spPr bwMode="auto">
              <a:xfrm flipV="1">
                <a:off x="5033123" y="5517147"/>
                <a:ext cx="466276" cy="390448"/>
              </a:xfrm>
              <a:prstGeom prst="straightConnector1">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cxnSp>
          <p:cxnSp>
            <p:nvCxnSpPr>
              <p:cNvPr id="66" name="AutoShape 12"/>
              <p:cNvCxnSpPr>
                <a:cxnSpLocks noChangeShapeType="1"/>
              </p:cNvCxnSpPr>
              <p:nvPr/>
            </p:nvCxnSpPr>
            <p:spPr bwMode="auto">
              <a:xfrm>
                <a:off x="5049004" y="5930450"/>
                <a:ext cx="945892"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67" name="AutoShape 17"/>
              <p:cNvCxnSpPr>
                <a:cxnSpLocks noChangeShapeType="1"/>
              </p:cNvCxnSpPr>
              <p:nvPr/>
            </p:nvCxnSpPr>
            <p:spPr bwMode="auto">
              <a:xfrm flipH="1" flipV="1">
                <a:off x="5529891" y="5541907"/>
                <a:ext cx="15246" cy="830416"/>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55" name="Text Box 15"/>
            <p:cNvSpPr txBox="1">
              <a:spLocks noChangeArrowheads="1"/>
            </p:cNvSpPr>
            <p:nvPr/>
          </p:nvSpPr>
          <p:spPr bwMode="auto">
            <a:xfrm>
              <a:off x="5643570" y="4714884"/>
              <a:ext cx="500066" cy="38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cs typeface="Times New Roman" panose="02020603050405020304" pitchFamily="18" charset="0"/>
                </a:rPr>
                <a:t>B</a:t>
              </a:r>
              <a:endParaRPr lang="zh-CN" altLang="zh-CN" sz="2400" b="1">
                <a:latin typeface="Times New Roman" panose="02020603050405020304" pitchFamily="18" charset="0"/>
                <a:cs typeface="Times New Roman" panose="02020603050405020304" pitchFamily="18" charset="0"/>
              </a:endParaRPr>
            </a:p>
          </p:txBody>
        </p:sp>
        <p:sp>
          <p:nvSpPr>
            <p:cNvPr id="56" name="Text Box 15"/>
            <p:cNvSpPr txBox="1">
              <a:spLocks noChangeArrowheads="1"/>
            </p:cNvSpPr>
            <p:nvPr/>
          </p:nvSpPr>
          <p:spPr bwMode="auto">
            <a:xfrm>
              <a:off x="8143900" y="4684709"/>
              <a:ext cx="500066" cy="38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cs typeface="Times New Roman" panose="02020603050405020304" pitchFamily="18" charset="0"/>
                </a:rPr>
                <a:t>C</a:t>
              </a:r>
              <a:endParaRPr lang="zh-CN" altLang="zh-CN" sz="2400" b="1">
                <a:latin typeface="Times New Roman" panose="02020603050405020304" pitchFamily="18" charset="0"/>
                <a:cs typeface="Times New Roman" panose="02020603050405020304" pitchFamily="18" charset="0"/>
              </a:endParaRPr>
            </a:p>
          </p:txBody>
        </p:sp>
        <p:sp>
          <p:nvSpPr>
            <p:cNvPr id="57" name="Text Box 15"/>
            <p:cNvSpPr txBox="1">
              <a:spLocks noChangeArrowheads="1"/>
            </p:cNvSpPr>
            <p:nvPr/>
          </p:nvSpPr>
          <p:spPr bwMode="auto">
            <a:xfrm>
              <a:off x="6929454" y="5899155"/>
              <a:ext cx="500066" cy="38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400" b="1">
                  <a:latin typeface="Times New Roman" panose="02020603050405020304" pitchFamily="18" charset="0"/>
                  <a:cs typeface="Times New Roman" panose="02020603050405020304" pitchFamily="18" charset="0"/>
                </a:rPr>
                <a:t>D</a:t>
              </a:r>
              <a:endParaRPr lang="zh-CN" altLang="zh-CN" sz="2400" b="1">
                <a:latin typeface="Times New Roman" panose="02020603050405020304" pitchFamily="18" charset="0"/>
                <a:cs typeface="Times New Roman" panose="02020603050405020304" pitchFamily="18" charset="0"/>
              </a:endParaRPr>
            </a:p>
          </p:txBody>
        </p:sp>
      </p:grpSp>
      <p:sp>
        <p:nvSpPr>
          <p:cNvPr id="4" name="文本框 3"/>
          <p:cNvSpPr txBox="1"/>
          <p:nvPr/>
        </p:nvSpPr>
        <p:spPr>
          <a:xfrm>
            <a:off x="395536" y="5933577"/>
            <a:ext cx="5990743" cy="584775"/>
          </a:xfrm>
          <a:prstGeom prst="rect">
            <a:avLst/>
          </a:prstGeom>
          <a:solidFill>
            <a:srgbClr val="FFC000"/>
          </a:solidFill>
        </p:spPr>
        <p:txBody>
          <a:bodyPr wrap="none" rtlCol="0">
            <a:spAutoFit/>
          </a:bodyPr>
          <a:lstStyle/>
          <a:p>
            <a:r>
              <a:rPr lang="en-US" altLang="zh-CN" sz="3200" dirty="0"/>
              <a:t>n</a:t>
            </a:r>
            <a:r>
              <a:rPr lang="zh-CN" altLang="en-US" sz="3200" dirty="0"/>
              <a:t>阶竞赛图的基图是</a:t>
            </a:r>
            <a:r>
              <a:rPr lang="en-US" altLang="zh-CN" sz="3200" dirty="0"/>
              <a:t>n</a:t>
            </a:r>
            <a:r>
              <a:rPr lang="zh-CN" altLang="en-US" sz="3200" dirty="0"/>
              <a:t>阶完全图</a:t>
            </a:r>
            <a:r>
              <a:rPr lang="en-US" altLang="zh-CN" sz="3200" b="1" i="1" dirty="0" err="1">
                <a:latin typeface="Times New Roman" panose="02020603050405020304" pitchFamily="18" charset="0"/>
                <a:cs typeface="Times New Roman" panose="02020603050405020304" pitchFamily="18" charset="0"/>
              </a:rPr>
              <a:t>K</a:t>
            </a:r>
            <a:r>
              <a:rPr lang="en-US" altLang="zh-CN" sz="3200" b="1" i="1" baseline="-25000" dirty="0" err="1">
                <a:latin typeface="Times New Roman" panose="02020603050405020304" pitchFamily="18" charset="0"/>
                <a:cs typeface="Times New Roman" panose="02020603050405020304" pitchFamily="18" charset="0"/>
              </a:rPr>
              <a:t>n</a:t>
            </a:r>
            <a:endParaRPr lang="zh-CN" altLang="en-US" sz="3200" dirty="0"/>
          </a:p>
        </p:txBody>
      </p:sp>
    </p:spTree>
    <p:extLst>
      <p:ext uri="{BB962C8B-B14F-4D97-AF65-F5344CB8AC3E}">
        <p14:creationId xmlns:p14="http://schemas.microsoft.com/office/powerpoint/2010/main" val="382891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6644357" y="4581128"/>
            <a:ext cx="2320131" cy="1806575"/>
          </a:xfrm>
          <a:prstGeom prst="rect">
            <a:avLst/>
          </a:prstGeom>
          <a:solidFill>
            <a:srgbClr val="FFC000"/>
          </a:solidFill>
        </p:spPr>
        <p:txBody>
          <a:bodyPr wrap="square" rtlCol="0">
            <a:spAutoFit/>
          </a:bodyPr>
          <a:lstStyle/>
          <a:p>
            <a:endParaRPr lang="zh-CN" altLang="en-US" dirty="0"/>
          </a:p>
        </p:txBody>
      </p:sp>
      <p:sp>
        <p:nvSpPr>
          <p:cNvPr id="10" name="文本框 9"/>
          <p:cNvSpPr txBox="1"/>
          <p:nvPr/>
        </p:nvSpPr>
        <p:spPr>
          <a:xfrm>
            <a:off x="3926682" y="4563640"/>
            <a:ext cx="2320131" cy="1806575"/>
          </a:xfrm>
          <a:prstGeom prst="rect">
            <a:avLst/>
          </a:prstGeom>
          <a:solidFill>
            <a:srgbClr val="FFFF00"/>
          </a:solidFill>
        </p:spPr>
        <p:txBody>
          <a:bodyPr wrap="square" rtlCol="0">
            <a:spAutoFit/>
          </a:bodyPr>
          <a:lstStyle/>
          <a:p>
            <a:endParaRPr lang="zh-CN" altLang="en-US" dirty="0"/>
          </a:p>
        </p:txBody>
      </p:sp>
      <p:sp>
        <p:nvSpPr>
          <p:cNvPr id="9" name="文本框 8"/>
          <p:cNvSpPr txBox="1"/>
          <p:nvPr/>
        </p:nvSpPr>
        <p:spPr>
          <a:xfrm>
            <a:off x="5175968" y="2192006"/>
            <a:ext cx="2492376" cy="1998860"/>
          </a:xfrm>
          <a:prstGeom prst="rect">
            <a:avLst/>
          </a:prstGeom>
          <a:solidFill>
            <a:srgbClr val="00B0F0"/>
          </a:solidFill>
        </p:spPr>
        <p:txBody>
          <a:bodyPr wrap="square" rtlCol="0">
            <a:spAutoFit/>
          </a:bodyPr>
          <a:lstStyle/>
          <a:p>
            <a:endParaRPr lang="zh-CN" altLang="en-US" dirty="0"/>
          </a:p>
        </p:txBody>
      </p:sp>
      <p:sp>
        <p:nvSpPr>
          <p:cNvPr id="8" name="文本框 7"/>
          <p:cNvSpPr txBox="1"/>
          <p:nvPr/>
        </p:nvSpPr>
        <p:spPr>
          <a:xfrm>
            <a:off x="755576" y="2174642"/>
            <a:ext cx="3171106" cy="1224136"/>
          </a:xfrm>
          <a:prstGeom prst="rect">
            <a:avLst/>
          </a:prstGeom>
          <a:solidFill>
            <a:srgbClr val="00B050"/>
          </a:solidFill>
        </p:spPr>
        <p:txBody>
          <a:bodyPr wrap="square" rtlCol="0">
            <a:spAutoFit/>
          </a:bodyPr>
          <a:lstStyle/>
          <a:p>
            <a:endParaRPr lang="zh-CN" altLang="en-US" dirty="0"/>
          </a:p>
        </p:txBody>
      </p:sp>
      <p:sp>
        <p:nvSpPr>
          <p:cNvPr id="7" name="文本框 6"/>
          <p:cNvSpPr txBox="1"/>
          <p:nvPr/>
        </p:nvSpPr>
        <p:spPr>
          <a:xfrm>
            <a:off x="3220364" y="897309"/>
            <a:ext cx="3012161" cy="1080295"/>
          </a:xfrm>
          <a:prstGeom prst="rect">
            <a:avLst/>
          </a:prstGeom>
          <a:solidFill>
            <a:srgbClr val="FFFF00"/>
          </a:solidFill>
        </p:spPr>
        <p:txBody>
          <a:bodyPr wrap="square" rtlCol="0">
            <a:spAutoFit/>
          </a:bodyPr>
          <a:lstStyle/>
          <a:p>
            <a:endParaRPr lang="zh-CN" altLang="en-US" dirty="0"/>
          </a:p>
        </p:txBody>
      </p:sp>
      <p:sp>
        <p:nvSpPr>
          <p:cNvPr id="675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1ED366-FF91-4FDA-BDA1-B878EA6FCE77}" type="slidenum">
              <a:rPr lang="zh-CN" altLang="en-US" smtClean="0">
                <a:solidFill>
                  <a:schemeClr val="accent1"/>
                </a:solidFill>
              </a:rPr>
              <a:pPr/>
              <a:t>33</a:t>
            </a:fld>
            <a:r>
              <a:rPr lang="en-US" altLang="zh-CN" dirty="0">
                <a:solidFill>
                  <a:schemeClr val="accent1"/>
                </a:solidFill>
              </a:rPr>
              <a:t>/42</a:t>
            </a:r>
          </a:p>
        </p:txBody>
      </p:sp>
      <p:sp>
        <p:nvSpPr>
          <p:cNvPr id="67587" name="Rectangle 2"/>
          <p:cNvSpPr>
            <a:spLocks noGrp="1"/>
          </p:cNvSpPr>
          <p:nvPr>
            <p:ph type="title" idx="4294967295"/>
          </p:nvPr>
        </p:nvSpPr>
        <p:spPr>
          <a:xfrm>
            <a:off x="0" y="-26990"/>
            <a:ext cx="9144000" cy="684959"/>
          </a:xfrm>
          <a:noFill/>
        </p:spPr>
        <p:txBody>
          <a:bodyPr/>
          <a:lstStyle/>
          <a:p>
            <a:pPr marL="1071563" indent="-1071563" algn="l"/>
            <a:r>
              <a:rPr lang="zh-CN" altLang="en-US" sz="3600" b="1" dirty="0">
                <a:latin typeface="Calibri" panose="020F0502020204030204" pitchFamily="34" charset="0"/>
                <a:ea typeface="宋体" panose="02010600030101010101" pitchFamily="2" charset="-122"/>
              </a:rPr>
              <a:t>定理 竞赛图</a:t>
            </a:r>
            <a:r>
              <a:rPr lang="en-US" altLang="zh-CN" sz="3600" b="1" dirty="0">
                <a:latin typeface="Calibri" panose="020F0502020204030204" pitchFamily="34" charset="0"/>
                <a:ea typeface="宋体" panose="02010600030101010101" pitchFamily="2" charset="-122"/>
              </a:rPr>
              <a:t>G</a:t>
            </a:r>
            <a:r>
              <a:rPr lang="zh-CN" altLang="en-US" sz="3600" b="1" dirty="0">
                <a:latin typeface="Calibri" panose="020F0502020204030204" pitchFamily="34" charset="0"/>
                <a:ea typeface="宋体" panose="02010600030101010101" pitchFamily="2" charset="-122"/>
              </a:rPr>
              <a:t>中存在哈密顿通路。</a:t>
            </a:r>
          </a:p>
        </p:txBody>
      </p:sp>
      <p:sp>
        <p:nvSpPr>
          <p:cNvPr id="484355" name="Rectangle 3"/>
          <p:cNvSpPr>
            <a:spLocks noGrp="1"/>
          </p:cNvSpPr>
          <p:nvPr>
            <p:ph type="body" idx="4294967295"/>
          </p:nvPr>
        </p:nvSpPr>
        <p:spPr>
          <a:xfrm>
            <a:off x="217685" y="991344"/>
            <a:ext cx="2736850" cy="790575"/>
          </a:xfrm>
        </p:spPr>
        <p:txBody>
          <a:bodyPr/>
          <a:lstStyle/>
          <a:p>
            <a:pPr>
              <a:spcBef>
                <a:spcPct val="0"/>
              </a:spcBef>
              <a:buFont typeface="Arial" panose="020B0604020202020204" pitchFamily="34" charset="0"/>
              <a:buNone/>
            </a:pPr>
            <a:r>
              <a:rPr lang="zh-CN" altLang="en-US" b="1" dirty="0">
                <a:solidFill>
                  <a:schemeClr val="hlink"/>
                </a:solidFill>
                <a:latin typeface="Calibri" panose="020F0502020204030204" pitchFamily="34" charset="0"/>
                <a:ea typeface="宋体" panose="02010600030101010101" pitchFamily="2" charset="-122"/>
              </a:rPr>
              <a:t>证明思路</a:t>
            </a:r>
            <a:r>
              <a:rPr lang="en-US" altLang="zh-CN" b="1" dirty="0">
                <a:solidFill>
                  <a:schemeClr val="hlink"/>
                </a:solidFill>
                <a:latin typeface="Calibri" panose="020F0502020204030204" pitchFamily="34" charset="0"/>
                <a:ea typeface="宋体" panose="02010600030101010101" pitchFamily="2" charset="-122"/>
              </a:rPr>
              <a:t>:</a:t>
            </a:r>
          </a:p>
        </p:txBody>
      </p:sp>
      <p:grpSp>
        <p:nvGrpSpPr>
          <p:cNvPr id="2" name="Group 4"/>
          <p:cNvGrpSpPr>
            <a:grpSpLocks/>
          </p:cNvGrpSpPr>
          <p:nvPr/>
        </p:nvGrpSpPr>
        <p:grpSpPr bwMode="auto">
          <a:xfrm>
            <a:off x="3702844" y="1204128"/>
            <a:ext cx="2033588" cy="692150"/>
            <a:chOff x="1870" y="845"/>
            <a:chExt cx="1281" cy="436"/>
          </a:xfrm>
        </p:grpSpPr>
        <p:sp>
          <p:nvSpPr>
            <p:cNvPr id="67635" name="Oval 5"/>
            <p:cNvSpPr>
              <a:spLocks noChangeArrowheads="1"/>
            </p:cNvSpPr>
            <p:nvPr/>
          </p:nvSpPr>
          <p:spPr bwMode="auto">
            <a:xfrm>
              <a:off x="1921" y="84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36" name="Oval 6"/>
            <p:cNvSpPr>
              <a:spLocks noChangeArrowheads="1"/>
            </p:cNvSpPr>
            <p:nvPr/>
          </p:nvSpPr>
          <p:spPr bwMode="auto">
            <a:xfrm>
              <a:off x="2964" y="84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37" name="Line 7"/>
            <p:cNvSpPr>
              <a:spLocks noChangeShapeType="1"/>
            </p:cNvSpPr>
            <p:nvPr/>
          </p:nvSpPr>
          <p:spPr bwMode="auto">
            <a:xfrm>
              <a:off x="2011" y="935"/>
              <a:ext cx="9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8" name="Text Box 8"/>
            <p:cNvSpPr txBox="1">
              <a:spLocks noChangeArrowheads="1"/>
            </p:cNvSpPr>
            <p:nvPr/>
          </p:nvSpPr>
          <p:spPr bwMode="auto">
            <a:xfrm>
              <a:off x="1870" y="993"/>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7639" name="Text Box 9"/>
            <p:cNvSpPr txBox="1">
              <a:spLocks noChangeArrowheads="1"/>
            </p:cNvSpPr>
            <p:nvPr/>
          </p:nvSpPr>
          <p:spPr bwMode="auto">
            <a:xfrm>
              <a:off x="2868" y="993"/>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grpSp>
      <p:grpSp>
        <p:nvGrpSpPr>
          <p:cNvPr id="3" name="Group 10"/>
          <p:cNvGrpSpPr>
            <a:grpSpLocks/>
          </p:cNvGrpSpPr>
          <p:nvPr/>
        </p:nvGrpSpPr>
        <p:grpSpPr bwMode="auto">
          <a:xfrm>
            <a:off x="1147763" y="2517740"/>
            <a:ext cx="2339975" cy="790575"/>
            <a:chOff x="683" y="1570"/>
            <a:chExt cx="2573" cy="498"/>
          </a:xfrm>
        </p:grpSpPr>
        <p:sp>
          <p:nvSpPr>
            <p:cNvPr id="67627" name="Oval 11"/>
            <p:cNvSpPr>
              <a:spLocks noChangeArrowheads="1"/>
            </p:cNvSpPr>
            <p:nvPr/>
          </p:nvSpPr>
          <p:spPr bwMode="auto">
            <a:xfrm>
              <a:off x="923" y="158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8" name="Oval 12"/>
            <p:cNvSpPr>
              <a:spLocks noChangeArrowheads="1"/>
            </p:cNvSpPr>
            <p:nvPr/>
          </p:nvSpPr>
          <p:spPr bwMode="auto">
            <a:xfrm>
              <a:off x="1919" y="157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9" name="Oval 13"/>
            <p:cNvSpPr>
              <a:spLocks noChangeArrowheads="1"/>
            </p:cNvSpPr>
            <p:nvPr/>
          </p:nvSpPr>
          <p:spPr bwMode="auto">
            <a:xfrm>
              <a:off x="2962" y="157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30" name="Line 14"/>
            <p:cNvSpPr>
              <a:spLocks noChangeShapeType="1"/>
            </p:cNvSpPr>
            <p:nvPr/>
          </p:nvSpPr>
          <p:spPr bwMode="auto">
            <a:xfrm>
              <a:off x="2009" y="1660"/>
              <a:ext cx="9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Text Box 15"/>
            <p:cNvSpPr txBox="1">
              <a:spLocks noChangeArrowheads="1"/>
            </p:cNvSpPr>
            <p:nvPr/>
          </p:nvSpPr>
          <p:spPr bwMode="auto">
            <a:xfrm>
              <a:off x="1762" y="1718"/>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7632" name="Text Box 16"/>
            <p:cNvSpPr txBox="1">
              <a:spLocks noChangeArrowheads="1"/>
            </p:cNvSpPr>
            <p:nvPr/>
          </p:nvSpPr>
          <p:spPr bwMode="auto">
            <a:xfrm>
              <a:off x="2762" y="1718"/>
              <a:ext cx="4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7633" name="Line 17"/>
            <p:cNvSpPr>
              <a:spLocks noChangeShapeType="1"/>
            </p:cNvSpPr>
            <p:nvPr/>
          </p:nvSpPr>
          <p:spPr bwMode="auto">
            <a:xfrm flipV="1">
              <a:off x="1059" y="1632"/>
              <a:ext cx="862" cy="0"/>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4" name="Text Box 18"/>
            <p:cNvSpPr txBox="1">
              <a:spLocks noChangeArrowheads="1"/>
            </p:cNvSpPr>
            <p:nvPr/>
          </p:nvSpPr>
          <p:spPr bwMode="auto">
            <a:xfrm>
              <a:off x="683" y="1780"/>
              <a:ext cx="4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grpSp>
      <p:grpSp>
        <p:nvGrpSpPr>
          <p:cNvPr id="4" name="Group 35"/>
          <p:cNvGrpSpPr>
            <a:grpSpLocks/>
          </p:cNvGrpSpPr>
          <p:nvPr/>
        </p:nvGrpSpPr>
        <p:grpSpPr bwMode="auto">
          <a:xfrm>
            <a:off x="5346700" y="2446302"/>
            <a:ext cx="2033588" cy="1733550"/>
            <a:chOff x="4100" y="1027"/>
            <a:chExt cx="1281" cy="1092"/>
          </a:xfrm>
        </p:grpSpPr>
        <p:sp>
          <p:nvSpPr>
            <p:cNvPr id="67619" name="Oval 36"/>
            <p:cNvSpPr>
              <a:spLocks noChangeArrowheads="1"/>
            </p:cNvSpPr>
            <p:nvPr/>
          </p:nvSpPr>
          <p:spPr bwMode="auto">
            <a:xfrm>
              <a:off x="4658" y="169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0" name="Oval 37"/>
            <p:cNvSpPr>
              <a:spLocks noChangeArrowheads="1"/>
            </p:cNvSpPr>
            <p:nvPr/>
          </p:nvSpPr>
          <p:spPr bwMode="auto">
            <a:xfrm>
              <a:off x="4151" y="102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1" name="Oval 38"/>
            <p:cNvSpPr>
              <a:spLocks noChangeArrowheads="1"/>
            </p:cNvSpPr>
            <p:nvPr/>
          </p:nvSpPr>
          <p:spPr bwMode="auto">
            <a:xfrm>
              <a:off x="5194" y="102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22" name="Line 39"/>
            <p:cNvSpPr>
              <a:spLocks noChangeShapeType="1"/>
            </p:cNvSpPr>
            <p:nvPr/>
          </p:nvSpPr>
          <p:spPr bwMode="auto">
            <a:xfrm>
              <a:off x="4241" y="1117"/>
              <a:ext cx="9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3" name="Text Box 40"/>
            <p:cNvSpPr txBox="1">
              <a:spLocks noChangeArrowheads="1"/>
            </p:cNvSpPr>
            <p:nvPr/>
          </p:nvSpPr>
          <p:spPr bwMode="auto">
            <a:xfrm>
              <a:off x="4100" y="1175"/>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7624" name="Text Box 41"/>
            <p:cNvSpPr txBox="1">
              <a:spLocks noChangeArrowheads="1"/>
            </p:cNvSpPr>
            <p:nvPr/>
          </p:nvSpPr>
          <p:spPr bwMode="auto">
            <a:xfrm>
              <a:off x="5098" y="1175"/>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7625" name="Line 42"/>
            <p:cNvSpPr>
              <a:spLocks noChangeShapeType="1"/>
            </p:cNvSpPr>
            <p:nvPr/>
          </p:nvSpPr>
          <p:spPr bwMode="auto">
            <a:xfrm>
              <a:off x="4249" y="1151"/>
              <a:ext cx="454" cy="544"/>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6" name="Text Box 43"/>
            <p:cNvSpPr txBox="1">
              <a:spLocks noChangeArrowheads="1"/>
            </p:cNvSpPr>
            <p:nvPr/>
          </p:nvSpPr>
          <p:spPr bwMode="auto">
            <a:xfrm>
              <a:off x="4514" y="1831"/>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grpSp>
      <p:sp>
        <p:nvSpPr>
          <p:cNvPr id="484398" name="Text Box 46"/>
          <p:cNvSpPr txBox="1">
            <a:spLocks noChangeArrowheads="1"/>
          </p:cNvSpPr>
          <p:nvPr/>
        </p:nvSpPr>
        <p:spPr bwMode="auto">
          <a:xfrm>
            <a:off x="4247090" y="2132856"/>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t>或</a:t>
            </a:r>
          </a:p>
        </p:txBody>
      </p:sp>
      <p:grpSp>
        <p:nvGrpSpPr>
          <p:cNvPr id="5" name="Group 54"/>
          <p:cNvGrpSpPr>
            <a:grpSpLocks/>
          </p:cNvGrpSpPr>
          <p:nvPr/>
        </p:nvGrpSpPr>
        <p:grpSpPr bwMode="auto">
          <a:xfrm>
            <a:off x="3487738" y="4347740"/>
            <a:ext cx="5476875" cy="2033588"/>
            <a:chOff x="2197" y="2568"/>
            <a:chExt cx="3450" cy="1281"/>
          </a:xfrm>
        </p:grpSpPr>
        <p:sp>
          <p:nvSpPr>
            <p:cNvPr id="67599" name="Oval 19"/>
            <p:cNvSpPr>
              <a:spLocks noChangeArrowheads="1"/>
            </p:cNvSpPr>
            <p:nvPr/>
          </p:nvSpPr>
          <p:spPr bwMode="auto">
            <a:xfrm>
              <a:off x="3117" y="341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0" name="Oval 20"/>
            <p:cNvSpPr>
              <a:spLocks noChangeArrowheads="1"/>
            </p:cNvSpPr>
            <p:nvPr/>
          </p:nvSpPr>
          <p:spPr bwMode="auto">
            <a:xfrm>
              <a:off x="2610" y="275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1" name="Oval 21"/>
            <p:cNvSpPr>
              <a:spLocks noChangeArrowheads="1"/>
            </p:cNvSpPr>
            <p:nvPr/>
          </p:nvSpPr>
          <p:spPr bwMode="auto">
            <a:xfrm>
              <a:off x="3653" y="275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2" name="Line 22"/>
            <p:cNvSpPr>
              <a:spLocks noChangeShapeType="1"/>
            </p:cNvSpPr>
            <p:nvPr/>
          </p:nvSpPr>
          <p:spPr bwMode="auto">
            <a:xfrm>
              <a:off x="2700" y="2840"/>
              <a:ext cx="9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Text Box 23"/>
            <p:cNvSpPr txBox="1">
              <a:spLocks noChangeArrowheads="1"/>
            </p:cNvSpPr>
            <p:nvPr/>
          </p:nvSpPr>
          <p:spPr bwMode="auto">
            <a:xfrm>
              <a:off x="2573" y="2928"/>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t>v</a:t>
              </a:r>
              <a:r>
                <a:rPr lang="en-US" altLang="zh-CN" sz="2000" baseline="-25000"/>
                <a:t>1</a:t>
              </a:r>
            </a:p>
          </p:txBody>
        </p:sp>
        <p:sp>
          <p:nvSpPr>
            <p:cNvPr id="67604" name="Text Box 24"/>
            <p:cNvSpPr txBox="1">
              <a:spLocks noChangeArrowheads="1"/>
            </p:cNvSpPr>
            <p:nvPr/>
          </p:nvSpPr>
          <p:spPr bwMode="auto">
            <a:xfrm>
              <a:off x="3557" y="289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7605" name="Line 25"/>
            <p:cNvSpPr>
              <a:spLocks noChangeShapeType="1"/>
            </p:cNvSpPr>
            <p:nvPr/>
          </p:nvSpPr>
          <p:spPr bwMode="auto">
            <a:xfrm>
              <a:off x="2708" y="2874"/>
              <a:ext cx="454"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Text Box 26"/>
            <p:cNvSpPr txBox="1">
              <a:spLocks noChangeArrowheads="1"/>
            </p:cNvSpPr>
            <p:nvPr/>
          </p:nvSpPr>
          <p:spPr bwMode="auto">
            <a:xfrm>
              <a:off x="2973" y="355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7607" name="Oval 27"/>
            <p:cNvSpPr>
              <a:spLocks noChangeArrowheads="1"/>
            </p:cNvSpPr>
            <p:nvPr/>
          </p:nvSpPr>
          <p:spPr bwMode="auto">
            <a:xfrm>
              <a:off x="4841" y="342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8" name="Oval 28"/>
            <p:cNvSpPr>
              <a:spLocks noChangeArrowheads="1"/>
            </p:cNvSpPr>
            <p:nvPr/>
          </p:nvSpPr>
          <p:spPr bwMode="auto">
            <a:xfrm>
              <a:off x="4334" y="275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09" name="Oval 29"/>
            <p:cNvSpPr>
              <a:spLocks noChangeArrowheads="1"/>
            </p:cNvSpPr>
            <p:nvPr/>
          </p:nvSpPr>
          <p:spPr bwMode="auto">
            <a:xfrm>
              <a:off x="5377" y="275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7610" name="Line 30"/>
            <p:cNvSpPr>
              <a:spLocks noChangeShapeType="1"/>
            </p:cNvSpPr>
            <p:nvPr/>
          </p:nvSpPr>
          <p:spPr bwMode="auto">
            <a:xfrm>
              <a:off x="4424" y="2847"/>
              <a:ext cx="9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1" name="Text Box 31"/>
            <p:cNvSpPr txBox="1">
              <a:spLocks noChangeArrowheads="1"/>
            </p:cNvSpPr>
            <p:nvPr/>
          </p:nvSpPr>
          <p:spPr bwMode="auto">
            <a:xfrm>
              <a:off x="4283" y="2905"/>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7612" name="Text Box 32"/>
            <p:cNvSpPr txBox="1">
              <a:spLocks noChangeArrowheads="1"/>
            </p:cNvSpPr>
            <p:nvPr/>
          </p:nvSpPr>
          <p:spPr bwMode="auto">
            <a:xfrm>
              <a:off x="5281" y="2905"/>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7613" name="Line 33"/>
            <p:cNvSpPr>
              <a:spLocks noChangeShapeType="1"/>
            </p:cNvSpPr>
            <p:nvPr/>
          </p:nvSpPr>
          <p:spPr bwMode="auto">
            <a:xfrm>
              <a:off x="4432" y="2881"/>
              <a:ext cx="454"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Text Box 34"/>
            <p:cNvSpPr txBox="1">
              <a:spLocks noChangeArrowheads="1"/>
            </p:cNvSpPr>
            <p:nvPr/>
          </p:nvSpPr>
          <p:spPr bwMode="auto">
            <a:xfrm>
              <a:off x="4697" y="3561"/>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7615" name="Line 44"/>
            <p:cNvSpPr>
              <a:spLocks noChangeShapeType="1"/>
            </p:cNvSpPr>
            <p:nvPr/>
          </p:nvSpPr>
          <p:spPr bwMode="auto">
            <a:xfrm flipV="1">
              <a:off x="3243" y="2886"/>
              <a:ext cx="453" cy="54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Line 45"/>
            <p:cNvSpPr>
              <a:spLocks noChangeShapeType="1"/>
            </p:cNvSpPr>
            <p:nvPr/>
          </p:nvSpPr>
          <p:spPr bwMode="auto">
            <a:xfrm flipH="1">
              <a:off x="4966" y="2886"/>
              <a:ext cx="476" cy="499"/>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Text Box 47"/>
            <p:cNvSpPr txBox="1">
              <a:spLocks noChangeArrowheads="1"/>
            </p:cNvSpPr>
            <p:nvPr/>
          </p:nvSpPr>
          <p:spPr bwMode="auto">
            <a:xfrm>
              <a:off x="3935" y="270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或</a:t>
              </a:r>
            </a:p>
          </p:txBody>
        </p:sp>
        <p:sp>
          <p:nvSpPr>
            <p:cNvPr id="67618" name="Line 48"/>
            <p:cNvSpPr>
              <a:spLocks noChangeShapeType="1"/>
            </p:cNvSpPr>
            <p:nvPr/>
          </p:nvSpPr>
          <p:spPr bwMode="auto">
            <a:xfrm flipV="1">
              <a:off x="2197" y="2568"/>
              <a:ext cx="3450" cy="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4401" name="Line 49"/>
          <p:cNvSpPr>
            <a:spLocks noChangeShapeType="1"/>
          </p:cNvSpPr>
          <p:nvPr/>
        </p:nvSpPr>
        <p:spPr bwMode="auto">
          <a:xfrm>
            <a:off x="827584" y="2031578"/>
            <a:ext cx="8137029" cy="292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4402" name="Text Box 50"/>
          <p:cNvSpPr txBox="1">
            <a:spLocks noChangeArrowheads="1"/>
          </p:cNvSpPr>
          <p:nvPr/>
        </p:nvSpPr>
        <p:spPr bwMode="auto">
          <a:xfrm>
            <a:off x="4479925" y="6211888"/>
            <a:ext cx="117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x</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a:t>
            </a:r>
          </a:p>
        </p:txBody>
      </p:sp>
      <p:sp>
        <p:nvSpPr>
          <p:cNvPr id="484403" name="Text Box 51"/>
          <p:cNvSpPr txBox="1">
            <a:spLocks noChangeArrowheads="1"/>
          </p:cNvSpPr>
          <p:nvPr/>
        </p:nvSpPr>
        <p:spPr bwMode="auto">
          <a:xfrm>
            <a:off x="7235825" y="6211888"/>
            <a:ext cx="117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v</a:t>
            </a:r>
            <a:r>
              <a:rPr lang="en-US" altLang="zh-CN" sz="2400" baseline="-25000">
                <a:solidFill>
                  <a:srgbClr val="333300"/>
                </a:solidFill>
              </a:rPr>
              <a:t>x</a:t>
            </a:r>
            <a:r>
              <a:rPr lang="en-US" altLang="zh-CN" sz="2400">
                <a:solidFill>
                  <a:srgbClr val="333300"/>
                </a:solidFill>
              </a:rPr>
              <a:t>)</a:t>
            </a:r>
          </a:p>
        </p:txBody>
      </p:sp>
      <p:sp>
        <p:nvSpPr>
          <p:cNvPr id="484404" name="Text Box 52"/>
          <p:cNvSpPr txBox="1">
            <a:spLocks noChangeArrowheads="1"/>
          </p:cNvSpPr>
          <p:nvPr/>
        </p:nvSpPr>
        <p:spPr bwMode="auto">
          <a:xfrm>
            <a:off x="1476375" y="3597240"/>
            <a:ext cx="1171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333300"/>
                </a:solidFill>
              </a:rPr>
              <a:t>(v</a:t>
            </a:r>
            <a:r>
              <a:rPr lang="en-US" altLang="zh-CN" sz="2400" baseline="-25000">
                <a:solidFill>
                  <a:srgbClr val="333300"/>
                </a:solidFill>
              </a:rPr>
              <a:t>x</a:t>
            </a:r>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a:t>
            </a:r>
          </a:p>
        </p:txBody>
      </p:sp>
      <p:sp>
        <p:nvSpPr>
          <p:cNvPr id="484405" name="Text Box 53"/>
          <p:cNvSpPr txBox="1">
            <a:spLocks noChangeArrowheads="1"/>
          </p:cNvSpPr>
          <p:nvPr/>
        </p:nvSpPr>
        <p:spPr bwMode="auto">
          <a:xfrm>
            <a:off x="6861970" y="1335038"/>
            <a:ext cx="917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4355">
                                            <p:txEl>
                                              <p:pRg st="0" end="0"/>
                                            </p:txEl>
                                          </p:spTgt>
                                        </p:tgtEl>
                                        <p:attrNameLst>
                                          <p:attrName>style.visibility</p:attrName>
                                        </p:attrNameLst>
                                      </p:cBhvr>
                                      <p:to>
                                        <p:strVal val="visible"/>
                                      </p:to>
                                    </p:set>
                                    <p:anim calcmode="lin" valueType="num">
                                      <p:cBhvr additive="base">
                                        <p:cTn id="7" dur="500" fill="hold"/>
                                        <p:tgtEl>
                                          <p:spTgt spid="484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435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4398"/>
                                        </p:tgtEl>
                                        <p:attrNameLst>
                                          <p:attrName>style.visibility</p:attrName>
                                        </p:attrNameLst>
                                      </p:cBhvr>
                                      <p:to>
                                        <p:strVal val="visible"/>
                                      </p:to>
                                    </p:set>
                                    <p:anim calcmode="lin" valueType="num">
                                      <p:cBhvr additive="base">
                                        <p:cTn id="23" dur="500" fill="hold"/>
                                        <p:tgtEl>
                                          <p:spTgt spid="484398"/>
                                        </p:tgtEl>
                                        <p:attrNameLst>
                                          <p:attrName>ppt_x</p:attrName>
                                        </p:attrNameLst>
                                      </p:cBhvr>
                                      <p:tavLst>
                                        <p:tav tm="0">
                                          <p:val>
                                            <p:strVal val="#ppt_x"/>
                                          </p:val>
                                        </p:tav>
                                        <p:tav tm="100000">
                                          <p:val>
                                            <p:strVal val="#ppt_x"/>
                                          </p:val>
                                        </p:tav>
                                      </p:tavLst>
                                    </p:anim>
                                    <p:anim calcmode="lin" valueType="num">
                                      <p:cBhvr additive="base">
                                        <p:cTn id="24" dur="500" fill="hold"/>
                                        <p:tgtEl>
                                          <p:spTgt spid="48439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84401"/>
                                        </p:tgtEl>
                                        <p:attrNameLst>
                                          <p:attrName>style.visibility</p:attrName>
                                        </p:attrNameLst>
                                      </p:cBhvr>
                                      <p:to>
                                        <p:strVal val="visible"/>
                                      </p:to>
                                    </p:set>
                                    <p:anim calcmode="lin" valueType="num">
                                      <p:cBhvr additive="base">
                                        <p:cTn id="27" dur="500" fill="hold"/>
                                        <p:tgtEl>
                                          <p:spTgt spid="484401"/>
                                        </p:tgtEl>
                                        <p:attrNameLst>
                                          <p:attrName>ppt_x</p:attrName>
                                        </p:attrNameLst>
                                      </p:cBhvr>
                                      <p:tavLst>
                                        <p:tav tm="0">
                                          <p:val>
                                            <p:strVal val="#ppt_x"/>
                                          </p:val>
                                        </p:tav>
                                        <p:tav tm="100000">
                                          <p:val>
                                            <p:strVal val="#ppt_x"/>
                                          </p:val>
                                        </p:tav>
                                      </p:tavLst>
                                    </p:anim>
                                    <p:anim calcmode="lin" valueType="num">
                                      <p:cBhvr additive="base">
                                        <p:cTn id="28" dur="500" fill="hold"/>
                                        <p:tgtEl>
                                          <p:spTgt spid="484401"/>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484404"/>
                                        </p:tgtEl>
                                        <p:attrNameLst>
                                          <p:attrName>style.visibility</p:attrName>
                                        </p:attrNameLst>
                                      </p:cBhvr>
                                      <p:to>
                                        <p:strVal val="visible"/>
                                      </p:to>
                                    </p:set>
                                    <p:anim calcmode="lin" valueType="num">
                                      <p:cBhvr additive="base">
                                        <p:cTn id="31" dur="500" fill="hold"/>
                                        <p:tgtEl>
                                          <p:spTgt spid="484404"/>
                                        </p:tgtEl>
                                        <p:attrNameLst>
                                          <p:attrName>ppt_x</p:attrName>
                                        </p:attrNameLst>
                                      </p:cBhvr>
                                      <p:tavLst>
                                        <p:tav tm="0">
                                          <p:val>
                                            <p:strVal val="#ppt_x"/>
                                          </p:val>
                                        </p:tav>
                                        <p:tav tm="100000">
                                          <p:val>
                                            <p:strVal val="#ppt_x"/>
                                          </p:val>
                                        </p:tav>
                                      </p:tavLst>
                                    </p:anim>
                                    <p:anim calcmode="lin" valueType="num">
                                      <p:cBhvr additive="base">
                                        <p:cTn id="32" dur="500" fill="hold"/>
                                        <p:tgtEl>
                                          <p:spTgt spid="48440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4405"/>
                                        </p:tgtEl>
                                        <p:attrNameLst>
                                          <p:attrName>style.visibility</p:attrName>
                                        </p:attrNameLst>
                                      </p:cBhvr>
                                      <p:to>
                                        <p:strVal val="visible"/>
                                      </p:to>
                                    </p:set>
                                    <p:anim calcmode="lin" valueType="num">
                                      <p:cBhvr additive="base">
                                        <p:cTn id="35" dur="500" fill="hold"/>
                                        <p:tgtEl>
                                          <p:spTgt spid="484405"/>
                                        </p:tgtEl>
                                        <p:attrNameLst>
                                          <p:attrName>ppt_x</p:attrName>
                                        </p:attrNameLst>
                                      </p:cBhvr>
                                      <p:tavLst>
                                        <p:tav tm="0">
                                          <p:val>
                                            <p:strVal val="#ppt_x"/>
                                          </p:val>
                                        </p:tav>
                                        <p:tav tm="100000">
                                          <p:val>
                                            <p:strVal val="#ppt_x"/>
                                          </p:val>
                                        </p:tav>
                                      </p:tavLst>
                                    </p:anim>
                                    <p:anim calcmode="lin" valueType="num">
                                      <p:cBhvr additive="base">
                                        <p:cTn id="36" dur="500" fill="hold"/>
                                        <p:tgtEl>
                                          <p:spTgt spid="48440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84404"/>
                                        </p:tgtEl>
                                        <p:attrNameLst>
                                          <p:attrName>style.visibility</p:attrName>
                                        </p:attrNameLst>
                                      </p:cBhvr>
                                      <p:to>
                                        <p:strVal val="visible"/>
                                      </p:to>
                                    </p:set>
                                    <p:anim calcmode="lin" valueType="num">
                                      <p:cBhvr additive="base">
                                        <p:cTn id="39" dur="500" fill="hold"/>
                                        <p:tgtEl>
                                          <p:spTgt spid="484404"/>
                                        </p:tgtEl>
                                        <p:attrNameLst>
                                          <p:attrName>ppt_x</p:attrName>
                                        </p:attrNameLst>
                                      </p:cBhvr>
                                      <p:tavLst>
                                        <p:tav tm="0">
                                          <p:val>
                                            <p:strVal val="#ppt_x"/>
                                          </p:val>
                                        </p:tav>
                                        <p:tav tm="100000">
                                          <p:val>
                                            <p:strVal val="#ppt_x"/>
                                          </p:val>
                                        </p:tav>
                                      </p:tavLst>
                                    </p:anim>
                                    <p:anim calcmode="lin" valueType="num">
                                      <p:cBhvr additive="base">
                                        <p:cTn id="40" dur="500" fill="hold"/>
                                        <p:tgtEl>
                                          <p:spTgt spid="48440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2" presetClass="entr" presetSubtype="4" fill="hold" grpId="0" nodeType="withEffect">
                                  <p:stCondLst>
                                    <p:cond delay="0"/>
                                  </p:stCondLst>
                                  <p:childTnLst>
                                    <p:set>
                                      <p:cBhvr>
                                        <p:cTn id="46" dur="1" fill="hold">
                                          <p:stCondLst>
                                            <p:cond delay="0"/>
                                          </p:stCondLst>
                                        </p:cTn>
                                        <p:tgtEl>
                                          <p:spTgt spid="484402"/>
                                        </p:tgtEl>
                                        <p:attrNameLst>
                                          <p:attrName>style.visibility</p:attrName>
                                        </p:attrNameLst>
                                      </p:cBhvr>
                                      <p:to>
                                        <p:strVal val="visible"/>
                                      </p:to>
                                    </p:set>
                                    <p:anim calcmode="lin" valueType="num">
                                      <p:cBhvr additive="base">
                                        <p:cTn id="47" dur="500" fill="hold"/>
                                        <p:tgtEl>
                                          <p:spTgt spid="484402"/>
                                        </p:tgtEl>
                                        <p:attrNameLst>
                                          <p:attrName>ppt_x</p:attrName>
                                        </p:attrNameLst>
                                      </p:cBhvr>
                                      <p:tavLst>
                                        <p:tav tm="0">
                                          <p:val>
                                            <p:strVal val="#ppt_x"/>
                                          </p:val>
                                        </p:tav>
                                        <p:tav tm="100000">
                                          <p:val>
                                            <p:strVal val="#ppt_x"/>
                                          </p:val>
                                        </p:tav>
                                      </p:tavLst>
                                    </p:anim>
                                    <p:anim calcmode="lin" valueType="num">
                                      <p:cBhvr additive="base">
                                        <p:cTn id="48" dur="500" fill="hold"/>
                                        <p:tgtEl>
                                          <p:spTgt spid="48440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84403"/>
                                        </p:tgtEl>
                                        <p:attrNameLst>
                                          <p:attrName>style.visibility</p:attrName>
                                        </p:attrNameLst>
                                      </p:cBhvr>
                                      <p:to>
                                        <p:strVal val="visible"/>
                                      </p:to>
                                    </p:set>
                                    <p:anim calcmode="lin" valueType="num">
                                      <p:cBhvr additive="base">
                                        <p:cTn id="51" dur="500" fill="hold"/>
                                        <p:tgtEl>
                                          <p:spTgt spid="484403"/>
                                        </p:tgtEl>
                                        <p:attrNameLst>
                                          <p:attrName>ppt_x</p:attrName>
                                        </p:attrNameLst>
                                      </p:cBhvr>
                                      <p:tavLst>
                                        <p:tav tm="0">
                                          <p:val>
                                            <p:strVal val="#ppt_x"/>
                                          </p:val>
                                        </p:tav>
                                        <p:tav tm="100000">
                                          <p:val>
                                            <p:strVal val="#ppt_x"/>
                                          </p:val>
                                        </p:tav>
                                      </p:tavLst>
                                    </p:anim>
                                    <p:anim calcmode="lin" valueType="num">
                                      <p:cBhvr additive="base">
                                        <p:cTn id="52" dur="500" fill="hold"/>
                                        <p:tgtEl>
                                          <p:spTgt spid="4844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5" grpId="0" build="p"/>
      <p:bldP spid="484398" grpId="0"/>
      <p:bldP spid="484402" grpId="0"/>
      <p:bldP spid="484403" grpId="0"/>
      <p:bldP spid="484404" grpId="0"/>
      <p:bldP spid="484404" grpId="1"/>
      <p:bldP spid="48440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049963" y="3429000"/>
            <a:ext cx="2914525" cy="1655763"/>
          </a:xfrm>
          <a:prstGeom prst="rect">
            <a:avLst/>
          </a:prstGeom>
          <a:solidFill>
            <a:srgbClr val="00B0F0"/>
          </a:solidFill>
        </p:spPr>
        <p:txBody>
          <a:bodyPr wrap="square" rtlCol="0">
            <a:spAutoFit/>
          </a:bodyPr>
          <a:lstStyle/>
          <a:p>
            <a:endParaRPr lang="zh-CN" altLang="en-US" dirty="0"/>
          </a:p>
        </p:txBody>
      </p:sp>
      <p:sp>
        <p:nvSpPr>
          <p:cNvPr id="5" name="文本框 4"/>
          <p:cNvSpPr txBox="1"/>
          <p:nvPr/>
        </p:nvSpPr>
        <p:spPr>
          <a:xfrm>
            <a:off x="2100263" y="3429000"/>
            <a:ext cx="3192462" cy="1655763"/>
          </a:xfrm>
          <a:prstGeom prst="rect">
            <a:avLst/>
          </a:prstGeom>
          <a:solidFill>
            <a:srgbClr val="FFFF00"/>
          </a:solidFill>
        </p:spPr>
        <p:txBody>
          <a:bodyPr wrap="square" rtlCol="0">
            <a:spAutoFit/>
          </a:bodyPr>
          <a:lstStyle/>
          <a:p>
            <a:endParaRPr lang="zh-CN" altLang="en-US" dirty="0"/>
          </a:p>
        </p:txBody>
      </p:sp>
      <p:sp>
        <p:nvSpPr>
          <p:cNvPr id="4" name="文本框 3"/>
          <p:cNvSpPr txBox="1"/>
          <p:nvPr/>
        </p:nvSpPr>
        <p:spPr>
          <a:xfrm>
            <a:off x="4483894" y="872860"/>
            <a:ext cx="3887788" cy="1800423"/>
          </a:xfrm>
          <a:prstGeom prst="rect">
            <a:avLst/>
          </a:prstGeom>
          <a:solidFill>
            <a:srgbClr val="00B050"/>
          </a:solidFill>
        </p:spPr>
        <p:txBody>
          <a:bodyPr wrap="square" rtlCol="0">
            <a:spAutoFit/>
          </a:bodyPr>
          <a:lstStyle/>
          <a:p>
            <a:endParaRPr lang="zh-CN" altLang="en-US" dirty="0"/>
          </a:p>
        </p:txBody>
      </p:sp>
      <p:sp>
        <p:nvSpPr>
          <p:cNvPr id="3" name="文本框 2"/>
          <p:cNvSpPr txBox="1"/>
          <p:nvPr/>
        </p:nvSpPr>
        <p:spPr>
          <a:xfrm>
            <a:off x="61913" y="1052513"/>
            <a:ext cx="3270250" cy="1276350"/>
          </a:xfrm>
          <a:prstGeom prst="rect">
            <a:avLst/>
          </a:prstGeom>
          <a:solidFill>
            <a:srgbClr val="FFC000"/>
          </a:solidFill>
        </p:spPr>
        <p:txBody>
          <a:bodyPr wrap="square" rtlCol="0">
            <a:spAutoFit/>
          </a:bodyPr>
          <a:lstStyle/>
          <a:p>
            <a:endParaRPr lang="zh-CN" altLang="en-US" dirty="0"/>
          </a:p>
        </p:txBody>
      </p:sp>
      <p:sp>
        <p:nvSpPr>
          <p:cNvPr id="686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27001D-9327-4A82-AAC2-E4CB0905D4F5}" type="slidenum">
              <a:rPr lang="zh-CN" altLang="en-US" smtClean="0">
                <a:solidFill>
                  <a:schemeClr val="accent1"/>
                </a:solidFill>
              </a:rPr>
              <a:pPr/>
              <a:t>34</a:t>
            </a:fld>
            <a:r>
              <a:rPr lang="en-US" altLang="zh-CN" dirty="0">
                <a:solidFill>
                  <a:schemeClr val="accent1"/>
                </a:solidFill>
              </a:rPr>
              <a:t>/42</a:t>
            </a:r>
          </a:p>
        </p:txBody>
      </p:sp>
      <p:sp>
        <p:nvSpPr>
          <p:cNvPr id="68611"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定理的</a:t>
            </a:r>
            <a:r>
              <a:rPr lang="zh-CN" altLang="en-US" sz="4000" b="1" dirty="0">
                <a:latin typeface="Calibri" panose="020F0502020204030204" pitchFamily="34" charset="0"/>
                <a:ea typeface="宋体" panose="02010600030101010101" pitchFamily="2" charset="-122"/>
              </a:rPr>
              <a:t>证明思路</a:t>
            </a:r>
            <a:r>
              <a:rPr lang="en-US" altLang="zh-CN" sz="4000" b="1" dirty="0">
                <a:latin typeface="Calibri" panose="020F0502020204030204" pitchFamily="34" charset="0"/>
                <a:ea typeface="宋体" panose="02010600030101010101" pitchFamily="2" charset="-122"/>
              </a:rPr>
              <a:t>(</a:t>
            </a:r>
            <a:r>
              <a:rPr lang="zh-CN" altLang="en-US" sz="4000" b="1" dirty="0">
                <a:latin typeface="Calibri" panose="020F0502020204030204" pitchFamily="34" charset="0"/>
                <a:ea typeface="宋体" panose="02010600030101010101" pitchFamily="2" charset="-122"/>
              </a:rPr>
              <a:t>续</a:t>
            </a:r>
            <a:r>
              <a:rPr lang="en-US" altLang="zh-CN" sz="4000" b="1" dirty="0">
                <a:latin typeface="Calibri" panose="020F0502020204030204" pitchFamily="34" charset="0"/>
                <a:ea typeface="宋体" panose="02010600030101010101" pitchFamily="2" charset="-122"/>
              </a:rPr>
              <a:t>)</a:t>
            </a:r>
            <a:endParaRPr lang="zh-CN" altLang="en-US" sz="4000" b="1" dirty="0">
              <a:latin typeface="Calibri" panose="020F0502020204030204" pitchFamily="34" charset="0"/>
              <a:ea typeface="宋体" panose="02010600030101010101" pitchFamily="2" charset="-122"/>
            </a:endParaRPr>
          </a:p>
        </p:txBody>
      </p:sp>
      <p:sp>
        <p:nvSpPr>
          <p:cNvPr id="68612" name="Oval 36"/>
          <p:cNvSpPr>
            <a:spLocks noChangeArrowheads="1"/>
          </p:cNvSpPr>
          <p:nvPr/>
        </p:nvSpPr>
        <p:spPr bwMode="auto">
          <a:xfrm>
            <a:off x="5673725" y="2112963"/>
            <a:ext cx="217488"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3" name="Oval 37"/>
          <p:cNvSpPr>
            <a:spLocks noChangeArrowheads="1"/>
          </p:cNvSpPr>
          <p:nvPr/>
        </p:nvSpPr>
        <p:spPr bwMode="auto">
          <a:xfrm>
            <a:off x="4868863" y="1052513"/>
            <a:ext cx="217487"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4" name="Oval 38"/>
          <p:cNvSpPr>
            <a:spLocks noChangeArrowheads="1"/>
          </p:cNvSpPr>
          <p:nvPr/>
        </p:nvSpPr>
        <p:spPr bwMode="auto">
          <a:xfrm>
            <a:off x="6524625" y="1052513"/>
            <a:ext cx="217488"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15" name="Line 39"/>
          <p:cNvSpPr>
            <a:spLocks noChangeShapeType="1"/>
          </p:cNvSpPr>
          <p:nvPr/>
        </p:nvSpPr>
        <p:spPr bwMode="auto">
          <a:xfrm>
            <a:off x="5011738" y="1195388"/>
            <a:ext cx="15128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6" name="Text Box 40"/>
          <p:cNvSpPr txBox="1">
            <a:spLocks noChangeArrowheads="1"/>
          </p:cNvSpPr>
          <p:nvPr/>
        </p:nvSpPr>
        <p:spPr bwMode="auto">
          <a:xfrm>
            <a:off x="4787900" y="1287463"/>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8617" name="Text Box 41"/>
          <p:cNvSpPr txBox="1">
            <a:spLocks noChangeArrowheads="1"/>
          </p:cNvSpPr>
          <p:nvPr/>
        </p:nvSpPr>
        <p:spPr bwMode="auto">
          <a:xfrm>
            <a:off x="6372225" y="1287463"/>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8618" name="Line 42"/>
          <p:cNvSpPr>
            <a:spLocks noChangeShapeType="1"/>
          </p:cNvSpPr>
          <p:nvPr/>
        </p:nvSpPr>
        <p:spPr bwMode="auto">
          <a:xfrm>
            <a:off x="5024438" y="1249363"/>
            <a:ext cx="720725" cy="863600"/>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Text Box 43"/>
          <p:cNvSpPr txBox="1">
            <a:spLocks noChangeArrowheads="1"/>
          </p:cNvSpPr>
          <p:nvPr/>
        </p:nvSpPr>
        <p:spPr bwMode="auto">
          <a:xfrm>
            <a:off x="5076825" y="20605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8620" name="Text Box 46"/>
          <p:cNvSpPr txBox="1">
            <a:spLocks noChangeArrowheads="1"/>
          </p:cNvSpPr>
          <p:nvPr/>
        </p:nvSpPr>
        <p:spPr bwMode="auto">
          <a:xfrm>
            <a:off x="3563938" y="9080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或</a:t>
            </a:r>
          </a:p>
        </p:txBody>
      </p:sp>
      <p:sp>
        <p:nvSpPr>
          <p:cNvPr id="68621" name="Oval 64"/>
          <p:cNvSpPr>
            <a:spLocks noChangeArrowheads="1"/>
          </p:cNvSpPr>
          <p:nvPr/>
        </p:nvSpPr>
        <p:spPr bwMode="auto">
          <a:xfrm>
            <a:off x="1193800" y="1438275"/>
            <a:ext cx="125413"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2" name="Oval 65"/>
          <p:cNvSpPr>
            <a:spLocks noChangeArrowheads="1"/>
          </p:cNvSpPr>
          <p:nvPr/>
        </p:nvSpPr>
        <p:spPr bwMode="auto">
          <a:xfrm>
            <a:off x="2100263" y="1412875"/>
            <a:ext cx="123825"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3" name="Oval 66"/>
          <p:cNvSpPr>
            <a:spLocks noChangeArrowheads="1"/>
          </p:cNvSpPr>
          <p:nvPr/>
        </p:nvSpPr>
        <p:spPr bwMode="auto">
          <a:xfrm>
            <a:off x="3049588" y="1412875"/>
            <a:ext cx="123825"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24" name="Line 67"/>
          <p:cNvSpPr>
            <a:spLocks noChangeShapeType="1"/>
          </p:cNvSpPr>
          <p:nvPr/>
        </p:nvSpPr>
        <p:spPr bwMode="auto">
          <a:xfrm>
            <a:off x="2182813" y="1555750"/>
            <a:ext cx="8667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5" name="Text Box 68"/>
          <p:cNvSpPr txBox="1">
            <a:spLocks noChangeArrowheads="1"/>
          </p:cNvSpPr>
          <p:nvPr/>
        </p:nvSpPr>
        <p:spPr bwMode="auto">
          <a:xfrm>
            <a:off x="1957388" y="1647825"/>
            <a:ext cx="449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8626" name="Text Box 69"/>
          <p:cNvSpPr txBox="1">
            <a:spLocks noChangeArrowheads="1"/>
          </p:cNvSpPr>
          <p:nvPr/>
        </p:nvSpPr>
        <p:spPr bwMode="auto">
          <a:xfrm>
            <a:off x="2867025" y="1647825"/>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3</a:t>
            </a:r>
          </a:p>
        </p:txBody>
      </p:sp>
      <p:sp>
        <p:nvSpPr>
          <p:cNvPr id="68627" name="Line 70"/>
          <p:cNvSpPr>
            <a:spLocks noChangeShapeType="1"/>
          </p:cNvSpPr>
          <p:nvPr/>
        </p:nvSpPr>
        <p:spPr bwMode="auto">
          <a:xfrm flipV="1">
            <a:off x="1317625" y="1511300"/>
            <a:ext cx="78422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8" name="Text Box 71"/>
          <p:cNvSpPr txBox="1">
            <a:spLocks noChangeArrowheads="1"/>
          </p:cNvSpPr>
          <p:nvPr/>
        </p:nvSpPr>
        <p:spPr bwMode="auto">
          <a:xfrm>
            <a:off x="971550" y="1746250"/>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8629" name="Oval 72"/>
          <p:cNvSpPr>
            <a:spLocks noChangeArrowheads="1"/>
          </p:cNvSpPr>
          <p:nvPr/>
        </p:nvSpPr>
        <p:spPr bwMode="auto">
          <a:xfrm>
            <a:off x="279400" y="1438275"/>
            <a:ext cx="125413"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30" name="Line 73"/>
          <p:cNvSpPr>
            <a:spLocks noChangeShapeType="1"/>
          </p:cNvSpPr>
          <p:nvPr/>
        </p:nvSpPr>
        <p:spPr bwMode="auto">
          <a:xfrm flipV="1">
            <a:off x="403225" y="1511300"/>
            <a:ext cx="784225" cy="0"/>
          </a:xfrm>
          <a:prstGeom prst="line">
            <a:avLst/>
          </a:prstGeom>
          <a:noFill/>
          <a:ln w="57150">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1" name="Text Box 74"/>
          <p:cNvSpPr txBox="1">
            <a:spLocks noChangeArrowheads="1"/>
          </p:cNvSpPr>
          <p:nvPr/>
        </p:nvSpPr>
        <p:spPr bwMode="auto">
          <a:xfrm>
            <a:off x="61913" y="174625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8632" name="Oval 75"/>
          <p:cNvSpPr>
            <a:spLocks noChangeArrowheads="1"/>
          </p:cNvSpPr>
          <p:nvPr/>
        </p:nvSpPr>
        <p:spPr bwMode="auto">
          <a:xfrm>
            <a:off x="7810500" y="1052513"/>
            <a:ext cx="123825" cy="215900"/>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33" name="Text Box 78"/>
          <p:cNvSpPr txBox="1">
            <a:spLocks noChangeArrowheads="1"/>
          </p:cNvSpPr>
          <p:nvPr/>
        </p:nvSpPr>
        <p:spPr bwMode="auto">
          <a:xfrm>
            <a:off x="7667625" y="1287463"/>
            <a:ext cx="449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3</a:t>
            </a:r>
          </a:p>
        </p:txBody>
      </p:sp>
      <p:sp>
        <p:nvSpPr>
          <p:cNvPr id="68634" name="Line 80"/>
          <p:cNvSpPr>
            <a:spLocks noChangeShapeType="1"/>
          </p:cNvSpPr>
          <p:nvPr/>
        </p:nvSpPr>
        <p:spPr bwMode="auto">
          <a:xfrm>
            <a:off x="6732588" y="1195388"/>
            <a:ext cx="10795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 name="Group 177"/>
          <p:cNvGrpSpPr>
            <a:grpSpLocks/>
          </p:cNvGrpSpPr>
          <p:nvPr/>
        </p:nvGrpSpPr>
        <p:grpSpPr bwMode="auto">
          <a:xfrm>
            <a:off x="0" y="3187700"/>
            <a:ext cx="9036050" cy="1897063"/>
            <a:chOff x="0" y="2008"/>
            <a:chExt cx="5692" cy="1195"/>
          </a:xfrm>
        </p:grpSpPr>
        <p:sp>
          <p:nvSpPr>
            <p:cNvPr id="68638" name="Line 48"/>
            <p:cNvSpPr>
              <a:spLocks noChangeShapeType="1"/>
            </p:cNvSpPr>
            <p:nvPr/>
          </p:nvSpPr>
          <p:spPr bwMode="auto">
            <a:xfrm>
              <a:off x="0" y="2008"/>
              <a:ext cx="47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Oval 130"/>
            <p:cNvSpPr>
              <a:spLocks noChangeArrowheads="1"/>
            </p:cNvSpPr>
            <p:nvPr/>
          </p:nvSpPr>
          <p:spPr bwMode="auto">
            <a:xfrm>
              <a:off x="1962" y="29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40" name="Oval 131"/>
            <p:cNvSpPr>
              <a:spLocks noChangeArrowheads="1"/>
            </p:cNvSpPr>
            <p:nvPr/>
          </p:nvSpPr>
          <p:spPr bwMode="auto">
            <a:xfrm>
              <a:off x="1463" y="228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41" name="Oval 132"/>
            <p:cNvSpPr>
              <a:spLocks noChangeArrowheads="1"/>
            </p:cNvSpPr>
            <p:nvPr/>
          </p:nvSpPr>
          <p:spPr bwMode="auto">
            <a:xfrm>
              <a:off x="2240" y="228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42" name="Line 133"/>
            <p:cNvSpPr>
              <a:spLocks noChangeShapeType="1"/>
            </p:cNvSpPr>
            <p:nvPr/>
          </p:nvSpPr>
          <p:spPr bwMode="auto">
            <a:xfrm flipV="1">
              <a:off x="1509" y="2370"/>
              <a:ext cx="731" cy="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3" name="Text Box 134"/>
            <p:cNvSpPr txBox="1">
              <a:spLocks noChangeArrowheads="1"/>
            </p:cNvSpPr>
            <p:nvPr/>
          </p:nvSpPr>
          <p:spPr bwMode="auto">
            <a:xfrm>
              <a:off x="1407" y="2371"/>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8644" name="Text Box 135"/>
            <p:cNvSpPr txBox="1">
              <a:spLocks noChangeArrowheads="1"/>
            </p:cNvSpPr>
            <p:nvPr/>
          </p:nvSpPr>
          <p:spPr bwMode="auto">
            <a:xfrm>
              <a:off x="1963" y="242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8645" name="Line 136"/>
            <p:cNvSpPr>
              <a:spLocks noChangeShapeType="1"/>
            </p:cNvSpPr>
            <p:nvPr/>
          </p:nvSpPr>
          <p:spPr bwMode="auto">
            <a:xfrm>
              <a:off x="1554" y="2404"/>
              <a:ext cx="454" cy="544"/>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6" name="Text Box 137"/>
            <p:cNvSpPr txBox="1">
              <a:spLocks noChangeArrowheads="1"/>
            </p:cNvSpPr>
            <p:nvPr/>
          </p:nvSpPr>
          <p:spPr bwMode="auto">
            <a:xfrm>
              <a:off x="1725" y="2915"/>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8647" name="Oval 138"/>
            <p:cNvSpPr>
              <a:spLocks noChangeArrowheads="1"/>
            </p:cNvSpPr>
            <p:nvPr/>
          </p:nvSpPr>
          <p:spPr bwMode="auto">
            <a:xfrm>
              <a:off x="3050" y="2280"/>
              <a:ext cx="78"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48" name="Text Box 139"/>
            <p:cNvSpPr txBox="1">
              <a:spLocks noChangeArrowheads="1"/>
            </p:cNvSpPr>
            <p:nvPr/>
          </p:nvSpPr>
          <p:spPr bwMode="auto">
            <a:xfrm>
              <a:off x="2960" y="242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3</a:t>
              </a:r>
            </a:p>
          </p:txBody>
        </p:sp>
        <p:sp>
          <p:nvSpPr>
            <p:cNvPr id="68649" name="Line 140"/>
            <p:cNvSpPr>
              <a:spLocks noChangeShapeType="1"/>
            </p:cNvSpPr>
            <p:nvPr/>
          </p:nvSpPr>
          <p:spPr bwMode="auto">
            <a:xfrm>
              <a:off x="2371" y="2370"/>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0" name="Oval 156"/>
            <p:cNvSpPr>
              <a:spLocks noChangeArrowheads="1"/>
            </p:cNvSpPr>
            <p:nvPr/>
          </p:nvSpPr>
          <p:spPr bwMode="auto">
            <a:xfrm>
              <a:off x="4411" y="2948"/>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1" name="Oval 157"/>
            <p:cNvSpPr>
              <a:spLocks noChangeArrowheads="1"/>
            </p:cNvSpPr>
            <p:nvPr/>
          </p:nvSpPr>
          <p:spPr bwMode="auto">
            <a:xfrm>
              <a:off x="3912" y="228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2" name="Oval 158"/>
            <p:cNvSpPr>
              <a:spLocks noChangeArrowheads="1"/>
            </p:cNvSpPr>
            <p:nvPr/>
          </p:nvSpPr>
          <p:spPr bwMode="auto">
            <a:xfrm>
              <a:off x="4689" y="228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3" name="Line 159"/>
            <p:cNvSpPr>
              <a:spLocks noChangeShapeType="1"/>
            </p:cNvSpPr>
            <p:nvPr/>
          </p:nvSpPr>
          <p:spPr bwMode="auto">
            <a:xfrm flipV="1">
              <a:off x="3958" y="2370"/>
              <a:ext cx="731" cy="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4" name="Text Box 160"/>
            <p:cNvSpPr txBox="1">
              <a:spLocks noChangeArrowheads="1"/>
            </p:cNvSpPr>
            <p:nvPr/>
          </p:nvSpPr>
          <p:spPr bwMode="auto">
            <a:xfrm>
              <a:off x="3811" y="2374"/>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8655" name="Text Box 161"/>
            <p:cNvSpPr txBox="1">
              <a:spLocks noChangeArrowheads="1"/>
            </p:cNvSpPr>
            <p:nvPr/>
          </p:nvSpPr>
          <p:spPr bwMode="auto">
            <a:xfrm>
              <a:off x="4412" y="242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8656" name="Line 162"/>
            <p:cNvSpPr>
              <a:spLocks noChangeShapeType="1"/>
            </p:cNvSpPr>
            <p:nvPr/>
          </p:nvSpPr>
          <p:spPr bwMode="auto">
            <a:xfrm>
              <a:off x="4003" y="2404"/>
              <a:ext cx="454"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57" name="Text Box 163"/>
            <p:cNvSpPr txBox="1">
              <a:spLocks noChangeArrowheads="1"/>
            </p:cNvSpPr>
            <p:nvPr/>
          </p:nvSpPr>
          <p:spPr bwMode="auto">
            <a:xfrm>
              <a:off x="4150" y="287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8658" name="Oval 164"/>
            <p:cNvSpPr>
              <a:spLocks noChangeArrowheads="1"/>
            </p:cNvSpPr>
            <p:nvPr/>
          </p:nvSpPr>
          <p:spPr bwMode="auto">
            <a:xfrm>
              <a:off x="5499" y="2280"/>
              <a:ext cx="78"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8659" name="Text Box 165"/>
            <p:cNvSpPr txBox="1">
              <a:spLocks noChangeArrowheads="1"/>
            </p:cNvSpPr>
            <p:nvPr/>
          </p:nvSpPr>
          <p:spPr bwMode="auto">
            <a:xfrm>
              <a:off x="5409" y="242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3</a:t>
              </a:r>
            </a:p>
          </p:txBody>
        </p:sp>
        <p:sp>
          <p:nvSpPr>
            <p:cNvPr id="68660" name="Line 166"/>
            <p:cNvSpPr>
              <a:spLocks noChangeShapeType="1"/>
            </p:cNvSpPr>
            <p:nvPr/>
          </p:nvSpPr>
          <p:spPr bwMode="auto">
            <a:xfrm>
              <a:off x="4820" y="2370"/>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1" name="Line 168"/>
            <p:cNvSpPr>
              <a:spLocks noChangeShapeType="1"/>
            </p:cNvSpPr>
            <p:nvPr/>
          </p:nvSpPr>
          <p:spPr bwMode="auto">
            <a:xfrm flipH="1">
              <a:off x="2087" y="2416"/>
              <a:ext cx="998" cy="54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2" name="Line 170"/>
            <p:cNvSpPr>
              <a:spLocks noChangeShapeType="1"/>
            </p:cNvSpPr>
            <p:nvPr/>
          </p:nvSpPr>
          <p:spPr bwMode="auto">
            <a:xfrm flipV="1">
              <a:off x="4467" y="2416"/>
              <a:ext cx="1043" cy="5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63" name="Text Box 172"/>
            <p:cNvSpPr txBox="1">
              <a:spLocks noChangeArrowheads="1"/>
            </p:cNvSpPr>
            <p:nvPr/>
          </p:nvSpPr>
          <p:spPr bwMode="auto">
            <a:xfrm>
              <a:off x="3334" y="2276"/>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或</a:t>
              </a:r>
            </a:p>
          </p:txBody>
        </p:sp>
      </p:grpSp>
      <p:sp>
        <p:nvSpPr>
          <p:cNvPr id="575663" name="Rectangle 175"/>
          <p:cNvSpPr>
            <a:spLocks noChangeArrowheads="1"/>
          </p:cNvSpPr>
          <p:nvPr/>
        </p:nvSpPr>
        <p:spPr bwMode="auto">
          <a:xfrm>
            <a:off x="395288" y="2492375"/>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00"/>
                </a:solidFill>
              </a:rPr>
              <a:t>(v</a:t>
            </a:r>
            <a:r>
              <a:rPr lang="en-US" altLang="zh-CN" sz="2400" baseline="-25000">
                <a:solidFill>
                  <a:srgbClr val="333300"/>
                </a:solidFill>
              </a:rPr>
              <a:t>x</a:t>
            </a:r>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v</a:t>
            </a:r>
            <a:r>
              <a:rPr lang="en-US" altLang="zh-CN" sz="2400" baseline="-25000">
                <a:solidFill>
                  <a:srgbClr val="333300"/>
                </a:solidFill>
              </a:rPr>
              <a:t>3</a:t>
            </a:r>
            <a:r>
              <a:rPr lang="en-US" altLang="zh-CN" sz="2400">
                <a:solidFill>
                  <a:srgbClr val="333300"/>
                </a:solidFill>
              </a:rPr>
              <a:t>)</a:t>
            </a:r>
          </a:p>
        </p:txBody>
      </p:sp>
      <p:sp>
        <p:nvSpPr>
          <p:cNvPr id="575664" name="Rectangle 176"/>
          <p:cNvSpPr>
            <a:spLocks noChangeArrowheads="1"/>
          </p:cNvSpPr>
          <p:nvPr/>
        </p:nvSpPr>
        <p:spPr bwMode="auto">
          <a:xfrm>
            <a:off x="2268538" y="5300663"/>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v</a:t>
            </a:r>
            <a:r>
              <a:rPr lang="en-US" altLang="zh-CN" sz="2400" baseline="-25000">
                <a:solidFill>
                  <a:srgbClr val="333300"/>
                </a:solidFill>
              </a:rPr>
              <a:t>3</a:t>
            </a:r>
            <a:r>
              <a:rPr lang="en-US" altLang="zh-CN" sz="2400">
                <a:solidFill>
                  <a:srgbClr val="333300"/>
                </a:solidFill>
              </a:rPr>
              <a:t>v</a:t>
            </a:r>
            <a:r>
              <a:rPr lang="en-US" altLang="zh-CN" sz="2400" baseline="-25000">
                <a:solidFill>
                  <a:srgbClr val="333300"/>
                </a:solidFill>
              </a:rPr>
              <a:t>x</a:t>
            </a:r>
            <a:r>
              <a:rPr lang="en-US" altLang="zh-CN" sz="2400">
                <a:solidFill>
                  <a:srgbClr val="33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575663"/>
                                        </p:tgtEl>
                                        <p:attrNameLst>
                                          <p:attrName>style.visibility</p:attrName>
                                        </p:attrNameLst>
                                      </p:cBhvr>
                                      <p:to>
                                        <p:strVal val="visible"/>
                                      </p:to>
                                    </p:set>
                                    <p:anim calcmode="lin" valueType="num">
                                      <p:cBhvr additive="base">
                                        <p:cTn id="7" dur="500" fill="hold"/>
                                        <p:tgtEl>
                                          <p:spTgt spid="575663"/>
                                        </p:tgtEl>
                                        <p:attrNameLst>
                                          <p:attrName>ppt_x</p:attrName>
                                        </p:attrNameLst>
                                      </p:cBhvr>
                                      <p:tavLst>
                                        <p:tav tm="0">
                                          <p:val>
                                            <p:strVal val="#ppt_x"/>
                                          </p:val>
                                        </p:tav>
                                        <p:tav tm="100000">
                                          <p:val>
                                            <p:strVal val="#ppt_x"/>
                                          </p:val>
                                        </p:tav>
                                      </p:tavLst>
                                    </p:anim>
                                    <p:anim calcmode="lin" valueType="num">
                                      <p:cBhvr additive="base">
                                        <p:cTn id="8" dur="500" fill="hold"/>
                                        <p:tgtEl>
                                          <p:spTgt spid="57566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5664"/>
                                        </p:tgtEl>
                                        <p:attrNameLst>
                                          <p:attrName>style.visibility</p:attrName>
                                        </p:attrNameLst>
                                      </p:cBhvr>
                                      <p:to>
                                        <p:strVal val="visible"/>
                                      </p:to>
                                    </p:set>
                                    <p:anim calcmode="lin" valueType="num">
                                      <p:cBhvr additive="base">
                                        <p:cTn id="15" dur="500" fill="hold"/>
                                        <p:tgtEl>
                                          <p:spTgt spid="575664"/>
                                        </p:tgtEl>
                                        <p:attrNameLst>
                                          <p:attrName>ppt_x</p:attrName>
                                        </p:attrNameLst>
                                      </p:cBhvr>
                                      <p:tavLst>
                                        <p:tav tm="0">
                                          <p:val>
                                            <p:strVal val="#ppt_x"/>
                                          </p:val>
                                        </p:tav>
                                        <p:tav tm="100000">
                                          <p:val>
                                            <p:strVal val="#ppt_x"/>
                                          </p:val>
                                        </p:tav>
                                      </p:tavLst>
                                    </p:anim>
                                    <p:anim calcmode="lin" valueType="num">
                                      <p:cBhvr additive="base">
                                        <p:cTn id="16" dur="500" fill="hold"/>
                                        <p:tgtEl>
                                          <p:spTgt spid="5756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663" grpId="0"/>
      <p:bldP spid="57566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5135563" y="3176588"/>
            <a:ext cx="3402087" cy="2089150"/>
          </a:xfrm>
          <a:prstGeom prst="rect">
            <a:avLst/>
          </a:prstGeom>
          <a:solidFill>
            <a:srgbClr val="FFC000"/>
          </a:solidFill>
        </p:spPr>
        <p:txBody>
          <a:bodyPr wrap="square" rtlCol="0">
            <a:spAutoFit/>
          </a:bodyPr>
          <a:lstStyle/>
          <a:p>
            <a:endParaRPr lang="zh-CN" altLang="en-US" dirty="0"/>
          </a:p>
        </p:txBody>
      </p:sp>
      <p:sp>
        <p:nvSpPr>
          <p:cNvPr id="4" name="文本框 3"/>
          <p:cNvSpPr txBox="1"/>
          <p:nvPr/>
        </p:nvSpPr>
        <p:spPr>
          <a:xfrm>
            <a:off x="755576" y="3140075"/>
            <a:ext cx="3402087" cy="2089150"/>
          </a:xfrm>
          <a:prstGeom prst="rect">
            <a:avLst/>
          </a:prstGeom>
          <a:solidFill>
            <a:srgbClr val="FFFF00"/>
          </a:solidFill>
        </p:spPr>
        <p:txBody>
          <a:bodyPr wrap="square" rtlCol="0">
            <a:spAutoFit/>
          </a:bodyPr>
          <a:lstStyle/>
          <a:p>
            <a:endParaRPr lang="zh-CN" altLang="en-US" dirty="0"/>
          </a:p>
        </p:txBody>
      </p:sp>
      <p:sp>
        <p:nvSpPr>
          <p:cNvPr id="2" name="文本框 1"/>
          <p:cNvSpPr txBox="1"/>
          <p:nvPr/>
        </p:nvSpPr>
        <p:spPr>
          <a:xfrm>
            <a:off x="2538413" y="980728"/>
            <a:ext cx="3822700" cy="1800200"/>
          </a:xfrm>
          <a:prstGeom prst="rect">
            <a:avLst/>
          </a:prstGeom>
          <a:solidFill>
            <a:srgbClr val="00B0F0"/>
          </a:solidFill>
        </p:spPr>
        <p:txBody>
          <a:bodyPr wrap="square" rtlCol="0">
            <a:spAutoFit/>
          </a:bodyPr>
          <a:lstStyle/>
          <a:p>
            <a:endParaRPr lang="zh-CN" altLang="en-US" dirty="0"/>
          </a:p>
        </p:txBody>
      </p:sp>
      <p:sp>
        <p:nvSpPr>
          <p:cNvPr id="696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6C5963-7287-43B7-8B30-A622C3F2ACED}" type="slidenum">
              <a:rPr lang="zh-CN" altLang="en-US" smtClean="0">
                <a:solidFill>
                  <a:schemeClr val="accent1"/>
                </a:solidFill>
              </a:rPr>
              <a:pPr/>
              <a:t>35</a:t>
            </a:fld>
            <a:r>
              <a:rPr lang="en-US" altLang="zh-CN" dirty="0">
                <a:solidFill>
                  <a:schemeClr val="accent1"/>
                </a:solidFill>
              </a:rPr>
              <a:t>/42</a:t>
            </a:r>
          </a:p>
        </p:txBody>
      </p:sp>
      <p:sp>
        <p:nvSpPr>
          <p:cNvPr id="69635" name="Rectangle 2"/>
          <p:cNvSpPr>
            <a:spLocks noGrp="1"/>
          </p:cNvSpPr>
          <p:nvPr>
            <p:ph type="title" idx="4294967295"/>
          </p:nvPr>
        </p:nvSpPr>
        <p:spPr>
          <a:xfrm>
            <a:off x="179388" y="-26988"/>
            <a:ext cx="8964612" cy="642938"/>
          </a:xfrm>
        </p:spPr>
        <p:txBody>
          <a:bodyPr/>
          <a:lstStyle/>
          <a:p>
            <a:pPr algn="l"/>
            <a:r>
              <a:rPr lang="zh-CN" altLang="en-US" dirty="0">
                <a:latin typeface="Calibri" panose="020F0502020204030204" pitchFamily="34" charset="0"/>
                <a:ea typeface="宋体" panose="02010600030101010101" pitchFamily="2" charset="-122"/>
              </a:rPr>
              <a:t>定理的</a:t>
            </a:r>
            <a:r>
              <a:rPr lang="zh-CN" altLang="en-US" sz="4000" b="1" dirty="0">
                <a:latin typeface="Calibri" panose="020F0502020204030204" pitchFamily="34" charset="0"/>
                <a:ea typeface="宋体" panose="02010600030101010101" pitchFamily="2" charset="-122"/>
              </a:rPr>
              <a:t>证明思路</a:t>
            </a:r>
            <a:r>
              <a:rPr lang="en-US" altLang="zh-CN" sz="4000" b="1" dirty="0">
                <a:latin typeface="Calibri" panose="020F0502020204030204" pitchFamily="34" charset="0"/>
                <a:ea typeface="宋体" panose="02010600030101010101" pitchFamily="2" charset="-122"/>
              </a:rPr>
              <a:t>(</a:t>
            </a:r>
            <a:r>
              <a:rPr lang="zh-CN" altLang="en-US" sz="4000" b="1" dirty="0">
                <a:latin typeface="Calibri" panose="020F0502020204030204" pitchFamily="34" charset="0"/>
                <a:ea typeface="宋体" panose="02010600030101010101" pitchFamily="2" charset="-122"/>
              </a:rPr>
              <a:t>续</a:t>
            </a:r>
            <a:r>
              <a:rPr lang="en-US" altLang="zh-CN" sz="4000" b="1" dirty="0">
                <a:latin typeface="Calibri" panose="020F0502020204030204" pitchFamily="34" charset="0"/>
                <a:ea typeface="宋体" panose="02010600030101010101" pitchFamily="2" charset="-122"/>
              </a:rPr>
              <a:t>)</a:t>
            </a:r>
            <a:endParaRPr lang="zh-CN" altLang="en-US" sz="4000" b="1" dirty="0">
              <a:latin typeface="Calibri" panose="020F0502020204030204" pitchFamily="34" charset="0"/>
              <a:ea typeface="宋体" panose="02010600030101010101" pitchFamily="2" charset="-122"/>
            </a:endParaRPr>
          </a:p>
        </p:txBody>
      </p:sp>
      <p:grpSp>
        <p:nvGrpSpPr>
          <p:cNvPr id="69636" name="Group 81"/>
          <p:cNvGrpSpPr>
            <a:grpSpLocks/>
          </p:cNvGrpSpPr>
          <p:nvPr/>
        </p:nvGrpSpPr>
        <p:grpSpPr bwMode="auto">
          <a:xfrm>
            <a:off x="2987675" y="1196975"/>
            <a:ext cx="2986088" cy="1393825"/>
            <a:chOff x="1882" y="754"/>
            <a:chExt cx="1881" cy="878"/>
          </a:xfrm>
        </p:grpSpPr>
        <p:sp>
          <p:nvSpPr>
            <p:cNvPr id="69668" name="Oval 64"/>
            <p:cNvSpPr>
              <a:spLocks noChangeArrowheads="1"/>
            </p:cNvSpPr>
            <p:nvPr/>
          </p:nvSpPr>
          <p:spPr bwMode="auto">
            <a:xfrm>
              <a:off x="2482" y="142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69" name="Oval 65"/>
            <p:cNvSpPr>
              <a:spLocks noChangeArrowheads="1"/>
            </p:cNvSpPr>
            <p:nvPr/>
          </p:nvSpPr>
          <p:spPr bwMode="auto">
            <a:xfrm>
              <a:off x="1983" y="75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70" name="Oval 66"/>
            <p:cNvSpPr>
              <a:spLocks noChangeArrowheads="1"/>
            </p:cNvSpPr>
            <p:nvPr/>
          </p:nvSpPr>
          <p:spPr bwMode="auto">
            <a:xfrm>
              <a:off x="2760" y="75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71" name="Line 67"/>
            <p:cNvSpPr>
              <a:spLocks noChangeShapeType="1"/>
            </p:cNvSpPr>
            <p:nvPr/>
          </p:nvSpPr>
          <p:spPr bwMode="auto">
            <a:xfrm flipV="1">
              <a:off x="2029" y="844"/>
              <a:ext cx="731" cy="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2" name="Text Box 68"/>
            <p:cNvSpPr txBox="1">
              <a:spLocks noChangeArrowheads="1"/>
            </p:cNvSpPr>
            <p:nvPr/>
          </p:nvSpPr>
          <p:spPr bwMode="auto">
            <a:xfrm>
              <a:off x="1882" y="84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9673" name="Text Box 69"/>
            <p:cNvSpPr txBox="1">
              <a:spLocks noChangeArrowheads="1"/>
            </p:cNvSpPr>
            <p:nvPr/>
          </p:nvSpPr>
          <p:spPr bwMode="auto">
            <a:xfrm>
              <a:off x="2483" y="902"/>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9674" name="Line 70"/>
            <p:cNvSpPr>
              <a:spLocks noChangeShapeType="1"/>
            </p:cNvSpPr>
            <p:nvPr/>
          </p:nvSpPr>
          <p:spPr bwMode="auto">
            <a:xfrm>
              <a:off x="2074" y="878"/>
              <a:ext cx="454"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5" name="Text Box 71"/>
            <p:cNvSpPr txBox="1">
              <a:spLocks noChangeArrowheads="1"/>
            </p:cNvSpPr>
            <p:nvPr/>
          </p:nvSpPr>
          <p:spPr bwMode="auto">
            <a:xfrm>
              <a:off x="2221" y="1344"/>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9676" name="Oval 72"/>
            <p:cNvSpPr>
              <a:spLocks noChangeArrowheads="1"/>
            </p:cNvSpPr>
            <p:nvPr/>
          </p:nvSpPr>
          <p:spPr bwMode="auto">
            <a:xfrm>
              <a:off x="3570" y="754"/>
              <a:ext cx="78"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77" name="Text Box 73"/>
            <p:cNvSpPr txBox="1">
              <a:spLocks noChangeArrowheads="1"/>
            </p:cNvSpPr>
            <p:nvPr/>
          </p:nvSpPr>
          <p:spPr bwMode="auto">
            <a:xfrm>
              <a:off x="3480" y="902"/>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3</a:t>
              </a:r>
            </a:p>
          </p:txBody>
        </p:sp>
        <p:sp>
          <p:nvSpPr>
            <p:cNvPr id="69678" name="Line 74"/>
            <p:cNvSpPr>
              <a:spLocks noChangeShapeType="1"/>
            </p:cNvSpPr>
            <p:nvPr/>
          </p:nvSpPr>
          <p:spPr bwMode="auto">
            <a:xfrm>
              <a:off x="2891" y="844"/>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9" name="Line 76"/>
            <p:cNvSpPr>
              <a:spLocks noChangeShapeType="1"/>
            </p:cNvSpPr>
            <p:nvPr/>
          </p:nvSpPr>
          <p:spPr bwMode="auto">
            <a:xfrm flipV="1">
              <a:off x="2538" y="890"/>
              <a:ext cx="1043" cy="59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82"/>
          <p:cNvGrpSpPr>
            <a:grpSpLocks/>
          </p:cNvGrpSpPr>
          <p:nvPr/>
        </p:nvGrpSpPr>
        <p:grpSpPr bwMode="auto">
          <a:xfrm>
            <a:off x="395288" y="3067050"/>
            <a:ext cx="8207375" cy="2162175"/>
            <a:chOff x="249" y="1932"/>
            <a:chExt cx="5170" cy="1362"/>
          </a:xfrm>
        </p:grpSpPr>
        <p:sp>
          <p:nvSpPr>
            <p:cNvPr id="69640" name="Oval 27"/>
            <p:cNvSpPr>
              <a:spLocks noChangeArrowheads="1"/>
            </p:cNvSpPr>
            <p:nvPr/>
          </p:nvSpPr>
          <p:spPr bwMode="auto">
            <a:xfrm>
              <a:off x="1271" y="294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1" name="Oval 28"/>
            <p:cNvSpPr>
              <a:spLocks noChangeArrowheads="1"/>
            </p:cNvSpPr>
            <p:nvPr/>
          </p:nvSpPr>
          <p:spPr bwMode="auto">
            <a:xfrm>
              <a:off x="772" y="227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2" name="Oval 29"/>
            <p:cNvSpPr>
              <a:spLocks noChangeArrowheads="1"/>
            </p:cNvSpPr>
            <p:nvPr/>
          </p:nvSpPr>
          <p:spPr bwMode="auto">
            <a:xfrm>
              <a:off x="1549" y="227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3" name="Line 30"/>
            <p:cNvSpPr>
              <a:spLocks noChangeShapeType="1"/>
            </p:cNvSpPr>
            <p:nvPr/>
          </p:nvSpPr>
          <p:spPr bwMode="auto">
            <a:xfrm flipV="1">
              <a:off x="818" y="2367"/>
              <a:ext cx="731" cy="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4" name="Text Box 31"/>
            <p:cNvSpPr txBox="1">
              <a:spLocks noChangeArrowheads="1"/>
            </p:cNvSpPr>
            <p:nvPr/>
          </p:nvSpPr>
          <p:spPr bwMode="auto">
            <a:xfrm>
              <a:off x="671" y="2371"/>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9645" name="Text Box 32"/>
            <p:cNvSpPr txBox="1">
              <a:spLocks noChangeArrowheads="1"/>
            </p:cNvSpPr>
            <p:nvPr/>
          </p:nvSpPr>
          <p:spPr bwMode="auto">
            <a:xfrm>
              <a:off x="1373" y="197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9646" name="Line 33"/>
            <p:cNvSpPr>
              <a:spLocks noChangeShapeType="1"/>
            </p:cNvSpPr>
            <p:nvPr/>
          </p:nvSpPr>
          <p:spPr bwMode="auto">
            <a:xfrm>
              <a:off x="863" y="2401"/>
              <a:ext cx="454"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Text Box 34"/>
            <p:cNvSpPr txBox="1">
              <a:spLocks noChangeArrowheads="1"/>
            </p:cNvSpPr>
            <p:nvPr/>
          </p:nvSpPr>
          <p:spPr bwMode="auto">
            <a:xfrm>
              <a:off x="1132" y="300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9648" name="Oval 35"/>
            <p:cNvSpPr>
              <a:spLocks noChangeArrowheads="1"/>
            </p:cNvSpPr>
            <p:nvPr/>
          </p:nvSpPr>
          <p:spPr bwMode="auto">
            <a:xfrm>
              <a:off x="2359" y="2277"/>
              <a:ext cx="78"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49" name="Text Box 36"/>
            <p:cNvSpPr txBox="1">
              <a:spLocks noChangeArrowheads="1"/>
            </p:cNvSpPr>
            <p:nvPr/>
          </p:nvSpPr>
          <p:spPr bwMode="auto">
            <a:xfrm>
              <a:off x="2209" y="197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 v</a:t>
              </a:r>
              <a:r>
                <a:rPr lang="en-US" altLang="zh-CN" sz="2400" baseline="-25000"/>
                <a:t>3</a:t>
              </a:r>
            </a:p>
          </p:txBody>
        </p:sp>
        <p:sp>
          <p:nvSpPr>
            <p:cNvPr id="69650" name="Line 37"/>
            <p:cNvSpPr>
              <a:spLocks noChangeShapeType="1"/>
            </p:cNvSpPr>
            <p:nvPr/>
          </p:nvSpPr>
          <p:spPr bwMode="auto">
            <a:xfrm>
              <a:off x="1680" y="2367"/>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1" name="Line 38"/>
            <p:cNvSpPr>
              <a:spLocks noChangeShapeType="1"/>
            </p:cNvSpPr>
            <p:nvPr/>
          </p:nvSpPr>
          <p:spPr bwMode="auto">
            <a:xfrm flipH="1">
              <a:off x="1373" y="2432"/>
              <a:ext cx="226" cy="499"/>
            </a:xfrm>
            <a:prstGeom prst="line">
              <a:avLst/>
            </a:prstGeom>
            <a:noFill/>
            <a:ln w="7620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2" name="Line 39"/>
            <p:cNvSpPr>
              <a:spLocks noChangeShapeType="1"/>
            </p:cNvSpPr>
            <p:nvPr/>
          </p:nvSpPr>
          <p:spPr bwMode="auto">
            <a:xfrm flipV="1">
              <a:off x="1408" y="2416"/>
              <a:ext cx="998" cy="544"/>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3" name="Oval 51"/>
            <p:cNvSpPr>
              <a:spLocks noChangeArrowheads="1"/>
            </p:cNvSpPr>
            <p:nvPr/>
          </p:nvSpPr>
          <p:spPr bwMode="auto">
            <a:xfrm>
              <a:off x="3859" y="294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54" name="Oval 52"/>
            <p:cNvSpPr>
              <a:spLocks noChangeArrowheads="1"/>
            </p:cNvSpPr>
            <p:nvPr/>
          </p:nvSpPr>
          <p:spPr bwMode="auto">
            <a:xfrm>
              <a:off x="3360" y="227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55" name="Oval 53"/>
            <p:cNvSpPr>
              <a:spLocks noChangeArrowheads="1"/>
            </p:cNvSpPr>
            <p:nvPr/>
          </p:nvSpPr>
          <p:spPr bwMode="auto">
            <a:xfrm>
              <a:off x="4137" y="227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56" name="Line 54"/>
            <p:cNvSpPr>
              <a:spLocks noChangeShapeType="1"/>
            </p:cNvSpPr>
            <p:nvPr/>
          </p:nvSpPr>
          <p:spPr bwMode="auto">
            <a:xfrm flipV="1">
              <a:off x="3406" y="2367"/>
              <a:ext cx="731" cy="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57" name="Text Box 55"/>
            <p:cNvSpPr txBox="1">
              <a:spLocks noChangeArrowheads="1"/>
            </p:cNvSpPr>
            <p:nvPr/>
          </p:nvSpPr>
          <p:spPr bwMode="auto">
            <a:xfrm>
              <a:off x="3235" y="197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1</a:t>
              </a:r>
            </a:p>
          </p:txBody>
        </p:sp>
        <p:sp>
          <p:nvSpPr>
            <p:cNvPr id="69658" name="Text Box 56"/>
            <p:cNvSpPr txBox="1">
              <a:spLocks noChangeArrowheads="1"/>
            </p:cNvSpPr>
            <p:nvPr/>
          </p:nvSpPr>
          <p:spPr bwMode="auto">
            <a:xfrm>
              <a:off x="4007" y="1978"/>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2</a:t>
              </a:r>
            </a:p>
          </p:txBody>
        </p:sp>
        <p:sp>
          <p:nvSpPr>
            <p:cNvPr id="69659" name="Line 57"/>
            <p:cNvSpPr>
              <a:spLocks noChangeShapeType="1"/>
            </p:cNvSpPr>
            <p:nvPr/>
          </p:nvSpPr>
          <p:spPr bwMode="auto">
            <a:xfrm>
              <a:off x="3451" y="2401"/>
              <a:ext cx="454" cy="5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0" name="Text Box 58"/>
            <p:cNvSpPr txBox="1">
              <a:spLocks noChangeArrowheads="1"/>
            </p:cNvSpPr>
            <p:nvPr/>
          </p:nvSpPr>
          <p:spPr bwMode="auto">
            <a:xfrm>
              <a:off x="3720" y="3006"/>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x</a:t>
              </a:r>
            </a:p>
          </p:txBody>
        </p:sp>
        <p:sp>
          <p:nvSpPr>
            <p:cNvPr id="69661" name="Oval 59"/>
            <p:cNvSpPr>
              <a:spLocks noChangeArrowheads="1"/>
            </p:cNvSpPr>
            <p:nvPr/>
          </p:nvSpPr>
          <p:spPr bwMode="auto">
            <a:xfrm>
              <a:off x="4947" y="2277"/>
              <a:ext cx="78"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9662" name="Text Box 60"/>
            <p:cNvSpPr txBox="1">
              <a:spLocks noChangeArrowheads="1"/>
            </p:cNvSpPr>
            <p:nvPr/>
          </p:nvSpPr>
          <p:spPr bwMode="auto">
            <a:xfrm>
              <a:off x="4857" y="2425"/>
              <a:ext cx="2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t>v</a:t>
              </a:r>
              <a:r>
                <a:rPr lang="en-US" altLang="zh-CN" sz="2400" baseline="-25000"/>
                <a:t>3</a:t>
              </a:r>
            </a:p>
          </p:txBody>
        </p:sp>
        <p:sp>
          <p:nvSpPr>
            <p:cNvPr id="69663" name="Line 61"/>
            <p:cNvSpPr>
              <a:spLocks noChangeShapeType="1"/>
            </p:cNvSpPr>
            <p:nvPr/>
          </p:nvSpPr>
          <p:spPr bwMode="auto">
            <a:xfrm>
              <a:off x="4268" y="2367"/>
              <a:ext cx="68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4" name="Line 62"/>
            <p:cNvSpPr>
              <a:spLocks noChangeShapeType="1"/>
            </p:cNvSpPr>
            <p:nvPr/>
          </p:nvSpPr>
          <p:spPr bwMode="auto">
            <a:xfrm flipV="1">
              <a:off x="3939" y="2387"/>
              <a:ext cx="318" cy="544"/>
            </a:xfrm>
            <a:prstGeom prst="line">
              <a:avLst/>
            </a:prstGeom>
            <a:noFill/>
            <a:ln w="76200">
              <a:solidFill>
                <a:srgbClr val="33CC33"/>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5" name="Line 63"/>
            <p:cNvSpPr>
              <a:spLocks noChangeShapeType="1"/>
            </p:cNvSpPr>
            <p:nvPr/>
          </p:nvSpPr>
          <p:spPr bwMode="auto">
            <a:xfrm flipV="1">
              <a:off x="3961" y="2386"/>
              <a:ext cx="997" cy="640"/>
            </a:xfrm>
            <a:prstGeom prst="line">
              <a:avLst/>
            </a:prstGeom>
            <a:noFill/>
            <a:ln w="38100">
              <a:solidFill>
                <a:srgbClr val="99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6" name="Line 77"/>
            <p:cNvSpPr>
              <a:spLocks noChangeShapeType="1"/>
            </p:cNvSpPr>
            <p:nvPr/>
          </p:nvSpPr>
          <p:spPr bwMode="auto">
            <a:xfrm>
              <a:off x="249" y="1932"/>
              <a:ext cx="51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7" name="Text Box 80"/>
            <p:cNvSpPr txBox="1">
              <a:spLocks noChangeArrowheads="1"/>
            </p:cNvSpPr>
            <p:nvPr/>
          </p:nvSpPr>
          <p:spPr bwMode="auto">
            <a:xfrm>
              <a:off x="2781" y="2114"/>
              <a:ext cx="2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或</a:t>
              </a:r>
            </a:p>
          </p:txBody>
        </p:sp>
      </p:grpSp>
      <p:sp>
        <p:nvSpPr>
          <p:cNvPr id="576595" name="Rectangle 83"/>
          <p:cNvSpPr>
            <a:spLocks noChangeArrowheads="1"/>
          </p:cNvSpPr>
          <p:nvPr/>
        </p:nvSpPr>
        <p:spPr bwMode="auto">
          <a:xfrm>
            <a:off x="1908175" y="5661025"/>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v</a:t>
            </a:r>
            <a:r>
              <a:rPr lang="en-US" altLang="zh-CN" sz="2400" baseline="-25000">
                <a:solidFill>
                  <a:srgbClr val="333300"/>
                </a:solidFill>
              </a:rPr>
              <a:t>x</a:t>
            </a:r>
            <a:r>
              <a:rPr lang="en-US" altLang="zh-CN" sz="2400">
                <a:solidFill>
                  <a:srgbClr val="333300"/>
                </a:solidFill>
              </a:rPr>
              <a:t>v</a:t>
            </a:r>
            <a:r>
              <a:rPr lang="en-US" altLang="zh-CN" sz="2400" baseline="-25000">
                <a:solidFill>
                  <a:srgbClr val="333300"/>
                </a:solidFill>
              </a:rPr>
              <a:t>3</a:t>
            </a:r>
            <a:r>
              <a:rPr lang="en-US" altLang="zh-CN" sz="2400">
                <a:solidFill>
                  <a:srgbClr val="333300"/>
                </a:solidFill>
              </a:rPr>
              <a:t>)</a:t>
            </a:r>
          </a:p>
        </p:txBody>
      </p:sp>
      <p:sp>
        <p:nvSpPr>
          <p:cNvPr id="576596" name="Rectangle 84"/>
          <p:cNvSpPr>
            <a:spLocks noChangeArrowheads="1"/>
          </p:cNvSpPr>
          <p:nvPr/>
        </p:nvSpPr>
        <p:spPr bwMode="auto">
          <a:xfrm>
            <a:off x="5867400" y="5661025"/>
            <a:ext cx="1436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solidFill>
                  <a:srgbClr val="333300"/>
                </a:solidFill>
              </a:rPr>
              <a:t>(v</a:t>
            </a:r>
            <a:r>
              <a:rPr lang="en-US" altLang="zh-CN" sz="2400" baseline="-25000">
                <a:solidFill>
                  <a:srgbClr val="333300"/>
                </a:solidFill>
              </a:rPr>
              <a:t>1</a:t>
            </a:r>
            <a:r>
              <a:rPr lang="en-US" altLang="zh-CN" sz="2400">
                <a:solidFill>
                  <a:srgbClr val="333300"/>
                </a:solidFill>
              </a:rPr>
              <a:t>v</a:t>
            </a:r>
            <a:r>
              <a:rPr lang="en-US" altLang="zh-CN" sz="2400" baseline="-25000">
                <a:solidFill>
                  <a:srgbClr val="333300"/>
                </a:solidFill>
              </a:rPr>
              <a:t>x</a:t>
            </a:r>
            <a:r>
              <a:rPr lang="en-US" altLang="zh-CN" sz="2400">
                <a:solidFill>
                  <a:srgbClr val="333300"/>
                </a:solidFill>
              </a:rPr>
              <a:t>v</a:t>
            </a:r>
            <a:r>
              <a:rPr lang="en-US" altLang="zh-CN" sz="2400" baseline="-25000">
                <a:solidFill>
                  <a:srgbClr val="333300"/>
                </a:solidFill>
              </a:rPr>
              <a:t>2</a:t>
            </a:r>
            <a:r>
              <a:rPr lang="en-US" altLang="zh-CN" sz="2400">
                <a:solidFill>
                  <a:srgbClr val="333300"/>
                </a:solidFill>
              </a:rPr>
              <a:t>v</a:t>
            </a:r>
            <a:r>
              <a:rPr lang="en-US" altLang="zh-CN" sz="2400" baseline="-25000">
                <a:solidFill>
                  <a:srgbClr val="333300"/>
                </a:solidFill>
              </a:rPr>
              <a:t>3</a:t>
            </a:r>
            <a:r>
              <a:rPr lang="en-US" altLang="zh-CN" sz="2400">
                <a:solidFill>
                  <a:srgbClr val="3333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76595"/>
                                        </p:tgtEl>
                                        <p:attrNameLst>
                                          <p:attrName>style.visibility</p:attrName>
                                        </p:attrNameLst>
                                      </p:cBhvr>
                                      <p:to>
                                        <p:strVal val="visible"/>
                                      </p:to>
                                    </p:set>
                                    <p:anim calcmode="lin" valueType="num">
                                      <p:cBhvr additive="base">
                                        <p:cTn id="11" dur="500" fill="hold"/>
                                        <p:tgtEl>
                                          <p:spTgt spid="576595"/>
                                        </p:tgtEl>
                                        <p:attrNameLst>
                                          <p:attrName>ppt_x</p:attrName>
                                        </p:attrNameLst>
                                      </p:cBhvr>
                                      <p:tavLst>
                                        <p:tav tm="0">
                                          <p:val>
                                            <p:strVal val="#ppt_x"/>
                                          </p:val>
                                        </p:tav>
                                        <p:tav tm="100000">
                                          <p:val>
                                            <p:strVal val="#ppt_x"/>
                                          </p:val>
                                        </p:tav>
                                      </p:tavLst>
                                    </p:anim>
                                    <p:anim calcmode="lin" valueType="num">
                                      <p:cBhvr additive="base">
                                        <p:cTn id="12" dur="500" fill="hold"/>
                                        <p:tgtEl>
                                          <p:spTgt spid="57659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76596"/>
                                        </p:tgtEl>
                                        <p:attrNameLst>
                                          <p:attrName>style.visibility</p:attrName>
                                        </p:attrNameLst>
                                      </p:cBhvr>
                                      <p:to>
                                        <p:strVal val="visible"/>
                                      </p:to>
                                    </p:set>
                                    <p:anim calcmode="lin" valueType="num">
                                      <p:cBhvr additive="base">
                                        <p:cTn id="15" dur="500" fill="hold"/>
                                        <p:tgtEl>
                                          <p:spTgt spid="576596"/>
                                        </p:tgtEl>
                                        <p:attrNameLst>
                                          <p:attrName>ppt_x</p:attrName>
                                        </p:attrNameLst>
                                      </p:cBhvr>
                                      <p:tavLst>
                                        <p:tav tm="0">
                                          <p:val>
                                            <p:strVal val="#ppt_x"/>
                                          </p:val>
                                        </p:tav>
                                        <p:tav tm="100000">
                                          <p:val>
                                            <p:strVal val="#ppt_x"/>
                                          </p:val>
                                        </p:tav>
                                      </p:tavLst>
                                    </p:anim>
                                    <p:anim calcmode="lin" valueType="num">
                                      <p:cBhvr additive="base">
                                        <p:cTn id="16" dur="500" fill="hold"/>
                                        <p:tgtEl>
                                          <p:spTgt spid="5765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95" grpId="0"/>
      <p:bldP spid="5765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88C443-9387-476C-B0C3-1BD7F7893533}" type="slidenum">
              <a:rPr lang="zh-CN" altLang="en-US" smtClean="0">
                <a:solidFill>
                  <a:schemeClr val="accent1"/>
                </a:solidFill>
              </a:rPr>
              <a:pPr/>
              <a:t>36</a:t>
            </a:fld>
            <a:r>
              <a:rPr lang="en-US" altLang="zh-CN" dirty="0">
                <a:solidFill>
                  <a:schemeClr val="accent1"/>
                </a:solidFill>
              </a:rPr>
              <a:t>/42</a:t>
            </a:r>
          </a:p>
        </p:txBody>
      </p:sp>
      <p:sp>
        <p:nvSpPr>
          <p:cNvPr id="71683" name="Rectangle 2"/>
          <p:cNvSpPr>
            <a:spLocks noGrp="1"/>
          </p:cNvSpPr>
          <p:nvPr>
            <p:ph type="title" idx="4294967295"/>
          </p:nvPr>
        </p:nvSpPr>
        <p:spPr/>
        <p:txBody>
          <a:bodyPr/>
          <a:lstStyle/>
          <a:p>
            <a:pPr algn="l"/>
            <a:r>
              <a:rPr lang="zh-CN" altLang="en-US" b="1" dirty="0">
                <a:latin typeface="Calibri" panose="020F0502020204030204" pitchFamily="34" charset="0"/>
                <a:ea typeface="宋体" panose="02010600030101010101" pitchFamily="2" charset="-122"/>
              </a:rPr>
              <a:t>定理</a:t>
            </a:r>
            <a:r>
              <a:rPr lang="en-US" altLang="zh-CN" b="1" dirty="0">
                <a:latin typeface="Calibri" panose="020F0502020204030204" pitchFamily="34" charset="0"/>
                <a:ea typeface="宋体" panose="02010600030101010101" pitchFamily="2" charset="-122"/>
              </a:rPr>
              <a:t>6.8</a:t>
            </a:r>
            <a:endParaRPr lang="en-US" altLang="zh-CN" sz="3200" b="1" dirty="0">
              <a:latin typeface="Calibri" panose="020F0502020204030204" pitchFamily="34" charset="0"/>
              <a:ea typeface="宋体" panose="02010600030101010101" pitchFamily="2" charset="-122"/>
            </a:endParaRPr>
          </a:p>
        </p:txBody>
      </p:sp>
      <p:sp>
        <p:nvSpPr>
          <p:cNvPr id="71684" name="Rectangle 3"/>
          <p:cNvSpPr>
            <a:spLocks noGrp="1"/>
          </p:cNvSpPr>
          <p:nvPr>
            <p:ph type="body" idx="4294967295"/>
          </p:nvPr>
        </p:nvSpPr>
        <p:spPr>
          <a:xfrm>
            <a:off x="250825" y="981075"/>
            <a:ext cx="8497639" cy="5400675"/>
          </a:xfrm>
        </p:spPr>
        <p:txBody>
          <a:bodyPr/>
          <a:lstStyle/>
          <a:p>
            <a:pPr marL="0" indent="0">
              <a:lnSpc>
                <a:spcPct val="150000"/>
              </a:lnSpc>
              <a:spcBef>
                <a:spcPts val="0"/>
              </a:spcBef>
              <a:buFont typeface="Wingdings" panose="05000000000000000000" pitchFamily="2" charset="2"/>
              <a:buNone/>
            </a:pPr>
            <a:r>
              <a:rPr lang="zh-CN" altLang="zh-CN" b="1" dirty="0">
                <a:latin typeface="Times New Roman" panose="02020603050405020304" pitchFamily="18" charset="0"/>
                <a:cs typeface="Times New Roman" panose="02020603050405020304" pitchFamily="18" charset="0"/>
              </a:rPr>
              <a:t>在</a:t>
            </a:r>
            <a:r>
              <a:rPr lang="en-US" altLang="zh-CN" b="1" i="1" dirty="0">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n</a:t>
            </a:r>
            <a:r>
              <a:rPr lang="zh-CN" altLang="zh-CN"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2)</a:t>
            </a:r>
            <a:r>
              <a:rPr lang="zh-CN" altLang="zh-CN" b="1" dirty="0">
                <a:latin typeface="Times New Roman" panose="02020603050405020304" pitchFamily="18" charset="0"/>
                <a:cs typeface="Times New Roman" panose="02020603050405020304" pitchFamily="18" charset="0"/>
              </a:rPr>
              <a:t>阶有向图</a:t>
            </a:r>
            <a:r>
              <a:rPr lang="en-US" altLang="zh-CN" b="1" i="1" dirty="0">
                <a:latin typeface="Times New Roman" panose="02020603050405020304" pitchFamily="18" charset="0"/>
                <a:cs typeface="Times New Roman" panose="02020603050405020304" pitchFamily="18" charset="0"/>
              </a:rPr>
              <a:t>D</a:t>
            </a:r>
            <a:r>
              <a:rPr lang="zh-CN" altLang="zh-CN" b="1" dirty="0">
                <a:latin typeface="Times New Roman" panose="02020603050405020304" pitchFamily="18" charset="0"/>
                <a:cs typeface="Times New Roman" panose="02020603050405020304" pitchFamily="18" charset="0"/>
              </a:rPr>
              <a:t>中</a:t>
            </a:r>
            <a:r>
              <a:rPr lang="en-US" altLang="zh-CN" b="1" dirty="0">
                <a:latin typeface="Times New Roman" panose="02020603050405020304" pitchFamily="18" charset="0"/>
                <a:cs typeface="Times New Roman" panose="02020603050405020304" pitchFamily="18" charset="0"/>
              </a:rPr>
              <a:t>, </a:t>
            </a:r>
            <a:r>
              <a:rPr lang="zh-CN" altLang="zh-CN" b="1" dirty="0">
                <a:latin typeface="Times New Roman" panose="02020603050405020304" pitchFamily="18" charset="0"/>
                <a:cs typeface="Times New Roman" panose="02020603050405020304" pitchFamily="18" charset="0"/>
              </a:rPr>
              <a:t>如果所有有向边均用无向边代替</a:t>
            </a:r>
            <a:r>
              <a:rPr lang="en-US" altLang="zh-CN" b="1" dirty="0">
                <a:latin typeface="Times New Roman" panose="02020603050405020304" pitchFamily="18" charset="0"/>
                <a:cs typeface="Times New Roman" panose="02020603050405020304" pitchFamily="18" charset="0"/>
              </a:rPr>
              <a:t>, </a:t>
            </a:r>
            <a:r>
              <a:rPr lang="zh-CN" altLang="zh-CN" b="1" dirty="0">
                <a:latin typeface="Times New Roman" panose="02020603050405020304" pitchFamily="18" charset="0"/>
                <a:cs typeface="Times New Roman" panose="02020603050405020304" pitchFamily="18" charset="0"/>
              </a:rPr>
              <a:t>所得无向图中含生成子图</a:t>
            </a:r>
            <a:r>
              <a:rPr lang="en-US" altLang="zh-CN" b="1" i="1" dirty="0" err="1">
                <a:latin typeface="Times New Roman" panose="02020603050405020304" pitchFamily="18" charset="0"/>
                <a:cs typeface="Times New Roman" panose="02020603050405020304" pitchFamily="18" charset="0"/>
              </a:rPr>
              <a:t>K</a:t>
            </a:r>
            <a:r>
              <a:rPr lang="en-US" altLang="zh-CN" b="1" i="1" baseline="-25000" dirty="0" err="1">
                <a:latin typeface="Times New Roman" panose="02020603050405020304" pitchFamily="18" charset="0"/>
                <a:cs typeface="Times New Roman" panose="02020603050405020304" pitchFamily="18" charset="0"/>
              </a:rPr>
              <a:t>n</a:t>
            </a:r>
            <a:r>
              <a:rPr lang="en-US" altLang="zh-CN" b="1" dirty="0">
                <a:latin typeface="Times New Roman" panose="02020603050405020304" pitchFamily="18" charset="0"/>
                <a:cs typeface="Times New Roman" panose="02020603050405020304" pitchFamily="18" charset="0"/>
              </a:rPr>
              <a:t>, </a:t>
            </a:r>
            <a:r>
              <a:rPr lang="zh-CN" altLang="zh-CN" b="1" dirty="0">
                <a:latin typeface="Times New Roman" panose="02020603050405020304" pitchFamily="18" charset="0"/>
                <a:cs typeface="Times New Roman" panose="02020603050405020304" pitchFamily="18" charset="0"/>
              </a:rPr>
              <a:t>则</a:t>
            </a:r>
            <a:r>
              <a:rPr lang="en-US" altLang="zh-CN" b="1" i="1" dirty="0">
                <a:latin typeface="Times New Roman" panose="02020603050405020304" pitchFamily="18" charset="0"/>
                <a:cs typeface="Times New Roman" panose="02020603050405020304" pitchFamily="18" charset="0"/>
              </a:rPr>
              <a:t>D</a:t>
            </a:r>
            <a:r>
              <a:rPr lang="zh-CN" altLang="zh-CN" b="1" dirty="0">
                <a:latin typeface="Times New Roman" panose="02020603050405020304" pitchFamily="18" charset="0"/>
                <a:cs typeface="Times New Roman" panose="02020603050405020304" pitchFamily="18" charset="0"/>
              </a:rPr>
              <a:t>中存在哈密顿通路</a:t>
            </a:r>
            <a:r>
              <a:rPr lang="zh-CN" altLang="en-US" b="1" dirty="0">
                <a:latin typeface="Times New Roman" panose="02020603050405020304" pitchFamily="18" charset="0"/>
                <a:cs typeface="Times New Roman" panose="02020603050405020304" pitchFamily="18" charset="0"/>
              </a:rPr>
              <a:t>。</a:t>
            </a:r>
            <a:endParaRPr lang="zh-CN" altLang="en-US"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4380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88C443-9387-476C-B0C3-1BD7F7893533}" type="slidenum">
              <a:rPr lang="zh-CN" altLang="en-US" smtClean="0">
                <a:solidFill>
                  <a:schemeClr val="accent1"/>
                </a:solidFill>
              </a:rPr>
              <a:pPr/>
              <a:t>37</a:t>
            </a:fld>
            <a:r>
              <a:rPr lang="en-US" altLang="zh-CN" dirty="0">
                <a:solidFill>
                  <a:schemeClr val="accent1"/>
                </a:solidFill>
              </a:rPr>
              <a:t>/42</a:t>
            </a:r>
          </a:p>
        </p:txBody>
      </p:sp>
      <p:sp>
        <p:nvSpPr>
          <p:cNvPr id="71683" name="Rectangle 2"/>
          <p:cNvSpPr>
            <a:spLocks noGrp="1"/>
          </p:cNvSpPr>
          <p:nvPr>
            <p:ph type="title" idx="4294967295"/>
          </p:nvPr>
        </p:nvSpPr>
        <p:spPr/>
        <p:txBody>
          <a:bodyPr/>
          <a:lstStyle/>
          <a:p>
            <a:r>
              <a:rPr lang="zh-CN" altLang="en-US" b="1" dirty="0"/>
              <a:t>格雷码</a:t>
            </a:r>
            <a:r>
              <a:rPr lang="en-US" altLang="zh-CN" b="1" dirty="0">
                <a:latin typeface="Times New Roman" panose="02020603050405020304" pitchFamily="18" charset="0"/>
                <a:cs typeface="Times New Roman" panose="02020603050405020304" pitchFamily="18" charset="0"/>
              </a:rPr>
              <a:t>(gray code)</a:t>
            </a:r>
            <a:endParaRPr lang="en-US" altLang="zh-CN" sz="3200" b="1" dirty="0">
              <a:latin typeface="Calibri" panose="020F0502020204030204" pitchFamily="34" charset="0"/>
              <a:ea typeface="宋体" panose="02010600030101010101" pitchFamily="2" charset="-122"/>
            </a:endParaRPr>
          </a:p>
        </p:txBody>
      </p:sp>
      <p:sp>
        <p:nvSpPr>
          <p:cNvPr id="5" name="内容占位符 2"/>
          <p:cNvSpPr txBox="1">
            <a:spLocks/>
          </p:cNvSpPr>
          <p:nvPr/>
        </p:nvSpPr>
        <p:spPr bwMode="auto">
          <a:xfrm>
            <a:off x="251520" y="980729"/>
            <a:ext cx="8640960"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panose="020B0604020202020204" pitchFamily="34" charset="0"/>
              <a:buNone/>
              <a:defRPr sz="3200" kern="1200">
                <a:solidFill>
                  <a:schemeClr val="tx1"/>
                </a:solidFill>
                <a:latin typeface="+mn-lt"/>
                <a:ea typeface="+mn-ea"/>
                <a:cs typeface="+mn-cs"/>
              </a:defRPr>
            </a:lvl1pPr>
            <a:lvl2pPr marL="457200" indent="0" algn="ctr" rtl="0" eaLnBrk="0" fontAlgn="base" hangingPunct="0">
              <a:spcBef>
                <a:spcPct val="20000"/>
              </a:spcBef>
              <a:spcAft>
                <a:spcPct val="0"/>
              </a:spcAft>
              <a:buFont typeface="Arial" panose="020B0604020202020204" pitchFamily="34" charset="0"/>
              <a:buNone/>
              <a:defRPr sz="2800" kern="1200">
                <a:solidFill>
                  <a:schemeClr val="tx1"/>
                </a:solidFill>
                <a:latin typeface="+mn-lt"/>
                <a:ea typeface="+mn-ea"/>
                <a:cs typeface="+mn-cs"/>
              </a:defRPr>
            </a:lvl2pPr>
            <a:lvl3pPr marL="914400" indent="0" algn="ctr"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3716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solidFill>
                <a:latin typeface="+mn-lt"/>
                <a:ea typeface="+mn-ea"/>
                <a:cs typeface="+mn-cs"/>
              </a:defRPr>
            </a:lvl9pPr>
          </a:lstStyle>
          <a:p>
            <a:pPr algn="l">
              <a:buFont typeface="Wingdings" panose="05000000000000000000" pitchFamily="2" charset="2"/>
              <a:buNone/>
            </a:pPr>
            <a:r>
              <a:rPr lang="zh-CN" altLang="zh-CN" sz="2400" b="1">
                <a:latin typeface="Times New Roman" panose="02020603050405020304" pitchFamily="18" charset="0"/>
                <a:cs typeface="Times New Roman" panose="02020603050405020304" pitchFamily="18" charset="0"/>
              </a:rPr>
              <a:t>为了确定圆盘停止旋转后的位置</a:t>
            </a: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把圆盘划分成</a:t>
            </a:r>
            <a:r>
              <a:rPr lang="en-US" altLang="zh-CN" sz="2400" b="1">
                <a:latin typeface="Times New Roman" panose="02020603050405020304" pitchFamily="18" charset="0"/>
                <a:cs typeface="Times New Roman" panose="02020603050405020304" pitchFamily="18" charset="0"/>
              </a:rPr>
              <a:t>2</a:t>
            </a:r>
            <a:r>
              <a:rPr lang="en-US" altLang="zh-CN" sz="2400" b="1" i="1" baseline="30000">
                <a:latin typeface="Times New Roman" panose="02020603050405020304" pitchFamily="18" charset="0"/>
                <a:cs typeface="Times New Roman" panose="02020603050405020304" pitchFamily="18" charset="0"/>
              </a:rPr>
              <a:t>n</a:t>
            </a:r>
            <a:r>
              <a:rPr lang="zh-CN" altLang="zh-CN" sz="2400" b="1">
                <a:latin typeface="Times New Roman" panose="02020603050405020304" pitchFamily="18" charset="0"/>
                <a:cs typeface="Times New Roman" panose="02020603050405020304" pitchFamily="18" charset="0"/>
              </a:rPr>
              <a:t>个扇区</a:t>
            </a: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每</a:t>
            </a:r>
            <a:endParaRPr lang="en-US" altLang="zh-CN" sz="2400" b="1">
              <a:latin typeface="Times New Roman" panose="02020603050405020304" pitchFamily="18" charset="0"/>
              <a:cs typeface="Times New Roman" panose="02020603050405020304" pitchFamily="18" charset="0"/>
            </a:endParaRPr>
          </a:p>
          <a:p>
            <a:pPr algn="l">
              <a:buFont typeface="Wingdings" panose="05000000000000000000" pitchFamily="2" charset="2"/>
              <a:buNone/>
            </a:pPr>
            <a:r>
              <a:rPr lang="zh-CN" altLang="zh-CN" sz="2400" b="1">
                <a:latin typeface="Times New Roman" panose="02020603050405020304" pitchFamily="18" charset="0"/>
                <a:cs typeface="Times New Roman" panose="02020603050405020304" pitchFamily="18" charset="0"/>
              </a:rPr>
              <a:t>个扇区分配一个</a:t>
            </a:r>
            <a:r>
              <a:rPr lang="en-US" altLang="zh-CN" sz="2400" b="1" i="1">
                <a:latin typeface="Times New Roman" panose="02020603050405020304" pitchFamily="18" charset="0"/>
                <a:cs typeface="Times New Roman" panose="02020603050405020304" pitchFamily="18" charset="0"/>
              </a:rPr>
              <a:t>n</a:t>
            </a:r>
            <a:r>
              <a:rPr lang="zh-CN" altLang="zh-CN" sz="2400" b="1">
                <a:latin typeface="Times New Roman" panose="02020603050405020304" pitchFamily="18" charset="0"/>
                <a:cs typeface="Times New Roman" panose="02020603050405020304" pitchFamily="18" charset="0"/>
              </a:rPr>
              <a:t>位</a:t>
            </a:r>
            <a:r>
              <a:rPr lang="en-US" altLang="zh-CN" sz="2400" b="1">
                <a:latin typeface="Times New Roman" panose="02020603050405020304" pitchFamily="18" charset="0"/>
                <a:cs typeface="Times New Roman" panose="02020603050405020304" pitchFamily="18" charset="0"/>
              </a:rPr>
              <a:t>0-1</a:t>
            </a:r>
            <a:r>
              <a:rPr lang="zh-CN" altLang="zh-CN" sz="2400" b="1">
                <a:latin typeface="Times New Roman" panose="02020603050405020304" pitchFamily="18" charset="0"/>
                <a:cs typeface="Times New Roman" panose="02020603050405020304" pitchFamily="18" charset="0"/>
              </a:rPr>
              <a:t>串</a:t>
            </a: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要用某种电子装置读取扇区的赋值</a:t>
            </a:r>
            <a:r>
              <a:rPr lang="en-US" altLang="zh-CN" sz="2400" b="1">
                <a:latin typeface="Times New Roman" panose="02020603050405020304" pitchFamily="18" charset="0"/>
                <a:cs typeface="Times New Roman" panose="02020603050405020304" pitchFamily="18" charset="0"/>
              </a:rPr>
              <a:t>.</a:t>
            </a:r>
          </a:p>
          <a:p>
            <a:pPr algn="l">
              <a:buFont typeface="Wingdings" panose="05000000000000000000" pitchFamily="2" charset="2"/>
              <a:buNone/>
            </a:pP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当圆盘停止旋转后</a:t>
            </a: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如果电子装置处于一个扇区的内部</a:t>
            </a: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它将</a:t>
            </a:r>
            <a:endParaRPr lang="en-US" altLang="zh-CN" sz="2400" b="1">
              <a:latin typeface="Times New Roman" panose="02020603050405020304" pitchFamily="18" charset="0"/>
              <a:cs typeface="Times New Roman" panose="02020603050405020304" pitchFamily="18" charset="0"/>
            </a:endParaRPr>
          </a:p>
          <a:p>
            <a:pPr algn="l">
              <a:buFont typeface="Wingdings" panose="05000000000000000000" pitchFamily="2" charset="2"/>
              <a:buNone/>
            </a:pPr>
            <a:r>
              <a:rPr lang="zh-CN" altLang="zh-CN" sz="2400" b="1">
                <a:latin typeface="Times New Roman" panose="02020603050405020304" pitchFamily="18" charset="0"/>
                <a:cs typeface="Times New Roman" panose="02020603050405020304" pitchFamily="18" charset="0"/>
              </a:rPr>
              <a:t>能够正确的读出这个扇区的赋值</a:t>
            </a: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如果电子装置恰好处于两个</a:t>
            </a:r>
            <a:endParaRPr lang="en-US" altLang="zh-CN" sz="2400" b="1">
              <a:latin typeface="Times New Roman" panose="02020603050405020304" pitchFamily="18" charset="0"/>
              <a:cs typeface="Times New Roman" panose="02020603050405020304" pitchFamily="18" charset="0"/>
            </a:endParaRPr>
          </a:p>
          <a:p>
            <a:pPr algn="l">
              <a:buFont typeface="Wingdings" panose="05000000000000000000" pitchFamily="2" charset="2"/>
              <a:buNone/>
            </a:pPr>
            <a:r>
              <a:rPr lang="zh-CN" altLang="zh-CN" sz="2400" b="1">
                <a:latin typeface="Times New Roman" panose="02020603050405020304" pitchFamily="18" charset="0"/>
                <a:cs typeface="Times New Roman" panose="02020603050405020304" pitchFamily="18" charset="0"/>
              </a:rPr>
              <a:t>扇区的边界上</a:t>
            </a:r>
            <a:r>
              <a:rPr lang="en-US" altLang="zh-CN" sz="2400" b="1">
                <a:latin typeface="Times New Roman" panose="02020603050405020304" pitchFamily="18" charset="0"/>
                <a:cs typeface="Times New Roman" panose="02020603050405020304" pitchFamily="18" charset="0"/>
              </a:rPr>
              <a:t>, </a:t>
            </a:r>
            <a:r>
              <a:rPr lang="zh-CN" altLang="zh-CN" sz="2400" b="1">
                <a:latin typeface="Times New Roman" panose="02020603050405020304" pitchFamily="18" charset="0"/>
                <a:cs typeface="Times New Roman" panose="02020603050405020304" pitchFamily="18" charset="0"/>
              </a:rPr>
              <a:t>就可能出问题</a:t>
            </a:r>
            <a:r>
              <a:rPr lang="en-US" altLang="zh-CN" sz="2400" b="1">
                <a:latin typeface="Times New Roman" panose="02020603050405020304" pitchFamily="18" charset="0"/>
                <a:cs typeface="Times New Roman" panose="02020603050405020304" pitchFamily="18" charset="0"/>
              </a:rPr>
              <a:t>. </a:t>
            </a:r>
            <a:endParaRPr lang="zh-CN" altLang="zh-CN" sz="2400" b="1">
              <a:latin typeface="Times New Roman" panose="02020603050405020304" pitchFamily="18" charset="0"/>
              <a:cs typeface="Times New Roman" panose="02020603050405020304" pitchFamily="18" charset="0"/>
            </a:endParaRPr>
          </a:p>
          <a:p>
            <a:pPr algn="l">
              <a:buFont typeface="Wingdings" panose="05000000000000000000" pitchFamily="2" charset="2"/>
              <a:buNone/>
            </a:pPr>
            <a:r>
              <a:rPr lang="zh-CN" altLang="en-US" sz="2400" b="1">
                <a:latin typeface="Times New Roman" panose="02020603050405020304" pitchFamily="18" charset="0"/>
                <a:cs typeface="Times New Roman" panose="02020603050405020304" pitchFamily="18" charset="0"/>
              </a:rPr>
              <a:t>如何赋值</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才能将可能出现的误差减少到最小</a:t>
            </a:r>
            <a:r>
              <a:rPr lang="en-US" altLang="zh-CN" sz="2400" b="1">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grpSp>
        <p:nvGrpSpPr>
          <p:cNvPr id="6" name="组合 38"/>
          <p:cNvGrpSpPr>
            <a:grpSpLocks/>
          </p:cNvGrpSpPr>
          <p:nvPr/>
        </p:nvGrpSpPr>
        <p:grpSpPr bwMode="auto">
          <a:xfrm>
            <a:off x="251520" y="4005064"/>
            <a:ext cx="8856984" cy="2204689"/>
            <a:chOff x="1285852" y="4786323"/>
            <a:chExt cx="6849136" cy="1571636"/>
          </a:xfrm>
        </p:grpSpPr>
        <p:sp>
          <p:nvSpPr>
            <p:cNvPr id="7" name="Text Box 19"/>
            <p:cNvSpPr txBox="1">
              <a:spLocks noChangeArrowheads="1"/>
            </p:cNvSpPr>
            <p:nvPr/>
          </p:nvSpPr>
          <p:spPr bwMode="auto">
            <a:xfrm>
              <a:off x="2071670" y="5168242"/>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100</a:t>
              </a:r>
              <a:endParaRPr lang="zh-CN" altLang="zh-CN" sz="1600" b="1">
                <a:latin typeface="Times New Roman" panose="02020603050405020304" pitchFamily="18" charset="0"/>
                <a:cs typeface="Times New Roman" panose="02020603050405020304" pitchFamily="18" charset="0"/>
              </a:endParaRPr>
            </a:p>
          </p:txBody>
        </p:sp>
        <p:grpSp>
          <p:nvGrpSpPr>
            <p:cNvPr id="8" name="组合 30"/>
            <p:cNvGrpSpPr>
              <a:grpSpLocks/>
            </p:cNvGrpSpPr>
            <p:nvPr/>
          </p:nvGrpSpPr>
          <p:grpSpPr bwMode="auto">
            <a:xfrm>
              <a:off x="1285852" y="4786323"/>
              <a:ext cx="6849136" cy="1571636"/>
              <a:chOff x="1366202" y="5410223"/>
              <a:chExt cx="4634558" cy="947735"/>
            </a:xfrm>
          </p:grpSpPr>
          <p:pic>
            <p:nvPicPr>
              <p:cNvPr id="16" name="Picture 5" descr="8T13b"/>
              <p:cNvPicPr>
                <a:picLocks noChangeAspect="1" noChangeArrowheads="1"/>
              </p:cNvPicPr>
              <p:nvPr/>
            </p:nvPicPr>
            <p:blipFill>
              <a:blip r:embed="rId3">
                <a:extLst>
                  <a:ext uri="{28A0092B-C50C-407E-A947-70E740481C1C}">
                    <a14:useLocalDpi xmlns:a14="http://schemas.microsoft.com/office/drawing/2010/main" val="0"/>
                  </a:ext>
                </a:extLst>
              </a:blip>
              <a:srcRect l="1942" r="70869" b="84076"/>
              <a:stretch>
                <a:fillRect/>
              </a:stretch>
            </p:blipFill>
            <p:spPr bwMode="auto">
              <a:xfrm>
                <a:off x="2517380" y="5410223"/>
                <a:ext cx="3483380" cy="94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8"/>
              <p:cNvSpPr>
                <a:spLocks noChangeArrowheads="1"/>
              </p:cNvSpPr>
              <p:nvPr/>
            </p:nvSpPr>
            <p:spPr bwMode="auto">
              <a:xfrm>
                <a:off x="1371282" y="5428634"/>
                <a:ext cx="840683" cy="82594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18" name="AutoShape 9"/>
              <p:cNvCxnSpPr>
                <a:cxnSpLocks noChangeShapeType="1"/>
              </p:cNvCxnSpPr>
              <p:nvPr/>
            </p:nvCxnSpPr>
            <p:spPr bwMode="auto">
              <a:xfrm>
                <a:off x="1481130" y="5539733"/>
                <a:ext cx="614003" cy="6024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9" name="AutoShape 10"/>
              <p:cNvCxnSpPr>
                <a:cxnSpLocks noChangeShapeType="1"/>
              </p:cNvCxnSpPr>
              <p:nvPr/>
            </p:nvCxnSpPr>
            <p:spPr bwMode="auto">
              <a:xfrm flipH="1">
                <a:off x="1481130" y="5539733"/>
                <a:ext cx="614003" cy="60247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AutoShape 11"/>
              <p:cNvCxnSpPr>
                <a:cxnSpLocks noChangeShapeType="1"/>
              </p:cNvCxnSpPr>
              <p:nvPr/>
            </p:nvCxnSpPr>
            <p:spPr bwMode="auto">
              <a:xfrm>
                <a:off x="1797973" y="5428634"/>
                <a:ext cx="635" cy="83610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AutoShape 12"/>
              <p:cNvCxnSpPr>
                <a:cxnSpLocks noChangeShapeType="1"/>
              </p:cNvCxnSpPr>
              <p:nvPr/>
            </p:nvCxnSpPr>
            <p:spPr bwMode="auto">
              <a:xfrm>
                <a:off x="1366202" y="5844463"/>
                <a:ext cx="845763"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26"/>
              <p:cNvCxnSpPr>
                <a:cxnSpLocks noChangeShapeType="1"/>
              </p:cNvCxnSpPr>
              <p:nvPr/>
            </p:nvCxnSpPr>
            <p:spPr bwMode="auto">
              <a:xfrm>
                <a:off x="3042489" y="5452758"/>
                <a:ext cx="0" cy="790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7"/>
              <p:cNvCxnSpPr>
                <a:cxnSpLocks noChangeShapeType="1"/>
              </p:cNvCxnSpPr>
              <p:nvPr/>
            </p:nvCxnSpPr>
            <p:spPr bwMode="auto">
              <a:xfrm>
                <a:off x="5457866" y="5437522"/>
                <a:ext cx="0" cy="79039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9" name="Text Box 19"/>
            <p:cNvSpPr txBox="1">
              <a:spLocks noChangeArrowheads="1"/>
            </p:cNvSpPr>
            <p:nvPr/>
          </p:nvSpPr>
          <p:spPr bwMode="auto">
            <a:xfrm>
              <a:off x="1857356" y="4857760"/>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011</a:t>
              </a:r>
              <a:endParaRPr lang="zh-CN" altLang="zh-CN" sz="1600" b="1">
                <a:latin typeface="Times New Roman" panose="02020603050405020304" pitchFamily="18" charset="0"/>
                <a:cs typeface="Times New Roman" panose="02020603050405020304" pitchFamily="18" charset="0"/>
              </a:endParaRPr>
            </a:p>
          </p:txBody>
        </p:sp>
        <p:sp>
          <p:nvSpPr>
            <p:cNvPr id="10" name="Text Box 19"/>
            <p:cNvSpPr txBox="1">
              <a:spLocks noChangeArrowheads="1"/>
            </p:cNvSpPr>
            <p:nvPr/>
          </p:nvSpPr>
          <p:spPr bwMode="auto">
            <a:xfrm>
              <a:off x="1500166" y="4857760"/>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010</a:t>
              </a:r>
              <a:endParaRPr lang="zh-CN" altLang="zh-CN" sz="1600" b="1">
                <a:latin typeface="Times New Roman" panose="02020603050405020304" pitchFamily="18" charset="0"/>
                <a:cs typeface="Times New Roman" panose="02020603050405020304" pitchFamily="18" charset="0"/>
              </a:endParaRPr>
            </a:p>
          </p:txBody>
        </p:sp>
        <p:sp>
          <p:nvSpPr>
            <p:cNvPr id="11" name="Text Box 19"/>
            <p:cNvSpPr txBox="1">
              <a:spLocks noChangeArrowheads="1"/>
            </p:cNvSpPr>
            <p:nvPr/>
          </p:nvSpPr>
          <p:spPr bwMode="auto">
            <a:xfrm>
              <a:off x="1285852" y="5168242"/>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111</a:t>
              </a:r>
              <a:endParaRPr lang="zh-CN" altLang="zh-CN" sz="1600" b="1">
                <a:latin typeface="Times New Roman" panose="02020603050405020304" pitchFamily="18" charset="0"/>
                <a:cs typeface="Times New Roman" panose="02020603050405020304" pitchFamily="18" charset="0"/>
              </a:endParaRPr>
            </a:p>
          </p:txBody>
        </p:sp>
        <p:sp>
          <p:nvSpPr>
            <p:cNvPr id="12" name="Text Box 19"/>
            <p:cNvSpPr txBox="1">
              <a:spLocks noChangeArrowheads="1"/>
            </p:cNvSpPr>
            <p:nvPr/>
          </p:nvSpPr>
          <p:spPr bwMode="auto">
            <a:xfrm>
              <a:off x="2071670" y="5525432"/>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101</a:t>
              </a:r>
              <a:endParaRPr lang="zh-CN" altLang="zh-CN" sz="1600" b="1">
                <a:latin typeface="Times New Roman" panose="02020603050405020304" pitchFamily="18" charset="0"/>
                <a:cs typeface="Times New Roman" panose="02020603050405020304" pitchFamily="18" charset="0"/>
              </a:endParaRPr>
            </a:p>
          </p:txBody>
        </p:sp>
        <p:sp>
          <p:nvSpPr>
            <p:cNvPr id="13" name="Text Box 19"/>
            <p:cNvSpPr txBox="1">
              <a:spLocks noChangeArrowheads="1"/>
            </p:cNvSpPr>
            <p:nvPr/>
          </p:nvSpPr>
          <p:spPr bwMode="auto">
            <a:xfrm>
              <a:off x="1285852" y="5525432"/>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000</a:t>
              </a:r>
              <a:endParaRPr lang="zh-CN" altLang="zh-CN" sz="1600" b="1">
                <a:latin typeface="Times New Roman" panose="02020603050405020304" pitchFamily="18" charset="0"/>
                <a:cs typeface="Times New Roman" panose="02020603050405020304" pitchFamily="18" charset="0"/>
              </a:endParaRPr>
            </a:p>
          </p:txBody>
        </p:sp>
        <p:sp>
          <p:nvSpPr>
            <p:cNvPr id="14" name="Text Box 19"/>
            <p:cNvSpPr txBox="1">
              <a:spLocks noChangeArrowheads="1"/>
            </p:cNvSpPr>
            <p:nvPr/>
          </p:nvSpPr>
          <p:spPr bwMode="auto">
            <a:xfrm>
              <a:off x="1857356" y="5811184"/>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001</a:t>
              </a:r>
              <a:endParaRPr lang="zh-CN" altLang="zh-CN" sz="1600" b="1">
                <a:latin typeface="Times New Roman" panose="02020603050405020304" pitchFamily="18" charset="0"/>
                <a:cs typeface="Times New Roman" panose="02020603050405020304" pitchFamily="18" charset="0"/>
              </a:endParaRPr>
            </a:p>
          </p:txBody>
        </p:sp>
        <p:sp>
          <p:nvSpPr>
            <p:cNvPr id="15" name="Text Box 19"/>
            <p:cNvSpPr txBox="1">
              <a:spLocks noChangeArrowheads="1"/>
            </p:cNvSpPr>
            <p:nvPr/>
          </p:nvSpPr>
          <p:spPr bwMode="auto">
            <a:xfrm>
              <a:off x="1500166" y="5811184"/>
              <a:ext cx="571504" cy="40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b="1">
                  <a:latin typeface="Times New Roman" panose="02020603050405020304" pitchFamily="18" charset="0"/>
                  <a:cs typeface="Times New Roman" panose="02020603050405020304" pitchFamily="18" charset="0"/>
                </a:rPr>
                <a:t>110</a:t>
              </a:r>
              <a:endParaRPr lang="zh-CN" altLang="zh-CN" sz="1600"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12516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456998" y="3953272"/>
            <a:ext cx="2857368" cy="2904728"/>
          </a:xfrm>
          <a:prstGeom prst="rect">
            <a:avLst/>
          </a:prstGeom>
        </p:spPr>
      </p:pic>
      <p:sp>
        <p:nvSpPr>
          <p:cNvPr id="716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88C443-9387-476C-B0C3-1BD7F7893533}" type="slidenum">
              <a:rPr lang="zh-CN" altLang="en-US" smtClean="0">
                <a:solidFill>
                  <a:schemeClr val="accent1"/>
                </a:solidFill>
              </a:rPr>
              <a:pPr/>
              <a:t>38</a:t>
            </a:fld>
            <a:r>
              <a:rPr lang="en-US" altLang="zh-CN" dirty="0">
                <a:solidFill>
                  <a:schemeClr val="accent1"/>
                </a:solidFill>
              </a:rPr>
              <a:t>/42</a:t>
            </a:r>
          </a:p>
        </p:txBody>
      </p:sp>
      <p:sp>
        <p:nvSpPr>
          <p:cNvPr id="71683" name="Rectangle 2"/>
          <p:cNvSpPr>
            <a:spLocks noGrp="1"/>
          </p:cNvSpPr>
          <p:nvPr>
            <p:ph type="title" idx="4294967295"/>
          </p:nvPr>
        </p:nvSpPr>
        <p:spPr>
          <a:xfrm>
            <a:off x="179388" y="-26988"/>
            <a:ext cx="8785100" cy="642938"/>
          </a:xfrm>
        </p:spPr>
        <p:txBody>
          <a:bodyPr/>
          <a:lstStyle/>
          <a:p>
            <a:r>
              <a:rPr lang="zh-CN" altLang="en-US" b="1" dirty="0"/>
              <a:t>格雷码</a:t>
            </a:r>
            <a:r>
              <a:rPr lang="en-US" altLang="zh-CN" sz="3600" b="1" dirty="0">
                <a:latin typeface="Times New Roman" panose="02020603050405020304" pitchFamily="18" charset="0"/>
                <a:cs typeface="Times New Roman" panose="02020603050405020304" pitchFamily="18" charset="0"/>
              </a:rPr>
              <a:t>(</a:t>
            </a:r>
            <a:r>
              <a:rPr lang="zh-CN" altLang="en-US" sz="3600" b="1" dirty="0">
                <a:latin typeface="Times New Roman" panose="02020603050405020304" pitchFamily="18" charset="0"/>
                <a:cs typeface="Times New Roman" panose="02020603050405020304" pitchFamily="18" charset="0"/>
              </a:rPr>
              <a:t>续</a:t>
            </a:r>
            <a:r>
              <a:rPr lang="en-US" altLang="zh-CN" sz="3600" b="1" dirty="0">
                <a:latin typeface="Times New Roman" panose="02020603050405020304" pitchFamily="18" charset="0"/>
                <a:cs typeface="Times New Roman" panose="02020603050405020304" pitchFamily="18" charset="0"/>
              </a:rPr>
              <a:t>)</a:t>
            </a:r>
            <a:endParaRPr lang="en-US" altLang="zh-CN" sz="3600" b="1" dirty="0">
              <a:latin typeface="Calibri" panose="020F0502020204030204" pitchFamily="34" charset="0"/>
              <a:ea typeface="宋体" panose="02010600030101010101" pitchFamily="2" charset="-122"/>
            </a:endParaRPr>
          </a:p>
        </p:txBody>
      </p:sp>
      <p:sp>
        <p:nvSpPr>
          <p:cNvPr id="71684" name="Rectangle 3"/>
          <p:cNvSpPr>
            <a:spLocks noGrp="1"/>
          </p:cNvSpPr>
          <p:nvPr>
            <p:ph type="body" idx="4294967295"/>
          </p:nvPr>
        </p:nvSpPr>
        <p:spPr>
          <a:xfrm>
            <a:off x="79870" y="2087066"/>
            <a:ext cx="8380562" cy="2606480"/>
          </a:xfrm>
        </p:spPr>
        <p:txBody>
          <a:bodyPr/>
          <a:lstStyle/>
          <a:p>
            <a:pPr marL="1166813" indent="-1166813">
              <a:buFont typeface="Wingdings" panose="05000000000000000000" pitchFamily="2" charset="2"/>
              <a:buNone/>
            </a:pPr>
            <a:r>
              <a:rPr lang="zh-CN" altLang="en-US" b="1" dirty="0">
                <a:latin typeface="Times New Roman" panose="02020603050405020304" pitchFamily="18" charset="0"/>
                <a:cs typeface="Times New Roman" panose="02020603050405020304" pitchFamily="18" charset="0"/>
              </a:rPr>
              <a:t> </a:t>
            </a:r>
            <a:r>
              <a:rPr lang="zh-CN" altLang="en-US" b="1" dirty="0">
                <a:solidFill>
                  <a:srgbClr val="FF0000"/>
                </a:solidFill>
                <a:latin typeface="Times New Roman" panose="02020603050405020304" pitchFamily="18" charset="0"/>
                <a:cs typeface="Times New Roman" panose="02020603050405020304" pitchFamily="18" charset="0"/>
              </a:rPr>
              <a:t>构图 </a:t>
            </a:r>
            <a:r>
              <a:rPr lang="zh-CN" altLang="en-US" b="1" dirty="0">
                <a:latin typeface="Times New Roman" panose="02020603050405020304" pitchFamily="18" charset="0"/>
                <a:cs typeface="Times New Roman" panose="02020603050405020304" pitchFamily="18" charset="0"/>
              </a:rPr>
              <a:t> </a:t>
            </a:r>
            <a:r>
              <a:rPr lang="zh-CN" altLang="zh-CN" b="1" dirty="0">
                <a:latin typeface="Times New Roman" panose="02020603050405020304" pitchFamily="18" charset="0"/>
                <a:cs typeface="Times New Roman" panose="02020603050405020304" pitchFamily="18" charset="0"/>
              </a:rPr>
              <a:t>构造</a:t>
            </a:r>
            <a:r>
              <a:rPr lang="en-US" altLang="zh-CN" b="1" i="1" dirty="0">
                <a:latin typeface="Times New Roman" panose="02020603050405020304" pitchFamily="18" charset="0"/>
                <a:cs typeface="Times New Roman" panose="02020603050405020304" pitchFamily="18" charset="0"/>
              </a:rPr>
              <a:t>n</a:t>
            </a:r>
            <a:r>
              <a:rPr lang="zh-CN" altLang="zh-CN" b="1" dirty="0">
                <a:latin typeface="Times New Roman" panose="02020603050405020304" pitchFamily="18" charset="0"/>
                <a:cs typeface="Times New Roman" panose="02020603050405020304" pitchFamily="18" charset="0"/>
              </a:rPr>
              <a:t>维立方体图</a:t>
            </a:r>
            <a:r>
              <a:rPr lang="en-US" altLang="zh-CN" b="1" dirty="0">
                <a:latin typeface="Times New Roman" panose="02020603050405020304" pitchFamily="18" charset="0"/>
                <a:cs typeface="Times New Roman" panose="02020603050405020304" pitchFamily="18" charset="0"/>
              </a:rPr>
              <a:t>: 2</a:t>
            </a:r>
            <a:r>
              <a:rPr lang="en-US" altLang="zh-CN" b="1" i="1" baseline="30000" dirty="0">
                <a:latin typeface="Times New Roman" panose="02020603050405020304" pitchFamily="18" charset="0"/>
                <a:cs typeface="Times New Roman" panose="02020603050405020304" pitchFamily="18" charset="0"/>
              </a:rPr>
              <a:t>n</a:t>
            </a:r>
            <a:r>
              <a:rPr lang="zh-CN" altLang="zh-CN" b="1" dirty="0">
                <a:latin typeface="Times New Roman" panose="02020603050405020304" pitchFamily="18" charset="0"/>
                <a:cs typeface="Times New Roman" panose="02020603050405020304" pitchFamily="18" charset="0"/>
              </a:rPr>
              <a:t>个顶点</a:t>
            </a:r>
            <a:r>
              <a:rPr lang="en-US" altLang="zh-CN" b="1" dirty="0">
                <a:latin typeface="Times New Roman" panose="02020603050405020304" pitchFamily="18" charset="0"/>
                <a:cs typeface="Times New Roman" panose="02020603050405020304" pitchFamily="18" charset="0"/>
              </a:rPr>
              <a:t>, </a:t>
            </a:r>
            <a:r>
              <a:rPr lang="zh-CN" altLang="zh-CN" b="1" dirty="0">
                <a:latin typeface="Times New Roman" panose="02020603050405020304" pitchFamily="18" charset="0"/>
                <a:cs typeface="Times New Roman" panose="02020603050405020304" pitchFamily="18" charset="0"/>
              </a:rPr>
              <a:t>每个顶点表示一个</a:t>
            </a:r>
            <a:r>
              <a:rPr lang="en-US" altLang="zh-CN" b="1" i="1" dirty="0">
                <a:latin typeface="Times New Roman" panose="02020603050405020304" pitchFamily="18" charset="0"/>
                <a:cs typeface="Times New Roman" panose="02020603050405020304" pitchFamily="18" charset="0"/>
              </a:rPr>
              <a:t>n</a:t>
            </a:r>
            <a:r>
              <a:rPr lang="zh-CN" altLang="zh-CN" b="1" dirty="0">
                <a:latin typeface="Times New Roman" panose="02020603050405020304" pitchFamily="18" charset="0"/>
                <a:cs typeface="Times New Roman" panose="02020603050405020304" pitchFamily="18" charset="0"/>
              </a:rPr>
              <a:t>位串</a:t>
            </a:r>
            <a:r>
              <a:rPr lang="en-US" altLang="zh-CN" b="1" dirty="0">
                <a:latin typeface="Times New Roman" panose="02020603050405020304" pitchFamily="18" charset="0"/>
                <a:cs typeface="Times New Roman" panose="02020603050405020304" pitchFamily="18" charset="0"/>
              </a:rPr>
              <a:t>, </a:t>
            </a:r>
            <a:r>
              <a:rPr lang="zh-CN" altLang="zh-CN" b="1" dirty="0">
                <a:latin typeface="Times New Roman" panose="02020603050405020304" pitchFamily="18" charset="0"/>
                <a:cs typeface="Times New Roman" panose="02020603050405020304" pitchFamily="18" charset="0"/>
              </a:rPr>
              <a:t>两个顶点之间有一条边当且仅当它们的</a:t>
            </a:r>
            <a:r>
              <a:rPr lang="en-US" altLang="zh-CN" b="1" i="1" dirty="0">
                <a:latin typeface="Times New Roman" panose="02020603050405020304" pitchFamily="18" charset="0"/>
                <a:cs typeface="Times New Roman" panose="02020603050405020304" pitchFamily="18" charset="0"/>
              </a:rPr>
              <a:t>n</a:t>
            </a:r>
            <a:r>
              <a:rPr lang="zh-CN" altLang="zh-CN" b="1" dirty="0">
                <a:latin typeface="Times New Roman" panose="02020603050405020304" pitchFamily="18" charset="0"/>
                <a:cs typeface="Times New Roman" panose="02020603050405020304" pitchFamily="18" charset="0"/>
              </a:rPr>
              <a:t>位串仅相差一位</a:t>
            </a:r>
            <a:r>
              <a:rPr lang="en-US" altLang="zh-CN" b="1" dirty="0">
                <a:latin typeface="Times New Roman" panose="02020603050405020304" pitchFamily="18" charset="0"/>
                <a:cs typeface="Times New Roman" panose="02020603050405020304" pitchFamily="18" charset="0"/>
              </a:rPr>
              <a:t>. </a:t>
            </a:r>
          </a:p>
          <a:p>
            <a:pPr marL="0" indent="0">
              <a:lnSpc>
                <a:spcPct val="150000"/>
              </a:lnSpc>
              <a:spcBef>
                <a:spcPts val="0"/>
              </a:spcBef>
              <a:buFont typeface="Wingdings" panose="05000000000000000000" pitchFamily="2" charset="2"/>
              <a:buNone/>
            </a:pPr>
            <a:endParaRPr lang="zh-CN" altLang="en-US" dirty="0">
              <a:latin typeface="Calibri" panose="020F0502020204030204" pitchFamily="34" charset="0"/>
              <a:ea typeface="宋体" panose="02010600030101010101" pitchFamily="2" charset="-122"/>
            </a:endParaRPr>
          </a:p>
        </p:txBody>
      </p:sp>
      <p:sp>
        <p:nvSpPr>
          <p:cNvPr id="2" name="矩形 1"/>
          <p:cNvSpPr/>
          <p:nvPr/>
        </p:nvSpPr>
        <p:spPr>
          <a:xfrm>
            <a:off x="287462" y="836712"/>
            <a:ext cx="8568952" cy="1077218"/>
          </a:xfrm>
          <a:prstGeom prst="rect">
            <a:avLst/>
          </a:prstGeom>
          <a:solidFill>
            <a:srgbClr val="FFFF00"/>
          </a:solidFill>
        </p:spPr>
        <p:txBody>
          <a:bodyPr wrap="square">
            <a:spAutoFit/>
          </a:bodyPr>
          <a:lstStyle/>
          <a:p>
            <a:pPr>
              <a:buFont typeface="Wingdings" panose="05000000000000000000" pitchFamily="2" charset="2"/>
              <a:buNone/>
            </a:pPr>
            <a:r>
              <a:rPr lang="zh-CN" altLang="zh-CN" sz="3200" b="1" dirty="0">
                <a:latin typeface="Times New Roman" panose="02020603050405020304" pitchFamily="18" charset="0"/>
                <a:cs typeface="Times New Roman" panose="02020603050405020304" pitchFamily="18" charset="0"/>
              </a:rPr>
              <a:t>相邻的两个以及最后一个和第一个之间只有一位不同</a:t>
            </a:r>
            <a:r>
              <a:rPr lang="zh-CN" altLang="en-US" sz="3200" b="1" dirty="0">
                <a:latin typeface="Times New Roman" panose="02020603050405020304" pitchFamily="18" charset="0"/>
                <a:cs typeface="Times New Roman" panose="02020603050405020304" pitchFamily="18" charset="0"/>
              </a:rPr>
              <a:t>的</a:t>
            </a:r>
            <a:r>
              <a:rPr lang="en-US" altLang="zh-CN" sz="3200" b="1" i="1" dirty="0">
                <a:latin typeface="Times New Roman" panose="02020603050405020304" pitchFamily="18" charset="0"/>
                <a:cs typeface="Times New Roman" panose="02020603050405020304" pitchFamily="18" charset="0"/>
              </a:rPr>
              <a:t>n</a:t>
            </a:r>
            <a:r>
              <a:rPr lang="zh-CN" altLang="zh-CN" sz="3200" b="1" dirty="0">
                <a:latin typeface="Times New Roman" panose="02020603050405020304" pitchFamily="18" charset="0"/>
                <a:cs typeface="Times New Roman" panose="02020603050405020304" pitchFamily="18" charset="0"/>
              </a:rPr>
              <a:t>位</a:t>
            </a:r>
            <a:r>
              <a:rPr lang="en-US" altLang="zh-CN" sz="3200" b="1" dirty="0">
                <a:latin typeface="Times New Roman" panose="02020603050405020304" pitchFamily="18" charset="0"/>
                <a:cs typeface="Times New Roman" panose="02020603050405020304" pitchFamily="18" charset="0"/>
              </a:rPr>
              <a:t>0-1</a:t>
            </a:r>
            <a:r>
              <a:rPr lang="zh-CN" altLang="zh-CN" sz="3200" b="1" dirty="0">
                <a:latin typeface="Times New Roman" panose="02020603050405020304" pitchFamily="18" charset="0"/>
                <a:cs typeface="Times New Roman" panose="02020603050405020304" pitchFamily="18" charset="0"/>
              </a:rPr>
              <a:t>串序列</a:t>
            </a:r>
            <a:endParaRPr lang="en-US" altLang="zh-CN" sz="3200" b="1" dirty="0">
              <a:latin typeface="Times New Roman" panose="02020603050405020304" pitchFamily="18" charset="0"/>
              <a:cs typeface="Times New Roman" panose="02020603050405020304" pitchFamily="18" charset="0"/>
            </a:endParaRPr>
          </a:p>
        </p:txBody>
      </p:sp>
      <p:sp>
        <p:nvSpPr>
          <p:cNvPr id="4" name="矩形 3"/>
          <p:cNvSpPr/>
          <p:nvPr/>
        </p:nvSpPr>
        <p:spPr>
          <a:xfrm>
            <a:off x="4942463" y="4545161"/>
            <a:ext cx="3744539" cy="1077218"/>
          </a:xfrm>
          <a:prstGeom prst="rect">
            <a:avLst/>
          </a:prstGeom>
          <a:solidFill>
            <a:srgbClr val="FFFF00"/>
          </a:solidFill>
        </p:spPr>
        <p:txBody>
          <a:bodyPr wrap="square">
            <a:spAutoFit/>
          </a:bodyPr>
          <a:lstStyle/>
          <a:p>
            <a:pPr>
              <a:buFont typeface="Wingdings" panose="05000000000000000000" pitchFamily="2" charset="2"/>
              <a:buNone/>
            </a:pPr>
            <a:r>
              <a:rPr lang="zh-CN" altLang="zh-CN" sz="3200" b="1" dirty="0">
                <a:latin typeface="Times New Roman" panose="02020603050405020304" pitchFamily="18" charset="0"/>
                <a:cs typeface="Times New Roman" panose="02020603050405020304" pitchFamily="18" charset="0"/>
              </a:rPr>
              <a:t>当</a:t>
            </a:r>
            <a:r>
              <a:rPr lang="en-US" altLang="zh-CN" sz="3200" b="1" i="1" dirty="0">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cs typeface="Times New Roman" panose="02020603050405020304" pitchFamily="18" charset="0"/>
              </a:rPr>
              <a:t>2</a:t>
            </a:r>
            <a:r>
              <a:rPr lang="zh-CN" altLang="zh-CN" sz="3200" b="1" dirty="0">
                <a:latin typeface="Times New Roman" panose="02020603050405020304" pitchFamily="18" charset="0"/>
                <a:cs typeface="Times New Roman" panose="02020603050405020304" pitchFamily="18" charset="0"/>
              </a:rPr>
              <a:t>时</a:t>
            </a:r>
            <a:r>
              <a:rPr lang="en-US" altLang="zh-CN" sz="3200" b="1" dirty="0">
                <a:latin typeface="Times New Roman" panose="02020603050405020304" pitchFamily="18" charset="0"/>
                <a:cs typeface="Times New Roman" panose="02020603050405020304" pitchFamily="18" charset="0"/>
              </a:rPr>
              <a:t>, </a:t>
            </a:r>
            <a:r>
              <a:rPr lang="zh-CN" altLang="zh-CN" sz="3200" b="1" dirty="0">
                <a:latin typeface="Times New Roman" panose="02020603050405020304" pitchFamily="18" charset="0"/>
                <a:cs typeface="Times New Roman" panose="02020603050405020304" pitchFamily="18" charset="0"/>
              </a:rPr>
              <a:t>图中一定存在哈密顿回路</a:t>
            </a:r>
            <a:r>
              <a:rPr lang="en-US" altLang="zh-CN"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893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5068507" y="2548250"/>
            <a:ext cx="3470627" cy="3319730"/>
          </a:xfrm>
          <a:prstGeom prst="rect">
            <a:avLst/>
          </a:prstGeom>
        </p:spPr>
      </p:pic>
      <p:sp>
        <p:nvSpPr>
          <p:cNvPr id="15" name="椭圆 14"/>
          <p:cNvSpPr/>
          <p:nvPr/>
        </p:nvSpPr>
        <p:spPr>
          <a:xfrm>
            <a:off x="179512" y="2627620"/>
            <a:ext cx="3240360" cy="316835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rgbClr val="FF0000"/>
              </a:solidFill>
            </a:endParaRPr>
          </a:p>
        </p:txBody>
      </p:sp>
      <p:sp>
        <p:nvSpPr>
          <p:cNvPr id="16" name="椭圆 15"/>
          <p:cNvSpPr/>
          <p:nvPr/>
        </p:nvSpPr>
        <p:spPr>
          <a:xfrm>
            <a:off x="611560" y="3103243"/>
            <a:ext cx="2376264" cy="221710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0000"/>
              </a:solidFill>
            </a:endParaRPr>
          </a:p>
        </p:txBody>
      </p:sp>
      <p:sp>
        <p:nvSpPr>
          <p:cNvPr id="17" name="椭圆 16"/>
          <p:cNvSpPr/>
          <p:nvPr/>
        </p:nvSpPr>
        <p:spPr>
          <a:xfrm>
            <a:off x="1295636" y="3671941"/>
            <a:ext cx="1008112" cy="93682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solidFill>
                <a:srgbClr val="FF0000"/>
              </a:solidFill>
            </a:endParaRPr>
          </a:p>
        </p:txBody>
      </p:sp>
      <p:cxnSp>
        <p:nvCxnSpPr>
          <p:cNvPr id="18" name="直接连接符 17"/>
          <p:cNvCxnSpPr>
            <a:stCxn id="15" idx="0"/>
          </p:cNvCxnSpPr>
          <p:nvPr/>
        </p:nvCxnSpPr>
        <p:spPr>
          <a:xfrm>
            <a:off x="1799692" y="2627620"/>
            <a:ext cx="0" cy="3168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5" idx="2"/>
          </p:cNvCxnSpPr>
          <p:nvPr/>
        </p:nvCxnSpPr>
        <p:spPr>
          <a:xfrm flipV="1">
            <a:off x="179512" y="4211795"/>
            <a:ext cx="3264326"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5" idx="1"/>
            <a:endCxn id="15" idx="5"/>
          </p:cNvCxnSpPr>
          <p:nvPr/>
        </p:nvCxnSpPr>
        <p:spPr>
          <a:xfrm>
            <a:off x="654052" y="3091614"/>
            <a:ext cx="2291280" cy="2240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 idx="7"/>
            <a:endCxn id="15" idx="3"/>
          </p:cNvCxnSpPr>
          <p:nvPr/>
        </p:nvCxnSpPr>
        <p:spPr>
          <a:xfrm flipH="1">
            <a:off x="654052" y="3091614"/>
            <a:ext cx="2291280" cy="2240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6156176" y="6084004"/>
            <a:ext cx="1005403" cy="369332"/>
          </a:xfrm>
          <a:prstGeom prst="rect">
            <a:avLst/>
          </a:prstGeom>
          <a:noFill/>
        </p:spPr>
        <p:txBody>
          <a:bodyPr wrap="none" rtlCol="0">
            <a:spAutoFit/>
          </a:bodyPr>
          <a:lstStyle/>
          <a:p>
            <a:r>
              <a:rPr lang="zh-CN" altLang="en-US" dirty="0"/>
              <a:t>最多错</a:t>
            </a:r>
            <a:r>
              <a:rPr lang="en-US" altLang="zh-CN" dirty="0"/>
              <a:t>1</a:t>
            </a:r>
            <a:endParaRPr lang="zh-CN" altLang="en-US" dirty="0"/>
          </a:p>
        </p:txBody>
      </p:sp>
      <p:sp>
        <p:nvSpPr>
          <p:cNvPr id="23" name="矩形 22"/>
          <p:cNvSpPr/>
          <p:nvPr/>
        </p:nvSpPr>
        <p:spPr>
          <a:xfrm>
            <a:off x="501043" y="3630160"/>
            <a:ext cx="902811"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000,</a:t>
            </a:r>
            <a:endParaRPr lang="zh-CN" altLang="en-US" sz="3200" dirty="0">
              <a:solidFill>
                <a:srgbClr val="FF0000"/>
              </a:solidFill>
            </a:endParaRPr>
          </a:p>
        </p:txBody>
      </p:sp>
      <p:sp>
        <p:nvSpPr>
          <p:cNvPr id="24" name="矩形 23"/>
          <p:cNvSpPr/>
          <p:nvPr/>
        </p:nvSpPr>
        <p:spPr>
          <a:xfrm>
            <a:off x="1102186" y="2976242"/>
            <a:ext cx="800219"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001</a:t>
            </a:r>
            <a:endParaRPr lang="zh-CN" altLang="en-US" sz="3200" dirty="0">
              <a:solidFill>
                <a:srgbClr val="FF0000"/>
              </a:solidFill>
            </a:endParaRPr>
          </a:p>
        </p:txBody>
      </p:sp>
      <p:sp>
        <p:nvSpPr>
          <p:cNvPr id="25" name="矩形 24"/>
          <p:cNvSpPr/>
          <p:nvPr/>
        </p:nvSpPr>
        <p:spPr>
          <a:xfrm>
            <a:off x="1852818" y="3103243"/>
            <a:ext cx="777585"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011</a:t>
            </a:r>
            <a:endParaRPr lang="zh-CN" altLang="en-US" sz="3200" dirty="0">
              <a:solidFill>
                <a:srgbClr val="FF0000"/>
              </a:solidFill>
            </a:endParaRPr>
          </a:p>
        </p:txBody>
      </p:sp>
      <p:sp>
        <p:nvSpPr>
          <p:cNvPr id="26" name="矩形 25"/>
          <p:cNvSpPr/>
          <p:nvPr/>
        </p:nvSpPr>
        <p:spPr>
          <a:xfrm>
            <a:off x="2415474" y="3630160"/>
            <a:ext cx="800219"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010</a:t>
            </a:r>
            <a:endParaRPr lang="zh-CN" altLang="en-US" sz="3200" dirty="0">
              <a:solidFill>
                <a:srgbClr val="FF0000"/>
              </a:solidFill>
            </a:endParaRPr>
          </a:p>
        </p:txBody>
      </p:sp>
      <p:sp>
        <p:nvSpPr>
          <p:cNvPr id="27" name="矩形 26"/>
          <p:cNvSpPr/>
          <p:nvPr/>
        </p:nvSpPr>
        <p:spPr>
          <a:xfrm>
            <a:off x="2499060" y="4422248"/>
            <a:ext cx="777585"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110</a:t>
            </a:r>
            <a:endParaRPr lang="zh-CN" altLang="en-US" sz="3200" dirty="0">
              <a:solidFill>
                <a:srgbClr val="FF0000"/>
              </a:solidFill>
            </a:endParaRPr>
          </a:p>
        </p:txBody>
      </p:sp>
      <p:sp>
        <p:nvSpPr>
          <p:cNvPr id="28" name="矩形 27"/>
          <p:cNvSpPr/>
          <p:nvPr/>
        </p:nvSpPr>
        <p:spPr>
          <a:xfrm>
            <a:off x="1923760" y="5050699"/>
            <a:ext cx="754950"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111</a:t>
            </a:r>
            <a:endParaRPr lang="zh-CN" altLang="en-US" sz="3200" dirty="0">
              <a:solidFill>
                <a:srgbClr val="FF0000"/>
              </a:solidFill>
            </a:endParaRPr>
          </a:p>
        </p:txBody>
      </p:sp>
      <p:sp>
        <p:nvSpPr>
          <p:cNvPr id="29" name="矩形 28"/>
          <p:cNvSpPr/>
          <p:nvPr/>
        </p:nvSpPr>
        <p:spPr>
          <a:xfrm>
            <a:off x="1098927" y="4929749"/>
            <a:ext cx="800219"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101</a:t>
            </a:r>
            <a:endParaRPr lang="zh-CN" altLang="en-US" sz="3200" dirty="0">
              <a:solidFill>
                <a:srgbClr val="FF0000"/>
              </a:solidFill>
            </a:endParaRPr>
          </a:p>
        </p:txBody>
      </p:sp>
      <p:sp>
        <p:nvSpPr>
          <p:cNvPr id="30" name="矩形 29"/>
          <p:cNvSpPr/>
          <p:nvPr/>
        </p:nvSpPr>
        <p:spPr>
          <a:xfrm>
            <a:off x="471167" y="4386106"/>
            <a:ext cx="800219" cy="584775"/>
          </a:xfrm>
          <a:prstGeom prst="rect">
            <a:avLst/>
          </a:prstGeom>
        </p:spPr>
        <p:txBody>
          <a:bodyPr wrap="none">
            <a:spAutoFit/>
          </a:bodyPr>
          <a:lstStyle/>
          <a:p>
            <a:r>
              <a:rPr lang="en-US" altLang="zh-CN" sz="3200" b="1" dirty="0">
                <a:solidFill>
                  <a:srgbClr val="FF0000"/>
                </a:solidFill>
                <a:latin typeface="Times New Roman" panose="02020603050405020304" pitchFamily="18" charset="0"/>
                <a:cs typeface="Times New Roman" panose="02020603050405020304" pitchFamily="18" charset="0"/>
              </a:rPr>
              <a:t>100</a:t>
            </a:r>
          </a:p>
        </p:txBody>
      </p:sp>
      <p:sp>
        <p:nvSpPr>
          <p:cNvPr id="31" name="矩形 30"/>
          <p:cNvSpPr/>
          <p:nvPr/>
        </p:nvSpPr>
        <p:spPr>
          <a:xfrm>
            <a:off x="16614" y="252191"/>
            <a:ext cx="3672408" cy="2062103"/>
          </a:xfrm>
          <a:prstGeom prst="rect">
            <a:avLst/>
          </a:prstGeom>
        </p:spPr>
        <p:txBody>
          <a:bodyPr wrap="square">
            <a:spAutoFit/>
          </a:bodyPr>
          <a:lstStyle/>
          <a:p>
            <a:r>
              <a:rPr lang="zh-CN" altLang="en-US" sz="3200" b="1" dirty="0">
                <a:solidFill>
                  <a:srgbClr val="002060"/>
                </a:solidFill>
                <a:latin typeface="Times New Roman" panose="02020603050405020304" pitchFamily="18" charset="0"/>
                <a:cs typeface="Times New Roman" panose="02020603050405020304" pitchFamily="18" charset="0"/>
              </a:rPr>
              <a:t>例：</a:t>
            </a:r>
            <a:r>
              <a:rPr lang="en-US" altLang="zh-CN" sz="3200" b="1" dirty="0">
                <a:solidFill>
                  <a:srgbClr val="002060"/>
                </a:solidFill>
                <a:latin typeface="Times New Roman" panose="02020603050405020304" pitchFamily="18" charset="0"/>
                <a:cs typeface="Times New Roman" panose="02020603050405020304" pitchFamily="18" charset="0"/>
              </a:rPr>
              <a:t> </a:t>
            </a:r>
            <a:r>
              <a:rPr lang="zh-CN" altLang="en-US" sz="3200" b="1" dirty="0">
                <a:solidFill>
                  <a:srgbClr val="002060"/>
                </a:solidFill>
                <a:latin typeface="Times New Roman" panose="02020603050405020304" pitchFamily="18" charset="0"/>
                <a:cs typeface="Times New Roman" panose="02020603050405020304" pitchFamily="18" charset="0"/>
              </a:rPr>
              <a:t> </a:t>
            </a:r>
            <a:r>
              <a:rPr lang="en-US" altLang="zh-CN" sz="3200" b="1" dirty="0">
                <a:solidFill>
                  <a:srgbClr val="002060"/>
                </a:solidFill>
                <a:latin typeface="Times New Roman" panose="02020603050405020304" pitchFamily="18" charset="0"/>
                <a:cs typeface="Times New Roman" panose="02020603050405020304" pitchFamily="18" charset="0"/>
              </a:rPr>
              <a:t>000, 001, </a:t>
            </a:r>
          </a:p>
          <a:p>
            <a:r>
              <a:rPr lang="en-US" altLang="zh-CN" sz="3200" b="1" dirty="0">
                <a:solidFill>
                  <a:srgbClr val="002060"/>
                </a:solidFill>
                <a:latin typeface="Times New Roman" panose="02020603050405020304" pitchFamily="18" charset="0"/>
                <a:cs typeface="Times New Roman" panose="02020603050405020304" pitchFamily="18" charset="0"/>
              </a:rPr>
              <a:t>          011, 010, </a:t>
            </a:r>
          </a:p>
          <a:p>
            <a:r>
              <a:rPr lang="en-US" altLang="zh-CN" sz="3200" b="1" dirty="0">
                <a:solidFill>
                  <a:srgbClr val="002060"/>
                </a:solidFill>
                <a:latin typeface="Times New Roman" panose="02020603050405020304" pitchFamily="18" charset="0"/>
                <a:cs typeface="Times New Roman" panose="02020603050405020304" pitchFamily="18" charset="0"/>
              </a:rPr>
              <a:t>          110, 111, </a:t>
            </a:r>
          </a:p>
          <a:p>
            <a:r>
              <a:rPr lang="en-US" altLang="zh-CN" sz="3200" b="1" dirty="0">
                <a:solidFill>
                  <a:srgbClr val="002060"/>
                </a:solidFill>
                <a:latin typeface="Times New Roman" panose="02020603050405020304" pitchFamily="18" charset="0"/>
                <a:cs typeface="Times New Roman" panose="02020603050405020304" pitchFamily="18" charset="0"/>
              </a:rPr>
              <a:t>          101, 100</a:t>
            </a:r>
          </a:p>
        </p:txBody>
      </p:sp>
      <p:pic>
        <p:nvPicPr>
          <p:cNvPr id="32" name="图片 31"/>
          <p:cNvPicPr>
            <a:picLocks noChangeAspect="1"/>
          </p:cNvPicPr>
          <p:nvPr/>
        </p:nvPicPr>
        <p:blipFill>
          <a:blip r:embed="rId4"/>
          <a:stretch>
            <a:fillRect/>
          </a:stretch>
        </p:blipFill>
        <p:spPr>
          <a:xfrm>
            <a:off x="3419094" y="326706"/>
            <a:ext cx="2272539" cy="2310206"/>
          </a:xfrm>
          <a:prstGeom prst="rect">
            <a:avLst/>
          </a:prstGeom>
        </p:spPr>
      </p:pic>
      <p:sp>
        <p:nvSpPr>
          <p:cNvPr id="3" name="文本框 2">
            <a:extLst>
              <a:ext uri="{FF2B5EF4-FFF2-40B4-BE49-F238E27FC236}">
                <a16:creationId xmlns:a16="http://schemas.microsoft.com/office/drawing/2014/main" id="{70AF1A92-D8D6-7728-B714-8E8E24A9591C}"/>
              </a:ext>
            </a:extLst>
          </p:cNvPr>
          <p:cNvSpPr txBox="1"/>
          <p:nvPr/>
        </p:nvSpPr>
        <p:spPr>
          <a:xfrm>
            <a:off x="7010400" y="620688"/>
            <a:ext cx="1920814" cy="369332"/>
          </a:xfrm>
          <a:prstGeom prst="rect">
            <a:avLst/>
          </a:prstGeom>
          <a:noFill/>
        </p:spPr>
        <p:txBody>
          <a:bodyPr wrap="square">
            <a:spAutoFit/>
          </a:bodyPr>
          <a:lstStyle/>
          <a:p>
            <a:r>
              <a:rPr lang="zh-CN" altLang="en-US" sz="1800" b="1" dirty="0">
                <a:solidFill>
                  <a:srgbClr val="002060"/>
                </a:solidFill>
                <a:highlight>
                  <a:srgbClr val="FFFF00"/>
                </a:highlight>
                <a:latin typeface="Times New Roman" panose="02020603050405020304" pitchFamily="18" charset="0"/>
                <a:cs typeface="Times New Roman" panose="02020603050405020304" pitchFamily="18" charset="0"/>
              </a:rPr>
              <a:t>问：还有几个？</a:t>
            </a:r>
            <a:endParaRPr lang="zh-CN" altLang="en-US" sz="1800" dirty="0">
              <a:highlight>
                <a:srgbClr val="FFFF00"/>
              </a:highlight>
            </a:endParaRPr>
          </a:p>
        </p:txBody>
      </p:sp>
    </p:spTree>
    <p:extLst>
      <p:ext uri="{BB962C8B-B14F-4D97-AF65-F5344CB8AC3E}">
        <p14:creationId xmlns:p14="http://schemas.microsoft.com/office/powerpoint/2010/main" val="4206964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FFD359-F934-4621-A272-AED9AE57FABA}" type="slidenum">
              <a:rPr lang="zh-CN" altLang="en-US" smtClean="0">
                <a:solidFill>
                  <a:schemeClr val="accent1"/>
                </a:solidFill>
              </a:rPr>
              <a:pPr/>
              <a:t>4</a:t>
            </a:fld>
            <a:r>
              <a:rPr lang="en-US" altLang="zh-CN" dirty="0">
                <a:solidFill>
                  <a:schemeClr val="accent1"/>
                </a:solidFill>
              </a:rPr>
              <a:t>/42</a:t>
            </a:r>
          </a:p>
        </p:txBody>
      </p:sp>
      <p:sp>
        <p:nvSpPr>
          <p:cNvPr id="32771" name="Rectangle 2"/>
          <p:cNvSpPr>
            <a:spLocks noGrp="1"/>
          </p:cNvSpPr>
          <p:nvPr>
            <p:ph type="title" idx="4294967295"/>
          </p:nvPr>
        </p:nvSpPr>
        <p:spPr>
          <a:xfrm>
            <a:off x="468313" y="44450"/>
            <a:ext cx="8210550" cy="576263"/>
          </a:xfrm>
        </p:spPr>
        <p:txBody>
          <a:bodyPr/>
          <a:lstStyle/>
          <a:p>
            <a:r>
              <a:rPr lang="zh-CN" altLang="en-US" sz="2800" dirty="0">
                <a:latin typeface="Calibri" panose="020F0502020204030204" pitchFamily="34" charset="0"/>
                <a:ea typeface="宋体" panose="02010600030101010101" pitchFamily="2" charset="-122"/>
              </a:rPr>
              <a:t>威廉</a:t>
            </a:r>
            <a:r>
              <a:rPr lang="en-US" altLang="zh-CN" sz="2800" dirty="0">
                <a:latin typeface="Calibri" panose="020F0502020204030204" pitchFamily="34" charset="0"/>
                <a:ea typeface="宋体" panose="02010600030101010101" pitchFamily="2" charset="-122"/>
              </a:rPr>
              <a:t>·</a:t>
            </a:r>
            <a:r>
              <a:rPr lang="zh-CN" altLang="en-US" sz="2800" dirty="0">
                <a:latin typeface="Calibri" panose="020F0502020204030204" pitchFamily="34" charset="0"/>
                <a:ea typeface="宋体" panose="02010600030101010101" pitchFamily="2" charset="-122"/>
              </a:rPr>
              <a:t>哈密顿爵士</a:t>
            </a:r>
            <a:r>
              <a:rPr lang="zh-CN" altLang="en-US" sz="4000" dirty="0">
                <a:latin typeface="Calibri" panose="020F0502020204030204" pitchFamily="34" charset="0"/>
                <a:ea typeface="宋体" panose="02010600030101010101" pitchFamily="2" charset="-122"/>
              </a:rPr>
              <a:t> </a:t>
            </a:r>
            <a:r>
              <a:rPr lang="en-US" altLang="zh-CN" sz="2400" dirty="0">
                <a:latin typeface="Calibri" panose="020F0502020204030204" pitchFamily="34" charset="0"/>
                <a:ea typeface="宋体" panose="02010600030101010101" pitchFamily="2" charset="-122"/>
              </a:rPr>
              <a:t>Sin</a:t>
            </a:r>
            <a:r>
              <a:rPr lang="en-US" altLang="zh-CN" sz="4000" dirty="0">
                <a:latin typeface="Calibri" panose="020F0502020204030204" pitchFamily="34" charset="0"/>
                <a:ea typeface="宋体" panose="02010600030101010101" pitchFamily="2" charset="-122"/>
              </a:rPr>
              <a:t> </a:t>
            </a:r>
            <a:r>
              <a:rPr lang="en-US" altLang="zh-CN" sz="1800" dirty="0">
                <a:latin typeface="Calibri" panose="020F0502020204030204" pitchFamily="34" charset="0"/>
                <a:ea typeface="宋体" panose="02010600030101010101" pitchFamily="2" charset="-122"/>
              </a:rPr>
              <a:t>William Rowan Hamilton (1805 – 1865)</a:t>
            </a:r>
            <a:r>
              <a:rPr lang="en-US" altLang="zh-CN" sz="4000" dirty="0">
                <a:latin typeface="Calibri" panose="020F0502020204030204" pitchFamily="34" charset="0"/>
                <a:ea typeface="宋体" panose="02010600030101010101" pitchFamily="2" charset="-122"/>
              </a:rPr>
              <a:t> </a:t>
            </a:r>
          </a:p>
        </p:txBody>
      </p:sp>
      <p:sp>
        <p:nvSpPr>
          <p:cNvPr id="32772" name="Rectangle 3"/>
          <p:cNvSpPr>
            <a:spLocks noGrp="1"/>
          </p:cNvSpPr>
          <p:nvPr>
            <p:ph type="body" idx="4294967295"/>
          </p:nvPr>
        </p:nvSpPr>
        <p:spPr>
          <a:xfrm>
            <a:off x="3563938" y="981075"/>
            <a:ext cx="5184775" cy="5040313"/>
          </a:xfrm>
        </p:spPr>
        <p:txBody>
          <a:bodyPr/>
          <a:lstStyle/>
          <a:p>
            <a:pPr marL="0" indent="0">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英国数学家、物理学家。</a:t>
            </a:r>
            <a:r>
              <a:rPr lang="zh-CN" altLang="en-US" sz="2800">
                <a:latin typeface="Calibri" panose="020F0502020204030204" pitchFamily="34" charset="0"/>
                <a:ea typeface="宋体" panose="02010600030101010101" pitchFamily="2" charset="-122"/>
              </a:rPr>
              <a:t> </a:t>
            </a:r>
            <a:r>
              <a:rPr lang="en-US" altLang="zh-CN" sz="2800" b="1">
                <a:latin typeface="Calibri" panose="020F0502020204030204" pitchFamily="34" charset="0"/>
                <a:ea typeface="宋体" panose="02010600030101010101" pitchFamily="2" charset="-122"/>
              </a:rPr>
              <a:t>1863</a:t>
            </a:r>
            <a:r>
              <a:rPr lang="zh-CN" altLang="en-US" sz="2800" b="1">
                <a:latin typeface="Calibri" panose="020F0502020204030204" pitchFamily="34" charset="0"/>
                <a:ea typeface="宋体" panose="02010600030101010101" pitchFamily="2" charset="-122"/>
              </a:rPr>
              <a:t>年，美国科学院选定在都柏林出生的爱尔兰人</a:t>
            </a:r>
            <a:r>
              <a:rPr lang="en-US" altLang="zh-CN" sz="2800" b="1">
                <a:latin typeface="Calibri" panose="020F0502020204030204" pitchFamily="34" charset="0"/>
                <a:ea typeface="宋体" panose="02010600030101010101" pitchFamily="2" charset="-122"/>
              </a:rPr>
              <a:t>William Rowan Hamilton</a:t>
            </a:r>
            <a:r>
              <a:rPr lang="zh-CN" altLang="en-US" sz="2800" b="1">
                <a:latin typeface="Calibri" panose="020F0502020204030204" pitchFamily="34" charset="0"/>
                <a:ea typeface="宋体" panose="02010600030101010101" pitchFamily="2" charset="-122"/>
              </a:rPr>
              <a:t>为它的第一个外籍院士，它们认为</a:t>
            </a:r>
            <a:r>
              <a:rPr lang="en-US" altLang="zh-CN" sz="2800" b="1">
                <a:latin typeface="Calibri" panose="020F0502020204030204" pitchFamily="34" charset="0"/>
                <a:ea typeface="宋体" panose="02010600030101010101" pitchFamily="2" charset="-122"/>
              </a:rPr>
              <a:t>Hamilton</a:t>
            </a:r>
            <a:r>
              <a:rPr lang="zh-CN" altLang="en-US" sz="2800" b="1">
                <a:latin typeface="Calibri" panose="020F0502020204030204" pitchFamily="34" charset="0"/>
                <a:ea typeface="宋体" panose="02010600030101010101" pitchFamily="2" charset="-122"/>
              </a:rPr>
              <a:t>是当时最伟大的科学家。</a:t>
            </a:r>
          </a:p>
          <a:p>
            <a:pPr marL="0" indent="0">
              <a:lnSpc>
                <a:spcPct val="120000"/>
              </a:lnSpc>
              <a:buFont typeface="Arial" panose="020B0604020202020204" pitchFamily="34" charset="0"/>
              <a:buNone/>
            </a:pPr>
            <a:r>
              <a:rPr lang="zh-CN" altLang="en-US" sz="2800" b="1">
                <a:latin typeface="Calibri" panose="020F0502020204030204" pitchFamily="34" charset="0"/>
                <a:ea typeface="宋体" panose="02010600030101010101" pitchFamily="2" charset="-122"/>
              </a:rPr>
              <a:t>爱尔兰政府决定：</a:t>
            </a:r>
            <a:r>
              <a:rPr lang="en-US" altLang="zh-CN" sz="2800" b="1">
                <a:latin typeface="Calibri" panose="020F0502020204030204" pitchFamily="34" charset="0"/>
                <a:ea typeface="宋体" panose="02010600030101010101" pitchFamily="2" charset="-122"/>
              </a:rPr>
              <a:t>2005</a:t>
            </a:r>
            <a:r>
              <a:rPr lang="zh-CN" altLang="en-US" sz="2800" b="1">
                <a:latin typeface="Calibri" panose="020F0502020204030204" pitchFamily="34" charset="0"/>
                <a:ea typeface="宋体" panose="02010600030101010101" pitchFamily="2" charset="-122"/>
              </a:rPr>
              <a:t>年是</a:t>
            </a:r>
            <a:r>
              <a:rPr lang="en-US" altLang="zh-CN" sz="2800" b="1">
                <a:latin typeface="Calibri" panose="020F0502020204030204" pitchFamily="34" charset="0"/>
                <a:ea typeface="宋体" panose="02010600030101010101" pitchFamily="2" charset="-122"/>
              </a:rPr>
              <a:t>Hamilton Year-</a:t>
            </a:r>
            <a:r>
              <a:rPr lang="zh-CN" altLang="en-US" sz="2800" b="1">
                <a:latin typeface="Calibri" panose="020F0502020204030204" pitchFamily="34" charset="0"/>
                <a:ea typeface="宋体" panose="02010600030101010101" pitchFamily="2" charset="-122"/>
              </a:rPr>
              <a:t>哈密顿年。</a:t>
            </a:r>
          </a:p>
        </p:txBody>
      </p:sp>
      <p:pic>
        <p:nvPicPr>
          <p:cNvPr id="32773" name="Picture 4" descr="WILLIAM_ROWAN_HAMIL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908050"/>
            <a:ext cx="3024188"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88C443-9387-476C-B0C3-1BD7F7893533}" type="slidenum">
              <a:rPr lang="zh-CN" altLang="en-US" smtClean="0">
                <a:solidFill>
                  <a:schemeClr val="accent1"/>
                </a:solidFill>
              </a:rPr>
              <a:pPr/>
              <a:t>40</a:t>
            </a:fld>
            <a:r>
              <a:rPr lang="en-US" altLang="zh-CN" dirty="0">
                <a:solidFill>
                  <a:schemeClr val="accent1"/>
                </a:solidFill>
              </a:rPr>
              <a:t>/42</a:t>
            </a:r>
          </a:p>
        </p:txBody>
      </p:sp>
      <p:sp>
        <p:nvSpPr>
          <p:cNvPr id="71683" name="Rectangle 2"/>
          <p:cNvSpPr>
            <a:spLocks noGrp="1"/>
          </p:cNvSpPr>
          <p:nvPr>
            <p:ph type="title" idx="4294967295"/>
          </p:nvPr>
        </p:nvSpPr>
        <p:spPr/>
        <p:txBody>
          <a:bodyPr/>
          <a:lstStyle/>
          <a:p>
            <a:pPr algn="l"/>
            <a:r>
              <a:rPr lang="zh-CN" altLang="en-US" b="1">
                <a:latin typeface="Calibri" panose="020F0502020204030204" pitchFamily="34" charset="0"/>
                <a:ea typeface="宋体" panose="02010600030101010101" pitchFamily="2" charset="-122"/>
              </a:rPr>
              <a:t>旅行货郎问题</a:t>
            </a:r>
            <a:r>
              <a:rPr lang="zh-CN" altLang="en-US" sz="3200" b="1">
                <a:latin typeface="Calibri" panose="020F0502020204030204" pitchFamily="34" charset="0"/>
                <a:ea typeface="宋体" panose="02010600030101010101" pitchFamily="2" charset="-122"/>
              </a:rPr>
              <a:t> </a:t>
            </a:r>
            <a:r>
              <a:rPr lang="en-US" altLang="zh-CN" sz="3200" b="1">
                <a:latin typeface="Calibri" panose="020F0502020204030204" pitchFamily="34" charset="0"/>
                <a:ea typeface="宋体" panose="02010600030101010101" pitchFamily="2" charset="-122"/>
              </a:rPr>
              <a:t>(TSP)</a:t>
            </a:r>
          </a:p>
        </p:txBody>
      </p:sp>
      <p:sp>
        <p:nvSpPr>
          <p:cNvPr id="71684" name="Rectangle 3"/>
          <p:cNvSpPr>
            <a:spLocks noGrp="1"/>
          </p:cNvSpPr>
          <p:nvPr>
            <p:ph type="body" idx="4294967295"/>
          </p:nvPr>
        </p:nvSpPr>
        <p:spPr>
          <a:xfrm>
            <a:off x="250825" y="981075"/>
            <a:ext cx="8713788" cy="5400675"/>
          </a:xfrm>
        </p:spPr>
        <p:txBody>
          <a:bodyPr/>
          <a:lstStyle/>
          <a:p>
            <a:pPr marL="0" indent="0">
              <a:lnSpc>
                <a:spcPct val="110000"/>
              </a:lnSpc>
              <a:buFont typeface="Arial" panose="020B0604020202020204" pitchFamily="34" charset="0"/>
              <a:buNone/>
            </a:pPr>
            <a:r>
              <a:rPr lang="zh-CN" altLang="en-US" sz="2800" dirty="0">
                <a:latin typeface="Calibri" panose="020F0502020204030204" pitchFamily="34" charset="0"/>
                <a:ea typeface="宋体" panose="02010600030101010101" pitchFamily="2" charset="-122"/>
              </a:rPr>
              <a:t>如果现在有一个图</a:t>
            </a:r>
            <a:r>
              <a:rPr lang="en-US" altLang="zh-CN" sz="2800" dirty="0">
                <a:latin typeface="Calibri" panose="020F0502020204030204" pitchFamily="34" charset="0"/>
                <a:ea typeface="宋体" panose="02010600030101010101" pitchFamily="2" charset="-122"/>
              </a:rPr>
              <a:t>G</a:t>
            </a:r>
            <a:r>
              <a:rPr lang="zh-CN" altLang="en-US" sz="2800" dirty="0">
                <a:latin typeface="Calibri" panose="020F0502020204030204" pitchFamily="34" charset="0"/>
                <a:ea typeface="宋体" panose="02010600030101010101" pitchFamily="2" charset="-122"/>
              </a:rPr>
              <a:t>，而这图的每一条弧上都算上一个数字，要怎样才能找到这图的哈密顿回路具有所有的弧上数字的和是最小值的性质，这个问题就是数学上大名鼎鼎的难题：“</a:t>
            </a:r>
            <a:r>
              <a:rPr lang="zh-CN" altLang="en-US" sz="2800" dirty="0">
                <a:solidFill>
                  <a:srgbClr val="CC0000"/>
                </a:solidFill>
                <a:latin typeface="Calibri" panose="020F0502020204030204" pitchFamily="34" charset="0"/>
                <a:ea typeface="宋体" panose="02010600030101010101" pitchFamily="2" charset="-122"/>
              </a:rPr>
              <a:t>旅行货郎问题</a:t>
            </a:r>
            <a:r>
              <a:rPr lang="zh-CN" altLang="en-US" sz="2800" dirty="0">
                <a:latin typeface="Calibri" panose="020F0502020204030204" pitchFamily="34" charset="0"/>
                <a:ea typeface="宋体" panose="02010600030101010101" pitchFamily="2" charset="-122"/>
              </a:rPr>
              <a:t>”。</a:t>
            </a:r>
          </a:p>
          <a:p>
            <a:pPr marL="0" indent="0">
              <a:lnSpc>
                <a:spcPct val="110000"/>
              </a:lnSpc>
              <a:buFont typeface="Arial" panose="020B0604020202020204" pitchFamily="34" charset="0"/>
              <a:buNone/>
            </a:pPr>
            <a:r>
              <a:rPr lang="zh-CN" altLang="en-US" sz="2800" dirty="0">
                <a:latin typeface="Calibri" panose="020F0502020204030204" pitchFamily="34" charset="0"/>
                <a:ea typeface="宋体" panose="02010600030101010101" pitchFamily="2" charset="-122"/>
              </a:rPr>
              <a:t>这问题在</a:t>
            </a:r>
            <a:r>
              <a:rPr lang="en-US" altLang="zh-CN" sz="2800" dirty="0">
                <a:latin typeface="Calibri" panose="020F0502020204030204" pitchFamily="34" charset="0"/>
                <a:ea typeface="宋体" panose="02010600030101010101" pitchFamily="2" charset="-122"/>
              </a:rPr>
              <a:t>1932</a:t>
            </a:r>
            <a:r>
              <a:rPr lang="zh-CN" altLang="en-US" sz="2800" dirty="0">
                <a:latin typeface="Calibri" panose="020F0502020204030204" pitchFamily="34" charset="0"/>
                <a:ea typeface="宋体" panose="02010600030101010101" pitchFamily="2" charset="-122"/>
              </a:rPr>
              <a:t>年由德国著名数学家</a:t>
            </a:r>
            <a:r>
              <a:rPr lang="en-US" altLang="zh-CN" sz="2800" dirty="0">
                <a:latin typeface="Calibri" panose="020F0502020204030204" pitchFamily="34" charset="0"/>
                <a:ea typeface="宋体" panose="02010600030101010101" pitchFamily="2" charset="-122"/>
              </a:rPr>
              <a:t>K</a:t>
            </a:r>
            <a:r>
              <a:rPr lang="zh-CN" altLang="en-US" sz="2800" dirty="0">
                <a:latin typeface="Calibri" panose="020F0502020204030204" pitchFamily="34" charset="0"/>
                <a:ea typeface="宋体" panose="02010600030101010101" pitchFamily="2" charset="-122"/>
              </a:rPr>
              <a:t>．</a:t>
            </a:r>
            <a:r>
              <a:rPr lang="en-US" altLang="zh-CN" sz="2800" dirty="0" err="1">
                <a:latin typeface="Calibri" panose="020F0502020204030204" pitchFamily="34" charset="0"/>
                <a:ea typeface="宋体" panose="02010600030101010101" pitchFamily="2" charset="-122"/>
              </a:rPr>
              <a:t>Menger</a:t>
            </a:r>
            <a:r>
              <a:rPr lang="zh-CN" altLang="en-US" sz="2800" dirty="0">
                <a:latin typeface="Calibri" panose="020F0502020204030204" pitchFamily="34" charset="0"/>
                <a:ea typeface="宋体" panose="02010600030101010101" pitchFamily="2" charset="-122"/>
              </a:rPr>
              <a:t>提出，是许多人废寝忘食研究的对象。</a:t>
            </a:r>
          </a:p>
          <a:p>
            <a:pPr marL="0" indent="0">
              <a:lnSpc>
                <a:spcPct val="110000"/>
              </a:lnSpc>
              <a:buFont typeface="Arial" panose="020B0604020202020204" pitchFamily="34" charset="0"/>
              <a:buNone/>
            </a:pPr>
            <a:r>
              <a:rPr lang="zh-CN" altLang="en-US" sz="2800" dirty="0">
                <a:latin typeface="Calibri" panose="020F0502020204030204" pitchFamily="34" charset="0"/>
                <a:ea typeface="宋体" panose="02010600030101010101" pitchFamily="2" charset="-122"/>
              </a:rPr>
              <a:t>我们在日常生活中就会遇到这问题，比方说：你为了商业业务，需要乘飞机飞几个城市，你要怎样安排行程，使到你能走遍你要去的城市，最后又回来原出发地，而又能省钱？</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145119-C568-4EB3-BA04-64972BEE5191}" type="slidenum">
              <a:rPr lang="zh-CN" altLang="en-US" smtClean="0">
                <a:solidFill>
                  <a:schemeClr val="accent1"/>
                </a:solidFill>
              </a:rPr>
              <a:pPr/>
              <a:t>41</a:t>
            </a:fld>
            <a:r>
              <a:rPr lang="en-US" altLang="zh-CN" dirty="0">
                <a:solidFill>
                  <a:schemeClr val="accent1"/>
                </a:solidFill>
              </a:rPr>
              <a:t>/42</a:t>
            </a:r>
          </a:p>
        </p:txBody>
      </p:sp>
      <p:sp>
        <p:nvSpPr>
          <p:cNvPr id="72707" name="Rectangle 2"/>
          <p:cNvSpPr>
            <a:spLocks noGrp="1"/>
          </p:cNvSpPr>
          <p:nvPr>
            <p:ph type="title" idx="4294967295"/>
          </p:nvPr>
        </p:nvSpPr>
        <p:spPr/>
        <p:txBody>
          <a:bodyPr/>
          <a:lstStyle/>
          <a:p>
            <a:pPr algn="l"/>
            <a:r>
              <a:rPr lang="en-US" altLang="zh-CN" sz="3200" b="1">
                <a:latin typeface="Calibri" panose="020F0502020204030204" pitchFamily="34" charset="0"/>
                <a:ea typeface="宋体" panose="02010600030101010101" pitchFamily="2" charset="-122"/>
              </a:rPr>
              <a:t>Travelling Salesman Problem (TSP)</a:t>
            </a:r>
          </a:p>
        </p:txBody>
      </p:sp>
      <p:sp>
        <p:nvSpPr>
          <p:cNvPr id="72708" name="Rectangle 3"/>
          <p:cNvSpPr>
            <a:spLocks noGrp="1"/>
          </p:cNvSpPr>
          <p:nvPr>
            <p:ph type="body" idx="4294967295"/>
          </p:nvPr>
        </p:nvSpPr>
        <p:spPr>
          <a:xfrm>
            <a:off x="539750" y="908050"/>
            <a:ext cx="8424863" cy="4897438"/>
          </a:xfrm>
        </p:spPr>
        <p:txBody>
          <a:bodyPr/>
          <a:lstStyle/>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设</a:t>
            </a:r>
            <a:r>
              <a:rPr lang="en-US" altLang="zh-CN" sz="2800" b="1" dirty="0">
                <a:latin typeface="Calibri" panose="020F0502020204030204" pitchFamily="34" charset="0"/>
                <a:ea typeface="宋体" panose="02010600030101010101" pitchFamily="2" charset="-122"/>
              </a:rPr>
              <a:t>G=(V,E,W)</a:t>
            </a:r>
            <a:r>
              <a:rPr lang="zh-CN" altLang="en-US" sz="2800" b="1" dirty="0">
                <a:latin typeface="Calibri" panose="020F0502020204030204" pitchFamily="34" charset="0"/>
                <a:ea typeface="宋体" panose="02010600030101010101" pitchFamily="2" charset="-122"/>
              </a:rPr>
              <a:t>是一个带权完全图，</a:t>
            </a:r>
            <a:r>
              <a:rPr lang="en-US" altLang="zh-CN" sz="2800" b="1" dirty="0">
                <a:latin typeface="Calibri" panose="020F0502020204030204" pitchFamily="34" charset="0"/>
                <a:ea typeface="宋体" panose="02010600030101010101" pitchFamily="2" charset="-122"/>
              </a:rPr>
              <a:t>|V|=n</a:t>
            </a: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W</a:t>
            </a:r>
            <a:r>
              <a:rPr lang="zh-CN" altLang="en-US" sz="2800" b="1" dirty="0">
                <a:latin typeface="Calibri" panose="020F0502020204030204" pitchFamily="34" charset="0"/>
                <a:ea typeface="宋体" panose="02010600030101010101" pitchFamily="2" charset="-122"/>
              </a:rPr>
              <a:t>是边集</a:t>
            </a:r>
            <a:r>
              <a:rPr lang="en-US" altLang="zh-CN" sz="2800" b="1" dirty="0">
                <a:latin typeface="Calibri" panose="020F0502020204030204" pitchFamily="34" charset="0"/>
                <a:ea typeface="宋体" panose="02010600030101010101" pitchFamily="2" charset="-122"/>
              </a:rPr>
              <a:t>E </a:t>
            </a:r>
            <a:r>
              <a:rPr lang="zh-CN" altLang="en-US" sz="2800" b="1" dirty="0">
                <a:latin typeface="Calibri" panose="020F0502020204030204" pitchFamily="34" charset="0"/>
                <a:ea typeface="宋体" panose="02010600030101010101" pitchFamily="2" charset="-122"/>
              </a:rPr>
              <a:t>到</a:t>
            </a:r>
            <a:r>
              <a:rPr lang="en-US" altLang="zh-CN" sz="2800" b="1" dirty="0">
                <a:latin typeface="Calibri" panose="020F0502020204030204" pitchFamily="34" charset="0"/>
                <a:ea typeface="宋体" panose="02010600030101010101" pitchFamily="2" charset="-122"/>
              </a:rPr>
              <a:t>R</a:t>
            </a:r>
            <a:r>
              <a:rPr lang="en-US" altLang="zh-CN" sz="2800" b="1" baseline="30000"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a:t>
            </a:r>
            <a:r>
              <a:rPr lang="en-US" altLang="zh-CN" sz="2800" b="1" dirty="0" err="1">
                <a:latin typeface="Calibri" panose="020F0502020204030204" pitchFamily="34" charset="0"/>
                <a:ea typeface="宋体" panose="02010600030101010101" pitchFamily="2" charset="-122"/>
              </a:rPr>
              <a:t>x∊R│x</a:t>
            </a:r>
            <a:r>
              <a:rPr lang="en-US" altLang="zh-CN" sz="2800" b="1" dirty="0">
                <a:latin typeface="Calibri" panose="020F0502020204030204" pitchFamily="34" charset="0"/>
                <a:ea typeface="宋体" panose="02010600030101010101" pitchFamily="2" charset="-122"/>
              </a:rPr>
              <a:t>&gt;0} </a:t>
            </a:r>
            <a:r>
              <a:rPr lang="zh-CN" altLang="en-US" sz="2800" b="1" dirty="0">
                <a:latin typeface="Calibri" panose="020F0502020204030204" pitchFamily="34" charset="0"/>
                <a:ea typeface="宋体" panose="02010600030101010101" pitchFamily="2" charset="-122"/>
              </a:rPr>
              <a:t>的一个函数。对于</a:t>
            </a:r>
            <a:r>
              <a:rPr lang="en-US" altLang="zh-CN" sz="2800" b="1" dirty="0">
                <a:latin typeface="Calibri" panose="020F0502020204030204" pitchFamily="34" charset="0"/>
                <a:ea typeface="宋体" panose="02010600030101010101" pitchFamily="2" charset="-122"/>
              </a:rPr>
              <a:t>V</a:t>
            </a:r>
            <a:r>
              <a:rPr lang="zh-CN" altLang="en-US" sz="2800" b="1" dirty="0">
                <a:latin typeface="Calibri" panose="020F0502020204030204" pitchFamily="34" charset="0"/>
                <a:ea typeface="宋体" panose="02010600030101010101" pitchFamily="2" charset="-122"/>
              </a:rPr>
              <a:t>中任意的三个顶点</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i</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j</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k</a:t>
            </a:r>
            <a:r>
              <a:rPr lang="zh-CN" altLang="en-US" sz="2800" b="1" dirty="0">
                <a:latin typeface="Calibri" panose="020F0502020204030204" pitchFamily="34" charset="0"/>
                <a:ea typeface="宋体" panose="02010600030101010101" pitchFamily="2" charset="-122"/>
              </a:rPr>
              <a:t>，有</a:t>
            </a:r>
          </a:p>
          <a:p>
            <a:pPr marL="0" indent="0">
              <a:lnSpc>
                <a:spcPct val="11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W({</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i</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j</a:t>
            </a:r>
            <a:r>
              <a:rPr lang="en-US" altLang="zh-CN" sz="2800" b="1" dirty="0">
                <a:latin typeface="Calibri" panose="020F0502020204030204" pitchFamily="34" charset="0"/>
                <a:ea typeface="宋体" panose="02010600030101010101" pitchFamily="2" charset="-122"/>
              </a:rPr>
              <a:t>})+W({</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j</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k</a:t>
            </a:r>
            <a:r>
              <a:rPr lang="en-US" altLang="zh-CN" sz="2800" b="1" dirty="0">
                <a:latin typeface="Calibri" panose="020F0502020204030204" pitchFamily="34" charset="0"/>
                <a:ea typeface="宋体" panose="02010600030101010101" pitchFamily="2" charset="-122"/>
              </a:rPr>
              <a:t>}) ≥W({</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i</a:t>
            </a:r>
            <a:r>
              <a:rPr lang="en-US" altLang="zh-CN" sz="2800" b="1" dirty="0" err="1">
                <a:latin typeface="Calibri" panose="020F0502020204030204" pitchFamily="34" charset="0"/>
                <a:ea typeface="宋体" panose="02010600030101010101" pitchFamily="2" charset="-122"/>
              </a:rPr>
              <a:t>,v</a:t>
            </a:r>
            <a:r>
              <a:rPr lang="en-US" altLang="zh-CN" sz="2800" b="1" baseline="-25000" dirty="0" err="1">
                <a:latin typeface="Calibri" panose="020F0502020204030204" pitchFamily="34" charset="0"/>
                <a:ea typeface="宋体" panose="02010600030101010101" pitchFamily="2" charset="-122"/>
              </a:rPr>
              <a:t>k</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a:t>
            </a:r>
          </a:p>
          <a:p>
            <a:pPr marL="0" indent="0">
              <a:lnSpc>
                <a:spcPct val="155000"/>
              </a:lnSpc>
              <a:spcBef>
                <a:spcPct val="25000"/>
              </a:spcBef>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要在</a:t>
            </a:r>
            <a:r>
              <a:rPr lang="en-US" altLang="zh-CN" sz="2800" b="1" dirty="0">
                <a:latin typeface="Calibri" panose="020F0502020204030204" pitchFamily="34" charset="0"/>
                <a:ea typeface="宋体" panose="02010600030101010101" pitchFamily="2" charset="-122"/>
              </a:rPr>
              <a:t>G</a:t>
            </a:r>
            <a:r>
              <a:rPr lang="zh-CN" altLang="en-US" sz="2800" b="1" dirty="0">
                <a:latin typeface="Calibri" panose="020F0502020204030204" pitchFamily="34" charset="0"/>
                <a:ea typeface="宋体" panose="02010600030101010101" pitchFamily="2" charset="-122"/>
              </a:rPr>
              <a:t>中求得一条最短长度的哈密顿圈。一个哈密顿圈</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1</a:t>
            </a:r>
            <a:r>
              <a:rPr lang="en-US" altLang="zh-CN" sz="2800" b="1" dirty="0">
                <a:latin typeface="Calibri" panose="020F0502020204030204" pitchFamily="34" charset="0"/>
                <a:ea typeface="宋体" panose="02010600030101010101" pitchFamily="2" charset="-122"/>
              </a:rPr>
              <a:t>,e</a:t>
            </a:r>
            <a:r>
              <a:rPr lang="en-US" altLang="zh-CN" sz="2800" b="1" baseline="-25000" dirty="0">
                <a:latin typeface="Calibri" panose="020F0502020204030204" pitchFamily="34" charset="0"/>
                <a:ea typeface="宋体" panose="02010600030101010101" pitchFamily="2" charset="-122"/>
              </a:rPr>
              <a:t>2</a:t>
            </a:r>
            <a:r>
              <a:rPr lang="en-US" altLang="zh-CN" sz="2800" b="1" dirty="0">
                <a:latin typeface="Calibri" panose="020F0502020204030204" pitchFamily="34" charset="0"/>
                <a:ea typeface="宋体" panose="02010600030101010101" pitchFamily="2" charset="-122"/>
              </a:rPr>
              <a:t>, ⋯,e</a:t>
            </a:r>
            <a:r>
              <a:rPr lang="en-US" altLang="zh-CN" sz="2800" b="1" baseline="-25000" dirty="0">
                <a:latin typeface="Calibri" panose="020F0502020204030204" pitchFamily="34" charset="0"/>
                <a:ea typeface="宋体" panose="02010600030101010101" pitchFamily="2" charset="-122"/>
              </a:rPr>
              <a:t>n-1</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的长度定义为 </a:t>
            </a:r>
            <a:r>
              <a:rPr lang="zh-CN" altLang="el-GR"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W(</a:t>
            </a:r>
            <a:r>
              <a:rPr lang="en-US" altLang="zh-CN" sz="2800" b="1" dirty="0" err="1">
                <a:latin typeface="Calibri" panose="020F0502020204030204" pitchFamily="34" charset="0"/>
                <a:ea typeface="宋体" panose="02010600030101010101" pitchFamily="2" charset="-122"/>
              </a:rPr>
              <a:t>e</a:t>
            </a:r>
            <a:r>
              <a:rPr lang="en-US" altLang="zh-CN" sz="2800" b="1" baseline="-25000" dirty="0" err="1">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a:t>
            </a:r>
            <a:r>
              <a:rPr lang="zh-CN" altLang="en-US" sz="2800" b="1" dirty="0">
                <a:latin typeface="Calibri" panose="020F0502020204030204" pitchFamily="34" charset="0"/>
                <a:ea typeface="宋体" panose="02010600030101010101" pitchFamily="2" charset="-122"/>
              </a:rPr>
              <a:t>，其中</a:t>
            </a:r>
            <a:r>
              <a:rPr lang="en-US" altLang="zh-CN" sz="2800" b="1" dirty="0" err="1">
                <a:latin typeface="Calibri" panose="020F0502020204030204" pitchFamily="34" charset="0"/>
                <a:ea typeface="宋体" panose="02010600030101010101" pitchFamily="2" charset="-122"/>
              </a:rPr>
              <a:t>e</a:t>
            </a:r>
            <a:r>
              <a:rPr lang="en-US" altLang="zh-CN" sz="2800" b="1" baseline="-25000" dirty="0" err="1">
                <a:latin typeface="Calibri" panose="020F0502020204030204" pitchFamily="34" charset="0"/>
                <a:ea typeface="宋体" panose="02010600030101010101" pitchFamily="2" charset="-122"/>
              </a:rPr>
              <a:t>i</a:t>
            </a:r>
            <a:r>
              <a:rPr lang="en-US" altLang="zh-CN" sz="2800" b="1" dirty="0">
                <a:latin typeface="Calibri" panose="020F0502020204030204" pitchFamily="34" charset="0"/>
                <a:ea typeface="宋体" panose="02010600030101010101" pitchFamily="2" charset="-122"/>
              </a:rPr>
              <a:t>(1≤i≤n-1)</a:t>
            </a:r>
            <a:r>
              <a:rPr lang="zh-CN" altLang="en-US" sz="2800" b="1" dirty="0">
                <a:latin typeface="Calibri" panose="020F0502020204030204" pitchFamily="34" charset="0"/>
                <a:ea typeface="宋体" panose="02010600030101010101" pitchFamily="2" charset="-122"/>
              </a:rPr>
              <a:t>是</a:t>
            </a:r>
            <a:r>
              <a:rPr lang="en-US" altLang="zh-CN" sz="2800" b="1" dirty="0">
                <a:latin typeface="Calibri" panose="020F0502020204030204" pitchFamily="34" charset="0"/>
                <a:ea typeface="宋体" panose="02010600030101010101" pitchFamily="2" charset="-122"/>
              </a:rPr>
              <a:t>E</a:t>
            </a:r>
            <a:r>
              <a:rPr lang="zh-CN" altLang="en-US" sz="2800" b="1" dirty="0">
                <a:latin typeface="Calibri" panose="020F0502020204030204" pitchFamily="34" charset="0"/>
                <a:ea typeface="宋体" panose="02010600030101010101" pitchFamily="2" charset="-122"/>
              </a:rPr>
              <a:t>中的边。</a:t>
            </a:r>
            <a:endParaRPr lang="zh-CN" altLang="el-GR" sz="2800" b="1" dirty="0">
              <a:latin typeface="Calibri" panose="020F0502020204030204" pitchFamily="34" charset="0"/>
              <a:ea typeface="宋体" panose="02010600030101010101" pitchFamily="2" charset="-122"/>
            </a:endParaRPr>
          </a:p>
          <a:p>
            <a:pPr marL="0" indent="0">
              <a:buFont typeface="Arial" panose="020B0604020202020204" pitchFamily="34" charset="0"/>
              <a:buNone/>
            </a:pPr>
            <a:endParaRPr lang="zh-CN" altLang="en-US" sz="2800" b="1" dirty="0">
              <a:latin typeface="Calibri" panose="020F0502020204030204" pitchFamily="34" charset="0"/>
              <a:ea typeface="宋体" panose="02010600030101010101" pitchFamily="2" charset="-122"/>
            </a:endParaRPr>
          </a:p>
        </p:txBody>
      </p:sp>
      <p:grpSp>
        <p:nvGrpSpPr>
          <p:cNvPr id="72709" name="Group 4"/>
          <p:cNvGrpSpPr>
            <a:grpSpLocks/>
          </p:cNvGrpSpPr>
          <p:nvPr/>
        </p:nvGrpSpPr>
        <p:grpSpPr bwMode="auto">
          <a:xfrm>
            <a:off x="5076056" y="3644900"/>
            <a:ext cx="514350" cy="871538"/>
            <a:chOff x="3107" y="2836"/>
            <a:chExt cx="324" cy="549"/>
          </a:xfrm>
        </p:grpSpPr>
        <p:sp>
          <p:nvSpPr>
            <p:cNvPr id="72710" name="Text Box 5"/>
            <p:cNvSpPr txBox="1">
              <a:spLocks noChangeArrowheads="1"/>
            </p:cNvSpPr>
            <p:nvPr/>
          </p:nvSpPr>
          <p:spPr bwMode="auto">
            <a:xfrm>
              <a:off x="3107" y="3154"/>
              <a:ext cx="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err="1">
                  <a:solidFill>
                    <a:srgbClr val="333300"/>
                  </a:solidFill>
                </a:rPr>
                <a:t>i</a:t>
              </a:r>
              <a:r>
                <a:rPr lang="en-US" altLang="zh-CN" dirty="0">
                  <a:solidFill>
                    <a:srgbClr val="333300"/>
                  </a:solidFill>
                </a:rPr>
                <a:t>=1</a:t>
              </a:r>
            </a:p>
          </p:txBody>
        </p:sp>
        <p:sp>
          <p:nvSpPr>
            <p:cNvPr id="72711" name="Text Box 6"/>
            <p:cNvSpPr txBox="1">
              <a:spLocks noChangeArrowheads="1"/>
            </p:cNvSpPr>
            <p:nvPr/>
          </p:nvSpPr>
          <p:spPr bwMode="auto">
            <a:xfrm>
              <a:off x="3107" y="2836"/>
              <a:ext cx="3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n-1</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5C5686-948C-4B09-BC41-8DB7799DE29A}" type="slidenum">
              <a:rPr lang="zh-CN" altLang="en-US" smtClean="0">
                <a:solidFill>
                  <a:schemeClr val="accent1"/>
                </a:solidFill>
              </a:rPr>
              <a:pPr/>
              <a:t>42</a:t>
            </a:fld>
            <a:r>
              <a:rPr lang="en-US" altLang="zh-CN" dirty="0">
                <a:solidFill>
                  <a:schemeClr val="accent1"/>
                </a:solidFill>
              </a:rPr>
              <a:t>/42</a:t>
            </a:r>
          </a:p>
        </p:txBody>
      </p:sp>
      <p:sp>
        <p:nvSpPr>
          <p:cNvPr id="73731" name="Rectangle 2"/>
          <p:cNvSpPr>
            <a:spLocks noGrp="1"/>
          </p:cNvSpPr>
          <p:nvPr>
            <p:ph type="title" idx="4294967295"/>
          </p:nvPr>
        </p:nvSpPr>
        <p:spPr/>
        <p:txBody>
          <a:bodyPr/>
          <a:lstStyle/>
          <a:p>
            <a:pPr algn="l"/>
            <a:r>
              <a:rPr lang="zh-CN" altLang="en-US" b="1">
                <a:latin typeface="Calibri" panose="020F0502020204030204" pitchFamily="34" charset="0"/>
                <a:ea typeface="宋体" panose="02010600030101010101" pitchFamily="2" charset="-122"/>
              </a:rPr>
              <a:t>旅行货郎问题的最邻近算法</a:t>
            </a:r>
            <a:r>
              <a:rPr lang="zh-CN" altLang="en-US">
                <a:latin typeface="Calibri" panose="020F0502020204030204" pitchFamily="34" charset="0"/>
                <a:ea typeface="宋体" panose="02010600030101010101" pitchFamily="2" charset="-122"/>
              </a:rPr>
              <a:t> </a:t>
            </a:r>
          </a:p>
        </p:txBody>
      </p:sp>
      <p:sp>
        <p:nvSpPr>
          <p:cNvPr id="73732" name="Rectangle 3"/>
          <p:cNvSpPr>
            <a:spLocks noGrp="1"/>
          </p:cNvSpPr>
          <p:nvPr>
            <p:ph type="body" idx="4294967295"/>
          </p:nvPr>
        </p:nvSpPr>
        <p:spPr>
          <a:xfrm>
            <a:off x="107950" y="908050"/>
            <a:ext cx="8893175" cy="5616575"/>
          </a:xfrm>
        </p:spPr>
        <p:txBody>
          <a:bodyPr/>
          <a:lstStyle/>
          <a:p>
            <a:pPr marL="542925" indent="-542925">
              <a:spcBef>
                <a:spcPct val="35000"/>
              </a:spcBef>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(1) </a:t>
            </a:r>
            <a:r>
              <a:rPr lang="zh-CN" altLang="en-US" sz="2800" b="1" dirty="0">
                <a:latin typeface="Calibri" panose="020F0502020204030204" pitchFamily="34" charset="0"/>
                <a:ea typeface="宋体" panose="02010600030101010101" pitchFamily="2" charset="-122"/>
              </a:rPr>
              <a:t>任选一个顶点作为始点，在与这点相关联的边中，选权值最小的一条边，把这条边作为所求的哈密顿圈中的一条路，这条边的两个端点称为被访问过的顶点。</a:t>
            </a:r>
          </a:p>
          <a:p>
            <a:pPr marL="542925" indent="-542925">
              <a:spcBef>
                <a:spcPct val="35000"/>
              </a:spcBef>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(2) </a:t>
            </a:r>
            <a:r>
              <a:rPr lang="zh-CN" altLang="en-US" sz="2800" b="1" dirty="0">
                <a:latin typeface="Calibri" panose="020F0502020204030204" pitchFamily="34" charset="0"/>
                <a:ea typeface="宋体" panose="02010600030101010101" pitchFamily="2" charset="-122"/>
              </a:rPr>
              <a:t>设</a:t>
            </a:r>
            <a:r>
              <a:rPr lang="en-US" altLang="zh-CN" sz="2800" b="1" i="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是表示刚加入路中的一条边上的新访问过的顶点，若存在未被访问过的顶点，在</a:t>
            </a:r>
            <a:r>
              <a:rPr lang="en-US" altLang="zh-CN" sz="2800" b="1" i="1" dirty="0">
                <a:latin typeface="Calibri" panose="020F0502020204030204" pitchFamily="34" charset="0"/>
                <a:ea typeface="宋体" panose="02010600030101010101" pitchFamily="2" charset="-122"/>
              </a:rPr>
              <a:t>x</a:t>
            </a:r>
            <a:r>
              <a:rPr lang="zh-CN" altLang="en-US" sz="2800" b="1" dirty="0">
                <a:latin typeface="Calibri" panose="020F0502020204030204" pitchFamily="34" charset="0"/>
                <a:ea typeface="宋体" panose="02010600030101010101" pitchFamily="2" charset="-122"/>
              </a:rPr>
              <a:t>和未被访问过的顶点之间的边中找权值最小的一条边，把这条边加入路中，这条边的另一个顶点是新访问过的顶点。</a:t>
            </a:r>
          </a:p>
          <a:p>
            <a:pPr marL="542925" indent="-542925">
              <a:spcBef>
                <a:spcPct val="35000"/>
              </a:spcBef>
              <a:buFont typeface="Arial" panose="020B0604020202020204" pitchFamily="34" charset="0"/>
              <a:buNone/>
            </a:pPr>
            <a:r>
              <a:rPr lang="en-US" altLang="zh-CN" sz="2800" b="1" dirty="0">
                <a:latin typeface="Calibri" panose="020F0502020204030204" pitchFamily="34" charset="0"/>
                <a:ea typeface="宋体" panose="02010600030101010101" pitchFamily="2" charset="-122"/>
              </a:rPr>
              <a:t>(3) </a:t>
            </a:r>
            <a:r>
              <a:rPr lang="zh-CN" altLang="en-US" sz="2800" b="1" dirty="0">
                <a:latin typeface="Calibri" panose="020F0502020204030204" pitchFamily="34" charset="0"/>
                <a:ea typeface="宋体" panose="02010600030101010101" pitchFamily="2" charset="-122"/>
              </a:rPr>
              <a:t>若不存在未被访问过的顶点，就新访问过的顶点与始点之间的边加入这条路得一个圈，是一条哈密顿圈，否则执行</a:t>
            </a:r>
            <a:r>
              <a:rPr lang="en-US" altLang="zh-CN" sz="2800" b="1"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8C237C-4E88-4433-B527-8FEE56ACD073}" type="slidenum">
              <a:rPr lang="zh-CN" altLang="en-US" smtClean="0">
                <a:solidFill>
                  <a:schemeClr val="accent1"/>
                </a:solidFill>
              </a:rPr>
              <a:pPr/>
              <a:t>43</a:t>
            </a:fld>
            <a:r>
              <a:rPr lang="en-US" altLang="zh-CN" dirty="0">
                <a:solidFill>
                  <a:schemeClr val="accent1"/>
                </a:solidFill>
              </a:rPr>
              <a:t>/42</a:t>
            </a:r>
          </a:p>
        </p:txBody>
      </p:sp>
      <p:sp>
        <p:nvSpPr>
          <p:cNvPr id="489474" name="Freeform 2"/>
          <p:cNvSpPr>
            <a:spLocks/>
          </p:cNvSpPr>
          <p:nvPr/>
        </p:nvSpPr>
        <p:spPr bwMode="auto">
          <a:xfrm>
            <a:off x="6731000" y="1268413"/>
            <a:ext cx="1285875" cy="1512887"/>
          </a:xfrm>
          <a:custGeom>
            <a:avLst/>
            <a:gdLst>
              <a:gd name="T0" fmla="*/ 0 w 810"/>
              <a:gd name="T1" fmla="*/ 0 h 953"/>
              <a:gd name="T2" fmla="*/ 2147483647 w 810"/>
              <a:gd name="T3" fmla="*/ 2147483647 h 953"/>
              <a:gd name="T4" fmla="*/ 2147483647 w 810"/>
              <a:gd name="T5" fmla="*/ 2147483647 h 953"/>
              <a:gd name="T6" fmla="*/ 0 60000 65536"/>
              <a:gd name="T7" fmla="*/ 0 60000 65536"/>
              <a:gd name="T8" fmla="*/ 0 60000 65536"/>
              <a:gd name="T9" fmla="*/ 0 w 810"/>
              <a:gd name="T10" fmla="*/ 0 h 953"/>
              <a:gd name="T11" fmla="*/ 810 w 810"/>
              <a:gd name="T12" fmla="*/ 953 h 953"/>
            </a:gdLst>
            <a:ahLst/>
            <a:cxnLst>
              <a:cxn ang="T6">
                <a:pos x="T0" y="T1"/>
              </a:cxn>
              <a:cxn ang="T7">
                <a:pos x="T2" y="T3"/>
              </a:cxn>
              <a:cxn ang="T8">
                <a:pos x="T4" y="T5"/>
              </a:cxn>
            </a:cxnLst>
            <a:rect l="T9" t="T10" r="T11" b="T12"/>
            <a:pathLst>
              <a:path w="810" h="953">
                <a:moveTo>
                  <a:pt x="0" y="0"/>
                </a:moveTo>
                <a:cubicBezTo>
                  <a:pt x="367" y="102"/>
                  <a:pt x="734" y="204"/>
                  <a:pt x="772" y="363"/>
                </a:cubicBezTo>
                <a:cubicBezTo>
                  <a:pt x="810" y="522"/>
                  <a:pt x="518" y="737"/>
                  <a:pt x="227" y="953"/>
                </a:cubicBezTo>
              </a:path>
            </a:pathLst>
          </a:custGeom>
          <a:solidFill>
            <a:schemeClr val="bg1"/>
          </a:solidFill>
          <a:ln w="38100">
            <a:solidFill>
              <a:srgbClr val="CC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9475" name="Freeform 3"/>
          <p:cNvSpPr>
            <a:spLocks/>
          </p:cNvSpPr>
          <p:nvPr/>
        </p:nvSpPr>
        <p:spPr bwMode="auto">
          <a:xfrm>
            <a:off x="5219700" y="1270000"/>
            <a:ext cx="1368425" cy="1512888"/>
          </a:xfrm>
          <a:custGeom>
            <a:avLst/>
            <a:gdLst>
              <a:gd name="T0" fmla="*/ 2147483647 w 862"/>
              <a:gd name="T1" fmla="*/ 0 h 953"/>
              <a:gd name="T2" fmla="*/ 2147483647 w 862"/>
              <a:gd name="T3" fmla="*/ 2147483647 h 953"/>
              <a:gd name="T4" fmla="*/ 2147483647 w 862"/>
              <a:gd name="T5" fmla="*/ 2147483647 h 953"/>
              <a:gd name="T6" fmla="*/ 0 60000 65536"/>
              <a:gd name="T7" fmla="*/ 0 60000 65536"/>
              <a:gd name="T8" fmla="*/ 0 60000 65536"/>
              <a:gd name="T9" fmla="*/ 0 w 862"/>
              <a:gd name="T10" fmla="*/ 0 h 953"/>
              <a:gd name="T11" fmla="*/ 862 w 862"/>
              <a:gd name="T12" fmla="*/ 953 h 953"/>
            </a:gdLst>
            <a:ahLst/>
            <a:cxnLst>
              <a:cxn ang="T6">
                <a:pos x="T0" y="T1"/>
              </a:cxn>
              <a:cxn ang="T7">
                <a:pos x="T2" y="T3"/>
              </a:cxn>
              <a:cxn ang="T8">
                <a:pos x="T4" y="T5"/>
              </a:cxn>
            </a:cxnLst>
            <a:rect l="T9" t="T10" r="T11" b="T12"/>
            <a:pathLst>
              <a:path w="862" h="953">
                <a:moveTo>
                  <a:pt x="862" y="0"/>
                </a:moveTo>
                <a:cubicBezTo>
                  <a:pt x="476" y="102"/>
                  <a:pt x="90" y="204"/>
                  <a:pt x="45" y="363"/>
                </a:cubicBezTo>
                <a:cubicBezTo>
                  <a:pt x="0" y="522"/>
                  <a:pt x="499" y="855"/>
                  <a:pt x="590" y="953"/>
                </a:cubicBezTo>
              </a:path>
            </a:pathLst>
          </a:custGeom>
          <a:solidFill>
            <a:schemeClr val="bg1"/>
          </a:solidFill>
          <a:ln w="38100">
            <a:solidFill>
              <a:srgbClr val="CC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4"/>
          <p:cNvGrpSpPr>
            <a:grpSpLocks/>
          </p:cNvGrpSpPr>
          <p:nvPr/>
        </p:nvGrpSpPr>
        <p:grpSpPr bwMode="auto">
          <a:xfrm>
            <a:off x="5046663" y="909638"/>
            <a:ext cx="2981325" cy="2232025"/>
            <a:chOff x="2956" y="2931"/>
            <a:chExt cx="1878" cy="1406"/>
          </a:xfrm>
        </p:grpSpPr>
        <p:sp>
          <p:nvSpPr>
            <p:cNvPr id="74810" name="Oval 5"/>
            <p:cNvSpPr>
              <a:spLocks noChangeArrowheads="1"/>
            </p:cNvSpPr>
            <p:nvPr/>
          </p:nvSpPr>
          <p:spPr bwMode="auto">
            <a:xfrm>
              <a:off x="3930" y="3113"/>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4811" name="Oval 6"/>
            <p:cNvSpPr>
              <a:spLocks noChangeArrowheads="1"/>
            </p:cNvSpPr>
            <p:nvPr/>
          </p:nvSpPr>
          <p:spPr bwMode="auto">
            <a:xfrm>
              <a:off x="3385" y="3521"/>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4812" name="Oval 7"/>
            <p:cNvSpPr>
              <a:spLocks noChangeArrowheads="1"/>
            </p:cNvSpPr>
            <p:nvPr/>
          </p:nvSpPr>
          <p:spPr bwMode="auto">
            <a:xfrm>
              <a:off x="4475" y="3522"/>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813" name="Oval 8"/>
            <p:cNvSpPr>
              <a:spLocks noChangeArrowheads="1"/>
            </p:cNvSpPr>
            <p:nvPr/>
          </p:nvSpPr>
          <p:spPr bwMode="auto">
            <a:xfrm>
              <a:off x="3612" y="4065"/>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814" name="Oval 9"/>
            <p:cNvSpPr>
              <a:spLocks noChangeArrowheads="1"/>
            </p:cNvSpPr>
            <p:nvPr/>
          </p:nvSpPr>
          <p:spPr bwMode="auto">
            <a:xfrm>
              <a:off x="4203" y="4065"/>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815" name="Line 10"/>
            <p:cNvSpPr>
              <a:spLocks noChangeShapeType="1"/>
            </p:cNvSpPr>
            <p:nvPr/>
          </p:nvSpPr>
          <p:spPr bwMode="auto">
            <a:xfrm flipH="1">
              <a:off x="3431" y="3158"/>
              <a:ext cx="499"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6" name="Line 11"/>
            <p:cNvSpPr>
              <a:spLocks noChangeShapeType="1"/>
            </p:cNvSpPr>
            <p:nvPr/>
          </p:nvSpPr>
          <p:spPr bwMode="auto">
            <a:xfrm>
              <a:off x="3975" y="3158"/>
              <a:ext cx="544"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7" name="Line 12"/>
            <p:cNvSpPr>
              <a:spLocks noChangeShapeType="1"/>
            </p:cNvSpPr>
            <p:nvPr/>
          </p:nvSpPr>
          <p:spPr bwMode="auto">
            <a:xfrm>
              <a:off x="3431" y="3566"/>
              <a:ext cx="227"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8" name="Line 13"/>
            <p:cNvSpPr>
              <a:spLocks noChangeShapeType="1"/>
            </p:cNvSpPr>
            <p:nvPr/>
          </p:nvSpPr>
          <p:spPr bwMode="auto">
            <a:xfrm>
              <a:off x="3658" y="4111"/>
              <a:ext cx="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9" name="Line 14"/>
            <p:cNvSpPr>
              <a:spLocks noChangeShapeType="1"/>
            </p:cNvSpPr>
            <p:nvPr/>
          </p:nvSpPr>
          <p:spPr bwMode="auto">
            <a:xfrm flipH="1">
              <a:off x="4247" y="3566"/>
              <a:ext cx="272"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0" name="Line 15"/>
            <p:cNvSpPr>
              <a:spLocks noChangeShapeType="1"/>
            </p:cNvSpPr>
            <p:nvPr/>
          </p:nvSpPr>
          <p:spPr bwMode="auto">
            <a:xfrm flipH="1">
              <a:off x="3658" y="3566"/>
              <a:ext cx="816"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1" name="Line 16"/>
            <p:cNvSpPr>
              <a:spLocks noChangeShapeType="1"/>
            </p:cNvSpPr>
            <p:nvPr/>
          </p:nvSpPr>
          <p:spPr bwMode="auto">
            <a:xfrm>
              <a:off x="3431" y="3566"/>
              <a:ext cx="816"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2" name="Line 17"/>
            <p:cNvSpPr>
              <a:spLocks noChangeShapeType="1"/>
            </p:cNvSpPr>
            <p:nvPr/>
          </p:nvSpPr>
          <p:spPr bwMode="auto">
            <a:xfrm>
              <a:off x="3431" y="3566"/>
              <a:ext cx="1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23" name="Freeform 18"/>
            <p:cNvSpPr>
              <a:spLocks/>
            </p:cNvSpPr>
            <p:nvPr/>
          </p:nvSpPr>
          <p:spPr bwMode="auto">
            <a:xfrm>
              <a:off x="3068" y="3158"/>
              <a:ext cx="862" cy="953"/>
            </a:xfrm>
            <a:custGeom>
              <a:avLst/>
              <a:gdLst>
                <a:gd name="T0" fmla="*/ 862 w 862"/>
                <a:gd name="T1" fmla="*/ 0 h 953"/>
                <a:gd name="T2" fmla="*/ 45 w 862"/>
                <a:gd name="T3" fmla="*/ 363 h 953"/>
                <a:gd name="T4" fmla="*/ 590 w 862"/>
                <a:gd name="T5" fmla="*/ 953 h 953"/>
                <a:gd name="T6" fmla="*/ 0 60000 65536"/>
                <a:gd name="T7" fmla="*/ 0 60000 65536"/>
                <a:gd name="T8" fmla="*/ 0 60000 65536"/>
                <a:gd name="T9" fmla="*/ 0 w 862"/>
                <a:gd name="T10" fmla="*/ 0 h 953"/>
                <a:gd name="T11" fmla="*/ 862 w 862"/>
                <a:gd name="T12" fmla="*/ 953 h 953"/>
              </a:gdLst>
              <a:ahLst/>
              <a:cxnLst>
                <a:cxn ang="T6">
                  <a:pos x="T0" y="T1"/>
                </a:cxn>
                <a:cxn ang="T7">
                  <a:pos x="T2" y="T3"/>
                </a:cxn>
                <a:cxn ang="T8">
                  <a:pos x="T4" y="T5"/>
                </a:cxn>
              </a:cxnLst>
              <a:rect l="T9" t="T10" r="T11" b="T12"/>
              <a:pathLst>
                <a:path w="862" h="953">
                  <a:moveTo>
                    <a:pt x="862" y="0"/>
                  </a:moveTo>
                  <a:cubicBezTo>
                    <a:pt x="476" y="102"/>
                    <a:pt x="90" y="204"/>
                    <a:pt x="45" y="363"/>
                  </a:cubicBezTo>
                  <a:cubicBezTo>
                    <a:pt x="0" y="522"/>
                    <a:pt x="499" y="855"/>
                    <a:pt x="590" y="9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824" name="Freeform 19"/>
            <p:cNvSpPr>
              <a:spLocks/>
            </p:cNvSpPr>
            <p:nvPr/>
          </p:nvSpPr>
          <p:spPr bwMode="auto">
            <a:xfrm>
              <a:off x="4020" y="3158"/>
              <a:ext cx="810" cy="953"/>
            </a:xfrm>
            <a:custGeom>
              <a:avLst/>
              <a:gdLst>
                <a:gd name="T0" fmla="*/ 0 w 810"/>
                <a:gd name="T1" fmla="*/ 0 h 953"/>
                <a:gd name="T2" fmla="*/ 772 w 810"/>
                <a:gd name="T3" fmla="*/ 363 h 953"/>
                <a:gd name="T4" fmla="*/ 227 w 810"/>
                <a:gd name="T5" fmla="*/ 953 h 953"/>
                <a:gd name="T6" fmla="*/ 0 60000 65536"/>
                <a:gd name="T7" fmla="*/ 0 60000 65536"/>
                <a:gd name="T8" fmla="*/ 0 60000 65536"/>
                <a:gd name="T9" fmla="*/ 0 w 810"/>
                <a:gd name="T10" fmla="*/ 0 h 953"/>
                <a:gd name="T11" fmla="*/ 810 w 810"/>
                <a:gd name="T12" fmla="*/ 953 h 953"/>
              </a:gdLst>
              <a:ahLst/>
              <a:cxnLst>
                <a:cxn ang="T6">
                  <a:pos x="T0" y="T1"/>
                </a:cxn>
                <a:cxn ang="T7">
                  <a:pos x="T2" y="T3"/>
                </a:cxn>
                <a:cxn ang="T8">
                  <a:pos x="T4" y="T5"/>
                </a:cxn>
              </a:cxnLst>
              <a:rect l="T9" t="T10" r="T11" b="T12"/>
              <a:pathLst>
                <a:path w="810" h="953">
                  <a:moveTo>
                    <a:pt x="0" y="0"/>
                  </a:moveTo>
                  <a:cubicBezTo>
                    <a:pt x="367" y="102"/>
                    <a:pt x="734" y="204"/>
                    <a:pt x="772" y="363"/>
                  </a:cubicBezTo>
                  <a:cubicBezTo>
                    <a:pt x="810" y="522"/>
                    <a:pt x="518" y="737"/>
                    <a:pt x="227" y="9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825" name="Text Box 20"/>
            <p:cNvSpPr txBox="1">
              <a:spLocks noChangeArrowheads="1"/>
            </p:cNvSpPr>
            <p:nvPr/>
          </p:nvSpPr>
          <p:spPr bwMode="auto">
            <a:xfrm>
              <a:off x="3911" y="293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74826" name="Text Box 21"/>
            <p:cNvSpPr txBox="1">
              <a:spLocks noChangeArrowheads="1"/>
            </p:cNvSpPr>
            <p:nvPr/>
          </p:nvSpPr>
          <p:spPr bwMode="auto">
            <a:xfrm>
              <a:off x="3198" y="347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74827" name="Text Box 22"/>
            <p:cNvSpPr txBox="1">
              <a:spLocks noChangeArrowheads="1"/>
            </p:cNvSpPr>
            <p:nvPr/>
          </p:nvSpPr>
          <p:spPr bwMode="auto">
            <a:xfrm>
              <a:off x="4558" y="34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74828" name="Text Box 23"/>
            <p:cNvSpPr txBox="1">
              <a:spLocks noChangeArrowheads="1"/>
            </p:cNvSpPr>
            <p:nvPr/>
          </p:nvSpPr>
          <p:spPr bwMode="auto">
            <a:xfrm>
              <a:off x="3470" y="4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74829" name="Text Box 24"/>
            <p:cNvSpPr txBox="1">
              <a:spLocks noChangeArrowheads="1"/>
            </p:cNvSpPr>
            <p:nvPr/>
          </p:nvSpPr>
          <p:spPr bwMode="auto">
            <a:xfrm>
              <a:off x="4228" y="4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74830" name="Text Box 25"/>
            <p:cNvSpPr txBox="1">
              <a:spLocks noChangeArrowheads="1"/>
            </p:cNvSpPr>
            <p:nvPr/>
          </p:nvSpPr>
          <p:spPr bwMode="auto">
            <a:xfrm>
              <a:off x="2956" y="36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a:t>
              </a:r>
            </a:p>
          </p:txBody>
        </p:sp>
        <p:sp>
          <p:nvSpPr>
            <p:cNvPr id="74831" name="Text Box 26"/>
            <p:cNvSpPr txBox="1">
              <a:spLocks noChangeArrowheads="1"/>
            </p:cNvSpPr>
            <p:nvPr/>
          </p:nvSpPr>
          <p:spPr bwMode="auto">
            <a:xfrm>
              <a:off x="4558" y="3113"/>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p>
          </p:txBody>
        </p:sp>
        <p:sp>
          <p:nvSpPr>
            <p:cNvPr id="74832" name="Text Box 27"/>
            <p:cNvSpPr txBox="1">
              <a:spLocks noChangeArrowheads="1"/>
            </p:cNvSpPr>
            <p:nvPr/>
          </p:nvSpPr>
          <p:spPr bwMode="auto">
            <a:xfrm>
              <a:off x="4237" y="324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12</a:t>
              </a:r>
            </a:p>
          </p:txBody>
        </p:sp>
        <p:sp>
          <p:nvSpPr>
            <p:cNvPr id="74833" name="Text Box 28"/>
            <p:cNvSpPr txBox="1">
              <a:spLocks noChangeArrowheads="1"/>
            </p:cNvSpPr>
            <p:nvPr/>
          </p:nvSpPr>
          <p:spPr bwMode="auto">
            <a:xfrm>
              <a:off x="3693" y="324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14</a:t>
              </a:r>
            </a:p>
          </p:txBody>
        </p:sp>
        <p:sp>
          <p:nvSpPr>
            <p:cNvPr id="74834" name="Text Box 29"/>
            <p:cNvSpPr txBox="1">
              <a:spLocks noChangeArrowheads="1"/>
            </p:cNvSpPr>
            <p:nvPr/>
          </p:nvSpPr>
          <p:spPr bwMode="auto">
            <a:xfrm>
              <a:off x="4001" y="33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9</a:t>
              </a:r>
            </a:p>
          </p:txBody>
        </p:sp>
        <p:sp>
          <p:nvSpPr>
            <p:cNvPr id="74835" name="Text Box 30"/>
            <p:cNvSpPr txBox="1">
              <a:spLocks noChangeArrowheads="1"/>
            </p:cNvSpPr>
            <p:nvPr/>
          </p:nvSpPr>
          <p:spPr bwMode="auto">
            <a:xfrm>
              <a:off x="3682" y="356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a:t>
              </a:r>
            </a:p>
          </p:txBody>
        </p:sp>
        <p:sp>
          <p:nvSpPr>
            <p:cNvPr id="74836" name="Text Box 31"/>
            <p:cNvSpPr txBox="1">
              <a:spLocks noChangeArrowheads="1"/>
            </p:cNvSpPr>
            <p:nvPr/>
          </p:nvSpPr>
          <p:spPr bwMode="auto">
            <a:xfrm>
              <a:off x="4410" y="366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8</a:t>
              </a:r>
            </a:p>
          </p:txBody>
        </p:sp>
        <p:sp>
          <p:nvSpPr>
            <p:cNvPr id="74837" name="Text Box 32"/>
            <p:cNvSpPr txBox="1">
              <a:spLocks noChangeArrowheads="1"/>
            </p:cNvSpPr>
            <p:nvPr/>
          </p:nvSpPr>
          <p:spPr bwMode="auto">
            <a:xfrm>
              <a:off x="4090" y="35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a:t>
              </a:r>
            </a:p>
          </p:txBody>
        </p:sp>
        <p:sp>
          <p:nvSpPr>
            <p:cNvPr id="74838" name="Text Box 33"/>
            <p:cNvSpPr txBox="1">
              <a:spLocks noChangeArrowheads="1"/>
            </p:cNvSpPr>
            <p:nvPr/>
          </p:nvSpPr>
          <p:spPr bwMode="auto">
            <a:xfrm>
              <a:off x="3511" y="37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13</a:t>
              </a:r>
            </a:p>
          </p:txBody>
        </p:sp>
        <p:sp>
          <p:nvSpPr>
            <p:cNvPr id="74839" name="Text Box 34"/>
            <p:cNvSpPr txBox="1">
              <a:spLocks noChangeArrowheads="1"/>
            </p:cNvSpPr>
            <p:nvPr/>
          </p:nvSpPr>
          <p:spPr bwMode="auto">
            <a:xfrm>
              <a:off x="3820" y="410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11</a:t>
              </a:r>
            </a:p>
          </p:txBody>
        </p:sp>
      </p:grpSp>
      <p:sp>
        <p:nvSpPr>
          <p:cNvPr id="489507" name="Freeform 35"/>
          <p:cNvSpPr>
            <a:spLocks/>
          </p:cNvSpPr>
          <p:nvPr/>
        </p:nvSpPr>
        <p:spPr bwMode="auto">
          <a:xfrm>
            <a:off x="911225" y="1196975"/>
            <a:ext cx="1368425" cy="1512888"/>
          </a:xfrm>
          <a:custGeom>
            <a:avLst/>
            <a:gdLst>
              <a:gd name="T0" fmla="*/ 2147483647 w 862"/>
              <a:gd name="T1" fmla="*/ 0 h 953"/>
              <a:gd name="T2" fmla="*/ 2147483647 w 862"/>
              <a:gd name="T3" fmla="*/ 2147483647 h 953"/>
              <a:gd name="T4" fmla="*/ 2147483647 w 862"/>
              <a:gd name="T5" fmla="*/ 2147483647 h 953"/>
              <a:gd name="T6" fmla="*/ 0 60000 65536"/>
              <a:gd name="T7" fmla="*/ 0 60000 65536"/>
              <a:gd name="T8" fmla="*/ 0 60000 65536"/>
              <a:gd name="T9" fmla="*/ 0 w 862"/>
              <a:gd name="T10" fmla="*/ 0 h 953"/>
              <a:gd name="T11" fmla="*/ 862 w 862"/>
              <a:gd name="T12" fmla="*/ 953 h 953"/>
            </a:gdLst>
            <a:ahLst/>
            <a:cxnLst>
              <a:cxn ang="T6">
                <a:pos x="T0" y="T1"/>
              </a:cxn>
              <a:cxn ang="T7">
                <a:pos x="T2" y="T3"/>
              </a:cxn>
              <a:cxn ang="T8">
                <a:pos x="T4" y="T5"/>
              </a:cxn>
            </a:cxnLst>
            <a:rect l="T9" t="T10" r="T11" b="T12"/>
            <a:pathLst>
              <a:path w="862" h="953">
                <a:moveTo>
                  <a:pt x="862" y="0"/>
                </a:moveTo>
                <a:cubicBezTo>
                  <a:pt x="476" y="102"/>
                  <a:pt x="90" y="204"/>
                  <a:pt x="45" y="363"/>
                </a:cubicBezTo>
                <a:cubicBezTo>
                  <a:pt x="0" y="522"/>
                  <a:pt x="499" y="855"/>
                  <a:pt x="590" y="953"/>
                </a:cubicBezTo>
              </a:path>
            </a:pathLst>
          </a:custGeom>
          <a:solidFill>
            <a:schemeClr val="bg1"/>
          </a:solidFill>
          <a:ln w="38100">
            <a:solidFill>
              <a:srgbClr val="CC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74759" name="Group 36"/>
          <p:cNvGrpSpPr>
            <a:grpSpLocks/>
          </p:cNvGrpSpPr>
          <p:nvPr/>
        </p:nvGrpSpPr>
        <p:grpSpPr bwMode="auto">
          <a:xfrm>
            <a:off x="755650" y="836613"/>
            <a:ext cx="2981325" cy="2232025"/>
            <a:chOff x="2956" y="2931"/>
            <a:chExt cx="1878" cy="1406"/>
          </a:xfrm>
        </p:grpSpPr>
        <p:sp>
          <p:nvSpPr>
            <p:cNvPr id="74780" name="Oval 37"/>
            <p:cNvSpPr>
              <a:spLocks noChangeArrowheads="1"/>
            </p:cNvSpPr>
            <p:nvPr/>
          </p:nvSpPr>
          <p:spPr bwMode="auto">
            <a:xfrm>
              <a:off x="3930" y="3113"/>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4781" name="Oval 38"/>
            <p:cNvSpPr>
              <a:spLocks noChangeArrowheads="1"/>
            </p:cNvSpPr>
            <p:nvPr/>
          </p:nvSpPr>
          <p:spPr bwMode="auto">
            <a:xfrm>
              <a:off x="3385" y="3521"/>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74782" name="Oval 39"/>
            <p:cNvSpPr>
              <a:spLocks noChangeArrowheads="1"/>
            </p:cNvSpPr>
            <p:nvPr/>
          </p:nvSpPr>
          <p:spPr bwMode="auto">
            <a:xfrm>
              <a:off x="4475" y="3522"/>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83" name="Oval 40"/>
            <p:cNvSpPr>
              <a:spLocks noChangeArrowheads="1"/>
            </p:cNvSpPr>
            <p:nvPr/>
          </p:nvSpPr>
          <p:spPr bwMode="auto">
            <a:xfrm>
              <a:off x="3612" y="4065"/>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84" name="Oval 41"/>
            <p:cNvSpPr>
              <a:spLocks noChangeArrowheads="1"/>
            </p:cNvSpPr>
            <p:nvPr/>
          </p:nvSpPr>
          <p:spPr bwMode="auto">
            <a:xfrm>
              <a:off x="4203" y="4065"/>
              <a:ext cx="90" cy="9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85" name="Line 42"/>
            <p:cNvSpPr>
              <a:spLocks noChangeShapeType="1"/>
            </p:cNvSpPr>
            <p:nvPr/>
          </p:nvSpPr>
          <p:spPr bwMode="auto">
            <a:xfrm flipH="1">
              <a:off x="3431" y="3158"/>
              <a:ext cx="499"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6" name="Line 43"/>
            <p:cNvSpPr>
              <a:spLocks noChangeShapeType="1"/>
            </p:cNvSpPr>
            <p:nvPr/>
          </p:nvSpPr>
          <p:spPr bwMode="auto">
            <a:xfrm>
              <a:off x="3975" y="3158"/>
              <a:ext cx="544" cy="4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7" name="Line 44"/>
            <p:cNvSpPr>
              <a:spLocks noChangeShapeType="1"/>
            </p:cNvSpPr>
            <p:nvPr/>
          </p:nvSpPr>
          <p:spPr bwMode="auto">
            <a:xfrm>
              <a:off x="3431" y="3566"/>
              <a:ext cx="227"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8" name="Line 45"/>
            <p:cNvSpPr>
              <a:spLocks noChangeShapeType="1"/>
            </p:cNvSpPr>
            <p:nvPr/>
          </p:nvSpPr>
          <p:spPr bwMode="auto">
            <a:xfrm>
              <a:off x="3658" y="4111"/>
              <a:ext cx="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9" name="Line 46"/>
            <p:cNvSpPr>
              <a:spLocks noChangeShapeType="1"/>
            </p:cNvSpPr>
            <p:nvPr/>
          </p:nvSpPr>
          <p:spPr bwMode="auto">
            <a:xfrm flipH="1">
              <a:off x="4247" y="3566"/>
              <a:ext cx="272"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0" name="Line 47"/>
            <p:cNvSpPr>
              <a:spLocks noChangeShapeType="1"/>
            </p:cNvSpPr>
            <p:nvPr/>
          </p:nvSpPr>
          <p:spPr bwMode="auto">
            <a:xfrm flipH="1">
              <a:off x="3658" y="3566"/>
              <a:ext cx="816"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1" name="Line 48"/>
            <p:cNvSpPr>
              <a:spLocks noChangeShapeType="1"/>
            </p:cNvSpPr>
            <p:nvPr/>
          </p:nvSpPr>
          <p:spPr bwMode="auto">
            <a:xfrm>
              <a:off x="3431" y="3566"/>
              <a:ext cx="816" cy="5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2" name="Line 49"/>
            <p:cNvSpPr>
              <a:spLocks noChangeShapeType="1"/>
            </p:cNvSpPr>
            <p:nvPr/>
          </p:nvSpPr>
          <p:spPr bwMode="auto">
            <a:xfrm>
              <a:off x="3431" y="3566"/>
              <a:ext cx="1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93" name="Freeform 50"/>
            <p:cNvSpPr>
              <a:spLocks/>
            </p:cNvSpPr>
            <p:nvPr/>
          </p:nvSpPr>
          <p:spPr bwMode="auto">
            <a:xfrm>
              <a:off x="3068" y="3158"/>
              <a:ext cx="862" cy="953"/>
            </a:xfrm>
            <a:custGeom>
              <a:avLst/>
              <a:gdLst>
                <a:gd name="T0" fmla="*/ 862 w 862"/>
                <a:gd name="T1" fmla="*/ 0 h 953"/>
                <a:gd name="T2" fmla="*/ 45 w 862"/>
                <a:gd name="T3" fmla="*/ 363 h 953"/>
                <a:gd name="T4" fmla="*/ 590 w 862"/>
                <a:gd name="T5" fmla="*/ 953 h 953"/>
                <a:gd name="T6" fmla="*/ 0 60000 65536"/>
                <a:gd name="T7" fmla="*/ 0 60000 65536"/>
                <a:gd name="T8" fmla="*/ 0 60000 65536"/>
                <a:gd name="T9" fmla="*/ 0 w 862"/>
                <a:gd name="T10" fmla="*/ 0 h 953"/>
                <a:gd name="T11" fmla="*/ 862 w 862"/>
                <a:gd name="T12" fmla="*/ 953 h 953"/>
              </a:gdLst>
              <a:ahLst/>
              <a:cxnLst>
                <a:cxn ang="T6">
                  <a:pos x="T0" y="T1"/>
                </a:cxn>
                <a:cxn ang="T7">
                  <a:pos x="T2" y="T3"/>
                </a:cxn>
                <a:cxn ang="T8">
                  <a:pos x="T4" y="T5"/>
                </a:cxn>
              </a:cxnLst>
              <a:rect l="T9" t="T10" r="T11" b="T12"/>
              <a:pathLst>
                <a:path w="862" h="953">
                  <a:moveTo>
                    <a:pt x="862" y="0"/>
                  </a:moveTo>
                  <a:cubicBezTo>
                    <a:pt x="476" y="102"/>
                    <a:pt x="90" y="204"/>
                    <a:pt x="45" y="363"/>
                  </a:cubicBezTo>
                  <a:cubicBezTo>
                    <a:pt x="0" y="522"/>
                    <a:pt x="499" y="855"/>
                    <a:pt x="590" y="9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94" name="Freeform 51"/>
            <p:cNvSpPr>
              <a:spLocks/>
            </p:cNvSpPr>
            <p:nvPr/>
          </p:nvSpPr>
          <p:spPr bwMode="auto">
            <a:xfrm>
              <a:off x="4020" y="3158"/>
              <a:ext cx="810" cy="953"/>
            </a:xfrm>
            <a:custGeom>
              <a:avLst/>
              <a:gdLst>
                <a:gd name="T0" fmla="*/ 0 w 810"/>
                <a:gd name="T1" fmla="*/ 0 h 953"/>
                <a:gd name="T2" fmla="*/ 772 w 810"/>
                <a:gd name="T3" fmla="*/ 363 h 953"/>
                <a:gd name="T4" fmla="*/ 227 w 810"/>
                <a:gd name="T5" fmla="*/ 953 h 953"/>
                <a:gd name="T6" fmla="*/ 0 60000 65536"/>
                <a:gd name="T7" fmla="*/ 0 60000 65536"/>
                <a:gd name="T8" fmla="*/ 0 60000 65536"/>
                <a:gd name="T9" fmla="*/ 0 w 810"/>
                <a:gd name="T10" fmla="*/ 0 h 953"/>
                <a:gd name="T11" fmla="*/ 810 w 810"/>
                <a:gd name="T12" fmla="*/ 953 h 953"/>
              </a:gdLst>
              <a:ahLst/>
              <a:cxnLst>
                <a:cxn ang="T6">
                  <a:pos x="T0" y="T1"/>
                </a:cxn>
                <a:cxn ang="T7">
                  <a:pos x="T2" y="T3"/>
                </a:cxn>
                <a:cxn ang="T8">
                  <a:pos x="T4" y="T5"/>
                </a:cxn>
              </a:cxnLst>
              <a:rect l="T9" t="T10" r="T11" b="T12"/>
              <a:pathLst>
                <a:path w="810" h="953">
                  <a:moveTo>
                    <a:pt x="0" y="0"/>
                  </a:moveTo>
                  <a:cubicBezTo>
                    <a:pt x="367" y="102"/>
                    <a:pt x="734" y="204"/>
                    <a:pt x="772" y="363"/>
                  </a:cubicBezTo>
                  <a:cubicBezTo>
                    <a:pt x="810" y="522"/>
                    <a:pt x="518" y="737"/>
                    <a:pt x="227" y="95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95" name="Text Box 52"/>
            <p:cNvSpPr txBox="1">
              <a:spLocks noChangeArrowheads="1"/>
            </p:cNvSpPr>
            <p:nvPr/>
          </p:nvSpPr>
          <p:spPr bwMode="auto">
            <a:xfrm>
              <a:off x="3911" y="293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a:t>
              </a:r>
            </a:p>
          </p:txBody>
        </p:sp>
        <p:sp>
          <p:nvSpPr>
            <p:cNvPr id="74796" name="Text Box 53"/>
            <p:cNvSpPr txBox="1">
              <a:spLocks noChangeArrowheads="1"/>
            </p:cNvSpPr>
            <p:nvPr/>
          </p:nvSpPr>
          <p:spPr bwMode="auto">
            <a:xfrm>
              <a:off x="3198" y="347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b</a:t>
              </a:r>
            </a:p>
          </p:txBody>
        </p:sp>
        <p:sp>
          <p:nvSpPr>
            <p:cNvPr id="74797" name="Text Box 54"/>
            <p:cNvSpPr txBox="1">
              <a:spLocks noChangeArrowheads="1"/>
            </p:cNvSpPr>
            <p:nvPr/>
          </p:nvSpPr>
          <p:spPr bwMode="auto">
            <a:xfrm>
              <a:off x="4558" y="3426"/>
              <a:ext cx="1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c</a:t>
              </a:r>
            </a:p>
          </p:txBody>
        </p:sp>
        <p:sp>
          <p:nvSpPr>
            <p:cNvPr id="74798" name="Text Box 55"/>
            <p:cNvSpPr txBox="1">
              <a:spLocks noChangeArrowheads="1"/>
            </p:cNvSpPr>
            <p:nvPr/>
          </p:nvSpPr>
          <p:spPr bwMode="auto">
            <a:xfrm>
              <a:off x="3470" y="4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d</a:t>
              </a:r>
            </a:p>
          </p:txBody>
        </p:sp>
        <p:sp>
          <p:nvSpPr>
            <p:cNvPr id="74799" name="Text Box 56"/>
            <p:cNvSpPr txBox="1">
              <a:spLocks noChangeArrowheads="1"/>
            </p:cNvSpPr>
            <p:nvPr/>
          </p:nvSpPr>
          <p:spPr bwMode="auto">
            <a:xfrm>
              <a:off x="4228" y="4078"/>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e</a:t>
              </a:r>
            </a:p>
          </p:txBody>
        </p:sp>
        <p:sp>
          <p:nvSpPr>
            <p:cNvPr id="74800" name="Text Box 57"/>
            <p:cNvSpPr txBox="1">
              <a:spLocks noChangeArrowheads="1"/>
            </p:cNvSpPr>
            <p:nvPr/>
          </p:nvSpPr>
          <p:spPr bwMode="auto">
            <a:xfrm>
              <a:off x="2956" y="362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7</a:t>
              </a:r>
            </a:p>
          </p:txBody>
        </p:sp>
        <p:sp>
          <p:nvSpPr>
            <p:cNvPr id="74801" name="Text Box 58"/>
            <p:cNvSpPr txBox="1">
              <a:spLocks noChangeArrowheads="1"/>
            </p:cNvSpPr>
            <p:nvPr/>
          </p:nvSpPr>
          <p:spPr bwMode="auto">
            <a:xfrm>
              <a:off x="4558" y="3113"/>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10</a:t>
              </a:r>
            </a:p>
          </p:txBody>
        </p:sp>
        <p:sp>
          <p:nvSpPr>
            <p:cNvPr id="74802" name="Text Box 59"/>
            <p:cNvSpPr txBox="1">
              <a:spLocks noChangeArrowheads="1"/>
            </p:cNvSpPr>
            <p:nvPr/>
          </p:nvSpPr>
          <p:spPr bwMode="auto">
            <a:xfrm>
              <a:off x="4237" y="324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12</a:t>
              </a:r>
            </a:p>
          </p:txBody>
        </p:sp>
        <p:sp>
          <p:nvSpPr>
            <p:cNvPr id="74803" name="Text Box 60"/>
            <p:cNvSpPr txBox="1">
              <a:spLocks noChangeArrowheads="1"/>
            </p:cNvSpPr>
            <p:nvPr/>
          </p:nvSpPr>
          <p:spPr bwMode="auto">
            <a:xfrm>
              <a:off x="3693" y="3244"/>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14</a:t>
              </a:r>
            </a:p>
          </p:txBody>
        </p:sp>
        <p:sp>
          <p:nvSpPr>
            <p:cNvPr id="74804" name="Text Box 61"/>
            <p:cNvSpPr txBox="1">
              <a:spLocks noChangeArrowheads="1"/>
            </p:cNvSpPr>
            <p:nvPr/>
          </p:nvSpPr>
          <p:spPr bwMode="auto">
            <a:xfrm>
              <a:off x="4001" y="335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9</a:t>
              </a:r>
            </a:p>
          </p:txBody>
        </p:sp>
        <p:sp>
          <p:nvSpPr>
            <p:cNvPr id="74805" name="Text Box 62"/>
            <p:cNvSpPr txBox="1">
              <a:spLocks noChangeArrowheads="1"/>
            </p:cNvSpPr>
            <p:nvPr/>
          </p:nvSpPr>
          <p:spPr bwMode="auto">
            <a:xfrm>
              <a:off x="3682" y="3566"/>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5</a:t>
              </a:r>
            </a:p>
          </p:txBody>
        </p:sp>
        <p:sp>
          <p:nvSpPr>
            <p:cNvPr id="74806" name="Text Box 63"/>
            <p:cNvSpPr txBox="1">
              <a:spLocks noChangeArrowheads="1"/>
            </p:cNvSpPr>
            <p:nvPr/>
          </p:nvSpPr>
          <p:spPr bwMode="auto">
            <a:xfrm>
              <a:off x="4410" y="3669"/>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8</a:t>
              </a:r>
            </a:p>
          </p:txBody>
        </p:sp>
        <p:sp>
          <p:nvSpPr>
            <p:cNvPr id="74807" name="Text Box 64"/>
            <p:cNvSpPr txBox="1">
              <a:spLocks noChangeArrowheads="1"/>
            </p:cNvSpPr>
            <p:nvPr/>
          </p:nvSpPr>
          <p:spPr bwMode="auto">
            <a:xfrm>
              <a:off x="4090" y="3562"/>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6</a:t>
              </a:r>
            </a:p>
          </p:txBody>
        </p:sp>
        <p:sp>
          <p:nvSpPr>
            <p:cNvPr id="74808" name="Text Box 65"/>
            <p:cNvSpPr txBox="1">
              <a:spLocks noChangeArrowheads="1"/>
            </p:cNvSpPr>
            <p:nvPr/>
          </p:nvSpPr>
          <p:spPr bwMode="auto">
            <a:xfrm>
              <a:off x="3511" y="3760"/>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13</a:t>
              </a:r>
            </a:p>
          </p:txBody>
        </p:sp>
        <p:sp>
          <p:nvSpPr>
            <p:cNvPr id="74809" name="Text Box 66"/>
            <p:cNvSpPr txBox="1">
              <a:spLocks noChangeArrowheads="1"/>
            </p:cNvSpPr>
            <p:nvPr/>
          </p:nvSpPr>
          <p:spPr bwMode="auto">
            <a:xfrm>
              <a:off x="3820" y="4106"/>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t>11</a:t>
              </a:r>
            </a:p>
          </p:txBody>
        </p:sp>
      </p:grpSp>
      <p:sp>
        <p:nvSpPr>
          <p:cNvPr id="74760" name="Rectangle 67"/>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p>
        </p:txBody>
      </p:sp>
      <p:sp>
        <p:nvSpPr>
          <p:cNvPr id="489540" name="Rectangle 68"/>
          <p:cNvSpPr>
            <a:spLocks noGrp="1"/>
          </p:cNvSpPr>
          <p:nvPr>
            <p:ph type="body" idx="4294967295"/>
          </p:nvPr>
        </p:nvSpPr>
        <p:spPr>
          <a:xfrm>
            <a:off x="684213" y="3860800"/>
            <a:ext cx="3671887" cy="2230438"/>
          </a:xfrm>
        </p:spPr>
        <p:txBody>
          <a:bodyPr/>
          <a:lstStyle/>
          <a:p>
            <a:pPr marL="630238" indent="-630238">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左：从顶点</a:t>
            </a:r>
            <a:r>
              <a:rPr lang="en-US" altLang="zh-CN" sz="2800" b="1" dirty="0">
                <a:latin typeface="Calibri" panose="020F0502020204030204" pitchFamily="34" charset="0"/>
                <a:ea typeface="宋体" panose="02010600030101010101" pitchFamily="2" charset="-122"/>
              </a:rPr>
              <a:t>a</a:t>
            </a:r>
            <a:r>
              <a:rPr lang="zh-CN" altLang="en-US" sz="2800" b="1" dirty="0">
                <a:latin typeface="Calibri" panose="020F0502020204030204" pitchFamily="34" charset="0"/>
                <a:ea typeface="宋体" panose="02010600030101010101" pitchFamily="2" charset="-122"/>
              </a:rPr>
              <a:t>出发，所求出的哈密顿圈总长为 </a:t>
            </a:r>
            <a:r>
              <a:rPr lang="en-US" altLang="zh-CN" sz="2800" b="1" dirty="0">
                <a:latin typeface="Calibri" panose="020F0502020204030204" pitchFamily="34" charset="0"/>
                <a:ea typeface="宋体" panose="02010600030101010101" pitchFamily="2" charset="-122"/>
              </a:rPr>
              <a:t>40</a:t>
            </a:r>
            <a:r>
              <a:rPr lang="zh-CN" altLang="en-US" sz="2800" b="1" dirty="0">
                <a:latin typeface="Calibri" panose="020F0502020204030204" pitchFamily="34" charset="0"/>
                <a:ea typeface="宋体" panose="02010600030101010101" pitchFamily="2" charset="-122"/>
              </a:rPr>
              <a:t>。</a:t>
            </a:r>
          </a:p>
          <a:p>
            <a:pPr marL="630238" indent="-630238">
              <a:lnSpc>
                <a:spcPct val="10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       </a:t>
            </a:r>
            <a:endParaRPr lang="zh-CN" altLang="en-US" sz="2800" b="1" dirty="0">
              <a:solidFill>
                <a:srgbClr val="CC0000"/>
              </a:solidFill>
              <a:latin typeface="Calibri" panose="020F0502020204030204" pitchFamily="34" charset="0"/>
              <a:ea typeface="宋体" panose="02010600030101010101" pitchFamily="2" charset="-122"/>
            </a:endParaRPr>
          </a:p>
        </p:txBody>
      </p:sp>
      <p:sp>
        <p:nvSpPr>
          <p:cNvPr id="489541" name="Oval 69"/>
          <p:cNvSpPr>
            <a:spLocks noChangeArrowheads="1"/>
          </p:cNvSpPr>
          <p:nvPr/>
        </p:nvSpPr>
        <p:spPr bwMode="auto">
          <a:xfrm>
            <a:off x="2279650" y="1125538"/>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9542" name="Oval 70"/>
          <p:cNvSpPr>
            <a:spLocks noChangeArrowheads="1"/>
          </p:cNvSpPr>
          <p:nvPr/>
        </p:nvSpPr>
        <p:spPr bwMode="auto">
          <a:xfrm>
            <a:off x="1414463" y="1773238"/>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9543" name="Oval 71"/>
          <p:cNvSpPr>
            <a:spLocks noChangeArrowheads="1"/>
          </p:cNvSpPr>
          <p:nvPr/>
        </p:nvSpPr>
        <p:spPr bwMode="auto">
          <a:xfrm>
            <a:off x="3144838" y="1774825"/>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9544" name="Oval 72"/>
          <p:cNvSpPr>
            <a:spLocks noChangeArrowheads="1"/>
          </p:cNvSpPr>
          <p:nvPr/>
        </p:nvSpPr>
        <p:spPr bwMode="auto">
          <a:xfrm>
            <a:off x="1774825" y="2636838"/>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9545" name="Oval 73"/>
          <p:cNvSpPr>
            <a:spLocks noChangeArrowheads="1"/>
          </p:cNvSpPr>
          <p:nvPr/>
        </p:nvSpPr>
        <p:spPr bwMode="auto">
          <a:xfrm>
            <a:off x="2713038" y="2636838"/>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9546" name="Line 74"/>
          <p:cNvSpPr>
            <a:spLocks noChangeShapeType="1"/>
          </p:cNvSpPr>
          <p:nvPr/>
        </p:nvSpPr>
        <p:spPr bwMode="auto">
          <a:xfrm flipH="1">
            <a:off x="1487488" y="1196975"/>
            <a:ext cx="792162" cy="6477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47" name="Line 75"/>
          <p:cNvSpPr>
            <a:spLocks noChangeShapeType="1"/>
          </p:cNvSpPr>
          <p:nvPr/>
        </p:nvSpPr>
        <p:spPr bwMode="auto">
          <a:xfrm flipH="1">
            <a:off x="2778125" y="1844675"/>
            <a:ext cx="436563" cy="8651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48" name="Line 76"/>
          <p:cNvSpPr>
            <a:spLocks noChangeShapeType="1"/>
          </p:cNvSpPr>
          <p:nvPr/>
        </p:nvSpPr>
        <p:spPr bwMode="auto">
          <a:xfrm flipH="1">
            <a:off x="1847850" y="1844675"/>
            <a:ext cx="1295400" cy="8651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49" name="Line 77"/>
          <p:cNvSpPr>
            <a:spLocks noChangeShapeType="1"/>
          </p:cNvSpPr>
          <p:nvPr/>
        </p:nvSpPr>
        <p:spPr bwMode="auto">
          <a:xfrm>
            <a:off x="1487488" y="1844675"/>
            <a:ext cx="1295400" cy="8651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50" name="Oval 78"/>
          <p:cNvSpPr>
            <a:spLocks noChangeArrowheads="1"/>
          </p:cNvSpPr>
          <p:nvPr/>
        </p:nvSpPr>
        <p:spPr bwMode="auto">
          <a:xfrm>
            <a:off x="6588125" y="1198563"/>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9551" name="Oval 79"/>
          <p:cNvSpPr>
            <a:spLocks noChangeArrowheads="1"/>
          </p:cNvSpPr>
          <p:nvPr/>
        </p:nvSpPr>
        <p:spPr bwMode="auto">
          <a:xfrm>
            <a:off x="5722938" y="1846263"/>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489552" name="Oval 80"/>
          <p:cNvSpPr>
            <a:spLocks noChangeArrowheads="1"/>
          </p:cNvSpPr>
          <p:nvPr/>
        </p:nvSpPr>
        <p:spPr bwMode="auto">
          <a:xfrm>
            <a:off x="7453313" y="1846263"/>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9553" name="Oval 81"/>
          <p:cNvSpPr>
            <a:spLocks noChangeArrowheads="1"/>
          </p:cNvSpPr>
          <p:nvPr/>
        </p:nvSpPr>
        <p:spPr bwMode="auto">
          <a:xfrm>
            <a:off x="6084888" y="2711450"/>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9554" name="Oval 82"/>
          <p:cNvSpPr>
            <a:spLocks noChangeArrowheads="1"/>
          </p:cNvSpPr>
          <p:nvPr/>
        </p:nvSpPr>
        <p:spPr bwMode="auto">
          <a:xfrm>
            <a:off x="7019925" y="2709863"/>
            <a:ext cx="142875" cy="142875"/>
          </a:xfrm>
          <a:prstGeom prst="ellipse">
            <a:avLst/>
          </a:prstGeom>
          <a:solidFill>
            <a:srgbClr val="CC0000"/>
          </a:solidFill>
          <a:ln w="38100">
            <a:solidFill>
              <a:srgbClr val="CC0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9555" name="Line 83"/>
          <p:cNvSpPr>
            <a:spLocks noChangeShapeType="1"/>
          </p:cNvSpPr>
          <p:nvPr/>
        </p:nvSpPr>
        <p:spPr bwMode="auto">
          <a:xfrm flipH="1">
            <a:off x="6154738" y="1917700"/>
            <a:ext cx="1295400" cy="86518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56" name="Line 84"/>
          <p:cNvSpPr>
            <a:spLocks noChangeShapeType="1"/>
          </p:cNvSpPr>
          <p:nvPr/>
        </p:nvSpPr>
        <p:spPr bwMode="auto">
          <a:xfrm>
            <a:off x="5867400" y="1989138"/>
            <a:ext cx="1295400" cy="86518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57" name="Line 85"/>
          <p:cNvSpPr>
            <a:spLocks noChangeShapeType="1"/>
          </p:cNvSpPr>
          <p:nvPr/>
        </p:nvSpPr>
        <p:spPr bwMode="auto">
          <a:xfrm>
            <a:off x="5722938" y="1917700"/>
            <a:ext cx="172720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9558" name="Rectangle 86"/>
          <p:cNvSpPr>
            <a:spLocks noChangeArrowheads="1"/>
          </p:cNvSpPr>
          <p:nvPr/>
        </p:nvSpPr>
        <p:spPr bwMode="auto">
          <a:xfrm>
            <a:off x="5292725" y="3851275"/>
            <a:ext cx="3671888" cy="1902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5475" indent="-6254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05000"/>
              </a:lnSpc>
              <a:spcBef>
                <a:spcPct val="20000"/>
              </a:spcBef>
              <a:buFont typeface="Arial" panose="020B0604020202020204" pitchFamily="34" charset="0"/>
              <a:buNone/>
            </a:pPr>
            <a:r>
              <a:rPr lang="zh-CN" altLang="en-US" sz="2800" b="1" dirty="0"/>
              <a:t>右：从顶点</a:t>
            </a:r>
            <a:r>
              <a:rPr lang="en-US" altLang="zh-CN" sz="2800" b="1" dirty="0"/>
              <a:t>e</a:t>
            </a:r>
            <a:r>
              <a:rPr lang="zh-CN" altLang="en-US" sz="2800" b="1" dirty="0"/>
              <a:t>出发，所求出的哈密顿圈总长为 </a:t>
            </a:r>
            <a:r>
              <a:rPr lang="en-US" altLang="zh-CN" sz="2800" b="1" dirty="0"/>
              <a:t>37</a:t>
            </a:r>
            <a:r>
              <a:rPr lang="zh-CN" altLang="en-US" sz="2800" b="1" dirty="0"/>
              <a:t>，这是最短哈密顿圈。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9541"/>
                                        </p:tgtEl>
                                        <p:attrNameLst>
                                          <p:attrName>style.visibility</p:attrName>
                                        </p:attrNameLst>
                                      </p:cBhvr>
                                      <p:to>
                                        <p:strVal val="visible"/>
                                      </p:to>
                                    </p:set>
                                    <p:animEffect transition="in" filter="blinds(horizontal)">
                                      <p:cBhvr>
                                        <p:cTn id="7" dur="500"/>
                                        <p:tgtEl>
                                          <p:spTgt spid="4895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9544"/>
                                        </p:tgtEl>
                                        <p:attrNameLst>
                                          <p:attrName>style.visibility</p:attrName>
                                        </p:attrNameLst>
                                      </p:cBhvr>
                                      <p:to>
                                        <p:strVal val="visible"/>
                                      </p:to>
                                    </p:set>
                                    <p:animEffect transition="in" filter="blinds(horizontal)">
                                      <p:cBhvr>
                                        <p:cTn id="10" dur="500"/>
                                        <p:tgtEl>
                                          <p:spTgt spid="4895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89507"/>
                                        </p:tgtEl>
                                        <p:attrNameLst>
                                          <p:attrName>style.visibility</p:attrName>
                                        </p:attrNameLst>
                                      </p:cBhvr>
                                      <p:to>
                                        <p:strVal val="visible"/>
                                      </p:to>
                                    </p:set>
                                    <p:animEffect transition="in" filter="blinds(horizontal)">
                                      <p:cBhvr>
                                        <p:cTn id="13" dur="500"/>
                                        <p:tgtEl>
                                          <p:spTgt spid="4895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89543"/>
                                        </p:tgtEl>
                                        <p:attrNameLst>
                                          <p:attrName>style.visibility</p:attrName>
                                        </p:attrNameLst>
                                      </p:cBhvr>
                                      <p:to>
                                        <p:strVal val="visible"/>
                                      </p:to>
                                    </p:set>
                                    <p:animEffect transition="in" filter="blinds(horizontal)">
                                      <p:cBhvr>
                                        <p:cTn id="18" dur="500"/>
                                        <p:tgtEl>
                                          <p:spTgt spid="489543"/>
                                        </p:tgtEl>
                                      </p:cBhvr>
                                    </p:animEffect>
                                  </p:childTnLst>
                                </p:cTn>
                              </p:par>
                              <p:par>
                                <p:cTn id="19" presetID="3" presetClass="entr" presetSubtype="10" fill="hold" nodeType="withEffect">
                                  <p:stCondLst>
                                    <p:cond delay="0"/>
                                  </p:stCondLst>
                                  <p:childTnLst>
                                    <p:set>
                                      <p:cBhvr>
                                        <p:cTn id="20" dur="1" fill="hold">
                                          <p:stCondLst>
                                            <p:cond delay="0"/>
                                          </p:stCondLst>
                                        </p:cTn>
                                        <p:tgtEl>
                                          <p:spTgt spid="489548"/>
                                        </p:tgtEl>
                                        <p:attrNameLst>
                                          <p:attrName>style.visibility</p:attrName>
                                        </p:attrNameLst>
                                      </p:cBhvr>
                                      <p:to>
                                        <p:strVal val="visible"/>
                                      </p:to>
                                    </p:set>
                                    <p:animEffect transition="in" filter="blinds(horizontal)">
                                      <p:cBhvr>
                                        <p:cTn id="21" dur="500"/>
                                        <p:tgtEl>
                                          <p:spTgt spid="48954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89545"/>
                                        </p:tgtEl>
                                        <p:attrNameLst>
                                          <p:attrName>style.visibility</p:attrName>
                                        </p:attrNameLst>
                                      </p:cBhvr>
                                      <p:to>
                                        <p:strVal val="visible"/>
                                      </p:to>
                                    </p:set>
                                    <p:animEffect transition="in" filter="blinds(horizontal)">
                                      <p:cBhvr>
                                        <p:cTn id="26" dur="500"/>
                                        <p:tgtEl>
                                          <p:spTgt spid="489545"/>
                                        </p:tgtEl>
                                      </p:cBhvr>
                                    </p:animEffect>
                                  </p:childTnLst>
                                </p:cTn>
                              </p:par>
                              <p:par>
                                <p:cTn id="27" presetID="3" presetClass="entr" presetSubtype="10" fill="hold" nodeType="withEffect">
                                  <p:stCondLst>
                                    <p:cond delay="0"/>
                                  </p:stCondLst>
                                  <p:childTnLst>
                                    <p:set>
                                      <p:cBhvr>
                                        <p:cTn id="28" dur="1" fill="hold">
                                          <p:stCondLst>
                                            <p:cond delay="0"/>
                                          </p:stCondLst>
                                        </p:cTn>
                                        <p:tgtEl>
                                          <p:spTgt spid="489547"/>
                                        </p:tgtEl>
                                        <p:attrNameLst>
                                          <p:attrName>style.visibility</p:attrName>
                                        </p:attrNameLst>
                                      </p:cBhvr>
                                      <p:to>
                                        <p:strVal val="visible"/>
                                      </p:to>
                                    </p:set>
                                    <p:animEffect transition="in" filter="blinds(horizontal)">
                                      <p:cBhvr>
                                        <p:cTn id="29" dur="500"/>
                                        <p:tgtEl>
                                          <p:spTgt spid="48954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89542"/>
                                        </p:tgtEl>
                                        <p:attrNameLst>
                                          <p:attrName>style.visibility</p:attrName>
                                        </p:attrNameLst>
                                      </p:cBhvr>
                                      <p:to>
                                        <p:strVal val="visible"/>
                                      </p:to>
                                    </p:set>
                                    <p:animEffect transition="in" filter="blinds(horizontal)">
                                      <p:cBhvr>
                                        <p:cTn id="34" dur="500"/>
                                        <p:tgtEl>
                                          <p:spTgt spid="489542"/>
                                        </p:tgtEl>
                                      </p:cBhvr>
                                    </p:animEffect>
                                  </p:childTnLst>
                                </p:cTn>
                              </p:par>
                              <p:par>
                                <p:cTn id="35" presetID="3" presetClass="entr" presetSubtype="10" fill="hold" nodeType="withEffect">
                                  <p:stCondLst>
                                    <p:cond delay="0"/>
                                  </p:stCondLst>
                                  <p:childTnLst>
                                    <p:set>
                                      <p:cBhvr>
                                        <p:cTn id="36" dur="1" fill="hold">
                                          <p:stCondLst>
                                            <p:cond delay="0"/>
                                          </p:stCondLst>
                                        </p:cTn>
                                        <p:tgtEl>
                                          <p:spTgt spid="489549"/>
                                        </p:tgtEl>
                                        <p:attrNameLst>
                                          <p:attrName>style.visibility</p:attrName>
                                        </p:attrNameLst>
                                      </p:cBhvr>
                                      <p:to>
                                        <p:strVal val="visible"/>
                                      </p:to>
                                    </p:set>
                                    <p:animEffect transition="in" filter="blinds(horizontal)">
                                      <p:cBhvr>
                                        <p:cTn id="37" dur="500"/>
                                        <p:tgtEl>
                                          <p:spTgt spid="4895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489546"/>
                                        </p:tgtEl>
                                        <p:attrNameLst>
                                          <p:attrName>style.visibility</p:attrName>
                                        </p:attrNameLst>
                                      </p:cBhvr>
                                      <p:to>
                                        <p:strVal val="visible"/>
                                      </p:to>
                                    </p:set>
                                    <p:animEffect transition="in" filter="blinds(horizontal)">
                                      <p:cBhvr>
                                        <p:cTn id="42" dur="500"/>
                                        <p:tgtEl>
                                          <p:spTgt spid="48954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89540">
                                            <p:txEl>
                                              <p:pRg st="0" end="0"/>
                                            </p:txEl>
                                          </p:spTgt>
                                        </p:tgtEl>
                                        <p:attrNameLst>
                                          <p:attrName>style.visibility</p:attrName>
                                        </p:attrNameLst>
                                      </p:cBhvr>
                                      <p:to>
                                        <p:strVal val="visible"/>
                                      </p:to>
                                    </p:set>
                                    <p:anim calcmode="lin" valueType="num">
                                      <p:cBhvr additive="base">
                                        <p:cTn id="47" dur="500" fill="hold"/>
                                        <p:tgtEl>
                                          <p:spTgt spid="48954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89540">
                                            <p:txEl>
                                              <p:pRg st="0" end="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89540">
                                            <p:txEl>
                                              <p:pRg st="1" end="1"/>
                                            </p:txEl>
                                          </p:spTgt>
                                        </p:tgtEl>
                                        <p:attrNameLst>
                                          <p:attrName>style.visibility</p:attrName>
                                        </p:attrNameLst>
                                      </p:cBhvr>
                                      <p:to>
                                        <p:strVal val="visible"/>
                                      </p:to>
                                    </p:set>
                                    <p:anim calcmode="lin" valueType="num">
                                      <p:cBhvr additive="base">
                                        <p:cTn id="51" dur="500" fill="hold"/>
                                        <p:tgtEl>
                                          <p:spTgt spid="489540">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895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89554"/>
                                        </p:tgtEl>
                                        <p:attrNameLst>
                                          <p:attrName>style.visibility</p:attrName>
                                        </p:attrNameLst>
                                      </p:cBhvr>
                                      <p:to>
                                        <p:strVal val="visible"/>
                                      </p:to>
                                    </p:set>
                                    <p:animEffect transition="in" filter="blinds(horizontal)">
                                      <p:cBhvr>
                                        <p:cTn id="62" dur="500"/>
                                        <p:tgtEl>
                                          <p:spTgt spid="489554"/>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89551"/>
                                        </p:tgtEl>
                                        <p:attrNameLst>
                                          <p:attrName>style.visibility</p:attrName>
                                        </p:attrNameLst>
                                      </p:cBhvr>
                                      <p:to>
                                        <p:strVal val="visible"/>
                                      </p:to>
                                    </p:set>
                                    <p:animEffect transition="in" filter="blinds(horizontal)">
                                      <p:cBhvr>
                                        <p:cTn id="65" dur="500"/>
                                        <p:tgtEl>
                                          <p:spTgt spid="489551"/>
                                        </p:tgtEl>
                                      </p:cBhvr>
                                    </p:animEffect>
                                  </p:childTnLst>
                                </p:cTn>
                              </p:par>
                              <p:par>
                                <p:cTn id="66" presetID="3" presetClass="entr" presetSubtype="10" fill="hold" nodeType="withEffect">
                                  <p:stCondLst>
                                    <p:cond delay="0"/>
                                  </p:stCondLst>
                                  <p:childTnLst>
                                    <p:set>
                                      <p:cBhvr>
                                        <p:cTn id="67" dur="1" fill="hold">
                                          <p:stCondLst>
                                            <p:cond delay="0"/>
                                          </p:stCondLst>
                                        </p:cTn>
                                        <p:tgtEl>
                                          <p:spTgt spid="489556"/>
                                        </p:tgtEl>
                                        <p:attrNameLst>
                                          <p:attrName>style.visibility</p:attrName>
                                        </p:attrNameLst>
                                      </p:cBhvr>
                                      <p:to>
                                        <p:strVal val="visible"/>
                                      </p:to>
                                    </p:set>
                                    <p:animEffect transition="in" filter="blinds(horizontal)">
                                      <p:cBhvr>
                                        <p:cTn id="68" dur="500"/>
                                        <p:tgtEl>
                                          <p:spTgt spid="48955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489552"/>
                                        </p:tgtEl>
                                        <p:attrNameLst>
                                          <p:attrName>style.visibility</p:attrName>
                                        </p:attrNameLst>
                                      </p:cBhvr>
                                      <p:to>
                                        <p:strVal val="visible"/>
                                      </p:to>
                                    </p:set>
                                    <p:animEffect transition="in" filter="blinds(horizontal)">
                                      <p:cBhvr>
                                        <p:cTn id="73" dur="500"/>
                                        <p:tgtEl>
                                          <p:spTgt spid="489552"/>
                                        </p:tgtEl>
                                      </p:cBhvr>
                                    </p:animEffect>
                                  </p:childTnLst>
                                </p:cTn>
                              </p:par>
                              <p:par>
                                <p:cTn id="74" presetID="3" presetClass="entr" presetSubtype="10" fill="hold" nodeType="withEffect">
                                  <p:stCondLst>
                                    <p:cond delay="0"/>
                                  </p:stCondLst>
                                  <p:childTnLst>
                                    <p:set>
                                      <p:cBhvr>
                                        <p:cTn id="75" dur="1" fill="hold">
                                          <p:stCondLst>
                                            <p:cond delay="0"/>
                                          </p:stCondLst>
                                        </p:cTn>
                                        <p:tgtEl>
                                          <p:spTgt spid="489557"/>
                                        </p:tgtEl>
                                        <p:attrNameLst>
                                          <p:attrName>style.visibility</p:attrName>
                                        </p:attrNameLst>
                                      </p:cBhvr>
                                      <p:to>
                                        <p:strVal val="visible"/>
                                      </p:to>
                                    </p:set>
                                    <p:animEffect transition="in" filter="blinds(horizontal)">
                                      <p:cBhvr>
                                        <p:cTn id="76" dur="500"/>
                                        <p:tgtEl>
                                          <p:spTgt spid="489557"/>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489553"/>
                                        </p:tgtEl>
                                        <p:attrNameLst>
                                          <p:attrName>style.visibility</p:attrName>
                                        </p:attrNameLst>
                                      </p:cBhvr>
                                      <p:to>
                                        <p:strVal val="visible"/>
                                      </p:to>
                                    </p:set>
                                    <p:animEffect transition="in" filter="blinds(horizontal)">
                                      <p:cBhvr>
                                        <p:cTn id="81" dur="500"/>
                                        <p:tgtEl>
                                          <p:spTgt spid="489553"/>
                                        </p:tgtEl>
                                      </p:cBhvr>
                                    </p:animEffect>
                                  </p:childTnLst>
                                </p:cTn>
                              </p:par>
                              <p:par>
                                <p:cTn id="82" presetID="3" presetClass="entr" presetSubtype="10" fill="hold" nodeType="withEffect">
                                  <p:stCondLst>
                                    <p:cond delay="0"/>
                                  </p:stCondLst>
                                  <p:childTnLst>
                                    <p:set>
                                      <p:cBhvr>
                                        <p:cTn id="83" dur="1" fill="hold">
                                          <p:stCondLst>
                                            <p:cond delay="0"/>
                                          </p:stCondLst>
                                        </p:cTn>
                                        <p:tgtEl>
                                          <p:spTgt spid="489555"/>
                                        </p:tgtEl>
                                        <p:attrNameLst>
                                          <p:attrName>style.visibility</p:attrName>
                                        </p:attrNameLst>
                                      </p:cBhvr>
                                      <p:to>
                                        <p:strVal val="visible"/>
                                      </p:to>
                                    </p:set>
                                    <p:animEffect transition="in" filter="blinds(horizontal)">
                                      <p:cBhvr>
                                        <p:cTn id="84" dur="500"/>
                                        <p:tgtEl>
                                          <p:spTgt spid="48955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89550"/>
                                        </p:tgtEl>
                                        <p:attrNameLst>
                                          <p:attrName>style.visibility</p:attrName>
                                        </p:attrNameLst>
                                      </p:cBhvr>
                                      <p:to>
                                        <p:strVal val="visible"/>
                                      </p:to>
                                    </p:set>
                                    <p:animEffect transition="in" filter="blinds(horizontal)">
                                      <p:cBhvr>
                                        <p:cTn id="89" dur="500"/>
                                        <p:tgtEl>
                                          <p:spTgt spid="48955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489475"/>
                                        </p:tgtEl>
                                        <p:attrNameLst>
                                          <p:attrName>style.visibility</p:attrName>
                                        </p:attrNameLst>
                                      </p:cBhvr>
                                      <p:to>
                                        <p:strVal val="visible"/>
                                      </p:to>
                                    </p:set>
                                    <p:animEffect transition="in" filter="blinds(horizontal)">
                                      <p:cBhvr>
                                        <p:cTn id="92" dur="500"/>
                                        <p:tgtEl>
                                          <p:spTgt spid="489475"/>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489474"/>
                                        </p:tgtEl>
                                        <p:attrNameLst>
                                          <p:attrName>style.visibility</p:attrName>
                                        </p:attrNameLst>
                                      </p:cBhvr>
                                      <p:to>
                                        <p:strVal val="visible"/>
                                      </p:to>
                                    </p:set>
                                    <p:animEffect transition="in" filter="blinds(horizontal)">
                                      <p:cBhvr>
                                        <p:cTn id="97" dur="500"/>
                                        <p:tgtEl>
                                          <p:spTgt spid="48947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489558"/>
                                        </p:tgtEl>
                                        <p:attrNameLst>
                                          <p:attrName>style.visibility</p:attrName>
                                        </p:attrNameLst>
                                      </p:cBhvr>
                                      <p:to>
                                        <p:strVal val="visible"/>
                                      </p:to>
                                    </p:set>
                                    <p:anim calcmode="lin" valueType="num">
                                      <p:cBhvr additive="base">
                                        <p:cTn id="102" dur="500" fill="hold"/>
                                        <p:tgtEl>
                                          <p:spTgt spid="489558"/>
                                        </p:tgtEl>
                                        <p:attrNameLst>
                                          <p:attrName>ppt_x</p:attrName>
                                        </p:attrNameLst>
                                      </p:cBhvr>
                                      <p:tavLst>
                                        <p:tav tm="0">
                                          <p:val>
                                            <p:strVal val="#ppt_x"/>
                                          </p:val>
                                        </p:tav>
                                        <p:tav tm="100000">
                                          <p:val>
                                            <p:strVal val="#ppt_x"/>
                                          </p:val>
                                        </p:tav>
                                      </p:tavLst>
                                    </p:anim>
                                    <p:anim calcmode="lin" valueType="num">
                                      <p:cBhvr additive="base">
                                        <p:cTn id="103" dur="500" fill="hold"/>
                                        <p:tgtEl>
                                          <p:spTgt spid="4895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animBg="1"/>
      <p:bldP spid="489475" grpId="0" animBg="1"/>
      <p:bldP spid="489507" grpId="0" animBg="1"/>
      <p:bldP spid="489541" grpId="0" animBg="1"/>
      <p:bldP spid="489542" grpId="0" animBg="1"/>
      <p:bldP spid="489543" grpId="0" animBg="1"/>
      <p:bldP spid="489544" grpId="0" animBg="1"/>
      <p:bldP spid="489545" grpId="0" animBg="1"/>
      <p:bldP spid="489550" grpId="0" animBg="1"/>
      <p:bldP spid="489551" grpId="0" animBg="1"/>
      <p:bldP spid="489552" grpId="0" animBg="1"/>
      <p:bldP spid="489553" grpId="0" animBg="1"/>
      <p:bldP spid="489554" grpId="0" animBg="1"/>
      <p:bldP spid="48955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descr="Rectangle: Click to edit Master text styles&#10;Second level&#10;Third level&#10;Fourth level&#10;Fifth level"/>
          <p:cNvSpPr>
            <a:spLocks noGrp="1" noChangeArrowheads="1"/>
          </p:cNvSpPr>
          <p:nvPr>
            <p:ph type="body" idx="4294967295"/>
          </p:nvPr>
        </p:nvSpPr>
        <p:spPr>
          <a:xfrm>
            <a:off x="214312" y="764704"/>
            <a:ext cx="8929688" cy="4525962"/>
          </a:xfrm>
        </p:spPr>
        <p:txBody>
          <a:bodyPr/>
          <a:lstStyle/>
          <a:p>
            <a:pPr marL="0" indent="0">
              <a:lnSpc>
                <a:spcPct val="135000"/>
              </a:lnSpc>
              <a:buNone/>
            </a:pPr>
            <a:r>
              <a:rPr lang="en-US" altLang="zh-CN" b="1" dirty="0">
                <a:solidFill>
                  <a:srgbClr val="C00000"/>
                </a:solidFill>
              </a:rPr>
              <a:t>6.16</a:t>
            </a:r>
          </a:p>
          <a:p>
            <a:pPr marL="0" indent="0">
              <a:lnSpc>
                <a:spcPct val="135000"/>
              </a:lnSpc>
              <a:buNone/>
            </a:pPr>
            <a:r>
              <a:rPr lang="zh-CN" altLang="en-US" b="1" dirty="0">
                <a:solidFill>
                  <a:srgbClr val="C00000"/>
                </a:solidFill>
              </a:rPr>
              <a:t>补充题</a:t>
            </a:r>
            <a:r>
              <a:rPr lang="en-US" altLang="zh-CN" b="1" dirty="0">
                <a:solidFill>
                  <a:srgbClr val="C00000"/>
                </a:solidFill>
              </a:rPr>
              <a:t> </a:t>
            </a:r>
            <a:r>
              <a:rPr lang="zh-CN" altLang="en-US" dirty="0">
                <a:ea typeface="宋体" panose="02010600030101010101" pitchFamily="2" charset="-122"/>
              </a:rPr>
              <a:t>试用两种图论方法判断下列两组各</a:t>
            </a:r>
            <a:r>
              <a:rPr lang="en-US" altLang="zh-CN" dirty="0">
                <a:ea typeface="宋体" panose="02010600030101010101" pitchFamily="2" charset="-122"/>
              </a:rPr>
              <a:t>5</a:t>
            </a:r>
            <a:r>
              <a:rPr lang="zh-CN" altLang="en-US" dirty="0">
                <a:ea typeface="宋体" panose="02010600030101010101" pitchFamily="2" charset="-122"/>
              </a:rPr>
              <a:t>个英文单词是否可以分别构成这样的序列</a:t>
            </a:r>
            <a:r>
              <a:rPr lang="en-US" altLang="zh-CN" dirty="0">
                <a:ea typeface="宋体" panose="02010600030101010101" pitchFamily="2" charset="-122"/>
              </a:rPr>
              <a:t>, </a:t>
            </a:r>
            <a:r>
              <a:rPr lang="zh-CN" altLang="en-US" dirty="0">
                <a:ea typeface="宋体" panose="02010600030101010101" pitchFamily="2" charset="-122"/>
              </a:rPr>
              <a:t>使得相邻的两个单词中前一个单词的末字母等于后一个单词的首字母，并讨论两种方法的特点。</a:t>
            </a:r>
          </a:p>
          <a:p>
            <a:pPr marL="0" indent="0">
              <a:spcBef>
                <a:spcPct val="50000"/>
              </a:spcBef>
              <a:buClr>
                <a:schemeClr val="tx1"/>
              </a:buClr>
              <a:buFont typeface="Wingdings" panose="05000000000000000000" pitchFamily="2" charset="2"/>
              <a:buNone/>
            </a:pPr>
            <a:r>
              <a:rPr lang="zh-CN" altLang="en-US" dirty="0">
                <a:ea typeface="宋体" panose="02010600030101010101" pitchFamily="2" charset="-122"/>
              </a:rPr>
              <a:t>（</a:t>
            </a:r>
            <a:r>
              <a:rPr lang="en-US" altLang="zh-CN" dirty="0">
                <a:ea typeface="宋体" panose="02010600030101010101" pitchFamily="2" charset="-122"/>
              </a:rPr>
              <a:t>1</a:t>
            </a:r>
            <a:r>
              <a:rPr lang="zh-CN" altLang="en-US" dirty="0">
                <a:ea typeface="宋体" panose="02010600030101010101" pitchFamily="2" charset="-122"/>
              </a:rPr>
              <a:t>）</a:t>
            </a:r>
            <a:r>
              <a:rPr lang="en-US" altLang="zh-CN" dirty="0">
                <a:ea typeface="宋体" panose="02010600030101010101" pitchFamily="2" charset="-122"/>
              </a:rPr>
              <a:t>mouse</a:t>
            </a:r>
            <a:r>
              <a:rPr lang="zh-CN" altLang="en-US" dirty="0">
                <a:ea typeface="宋体" panose="02010600030101010101" pitchFamily="2" charset="-122"/>
              </a:rPr>
              <a:t>、</a:t>
            </a:r>
            <a:r>
              <a:rPr lang="en-US" altLang="zh-CN" dirty="0" err="1">
                <a:ea typeface="宋体" panose="02010600030101010101" pitchFamily="2" charset="-122"/>
              </a:rPr>
              <a:t>acm</a:t>
            </a:r>
            <a:r>
              <a:rPr lang="zh-CN" altLang="en-US" dirty="0">
                <a:ea typeface="宋体" panose="02010600030101010101" pitchFamily="2" charset="-122"/>
              </a:rPr>
              <a:t>、</a:t>
            </a:r>
            <a:r>
              <a:rPr lang="en-US" altLang="zh-CN" dirty="0">
                <a:ea typeface="宋体" panose="02010600030101010101" pitchFamily="2" charset="-122"/>
              </a:rPr>
              <a:t>mom</a:t>
            </a:r>
            <a:r>
              <a:rPr lang="zh-CN" altLang="en-US" dirty="0">
                <a:ea typeface="宋体" panose="02010600030101010101" pitchFamily="2" charset="-122"/>
              </a:rPr>
              <a:t>、</a:t>
            </a:r>
            <a:r>
              <a:rPr lang="en-US" altLang="zh-CN" dirty="0" err="1">
                <a:ea typeface="宋体" panose="02010600030101010101" pitchFamily="2" charset="-122"/>
              </a:rPr>
              <a:t>monday</a:t>
            </a:r>
            <a:r>
              <a:rPr lang="zh-CN" altLang="en-US" dirty="0">
                <a:ea typeface="宋体" panose="02010600030101010101" pitchFamily="2" charset="-122"/>
              </a:rPr>
              <a:t>、</a:t>
            </a:r>
            <a:r>
              <a:rPr lang="en-US" altLang="zh-CN" dirty="0">
                <a:ea typeface="宋体" panose="02010600030101010101" pitchFamily="2" charset="-122"/>
              </a:rPr>
              <a:t>am</a:t>
            </a:r>
          </a:p>
          <a:p>
            <a:pPr marL="0" indent="0">
              <a:buClr>
                <a:schemeClr val="tx1"/>
              </a:buClr>
              <a:buFont typeface="Wingdings" panose="05000000000000000000" pitchFamily="2" charset="2"/>
              <a:buNone/>
            </a:pPr>
            <a:r>
              <a:rPr lang="zh-CN" altLang="en-US" dirty="0">
                <a:ea typeface="宋体" panose="02010600030101010101" pitchFamily="2" charset="-122"/>
              </a:rPr>
              <a:t>（</a:t>
            </a:r>
            <a:r>
              <a:rPr lang="en-US" altLang="zh-CN" dirty="0">
                <a:ea typeface="宋体" panose="02010600030101010101" pitchFamily="2" charset="-122"/>
              </a:rPr>
              <a:t>2</a:t>
            </a:r>
            <a:r>
              <a:rPr lang="zh-CN" altLang="en-US" dirty="0">
                <a:ea typeface="宋体" panose="02010600030101010101" pitchFamily="2" charset="-122"/>
              </a:rPr>
              <a:t>）</a:t>
            </a:r>
            <a:r>
              <a:rPr lang="en-US" altLang="zh-CN" dirty="0">
                <a:ea typeface="宋体" panose="02010600030101010101" pitchFamily="2" charset="-122"/>
              </a:rPr>
              <a:t>mouse</a:t>
            </a:r>
            <a:r>
              <a:rPr lang="zh-CN" altLang="en-US" dirty="0">
                <a:ea typeface="宋体" panose="02010600030101010101" pitchFamily="2" charset="-122"/>
              </a:rPr>
              <a:t>、</a:t>
            </a:r>
            <a:r>
              <a:rPr lang="en-US" altLang="zh-CN" dirty="0" err="1">
                <a:ea typeface="宋体" panose="02010600030101010101" pitchFamily="2" charset="-122"/>
              </a:rPr>
              <a:t>acm</a:t>
            </a:r>
            <a:r>
              <a:rPr lang="zh-CN" altLang="en-US" dirty="0">
                <a:ea typeface="宋体" panose="02010600030101010101" pitchFamily="2" charset="-122"/>
              </a:rPr>
              <a:t>、</a:t>
            </a:r>
            <a:r>
              <a:rPr lang="en-US" altLang="zh-CN" dirty="0">
                <a:ea typeface="宋体" panose="02010600030101010101" pitchFamily="2" charset="-122"/>
              </a:rPr>
              <a:t>mom</a:t>
            </a:r>
            <a:r>
              <a:rPr lang="zh-CN" altLang="en-US" dirty="0">
                <a:ea typeface="宋体" panose="02010600030101010101" pitchFamily="2" charset="-122"/>
              </a:rPr>
              <a:t>、</a:t>
            </a:r>
            <a:r>
              <a:rPr lang="en-US" altLang="zh-CN" dirty="0" err="1">
                <a:ea typeface="宋体" panose="02010600030101010101" pitchFamily="2" charset="-122"/>
              </a:rPr>
              <a:t>monday</a:t>
            </a:r>
            <a:r>
              <a:rPr lang="zh-CN" altLang="en-US" dirty="0">
                <a:ea typeface="宋体" panose="02010600030101010101" pitchFamily="2" charset="-122"/>
              </a:rPr>
              <a:t>、</a:t>
            </a:r>
            <a:r>
              <a:rPr lang="en-US" altLang="zh-CN" dirty="0" err="1">
                <a:ea typeface="宋体" panose="02010600030101010101" pitchFamily="2" charset="-122"/>
              </a:rPr>
              <a:t>ya</a:t>
            </a:r>
            <a:endParaRPr lang="en-US" altLang="zh-CN" dirty="0">
              <a:ea typeface="宋体" panose="02010600030101010101" pitchFamily="2" charset="-122"/>
            </a:endParaRPr>
          </a:p>
          <a:p>
            <a:pPr marL="0" indent="0">
              <a:buFont typeface="Wingdings" panose="05000000000000000000" pitchFamily="2" charset="2"/>
              <a:buNone/>
            </a:pPr>
            <a:endParaRPr lang="en-US" altLang="zh-CN" dirty="0">
              <a:ea typeface="宋体" panose="02010600030101010101" pitchFamily="2" charset="-122"/>
            </a:endParaRPr>
          </a:p>
        </p:txBody>
      </p:sp>
      <p:sp>
        <p:nvSpPr>
          <p:cNvPr id="75780" name="标题 1"/>
          <p:cNvSpPr txBox="1">
            <a:spLocks/>
          </p:cNvSpPr>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3200" b="1" dirty="0">
                <a:solidFill>
                  <a:schemeClr val="bg1"/>
                </a:solidFill>
              </a:rPr>
              <a:t>作业</a:t>
            </a:r>
            <a:r>
              <a:rPr lang="en-US" altLang="zh-CN" sz="3200" b="1" dirty="0">
                <a:solidFill>
                  <a:schemeClr val="bg1"/>
                </a:solidFill>
              </a:rPr>
              <a:t>17</a:t>
            </a:r>
            <a:endParaRPr lang="en-US" altLang="zh-CN" sz="3200" b="1" dirty="0">
              <a:solidFill>
                <a:srgbClr val="C00000"/>
              </a:solidFill>
            </a:endParaRPr>
          </a:p>
        </p:txBody>
      </p:sp>
    </p:spTree>
    <p:extLst>
      <p:ext uri="{BB962C8B-B14F-4D97-AF65-F5344CB8AC3E}">
        <p14:creationId xmlns:p14="http://schemas.microsoft.com/office/powerpoint/2010/main" val="222115275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F7438-9522-1967-6F6B-06E6F1D2C6E8}"/>
            </a:ext>
          </a:extLst>
        </p:cNvPr>
        <p:cNvGrpSpPr/>
        <p:nvPr/>
      </p:nvGrpSpPr>
      <p:grpSpPr>
        <a:xfrm>
          <a:off x="0" y="0"/>
          <a:ext cx="0" cy="0"/>
          <a:chOff x="0" y="0"/>
          <a:chExt cx="0" cy="0"/>
        </a:xfrm>
      </p:grpSpPr>
      <p:sp>
        <p:nvSpPr>
          <p:cNvPr id="75780" name="标题 1">
            <a:extLst>
              <a:ext uri="{FF2B5EF4-FFF2-40B4-BE49-F238E27FC236}">
                <a16:creationId xmlns:a16="http://schemas.microsoft.com/office/drawing/2014/main" id="{C4C8F78A-4FB9-F589-2A33-FD681B75AE68}"/>
              </a:ext>
            </a:extLst>
          </p:cNvPr>
          <p:cNvSpPr txBox="1">
            <a:spLocks/>
          </p:cNvSpPr>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000" dirty="0">
                <a:solidFill>
                  <a:schemeClr val="bg1"/>
                </a:solidFill>
              </a:rPr>
              <a:t>作业</a:t>
            </a:r>
            <a:r>
              <a:rPr lang="en-US" altLang="zh-CN" sz="4000" dirty="0">
                <a:solidFill>
                  <a:schemeClr val="bg1"/>
                </a:solidFill>
              </a:rPr>
              <a:t>15</a:t>
            </a:r>
            <a:r>
              <a:rPr lang="zh-CN" altLang="en-US" sz="4000" dirty="0">
                <a:solidFill>
                  <a:schemeClr val="bg1"/>
                </a:solidFill>
              </a:rPr>
              <a:t>参考答案</a:t>
            </a:r>
            <a:endParaRPr lang="en-US" altLang="zh-CN" sz="4000" b="1" dirty="0">
              <a:solidFill>
                <a:schemeClr val="bg1"/>
              </a:solidFill>
            </a:endParaRPr>
          </a:p>
        </p:txBody>
      </p:sp>
      <p:pic>
        <p:nvPicPr>
          <p:cNvPr id="7" name="图片 6">
            <a:extLst>
              <a:ext uri="{FF2B5EF4-FFF2-40B4-BE49-F238E27FC236}">
                <a16:creationId xmlns:a16="http://schemas.microsoft.com/office/drawing/2014/main" id="{B64DB559-94F0-DF86-0F77-5C07D39B5EBF}"/>
              </a:ext>
            </a:extLst>
          </p:cNvPr>
          <p:cNvPicPr>
            <a:picLocks noChangeAspect="1"/>
          </p:cNvPicPr>
          <p:nvPr/>
        </p:nvPicPr>
        <p:blipFill>
          <a:blip r:embed="rId3"/>
          <a:stretch>
            <a:fillRect/>
          </a:stretch>
        </p:blipFill>
        <p:spPr>
          <a:xfrm>
            <a:off x="1271910" y="836712"/>
            <a:ext cx="5794924" cy="6021288"/>
          </a:xfrm>
          <a:prstGeom prst="rect">
            <a:avLst/>
          </a:prstGeom>
        </p:spPr>
      </p:pic>
    </p:spTree>
    <p:extLst>
      <p:ext uri="{BB962C8B-B14F-4D97-AF65-F5344CB8AC3E}">
        <p14:creationId xmlns:p14="http://schemas.microsoft.com/office/powerpoint/2010/main" val="20335541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A3A98-8F4C-BCDC-0232-1B33A32FF30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2DD43AC-B127-8492-3DA5-E8782379D007}"/>
              </a:ext>
            </a:extLst>
          </p:cNvPr>
          <p:cNvSpPr>
            <a:spLocks noGrp="1"/>
          </p:cNvSpPr>
          <p:nvPr>
            <p:ph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0790AD7-74DD-AD5E-7BB3-AAD42082E369}"/>
              </a:ext>
            </a:extLst>
          </p:cNvPr>
          <p:cNvSpPr>
            <a:spLocks noGrp="1"/>
          </p:cNvSpPr>
          <p:nvPr>
            <p:ph type="sldNum" sz="quarter" idx="12"/>
          </p:nvPr>
        </p:nvSpPr>
        <p:spPr/>
        <p:txBody>
          <a:bodyPr/>
          <a:lstStyle/>
          <a:p>
            <a:fld id="{BE77C0C7-F6A4-4A0E-AC4F-DC113357EFC6}" type="slidenum">
              <a:rPr lang="en-GB" altLang="zh-CN" smtClean="0"/>
              <a:pPr/>
              <a:t>46</a:t>
            </a:fld>
            <a:endParaRPr lang="en-GB" altLang="zh-CN"/>
          </a:p>
        </p:txBody>
      </p:sp>
      <p:pic>
        <p:nvPicPr>
          <p:cNvPr id="6" name="图片 5">
            <a:extLst>
              <a:ext uri="{FF2B5EF4-FFF2-40B4-BE49-F238E27FC236}">
                <a16:creationId xmlns:a16="http://schemas.microsoft.com/office/drawing/2014/main" id="{3C8C92A7-BA17-8B5F-B028-F499FBDC2F33}"/>
              </a:ext>
            </a:extLst>
          </p:cNvPr>
          <p:cNvPicPr>
            <a:picLocks noChangeAspect="1"/>
          </p:cNvPicPr>
          <p:nvPr/>
        </p:nvPicPr>
        <p:blipFill>
          <a:blip r:embed="rId2"/>
          <a:stretch>
            <a:fillRect/>
          </a:stretch>
        </p:blipFill>
        <p:spPr>
          <a:xfrm>
            <a:off x="1356500" y="0"/>
            <a:ext cx="5875376" cy="6884988"/>
          </a:xfrm>
          <a:prstGeom prst="rect">
            <a:avLst/>
          </a:prstGeom>
        </p:spPr>
      </p:pic>
    </p:spTree>
    <p:extLst>
      <p:ext uri="{BB962C8B-B14F-4D97-AF65-F5344CB8AC3E}">
        <p14:creationId xmlns:p14="http://schemas.microsoft.com/office/powerpoint/2010/main" val="1595291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462540" y="1052736"/>
            <a:ext cx="1136188" cy="4525962"/>
          </a:xfrm>
        </p:spPr>
        <p:txBody>
          <a:bodyPr/>
          <a:lstStyle/>
          <a:p>
            <a:pPr marL="0" indent="0">
              <a:buNone/>
            </a:pPr>
            <a:r>
              <a:rPr lang="zh-CN" altLang="en-US" sz="2400" dirty="0"/>
              <a:t>有哪些不同的安排：</a:t>
            </a:r>
            <a:endParaRPr lang="en-US" altLang="zh-CN" sz="2400" dirty="0"/>
          </a:p>
          <a:p>
            <a:pPr marL="0" indent="0">
              <a:buNone/>
            </a:pPr>
            <a:endParaRPr lang="en-US" altLang="zh-CN" sz="2400" dirty="0"/>
          </a:p>
          <a:p>
            <a:pPr marL="0" indent="0">
              <a:lnSpc>
                <a:spcPct val="150000"/>
              </a:lnSpc>
              <a:buNone/>
            </a:pPr>
            <a:r>
              <a:rPr lang="en-US" altLang="zh-CN" sz="2400" dirty="0"/>
              <a:t>1</a:t>
            </a:r>
          </a:p>
          <a:p>
            <a:pPr marL="0" indent="0">
              <a:lnSpc>
                <a:spcPct val="150000"/>
              </a:lnSpc>
              <a:buNone/>
            </a:pPr>
            <a:r>
              <a:rPr lang="en-US" altLang="zh-CN" sz="2400" dirty="0"/>
              <a:t>3</a:t>
            </a:r>
            <a:r>
              <a:rPr lang="zh-CN" altLang="en-US" sz="2400" dirty="0"/>
              <a:t>，</a:t>
            </a:r>
            <a:r>
              <a:rPr lang="en-US" altLang="zh-CN" sz="2400" dirty="0"/>
              <a:t>15</a:t>
            </a:r>
          </a:p>
          <a:p>
            <a:pPr marL="0" indent="0">
              <a:lnSpc>
                <a:spcPct val="150000"/>
              </a:lnSpc>
              <a:buNone/>
            </a:pPr>
            <a:r>
              <a:rPr lang="en-US" altLang="zh-CN" sz="2400" dirty="0"/>
              <a:t>2</a:t>
            </a:r>
            <a:r>
              <a:rPr lang="zh-CN" altLang="en-US" sz="2400" dirty="0"/>
              <a:t>，</a:t>
            </a:r>
            <a:r>
              <a:rPr lang="en-US" altLang="zh-CN" sz="2400" dirty="0"/>
              <a:t>16</a:t>
            </a:r>
          </a:p>
          <a:p>
            <a:pPr marL="0" indent="0">
              <a:lnSpc>
                <a:spcPct val="150000"/>
              </a:lnSpc>
              <a:buNone/>
            </a:pPr>
            <a:r>
              <a:rPr lang="zh-CN" altLang="en-US" sz="2400" dirty="0"/>
              <a:t>？</a:t>
            </a: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BE77C0C7-F6A4-4A0E-AC4F-DC113357EFC6}" type="slidenum">
              <a:rPr lang="en-GB" altLang="zh-CN" smtClean="0"/>
              <a:pPr/>
              <a:t>47</a:t>
            </a:fld>
            <a:endParaRPr lang="en-GB" altLang="zh-CN"/>
          </a:p>
        </p:txBody>
      </p:sp>
      <p:pic>
        <p:nvPicPr>
          <p:cNvPr id="5" name="图片 4"/>
          <p:cNvPicPr>
            <a:picLocks noChangeAspect="1"/>
          </p:cNvPicPr>
          <p:nvPr/>
        </p:nvPicPr>
        <p:blipFill>
          <a:blip r:embed="rId2"/>
          <a:stretch>
            <a:fillRect/>
          </a:stretch>
        </p:blipFill>
        <p:spPr>
          <a:xfrm>
            <a:off x="539552" y="26946"/>
            <a:ext cx="6247586" cy="6831054"/>
          </a:xfrm>
          <a:prstGeom prst="rect">
            <a:avLst/>
          </a:prstGeom>
        </p:spPr>
      </p:pic>
      <p:sp>
        <p:nvSpPr>
          <p:cNvPr id="6" name="椭圆 5">
            <a:extLst>
              <a:ext uri="{FF2B5EF4-FFF2-40B4-BE49-F238E27FC236}">
                <a16:creationId xmlns:a16="http://schemas.microsoft.com/office/drawing/2014/main" id="{C831C014-D7C4-C272-EEB7-E7FF81D347D4}"/>
              </a:ext>
            </a:extLst>
          </p:cNvPr>
          <p:cNvSpPr/>
          <p:nvPr/>
        </p:nvSpPr>
        <p:spPr>
          <a:xfrm>
            <a:off x="1681460" y="908720"/>
            <a:ext cx="288032" cy="288032"/>
          </a:xfrm>
          <a:prstGeom prst="ellipse">
            <a:avLst/>
          </a:prstGeom>
          <a:solidFill>
            <a:srgbClr val="EBFC1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7" name="椭圆 6">
            <a:extLst>
              <a:ext uri="{FF2B5EF4-FFF2-40B4-BE49-F238E27FC236}">
                <a16:creationId xmlns:a16="http://schemas.microsoft.com/office/drawing/2014/main" id="{88C629F9-0BEB-702F-BDE3-446CBB4F7C72}"/>
              </a:ext>
            </a:extLst>
          </p:cNvPr>
          <p:cNvSpPr/>
          <p:nvPr/>
        </p:nvSpPr>
        <p:spPr>
          <a:xfrm>
            <a:off x="3275856" y="1916832"/>
            <a:ext cx="288032" cy="2880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8" name="椭圆 7">
            <a:extLst>
              <a:ext uri="{FF2B5EF4-FFF2-40B4-BE49-F238E27FC236}">
                <a16:creationId xmlns:a16="http://schemas.microsoft.com/office/drawing/2014/main" id="{F5A06CC9-661D-E40C-8250-A110E9E24E78}"/>
              </a:ext>
            </a:extLst>
          </p:cNvPr>
          <p:cNvSpPr/>
          <p:nvPr/>
        </p:nvSpPr>
        <p:spPr>
          <a:xfrm>
            <a:off x="2875926" y="2646647"/>
            <a:ext cx="288032" cy="2880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 name="椭圆 8">
            <a:extLst>
              <a:ext uri="{FF2B5EF4-FFF2-40B4-BE49-F238E27FC236}">
                <a16:creationId xmlns:a16="http://schemas.microsoft.com/office/drawing/2014/main" id="{FE68D3B4-CD1D-E278-9529-3881EC84132A}"/>
              </a:ext>
            </a:extLst>
          </p:cNvPr>
          <p:cNvSpPr/>
          <p:nvPr/>
        </p:nvSpPr>
        <p:spPr>
          <a:xfrm>
            <a:off x="1969492" y="2800008"/>
            <a:ext cx="288032" cy="288032"/>
          </a:xfrm>
          <a:prstGeom prst="ellipse">
            <a:avLst/>
          </a:prstGeom>
          <a:solidFill>
            <a:srgbClr val="66FF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 name="椭圆 9">
            <a:extLst>
              <a:ext uri="{FF2B5EF4-FFF2-40B4-BE49-F238E27FC236}">
                <a16:creationId xmlns:a16="http://schemas.microsoft.com/office/drawing/2014/main" id="{444ED668-0994-C9BE-8045-E93E97224BEE}"/>
              </a:ext>
            </a:extLst>
          </p:cNvPr>
          <p:cNvSpPr/>
          <p:nvPr/>
        </p:nvSpPr>
        <p:spPr>
          <a:xfrm>
            <a:off x="1195222" y="2357995"/>
            <a:ext cx="288032" cy="2880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1" name="椭圆 10">
            <a:extLst>
              <a:ext uri="{FF2B5EF4-FFF2-40B4-BE49-F238E27FC236}">
                <a16:creationId xmlns:a16="http://schemas.microsoft.com/office/drawing/2014/main" id="{841C45E6-0A4A-E228-30BD-D2A3E20C6FE2}"/>
              </a:ext>
            </a:extLst>
          </p:cNvPr>
          <p:cNvSpPr/>
          <p:nvPr/>
        </p:nvSpPr>
        <p:spPr>
          <a:xfrm>
            <a:off x="1017449" y="1518320"/>
            <a:ext cx="288032" cy="2880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2" name="椭圆 11">
            <a:extLst>
              <a:ext uri="{FF2B5EF4-FFF2-40B4-BE49-F238E27FC236}">
                <a16:creationId xmlns:a16="http://schemas.microsoft.com/office/drawing/2014/main" id="{30DCBCD4-5F50-426E-276A-0172C112408B}"/>
              </a:ext>
            </a:extLst>
          </p:cNvPr>
          <p:cNvSpPr/>
          <p:nvPr/>
        </p:nvSpPr>
        <p:spPr>
          <a:xfrm>
            <a:off x="3019942" y="1230288"/>
            <a:ext cx="288032" cy="288032"/>
          </a:xfrm>
          <a:prstGeom prst="ellipse">
            <a:avLst/>
          </a:prstGeom>
          <a:solidFill>
            <a:srgbClr val="66FF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Tree>
    <p:extLst>
      <p:ext uri="{BB962C8B-B14F-4D97-AF65-F5344CB8AC3E}">
        <p14:creationId xmlns:p14="http://schemas.microsoft.com/office/powerpoint/2010/main" val="85415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E77C0C7-F6A4-4A0E-AC4F-DC113357EFC6}" type="slidenum">
              <a:rPr lang="en-GB" altLang="zh-CN" smtClean="0"/>
              <a:pPr/>
              <a:t>48</a:t>
            </a:fld>
            <a:endParaRPr lang="en-GB" altLang="zh-CN"/>
          </a:p>
        </p:txBody>
      </p:sp>
      <p:pic>
        <p:nvPicPr>
          <p:cNvPr id="7" name="图片 6">
            <a:extLst>
              <a:ext uri="{FF2B5EF4-FFF2-40B4-BE49-F238E27FC236}">
                <a16:creationId xmlns:a16="http://schemas.microsoft.com/office/drawing/2014/main" id="{193D1231-4F3A-907A-3438-9C4AF00FE648}"/>
              </a:ext>
            </a:extLst>
          </p:cNvPr>
          <p:cNvPicPr>
            <a:picLocks noChangeAspect="1"/>
          </p:cNvPicPr>
          <p:nvPr/>
        </p:nvPicPr>
        <p:blipFill>
          <a:blip r:embed="rId3"/>
          <a:stretch>
            <a:fillRect/>
          </a:stretch>
        </p:blipFill>
        <p:spPr>
          <a:xfrm>
            <a:off x="751580" y="0"/>
            <a:ext cx="7640840" cy="6858000"/>
          </a:xfrm>
          <a:prstGeom prst="rect">
            <a:avLst/>
          </a:prstGeom>
        </p:spPr>
      </p:pic>
      <p:sp>
        <p:nvSpPr>
          <p:cNvPr id="5" name="椭圆 4">
            <a:extLst>
              <a:ext uri="{FF2B5EF4-FFF2-40B4-BE49-F238E27FC236}">
                <a16:creationId xmlns:a16="http://schemas.microsoft.com/office/drawing/2014/main" id="{348CC41A-1348-3652-C7F4-4F80FBED9320}"/>
              </a:ext>
            </a:extLst>
          </p:cNvPr>
          <p:cNvSpPr/>
          <p:nvPr/>
        </p:nvSpPr>
        <p:spPr>
          <a:xfrm>
            <a:off x="5476604" y="4653136"/>
            <a:ext cx="288032" cy="288032"/>
          </a:xfrm>
          <a:prstGeom prst="ellipse">
            <a:avLst/>
          </a:prstGeom>
          <a:solidFill>
            <a:srgbClr val="DC393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1</a:t>
            </a:r>
            <a:endParaRPr lang="zh-CN" altLang="en-US" dirty="0">
              <a:solidFill>
                <a:schemeClr val="tx1"/>
              </a:solidFill>
            </a:endParaRPr>
          </a:p>
        </p:txBody>
      </p:sp>
      <p:sp>
        <p:nvSpPr>
          <p:cNvPr id="6" name="椭圆 5">
            <a:extLst>
              <a:ext uri="{FF2B5EF4-FFF2-40B4-BE49-F238E27FC236}">
                <a16:creationId xmlns:a16="http://schemas.microsoft.com/office/drawing/2014/main" id="{92A1A5B8-3CD4-C093-E9D1-0C611C3C0D4A}"/>
              </a:ext>
            </a:extLst>
          </p:cNvPr>
          <p:cNvSpPr/>
          <p:nvPr/>
        </p:nvSpPr>
        <p:spPr>
          <a:xfrm>
            <a:off x="6876256" y="4725144"/>
            <a:ext cx="288032" cy="288032"/>
          </a:xfrm>
          <a:prstGeom prst="ellipse">
            <a:avLst/>
          </a:prstGeom>
          <a:solidFill>
            <a:srgbClr val="F7F71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6</a:t>
            </a:r>
            <a:endParaRPr lang="zh-CN" altLang="en-US" dirty="0">
              <a:solidFill>
                <a:schemeClr val="tx1"/>
              </a:solidFill>
            </a:endParaRPr>
          </a:p>
        </p:txBody>
      </p:sp>
      <p:sp>
        <p:nvSpPr>
          <p:cNvPr id="8" name="椭圆 7">
            <a:extLst>
              <a:ext uri="{FF2B5EF4-FFF2-40B4-BE49-F238E27FC236}">
                <a16:creationId xmlns:a16="http://schemas.microsoft.com/office/drawing/2014/main" id="{7B1316B8-749D-E64A-46C0-6D2B5A15CC0B}"/>
              </a:ext>
            </a:extLst>
          </p:cNvPr>
          <p:cNvSpPr/>
          <p:nvPr/>
        </p:nvSpPr>
        <p:spPr>
          <a:xfrm>
            <a:off x="6876256" y="5373216"/>
            <a:ext cx="288032" cy="2880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9" name="椭圆 8">
            <a:extLst>
              <a:ext uri="{FF2B5EF4-FFF2-40B4-BE49-F238E27FC236}">
                <a16:creationId xmlns:a16="http://schemas.microsoft.com/office/drawing/2014/main" id="{0FEA724D-BB2A-6C03-E08E-C045E827B2F6}"/>
              </a:ext>
            </a:extLst>
          </p:cNvPr>
          <p:cNvSpPr/>
          <p:nvPr/>
        </p:nvSpPr>
        <p:spPr>
          <a:xfrm>
            <a:off x="6444208" y="6165304"/>
            <a:ext cx="288032" cy="288032"/>
          </a:xfrm>
          <a:prstGeom prst="ellipse">
            <a:avLst/>
          </a:prstGeom>
          <a:solidFill>
            <a:srgbClr val="66FF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 name="椭圆 9">
            <a:extLst>
              <a:ext uri="{FF2B5EF4-FFF2-40B4-BE49-F238E27FC236}">
                <a16:creationId xmlns:a16="http://schemas.microsoft.com/office/drawing/2014/main" id="{B0E46437-AD5C-0D13-E741-B35D5FC21831}"/>
              </a:ext>
            </a:extLst>
          </p:cNvPr>
          <p:cNvSpPr/>
          <p:nvPr/>
        </p:nvSpPr>
        <p:spPr>
          <a:xfrm>
            <a:off x="5724128" y="6165304"/>
            <a:ext cx="288032" cy="2880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1" name="椭圆 10">
            <a:extLst>
              <a:ext uri="{FF2B5EF4-FFF2-40B4-BE49-F238E27FC236}">
                <a16:creationId xmlns:a16="http://schemas.microsoft.com/office/drawing/2014/main" id="{D271726A-E3F8-278D-6876-A7423BE3D846}"/>
              </a:ext>
            </a:extLst>
          </p:cNvPr>
          <p:cNvSpPr/>
          <p:nvPr/>
        </p:nvSpPr>
        <p:spPr>
          <a:xfrm>
            <a:off x="5148064" y="5373216"/>
            <a:ext cx="288032" cy="288032"/>
          </a:xfrm>
          <a:prstGeom prst="ellipse">
            <a:avLst/>
          </a:prstGeom>
          <a:solidFill>
            <a:srgbClr val="F7F71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zh-CN" altLang="en-US" dirty="0">
              <a:solidFill>
                <a:schemeClr val="tx1"/>
              </a:solidFill>
            </a:endParaRPr>
          </a:p>
        </p:txBody>
      </p:sp>
      <p:sp>
        <p:nvSpPr>
          <p:cNvPr id="12" name="椭圆 11">
            <a:extLst>
              <a:ext uri="{FF2B5EF4-FFF2-40B4-BE49-F238E27FC236}">
                <a16:creationId xmlns:a16="http://schemas.microsoft.com/office/drawing/2014/main" id="{888097FA-11FE-EAE6-B542-B88531D4B60E}"/>
              </a:ext>
            </a:extLst>
          </p:cNvPr>
          <p:cNvSpPr/>
          <p:nvPr/>
        </p:nvSpPr>
        <p:spPr>
          <a:xfrm>
            <a:off x="6228184" y="4581128"/>
            <a:ext cx="288032" cy="288032"/>
          </a:xfrm>
          <a:prstGeom prst="ellipse">
            <a:avLst/>
          </a:prstGeom>
          <a:solidFill>
            <a:srgbClr val="66FF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Tree>
    <p:extLst>
      <p:ext uri="{BB962C8B-B14F-4D97-AF65-F5344CB8AC3E}">
        <p14:creationId xmlns:p14="http://schemas.microsoft.com/office/powerpoint/2010/main" val="307667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6CFA11-D881-4486-9E74-BB0D3BD36EFC}" type="slidenum">
              <a:rPr lang="zh-CN" altLang="en-US" smtClean="0">
                <a:solidFill>
                  <a:schemeClr val="accent1"/>
                </a:solidFill>
              </a:rPr>
              <a:pPr/>
              <a:t>5</a:t>
            </a:fld>
            <a:r>
              <a:rPr lang="en-US" altLang="zh-CN" dirty="0">
                <a:solidFill>
                  <a:schemeClr val="accent1"/>
                </a:solidFill>
              </a:rPr>
              <a:t>/42</a:t>
            </a:r>
          </a:p>
        </p:txBody>
      </p:sp>
      <p:sp>
        <p:nvSpPr>
          <p:cNvPr id="33795"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哈密頓周遊世界問題</a:t>
            </a:r>
          </a:p>
        </p:txBody>
      </p:sp>
      <p:sp>
        <p:nvSpPr>
          <p:cNvPr id="33796" name="Rectangle 3"/>
          <p:cNvSpPr>
            <a:spLocks noGrp="1"/>
          </p:cNvSpPr>
          <p:nvPr>
            <p:ph type="body" idx="4294967295"/>
          </p:nvPr>
        </p:nvSpPr>
        <p:spPr>
          <a:xfrm>
            <a:off x="323850" y="908050"/>
            <a:ext cx="8496300" cy="1944688"/>
          </a:xfrm>
        </p:spPr>
        <p:txBody>
          <a:bodyPr/>
          <a:lstStyle/>
          <a:p>
            <a:pPr marL="0" indent="0">
              <a:lnSpc>
                <a:spcPct val="120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把正十二面体的一面正五邊形</a:t>
            </a:r>
            <a:r>
              <a:rPr lang="en-US" altLang="zh-CN" sz="2800" b="1" dirty="0">
                <a:latin typeface="Calibri" panose="020F0502020204030204" pitchFamily="34" charset="0"/>
                <a:ea typeface="宋体" panose="02010600030101010101" pitchFamily="2" charset="-122"/>
              </a:rPr>
              <a:t>ABCDE</a:t>
            </a:r>
            <a:r>
              <a:rPr lang="zh-CN" altLang="en-US" sz="2800" b="1" dirty="0">
                <a:latin typeface="Calibri" panose="020F0502020204030204" pitchFamily="34" charset="0"/>
                <a:ea typeface="宋体" panose="02010600030101010101" pitchFamily="2" charset="-122"/>
              </a:rPr>
              <a:t>沿着棱剪开，并将该五邊形「張開」，並將它「壓平」在一個平面上（如右下圖）。</a:t>
            </a:r>
            <a:r>
              <a:rPr lang="zh-CN" altLang="en-US" dirty="0">
                <a:latin typeface="Calibri" panose="020F0502020204030204" pitchFamily="34" charset="0"/>
                <a:ea typeface="宋体" panose="02010600030101010101" pitchFamily="2" charset="-122"/>
              </a:rPr>
              <a:t> </a:t>
            </a:r>
          </a:p>
        </p:txBody>
      </p:sp>
      <p:grpSp>
        <p:nvGrpSpPr>
          <p:cNvPr id="2" name="Group 4"/>
          <p:cNvGrpSpPr>
            <a:grpSpLocks/>
          </p:cNvGrpSpPr>
          <p:nvPr/>
        </p:nvGrpSpPr>
        <p:grpSpPr bwMode="auto">
          <a:xfrm>
            <a:off x="4999037" y="2589212"/>
            <a:ext cx="3821113" cy="3751263"/>
            <a:chOff x="2940" y="1764"/>
            <a:chExt cx="2407" cy="2363"/>
          </a:xfrm>
        </p:grpSpPr>
        <p:pic>
          <p:nvPicPr>
            <p:cNvPr id="33805" name="Picture 5" descr="hamilton20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7" y="1979"/>
              <a:ext cx="2041" cy="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6" name="Text Box 6"/>
            <p:cNvSpPr txBox="1">
              <a:spLocks noChangeArrowheads="1"/>
            </p:cNvSpPr>
            <p:nvPr/>
          </p:nvSpPr>
          <p:spPr bwMode="auto">
            <a:xfrm>
              <a:off x="4029" y="1764"/>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A</a:t>
              </a:r>
            </a:p>
          </p:txBody>
        </p:sp>
        <p:sp>
          <p:nvSpPr>
            <p:cNvPr id="33807" name="Text Box 7"/>
            <p:cNvSpPr txBox="1">
              <a:spLocks noChangeArrowheads="1"/>
            </p:cNvSpPr>
            <p:nvPr/>
          </p:nvSpPr>
          <p:spPr bwMode="auto">
            <a:xfrm>
              <a:off x="2940" y="260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B</a:t>
              </a:r>
            </a:p>
          </p:txBody>
        </p:sp>
        <p:sp>
          <p:nvSpPr>
            <p:cNvPr id="33808" name="Text Box 8"/>
            <p:cNvSpPr txBox="1">
              <a:spLocks noChangeArrowheads="1"/>
            </p:cNvSpPr>
            <p:nvPr/>
          </p:nvSpPr>
          <p:spPr bwMode="auto">
            <a:xfrm>
              <a:off x="3321" y="389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C</a:t>
              </a:r>
            </a:p>
          </p:txBody>
        </p:sp>
        <p:sp>
          <p:nvSpPr>
            <p:cNvPr id="33809" name="Text Box 9"/>
            <p:cNvSpPr txBox="1">
              <a:spLocks noChangeArrowheads="1"/>
            </p:cNvSpPr>
            <p:nvPr/>
          </p:nvSpPr>
          <p:spPr bwMode="auto">
            <a:xfrm>
              <a:off x="4682" y="389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D</a:t>
              </a:r>
            </a:p>
          </p:txBody>
        </p:sp>
        <p:sp>
          <p:nvSpPr>
            <p:cNvPr id="33810" name="Text Box 10"/>
            <p:cNvSpPr txBox="1">
              <a:spLocks noChangeArrowheads="1"/>
            </p:cNvSpPr>
            <p:nvPr/>
          </p:nvSpPr>
          <p:spPr bwMode="auto">
            <a:xfrm>
              <a:off x="5135" y="2671"/>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E</a:t>
              </a:r>
            </a:p>
          </p:txBody>
        </p:sp>
      </p:grpSp>
      <p:grpSp>
        <p:nvGrpSpPr>
          <p:cNvPr id="33798" name="Group 11"/>
          <p:cNvGrpSpPr>
            <a:grpSpLocks/>
          </p:cNvGrpSpPr>
          <p:nvPr/>
        </p:nvGrpSpPr>
        <p:grpSpPr bwMode="auto">
          <a:xfrm>
            <a:off x="1116013" y="2924175"/>
            <a:ext cx="3168650" cy="3132138"/>
            <a:chOff x="703" y="1981"/>
            <a:chExt cx="1996" cy="1973"/>
          </a:xfrm>
        </p:grpSpPr>
        <p:pic>
          <p:nvPicPr>
            <p:cNvPr id="33799" name="Picture 12" descr="hamilton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1981"/>
              <a:ext cx="1996" cy="1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0" name="Text Box 13"/>
            <p:cNvSpPr txBox="1">
              <a:spLocks noChangeArrowheads="1"/>
            </p:cNvSpPr>
            <p:nvPr/>
          </p:nvSpPr>
          <p:spPr bwMode="auto">
            <a:xfrm>
              <a:off x="1507" y="2535"/>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A</a:t>
              </a:r>
            </a:p>
          </p:txBody>
        </p:sp>
        <p:sp>
          <p:nvSpPr>
            <p:cNvPr id="33801" name="Text Box 14"/>
            <p:cNvSpPr txBox="1">
              <a:spLocks noChangeArrowheads="1"/>
            </p:cNvSpPr>
            <p:nvPr/>
          </p:nvSpPr>
          <p:spPr bwMode="auto">
            <a:xfrm>
              <a:off x="930" y="2659"/>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B</a:t>
              </a:r>
            </a:p>
          </p:txBody>
        </p:sp>
        <p:sp>
          <p:nvSpPr>
            <p:cNvPr id="33802" name="Text Box 15"/>
            <p:cNvSpPr txBox="1">
              <a:spLocks noChangeArrowheads="1"/>
            </p:cNvSpPr>
            <p:nvPr/>
          </p:nvSpPr>
          <p:spPr bwMode="auto">
            <a:xfrm>
              <a:off x="1280" y="3352"/>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C</a:t>
              </a:r>
            </a:p>
          </p:txBody>
        </p:sp>
        <p:sp>
          <p:nvSpPr>
            <p:cNvPr id="33803" name="Text Box 16"/>
            <p:cNvSpPr txBox="1">
              <a:spLocks noChangeArrowheads="1"/>
            </p:cNvSpPr>
            <p:nvPr/>
          </p:nvSpPr>
          <p:spPr bwMode="auto">
            <a:xfrm>
              <a:off x="2051" y="339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D</a:t>
              </a:r>
            </a:p>
          </p:txBody>
        </p:sp>
        <p:sp>
          <p:nvSpPr>
            <p:cNvPr id="33804" name="Text Box 17"/>
            <p:cNvSpPr txBox="1">
              <a:spLocks noChangeArrowheads="1"/>
            </p:cNvSpPr>
            <p:nvPr/>
          </p:nvSpPr>
          <p:spPr bwMode="auto">
            <a:xfrm>
              <a:off x="1942" y="283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CC0000"/>
                  </a:solidFill>
                </a:rPr>
                <a:t>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C0B930-A075-4D6C-B17F-FF8AB3495EAC}" type="slidenum">
              <a:rPr lang="zh-CN" altLang="en-US" smtClean="0">
                <a:solidFill>
                  <a:schemeClr val="accent1"/>
                </a:solidFill>
              </a:rPr>
              <a:pPr/>
              <a:t>6</a:t>
            </a:fld>
            <a:r>
              <a:rPr lang="en-US" altLang="zh-CN" dirty="0">
                <a:solidFill>
                  <a:schemeClr val="accent1"/>
                </a:solidFill>
              </a:rPr>
              <a:t>/42</a:t>
            </a:r>
          </a:p>
        </p:txBody>
      </p:sp>
      <p:sp>
        <p:nvSpPr>
          <p:cNvPr id="34819"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哈密頓周遊世界問題</a:t>
            </a:r>
          </a:p>
        </p:txBody>
      </p:sp>
      <p:sp>
        <p:nvSpPr>
          <p:cNvPr id="34820" name="Rectangle 3"/>
          <p:cNvSpPr>
            <a:spLocks noGrp="1"/>
          </p:cNvSpPr>
          <p:nvPr>
            <p:ph type="body" idx="4294967295"/>
          </p:nvPr>
        </p:nvSpPr>
        <p:spPr>
          <a:xfrm>
            <a:off x="179388" y="908050"/>
            <a:ext cx="8713787" cy="1584325"/>
          </a:xfrm>
        </p:spPr>
        <p:txBody>
          <a:bodyPr/>
          <a:lstStyle/>
          <a:p>
            <a:pPr marL="0" indent="0">
              <a:buFont typeface="Arial" panose="020B0604020202020204" pitchFamily="34" charset="0"/>
              <a:buNone/>
            </a:pPr>
            <a:r>
              <a:rPr lang="zh-CN" altLang="en-US" sz="2800" b="1">
                <a:latin typeface="Calibri" panose="020F0502020204030204" pitchFamily="34" charset="0"/>
                <a:ea typeface="宋体" panose="02010600030101010101" pitchFamily="2" charset="-122"/>
              </a:rPr>
              <a:t>可以畫出一個符合要求的路徑（如左下圖中的</a:t>
            </a:r>
            <a:r>
              <a:rPr lang="zh-CN" altLang="en-US" sz="2800" b="1">
                <a:solidFill>
                  <a:schemeClr val="hlink"/>
                </a:solidFill>
                <a:latin typeface="Calibri" panose="020F0502020204030204" pitchFamily="34" charset="0"/>
                <a:ea typeface="宋体" panose="02010600030101010101" pitchFamily="2" charset="-122"/>
              </a:rPr>
              <a:t>藍線</a:t>
            </a:r>
            <a:r>
              <a:rPr lang="zh-CN" altLang="en-US" sz="2800" b="1">
                <a:latin typeface="Calibri" panose="020F0502020204030204" pitchFamily="34" charset="0"/>
                <a:ea typeface="宋体" panose="02010600030101010101" pitchFamily="2" charset="-122"/>
              </a:rPr>
              <a:t>）。將這個路投影於原正十二面體之上（如右下圖），那麼就解決了這個問題。</a:t>
            </a:r>
            <a:r>
              <a:rPr lang="zh-CN" altLang="en-US" sz="2800">
                <a:latin typeface="Calibri" panose="020F0502020204030204" pitchFamily="34" charset="0"/>
                <a:ea typeface="宋体" panose="02010600030101010101" pitchFamily="2" charset="-122"/>
              </a:rPr>
              <a:t> </a:t>
            </a:r>
          </a:p>
        </p:txBody>
      </p:sp>
      <p:grpSp>
        <p:nvGrpSpPr>
          <p:cNvPr id="34821" name="Group 4"/>
          <p:cNvGrpSpPr>
            <a:grpSpLocks/>
          </p:cNvGrpSpPr>
          <p:nvPr/>
        </p:nvGrpSpPr>
        <p:grpSpPr bwMode="auto">
          <a:xfrm>
            <a:off x="2698750" y="2420938"/>
            <a:ext cx="3230563" cy="3225800"/>
            <a:chOff x="2940" y="1764"/>
            <a:chExt cx="2450" cy="2406"/>
          </a:xfrm>
        </p:grpSpPr>
        <p:pic>
          <p:nvPicPr>
            <p:cNvPr id="34843" name="Picture 5" descr="hamilton20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7" y="1979"/>
              <a:ext cx="2041" cy="1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4" name="Text Box 6"/>
            <p:cNvSpPr txBox="1">
              <a:spLocks noChangeArrowheads="1"/>
            </p:cNvSpPr>
            <p:nvPr/>
          </p:nvSpPr>
          <p:spPr bwMode="auto">
            <a:xfrm>
              <a:off x="4030" y="1764"/>
              <a:ext cx="25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A</a:t>
              </a:r>
            </a:p>
          </p:txBody>
        </p:sp>
        <p:sp>
          <p:nvSpPr>
            <p:cNvPr id="34845" name="Text Box 7"/>
            <p:cNvSpPr txBox="1">
              <a:spLocks noChangeArrowheads="1"/>
            </p:cNvSpPr>
            <p:nvPr/>
          </p:nvSpPr>
          <p:spPr bwMode="auto">
            <a:xfrm>
              <a:off x="2940" y="2609"/>
              <a:ext cx="25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B</a:t>
              </a:r>
            </a:p>
          </p:txBody>
        </p:sp>
        <p:sp>
          <p:nvSpPr>
            <p:cNvPr id="34846" name="Text Box 8"/>
            <p:cNvSpPr txBox="1">
              <a:spLocks noChangeArrowheads="1"/>
            </p:cNvSpPr>
            <p:nvPr/>
          </p:nvSpPr>
          <p:spPr bwMode="auto">
            <a:xfrm>
              <a:off x="3320" y="3896"/>
              <a:ext cx="26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C</a:t>
              </a:r>
            </a:p>
          </p:txBody>
        </p:sp>
        <p:sp>
          <p:nvSpPr>
            <p:cNvPr id="34847" name="Text Box 9"/>
            <p:cNvSpPr txBox="1">
              <a:spLocks noChangeArrowheads="1"/>
            </p:cNvSpPr>
            <p:nvPr/>
          </p:nvSpPr>
          <p:spPr bwMode="auto">
            <a:xfrm>
              <a:off x="4682" y="3896"/>
              <a:ext cx="26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D</a:t>
              </a:r>
            </a:p>
          </p:txBody>
        </p:sp>
        <p:sp>
          <p:nvSpPr>
            <p:cNvPr id="34848" name="Text Box 10"/>
            <p:cNvSpPr txBox="1">
              <a:spLocks noChangeArrowheads="1"/>
            </p:cNvSpPr>
            <p:nvPr/>
          </p:nvSpPr>
          <p:spPr bwMode="auto">
            <a:xfrm>
              <a:off x="5135" y="2671"/>
              <a:ext cx="255"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solidFill>
                    <a:srgbClr val="333300"/>
                  </a:solidFill>
                </a:rPr>
                <a:t>E</a:t>
              </a:r>
            </a:p>
          </p:txBody>
        </p:sp>
      </p:grpSp>
      <p:sp>
        <p:nvSpPr>
          <p:cNvPr id="34822" name="Rectangle 11"/>
          <p:cNvSpPr>
            <a:spLocks noChangeArrowheads="1"/>
          </p:cNvSpPr>
          <p:nvPr/>
        </p:nvSpPr>
        <p:spPr bwMode="auto">
          <a:xfrm>
            <a:off x="815975" y="5575300"/>
            <a:ext cx="80660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4669" name="Line 13"/>
          <p:cNvSpPr>
            <a:spLocks noChangeShapeType="1"/>
          </p:cNvSpPr>
          <p:nvPr/>
        </p:nvSpPr>
        <p:spPr bwMode="auto">
          <a:xfrm>
            <a:off x="4283075" y="2781300"/>
            <a:ext cx="1223963" cy="936625"/>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0" name="Line 14"/>
          <p:cNvSpPr>
            <a:spLocks noChangeShapeType="1"/>
          </p:cNvSpPr>
          <p:nvPr/>
        </p:nvSpPr>
        <p:spPr bwMode="auto">
          <a:xfrm flipH="1">
            <a:off x="5075238" y="3717925"/>
            <a:ext cx="431800" cy="1439863"/>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1" name="Line 15"/>
          <p:cNvSpPr>
            <a:spLocks noChangeShapeType="1"/>
          </p:cNvSpPr>
          <p:nvPr/>
        </p:nvSpPr>
        <p:spPr bwMode="auto">
          <a:xfrm flipH="1">
            <a:off x="3490913" y="5229225"/>
            <a:ext cx="1584325" cy="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2" name="Line 16"/>
          <p:cNvSpPr>
            <a:spLocks noChangeShapeType="1"/>
          </p:cNvSpPr>
          <p:nvPr/>
        </p:nvSpPr>
        <p:spPr bwMode="auto">
          <a:xfrm flipH="1" flipV="1">
            <a:off x="2987675" y="3789363"/>
            <a:ext cx="431800" cy="1439862"/>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3" name="Line 17"/>
          <p:cNvSpPr>
            <a:spLocks noChangeShapeType="1"/>
          </p:cNvSpPr>
          <p:nvPr/>
        </p:nvSpPr>
        <p:spPr bwMode="auto">
          <a:xfrm>
            <a:off x="2987675" y="3717925"/>
            <a:ext cx="358775" cy="144463"/>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4" name="Line 18"/>
          <p:cNvSpPr>
            <a:spLocks noChangeShapeType="1"/>
          </p:cNvSpPr>
          <p:nvPr/>
        </p:nvSpPr>
        <p:spPr bwMode="auto">
          <a:xfrm>
            <a:off x="3346450" y="3862388"/>
            <a:ext cx="215900" cy="358775"/>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5" name="Line 19"/>
          <p:cNvSpPr>
            <a:spLocks noChangeShapeType="1"/>
          </p:cNvSpPr>
          <p:nvPr/>
        </p:nvSpPr>
        <p:spPr bwMode="auto">
          <a:xfrm>
            <a:off x="3635375" y="4294188"/>
            <a:ext cx="71438" cy="6477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6" name="Line 20"/>
          <p:cNvSpPr>
            <a:spLocks noChangeShapeType="1"/>
          </p:cNvSpPr>
          <p:nvPr/>
        </p:nvSpPr>
        <p:spPr bwMode="auto">
          <a:xfrm flipV="1">
            <a:off x="3706813" y="4797425"/>
            <a:ext cx="504825" cy="144463"/>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7" name="Line 21"/>
          <p:cNvSpPr>
            <a:spLocks noChangeShapeType="1"/>
          </p:cNvSpPr>
          <p:nvPr/>
        </p:nvSpPr>
        <p:spPr bwMode="auto">
          <a:xfrm>
            <a:off x="4283075" y="4797425"/>
            <a:ext cx="503238" cy="144463"/>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8" name="Line 22"/>
          <p:cNvSpPr>
            <a:spLocks noChangeShapeType="1"/>
          </p:cNvSpPr>
          <p:nvPr/>
        </p:nvSpPr>
        <p:spPr bwMode="auto">
          <a:xfrm flipV="1">
            <a:off x="4859338" y="4365625"/>
            <a:ext cx="0" cy="576263"/>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79" name="Line 23"/>
          <p:cNvSpPr>
            <a:spLocks noChangeShapeType="1"/>
          </p:cNvSpPr>
          <p:nvPr/>
        </p:nvSpPr>
        <p:spPr bwMode="auto">
          <a:xfrm flipV="1">
            <a:off x="4930775" y="3862388"/>
            <a:ext cx="215900"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0" name="Line 24"/>
          <p:cNvSpPr>
            <a:spLocks noChangeShapeType="1"/>
          </p:cNvSpPr>
          <p:nvPr/>
        </p:nvSpPr>
        <p:spPr bwMode="auto">
          <a:xfrm flipH="1" flipV="1">
            <a:off x="4643438" y="3573463"/>
            <a:ext cx="576262" cy="2159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1" name="Line 25"/>
          <p:cNvSpPr>
            <a:spLocks noChangeShapeType="1"/>
          </p:cNvSpPr>
          <p:nvPr/>
        </p:nvSpPr>
        <p:spPr bwMode="auto">
          <a:xfrm flipH="1">
            <a:off x="4427538" y="3573463"/>
            <a:ext cx="215900" cy="288925"/>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2" name="Line 26"/>
          <p:cNvSpPr>
            <a:spLocks noChangeShapeType="1"/>
          </p:cNvSpPr>
          <p:nvPr/>
        </p:nvSpPr>
        <p:spPr bwMode="auto">
          <a:xfrm>
            <a:off x="4498975" y="3862388"/>
            <a:ext cx="215900" cy="358775"/>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3" name="Line 27"/>
          <p:cNvSpPr>
            <a:spLocks noChangeShapeType="1"/>
          </p:cNvSpPr>
          <p:nvPr/>
        </p:nvSpPr>
        <p:spPr bwMode="auto">
          <a:xfrm flipH="1">
            <a:off x="4211638" y="4294188"/>
            <a:ext cx="431800" cy="2873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4" name="Line 28"/>
          <p:cNvSpPr>
            <a:spLocks noChangeShapeType="1"/>
          </p:cNvSpPr>
          <p:nvPr/>
        </p:nvSpPr>
        <p:spPr bwMode="auto">
          <a:xfrm flipH="1" flipV="1">
            <a:off x="3851275" y="4294188"/>
            <a:ext cx="431800" cy="2873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5" name="Line 29"/>
          <p:cNvSpPr>
            <a:spLocks noChangeShapeType="1"/>
          </p:cNvSpPr>
          <p:nvPr/>
        </p:nvSpPr>
        <p:spPr bwMode="auto">
          <a:xfrm flipV="1">
            <a:off x="3851275" y="3789363"/>
            <a:ext cx="144463"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6" name="Line 30"/>
          <p:cNvSpPr>
            <a:spLocks noChangeShapeType="1"/>
          </p:cNvSpPr>
          <p:nvPr/>
        </p:nvSpPr>
        <p:spPr bwMode="auto">
          <a:xfrm flipH="1" flipV="1">
            <a:off x="3851275" y="3502025"/>
            <a:ext cx="215900" cy="287338"/>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7" name="Line 31"/>
          <p:cNvSpPr>
            <a:spLocks noChangeShapeType="1"/>
          </p:cNvSpPr>
          <p:nvPr/>
        </p:nvSpPr>
        <p:spPr bwMode="auto">
          <a:xfrm flipV="1">
            <a:off x="3922713" y="3070225"/>
            <a:ext cx="360362" cy="4318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4688" name="Line 32"/>
          <p:cNvSpPr>
            <a:spLocks noChangeShapeType="1"/>
          </p:cNvSpPr>
          <p:nvPr/>
        </p:nvSpPr>
        <p:spPr bwMode="auto">
          <a:xfrm flipV="1">
            <a:off x="4283075" y="2781300"/>
            <a:ext cx="0" cy="360363"/>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54669"/>
                                        </p:tgtEl>
                                        <p:attrNameLst>
                                          <p:attrName>style.visibility</p:attrName>
                                        </p:attrNameLst>
                                      </p:cBhvr>
                                      <p:to>
                                        <p:strVal val="visible"/>
                                      </p:to>
                                    </p:set>
                                    <p:animEffect transition="in" filter="checkerboard(across)">
                                      <p:cBhvr>
                                        <p:cTn id="7" dur="500"/>
                                        <p:tgtEl>
                                          <p:spTgt spid="454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54670"/>
                                        </p:tgtEl>
                                        <p:attrNameLst>
                                          <p:attrName>style.visibility</p:attrName>
                                        </p:attrNameLst>
                                      </p:cBhvr>
                                      <p:to>
                                        <p:strVal val="visible"/>
                                      </p:to>
                                    </p:set>
                                    <p:animEffect transition="in" filter="checkerboard(across)">
                                      <p:cBhvr>
                                        <p:cTn id="12" dur="500"/>
                                        <p:tgtEl>
                                          <p:spTgt spid="4546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54671"/>
                                        </p:tgtEl>
                                        <p:attrNameLst>
                                          <p:attrName>style.visibility</p:attrName>
                                        </p:attrNameLst>
                                      </p:cBhvr>
                                      <p:to>
                                        <p:strVal val="visible"/>
                                      </p:to>
                                    </p:set>
                                    <p:animEffect transition="in" filter="checkerboard(across)">
                                      <p:cBhvr>
                                        <p:cTn id="17" dur="500"/>
                                        <p:tgtEl>
                                          <p:spTgt spid="454671"/>
                                        </p:tgtEl>
                                      </p:cBhvr>
                                    </p:animEffect>
                                  </p:childTnLst>
                                </p:cTn>
                              </p:par>
                              <p:par>
                                <p:cTn id="18" presetID="5" presetClass="entr" presetSubtype="10" fill="hold" nodeType="withEffect">
                                  <p:stCondLst>
                                    <p:cond delay="0"/>
                                  </p:stCondLst>
                                  <p:childTnLst>
                                    <p:set>
                                      <p:cBhvr>
                                        <p:cTn id="19" dur="1" fill="hold">
                                          <p:stCondLst>
                                            <p:cond delay="0"/>
                                          </p:stCondLst>
                                        </p:cTn>
                                        <p:tgtEl>
                                          <p:spTgt spid="454672"/>
                                        </p:tgtEl>
                                        <p:attrNameLst>
                                          <p:attrName>style.visibility</p:attrName>
                                        </p:attrNameLst>
                                      </p:cBhvr>
                                      <p:to>
                                        <p:strVal val="visible"/>
                                      </p:to>
                                    </p:set>
                                    <p:animEffect transition="in" filter="checkerboard(across)">
                                      <p:cBhvr>
                                        <p:cTn id="20" dur="500"/>
                                        <p:tgtEl>
                                          <p:spTgt spid="454672"/>
                                        </p:tgtEl>
                                      </p:cBhvr>
                                    </p:animEffect>
                                  </p:childTnLst>
                                </p:cTn>
                              </p:par>
                              <p:par>
                                <p:cTn id="21" presetID="5" presetClass="entr" presetSubtype="10" fill="hold" nodeType="withEffect">
                                  <p:stCondLst>
                                    <p:cond delay="0"/>
                                  </p:stCondLst>
                                  <p:childTnLst>
                                    <p:set>
                                      <p:cBhvr>
                                        <p:cTn id="22" dur="1" fill="hold">
                                          <p:stCondLst>
                                            <p:cond delay="0"/>
                                          </p:stCondLst>
                                        </p:cTn>
                                        <p:tgtEl>
                                          <p:spTgt spid="454673"/>
                                        </p:tgtEl>
                                        <p:attrNameLst>
                                          <p:attrName>style.visibility</p:attrName>
                                        </p:attrNameLst>
                                      </p:cBhvr>
                                      <p:to>
                                        <p:strVal val="visible"/>
                                      </p:to>
                                    </p:set>
                                    <p:animEffect transition="in" filter="checkerboard(across)">
                                      <p:cBhvr>
                                        <p:cTn id="23" dur="500"/>
                                        <p:tgtEl>
                                          <p:spTgt spid="454673"/>
                                        </p:tgtEl>
                                      </p:cBhvr>
                                    </p:animEffect>
                                  </p:childTnLst>
                                </p:cTn>
                              </p:par>
                              <p:par>
                                <p:cTn id="24" presetID="3" presetClass="entr" presetSubtype="10" fill="hold" nodeType="withEffect">
                                  <p:stCondLst>
                                    <p:cond delay="0"/>
                                  </p:stCondLst>
                                  <p:childTnLst>
                                    <p:set>
                                      <p:cBhvr>
                                        <p:cTn id="25" dur="1" fill="hold">
                                          <p:stCondLst>
                                            <p:cond delay="0"/>
                                          </p:stCondLst>
                                        </p:cTn>
                                        <p:tgtEl>
                                          <p:spTgt spid="454674"/>
                                        </p:tgtEl>
                                        <p:attrNameLst>
                                          <p:attrName>style.visibility</p:attrName>
                                        </p:attrNameLst>
                                      </p:cBhvr>
                                      <p:to>
                                        <p:strVal val="visible"/>
                                      </p:to>
                                    </p:set>
                                    <p:animEffect transition="in" filter="blinds(horizontal)">
                                      <p:cBhvr>
                                        <p:cTn id="26" dur="500"/>
                                        <p:tgtEl>
                                          <p:spTgt spid="454674"/>
                                        </p:tgtEl>
                                      </p:cBhvr>
                                    </p:animEffect>
                                  </p:childTnLst>
                                </p:cTn>
                              </p:par>
                              <p:par>
                                <p:cTn id="27" presetID="3" presetClass="entr" presetSubtype="10" fill="hold" nodeType="withEffect">
                                  <p:stCondLst>
                                    <p:cond delay="0"/>
                                  </p:stCondLst>
                                  <p:childTnLst>
                                    <p:set>
                                      <p:cBhvr>
                                        <p:cTn id="28" dur="1" fill="hold">
                                          <p:stCondLst>
                                            <p:cond delay="0"/>
                                          </p:stCondLst>
                                        </p:cTn>
                                        <p:tgtEl>
                                          <p:spTgt spid="454675"/>
                                        </p:tgtEl>
                                        <p:attrNameLst>
                                          <p:attrName>style.visibility</p:attrName>
                                        </p:attrNameLst>
                                      </p:cBhvr>
                                      <p:to>
                                        <p:strVal val="visible"/>
                                      </p:to>
                                    </p:set>
                                    <p:animEffect transition="in" filter="blinds(horizontal)">
                                      <p:cBhvr>
                                        <p:cTn id="29" dur="500"/>
                                        <p:tgtEl>
                                          <p:spTgt spid="4546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54676"/>
                                        </p:tgtEl>
                                        <p:attrNameLst>
                                          <p:attrName>style.visibility</p:attrName>
                                        </p:attrNameLst>
                                      </p:cBhvr>
                                      <p:to>
                                        <p:strVal val="visible"/>
                                      </p:to>
                                    </p:set>
                                    <p:animEffect transition="in" filter="blinds(horizontal)">
                                      <p:cBhvr>
                                        <p:cTn id="34" dur="500"/>
                                        <p:tgtEl>
                                          <p:spTgt spid="454676"/>
                                        </p:tgtEl>
                                      </p:cBhvr>
                                    </p:animEffect>
                                  </p:childTnLst>
                                </p:cTn>
                              </p:par>
                              <p:par>
                                <p:cTn id="35" presetID="3" presetClass="entr" presetSubtype="10" fill="hold" nodeType="withEffect">
                                  <p:stCondLst>
                                    <p:cond delay="0"/>
                                  </p:stCondLst>
                                  <p:childTnLst>
                                    <p:set>
                                      <p:cBhvr>
                                        <p:cTn id="36" dur="1" fill="hold">
                                          <p:stCondLst>
                                            <p:cond delay="0"/>
                                          </p:stCondLst>
                                        </p:cTn>
                                        <p:tgtEl>
                                          <p:spTgt spid="454677"/>
                                        </p:tgtEl>
                                        <p:attrNameLst>
                                          <p:attrName>style.visibility</p:attrName>
                                        </p:attrNameLst>
                                      </p:cBhvr>
                                      <p:to>
                                        <p:strVal val="visible"/>
                                      </p:to>
                                    </p:set>
                                    <p:animEffect transition="in" filter="blinds(horizontal)">
                                      <p:cBhvr>
                                        <p:cTn id="37" dur="500"/>
                                        <p:tgtEl>
                                          <p:spTgt spid="454677"/>
                                        </p:tgtEl>
                                      </p:cBhvr>
                                    </p:animEffect>
                                  </p:childTnLst>
                                </p:cTn>
                              </p:par>
                              <p:par>
                                <p:cTn id="38" presetID="3" presetClass="entr" presetSubtype="10" fill="hold" nodeType="withEffect">
                                  <p:stCondLst>
                                    <p:cond delay="0"/>
                                  </p:stCondLst>
                                  <p:childTnLst>
                                    <p:set>
                                      <p:cBhvr>
                                        <p:cTn id="39" dur="1" fill="hold">
                                          <p:stCondLst>
                                            <p:cond delay="0"/>
                                          </p:stCondLst>
                                        </p:cTn>
                                        <p:tgtEl>
                                          <p:spTgt spid="454678"/>
                                        </p:tgtEl>
                                        <p:attrNameLst>
                                          <p:attrName>style.visibility</p:attrName>
                                        </p:attrNameLst>
                                      </p:cBhvr>
                                      <p:to>
                                        <p:strVal val="visible"/>
                                      </p:to>
                                    </p:set>
                                    <p:animEffect transition="in" filter="blinds(horizontal)">
                                      <p:cBhvr>
                                        <p:cTn id="40" dur="500"/>
                                        <p:tgtEl>
                                          <p:spTgt spid="454678"/>
                                        </p:tgtEl>
                                      </p:cBhvr>
                                    </p:animEffect>
                                  </p:childTnLst>
                                </p:cTn>
                              </p:par>
                              <p:par>
                                <p:cTn id="41" presetID="3" presetClass="entr" presetSubtype="10" fill="hold" nodeType="withEffect">
                                  <p:stCondLst>
                                    <p:cond delay="0"/>
                                  </p:stCondLst>
                                  <p:childTnLst>
                                    <p:set>
                                      <p:cBhvr>
                                        <p:cTn id="42" dur="1" fill="hold">
                                          <p:stCondLst>
                                            <p:cond delay="0"/>
                                          </p:stCondLst>
                                        </p:cTn>
                                        <p:tgtEl>
                                          <p:spTgt spid="454679"/>
                                        </p:tgtEl>
                                        <p:attrNameLst>
                                          <p:attrName>style.visibility</p:attrName>
                                        </p:attrNameLst>
                                      </p:cBhvr>
                                      <p:to>
                                        <p:strVal val="visible"/>
                                      </p:to>
                                    </p:set>
                                    <p:animEffect transition="in" filter="blinds(horizontal)">
                                      <p:cBhvr>
                                        <p:cTn id="43" dur="500"/>
                                        <p:tgtEl>
                                          <p:spTgt spid="454679"/>
                                        </p:tgtEl>
                                      </p:cBhvr>
                                    </p:animEffect>
                                  </p:childTnLst>
                                </p:cTn>
                              </p:par>
                              <p:par>
                                <p:cTn id="44" presetID="3" presetClass="entr" presetSubtype="10" fill="hold" nodeType="withEffect">
                                  <p:stCondLst>
                                    <p:cond delay="0"/>
                                  </p:stCondLst>
                                  <p:childTnLst>
                                    <p:set>
                                      <p:cBhvr>
                                        <p:cTn id="45" dur="1" fill="hold">
                                          <p:stCondLst>
                                            <p:cond delay="0"/>
                                          </p:stCondLst>
                                        </p:cTn>
                                        <p:tgtEl>
                                          <p:spTgt spid="454680"/>
                                        </p:tgtEl>
                                        <p:attrNameLst>
                                          <p:attrName>style.visibility</p:attrName>
                                        </p:attrNameLst>
                                      </p:cBhvr>
                                      <p:to>
                                        <p:strVal val="visible"/>
                                      </p:to>
                                    </p:set>
                                    <p:animEffect transition="in" filter="blinds(horizontal)">
                                      <p:cBhvr>
                                        <p:cTn id="46" dur="500"/>
                                        <p:tgtEl>
                                          <p:spTgt spid="454680"/>
                                        </p:tgtEl>
                                      </p:cBhvr>
                                    </p:animEffect>
                                  </p:childTnLst>
                                </p:cTn>
                              </p:par>
                              <p:par>
                                <p:cTn id="47" presetID="3" presetClass="entr" presetSubtype="10" fill="hold" nodeType="withEffect">
                                  <p:stCondLst>
                                    <p:cond delay="0"/>
                                  </p:stCondLst>
                                  <p:childTnLst>
                                    <p:set>
                                      <p:cBhvr>
                                        <p:cTn id="48" dur="1" fill="hold">
                                          <p:stCondLst>
                                            <p:cond delay="0"/>
                                          </p:stCondLst>
                                        </p:cTn>
                                        <p:tgtEl>
                                          <p:spTgt spid="454681"/>
                                        </p:tgtEl>
                                        <p:attrNameLst>
                                          <p:attrName>style.visibility</p:attrName>
                                        </p:attrNameLst>
                                      </p:cBhvr>
                                      <p:to>
                                        <p:strVal val="visible"/>
                                      </p:to>
                                    </p:set>
                                    <p:animEffect transition="in" filter="blinds(horizontal)">
                                      <p:cBhvr>
                                        <p:cTn id="49" dur="500"/>
                                        <p:tgtEl>
                                          <p:spTgt spid="454681"/>
                                        </p:tgtEl>
                                      </p:cBhvr>
                                    </p:animEffect>
                                  </p:childTnLst>
                                </p:cTn>
                              </p:par>
                              <p:par>
                                <p:cTn id="50" presetID="3" presetClass="entr" presetSubtype="10" fill="hold" nodeType="withEffect">
                                  <p:stCondLst>
                                    <p:cond delay="0"/>
                                  </p:stCondLst>
                                  <p:childTnLst>
                                    <p:set>
                                      <p:cBhvr>
                                        <p:cTn id="51" dur="1" fill="hold">
                                          <p:stCondLst>
                                            <p:cond delay="0"/>
                                          </p:stCondLst>
                                        </p:cTn>
                                        <p:tgtEl>
                                          <p:spTgt spid="454682"/>
                                        </p:tgtEl>
                                        <p:attrNameLst>
                                          <p:attrName>style.visibility</p:attrName>
                                        </p:attrNameLst>
                                      </p:cBhvr>
                                      <p:to>
                                        <p:strVal val="visible"/>
                                      </p:to>
                                    </p:set>
                                    <p:animEffect transition="in" filter="blinds(horizontal)">
                                      <p:cBhvr>
                                        <p:cTn id="52" dur="500"/>
                                        <p:tgtEl>
                                          <p:spTgt spid="45468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454683"/>
                                        </p:tgtEl>
                                        <p:attrNameLst>
                                          <p:attrName>style.visibility</p:attrName>
                                        </p:attrNameLst>
                                      </p:cBhvr>
                                      <p:to>
                                        <p:strVal val="visible"/>
                                      </p:to>
                                    </p:set>
                                    <p:animEffect transition="in" filter="blinds(horizontal)">
                                      <p:cBhvr>
                                        <p:cTn id="57" dur="500"/>
                                        <p:tgtEl>
                                          <p:spTgt spid="454683"/>
                                        </p:tgtEl>
                                      </p:cBhvr>
                                    </p:animEffect>
                                  </p:childTnLst>
                                </p:cTn>
                              </p:par>
                              <p:par>
                                <p:cTn id="58" presetID="3" presetClass="entr" presetSubtype="10" fill="hold" nodeType="withEffect">
                                  <p:stCondLst>
                                    <p:cond delay="0"/>
                                  </p:stCondLst>
                                  <p:childTnLst>
                                    <p:set>
                                      <p:cBhvr>
                                        <p:cTn id="59" dur="1" fill="hold">
                                          <p:stCondLst>
                                            <p:cond delay="0"/>
                                          </p:stCondLst>
                                        </p:cTn>
                                        <p:tgtEl>
                                          <p:spTgt spid="454684"/>
                                        </p:tgtEl>
                                        <p:attrNameLst>
                                          <p:attrName>style.visibility</p:attrName>
                                        </p:attrNameLst>
                                      </p:cBhvr>
                                      <p:to>
                                        <p:strVal val="visible"/>
                                      </p:to>
                                    </p:set>
                                    <p:animEffect transition="in" filter="blinds(horizontal)">
                                      <p:cBhvr>
                                        <p:cTn id="60" dur="500"/>
                                        <p:tgtEl>
                                          <p:spTgt spid="454684"/>
                                        </p:tgtEl>
                                      </p:cBhvr>
                                    </p:animEffect>
                                  </p:childTnLst>
                                </p:cTn>
                              </p:par>
                              <p:par>
                                <p:cTn id="61" presetID="3" presetClass="entr" presetSubtype="10" fill="hold" nodeType="withEffect">
                                  <p:stCondLst>
                                    <p:cond delay="0"/>
                                  </p:stCondLst>
                                  <p:childTnLst>
                                    <p:set>
                                      <p:cBhvr>
                                        <p:cTn id="62" dur="1" fill="hold">
                                          <p:stCondLst>
                                            <p:cond delay="0"/>
                                          </p:stCondLst>
                                        </p:cTn>
                                        <p:tgtEl>
                                          <p:spTgt spid="454685"/>
                                        </p:tgtEl>
                                        <p:attrNameLst>
                                          <p:attrName>style.visibility</p:attrName>
                                        </p:attrNameLst>
                                      </p:cBhvr>
                                      <p:to>
                                        <p:strVal val="visible"/>
                                      </p:to>
                                    </p:set>
                                    <p:animEffect transition="in" filter="blinds(horizontal)">
                                      <p:cBhvr>
                                        <p:cTn id="63" dur="500"/>
                                        <p:tgtEl>
                                          <p:spTgt spid="454685"/>
                                        </p:tgtEl>
                                      </p:cBhvr>
                                    </p:animEffect>
                                  </p:childTnLst>
                                </p:cTn>
                              </p:par>
                              <p:par>
                                <p:cTn id="64" presetID="3" presetClass="entr" presetSubtype="10" fill="hold" nodeType="withEffect">
                                  <p:stCondLst>
                                    <p:cond delay="0"/>
                                  </p:stCondLst>
                                  <p:childTnLst>
                                    <p:set>
                                      <p:cBhvr>
                                        <p:cTn id="65" dur="1" fill="hold">
                                          <p:stCondLst>
                                            <p:cond delay="0"/>
                                          </p:stCondLst>
                                        </p:cTn>
                                        <p:tgtEl>
                                          <p:spTgt spid="454686"/>
                                        </p:tgtEl>
                                        <p:attrNameLst>
                                          <p:attrName>style.visibility</p:attrName>
                                        </p:attrNameLst>
                                      </p:cBhvr>
                                      <p:to>
                                        <p:strVal val="visible"/>
                                      </p:to>
                                    </p:set>
                                    <p:animEffect transition="in" filter="blinds(horizontal)">
                                      <p:cBhvr>
                                        <p:cTn id="66" dur="500"/>
                                        <p:tgtEl>
                                          <p:spTgt spid="454686"/>
                                        </p:tgtEl>
                                      </p:cBhvr>
                                    </p:animEffect>
                                  </p:childTnLst>
                                </p:cTn>
                              </p:par>
                              <p:par>
                                <p:cTn id="67" presetID="3" presetClass="entr" presetSubtype="10" fill="hold" nodeType="withEffect">
                                  <p:stCondLst>
                                    <p:cond delay="0"/>
                                  </p:stCondLst>
                                  <p:childTnLst>
                                    <p:set>
                                      <p:cBhvr>
                                        <p:cTn id="68" dur="1" fill="hold">
                                          <p:stCondLst>
                                            <p:cond delay="0"/>
                                          </p:stCondLst>
                                        </p:cTn>
                                        <p:tgtEl>
                                          <p:spTgt spid="454687"/>
                                        </p:tgtEl>
                                        <p:attrNameLst>
                                          <p:attrName>style.visibility</p:attrName>
                                        </p:attrNameLst>
                                      </p:cBhvr>
                                      <p:to>
                                        <p:strVal val="visible"/>
                                      </p:to>
                                    </p:set>
                                    <p:animEffect transition="in" filter="blinds(horizontal)">
                                      <p:cBhvr>
                                        <p:cTn id="69" dur="500"/>
                                        <p:tgtEl>
                                          <p:spTgt spid="4546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nodeType="clickEffect">
                                  <p:stCondLst>
                                    <p:cond delay="0"/>
                                  </p:stCondLst>
                                  <p:childTnLst>
                                    <p:set>
                                      <p:cBhvr>
                                        <p:cTn id="73" dur="1" fill="hold">
                                          <p:stCondLst>
                                            <p:cond delay="0"/>
                                          </p:stCondLst>
                                        </p:cTn>
                                        <p:tgtEl>
                                          <p:spTgt spid="454688"/>
                                        </p:tgtEl>
                                        <p:attrNameLst>
                                          <p:attrName>style.visibility</p:attrName>
                                        </p:attrNameLst>
                                      </p:cBhvr>
                                      <p:to>
                                        <p:strVal val="visible"/>
                                      </p:to>
                                    </p:set>
                                    <p:animEffect transition="in" filter="blinds(horizontal)">
                                      <p:cBhvr>
                                        <p:cTn id="74" dur="500"/>
                                        <p:tgtEl>
                                          <p:spTgt spid="454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DA7BA6-A90D-4735-866E-AFEFF297E8D1}" type="slidenum">
              <a:rPr lang="zh-CN" altLang="en-US" smtClean="0">
                <a:solidFill>
                  <a:schemeClr val="accent1"/>
                </a:solidFill>
              </a:rPr>
              <a:pPr/>
              <a:t>7</a:t>
            </a:fld>
            <a:r>
              <a:rPr lang="en-US" altLang="zh-CN" dirty="0">
                <a:solidFill>
                  <a:schemeClr val="accent1"/>
                </a:solidFill>
              </a:rPr>
              <a:t>/42</a:t>
            </a:r>
          </a:p>
        </p:txBody>
      </p:sp>
      <p:sp>
        <p:nvSpPr>
          <p:cNvPr id="35843" name="Rectangle 2"/>
          <p:cNvSpPr>
            <a:spLocks noGrp="1"/>
          </p:cNvSpPr>
          <p:nvPr>
            <p:ph type="title" idx="4294967295"/>
          </p:nvPr>
        </p:nvSpPr>
        <p:spPr>
          <a:xfrm>
            <a:off x="0" y="-26988"/>
            <a:ext cx="9144000" cy="642938"/>
          </a:xfrm>
        </p:spPr>
        <p:txBody>
          <a:bodyPr/>
          <a:lstStyle/>
          <a:p>
            <a:pPr algn="l"/>
            <a:r>
              <a:rPr lang="zh-CN" altLang="en-US" b="1" dirty="0">
                <a:latin typeface="Calibri" panose="020F0502020204030204" pitchFamily="34" charset="0"/>
                <a:ea typeface="宋体" panose="02010600030101010101" pitchFamily="2" charset="-122"/>
              </a:rPr>
              <a:t>定义</a:t>
            </a:r>
            <a:r>
              <a:rPr lang="en-US" altLang="zh-CN" b="1" dirty="0">
                <a:latin typeface="Calibri" panose="020F0502020204030204" pitchFamily="34" charset="0"/>
                <a:ea typeface="宋体" panose="02010600030101010101" pitchFamily="2" charset="-122"/>
              </a:rPr>
              <a:t>6.5        </a:t>
            </a:r>
            <a:r>
              <a:rPr lang="zh-CN" altLang="en-US" b="1" dirty="0">
                <a:latin typeface="Calibri" panose="020F0502020204030204" pitchFamily="34" charset="0"/>
                <a:ea typeface="宋体" panose="02010600030101010101" pitchFamily="2" charset="-122"/>
              </a:rPr>
              <a:t>哈密顿图</a:t>
            </a:r>
          </a:p>
        </p:txBody>
      </p:sp>
      <p:sp>
        <p:nvSpPr>
          <p:cNvPr id="35844" name="Rectangle 3"/>
          <p:cNvSpPr>
            <a:spLocks noGrp="1"/>
          </p:cNvSpPr>
          <p:nvPr>
            <p:ph type="body" idx="4294967295"/>
          </p:nvPr>
        </p:nvSpPr>
        <p:spPr>
          <a:xfrm>
            <a:off x="179388" y="836712"/>
            <a:ext cx="8229600" cy="712788"/>
          </a:xfrm>
        </p:spPr>
        <p:txBody>
          <a:bodyPr/>
          <a:lstStyle/>
          <a:p>
            <a:pPr>
              <a:buFont typeface="Arial" panose="020B0604020202020204" pitchFamily="34" charset="0"/>
              <a:buNone/>
            </a:pPr>
            <a:r>
              <a:rPr lang="zh-CN" altLang="en-US" b="1" dirty="0">
                <a:latin typeface="Calibri" panose="020F0502020204030204" pitchFamily="34" charset="0"/>
                <a:ea typeface="宋体" panose="02010600030101010101" pitchFamily="2" charset="-122"/>
              </a:rPr>
              <a:t>设</a:t>
            </a:r>
            <a:r>
              <a:rPr lang="en-US" altLang="zh-CN" b="1" dirty="0">
                <a:latin typeface="Calibri" panose="020F0502020204030204" pitchFamily="34" charset="0"/>
                <a:ea typeface="宋体" panose="02010600030101010101" pitchFamily="2" charset="-122"/>
              </a:rPr>
              <a:t>G=(V,E)</a:t>
            </a:r>
            <a:r>
              <a:rPr lang="zh-CN" altLang="en-US" b="1" dirty="0">
                <a:latin typeface="Calibri" panose="020F0502020204030204" pitchFamily="34" charset="0"/>
                <a:ea typeface="宋体" panose="02010600030101010101" pitchFamily="2" charset="-122"/>
              </a:rPr>
              <a:t>是一个图</a:t>
            </a:r>
          </a:p>
        </p:txBody>
      </p:sp>
      <p:sp>
        <p:nvSpPr>
          <p:cNvPr id="35845" name="Rectangle 4"/>
          <p:cNvSpPr>
            <a:spLocks noChangeArrowheads="1"/>
          </p:cNvSpPr>
          <p:nvPr/>
        </p:nvSpPr>
        <p:spPr bwMode="auto">
          <a:xfrm>
            <a:off x="467544" y="1484784"/>
            <a:ext cx="8208912" cy="314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44500" indent="-4445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spcBef>
                <a:spcPct val="20000"/>
              </a:spcBef>
              <a:buFont typeface="Arial" panose="020B0604020202020204" pitchFamily="34" charset="0"/>
              <a:buChar char="•"/>
            </a:pPr>
            <a:r>
              <a:rPr lang="zh-CN" altLang="en-US" sz="3200" b="1" dirty="0"/>
              <a:t>若</a:t>
            </a:r>
            <a:r>
              <a:rPr lang="en-US" altLang="zh-CN" sz="3200" b="1" dirty="0"/>
              <a:t>G</a:t>
            </a:r>
            <a:r>
              <a:rPr lang="zh-CN" altLang="en-US" sz="3200" b="1" dirty="0"/>
              <a:t>中存在一条通路通过每一个顶点一次且一次，则称这条初等通路为哈密顿通路，并称</a:t>
            </a:r>
            <a:r>
              <a:rPr lang="en-US" altLang="zh-CN" sz="3200" b="1" dirty="0"/>
              <a:t>G</a:t>
            </a:r>
            <a:r>
              <a:rPr lang="zh-CN" altLang="en-US" sz="3200" b="1" dirty="0"/>
              <a:t>为</a:t>
            </a:r>
            <a:r>
              <a:rPr lang="zh-CN" altLang="en-US" sz="3200" b="1" dirty="0">
                <a:solidFill>
                  <a:srgbClr val="FF0000"/>
                </a:solidFill>
              </a:rPr>
              <a:t>半哈密顿图</a:t>
            </a:r>
            <a:endParaRPr lang="zh-CN" altLang="en-US" sz="3200" b="1" dirty="0"/>
          </a:p>
          <a:p>
            <a:pPr marL="457200" indent="-457200" eaLnBrk="1" hangingPunct="1">
              <a:spcBef>
                <a:spcPct val="20000"/>
              </a:spcBef>
              <a:buFont typeface="Arial" panose="020B0604020202020204" pitchFamily="34" charset="0"/>
              <a:buChar char="•"/>
            </a:pPr>
            <a:r>
              <a:rPr lang="zh-CN" altLang="en-US" sz="3200" b="1" dirty="0"/>
              <a:t>若</a:t>
            </a:r>
            <a:r>
              <a:rPr lang="en-US" altLang="zh-CN" sz="3200" b="1" dirty="0"/>
              <a:t>G</a:t>
            </a:r>
            <a:r>
              <a:rPr lang="zh-CN" altLang="en-US" sz="3200" b="1" dirty="0"/>
              <a:t>中存在一个回路通过每一个顶点一次且仅一次，则称这个初等回路（圈）为哈密顿圈，并称</a:t>
            </a:r>
            <a:r>
              <a:rPr lang="en-US" altLang="zh-CN" sz="3200" b="1" dirty="0"/>
              <a:t>G</a:t>
            </a:r>
            <a:r>
              <a:rPr lang="zh-CN" altLang="en-US" sz="3200" b="1" dirty="0"/>
              <a:t>为</a:t>
            </a:r>
            <a:r>
              <a:rPr lang="zh-CN" altLang="en-US" sz="3200" b="1" dirty="0">
                <a:solidFill>
                  <a:srgbClr val="FF0000"/>
                </a:solidFill>
              </a:rPr>
              <a:t>哈密顿图</a:t>
            </a:r>
            <a:r>
              <a:rPr lang="zh-CN" altLang="en-US" sz="2800" b="1" dirty="0"/>
              <a:t>。</a:t>
            </a:r>
          </a:p>
        </p:txBody>
      </p:sp>
      <p:sp>
        <p:nvSpPr>
          <p:cNvPr id="455685" name="Rectangle 5"/>
          <p:cNvSpPr>
            <a:spLocks noChangeArrowheads="1"/>
          </p:cNvSpPr>
          <p:nvPr/>
        </p:nvSpPr>
        <p:spPr bwMode="auto">
          <a:xfrm>
            <a:off x="19402" y="4870591"/>
            <a:ext cx="9144000" cy="95410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chemeClr val="bg1"/>
                </a:solidFill>
              </a:rPr>
              <a:t>到目前为止判定一个图是否是哈密顿图的充要条件尚不知道，而且这个问题是图论中主要的未解决问题之一。</a:t>
            </a:r>
          </a:p>
        </p:txBody>
      </p:sp>
      <p:sp>
        <p:nvSpPr>
          <p:cNvPr id="2" name="矩形 1"/>
          <p:cNvSpPr/>
          <p:nvPr/>
        </p:nvSpPr>
        <p:spPr>
          <a:xfrm>
            <a:off x="204358" y="5948504"/>
            <a:ext cx="8204629" cy="461665"/>
          </a:xfrm>
          <a:prstGeom prst="rect">
            <a:avLst/>
          </a:prstGeom>
        </p:spPr>
        <p:txBody>
          <a:bodyPr wrap="square">
            <a:spAutoFit/>
          </a:bodyPr>
          <a:lstStyle/>
          <a:p>
            <a:pPr algn="just" eaLnBrk="1" hangingPunct="1">
              <a:buFont typeface="Wingdings" panose="05000000000000000000" pitchFamily="2" charset="2"/>
              <a:buNone/>
            </a:pPr>
            <a:r>
              <a:rPr lang="zh-CN" altLang="en-US" sz="2400" b="1" dirty="0">
                <a:latin typeface="宋体" panose="02010600030101010101" pitchFamily="2" charset="-122"/>
              </a:rPr>
              <a:t>说明：平凡图是哈密顿图</a:t>
            </a:r>
            <a:r>
              <a:rPr lang="en-US" altLang="zh-CN" sz="2400" b="1" dirty="0">
                <a:latin typeface="宋体" panose="02010600030101010101" pitchFamily="2" charset="-122"/>
              </a:rPr>
              <a:t>. </a:t>
            </a:r>
            <a:r>
              <a:rPr lang="zh-CN" altLang="en-US" sz="2400" b="1" dirty="0">
                <a:latin typeface="宋体" panose="02010600030101010101" pitchFamily="2" charset="-122"/>
              </a:rPr>
              <a:t>环与平行边不影响图的哈密顿性</a:t>
            </a:r>
            <a:r>
              <a:rPr lang="en-US" altLang="zh-CN" sz="2400" b="1" dirty="0">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5685"/>
                                        </p:tgtEl>
                                        <p:attrNameLst>
                                          <p:attrName>style.visibility</p:attrName>
                                        </p:attrNameLst>
                                      </p:cBhvr>
                                      <p:to>
                                        <p:strVal val="visible"/>
                                      </p:to>
                                    </p:set>
                                    <p:anim calcmode="lin" valueType="num">
                                      <p:cBhvr additive="base">
                                        <p:cTn id="7" dur="500" fill="hold"/>
                                        <p:tgtEl>
                                          <p:spTgt spid="455685"/>
                                        </p:tgtEl>
                                        <p:attrNameLst>
                                          <p:attrName>ppt_x</p:attrName>
                                        </p:attrNameLst>
                                      </p:cBhvr>
                                      <p:tavLst>
                                        <p:tav tm="0">
                                          <p:val>
                                            <p:strVal val="#ppt_x"/>
                                          </p:val>
                                        </p:tav>
                                        <p:tav tm="100000">
                                          <p:val>
                                            <p:strVal val="#ppt_x"/>
                                          </p:val>
                                        </p:tav>
                                      </p:tavLst>
                                    </p:anim>
                                    <p:anim calcmode="lin" valueType="num">
                                      <p:cBhvr additive="base">
                                        <p:cTn id="8" dur="500" fill="hold"/>
                                        <p:tgtEl>
                                          <p:spTgt spid="45568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5" grpId="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5729528" y="4560416"/>
            <a:ext cx="3306967" cy="2036935"/>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79712" y="2708920"/>
            <a:ext cx="2664296" cy="1697980"/>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867" name="Rectangle 2"/>
          <p:cNvSpPr>
            <a:spLocks noGrp="1"/>
          </p:cNvSpPr>
          <p:nvPr>
            <p:ph type="title" idx="4294967295"/>
          </p:nvPr>
        </p:nvSpPr>
        <p:spPr>
          <a:xfrm>
            <a:off x="0" y="-26988"/>
            <a:ext cx="9144000" cy="2376488"/>
          </a:xfrm>
          <a:solidFill>
            <a:schemeClr val="accent1"/>
          </a:solidFill>
        </p:spPr>
        <p:txBody>
          <a:bodyPr/>
          <a:lstStyle/>
          <a:p>
            <a:pPr algn="l"/>
            <a:r>
              <a:rPr lang="zh-CN" altLang="en-US" sz="2800" b="1" dirty="0">
                <a:latin typeface="Calibri" panose="020F0502020204030204" pitchFamily="34" charset="0"/>
                <a:ea typeface="宋体" panose="02010600030101010101" pitchFamily="2" charset="-122"/>
              </a:rPr>
              <a:t>例  画一个图，</a:t>
            </a:r>
            <a:br>
              <a:rPr lang="zh-CN" altLang="en-US" sz="2800" b="1" dirty="0">
                <a:latin typeface="Calibri" panose="020F0502020204030204" pitchFamily="34" charset="0"/>
                <a:ea typeface="宋体" panose="02010600030101010101" pitchFamily="2" charset="-122"/>
              </a:rPr>
            </a:b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1</a:t>
            </a:r>
            <a:r>
              <a:rPr lang="zh-CN" altLang="en-US" sz="2800" b="1" dirty="0">
                <a:latin typeface="Calibri" panose="020F0502020204030204" pitchFamily="34" charset="0"/>
                <a:ea typeface="宋体" panose="02010600030101010101" pitchFamily="2" charset="-122"/>
              </a:rPr>
              <a:t>）使它是一个哈密顿图和一个欧拉图；</a:t>
            </a:r>
            <a:br>
              <a:rPr lang="zh-CN" altLang="en-US" sz="2800" b="1" dirty="0">
                <a:latin typeface="Calibri" panose="020F0502020204030204" pitchFamily="34" charset="0"/>
                <a:ea typeface="宋体" panose="02010600030101010101" pitchFamily="2" charset="-122"/>
              </a:rPr>
            </a:b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2</a:t>
            </a:r>
            <a:r>
              <a:rPr lang="zh-CN" altLang="en-US" sz="2800" b="1" dirty="0">
                <a:latin typeface="Calibri" panose="020F0502020204030204" pitchFamily="34" charset="0"/>
                <a:ea typeface="宋体" panose="02010600030101010101" pitchFamily="2" charset="-122"/>
              </a:rPr>
              <a:t>）使既不是一个哈密顿图和又不是一个欧拉图；</a:t>
            </a:r>
            <a:br>
              <a:rPr lang="zh-CN" altLang="en-US" sz="2800" b="1" dirty="0">
                <a:latin typeface="Calibri" panose="020F0502020204030204" pitchFamily="34" charset="0"/>
                <a:ea typeface="宋体" panose="02010600030101010101" pitchFamily="2" charset="-122"/>
              </a:rPr>
            </a:b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3</a:t>
            </a:r>
            <a:r>
              <a:rPr lang="zh-CN" altLang="en-US" sz="2800" b="1" dirty="0">
                <a:latin typeface="Calibri" panose="020F0502020204030204" pitchFamily="34" charset="0"/>
                <a:ea typeface="宋体" panose="02010600030101010101" pitchFamily="2" charset="-122"/>
              </a:rPr>
              <a:t>）使它是一个哈密顿图但不是一个欧拉图；</a:t>
            </a:r>
            <a:br>
              <a:rPr lang="zh-CN" altLang="en-US" sz="2800" b="1" dirty="0">
                <a:latin typeface="Calibri" panose="020F0502020204030204" pitchFamily="34" charset="0"/>
                <a:ea typeface="宋体" panose="02010600030101010101" pitchFamily="2" charset="-122"/>
              </a:rPr>
            </a:br>
            <a:r>
              <a:rPr lang="zh-CN" altLang="en-US" sz="2800" b="1" dirty="0">
                <a:latin typeface="Calibri" panose="020F0502020204030204" pitchFamily="34" charset="0"/>
                <a:ea typeface="宋体" panose="02010600030101010101" pitchFamily="2" charset="-122"/>
              </a:rPr>
              <a:t>（</a:t>
            </a:r>
            <a:r>
              <a:rPr lang="en-US" altLang="zh-CN" sz="2800" b="1" dirty="0">
                <a:latin typeface="Calibri" panose="020F0502020204030204" pitchFamily="34" charset="0"/>
                <a:ea typeface="宋体" panose="02010600030101010101" pitchFamily="2" charset="-122"/>
              </a:rPr>
              <a:t>4</a:t>
            </a:r>
            <a:r>
              <a:rPr lang="zh-CN" altLang="en-US" sz="2800" b="1" dirty="0">
                <a:latin typeface="Calibri" panose="020F0502020204030204" pitchFamily="34" charset="0"/>
                <a:ea typeface="宋体" panose="02010600030101010101" pitchFamily="2" charset="-122"/>
              </a:rPr>
              <a:t>）使它不是一个哈密顿图但是一个欧拉图</a:t>
            </a:r>
            <a:r>
              <a:rPr lang="en-US" altLang="zh-CN" sz="2800" b="1" dirty="0">
                <a:latin typeface="Calibri" panose="020F0502020204030204" pitchFamily="34" charset="0"/>
                <a:ea typeface="宋体" panose="02010600030101010101" pitchFamily="2" charset="-122"/>
              </a:rPr>
              <a:t>.</a:t>
            </a:r>
            <a:endParaRPr lang="zh-CN" altLang="en-US" sz="3200" b="1" dirty="0">
              <a:latin typeface="Calibri" panose="020F0502020204030204" pitchFamily="34" charset="0"/>
              <a:ea typeface="宋体" panose="02010600030101010101" pitchFamily="2" charset="-122"/>
            </a:endParaRPr>
          </a:p>
        </p:txBody>
      </p:sp>
      <p:grpSp>
        <p:nvGrpSpPr>
          <p:cNvPr id="36868" name="Group 36"/>
          <p:cNvGrpSpPr>
            <a:grpSpLocks/>
          </p:cNvGrpSpPr>
          <p:nvPr/>
        </p:nvGrpSpPr>
        <p:grpSpPr bwMode="auto">
          <a:xfrm>
            <a:off x="468313" y="3036888"/>
            <a:ext cx="8424862" cy="3344863"/>
            <a:chOff x="295" y="1913"/>
            <a:chExt cx="5307" cy="2107"/>
          </a:xfrm>
        </p:grpSpPr>
        <p:sp>
          <p:nvSpPr>
            <p:cNvPr id="36869" name="Rectangle 4"/>
            <p:cNvSpPr>
              <a:spLocks noChangeArrowheads="1"/>
            </p:cNvSpPr>
            <p:nvPr/>
          </p:nvSpPr>
          <p:spPr bwMode="auto">
            <a:xfrm>
              <a:off x="295" y="1913"/>
              <a:ext cx="342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981075" indent="-981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宋体" panose="02010600030101010101" pitchFamily="2" charset="-122"/>
                  <a:cs typeface="Times New Roman" panose="02020603050405020304" pitchFamily="18" charset="0"/>
                </a:rPr>
                <a:t>解</a:t>
              </a:r>
              <a:r>
                <a:rPr lang="en-US" altLang="zh-CN" sz="2800" b="1" dirty="0">
                  <a:latin typeface="宋体" panose="02010600030101010101" pitchFamily="2" charset="-122"/>
                  <a:cs typeface="Times New Roman" panose="02020603050405020304" pitchFamily="18" charset="0"/>
                </a:rPr>
                <a:t>: (1)                 </a:t>
              </a:r>
              <a:r>
                <a:rPr lang="zh-CN" altLang="en-US" sz="2800" b="1" dirty="0">
                  <a:latin typeface="宋体" panose="02010600030101010101" pitchFamily="2" charset="-122"/>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2</a:t>
              </a:r>
              <a:r>
                <a:rPr lang="zh-CN" altLang="en-US" sz="2800" b="1" dirty="0">
                  <a:latin typeface="宋体" panose="02010600030101010101" pitchFamily="2" charset="-122"/>
                  <a:cs typeface="Times New Roman" panose="02020603050405020304" pitchFamily="18" charset="0"/>
                </a:rPr>
                <a:t>）</a:t>
              </a:r>
              <a:endParaRPr lang="zh-CN" altLang="en-US" sz="2800" b="1" dirty="0"/>
            </a:p>
          </p:txBody>
        </p:sp>
        <p:sp>
          <p:nvSpPr>
            <p:cNvPr id="36870" name="Rectangle 5"/>
            <p:cNvSpPr>
              <a:spLocks noChangeArrowheads="1"/>
            </p:cNvSpPr>
            <p:nvPr/>
          </p:nvSpPr>
          <p:spPr bwMode="auto">
            <a:xfrm>
              <a:off x="771" y="2811"/>
              <a:ext cx="296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981075" indent="-981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latin typeface="宋体" panose="02010600030101010101" pitchFamily="2" charset="-122"/>
                  <a:cs typeface="Times New Roman" panose="02020603050405020304" pitchFamily="18" charset="0"/>
                </a:rPr>
                <a:t>(3)                 </a:t>
              </a:r>
              <a:r>
                <a:rPr lang="zh-CN" altLang="en-US" sz="2800" b="1" dirty="0">
                  <a:latin typeface="宋体" panose="02010600030101010101" pitchFamily="2" charset="-122"/>
                  <a:cs typeface="Times New Roman" panose="02020603050405020304" pitchFamily="18" charset="0"/>
                </a:rPr>
                <a:t>（</a:t>
              </a:r>
              <a:r>
                <a:rPr lang="en-US" altLang="zh-CN" sz="2800" b="1" dirty="0">
                  <a:latin typeface="宋体" panose="02010600030101010101" pitchFamily="2" charset="-122"/>
                  <a:cs typeface="Times New Roman" panose="02020603050405020304" pitchFamily="18" charset="0"/>
                </a:rPr>
                <a:t>4</a:t>
              </a:r>
              <a:r>
                <a:rPr lang="zh-CN" altLang="en-US" sz="2800" b="1" dirty="0">
                  <a:latin typeface="宋体" panose="02010600030101010101" pitchFamily="2" charset="-122"/>
                  <a:cs typeface="Times New Roman" panose="02020603050405020304" pitchFamily="18" charset="0"/>
                </a:rPr>
                <a:t>）</a:t>
              </a:r>
              <a:endParaRPr lang="zh-CN" altLang="en-US" sz="2800" b="1" dirty="0"/>
            </a:p>
          </p:txBody>
        </p:sp>
        <p:sp>
          <p:nvSpPr>
            <p:cNvPr id="36871" name="Oval 6"/>
            <p:cNvSpPr>
              <a:spLocks noChangeArrowheads="1"/>
            </p:cNvSpPr>
            <p:nvPr/>
          </p:nvSpPr>
          <p:spPr bwMode="auto">
            <a:xfrm>
              <a:off x="1927" y="1933"/>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2" name="Oval 7"/>
            <p:cNvSpPr>
              <a:spLocks noChangeArrowheads="1"/>
            </p:cNvSpPr>
            <p:nvPr/>
          </p:nvSpPr>
          <p:spPr bwMode="auto">
            <a:xfrm>
              <a:off x="1338" y="247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3" name="Oval 8"/>
            <p:cNvSpPr>
              <a:spLocks noChangeArrowheads="1"/>
            </p:cNvSpPr>
            <p:nvPr/>
          </p:nvSpPr>
          <p:spPr bwMode="auto">
            <a:xfrm>
              <a:off x="2516" y="247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4" name="Line 9"/>
            <p:cNvSpPr>
              <a:spLocks noChangeShapeType="1"/>
            </p:cNvSpPr>
            <p:nvPr/>
          </p:nvSpPr>
          <p:spPr bwMode="auto">
            <a:xfrm flipH="1">
              <a:off x="1428" y="2024"/>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10"/>
            <p:cNvSpPr>
              <a:spLocks noChangeShapeType="1"/>
            </p:cNvSpPr>
            <p:nvPr/>
          </p:nvSpPr>
          <p:spPr bwMode="auto">
            <a:xfrm>
              <a:off x="2064" y="2024"/>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11"/>
            <p:cNvSpPr>
              <a:spLocks noChangeShapeType="1"/>
            </p:cNvSpPr>
            <p:nvPr/>
          </p:nvSpPr>
          <p:spPr bwMode="auto">
            <a:xfrm flipV="1">
              <a:off x="1428" y="2522"/>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Oval 12"/>
            <p:cNvSpPr>
              <a:spLocks noChangeArrowheads="1"/>
            </p:cNvSpPr>
            <p:nvPr/>
          </p:nvSpPr>
          <p:spPr bwMode="auto">
            <a:xfrm>
              <a:off x="4967" y="225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8" name="Oval 13"/>
            <p:cNvSpPr>
              <a:spLocks noChangeArrowheads="1"/>
            </p:cNvSpPr>
            <p:nvPr/>
          </p:nvSpPr>
          <p:spPr bwMode="auto">
            <a:xfrm>
              <a:off x="3878" y="2251"/>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9" name="Oval 14"/>
            <p:cNvSpPr>
              <a:spLocks noChangeArrowheads="1"/>
            </p:cNvSpPr>
            <p:nvPr/>
          </p:nvSpPr>
          <p:spPr bwMode="auto">
            <a:xfrm>
              <a:off x="4468" y="225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0" name="Line 15"/>
            <p:cNvSpPr>
              <a:spLocks noChangeShapeType="1"/>
            </p:cNvSpPr>
            <p:nvPr/>
          </p:nvSpPr>
          <p:spPr bwMode="auto">
            <a:xfrm flipV="1">
              <a:off x="3968" y="2296"/>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Oval 16"/>
            <p:cNvSpPr>
              <a:spLocks noChangeArrowheads="1"/>
            </p:cNvSpPr>
            <p:nvPr/>
          </p:nvSpPr>
          <p:spPr bwMode="auto">
            <a:xfrm>
              <a:off x="2016" y="288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2" name="Oval 17"/>
            <p:cNvSpPr>
              <a:spLocks noChangeArrowheads="1"/>
            </p:cNvSpPr>
            <p:nvPr/>
          </p:nvSpPr>
          <p:spPr bwMode="auto">
            <a:xfrm>
              <a:off x="1427" y="343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3" name="Oval 18"/>
            <p:cNvSpPr>
              <a:spLocks noChangeArrowheads="1"/>
            </p:cNvSpPr>
            <p:nvPr/>
          </p:nvSpPr>
          <p:spPr bwMode="auto">
            <a:xfrm>
              <a:off x="2605" y="343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4" name="Oval 19"/>
            <p:cNvSpPr>
              <a:spLocks noChangeArrowheads="1"/>
            </p:cNvSpPr>
            <p:nvPr/>
          </p:nvSpPr>
          <p:spPr bwMode="auto">
            <a:xfrm>
              <a:off x="2016" y="388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85" name="Line 20"/>
            <p:cNvSpPr>
              <a:spLocks noChangeShapeType="1"/>
            </p:cNvSpPr>
            <p:nvPr/>
          </p:nvSpPr>
          <p:spPr bwMode="auto">
            <a:xfrm flipH="1">
              <a:off x="1517" y="2977"/>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6" name="Line 21"/>
            <p:cNvSpPr>
              <a:spLocks noChangeShapeType="1"/>
            </p:cNvSpPr>
            <p:nvPr/>
          </p:nvSpPr>
          <p:spPr bwMode="auto">
            <a:xfrm>
              <a:off x="1517" y="3521"/>
              <a:ext cx="545" cy="4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7" name="Line 22"/>
            <p:cNvSpPr>
              <a:spLocks noChangeShapeType="1"/>
            </p:cNvSpPr>
            <p:nvPr/>
          </p:nvSpPr>
          <p:spPr bwMode="auto">
            <a:xfrm>
              <a:off x="2153" y="2977"/>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8" name="Line 23"/>
            <p:cNvSpPr>
              <a:spLocks noChangeShapeType="1"/>
            </p:cNvSpPr>
            <p:nvPr/>
          </p:nvSpPr>
          <p:spPr bwMode="auto">
            <a:xfrm flipH="1">
              <a:off x="2107" y="3521"/>
              <a:ext cx="544"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Line 24"/>
            <p:cNvSpPr>
              <a:spLocks noChangeShapeType="1"/>
            </p:cNvSpPr>
            <p:nvPr/>
          </p:nvSpPr>
          <p:spPr bwMode="auto">
            <a:xfrm flipV="1">
              <a:off x="1517" y="3475"/>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0" name="Oval 25"/>
            <p:cNvSpPr>
              <a:spLocks noChangeArrowheads="1"/>
            </p:cNvSpPr>
            <p:nvPr/>
          </p:nvSpPr>
          <p:spPr bwMode="auto">
            <a:xfrm>
              <a:off x="4239" y="288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1" name="Oval 26"/>
            <p:cNvSpPr>
              <a:spLocks noChangeArrowheads="1"/>
            </p:cNvSpPr>
            <p:nvPr/>
          </p:nvSpPr>
          <p:spPr bwMode="auto">
            <a:xfrm>
              <a:off x="3650" y="343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2" name="Oval 27"/>
            <p:cNvSpPr>
              <a:spLocks noChangeArrowheads="1"/>
            </p:cNvSpPr>
            <p:nvPr/>
          </p:nvSpPr>
          <p:spPr bwMode="auto">
            <a:xfrm>
              <a:off x="4875" y="3884"/>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3" name="Oval 28"/>
            <p:cNvSpPr>
              <a:spLocks noChangeArrowheads="1"/>
            </p:cNvSpPr>
            <p:nvPr/>
          </p:nvSpPr>
          <p:spPr bwMode="auto">
            <a:xfrm>
              <a:off x="4828" y="3430"/>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4" name="Oval 29"/>
            <p:cNvSpPr>
              <a:spLocks noChangeArrowheads="1"/>
            </p:cNvSpPr>
            <p:nvPr/>
          </p:nvSpPr>
          <p:spPr bwMode="auto">
            <a:xfrm>
              <a:off x="5465" y="347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95" name="Line 30"/>
            <p:cNvSpPr>
              <a:spLocks noChangeShapeType="1"/>
            </p:cNvSpPr>
            <p:nvPr/>
          </p:nvSpPr>
          <p:spPr bwMode="auto">
            <a:xfrm flipH="1">
              <a:off x="3740" y="2977"/>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6" name="Line 31"/>
            <p:cNvSpPr>
              <a:spLocks noChangeShapeType="1"/>
            </p:cNvSpPr>
            <p:nvPr/>
          </p:nvSpPr>
          <p:spPr bwMode="auto">
            <a:xfrm>
              <a:off x="4921" y="3521"/>
              <a:ext cx="59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7" name="Line 32"/>
            <p:cNvSpPr>
              <a:spLocks noChangeShapeType="1"/>
            </p:cNvSpPr>
            <p:nvPr/>
          </p:nvSpPr>
          <p:spPr bwMode="auto">
            <a:xfrm>
              <a:off x="4376" y="2977"/>
              <a:ext cx="498"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8" name="Line 33"/>
            <p:cNvSpPr>
              <a:spLocks noChangeShapeType="1"/>
            </p:cNvSpPr>
            <p:nvPr/>
          </p:nvSpPr>
          <p:spPr bwMode="auto">
            <a:xfrm>
              <a:off x="4921" y="3521"/>
              <a:ext cx="46" cy="45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9" name="Line 34"/>
            <p:cNvSpPr>
              <a:spLocks noChangeShapeType="1"/>
            </p:cNvSpPr>
            <p:nvPr/>
          </p:nvSpPr>
          <p:spPr bwMode="auto">
            <a:xfrm flipV="1">
              <a:off x="4921" y="3612"/>
              <a:ext cx="590" cy="36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0" name="Line 35"/>
            <p:cNvSpPr>
              <a:spLocks noChangeShapeType="1"/>
            </p:cNvSpPr>
            <p:nvPr/>
          </p:nvSpPr>
          <p:spPr bwMode="auto">
            <a:xfrm flipV="1">
              <a:off x="3740" y="3475"/>
              <a:ext cx="1090"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860032" y="3090863"/>
            <a:ext cx="2592288" cy="1592262"/>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C50262-1522-4CA8-9D4A-B9D34D8DDBD2}" type="slidenum">
              <a:rPr lang="zh-CN" altLang="en-US" smtClean="0">
                <a:solidFill>
                  <a:schemeClr val="accent1"/>
                </a:solidFill>
              </a:rPr>
              <a:pPr/>
              <a:t>9</a:t>
            </a:fld>
            <a:r>
              <a:rPr lang="en-US" altLang="zh-CN" dirty="0">
                <a:solidFill>
                  <a:schemeClr val="accent1"/>
                </a:solidFill>
              </a:rPr>
              <a:t>/42</a:t>
            </a:r>
          </a:p>
        </p:txBody>
      </p:sp>
      <p:sp>
        <p:nvSpPr>
          <p:cNvPr id="37891" name="Rectangle 2"/>
          <p:cNvSpPr>
            <a:spLocks noGrp="1"/>
          </p:cNvSpPr>
          <p:nvPr>
            <p:ph type="title" idx="4294967295"/>
          </p:nvPr>
        </p:nvSpPr>
        <p:spPr>
          <a:xfrm>
            <a:off x="0" y="-26988"/>
            <a:ext cx="9144000" cy="2160588"/>
          </a:xfrm>
          <a:solidFill>
            <a:schemeClr val="accent1"/>
          </a:solidFill>
        </p:spPr>
        <p:txBody>
          <a:bodyPr/>
          <a:lstStyle/>
          <a:p>
            <a:pPr algn="l">
              <a:lnSpc>
                <a:spcPct val="120000"/>
              </a:lnSpc>
            </a:pPr>
            <a:r>
              <a:rPr lang="zh-CN" altLang="en-US" sz="2800" b="1" dirty="0">
                <a:latin typeface="Calibri" panose="020F0502020204030204" pitchFamily="34" charset="0"/>
                <a:ea typeface="宋体" panose="02010600030101010101" pitchFamily="2" charset="-122"/>
              </a:rPr>
              <a:t>例</a:t>
            </a:r>
            <a:r>
              <a:rPr lang="zh-CN" altLang="en-US" sz="2800"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(1) </a:t>
            </a:r>
            <a:r>
              <a:rPr lang="zh-CN" altLang="en-US" sz="2800" b="1" dirty="0">
                <a:latin typeface="Calibri" panose="020F0502020204030204" pitchFamily="34" charset="0"/>
                <a:ea typeface="宋体" panose="02010600030101010101" pitchFamily="2" charset="-122"/>
              </a:rPr>
              <a:t>画一个欧拉图，但不是哈密顿图。</a:t>
            </a:r>
            <a:br>
              <a:rPr lang="zh-CN" altLang="en-US" sz="2800" b="1" dirty="0">
                <a:latin typeface="Calibri" panose="020F0502020204030204" pitchFamily="34" charset="0"/>
                <a:ea typeface="宋体" panose="02010600030101010101" pitchFamily="2" charset="-122"/>
              </a:rPr>
            </a:b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(2) </a:t>
            </a:r>
            <a:r>
              <a:rPr lang="zh-CN" altLang="en-US" sz="2800" b="1" dirty="0">
                <a:latin typeface="Calibri" panose="020F0502020204030204" pitchFamily="34" charset="0"/>
                <a:ea typeface="宋体" panose="02010600030101010101" pitchFamily="2" charset="-122"/>
              </a:rPr>
              <a:t>画一个哈密顿图，但不是欧拉图。</a:t>
            </a:r>
            <a:br>
              <a:rPr lang="zh-CN" altLang="en-US" sz="2800" b="1" dirty="0">
                <a:latin typeface="Calibri" panose="020F0502020204030204" pitchFamily="34" charset="0"/>
                <a:ea typeface="宋体" panose="02010600030101010101" pitchFamily="2" charset="-122"/>
              </a:rPr>
            </a:b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(3) </a:t>
            </a:r>
            <a:r>
              <a:rPr lang="zh-CN" altLang="en-US" sz="2800" b="1" dirty="0">
                <a:latin typeface="Calibri" panose="020F0502020204030204" pitchFamily="34" charset="0"/>
                <a:ea typeface="宋体" panose="02010600030101010101" pitchFamily="2" charset="-122"/>
              </a:rPr>
              <a:t>画一个有哈密顿路的非哈密顿图</a:t>
            </a:r>
            <a:br>
              <a:rPr lang="zh-CN" altLang="en-US" sz="2800" b="1" dirty="0">
                <a:latin typeface="Calibri" panose="020F0502020204030204" pitchFamily="34" charset="0"/>
                <a:ea typeface="宋体" panose="02010600030101010101" pitchFamily="2" charset="-122"/>
              </a:rPr>
            </a:br>
            <a:r>
              <a:rPr lang="zh-CN" altLang="en-US" sz="2800" b="1" dirty="0">
                <a:latin typeface="Calibri" panose="020F0502020204030204" pitchFamily="34" charset="0"/>
                <a:ea typeface="宋体" panose="02010600030101010101" pitchFamily="2" charset="-122"/>
              </a:rPr>
              <a:t>     </a:t>
            </a:r>
            <a:r>
              <a:rPr lang="en-US" altLang="zh-CN" sz="2800" b="1" dirty="0">
                <a:latin typeface="Calibri" panose="020F0502020204030204" pitchFamily="34" charset="0"/>
                <a:ea typeface="宋体" panose="02010600030101010101" pitchFamily="2" charset="-122"/>
              </a:rPr>
              <a:t>(4) </a:t>
            </a:r>
            <a:r>
              <a:rPr lang="zh-CN" altLang="en-US" sz="2800" b="1" dirty="0">
                <a:latin typeface="Calibri" panose="020F0502020204030204" pitchFamily="34" charset="0"/>
                <a:ea typeface="宋体" panose="02010600030101010101" pitchFamily="2" charset="-122"/>
              </a:rPr>
              <a:t>画一个有哈密顿通路但无哈密顿圈的欧拉图。</a:t>
            </a:r>
            <a:endParaRPr lang="en-US" altLang="zh-CN" sz="2800" b="1" dirty="0">
              <a:latin typeface="Calibri" panose="020F0502020204030204" pitchFamily="34" charset="0"/>
              <a:ea typeface="宋体" panose="02010600030101010101" pitchFamily="2" charset="-122"/>
            </a:endParaRPr>
          </a:p>
        </p:txBody>
      </p:sp>
      <p:grpSp>
        <p:nvGrpSpPr>
          <p:cNvPr id="2" name="Group 45"/>
          <p:cNvGrpSpPr>
            <a:grpSpLocks/>
          </p:cNvGrpSpPr>
          <p:nvPr/>
        </p:nvGrpSpPr>
        <p:grpSpPr bwMode="auto">
          <a:xfrm>
            <a:off x="323850" y="2571750"/>
            <a:ext cx="7989888" cy="3479800"/>
            <a:chOff x="204" y="1918"/>
            <a:chExt cx="5033" cy="2192"/>
          </a:xfrm>
        </p:grpSpPr>
        <p:grpSp>
          <p:nvGrpSpPr>
            <p:cNvPr id="37893" name="Group 4"/>
            <p:cNvGrpSpPr>
              <a:grpSpLocks/>
            </p:cNvGrpSpPr>
            <p:nvPr/>
          </p:nvGrpSpPr>
          <p:grpSpPr bwMode="auto">
            <a:xfrm>
              <a:off x="1655" y="2432"/>
              <a:ext cx="863" cy="816"/>
              <a:chOff x="1292" y="2387"/>
              <a:chExt cx="1680" cy="1134"/>
            </a:xfrm>
          </p:grpSpPr>
          <p:sp>
            <p:nvSpPr>
              <p:cNvPr id="37923" name="Oval 5"/>
              <p:cNvSpPr>
                <a:spLocks noChangeArrowheads="1"/>
              </p:cNvSpPr>
              <p:nvPr/>
            </p:nvSpPr>
            <p:spPr bwMode="auto">
              <a:xfrm>
                <a:off x="1881" y="2387"/>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4" name="Oval 6"/>
              <p:cNvSpPr>
                <a:spLocks noChangeArrowheads="1"/>
              </p:cNvSpPr>
              <p:nvPr/>
            </p:nvSpPr>
            <p:spPr bwMode="auto">
              <a:xfrm>
                <a:off x="1292" y="2931"/>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5" name="Oval 7"/>
              <p:cNvSpPr>
                <a:spLocks noChangeArrowheads="1"/>
              </p:cNvSpPr>
              <p:nvPr/>
            </p:nvSpPr>
            <p:spPr bwMode="auto">
              <a:xfrm>
                <a:off x="2517" y="3385"/>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6" name="Oval 8"/>
              <p:cNvSpPr>
                <a:spLocks noChangeArrowheads="1"/>
              </p:cNvSpPr>
              <p:nvPr/>
            </p:nvSpPr>
            <p:spPr bwMode="auto">
              <a:xfrm>
                <a:off x="2018" y="2886"/>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7" name="Oval 9"/>
              <p:cNvSpPr>
                <a:spLocks noChangeArrowheads="1"/>
              </p:cNvSpPr>
              <p:nvPr/>
            </p:nvSpPr>
            <p:spPr bwMode="auto">
              <a:xfrm>
                <a:off x="2835" y="2932"/>
                <a:ext cx="137" cy="136"/>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28" name="Line 10"/>
              <p:cNvSpPr>
                <a:spLocks noChangeShapeType="1"/>
              </p:cNvSpPr>
              <p:nvPr/>
            </p:nvSpPr>
            <p:spPr bwMode="auto">
              <a:xfrm flipH="1">
                <a:off x="1382" y="2478"/>
                <a:ext cx="499"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9" name="Line 11"/>
              <p:cNvSpPr>
                <a:spLocks noChangeShapeType="1"/>
              </p:cNvSpPr>
              <p:nvPr/>
            </p:nvSpPr>
            <p:spPr bwMode="auto">
              <a:xfrm>
                <a:off x="2154" y="2977"/>
                <a:ext cx="681"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Line 12"/>
              <p:cNvSpPr>
                <a:spLocks noChangeShapeType="1"/>
              </p:cNvSpPr>
              <p:nvPr/>
            </p:nvSpPr>
            <p:spPr bwMode="auto">
              <a:xfrm>
                <a:off x="1973" y="2478"/>
                <a:ext cx="136" cy="45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1" name="Line 13"/>
              <p:cNvSpPr>
                <a:spLocks noChangeShapeType="1"/>
              </p:cNvSpPr>
              <p:nvPr/>
            </p:nvSpPr>
            <p:spPr bwMode="auto">
              <a:xfrm>
                <a:off x="2154" y="2977"/>
                <a:ext cx="455" cy="49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2" name="Line 14"/>
              <p:cNvSpPr>
                <a:spLocks noChangeShapeType="1"/>
              </p:cNvSpPr>
              <p:nvPr/>
            </p:nvSpPr>
            <p:spPr bwMode="auto">
              <a:xfrm flipV="1">
                <a:off x="2563" y="3022"/>
                <a:ext cx="317" cy="45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Line 15"/>
              <p:cNvSpPr>
                <a:spLocks noChangeShapeType="1"/>
              </p:cNvSpPr>
              <p:nvPr/>
            </p:nvSpPr>
            <p:spPr bwMode="auto">
              <a:xfrm flipV="1">
                <a:off x="1382" y="2977"/>
                <a:ext cx="72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7894" name="Group 16"/>
            <p:cNvGrpSpPr>
              <a:grpSpLocks/>
            </p:cNvGrpSpPr>
            <p:nvPr/>
          </p:nvGrpSpPr>
          <p:grpSpPr bwMode="auto">
            <a:xfrm>
              <a:off x="4014" y="3339"/>
              <a:ext cx="862" cy="771"/>
              <a:chOff x="3878" y="2750"/>
              <a:chExt cx="1315" cy="1134"/>
            </a:xfrm>
          </p:grpSpPr>
          <p:sp>
            <p:nvSpPr>
              <p:cNvPr id="37914" name="Oval 17"/>
              <p:cNvSpPr>
                <a:spLocks noChangeArrowheads="1"/>
              </p:cNvSpPr>
              <p:nvPr/>
            </p:nvSpPr>
            <p:spPr bwMode="auto">
              <a:xfrm>
                <a:off x="4467" y="2750"/>
                <a:ext cx="137" cy="136"/>
              </a:xfrm>
              <a:prstGeom prst="ellipse">
                <a:avLst/>
              </a:prstGeom>
              <a:solidFill>
                <a:srgbClr val="333300"/>
              </a:solidFill>
              <a:ln w="571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5" name="Oval 18"/>
              <p:cNvSpPr>
                <a:spLocks noChangeArrowheads="1"/>
              </p:cNvSpPr>
              <p:nvPr/>
            </p:nvSpPr>
            <p:spPr bwMode="auto">
              <a:xfrm>
                <a:off x="3878" y="3294"/>
                <a:ext cx="137" cy="136"/>
              </a:xfrm>
              <a:prstGeom prst="ellipse">
                <a:avLst/>
              </a:prstGeom>
              <a:solidFill>
                <a:srgbClr val="333300"/>
              </a:solidFill>
              <a:ln w="571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6" name="Oval 19"/>
              <p:cNvSpPr>
                <a:spLocks noChangeArrowheads="1"/>
              </p:cNvSpPr>
              <p:nvPr/>
            </p:nvSpPr>
            <p:spPr bwMode="auto">
              <a:xfrm>
                <a:off x="5056" y="3294"/>
                <a:ext cx="137" cy="136"/>
              </a:xfrm>
              <a:prstGeom prst="ellipse">
                <a:avLst/>
              </a:prstGeom>
              <a:solidFill>
                <a:srgbClr val="333300"/>
              </a:solidFill>
              <a:ln w="571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7" name="Oval 20"/>
              <p:cNvSpPr>
                <a:spLocks noChangeArrowheads="1"/>
              </p:cNvSpPr>
              <p:nvPr/>
            </p:nvSpPr>
            <p:spPr bwMode="auto">
              <a:xfrm>
                <a:off x="4467" y="3748"/>
                <a:ext cx="137" cy="136"/>
              </a:xfrm>
              <a:prstGeom prst="ellipse">
                <a:avLst/>
              </a:prstGeom>
              <a:solidFill>
                <a:srgbClr val="333300"/>
              </a:solidFill>
              <a:ln w="57150">
                <a:solidFill>
                  <a:srgbClr val="33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8" name="Line 21"/>
              <p:cNvSpPr>
                <a:spLocks noChangeShapeType="1"/>
              </p:cNvSpPr>
              <p:nvPr/>
            </p:nvSpPr>
            <p:spPr bwMode="auto">
              <a:xfrm flipH="1">
                <a:off x="3968" y="2841"/>
                <a:ext cx="499" cy="499"/>
              </a:xfrm>
              <a:prstGeom prst="line">
                <a:avLst/>
              </a:prstGeom>
              <a:noFill/>
              <a:ln w="5715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Line 22"/>
              <p:cNvSpPr>
                <a:spLocks noChangeShapeType="1"/>
              </p:cNvSpPr>
              <p:nvPr/>
            </p:nvSpPr>
            <p:spPr bwMode="auto">
              <a:xfrm>
                <a:off x="3968" y="3385"/>
                <a:ext cx="545" cy="408"/>
              </a:xfrm>
              <a:prstGeom prst="line">
                <a:avLst/>
              </a:prstGeom>
              <a:noFill/>
              <a:ln w="5715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0" name="Line 23"/>
              <p:cNvSpPr>
                <a:spLocks noChangeShapeType="1"/>
              </p:cNvSpPr>
              <p:nvPr/>
            </p:nvSpPr>
            <p:spPr bwMode="auto">
              <a:xfrm>
                <a:off x="4604" y="2841"/>
                <a:ext cx="498" cy="453"/>
              </a:xfrm>
              <a:prstGeom prst="line">
                <a:avLst/>
              </a:prstGeom>
              <a:noFill/>
              <a:ln w="5715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1" name="Line 24"/>
              <p:cNvSpPr>
                <a:spLocks noChangeShapeType="1"/>
              </p:cNvSpPr>
              <p:nvPr/>
            </p:nvSpPr>
            <p:spPr bwMode="auto">
              <a:xfrm flipH="1">
                <a:off x="4558" y="3385"/>
                <a:ext cx="544" cy="453"/>
              </a:xfrm>
              <a:prstGeom prst="line">
                <a:avLst/>
              </a:prstGeom>
              <a:noFill/>
              <a:ln w="5715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22" name="Line 25"/>
              <p:cNvSpPr>
                <a:spLocks noChangeShapeType="1"/>
              </p:cNvSpPr>
              <p:nvPr/>
            </p:nvSpPr>
            <p:spPr bwMode="auto">
              <a:xfrm flipV="1">
                <a:off x="3968" y="3339"/>
                <a:ext cx="1090" cy="1"/>
              </a:xfrm>
              <a:prstGeom prst="line">
                <a:avLst/>
              </a:prstGeom>
              <a:noFill/>
              <a:ln w="57150">
                <a:solidFill>
                  <a:srgbClr val="33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895" name="Text Box 26"/>
            <p:cNvSpPr txBox="1">
              <a:spLocks noChangeArrowheads="1"/>
            </p:cNvSpPr>
            <p:nvPr/>
          </p:nvSpPr>
          <p:spPr bwMode="auto">
            <a:xfrm>
              <a:off x="204" y="1918"/>
              <a:ext cx="50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chemeClr val="hlink"/>
                  </a:solidFill>
                </a:rPr>
                <a:t>解： 下面两个例子都适合（</a:t>
              </a:r>
              <a:r>
                <a:rPr lang="en-US" altLang="zh-CN" sz="2800" b="1">
                  <a:solidFill>
                    <a:schemeClr val="hlink"/>
                  </a:solidFill>
                </a:rPr>
                <a:t>1</a:t>
              </a:r>
              <a:r>
                <a:rPr lang="zh-CN" altLang="en-US" sz="2800" b="1">
                  <a:solidFill>
                    <a:schemeClr val="hlink"/>
                  </a:solidFill>
                </a:rPr>
                <a:t>）（</a:t>
              </a:r>
              <a:r>
                <a:rPr lang="en-US" altLang="zh-CN" sz="2800" b="1">
                  <a:solidFill>
                    <a:schemeClr val="hlink"/>
                  </a:solidFill>
                </a:rPr>
                <a:t>3</a:t>
              </a:r>
              <a:r>
                <a:rPr lang="zh-CN" altLang="en-US" sz="2800" b="1">
                  <a:solidFill>
                    <a:schemeClr val="hlink"/>
                  </a:solidFill>
                </a:rPr>
                <a:t>）（</a:t>
              </a:r>
              <a:r>
                <a:rPr lang="en-US" altLang="zh-CN" sz="2800" b="1">
                  <a:solidFill>
                    <a:schemeClr val="hlink"/>
                  </a:solidFill>
                </a:rPr>
                <a:t>4</a:t>
              </a:r>
              <a:r>
                <a:rPr lang="zh-CN" altLang="en-US" sz="2800" b="1">
                  <a:solidFill>
                    <a:schemeClr val="hlink"/>
                  </a:solidFill>
                </a:rPr>
                <a:t>）的要求</a:t>
              </a:r>
            </a:p>
          </p:txBody>
        </p:sp>
        <p:sp>
          <p:nvSpPr>
            <p:cNvPr id="37896" name="Text Box 27"/>
            <p:cNvSpPr txBox="1">
              <a:spLocks noChangeArrowheads="1"/>
            </p:cNvSpPr>
            <p:nvPr/>
          </p:nvSpPr>
          <p:spPr bwMode="auto">
            <a:xfrm>
              <a:off x="794" y="3415"/>
              <a:ext cx="2935" cy="33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333300"/>
                  </a:solidFill>
                </a:rPr>
                <a:t>右边的例子适合（</a:t>
              </a:r>
              <a:r>
                <a:rPr lang="en-US" altLang="zh-CN" sz="2800" b="1">
                  <a:solidFill>
                    <a:srgbClr val="333300"/>
                  </a:solidFill>
                </a:rPr>
                <a:t>2</a:t>
              </a:r>
              <a:r>
                <a:rPr lang="zh-CN" altLang="en-US" sz="2800" b="1">
                  <a:solidFill>
                    <a:srgbClr val="333300"/>
                  </a:solidFill>
                </a:rPr>
                <a:t>）的要求</a:t>
              </a:r>
            </a:p>
          </p:txBody>
        </p:sp>
        <p:grpSp>
          <p:nvGrpSpPr>
            <p:cNvPr id="37897" name="Group 28"/>
            <p:cNvGrpSpPr>
              <a:grpSpLocks/>
            </p:cNvGrpSpPr>
            <p:nvPr/>
          </p:nvGrpSpPr>
          <p:grpSpPr bwMode="auto">
            <a:xfrm>
              <a:off x="3243" y="2478"/>
              <a:ext cx="1114" cy="596"/>
              <a:chOff x="4014" y="2478"/>
              <a:chExt cx="1114" cy="596"/>
            </a:xfrm>
          </p:grpSpPr>
          <p:sp>
            <p:nvSpPr>
              <p:cNvPr id="37898" name="Oval 29"/>
              <p:cNvSpPr>
                <a:spLocks noChangeArrowheads="1"/>
              </p:cNvSpPr>
              <p:nvPr/>
            </p:nvSpPr>
            <p:spPr bwMode="auto">
              <a:xfrm>
                <a:off x="4649" y="2478"/>
                <a:ext cx="70" cy="98"/>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899" name="Oval 30"/>
              <p:cNvSpPr>
                <a:spLocks noChangeArrowheads="1"/>
              </p:cNvSpPr>
              <p:nvPr/>
            </p:nvSpPr>
            <p:spPr bwMode="auto">
              <a:xfrm>
                <a:off x="4195" y="2704"/>
                <a:ext cx="70" cy="98"/>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0" name="Oval 31"/>
              <p:cNvSpPr>
                <a:spLocks noChangeArrowheads="1"/>
              </p:cNvSpPr>
              <p:nvPr/>
            </p:nvSpPr>
            <p:spPr bwMode="auto">
              <a:xfrm>
                <a:off x="5057" y="2976"/>
                <a:ext cx="71" cy="98"/>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1" name="Oval 32"/>
              <p:cNvSpPr>
                <a:spLocks noChangeArrowheads="1"/>
              </p:cNvSpPr>
              <p:nvPr/>
            </p:nvSpPr>
            <p:spPr bwMode="auto">
              <a:xfrm>
                <a:off x="4694" y="2976"/>
                <a:ext cx="70" cy="98"/>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2" name="Oval 33"/>
              <p:cNvSpPr>
                <a:spLocks noChangeArrowheads="1"/>
              </p:cNvSpPr>
              <p:nvPr/>
            </p:nvSpPr>
            <p:spPr bwMode="auto">
              <a:xfrm>
                <a:off x="5057" y="2478"/>
                <a:ext cx="70" cy="98"/>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03" name="Line 34"/>
              <p:cNvSpPr>
                <a:spLocks noChangeShapeType="1"/>
              </p:cNvSpPr>
              <p:nvPr/>
            </p:nvSpPr>
            <p:spPr bwMode="auto">
              <a:xfrm flipH="1">
                <a:off x="4286" y="2523"/>
                <a:ext cx="348" cy="22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4" name="Line 35"/>
              <p:cNvSpPr>
                <a:spLocks noChangeShapeType="1"/>
              </p:cNvSpPr>
              <p:nvPr/>
            </p:nvSpPr>
            <p:spPr bwMode="auto">
              <a:xfrm>
                <a:off x="4740" y="2523"/>
                <a:ext cx="35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5" name="Line 36"/>
              <p:cNvSpPr>
                <a:spLocks noChangeShapeType="1"/>
              </p:cNvSpPr>
              <p:nvPr/>
            </p:nvSpPr>
            <p:spPr bwMode="auto">
              <a:xfrm>
                <a:off x="4694" y="2568"/>
                <a:ext cx="46" cy="40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6" name="Line 37"/>
              <p:cNvSpPr>
                <a:spLocks noChangeShapeType="1"/>
              </p:cNvSpPr>
              <p:nvPr/>
            </p:nvSpPr>
            <p:spPr bwMode="auto">
              <a:xfrm flipV="1">
                <a:off x="4740" y="3022"/>
                <a:ext cx="3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7" name="Line 38"/>
              <p:cNvSpPr>
                <a:spLocks noChangeShapeType="1"/>
              </p:cNvSpPr>
              <p:nvPr/>
            </p:nvSpPr>
            <p:spPr bwMode="auto">
              <a:xfrm flipV="1">
                <a:off x="5103" y="2568"/>
                <a:ext cx="0" cy="41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Line 39"/>
              <p:cNvSpPr>
                <a:spLocks noChangeShapeType="1"/>
              </p:cNvSpPr>
              <p:nvPr/>
            </p:nvSpPr>
            <p:spPr bwMode="auto">
              <a:xfrm flipV="1">
                <a:off x="4105" y="3022"/>
                <a:ext cx="68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9" name="Oval 40"/>
              <p:cNvSpPr>
                <a:spLocks noChangeArrowheads="1"/>
              </p:cNvSpPr>
              <p:nvPr/>
            </p:nvSpPr>
            <p:spPr bwMode="auto">
              <a:xfrm>
                <a:off x="4014" y="2478"/>
                <a:ext cx="70" cy="98"/>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0" name="Oval 41"/>
              <p:cNvSpPr>
                <a:spLocks noChangeArrowheads="1"/>
              </p:cNvSpPr>
              <p:nvPr/>
            </p:nvSpPr>
            <p:spPr bwMode="auto">
              <a:xfrm>
                <a:off x="4014" y="2976"/>
                <a:ext cx="70" cy="98"/>
              </a:xfrm>
              <a:prstGeom prst="ellipse">
                <a:avLst/>
              </a:prstGeom>
              <a:solidFill>
                <a:schemeClr val="tx1"/>
              </a:solidFill>
              <a:ln w="5715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1" name="Line 42"/>
              <p:cNvSpPr>
                <a:spLocks noChangeShapeType="1"/>
              </p:cNvSpPr>
              <p:nvPr/>
            </p:nvSpPr>
            <p:spPr bwMode="auto">
              <a:xfrm>
                <a:off x="4059" y="2568"/>
                <a:ext cx="0" cy="499"/>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2" name="Line 43"/>
              <p:cNvSpPr>
                <a:spLocks noChangeShapeType="1"/>
              </p:cNvSpPr>
              <p:nvPr/>
            </p:nvSpPr>
            <p:spPr bwMode="auto">
              <a:xfrm>
                <a:off x="4241" y="2795"/>
                <a:ext cx="453" cy="18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3" name="Line 44"/>
              <p:cNvSpPr>
                <a:spLocks noChangeShapeType="1"/>
              </p:cNvSpPr>
              <p:nvPr/>
            </p:nvSpPr>
            <p:spPr bwMode="auto">
              <a:xfrm>
                <a:off x="4059" y="2523"/>
                <a:ext cx="59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316315</TotalTime>
  <Words>4096</Words>
  <Application>Microsoft Office PowerPoint</Application>
  <PresentationFormat>全屏显示(4:3)</PresentationFormat>
  <Paragraphs>419</Paragraphs>
  <Slides>48</Slides>
  <Notes>23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6" baseType="lpstr">
      <vt:lpstr>黑体</vt:lpstr>
      <vt:lpstr>宋体</vt:lpstr>
      <vt:lpstr>Arial</vt:lpstr>
      <vt:lpstr>Calibri</vt:lpstr>
      <vt:lpstr>Times New Roman</vt:lpstr>
      <vt:lpstr>Wingdings</vt:lpstr>
      <vt:lpstr>4_Office 主题</vt:lpstr>
      <vt:lpstr>图片</vt:lpstr>
      <vt:lpstr>PowerPoint 演示文稿</vt:lpstr>
      <vt:lpstr>6.3  哈密顿图 </vt:lpstr>
      <vt:lpstr>哈密頓周遊世界問題</vt:lpstr>
      <vt:lpstr>威廉·哈密顿爵士 Sin William Rowan Hamilton (1805 – 1865) </vt:lpstr>
      <vt:lpstr>哈密頓周遊世界問題</vt:lpstr>
      <vt:lpstr>哈密頓周遊世界問題</vt:lpstr>
      <vt:lpstr>定义6.5        哈密顿图</vt:lpstr>
      <vt:lpstr>例  画一个图， （1）使它是一个哈密顿图和一个欧拉图； （2）使既不是一个哈密顿图和又不是一个欧拉图； （3）使它是一个哈密顿图但不是一个欧拉图； （4）使它不是一个哈密顿图但是一个欧拉图.</vt:lpstr>
      <vt:lpstr>例 (1) 画一个欧拉图，但不是哈密顿图。      (2) 画一个哈密顿图，但不是欧拉图。      (3) 画一个有哈密顿路的非哈密顿图      (4) 画一个有哈密顿通路但无哈密顿圈的欧拉图。</vt:lpstr>
      <vt:lpstr>定理6.6 (必要条件 )</vt:lpstr>
      <vt:lpstr>定理6.6的证明 </vt:lpstr>
      <vt:lpstr>例 非哈密顿图的例子</vt:lpstr>
      <vt:lpstr>例 如图</vt:lpstr>
      <vt:lpstr>例 皮德森（Petersen）图</vt:lpstr>
      <vt:lpstr>定理6.7 (充分条件)</vt:lpstr>
      <vt:lpstr>哈密顿存在的充分性条件的证明思路</vt:lpstr>
      <vt:lpstr>例 当n&gt;2时，完全图Kn是哈密顿图</vt:lpstr>
      <vt:lpstr>例 充分条件未必是必要的</vt:lpstr>
      <vt:lpstr>PowerPoint 演示文稿</vt:lpstr>
      <vt:lpstr>例 设n≥2，有2n个人参加宴会，每个人至少认识其中的n个人，怎样安排座位，使大家围坐在一起时，每个人的两旁坐着的均是与他相识的人？</vt:lpstr>
      <vt:lpstr>例 11个学生要共进晚餐，他们将坐成一个圆桌，计划每次晚餐上，每个学生有完全不同的邻座，这样能共进晚餐几天？</vt:lpstr>
      <vt:lpstr>例 当n为不小于3的奇数时，完全图Kn恰有 (n-1)/2 条互相均无任何公共边的哈密顿圈。</vt:lpstr>
      <vt:lpstr>例 某公司生产的8种不同颜色的双色笔，已知在品种中，每种颜色至少分别与其它7种颜色中的4种颜色搭配。试用图论的语言证明可以挑选出4种双色笔，它们恰有8种不同的颜色。</vt:lpstr>
      <vt:lpstr>例 设G为n个顶点的简单无向图      若G的边数为m=(n-1)(n-2)/2+2，   证明G为哈密顿图。</vt:lpstr>
      <vt:lpstr>例 设G为n个顶点的简单无向图      若G的边数为m=(n-1)(n-2)/2+1，       那么G是否一定为哈密顿图？</vt:lpstr>
      <vt:lpstr>例  设 G=(V,E)是无向连通图，如果G中有割点或割边(桥)，则 G不是哈密顿图。</vt:lpstr>
      <vt:lpstr>PowerPoint 演示文稿</vt:lpstr>
      <vt:lpstr>PowerPoint 演示文稿</vt:lpstr>
      <vt:lpstr>例考虑在七天内安排七门课程的考试，使得同一位教师所担任的两门课程考试不排在接连的两天中。试证明，如果没有教师担任多于四门课程，则符合上述要求的考试安排总是可能的。</vt:lpstr>
      <vt:lpstr>有向哈密顿通路（圈）</vt:lpstr>
      <vt:lpstr>例   有没有哈密顿通路?</vt:lpstr>
      <vt:lpstr>定义   竞赛图</vt:lpstr>
      <vt:lpstr>定理 竞赛图G中存在哈密顿通路。</vt:lpstr>
      <vt:lpstr>定理的证明思路(续)</vt:lpstr>
      <vt:lpstr>定理的证明思路(续)</vt:lpstr>
      <vt:lpstr>定理6.8</vt:lpstr>
      <vt:lpstr>格雷码(gray code)</vt:lpstr>
      <vt:lpstr>格雷码(续)</vt:lpstr>
      <vt:lpstr>PowerPoint 演示文稿</vt:lpstr>
      <vt:lpstr>旅行货郎问题 (TSP)</vt:lpstr>
      <vt:lpstr>Travelling Salesman Problem (TSP)</vt:lpstr>
      <vt:lpstr>旅行货郎问题的最邻近算法 </vt:lpstr>
      <vt:lpstr>例</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217</cp:revision>
  <dcterms:created xsi:type="dcterms:W3CDTF">2090-01-01T11:28:32Z</dcterms:created>
  <dcterms:modified xsi:type="dcterms:W3CDTF">2024-11-28T13:29:19Z</dcterms:modified>
</cp:coreProperties>
</file>