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3"/>
  </p:notesMasterIdLst>
  <p:sldIdLst>
    <p:sldId id="799" r:id="rId2"/>
    <p:sldId id="800" r:id="rId3"/>
    <p:sldId id="801" r:id="rId4"/>
    <p:sldId id="802" r:id="rId5"/>
    <p:sldId id="803" r:id="rId6"/>
    <p:sldId id="804" r:id="rId7"/>
    <p:sldId id="805" r:id="rId8"/>
    <p:sldId id="806" r:id="rId9"/>
    <p:sldId id="807" r:id="rId10"/>
    <p:sldId id="808" r:id="rId11"/>
    <p:sldId id="809" r:id="rId1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7F717"/>
    <a:srgbClr val="DC3939"/>
    <a:srgbClr val="66FF33"/>
    <a:srgbClr val="EBFC10"/>
    <a:srgbClr val="006600"/>
    <a:srgbClr val="00FFFF"/>
    <a:srgbClr val="95B3D7"/>
    <a:srgbClr val="7F8D8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76781" autoAdjust="0"/>
  </p:normalViewPr>
  <p:slideViewPr>
    <p:cSldViewPr>
      <p:cViewPr varScale="1">
        <p:scale>
          <a:sx n="64" d="100"/>
          <a:sy n="64" d="100"/>
        </p:scale>
        <p:origin x="193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3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593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0F4B8FFF-348F-48D2-970E-426964F87A74}" type="datetimeFigureOut">
              <a:rPr lang="zh-CN" altLang="en-US"/>
              <a:pPr>
                <a:defRPr/>
              </a:pPr>
              <a:t>2024/11/16</a:t>
            </a:fld>
            <a:endParaRPr lang="en-US" altLang="zh-CN"/>
          </a:p>
        </p:txBody>
      </p:sp>
      <p:sp>
        <p:nvSpPr>
          <p:cNvPr id="778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93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593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653C89AD-B5AC-4F41-8F0C-106E4389BE78}"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C89AD-B5AC-4F41-8F0C-106E4389BE78}" type="slidenum">
              <a:rPr lang="zh-CN" altLang="en-US" smtClean="0"/>
              <a:pPr/>
              <a:t>1</a:t>
            </a:fld>
            <a:endParaRPr lang="en-US" altLang="zh-CN"/>
          </a:p>
        </p:txBody>
      </p:sp>
    </p:spTree>
    <p:extLst>
      <p:ext uri="{BB962C8B-B14F-4D97-AF65-F5344CB8AC3E}">
        <p14:creationId xmlns:p14="http://schemas.microsoft.com/office/powerpoint/2010/main" val="1988485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(2008</a:t>
            </a:r>
            <a:r>
              <a:rPr lang="zh-CN" altLang="en-US" dirty="0"/>
              <a:t>硕士）</a:t>
            </a:r>
          </a:p>
        </p:txBody>
      </p:sp>
      <p:sp>
        <p:nvSpPr>
          <p:cNvPr id="9523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59550CA6-782C-4DC4-B8BD-324F89B38A7C}" type="slidenum">
              <a:rPr lang="zh-CN" altLang="en-US" sz="1200"/>
              <a:pPr algn="r"/>
              <a:t>3</a:t>
            </a:fld>
            <a:endParaRPr lang="en-US" altLang="zh-CN" sz="1200"/>
          </a:p>
        </p:txBody>
      </p:sp>
    </p:spTree>
    <p:extLst>
      <p:ext uri="{BB962C8B-B14F-4D97-AF65-F5344CB8AC3E}">
        <p14:creationId xmlns:p14="http://schemas.microsoft.com/office/powerpoint/2010/main" val="41332519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Line 5"/>
          <p:cNvSpPr>
            <a:spLocks noChangeShapeType="1"/>
          </p:cNvSpPr>
          <p:nvPr userDrawn="1"/>
        </p:nvSpPr>
        <p:spPr bwMode="auto">
          <a:xfrm flipV="1">
            <a:off x="0" y="765175"/>
            <a:ext cx="9144000" cy="0"/>
          </a:xfrm>
          <a:prstGeom prst="line">
            <a:avLst/>
          </a:prstGeom>
          <a:noFill/>
          <a:ln w="38100">
            <a:solidFill>
              <a:srgbClr val="FF0000"/>
            </a:solidFill>
            <a:round/>
            <a:headEnd/>
            <a:tailEnd/>
          </a:ln>
          <a:effectLst/>
        </p:spPr>
        <p:txBody>
          <a:bodyPr wrap="none" anchor="ctr"/>
          <a:lstStyle/>
          <a:p>
            <a:pPr fontAlgn="auto">
              <a:spcBef>
                <a:spcPts val="0"/>
              </a:spcBef>
              <a:spcAft>
                <a:spcPts val="0"/>
              </a:spcAft>
              <a:defRPr/>
            </a:pPr>
            <a:endParaRPr lang="zh-CN" altLang="en-US">
              <a:latin typeface="+mn-lt"/>
              <a:ea typeface="+mn-ea"/>
            </a:endParaRPr>
          </a:p>
        </p:txBody>
      </p:sp>
      <p:pic>
        <p:nvPicPr>
          <p:cNvPr id="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Rectangle 6"/>
          <p:cNvSpPr>
            <a:spLocks noGrp="1" noChangeArrowheads="1"/>
          </p:cNvSpPr>
          <p:nvPr>
            <p:ph type="sldNum" sz="quarter" idx="10"/>
          </p:nvPr>
        </p:nvSpPr>
        <p:spPr/>
        <p:txBody>
          <a:bodyPr/>
          <a:lstStyle>
            <a:lvl1pPr>
              <a:defRPr/>
            </a:lvl1pPr>
          </a:lstStyle>
          <a:p>
            <a:fld id="{B5CFB41B-4A46-49D3-96C4-C394696DB229}" type="slidenum">
              <a:rPr lang="zh-CN" altLang="en-US" smtClean="0"/>
              <a:pPr/>
              <a:t>‹#›</a:t>
            </a:fld>
            <a:r>
              <a:rPr lang="en-US" altLang="zh-CN" dirty="0"/>
              <a:t>/42</a:t>
            </a:r>
          </a:p>
        </p:txBody>
      </p:sp>
    </p:spTree>
    <p:extLst>
      <p:ext uri="{BB962C8B-B14F-4D97-AF65-F5344CB8AC3E}">
        <p14:creationId xmlns:p14="http://schemas.microsoft.com/office/powerpoint/2010/main" val="2805951173"/>
      </p:ext>
    </p:extLst>
  </p:cSld>
  <p:clrMapOvr>
    <a:masterClrMapping/>
  </p:clrMapOvr>
  <p:transition advTm="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22E7FAF9-64E4-48CA-A43C-B91CD282074A}" type="slidenum">
              <a:rPr lang="en-US" altLang="zh-CN"/>
              <a:pPr/>
              <a:t>‹#›</a:t>
            </a:fld>
            <a:endParaRPr lang="en-US" altLang="zh-CN"/>
          </a:p>
        </p:txBody>
      </p:sp>
    </p:spTree>
    <p:extLst>
      <p:ext uri="{BB962C8B-B14F-4D97-AF65-F5344CB8AC3E}">
        <p14:creationId xmlns:p14="http://schemas.microsoft.com/office/powerpoint/2010/main" val="36631802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标题占位符 1"/>
          <p:cNvSpPr>
            <a:spLocks noGrp="1"/>
          </p:cNvSpPr>
          <p:nvPr>
            <p:ph type="title"/>
          </p:nvPr>
        </p:nvSpPr>
        <p:spPr bwMode="auto">
          <a:xfrm>
            <a:off x="179388" y="-26988"/>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文本占位符 2"/>
          <p:cNvSpPr>
            <a:spLocks noGrp="1"/>
          </p:cNvSpPr>
          <p:nvPr>
            <p:ph type="body" idx="1"/>
          </p:nvPr>
        </p:nvSpPr>
        <p:spPr bwMode="auto">
          <a:xfrm>
            <a:off x="323850" y="10525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6"/>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chemeClr val="accent1"/>
                </a:solidFill>
              </a:defRPr>
            </a:lvl1pPr>
          </a:lstStyle>
          <a:p>
            <a:fld id="{085C6A7F-ABD7-42ED-8174-F49E584B0E34}" type="slidenum">
              <a:rPr lang="zh-CN" altLang="en-US" smtClean="0"/>
              <a:pPr/>
              <a:t>‹#›</a:t>
            </a:fld>
            <a:r>
              <a:rPr lang="en-US" altLang="zh-CN" dirty="0"/>
              <a:t>/42</a:t>
            </a: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Lst>
  <p:transition advTm="1000"/>
  <p:hf hdr="0" ftr="0" dt="0"/>
  <p:txStyles>
    <p:title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宋体" charset="-122"/>
        </a:defRPr>
      </a:lvl2pPr>
      <a:lvl3pPr algn="ctr" rtl="0" eaLnBrk="0" fontAlgn="base" hangingPunct="0">
        <a:spcBef>
          <a:spcPct val="0"/>
        </a:spcBef>
        <a:spcAft>
          <a:spcPct val="0"/>
        </a:spcAft>
        <a:defRPr sz="4400">
          <a:solidFill>
            <a:schemeClr val="bg1"/>
          </a:solidFill>
          <a:latin typeface="Arial" charset="0"/>
          <a:ea typeface="宋体" charset="-122"/>
        </a:defRPr>
      </a:lvl3pPr>
      <a:lvl4pPr algn="ctr" rtl="0" eaLnBrk="0" fontAlgn="base" hangingPunct="0">
        <a:spcBef>
          <a:spcPct val="0"/>
        </a:spcBef>
        <a:spcAft>
          <a:spcPct val="0"/>
        </a:spcAft>
        <a:defRPr sz="4400">
          <a:solidFill>
            <a:schemeClr val="bg1"/>
          </a:solidFill>
          <a:latin typeface="Arial" charset="0"/>
          <a:ea typeface="宋体" charset="-122"/>
        </a:defRPr>
      </a:lvl4pPr>
      <a:lvl5pPr algn="ctr" rtl="0" eaLnBrk="0" fontAlgn="base" hangingPunct="0">
        <a:spcBef>
          <a:spcPct val="0"/>
        </a:spcBef>
        <a:spcAft>
          <a:spcPct val="0"/>
        </a:spcAft>
        <a:defRPr sz="4400">
          <a:solidFill>
            <a:schemeClr val="bg1"/>
          </a:solidFill>
          <a:latin typeface="Arial"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descr="Rectangle: Click to edit Master text styles&#10;Second level&#10;Third level&#10;Fourth level&#10;Fifth level"/>
          <p:cNvSpPr>
            <a:spLocks noGrp="1" noChangeArrowheads="1"/>
          </p:cNvSpPr>
          <p:nvPr>
            <p:ph type="body" idx="4294967295"/>
          </p:nvPr>
        </p:nvSpPr>
        <p:spPr>
          <a:xfrm>
            <a:off x="214312" y="764704"/>
            <a:ext cx="8929688" cy="4525962"/>
          </a:xfrm>
        </p:spPr>
        <p:txBody>
          <a:bodyPr/>
          <a:lstStyle/>
          <a:p>
            <a:pPr marL="0" indent="0">
              <a:lnSpc>
                <a:spcPct val="135000"/>
              </a:lnSpc>
              <a:buNone/>
            </a:pPr>
            <a:r>
              <a:rPr lang="en-US" altLang="zh-CN" b="1" dirty="0">
                <a:solidFill>
                  <a:srgbClr val="C00000"/>
                </a:solidFill>
              </a:rPr>
              <a:t>6.16</a:t>
            </a:r>
          </a:p>
          <a:p>
            <a:pPr marL="0" indent="0">
              <a:lnSpc>
                <a:spcPct val="135000"/>
              </a:lnSpc>
              <a:buNone/>
            </a:pPr>
            <a:r>
              <a:rPr lang="zh-CN" altLang="en-US" b="1" dirty="0">
                <a:solidFill>
                  <a:srgbClr val="C00000"/>
                </a:solidFill>
              </a:rPr>
              <a:t>补充题</a:t>
            </a:r>
            <a:r>
              <a:rPr lang="en-US" altLang="zh-CN" b="1" dirty="0">
                <a:solidFill>
                  <a:srgbClr val="C00000"/>
                </a:solidFill>
              </a:rPr>
              <a:t> </a:t>
            </a:r>
            <a:r>
              <a:rPr lang="zh-CN" altLang="en-US" dirty="0">
                <a:ea typeface="宋体" panose="02010600030101010101" pitchFamily="2" charset="-122"/>
              </a:rPr>
              <a:t>试用两种图论方法判断下列两组各</a:t>
            </a:r>
            <a:r>
              <a:rPr lang="en-US" altLang="zh-CN" dirty="0">
                <a:ea typeface="宋体" panose="02010600030101010101" pitchFamily="2" charset="-122"/>
              </a:rPr>
              <a:t>5</a:t>
            </a:r>
            <a:r>
              <a:rPr lang="zh-CN" altLang="en-US" dirty="0">
                <a:ea typeface="宋体" panose="02010600030101010101" pitchFamily="2" charset="-122"/>
              </a:rPr>
              <a:t>个英文单词是否可以分别构成这样的序列</a:t>
            </a:r>
            <a:r>
              <a:rPr lang="en-US" altLang="zh-CN" dirty="0">
                <a:ea typeface="宋体" panose="02010600030101010101" pitchFamily="2" charset="-122"/>
              </a:rPr>
              <a:t>, </a:t>
            </a:r>
            <a:r>
              <a:rPr lang="zh-CN" altLang="en-US" dirty="0">
                <a:ea typeface="宋体" panose="02010600030101010101" pitchFamily="2" charset="-122"/>
              </a:rPr>
              <a:t>使得相邻的两个单词中前一个单词的末字母等于后一个单词的首字母，并讨论两种方法的特点。</a:t>
            </a:r>
          </a:p>
          <a:p>
            <a:pPr marL="0" indent="0">
              <a:spcBef>
                <a:spcPct val="50000"/>
              </a:spcBef>
              <a:buClr>
                <a:schemeClr val="tx1"/>
              </a:buClr>
              <a:buFont typeface="Wingdings" panose="05000000000000000000" pitchFamily="2" charset="2"/>
              <a:buNone/>
            </a:pPr>
            <a:r>
              <a:rPr lang="zh-CN" altLang="en-US" dirty="0">
                <a:ea typeface="宋体" panose="02010600030101010101" pitchFamily="2" charset="-122"/>
              </a:rPr>
              <a:t>（</a:t>
            </a:r>
            <a:r>
              <a:rPr lang="en-US" altLang="zh-CN" dirty="0">
                <a:ea typeface="宋体" panose="02010600030101010101" pitchFamily="2" charset="-122"/>
              </a:rPr>
              <a:t>1</a:t>
            </a:r>
            <a:r>
              <a:rPr lang="zh-CN" altLang="en-US" dirty="0">
                <a:ea typeface="宋体" panose="02010600030101010101" pitchFamily="2" charset="-122"/>
              </a:rPr>
              <a:t>）</a:t>
            </a:r>
            <a:r>
              <a:rPr lang="en-US" altLang="zh-CN" dirty="0">
                <a:ea typeface="宋体" panose="02010600030101010101" pitchFamily="2" charset="-122"/>
              </a:rPr>
              <a:t>mouse</a:t>
            </a:r>
            <a:r>
              <a:rPr lang="zh-CN" altLang="en-US" dirty="0">
                <a:ea typeface="宋体" panose="02010600030101010101" pitchFamily="2" charset="-122"/>
              </a:rPr>
              <a:t>、</a:t>
            </a:r>
            <a:r>
              <a:rPr lang="en-US" altLang="zh-CN" dirty="0" err="1">
                <a:ea typeface="宋体" panose="02010600030101010101" pitchFamily="2" charset="-122"/>
              </a:rPr>
              <a:t>acm</a:t>
            </a:r>
            <a:r>
              <a:rPr lang="zh-CN" altLang="en-US" dirty="0">
                <a:ea typeface="宋体" panose="02010600030101010101" pitchFamily="2" charset="-122"/>
              </a:rPr>
              <a:t>、</a:t>
            </a:r>
            <a:r>
              <a:rPr lang="en-US" altLang="zh-CN" dirty="0">
                <a:ea typeface="宋体" panose="02010600030101010101" pitchFamily="2" charset="-122"/>
              </a:rPr>
              <a:t>mom</a:t>
            </a:r>
            <a:r>
              <a:rPr lang="zh-CN" altLang="en-US" dirty="0">
                <a:ea typeface="宋体" panose="02010600030101010101" pitchFamily="2" charset="-122"/>
              </a:rPr>
              <a:t>、</a:t>
            </a:r>
            <a:r>
              <a:rPr lang="en-US" altLang="zh-CN" dirty="0" err="1">
                <a:ea typeface="宋体" panose="02010600030101010101" pitchFamily="2" charset="-122"/>
              </a:rPr>
              <a:t>monday</a:t>
            </a:r>
            <a:r>
              <a:rPr lang="zh-CN" altLang="en-US" dirty="0">
                <a:ea typeface="宋体" panose="02010600030101010101" pitchFamily="2" charset="-122"/>
              </a:rPr>
              <a:t>、</a:t>
            </a:r>
            <a:r>
              <a:rPr lang="en-US" altLang="zh-CN" dirty="0">
                <a:ea typeface="宋体" panose="02010600030101010101" pitchFamily="2" charset="-122"/>
              </a:rPr>
              <a:t>am</a:t>
            </a:r>
          </a:p>
          <a:p>
            <a:pPr marL="0" indent="0">
              <a:buClr>
                <a:schemeClr val="tx1"/>
              </a:buClr>
              <a:buFont typeface="Wingdings" panose="05000000000000000000" pitchFamily="2" charset="2"/>
              <a:buNone/>
            </a:pPr>
            <a:r>
              <a:rPr lang="zh-CN" altLang="en-US" dirty="0">
                <a:ea typeface="宋体" panose="02010600030101010101" pitchFamily="2" charset="-122"/>
              </a:rPr>
              <a:t>（</a:t>
            </a:r>
            <a:r>
              <a:rPr lang="en-US" altLang="zh-CN" dirty="0">
                <a:ea typeface="宋体" panose="02010600030101010101" pitchFamily="2" charset="-122"/>
              </a:rPr>
              <a:t>2</a:t>
            </a:r>
            <a:r>
              <a:rPr lang="zh-CN" altLang="en-US" dirty="0">
                <a:ea typeface="宋体" panose="02010600030101010101" pitchFamily="2" charset="-122"/>
              </a:rPr>
              <a:t>）</a:t>
            </a:r>
            <a:r>
              <a:rPr lang="en-US" altLang="zh-CN" dirty="0">
                <a:ea typeface="宋体" panose="02010600030101010101" pitchFamily="2" charset="-122"/>
              </a:rPr>
              <a:t>mouse</a:t>
            </a:r>
            <a:r>
              <a:rPr lang="zh-CN" altLang="en-US" dirty="0">
                <a:ea typeface="宋体" panose="02010600030101010101" pitchFamily="2" charset="-122"/>
              </a:rPr>
              <a:t>、</a:t>
            </a:r>
            <a:r>
              <a:rPr lang="en-US" altLang="zh-CN" dirty="0" err="1">
                <a:ea typeface="宋体" panose="02010600030101010101" pitchFamily="2" charset="-122"/>
              </a:rPr>
              <a:t>acm</a:t>
            </a:r>
            <a:r>
              <a:rPr lang="zh-CN" altLang="en-US" dirty="0">
                <a:ea typeface="宋体" panose="02010600030101010101" pitchFamily="2" charset="-122"/>
              </a:rPr>
              <a:t>、</a:t>
            </a:r>
            <a:r>
              <a:rPr lang="en-US" altLang="zh-CN" dirty="0">
                <a:ea typeface="宋体" panose="02010600030101010101" pitchFamily="2" charset="-122"/>
              </a:rPr>
              <a:t>mom</a:t>
            </a:r>
            <a:r>
              <a:rPr lang="zh-CN" altLang="en-US" dirty="0">
                <a:ea typeface="宋体" panose="02010600030101010101" pitchFamily="2" charset="-122"/>
              </a:rPr>
              <a:t>、</a:t>
            </a:r>
            <a:r>
              <a:rPr lang="en-US" altLang="zh-CN" dirty="0" err="1">
                <a:ea typeface="宋体" panose="02010600030101010101" pitchFamily="2" charset="-122"/>
              </a:rPr>
              <a:t>monday</a:t>
            </a:r>
            <a:r>
              <a:rPr lang="zh-CN" altLang="en-US" dirty="0">
                <a:ea typeface="宋体" panose="02010600030101010101" pitchFamily="2" charset="-122"/>
              </a:rPr>
              <a:t>、</a:t>
            </a:r>
            <a:r>
              <a:rPr lang="en-US" altLang="zh-CN" dirty="0" err="1">
                <a:ea typeface="宋体" panose="02010600030101010101" pitchFamily="2" charset="-122"/>
              </a:rPr>
              <a:t>ya</a:t>
            </a:r>
            <a:endParaRPr lang="en-US" altLang="zh-CN" dirty="0">
              <a:ea typeface="宋体" panose="02010600030101010101" pitchFamily="2" charset="-122"/>
            </a:endParaRPr>
          </a:p>
          <a:p>
            <a:pPr marL="0" indent="0">
              <a:buFont typeface="Wingdings" panose="05000000000000000000" pitchFamily="2" charset="2"/>
              <a:buNone/>
            </a:pPr>
            <a:endParaRPr lang="en-US" altLang="zh-CN" dirty="0">
              <a:ea typeface="宋体" panose="02010600030101010101" pitchFamily="2" charset="-122"/>
            </a:endParaRPr>
          </a:p>
        </p:txBody>
      </p:sp>
      <p:sp>
        <p:nvSpPr>
          <p:cNvPr id="75780" name="标题 1"/>
          <p:cNvSpPr txBox="1">
            <a:spLocks/>
          </p:cNvSpPr>
          <p:nvPr/>
        </p:nvSpPr>
        <p:spPr bwMode="auto">
          <a:xfrm>
            <a:off x="179388" y="-26988"/>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3200" b="1" dirty="0">
                <a:solidFill>
                  <a:schemeClr val="bg1"/>
                </a:solidFill>
              </a:rPr>
              <a:t>作业</a:t>
            </a:r>
            <a:r>
              <a:rPr lang="en-US" altLang="zh-CN" sz="3200" b="1" dirty="0">
                <a:solidFill>
                  <a:schemeClr val="bg1"/>
                </a:solidFill>
              </a:rPr>
              <a:t>17</a:t>
            </a:r>
            <a:endParaRPr lang="en-US" altLang="zh-CN" sz="3200" b="1" dirty="0">
              <a:solidFill>
                <a:srgbClr val="C00000"/>
              </a:solidFill>
            </a:endParaRPr>
          </a:p>
        </p:txBody>
      </p:sp>
    </p:spTree>
    <p:extLst>
      <p:ext uri="{BB962C8B-B14F-4D97-AF65-F5344CB8AC3E}">
        <p14:creationId xmlns:p14="http://schemas.microsoft.com/office/powerpoint/2010/main" val="222115275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0"/>
          <p:cNvGrpSpPr>
            <a:grpSpLocks/>
          </p:cNvGrpSpPr>
          <p:nvPr/>
        </p:nvGrpSpPr>
        <p:grpSpPr bwMode="auto">
          <a:xfrm>
            <a:off x="2347607" y="2367506"/>
            <a:ext cx="5688483" cy="2981176"/>
            <a:chOff x="975" y="618"/>
            <a:chExt cx="3946" cy="2423"/>
          </a:xfrm>
        </p:grpSpPr>
        <p:sp>
          <p:nvSpPr>
            <p:cNvPr id="10245" name="Text Box 16"/>
            <p:cNvSpPr txBox="1">
              <a:spLocks noChangeArrowheads="1"/>
            </p:cNvSpPr>
            <p:nvPr/>
          </p:nvSpPr>
          <p:spPr bwMode="auto">
            <a:xfrm>
              <a:off x="3243" y="1480"/>
              <a:ext cx="442" cy="290"/>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acm</a:t>
              </a:r>
            </a:p>
          </p:txBody>
        </p:sp>
        <p:sp>
          <p:nvSpPr>
            <p:cNvPr id="10246" name="Oval 2"/>
            <p:cNvSpPr>
              <a:spLocks noChangeArrowheads="1"/>
            </p:cNvSpPr>
            <p:nvPr/>
          </p:nvSpPr>
          <p:spPr bwMode="auto">
            <a:xfrm>
              <a:off x="4422" y="1467"/>
              <a:ext cx="355" cy="185"/>
            </a:xfrm>
            <a:prstGeom prst="ellipse">
              <a:avLst/>
            </a:prstGeom>
            <a:solidFill>
              <a:srgbClr val="CC3300"/>
            </a:solidFill>
            <a:ln w="38100">
              <a:solidFill>
                <a:srgbClr val="CC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a</a:t>
              </a:r>
            </a:p>
          </p:txBody>
        </p:sp>
        <p:sp>
          <p:nvSpPr>
            <p:cNvPr id="10247" name="Oval 3"/>
            <p:cNvSpPr>
              <a:spLocks noChangeArrowheads="1"/>
            </p:cNvSpPr>
            <p:nvPr/>
          </p:nvSpPr>
          <p:spPr bwMode="auto">
            <a:xfrm>
              <a:off x="2255" y="1825"/>
              <a:ext cx="354" cy="231"/>
            </a:xfrm>
            <a:prstGeom prst="ellipse">
              <a:avLst/>
            </a:prstGeom>
            <a:solidFill>
              <a:srgbClr val="CC3300"/>
            </a:solidFill>
            <a:ln w="38100">
              <a:solidFill>
                <a:srgbClr val="CC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m</a:t>
              </a:r>
            </a:p>
          </p:txBody>
        </p:sp>
        <p:sp>
          <p:nvSpPr>
            <p:cNvPr id="10248" name="Oval 4"/>
            <p:cNvSpPr>
              <a:spLocks noChangeArrowheads="1"/>
            </p:cNvSpPr>
            <p:nvPr/>
          </p:nvSpPr>
          <p:spPr bwMode="auto">
            <a:xfrm>
              <a:off x="4031" y="2706"/>
              <a:ext cx="285" cy="184"/>
            </a:xfrm>
            <a:prstGeom prst="ellipse">
              <a:avLst/>
            </a:prstGeom>
            <a:solidFill>
              <a:srgbClr val="CC3300"/>
            </a:solidFill>
            <a:ln w="38100">
              <a:solidFill>
                <a:srgbClr val="CC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y</a:t>
              </a:r>
            </a:p>
          </p:txBody>
        </p:sp>
        <p:sp>
          <p:nvSpPr>
            <p:cNvPr id="10249" name="Oval 5"/>
            <p:cNvSpPr>
              <a:spLocks noChangeArrowheads="1"/>
            </p:cNvSpPr>
            <p:nvPr/>
          </p:nvSpPr>
          <p:spPr bwMode="auto">
            <a:xfrm>
              <a:off x="2245" y="618"/>
              <a:ext cx="285" cy="186"/>
            </a:xfrm>
            <a:prstGeom prst="ellipse">
              <a:avLst/>
            </a:prstGeom>
            <a:solidFill>
              <a:srgbClr val="CC3300"/>
            </a:solidFill>
            <a:ln w="38100">
              <a:solidFill>
                <a:srgbClr val="CC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a:t>e</a:t>
              </a:r>
            </a:p>
          </p:txBody>
        </p:sp>
        <p:sp>
          <p:nvSpPr>
            <p:cNvPr id="10250" name="Text Box 6"/>
            <p:cNvSpPr txBox="1">
              <a:spLocks noChangeArrowheads="1"/>
            </p:cNvSpPr>
            <p:nvPr/>
          </p:nvSpPr>
          <p:spPr bwMode="auto">
            <a:xfrm>
              <a:off x="975" y="2391"/>
              <a:ext cx="495" cy="291"/>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mom</a:t>
              </a:r>
            </a:p>
          </p:txBody>
        </p:sp>
        <p:sp>
          <p:nvSpPr>
            <p:cNvPr id="10251" name="Line 7"/>
            <p:cNvSpPr>
              <a:spLocks noChangeShapeType="1"/>
            </p:cNvSpPr>
            <p:nvPr/>
          </p:nvSpPr>
          <p:spPr bwMode="auto">
            <a:xfrm flipH="1">
              <a:off x="2608" y="1583"/>
              <a:ext cx="1814" cy="3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2" name="Line 8"/>
            <p:cNvSpPr>
              <a:spLocks noChangeShapeType="1"/>
            </p:cNvSpPr>
            <p:nvPr/>
          </p:nvSpPr>
          <p:spPr bwMode="auto">
            <a:xfrm flipV="1">
              <a:off x="2381" y="823"/>
              <a:ext cx="0" cy="99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3" name="Text Box 9"/>
            <p:cNvSpPr txBox="1">
              <a:spLocks noChangeArrowheads="1"/>
            </p:cNvSpPr>
            <p:nvPr/>
          </p:nvSpPr>
          <p:spPr bwMode="auto">
            <a:xfrm>
              <a:off x="1701" y="1086"/>
              <a:ext cx="620" cy="291"/>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mouse</a:t>
              </a:r>
            </a:p>
          </p:txBody>
        </p:sp>
        <p:sp>
          <p:nvSpPr>
            <p:cNvPr id="10254" name="Oval 10"/>
            <p:cNvSpPr>
              <a:spLocks noChangeArrowheads="1"/>
            </p:cNvSpPr>
            <p:nvPr/>
          </p:nvSpPr>
          <p:spPr bwMode="auto">
            <a:xfrm>
              <a:off x="1331" y="1905"/>
              <a:ext cx="1065" cy="603"/>
            </a:xfrm>
            <a:prstGeom prst="ellipse">
              <a:avLst/>
            </a:prstGeom>
            <a:solidFill>
              <a:schemeClr val="bg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55" name="Line 11"/>
            <p:cNvSpPr>
              <a:spLocks noChangeShapeType="1"/>
            </p:cNvSpPr>
            <p:nvPr/>
          </p:nvSpPr>
          <p:spPr bwMode="auto">
            <a:xfrm>
              <a:off x="2112" y="1951"/>
              <a:ext cx="213" cy="9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6" name="Line 12"/>
            <p:cNvSpPr>
              <a:spLocks noChangeShapeType="1"/>
            </p:cNvSpPr>
            <p:nvPr/>
          </p:nvSpPr>
          <p:spPr bwMode="auto">
            <a:xfrm>
              <a:off x="2468" y="2056"/>
              <a:ext cx="1563" cy="69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7" name="Text Box 13"/>
            <p:cNvSpPr txBox="1">
              <a:spLocks noChangeArrowheads="1"/>
            </p:cNvSpPr>
            <p:nvPr/>
          </p:nvSpPr>
          <p:spPr bwMode="auto">
            <a:xfrm>
              <a:off x="2609" y="2750"/>
              <a:ext cx="709" cy="291"/>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monday</a:t>
              </a:r>
            </a:p>
          </p:txBody>
        </p:sp>
        <p:sp>
          <p:nvSpPr>
            <p:cNvPr id="10258" name="Line 14"/>
            <p:cNvSpPr>
              <a:spLocks noChangeShapeType="1"/>
            </p:cNvSpPr>
            <p:nvPr/>
          </p:nvSpPr>
          <p:spPr bwMode="auto">
            <a:xfrm flipV="1">
              <a:off x="4241" y="1671"/>
              <a:ext cx="363" cy="104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59" name="Text Box 15"/>
            <p:cNvSpPr txBox="1">
              <a:spLocks noChangeArrowheads="1"/>
            </p:cNvSpPr>
            <p:nvPr/>
          </p:nvSpPr>
          <p:spPr bwMode="auto">
            <a:xfrm>
              <a:off x="4612" y="1847"/>
              <a:ext cx="309" cy="291"/>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ya</a:t>
              </a:r>
            </a:p>
          </p:txBody>
        </p:sp>
      </p:grpSp>
      <p:sp>
        <p:nvSpPr>
          <p:cNvPr id="10243" name="Text Box 17"/>
          <p:cNvSpPr txBox="1">
            <a:spLocks noChangeArrowheads="1"/>
          </p:cNvSpPr>
          <p:nvPr/>
        </p:nvSpPr>
        <p:spPr bwMode="auto">
          <a:xfrm>
            <a:off x="-1096" y="1635131"/>
            <a:ext cx="46939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t>（</a:t>
            </a:r>
            <a:r>
              <a:rPr lang="en-US" altLang="zh-CN" sz="2800" dirty="0"/>
              <a:t>2</a:t>
            </a:r>
            <a:r>
              <a:rPr lang="zh-CN" altLang="en-US" sz="2800" dirty="0"/>
              <a:t>）构建一个有向图如下：</a:t>
            </a:r>
          </a:p>
        </p:txBody>
      </p:sp>
      <p:sp>
        <p:nvSpPr>
          <p:cNvPr id="10244" name="Text Box 19"/>
          <p:cNvSpPr txBox="1">
            <a:spLocks noChangeArrowheads="1"/>
          </p:cNvSpPr>
          <p:nvPr/>
        </p:nvSpPr>
        <p:spPr bwMode="auto">
          <a:xfrm>
            <a:off x="1743075" y="5557838"/>
            <a:ext cx="71929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有欧拉通路：</a:t>
            </a:r>
            <a:r>
              <a:rPr lang="en-US" altLang="zh-CN" sz="2800" b="1"/>
              <a:t>monday,ya,acm,mom,mouse</a:t>
            </a:r>
          </a:p>
          <a:p>
            <a:pPr eaLnBrk="1" hangingPunct="1"/>
            <a:r>
              <a:rPr lang="en-US" altLang="zh-CN" sz="2800" b="1"/>
              <a:t>              </a:t>
            </a:r>
            <a:r>
              <a:rPr lang="zh-CN" altLang="en-US" sz="2800" b="1"/>
              <a:t>或：</a:t>
            </a:r>
            <a:r>
              <a:rPr lang="en-US" altLang="zh-CN" sz="2800" b="1"/>
              <a:t>mom,monday,ya,acm,mouse</a:t>
            </a:r>
          </a:p>
        </p:txBody>
      </p:sp>
      <p:sp>
        <p:nvSpPr>
          <p:cNvPr id="20" name="Text Box 18"/>
          <p:cNvSpPr txBox="1">
            <a:spLocks noChangeArrowheads="1"/>
          </p:cNvSpPr>
          <p:nvPr/>
        </p:nvSpPr>
        <p:spPr bwMode="auto">
          <a:xfrm>
            <a:off x="0" y="69785"/>
            <a:ext cx="9144000" cy="1384995"/>
          </a:xfrm>
          <a:prstGeom prst="rect">
            <a:avLst/>
          </a:prstGeom>
          <a:solidFill>
            <a:srgbClr val="FFC000"/>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074738" indent="-1074738" eaLnBrk="1" hangingPunct="1"/>
            <a:r>
              <a:rPr lang="zh-CN" altLang="en-US" sz="2800" dirty="0"/>
              <a:t>（二）以单词首字母及末字母为顶点。一个单词就对应着从首字母到末字母的一条有向边。</a:t>
            </a:r>
            <a:endParaRPr lang="en-US" altLang="zh-CN" sz="2800" dirty="0"/>
          </a:p>
          <a:p>
            <a:pPr eaLnBrk="1" hangingPunct="1"/>
            <a:r>
              <a:rPr lang="zh-CN" altLang="en-US" sz="2800" dirty="0"/>
              <a:t>           问题归结为判断在图中有没有欧拉通路。</a:t>
            </a:r>
          </a:p>
        </p:txBody>
      </p:sp>
    </p:spTree>
    <p:extLst>
      <p:ext uri="{BB962C8B-B14F-4D97-AF65-F5344CB8AC3E}">
        <p14:creationId xmlns:p14="http://schemas.microsoft.com/office/powerpoint/2010/main" val="4008787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solidFill>
                  <a:schemeClr val="tx1"/>
                </a:solidFill>
              </a:rPr>
              <a:t>在本题中两种图论方法的特点</a:t>
            </a:r>
          </a:p>
        </p:txBody>
      </p:sp>
      <p:sp>
        <p:nvSpPr>
          <p:cNvPr id="3" name="内容占位符 2"/>
          <p:cNvSpPr>
            <a:spLocks noGrp="1"/>
          </p:cNvSpPr>
          <p:nvPr>
            <p:ph idx="1"/>
          </p:nvPr>
        </p:nvSpPr>
        <p:spPr/>
        <p:txBody>
          <a:bodyPr/>
          <a:lstStyle/>
          <a:p>
            <a:r>
              <a:rPr lang="zh-CN" altLang="en-US" dirty="0"/>
              <a:t>以单词为顶点构图，直观简单，问题归结为判断在图中有没有哈密尔顿通路，不易求解。</a:t>
            </a:r>
            <a:endParaRPr lang="en-US" altLang="zh-CN" dirty="0"/>
          </a:p>
          <a:p>
            <a:endParaRPr lang="en-US" altLang="zh-CN" dirty="0"/>
          </a:p>
          <a:p>
            <a:r>
              <a:rPr lang="zh-CN" altLang="en-US" dirty="0"/>
              <a:t>以单词首字母及末字母为顶点构图，将单词与边对应，问题归结为判断在图中有没有欧拉通路，容易求解。</a:t>
            </a:r>
          </a:p>
          <a:p>
            <a:pPr marL="0" indent="0">
              <a:buNone/>
            </a:pP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156187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34C4A-03D2-BC6D-3412-F4E5D3896596}"/>
            </a:ext>
          </a:extLst>
        </p:cNvPr>
        <p:cNvGrpSpPr/>
        <p:nvPr/>
      </p:nvGrpSpPr>
      <p:grpSpPr>
        <a:xfrm>
          <a:off x="0" y="0"/>
          <a:ext cx="0" cy="0"/>
          <a:chOff x="0" y="0"/>
          <a:chExt cx="0" cy="0"/>
        </a:xfrm>
      </p:grpSpPr>
      <p:sp>
        <p:nvSpPr>
          <p:cNvPr id="63492" name="标题 1">
            <a:extLst>
              <a:ext uri="{FF2B5EF4-FFF2-40B4-BE49-F238E27FC236}">
                <a16:creationId xmlns:a16="http://schemas.microsoft.com/office/drawing/2014/main" id="{AA3A3C37-C437-EB49-197F-65C14A318DF2}"/>
              </a:ext>
            </a:extLst>
          </p:cNvPr>
          <p:cNvSpPr txBox="1">
            <a:spLocks/>
          </p:cNvSpPr>
          <p:nvPr/>
        </p:nvSpPr>
        <p:spPr bwMode="auto">
          <a:xfrm>
            <a:off x="179388" y="49213"/>
            <a:ext cx="82296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4400" b="1" dirty="0">
                <a:solidFill>
                  <a:schemeClr val="bg1"/>
                </a:solidFill>
              </a:rPr>
              <a:t>作业</a:t>
            </a:r>
            <a:r>
              <a:rPr lang="en-US" altLang="zh-CN" sz="4400" b="1" dirty="0">
                <a:solidFill>
                  <a:schemeClr val="bg1"/>
                </a:solidFill>
              </a:rPr>
              <a:t>17</a:t>
            </a:r>
            <a:r>
              <a:rPr lang="zh-CN" altLang="en-US" sz="4400" b="1" dirty="0">
                <a:solidFill>
                  <a:schemeClr val="bg1"/>
                </a:solidFill>
              </a:rPr>
              <a:t>参考解答</a:t>
            </a:r>
            <a:endParaRPr lang="en-US" altLang="zh-CN" sz="4400" b="1" dirty="0">
              <a:solidFill>
                <a:schemeClr val="bg1"/>
              </a:solidFill>
            </a:endParaRPr>
          </a:p>
        </p:txBody>
      </p:sp>
      <p:pic>
        <p:nvPicPr>
          <p:cNvPr id="3" name="图片 2">
            <a:extLst>
              <a:ext uri="{FF2B5EF4-FFF2-40B4-BE49-F238E27FC236}">
                <a16:creationId xmlns:a16="http://schemas.microsoft.com/office/drawing/2014/main" id="{81A73B40-0476-8523-918D-4FF3B06C1E5C}"/>
              </a:ext>
            </a:extLst>
          </p:cNvPr>
          <p:cNvPicPr>
            <a:picLocks noChangeAspect="1"/>
          </p:cNvPicPr>
          <p:nvPr/>
        </p:nvPicPr>
        <p:blipFill>
          <a:blip r:embed="rId2"/>
          <a:stretch>
            <a:fillRect/>
          </a:stretch>
        </p:blipFill>
        <p:spPr>
          <a:xfrm>
            <a:off x="683568" y="2261185"/>
            <a:ext cx="8413290" cy="4552191"/>
          </a:xfrm>
          <a:prstGeom prst="rect">
            <a:avLst/>
          </a:prstGeom>
        </p:spPr>
      </p:pic>
      <p:sp>
        <p:nvSpPr>
          <p:cNvPr id="63491" name="Rectangle 2"/>
          <p:cNvSpPr txBox="1">
            <a:spLocks/>
          </p:cNvSpPr>
          <p:nvPr/>
        </p:nvSpPr>
        <p:spPr bwMode="auto">
          <a:xfrm>
            <a:off x="0" y="836166"/>
            <a:ext cx="8964488" cy="1368698"/>
          </a:xfrm>
          <a:prstGeom prst="rect">
            <a:avLst/>
          </a:prstGeom>
          <a:solidFill>
            <a:schemeClr val="bg1"/>
          </a:solidFill>
          <a:ln>
            <a:noFill/>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宋体" charset="-122"/>
              </a:defRPr>
            </a:lvl2pPr>
            <a:lvl3pPr algn="ctr" rtl="0" eaLnBrk="0" fontAlgn="base" hangingPunct="0">
              <a:spcBef>
                <a:spcPct val="0"/>
              </a:spcBef>
              <a:spcAft>
                <a:spcPct val="0"/>
              </a:spcAft>
              <a:defRPr sz="4400">
                <a:solidFill>
                  <a:schemeClr val="bg1"/>
                </a:solidFill>
                <a:latin typeface="Arial" charset="0"/>
                <a:ea typeface="宋体" charset="-122"/>
              </a:defRPr>
            </a:lvl3pPr>
            <a:lvl4pPr algn="ctr" rtl="0" eaLnBrk="0" fontAlgn="base" hangingPunct="0">
              <a:spcBef>
                <a:spcPct val="0"/>
              </a:spcBef>
              <a:spcAft>
                <a:spcPct val="0"/>
              </a:spcAft>
              <a:defRPr sz="4400">
                <a:solidFill>
                  <a:schemeClr val="bg1"/>
                </a:solidFill>
                <a:latin typeface="Arial" charset="0"/>
                <a:ea typeface="宋体" charset="-122"/>
              </a:defRPr>
            </a:lvl4pPr>
            <a:lvl5pPr algn="ctr" rtl="0" eaLnBrk="0" fontAlgn="base" hangingPunct="0">
              <a:spcBef>
                <a:spcPct val="0"/>
              </a:spcBef>
              <a:spcAft>
                <a:spcPct val="0"/>
              </a:spcAft>
              <a:defRPr sz="4400">
                <a:solidFill>
                  <a:schemeClr val="bg1"/>
                </a:solidFill>
                <a:latin typeface="Arial"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811213" indent="-811213" algn="l"/>
            <a:r>
              <a:rPr lang="en-US" altLang="zh-CN" sz="2400" b="1" dirty="0">
                <a:solidFill>
                  <a:srgbClr val="FF0000"/>
                </a:solidFill>
                <a:latin typeface="黑体" panose="02010609060101010101" pitchFamily="49" charset="-122"/>
                <a:ea typeface="黑体" panose="02010609060101010101" pitchFamily="49" charset="-122"/>
              </a:rPr>
              <a:t>6.16</a:t>
            </a:r>
            <a:r>
              <a:rPr lang="zh-CN" altLang="en-US" sz="2400" dirty="0">
                <a:solidFill>
                  <a:schemeClr val="tx1"/>
                </a:solidFill>
                <a:latin typeface="黑体" panose="02010609060101010101" pitchFamily="49" charset="-122"/>
                <a:ea typeface="黑体" panose="02010609060101010101" pitchFamily="49" charset="-122"/>
              </a:rPr>
              <a:t> </a:t>
            </a:r>
            <a:r>
              <a:rPr lang="zh-CN" altLang="en-US" sz="2400" b="1" dirty="0">
                <a:solidFill>
                  <a:schemeClr val="tx1"/>
                </a:solidFill>
                <a:latin typeface="黑体" panose="02010609060101010101" pitchFamily="49" charset="-122"/>
                <a:ea typeface="黑体" panose="02010609060101010101" pitchFamily="49" charset="-122"/>
              </a:rPr>
              <a:t>某工厂生产由</a:t>
            </a:r>
            <a:r>
              <a:rPr lang="en-US" altLang="zh-CN" sz="2400" b="1" dirty="0">
                <a:solidFill>
                  <a:schemeClr val="tx1"/>
                </a:solidFill>
                <a:latin typeface="黑体" panose="02010609060101010101" pitchFamily="49" charset="-122"/>
                <a:ea typeface="黑体" panose="02010609060101010101" pitchFamily="49" charset="-122"/>
              </a:rPr>
              <a:t>6</a:t>
            </a:r>
            <a:r>
              <a:rPr lang="zh-CN" altLang="en-US" sz="2400" b="1" dirty="0">
                <a:solidFill>
                  <a:schemeClr val="tx1"/>
                </a:solidFill>
                <a:latin typeface="黑体" panose="02010609060101010101" pitchFamily="49" charset="-122"/>
                <a:ea typeface="黑体" panose="02010609060101010101" pitchFamily="49" charset="-122"/>
              </a:rPr>
              <a:t>种不同颜色的纱织成的双色布。已知在品种中，每种颜色至少分别和其他</a:t>
            </a:r>
            <a:r>
              <a:rPr lang="en-US" altLang="zh-CN" sz="2400" b="1" dirty="0">
                <a:solidFill>
                  <a:schemeClr val="tx1"/>
                </a:solidFill>
                <a:latin typeface="黑体" panose="02010609060101010101" pitchFamily="49" charset="-122"/>
                <a:ea typeface="黑体" panose="02010609060101010101" pitchFamily="49" charset="-122"/>
              </a:rPr>
              <a:t>5</a:t>
            </a:r>
            <a:r>
              <a:rPr lang="zh-CN" altLang="en-US" sz="2400" b="1" dirty="0">
                <a:solidFill>
                  <a:schemeClr val="tx1"/>
                </a:solidFill>
                <a:latin typeface="黑体" panose="02010609060101010101" pitchFamily="49" charset="-122"/>
                <a:ea typeface="黑体" panose="02010609060101010101" pitchFamily="49" charset="-122"/>
              </a:rPr>
              <a:t>种颜色中的</a:t>
            </a:r>
            <a:r>
              <a:rPr lang="en-US" altLang="zh-CN" sz="2400" b="1" dirty="0">
                <a:solidFill>
                  <a:schemeClr val="tx1"/>
                </a:solidFill>
                <a:latin typeface="黑体" panose="02010609060101010101" pitchFamily="49" charset="-122"/>
                <a:ea typeface="黑体" panose="02010609060101010101" pitchFamily="49" charset="-122"/>
              </a:rPr>
              <a:t>3</a:t>
            </a:r>
            <a:r>
              <a:rPr lang="zh-CN" altLang="en-US" sz="2400" b="1" dirty="0">
                <a:solidFill>
                  <a:schemeClr val="tx1"/>
                </a:solidFill>
                <a:latin typeface="黑体" panose="02010609060101010101" pitchFamily="49" charset="-122"/>
                <a:ea typeface="黑体" panose="02010609060101010101" pitchFamily="49" charset="-122"/>
              </a:rPr>
              <a:t>种颜色搭配。</a:t>
            </a:r>
            <a:endParaRPr lang="en-US" altLang="zh-CN" sz="2400" b="1" dirty="0">
              <a:solidFill>
                <a:schemeClr val="tx1"/>
              </a:solidFill>
              <a:latin typeface="黑体" panose="02010609060101010101" pitchFamily="49" charset="-122"/>
              <a:ea typeface="黑体" panose="02010609060101010101" pitchFamily="49" charset="-122"/>
            </a:endParaRPr>
          </a:p>
          <a:p>
            <a:pPr marL="987425" indent="-987425" algn="l"/>
            <a:r>
              <a:rPr lang="en-US" altLang="zh-CN" sz="2400" b="1" dirty="0">
                <a:solidFill>
                  <a:schemeClr val="tx1"/>
                </a:solidFill>
                <a:latin typeface="黑体" panose="02010609060101010101" pitchFamily="49" charset="-122"/>
                <a:ea typeface="黑体" panose="02010609060101010101" pitchFamily="49" charset="-122"/>
              </a:rPr>
              <a:t>     </a:t>
            </a:r>
            <a:r>
              <a:rPr lang="zh-CN" altLang="en-US" sz="2400" b="1" dirty="0">
                <a:solidFill>
                  <a:schemeClr val="tx1"/>
                </a:solidFill>
                <a:latin typeface="黑体" panose="02010609060101010101" pitchFamily="49" charset="-122"/>
                <a:ea typeface="黑体" panose="02010609060101010101" pitchFamily="49" charset="-122"/>
              </a:rPr>
              <a:t>证明可以挑出</a:t>
            </a:r>
            <a:r>
              <a:rPr lang="en-US" altLang="zh-CN" sz="2400" b="1" dirty="0">
                <a:solidFill>
                  <a:schemeClr val="tx1"/>
                </a:solidFill>
                <a:latin typeface="黑体" panose="02010609060101010101" pitchFamily="49" charset="-122"/>
                <a:ea typeface="黑体" panose="02010609060101010101" pitchFamily="49" charset="-122"/>
              </a:rPr>
              <a:t>3</a:t>
            </a:r>
            <a:r>
              <a:rPr lang="zh-CN" altLang="en-US" sz="2400" b="1" dirty="0">
                <a:solidFill>
                  <a:schemeClr val="tx1"/>
                </a:solidFill>
                <a:latin typeface="黑体" panose="02010609060101010101" pitchFamily="49" charset="-122"/>
                <a:ea typeface="黑体" panose="02010609060101010101" pitchFamily="49" charset="-122"/>
              </a:rPr>
              <a:t>种双色布，它们恰有</a:t>
            </a:r>
            <a:r>
              <a:rPr lang="en-US" altLang="zh-CN" sz="2400" b="1" dirty="0">
                <a:solidFill>
                  <a:schemeClr val="tx1"/>
                </a:solidFill>
                <a:latin typeface="黑体" panose="02010609060101010101" pitchFamily="49" charset="-122"/>
                <a:ea typeface="黑体" panose="02010609060101010101" pitchFamily="49" charset="-122"/>
              </a:rPr>
              <a:t>6</a:t>
            </a:r>
            <a:r>
              <a:rPr lang="zh-CN" altLang="en-US" sz="2400" b="1" dirty="0">
                <a:solidFill>
                  <a:schemeClr val="tx1"/>
                </a:solidFill>
                <a:latin typeface="黑体" panose="02010609060101010101" pitchFamily="49" charset="-122"/>
                <a:ea typeface="黑体" panose="02010609060101010101" pitchFamily="49" charset="-122"/>
              </a:rPr>
              <a:t>种不同的颜色。</a:t>
            </a:r>
          </a:p>
        </p:txBody>
      </p:sp>
    </p:spTree>
    <p:extLst>
      <p:ext uri="{BB962C8B-B14F-4D97-AF65-F5344CB8AC3E}">
        <p14:creationId xmlns:p14="http://schemas.microsoft.com/office/powerpoint/2010/main" val="132863682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ChangeArrowheads="1"/>
          </p:cNvSpPr>
          <p:nvPr/>
        </p:nvSpPr>
        <p:spPr bwMode="auto">
          <a:xfrm>
            <a:off x="0" y="2719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8213" name="Text Box 5"/>
          <p:cNvSpPr txBox="1">
            <a:spLocks noChangeArrowheads="1"/>
          </p:cNvSpPr>
          <p:nvPr/>
        </p:nvSpPr>
        <p:spPr bwMode="auto">
          <a:xfrm>
            <a:off x="-25122" y="1052736"/>
            <a:ext cx="9036496" cy="509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892175" indent="-8921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36575" indent="-536575" algn="l" eaLnBrk="1" hangingPunct="1">
              <a:spcBef>
                <a:spcPct val="10000"/>
              </a:spcBef>
            </a:pPr>
            <a:r>
              <a:rPr lang="zh-CN" altLang="en-US" sz="2800" b="1" dirty="0">
                <a:solidFill>
                  <a:srgbClr val="333300"/>
                </a:solidFill>
                <a:latin typeface="黑体" panose="02010609060101010101" pitchFamily="49" charset="-122"/>
                <a:ea typeface="黑体" panose="02010609060101010101" pitchFamily="49" charset="-122"/>
              </a:rPr>
              <a:t>解</a:t>
            </a:r>
            <a:r>
              <a:rPr lang="en-US" altLang="zh-CN" sz="2800" b="1" dirty="0">
                <a:solidFill>
                  <a:srgbClr val="333300"/>
                </a:solidFill>
                <a:latin typeface="黑体" panose="02010609060101010101" pitchFamily="49" charset="-122"/>
                <a:ea typeface="黑体" panose="02010609060101010101" pitchFamily="49" charset="-122"/>
              </a:rPr>
              <a:t>:</a:t>
            </a:r>
            <a:r>
              <a:rPr lang="zh-CN" altLang="en-US" sz="2800" b="1" dirty="0">
                <a:solidFill>
                  <a:srgbClr val="333300"/>
                </a:solidFill>
                <a:latin typeface="黑体" panose="02010609060101010101" pitchFamily="49" charset="-122"/>
                <a:ea typeface="黑体" panose="02010609060101010101" pitchFamily="49" charset="-122"/>
              </a:rPr>
              <a:t>构造图</a:t>
            </a:r>
            <a:r>
              <a:rPr lang="en-US" altLang="zh-CN" sz="2800" b="1" dirty="0">
                <a:solidFill>
                  <a:srgbClr val="333300"/>
                </a:solidFill>
                <a:latin typeface="黑体" panose="02010609060101010101" pitchFamily="49" charset="-122"/>
                <a:ea typeface="黑体" panose="02010609060101010101" pitchFamily="49" charset="-122"/>
              </a:rPr>
              <a:t>G=(V,E)</a:t>
            </a:r>
            <a:r>
              <a:rPr lang="zh-CN" altLang="en-US" sz="2800" b="1" dirty="0">
                <a:solidFill>
                  <a:srgbClr val="333300"/>
                </a:solidFill>
                <a:latin typeface="黑体" panose="02010609060101010101" pitchFamily="49" charset="-122"/>
                <a:ea typeface="黑体" panose="02010609060101010101" pitchFamily="49" charset="-122"/>
              </a:rPr>
              <a:t>如下</a:t>
            </a:r>
            <a:r>
              <a:rPr lang="en-US" altLang="zh-CN" sz="2800" b="1" dirty="0">
                <a:solidFill>
                  <a:srgbClr val="333300"/>
                </a:solidFill>
                <a:latin typeface="黑体" panose="02010609060101010101" pitchFamily="49" charset="-122"/>
                <a:ea typeface="黑体" panose="02010609060101010101" pitchFamily="49" charset="-122"/>
              </a:rPr>
              <a:t>:</a:t>
            </a:r>
            <a:r>
              <a:rPr lang="zh-CN" altLang="en-US" sz="2800" b="1" dirty="0">
                <a:solidFill>
                  <a:srgbClr val="333300"/>
                </a:solidFill>
                <a:latin typeface="黑体" panose="02010609060101010101" pitchFamily="49" charset="-122"/>
                <a:ea typeface="黑体" panose="02010609060101010101" pitchFamily="49" charset="-122"/>
              </a:rPr>
              <a:t>以</a:t>
            </a:r>
            <a:r>
              <a:rPr lang="en-US" altLang="zh-CN" sz="2800" b="1" dirty="0">
                <a:solidFill>
                  <a:srgbClr val="333300"/>
                </a:solidFill>
                <a:latin typeface="黑体" panose="02010609060101010101" pitchFamily="49" charset="-122"/>
                <a:ea typeface="黑体" panose="02010609060101010101" pitchFamily="49" charset="-122"/>
              </a:rPr>
              <a:t>6</a:t>
            </a:r>
            <a:r>
              <a:rPr lang="zh-CN" altLang="en-US" sz="2800" b="1" dirty="0">
                <a:solidFill>
                  <a:srgbClr val="333300"/>
                </a:solidFill>
                <a:latin typeface="黑体" panose="02010609060101010101" pitchFamily="49" charset="-122"/>
                <a:ea typeface="黑体" panose="02010609060101010101" pitchFamily="49" charset="-122"/>
              </a:rPr>
              <a:t>个顶点表示</a:t>
            </a:r>
            <a:r>
              <a:rPr lang="en-US" altLang="zh-CN" sz="2800" b="1" dirty="0">
                <a:solidFill>
                  <a:srgbClr val="333300"/>
                </a:solidFill>
                <a:latin typeface="黑体" panose="02010609060101010101" pitchFamily="49" charset="-122"/>
                <a:ea typeface="黑体" panose="02010609060101010101" pitchFamily="49" charset="-122"/>
              </a:rPr>
              <a:t>6</a:t>
            </a:r>
            <a:r>
              <a:rPr lang="zh-CN" altLang="en-US" sz="2800" b="1" dirty="0">
                <a:solidFill>
                  <a:srgbClr val="333300"/>
                </a:solidFill>
                <a:latin typeface="黑体" panose="02010609060101010101" pitchFamily="49" charset="-122"/>
                <a:ea typeface="黑体" panose="02010609060101010101" pitchFamily="49" charset="-122"/>
              </a:rPr>
              <a:t>种不同的颜色</a:t>
            </a:r>
            <a:r>
              <a:rPr lang="en-US" altLang="zh-CN" sz="2800" b="1" dirty="0">
                <a:solidFill>
                  <a:srgbClr val="333300"/>
                </a:solidFill>
                <a:latin typeface="黑体" panose="02010609060101010101" pitchFamily="49" charset="-122"/>
                <a:ea typeface="黑体" panose="02010609060101010101" pitchFamily="49" charset="-122"/>
              </a:rPr>
              <a:t>; </a:t>
            </a:r>
            <a:r>
              <a:rPr lang="zh-CN" altLang="en-US" sz="2800" b="1" dirty="0">
                <a:solidFill>
                  <a:srgbClr val="333300"/>
                </a:solidFill>
                <a:latin typeface="黑体" panose="02010609060101010101" pitchFamily="49" charset="-122"/>
                <a:ea typeface="黑体" panose="02010609060101010101" pitchFamily="49" charset="-122"/>
              </a:rPr>
              <a:t>若两种颜色出现在双色布品种中</a:t>
            </a:r>
            <a:r>
              <a:rPr lang="en-US" altLang="zh-CN" sz="2800" b="1" dirty="0">
                <a:solidFill>
                  <a:srgbClr val="333300"/>
                </a:solidFill>
                <a:latin typeface="黑体" panose="02010609060101010101" pitchFamily="49" charset="-122"/>
                <a:ea typeface="黑体" panose="02010609060101010101" pitchFamily="49" charset="-122"/>
              </a:rPr>
              <a:t>,</a:t>
            </a:r>
            <a:r>
              <a:rPr lang="zh-CN" altLang="en-US" sz="2800" b="1" dirty="0">
                <a:solidFill>
                  <a:srgbClr val="333300"/>
                </a:solidFill>
                <a:latin typeface="黑体" panose="02010609060101010101" pitchFamily="49" charset="-122"/>
                <a:ea typeface="黑体" panose="02010609060101010101" pitchFamily="49" charset="-122"/>
              </a:rPr>
              <a:t>则它们对应的两个顶点之间有边连接。</a:t>
            </a:r>
            <a:endParaRPr lang="en-US" altLang="zh-CN" sz="2800" b="1" dirty="0">
              <a:solidFill>
                <a:srgbClr val="333300"/>
              </a:solidFill>
              <a:latin typeface="黑体" panose="02010609060101010101" pitchFamily="49" charset="-122"/>
              <a:ea typeface="黑体" panose="02010609060101010101" pitchFamily="49" charset="-122"/>
            </a:endParaRPr>
          </a:p>
          <a:p>
            <a:pPr marL="536575" indent="-536575" algn="l" eaLnBrk="1" hangingPunct="1">
              <a:spcBef>
                <a:spcPct val="10000"/>
              </a:spcBef>
            </a:pPr>
            <a:r>
              <a:rPr lang="en-US" altLang="zh-CN" sz="2800" b="1" dirty="0">
                <a:solidFill>
                  <a:srgbClr val="333300"/>
                </a:solidFill>
                <a:latin typeface="黑体" panose="02010609060101010101" pitchFamily="49" charset="-122"/>
                <a:ea typeface="黑体" panose="02010609060101010101" pitchFamily="49" charset="-122"/>
              </a:rPr>
              <a:t>   </a:t>
            </a:r>
            <a:r>
              <a:rPr lang="zh-CN" altLang="en-US" sz="2800" b="1" dirty="0">
                <a:solidFill>
                  <a:srgbClr val="333300"/>
                </a:solidFill>
                <a:latin typeface="黑体" panose="02010609060101010101" pitchFamily="49" charset="-122"/>
                <a:ea typeface="黑体" panose="02010609060101010101" pitchFamily="49" charset="-122"/>
              </a:rPr>
              <a:t>在图</a:t>
            </a:r>
            <a:r>
              <a:rPr lang="en-US" altLang="zh-CN" sz="2800" b="1" dirty="0">
                <a:solidFill>
                  <a:srgbClr val="333300"/>
                </a:solidFill>
                <a:latin typeface="黑体" panose="02010609060101010101" pitchFamily="49" charset="-122"/>
                <a:ea typeface="黑体" panose="02010609060101010101" pitchFamily="49" charset="-122"/>
              </a:rPr>
              <a:t>G</a:t>
            </a:r>
            <a:r>
              <a:rPr lang="zh-CN" altLang="en-US" sz="2800" b="1" dirty="0">
                <a:solidFill>
                  <a:srgbClr val="333300"/>
                </a:solidFill>
                <a:latin typeface="黑体" panose="02010609060101010101" pitchFamily="49" charset="-122"/>
                <a:ea typeface="黑体" panose="02010609060101010101" pitchFamily="49" charset="-122"/>
              </a:rPr>
              <a:t>中，任意一个顶点的度数至少是</a:t>
            </a:r>
            <a:r>
              <a:rPr lang="en-US" altLang="zh-CN" sz="2800" b="1" dirty="0">
                <a:solidFill>
                  <a:srgbClr val="333300"/>
                </a:solidFill>
                <a:latin typeface="黑体" panose="02010609060101010101" pitchFamily="49" charset="-122"/>
                <a:ea typeface="黑体" panose="02010609060101010101" pitchFamily="49" charset="-122"/>
              </a:rPr>
              <a:t>3</a:t>
            </a:r>
            <a:r>
              <a:rPr lang="zh-CN" altLang="en-US" sz="2800" b="1" dirty="0">
                <a:solidFill>
                  <a:srgbClr val="333300"/>
                </a:solidFill>
                <a:latin typeface="黑体" panose="02010609060101010101" pitchFamily="49" charset="-122"/>
                <a:ea typeface="黑体" panose="02010609060101010101" pitchFamily="49" charset="-122"/>
              </a:rPr>
              <a:t>，于是任意两个顶点的度数之和至少是</a:t>
            </a:r>
            <a:r>
              <a:rPr lang="en-US" altLang="zh-CN" sz="2800" b="1" dirty="0">
                <a:solidFill>
                  <a:srgbClr val="333300"/>
                </a:solidFill>
                <a:latin typeface="黑体" panose="02010609060101010101" pitchFamily="49" charset="-122"/>
                <a:ea typeface="黑体" panose="02010609060101010101" pitchFamily="49" charset="-122"/>
              </a:rPr>
              <a:t>6</a:t>
            </a:r>
            <a:r>
              <a:rPr lang="zh-CN" altLang="en-US" sz="2800" b="1" dirty="0">
                <a:solidFill>
                  <a:srgbClr val="333300"/>
                </a:solidFill>
                <a:latin typeface="黑体" panose="02010609060101010101" pitchFamily="49" charset="-122"/>
                <a:ea typeface="黑体" panose="02010609060101010101" pitchFamily="49" charset="-122"/>
              </a:rPr>
              <a:t>，即对于任意</a:t>
            </a:r>
            <a:r>
              <a:rPr lang="en-US" altLang="zh-CN" sz="2800" b="1" dirty="0">
                <a:solidFill>
                  <a:srgbClr val="333300"/>
                </a:solidFill>
                <a:latin typeface="黑体" panose="02010609060101010101" pitchFamily="49" charset="-122"/>
                <a:ea typeface="黑体" panose="02010609060101010101" pitchFamily="49" charset="-122"/>
              </a:rPr>
              <a:t>u</a:t>
            </a:r>
            <a:r>
              <a:rPr lang="zh-CN" altLang="en-US" sz="2800" b="1" dirty="0">
                <a:solidFill>
                  <a:srgbClr val="333300"/>
                </a:solidFill>
                <a:latin typeface="黑体" panose="02010609060101010101" pitchFamily="49" charset="-122"/>
                <a:ea typeface="黑体" panose="02010609060101010101" pitchFamily="49" charset="-122"/>
              </a:rPr>
              <a:t>与</a:t>
            </a:r>
            <a:r>
              <a:rPr lang="en-US" altLang="zh-CN" sz="2800" b="1" dirty="0">
                <a:solidFill>
                  <a:srgbClr val="333300"/>
                </a:solidFill>
                <a:latin typeface="黑体" panose="02010609060101010101" pitchFamily="49" charset="-122"/>
                <a:ea typeface="黑体" panose="02010609060101010101" pitchFamily="49" charset="-122"/>
              </a:rPr>
              <a:t>v</a:t>
            </a:r>
            <a:r>
              <a:rPr lang="zh-CN" altLang="en-US" sz="2800" b="1" dirty="0">
                <a:solidFill>
                  <a:srgbClr val="333300"/>
                </a:solidFill>
                <a:latin typeface="黑体" panose="02010609060101010101" pitchFamily="49" charset="-122"/>
                <a:ea typeface="黑体" panose="02010609060101010101" pitchFamily="49" charset="-122"/>
              </a:rPr>
              <a:t>，有</a:t>
            </a:r>
            <a:endParaRPr lang="en-US" altLang="zh-CN" sz="2800" b="1" dirty="0">
              <a:solidFill>
                <a:srgbClr val="333300"/>
              </a:solidFill>
              <a:latin typeface="黑体" panose="02010609060101010101" pitchFamily="49" charset="-122"/>
              <a:ea typeface="黑体" panose="02010609060101010101" pitchFamily="49" charset="-122"/>
            </a:endParaRPr>
          </a:p>
          <a:p>
            <a:pPr marL="536575" indent="-536575" algn="l" eaLnBrk="1" hangingPunct="1">
              <a:spcBef>
                <a:spcPct val="10000"/>
              </a:spcBef>
            </a:pPr>
            <a:r>
              <a:rPr lang="en-US" altLang="zh-CN" sz="2800" b="1" dirty="0">
                <a:solidFill>
                  <a:srgbClr val="333300"/>
                </a:solidFill>
                <a:latin typeface="黑体" panose="02010609060101010101" pitchFamily="49" charset="-122"/>
                <a:ea typeface="黑体" panose="02010609060101010101" pitchFamily="49" charset="-122"/>
              </a:rPr>
              <a:t>             d(u)+d(v)</a:t>
            </a:r>
            <a:r>
              <a:rPr lang="en-US" altLang="zh-CN" sz="2800" dirty="0"/>
              <a:t> ≥ 3+3</a:t>
            </a:r>
            <a:r>
              <a:rPr lang="en-US" altLang="zh-CN" sz="2800" b="1" dirty="0">
                <a:solidFill>
                  <a:srgbClr val="333300"/>
                </a:solidFill>
                <a:latin typeface="黑体" panose="02010609060101010101" pitchFamily="49" charset="-122"/>
                <a:ea typeface="黑体" panose="02010609060101010101" pitchFamily="49" charset="-122"/>
              </a:rPr>
              <a:t>=6</a:t>
            </a:r>
          </a:p>
          <a:p>
            <a:pPr marL="536575" indent="-536575" algn="l" eaLnBrk="1" hangingPunct="1">
              <a:spcBef>
                <a:spcPct val="10000"/>
              </a:spcBef>
            </a:pPr>
            <a:r>
              <a:rPr lang="en-US" altLang="zh-CN" sz="2800" b="1" dirty="0">
                <a:solidFill>
                  <a:srgbClr val="333300"/>
                </a:solidFill>
                <a:latin typeface="黑体" panose="02010609060101010101" pitchFamily="49" charset="-122"/>
                <a:ea typeface="黑体" panose="02010609060101010101" pitchFamily="49" charset="-122"/>
              </a:rPr>
              <a:t>   </a:t>
            </a:r>
            <a:r>
              <a:rPr lang="zh-CN" altLang="en-US" sz="2800" b="1" dirty="0">
                <a:solidFill>
                  <a:srgbClr val="333300"/>
                </a:solidFill>
                <a:latin typeface="黑体" panose="02010609060101010101" pitchFamily="49" charset="-122"/>
                <a:ea typeface="黑体" panose="02010609060101010101" pitchFamily="49" charset="-122"/>
              </a:rPr>
              <a:t>因此，</a:t>
            </a:r>
            <a:r>
              <a:rPr lang="en-US" altLang="zh-CN" sz="2800" b="1" dirty="0">
                <a:solidFill>
                  <a:srgbClr val="333300"/>
                </a:solidFill>
                <a:latin typeface="黑体" panose="02010609060101010101" pitchFamily="49" charset="-122"/>
                <a:ea typeface="黑体" panose="02010609060101010101" pitchFamily="49" charset="-122"/>
              </a:rPr>
              <a:t>G</a:t>
            </a:r>
            <a:r>
              <a:rPr lang="zh-CN" altLang="en-US" sz="2800" b="1" dirty="0">
                <a:solidFill>
                  <a:srgbClr val="333300"/>
                </a:solidFill>
                <a:latin typeface="黑体" panose="02010609060101010101" pitchFamily="49" charset="-122"/>
                <a:ea typeface="黑体" panose="02010609060101010101" pitchFamily="49" charset="-122"/>
              </a:rPr>
              <a:t>满足存在哈密顿回路的充分条件。</a:t>
            </a:r>
            <a:endParaRPr lang="en-US" altLang="zh-CN" sz="2800" b="1" dirty="0">
              <a:solidFill>
                <a:srgbClr val="333300"/>
              </a:solidFill>
              <a:latin typeface="黑体" panose="02010609060101010101" pitchFamily="49" charset="-122"/>
              <a:ea typeface="黑体" panose="02010609060101010101" pitchFamily="49" charset="-122"/>
            </a:endParaRPr>
          </a:p>
          <a:p>
            <a:pPr marL="536575" indent="-536575" algn="l" eaLnBrk="1" hangingPunct="1">
              <a:spcBef>
                <a:spcPct val="10000"/>
              </a:spcBef>
            </a:pPr>
            <a:r>
              <a:rPr lang="zh-CN" altLang="en-US" sz="2800" b="1" dirty="0">
                <a:solidFill>
                  <a:srgbClr val="333300"/>
                </a:solidFill>
                <a:latin typeface="黑体" panose="02010609060101010101" pitchFamily="49" charset="-122"/>
                <a:ea typeface="黑体" panose="02010609060101010101" pitchFamily="49" charset="-122"/>
              </a:rPr>
              <a:t>   因此，在图</a:t>
            </a:r>
            <a:r>
              <a:rPr lang="en-US" altLang="zh-CN" sz="2800" b="1" dirty="0">
                <a:solidFill>
                  <a:srgbClr val="333300"/>
                </a:solidFill>
                <a:latin typeface="黑体" panose="02010609060101010101" pitchFamily="49" charset="-122"/>
                <a:ea typeface="黑体" panose="02010609060101010101" pitchFamily="49" charset="-122"/>
              </a:rPr>
              <a:t>G</a:t>
            </a:r>
            <a:r>
              <a:rPr lang="zh-CN" altLang="en-US" sz="2800" b="1" dirty="0">
                <a:solidFill>
                  <a:srgbClr val="333300"/>
                </a:solidFill>
                <a:latin typeface="黑体" panose="02010609060101010101" pitchFamily="49" charset="-122"/>
                <a:ea typeface="黑体" panose="02010609060101010101" pitchFamily="49" charset="-122"/>
              </a:rPr>
              <a:t>中，存在哈密顿回路。</a:t>
            </a:r>
            <a:endParaRPr lang="en-US" altLang="zh-CN" sz="2800" b="1" dirty="0">
              <a:solidFill>
                <a:srgbClr val="333300"/>
              </a:solidFill>
              <a:latin typeface="黑体" panose="02010609060101010101" pitchFamily="49" charset="-122"/>
              <a:ea typeface="黑体" panose="02010609060101010101" pitchFamily="49" charset="-122"/>
            </a:endParaRPr>
          </a:p>
          <a:p>
            <a:pPr marL="536575" indent="-536575" algn="l" eaLnBrk="1" hangingPunct="1">
              <a:spcBef>
                <a:spcPct val="10000"/>
              </a:spcBef>
            </a:pPr>
            <a:r>
              <a:rPr lang="en-US" altLang="zh-CN" sz="2800" b="1" dirty="0">
                <a:solidFill>
                  <a:srgbClr val="333300"/>
                </a:solidFill>
                <a:latin typeface="黑体" panose="02010609060101010101" pitchFamily="49" charset="-122"/>
                <a:ea typeface="黑体" panose="02010609060101010101" pitchFamily="49" charset="-122"/>
              </a:rPr>
              <a:t>   </a:t>
            </a:r>
            <a:r>
              <a:rPr lang="zh-CN" altLang="en-US" sz="2800" b="1" dirty="0">
                <a:solidFill>
                  <a:srgbClr val="333300"/>
                </a:solidFill>
                <a:latin typeface="黑体" panose="02010609060101010101" pitchFamily="49" charset="-122"/>
                <a:ea typeface="黑体" panose="02010609060101010101" pitchFamily="49" charset="-122"/>
              </a:rPr>
              <a:t>不妨设回路为</a:t>
            </a:r>
            <a:r>
              <a:rPr lang="en-US" altLang="zh-CN" sz="2800" b="1" dirty="0" err="1">
                <a:solidFill>
                  <a:srgbClr val="333300"/>
                </a:solidFill>
                <a:latin typeface="黑体" panose="02010609060101010101" pitchFamily="49" charset="-122"/>
                <a:ea typeface="黑体" panose="02010609060101010101" pitchFamily="49" charset="-122"/>
              </a:rPr>
              <a:t>a,b,c,d,e,f,a</a:t>
            </a:r>
            <a:r>
              <a:rPr lang="zh-CN" altLang="en-US" sz="2800" b="1" dirty="0">
                <a:solidFill>
                  <a:srgbClr val="333300"/>
                </a:solidFill>
                <a:latin typeface="黑体" panose="02010609060101010101" pitchFamily="49" charset="-122"/>
                <a:ea typeface="黑体" panose="02010609060101010101" pitchFamily="49" charset="-122"/>
              </a:rPr>
              <a:t>。 </a:t>
            </a:r>
            <a:endParaRPr lang="en-US" altLang="zh-CN" sz="2800" b="1" dirty="0">
              <a:solidFill>
                <a:srgbClr val="333300"/>
              </a:solidFill>
              <a:latin typeface="黑体" panose="02010609060101010101" pitchFamily="49" charset="-122"/>
              <a:ea typeface="黑体" panose="02010609060101010101" pitchFamily="49" charset="-122"/>
            </a:endParaRPr>
          </a:p>
          <a:p>
            <a:pPr marL="536575" indent="-536575" algn="l" eaLnBrk="1" hangingPunct="1">
              <a:spcBef>
                <a:spcPct val="10000"/>
              </a:spcBef>
            </a:pPr>
            <a:r>
              <a:rPr lang="en-US" altLang="zh-CN" sz="2800" b="1" dirty="0">
                <a:solidFill>
                  <a:srgbClr val="333300"/>
                </a:solidFill>
                <a:latin typeface="黑体" panose="02010609060101010101" pitchFamily="49" charset="-122"/>
                <a:ea typeface="黑体" panose="02010609060101010101" pitchFamily="49" charset="-122"/>
              </a:rPr>
              <a:t>   </a:t>
            </a:r>
            <a:r>
              <a:rPr lang="zh-CN" altLang="en-US" sz="2800" b="1" dirty="0">
                <a:solidFill>
                  <a:srgbClr val="333300"/>
                </a:solidFill>
                <a:latin typeface="黑体" panose="02010609060101010101" pitchFamily="49" charset="-122"/>
                <a:ea typeface="黑体" panose="02010609060101010101" pitchFamily="49" charset="-122"/>
              </a:rPr>
              <a:t>按此回路可以找到两组“</a:t>
            </a:r>
            <a:r>
              <a:rPr lang="en-US" altLang="zh-CN" sz="2800" b="1" dirty="0">
                <a:solidFill>
                  <a:srgbClr val="333300"/>
                </a:solidFill>
                <a:latin typeface="黑体" panose="02010609060101010101" pitchFamily="49" charset="-122"/>
                <a:ea typeface="黑体" panose="02010609060101010101" pitchFamily="49" charset="-122"/>
              </a:rPr>
              <a:t>4</a:t>
            </a:r>
            <a:r>
              <a:rPr lang="zh-CN" altLang="en-US" sz="2800" b="1" dirty="0">
                <a:solidFill>
                  <a:srgbClr val="333300"/>
                </a:solidFill>
                <a:latin typeface="黑体" panose="02010609060101010101" pitchFamily="49" charset="-122"/>
                <a:ea typeface="黑体" panose="02010609060101010101" pitchFamily="49" charset="-122"/>
              </a:rPr>
              <a:t>种双色布”：</a:t>
            </a:r>
            <a:r>
              <a:rPr lang="en-US" altLang="zh-CN" sz="2800" b="1" dirty="0" err="1">
                <a:solidFill>
                  <a:srgbClr val="333300"/>
                </a:solidFill>
                <a:latin typeface="黑体" panose="02010609060101010101" pitchFamily="49" charset="-122"/>
                <a:ea typeface="黑体" panose="02010609060101010101" pitchFamily="49" charset="-122"/>
              </a:rPr>
              <a:t>ab,cd</a:t>
            </a:r>
            <a:r>
              <a:rPr lang="en-US" altLang="zh-CN" sz="2800" b="1" dirty="0">
                <a:solidFill>
                  <a:srgbClr val="333300"/>
                </a:solidFill>
                <a:latin typeface="黑体" panose="02010609060101010101" pitchFamily="49" charset="-122"/>
                <a:ea typeface="黑体" panose="02010609060101010101" pitchFamily="49" charset="-122"/>
              </a:rPr>
              <a:t>, </a:t>
            </a:r>
            <a:r>
              <a:rPr lang="en-US" altLang="zh-CN" sz="2800" b="1" dirty="0" err="1">
                <a:solidFill>
                  <a:srgbClr val="333300"/>
                </a:solidFill>
                <a:latin typeface="黑体" panose="02010609060101010101" pitchFamily="49" charset="-122"/>
                <a:ea typeface="黑体" panose="02010609060101010101" pitchFamily="49" charset="-122"/>
              </a:rPr>
              <a:t>ef</a:t>
            </a:r>
            <a:r>
              <a:rPr lang="zh-CN" altLang="en-US" sz="2800" b="1" dirty="0">
                <a:solidFill>
                  <a:srgbClr val="333300"/>
                </a:solidFill>
                <a:latin typeface="黑体" panose="02010609060101010101" pitchFamily="49" charset="-122"/>
                <a:ea typeface="黑体" panose="02010609060101010101" pitchFamily="49" charset="-122"/>
              </a:rPr>
              <a:t>，或</a:t>
            </a:r>
            <a:r>
              <a:rPr lang="en-US" altLang="zh-CN" sz="2800" b="1" dirty="0" err="1">
                <a:solidFill>
                  <a:srgbClr val="333300"/>
                </a:solidFill>
                <a:latin typeface="黑体" panose="02010609060101010101" pitchFamily="49" charset="-122"/>
                <a:ea typeface="黑体" panose="02010609060101010101" pitchFamily="49" charset="-122"/>
              </a:rPr>
              <a:t>bc,de,fa</a:t>
            </a:r>
            <a:r>
              <a:rPr lang="en-US" altLang="zh-CN" sz="2800" b="1" dirty="0">
                <a:solidFill>
                  <a:srgbClr val="333300"/>
                </a:solidFill>
                <a:latin typeface="黑体" panose="02010609060101010101" pitchFamily="49" charset="-122"/>
                <a:ea typeface="黑体" panose="02010609060101010101" pitchFamily="49" charset="-122"/>
              </a:rPr>
              <a:t>,</a:t>
            </a:r>
            <a:r>
              <a:rPr lang="zh-CN" altLang="en-US" sz="2800" b="1" dirty="0">
                <a:solidFill>
                  <a:srgbClr val="333300"/>
                </a:solidFill>
                <a:latin typeface="黑体" panose="02010609060101010101" pitchFamily="49" charset="-122"/>
                <a:ea typeface="黑体" panose="02010609060101010101" pitchFamily="49" charset="-122"/>
              </a:rPr>
              <a:t>各自分别由</a:t>
            </a:r>
            <a:r>
              <a:rPr lang="en-US" altLang="zh-CN" sz="2800" b="1" dirty="0">
                <a:solidFill>
                  <a:srgbClr val="333300"/>
                </a:solidFill>
                <a:latin typeface="黑体" panose="02010609060101010101" pitchFamily="49" charset="-122"/>
                <a:ea typeface="黑体" panose="02010609060101010101" pitchFamily="49" charset="-122"/>
              </a:rPr>
              <a:t>6</a:t>
            </a:r>
            <a:r>
              <a:rPr lang="zh-CN" altLang="en-US" sz="2800" b="1" dirty="0">
                <a:latin typeface="黑体" panose="02010609060101010101" pitchFamily="49" charset="-122"/>
                <a:ea typeface="黑体" panose="02010609060101010101" pitchFamily="49" charset="-122"/>
              </a:rPr>
              <a:t>种不同的颜色的组成。</a:t>
            </a:r>
            <a:endParaRPr lang="en-US" altLang="zh-CN" sz="2800" b="1" dirty="0">
              <a:solidFill>
                <a:srgbClr val="3333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97844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82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82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82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82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82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82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82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descr="Rectangle: Click to edit Master text styles&#10;Second level&#10;Third level&#10;Fourth level&#10;Fifth level"/>
          <p:cNvSpPr>
            <a:spLocks noGrp="1" noChangeArrowheads="1"/>
          </p:cNvSpPr>
          <p:nvPr>
            <p:ph type="body" idx="1"/>
          </p:nvPr>
        </p:nvSpPr>
        <p:spPr>
          <a:xfrm>
            <a:off x="642938" y="357188"/>
            <a:ext cx="7848600" cy="4525962"/>
          </a:xfrm>
        </p:spPr>
        <p:txBody>
          <a:bodyPr/>
          <a:lstStyle/>
          <a:p>
            <a:pPr marL="0" indent="0">
              <a:lnSpc>
                <a:spcPct val="135000"/>
              </a:lnSpc>
              <a:buFont typeface="Wingdings" panose="05000000000000000000" pitchFamily="2" charset="2"/>
              <a:buNone/>
            </a:pPr>
            <a:r>
              <a:rPr lang="zh-CN" altLang="en-US" b="1">
                <a:solidFill>
                  <a:srgbClr val="C00000"/>
                </a:solidFill>
              </a:rPr>
              <a:t>补充题 </a:t>
            </a:r>
            <a:r>
              <a:rPr lang="zh-CN" altLang="en-US" dirty="0">
                <a:ea typeface="宋体" panose="02010600030101010101" pitchFamily="2" charset="-122"/>
              </a:rPr>
              <a:t>试用</a:t>
            </a:r>
            <a:r>
              <a:rPr lang="zh-CN" altLang="en-US" dirty="0">
                <a:solidFill>
                  <a:srgbClr val="FF0000"/>
                </a:solidFill>
                <a:ea typeface="宋体" panose="02010600030101010101" pitchFamily="2" charset="-122"/>
              </a:rPr>
              <a:t>两种图论</a:t>
            </a:r>
            <a:r>
              <a:rPr lang="zh-CN" altLang="en-US" dirty="0">
                <a:ea typeface="宋体" panose="02010600030101010101" pitchFamily="2" charset="-122"/>
              </a:rPr>
              <a:t>方法判断下列</a:t>
            </a:r>
            <a:r>
              <a:rPr lang="zh-CN" altLang="en-US" dirty="0">
                <a:solidFill>
                  <a:srgbClr val="FF0000"/>
                </a:solidFill>
                <a:ea typeface="宋体" panose="02010600030101010101" pitchFamily="2" charset="-122"/>
              </a:rPr>
              <a:t>两组</a:t>
            </a:r>
            <a:r>
              <a:rPr lang="zh-CN" altLang="en-US" dirty="0">
                <a:ea typeface="宋体" panose="02010600030101010101" pitchFamily="2" charset="-122"/>
              </a:rPr>
              <a:t>各</a:t>
            </a:r>
            <a:r>
              <a:rPr lang="en-US" altLang="zh-CN" dirty="0">
                <a:ea typeface="宋体" panose="02010600030101010101" pitchFamily="2" charset="-122"/>
              </a:rPr>
              <a:t>5</a:t>
            </a:r>
            <a:r>
              <a:rPr lang="zh-CN" altLang="en-US" dirty="0">
                <a:ea typeface="宋体" panose="02010600030101010101" pitchFamily="2" charset="-122"/>
              </a:rPr>
              <a:t>个英文单词是否可以分别构成这样的序列</a:t>
            </a:r>
            <a:r>
              <a:rPr lang="en-US" altLang="zh-CN" dirty="0">
                <a:ea typeface="宋体" panose="02010600030101010101" pitchFamily="2" charset="-122"/>
              </a:rPr>
              <a:t>, </a:t>
            </a:r>
            <a:r>
              <a:rPr lang="zh-CN" altLang="en-US" dirty="0">
                <a:ea typeface="宋体" panose="02010600030101010101" pitchFamily="2" charset="-122"/>
              </a:rPr>
              <a:t>使得相邻的两个单词中前一个单词的末字母等于后一个单词的首字母，并讨论两种方法的特点。</a:t>
            </a:r>
            <a:endParaRPr lang="zh-CN" altLang="en-US" dirty="0"/>
          </a:p>
          <a:p>
            <a:pPr marL="0" indent="0">
              <a:spcBef>
                <a:spcPct val="50000"/>
              </a:spcBef>
              <a:buClr>
                <a:schemeClr val="tx1"/>
              </a:buClr>
              <a:buFont typeface="Wingdings" panose="05000000000000000000" pitchFamily="2" charset="2"/>
              <a:buNone/>
            </a:pPr>
            <a:r>
              <a:rPr lang="zh-CN" altLang="en-US" dirty="0"/>
              <a:t>（</a:t>
            </a:r>
            <a:r>
              <a:rPr lang="en-US" altLang="zh-CN" dirty="0"/>
              <a:t>1</a:t>
            </a:r>
            <a:r>
              <a:rPr lang="zh-CN" altLang="en-US" dirty="0"/>
              <a:t>）</a:t>
            </a:r>
            <a:r>
              <a:rPr lang="en-US" altLang="zh-CN" dirty="0"/>
              <a:t>mouse</a:t>
            </a:r>
            <a:r>
              <a:rPr lang="zh-CN" altLang="en-US" dirty="0"/>
              <a:t>、</a:t>
            </a:r>
            <a:r>
              <a:rPr lang="en-US" altLang="zh-CN" dirty="0" err="1"/>
              <a:t>acm</a:t>
            </a:r>
            <a:r>
              <a:rPr lang="zh-CN" altLang="en-US" dirty="0"/>
              <a:t>、</a:t>
            </a:r>
            <a:r>
              <a:rPr lang="en-US" altLang="zh-CN" dirty="0"/>
              <a:t>mom</a:t>
            </a:r>
            <a:r>
              <a:rPr lang="zh-CN" altLang="en-US" dirty="0"/>
              <a:t>、</a:t>
            </a:r>
            <a:r>
              <a:rPr lang="en-US" altLang="zh-CN" dirty="0" err="1"/>
              <a:t>monday</a:t>
            </a:r>
            <a:r>
              <a:rPr lang="zh-CN" altLang="en-US" dirty="0"/>
              <a:t>、</a:t>
            </a:r>
            <a:r>
              <a:rPr lang="en-US" altLang="zh-CN" dirty="0"/>
              <a:t>am</a:t>
            </a:r>
          </a:p>
          <a:p>
            <a:pPr marL="0" indent="0">
              <a:buClr>
                <a:schemeClr val="tx1"/>
              </a:buClr>
              <a:buFont typeface="Wingdings" panose="05000000000000000000" pitchFamily="2" charset="2"/>
              <a:buNone/>
            </a:pPr>
            <a:r>
              <a:rPr lang="zh-CN" altLang="en-US" dirty="0"/>
              <a:t>（</a:t>
            </a:r>
            <a:r>
              <a:rPr lang="en-US" altLang="zh-CN" dirty="0"/>
              <a:t>2</a:t>
            </a:r>
            <a:r>
              <a:rPr lang="zh-CN" altLang="en-US" dirty="0"/>
              <a:t>）</a:t>
            </a:r>
            <a:r>
              <a:rPr lang="en-US" altLang="zh-CN" dirty="0"/>
              <a:t>mouse</a:t>
            </a:r>
            <a:r>
              <a:rPr lang="zh-CN" altLang="en-US" dirty="0"/>
              <a:t>、</a:t>
            </a:r>
            <a:r>
              <a:rPr lang="en-US" altLang="zh-CN" dirty="0" err="1"/>
              <a:t>acm</a:t>
            </a:r>
            <a:r>
              <a:rPr lang="zh-CN" altLang="en-US" dirty="0"/>
              <a:t>、</a:t>
            </a:r>
            <a:r>
              <a:rPr lang="en-US" altLang="zh-CN" dirty="0"/>
              <a:t>mom</a:t>
            </a:r>
            <a:r>
              <a:rPr lang="zh-CN" altLang="en-US" dirty="0"/>
              <a:t>、</a:t>
            </a:r>
            <a:r>
              <a:rPr lang="en-US" altLang="zh-CN" dirty="0" err="1"/>
              <a:t>monday</a:t>
            </a:r>
            <a:r>
              <a:rPr lang="zh-CN" altLang="en-US" dirty="0"/>
              <a:t>、</a:t>
            </a:r>
            <a:r>
              <a:rPr lang="en-US" altLang="zh-CN" dirty="0" err="1"/>
              <a:t>ya</a:t>
            </a:r>
            <a:endParaRPr lang="en-US" altLang="zh-CN" dirty="0"/>
          </a:p>
          <a:p>
            <a:pPr marL="0" indent="0">
              <a:buFont typeface="Wingdings" panose="05000000000000000000" pitchFamily="2" charset="2"/>
              <a:buNone/>
            </a:pPr>
            <a:endParaRPr lang="en-US" altLang="zh-CN" dirty="0"/>
          </a:p>
        </p:txBody>
      </p:sp>
    </p:spTree>
    <p:extLst>
      <p:ext uri="{BB962C8B-B14F-4D97-AF65-F5344CB8AC3E}">
        <p14:creationId xmlns:p14="http://schemas.microsoft.com/office/powerpoint/2010/main" val="26914861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CB416-40ED-8818-35BE-CA7B4BE1EAD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9D0DE05-045E-BABB-44A3-1CE7B884AF35}"/>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25984D3F-7CA2-FCA2-D893-EE61FB17ADEF}"/>
              </a:ext>
            </a:extLst>
          </p:cNvPr>
          <p:cNvSpPr>
            <a:spLocks noGrp="1"/>
          </p:cNvSpPr>
          <p:nvPr>
            <p:ph type="sldNum" sz="quarter" idx="12"/>
          </p:nvPr>
        </p:nvSpPr>
        <p:spPr/>
        <p:txBody>
          <a:bodyPr/>
          <a:lstStyle/>
          <a:p>
            <a:fld id="{22E7FAF9-64E4-48CA-A43C-B91CD282074A}" type="slidenum">
              <a:rPr lang="en-US" altLang="zh-CN" smtClean="0"/>
              <a:pPr/>
              <a:t>5</a:t>
            </a:fld>
            <a:endParaRPr lang="en-US" altLang="zh-CN"/>
          </a:p>
        </p:txBody>
      </p:sp>
      <p:pic>
        <p:nvPicPr>
          <p:cNvPr id="6" name="图片 5">
            <a:extLst>
              <a:ext uri="{FF2B5EF4-FFF2-40B4-BE49-F238E27FC236}">
                <a16:creationId xmlns:a16="http://schemas.microsoft.com/office/drawing/2014/main" id="{C365CED4-BC34-D4B7-18DA-8E9BE95CC740}"/>
              </a:ext>
            </a:extLst>
          </p:cNvPr>
          <p:cNvPicPr>
            <a:picLocks noChangeAspect="1"/>
          </p:cNvPicPr>
          <p:nvPr/>
        </p:nvPicPr>
        <p:blipFill>
          <a:blip r:embed="rId2"/>
          <a:stretch>
            <a:fillRect/>
          </a:stretch>
        </p:blipFill>
        <p:spPr>
          <a:xfrm>
            <a:off x="561698" y="0"/>
            <a:ext cx="7754718" cy="6858000"/>
          </a:xfrm>
          <a:prstGeom prst="rect">
            <a:avLst/>
          </a:prstGeom>
        </p:spPr>
      </p:pic>
    </p:spTree>
    <p:extLst>
      <p:ext uri="{BB962C8B-B14F-4D97-AF65-F5344CB8AC3E}">
        <p14:creationId xmlns:p14="http://schemas.microsoft.com/office/powerpoint/2010/main" val="1873502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44D3A-CB0D-0EC9-D694-87FCDBBFA58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1C23E16-2959-3F97-11F4-4FDD6E662242}"/>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8757BD06-46B6-AB5D-B1DD-4BE54B312C16}"/>
              </a:ext>
            </a:extLst>
          </p:cNvPr>
          <p:cNvSpPr>
            <a:spLocks noGrp="1"/>
          </p:cNvSpPr>
          <p:nvPr>
            <p:ph type="sldNum" sz="quarter" idx="12"/>
          </p:nvPr>
        </p:nvSpPr>
        <p:spPr/>
        <p:txBody>
          <a:bodyPr/>
          <a:lstStyle/>
          <a:p>
            <a:fld id="{22E7FAF9-64E4-48CA-A43C-B91CD282074A}" type="slidenum">
              <a:rPr lang="en-US" altLang="zh-CN" smtClean="0"/>
              <a:pPr/>
              <a:t>6</a:t>
            </a:fld>
            <a:endParaRPr lang="en-US" altLang="zh-CN"/>
          </a:p>
        </p:txBody>
      </p:sp>
      <p:pic>
        <p:nvPicPr>
          <p:cNvPr id="6" name="图片 5">
            <a:extLst>
              <a:ext uri="{FF2B5EF4-FFF2-40B4-BE49-F238E27FC236}">
                <a16:creationId xmlns:a16="http://schemas.microsoft.com/office/drawing/2014/main" id="{A16446C3-6F1F-8574-BB65-3715C6B7781C}"/>
              </a:ext>
            </a:extLst>
          </p:cNvPr>
          <p:cNvPicPr>
            <a:picLocks noChangeAspect="1"/>
          </p:cNvPicPr>
          <p:nvPr/>
        </p:nvPicPr>
        <p:blipFill>
          <a:blip r:embed="rId2"/>
          <a:stretch>
            <a:fillRect/>
          </a:stretch>
        </p:blipFill>
        <p:spPr>
          <a:xfrm>
            <a:off x="323850" y="78357"/>
            <a:ext cx="8085138" cy="2518473"/>
          </a:xfrm>
          <a:prstGeom prst="rect">
            <a:avLst/>
          </a:prstGeom>
        </p:spPr>
      </p:pic>
      <p:pic>
        <p:nvPicPr>
          <p:cNvPr id="8" name="图片 7">
            <a:extLst>
              <a:ext uri="{FF2B5EF4-FFF2-40B4-BE49-F238E27FC236}">
                <a16:creationId xmlns:a16="http://schemas.microsoft.com/office/drawing/2014/main" id="{9777175A-38B2-E9B6-A401-A8D123E5BFFC}"/>
              </a:ext>
            </a:extLst>
          </p:cNvPr>
          <p:cNvPicPr>
            <a:picLocks noChangeAspect="1"/>
          </p:cNvPicPr>
          <p:nvPr/>
        </p:nvPicPr>
        <p:blipFill>
          <a:blip r:embed="rId3"/>
          <a:stretch>
            <a:fillRect/>
          </a:stretch>
        </p:blipFill>
        <p:spPr>
          <a:xfrm>
            <a:off x="304030" y="2675187"/>
            <a:ext cx="8087798" cy="4104456"/>
          </a:xfrm>
          <a:prstGeom prst="rect">
            <a:avLst/>
          </a:prstGeom>
        </p:spPr>
      </p:pic>
    </p:spTree>
    <p:extLst>
      <p:ext uri="{BB962C8B-B14F-4D97-AF65-F5344CB8AC3E}">
        <p14:creationId xmlns:p14="http://schemas.microsoft.com/office/powerpoint/2010/main" val="2700670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16"/>
          <p:cNvGrpSpPr>
            <a:grpSpLocks/>
          </p:cNvGrpSpPr>
          <p:nvPr/>
        </p:nvGrpSpPr>
        <p:grpSpPr bwMode="auto">
          <a:xfrm>
            <a:off x="2843808" y="2380147"/>
            <a:ext cx="5977905" cy="3672408"/>
            <a:chOff x="793" y="482"/>
            <a:chExt cx="4446" cy="2948"/>
          </a:xfrm>
        </p:grpSpPr>
        <p:sp>
          <p:nvSpPr>
            <p:cNvPr id="7173" name="Oval 2"/>
            <p:cNvSpPr>
              <a:spLocks noChangeArrowheads="1"/>
            </p:cNvSpPr>
            <p:nvPr/>
          </p:nvSpPr>
          <p:spPr bwMode="auto">
            <a:xfrm>
              <a:off x="884" y="2659"/>
              <a:ext cx="99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mom</a:t>
              </a:r>
            </a:p>
          </p:txBody>
        </p:sp>
        <p:sp>
          <p:nvSpPr>
            <p:cNvPr id="7174" name="Oval 3"/>
            <p:cNvSpPr>
              <a:spLocks noChangeArrowheads="1"/>
            </p:cNvSpPr>
            <p:nvPr/>
          </p:nvSpPr>
          <p:spPr bwMode="auto">
            <a:xfrm>
              <a:off x="2562" y="482"/>
              <a:ext cx="99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acm</a:t>
              </a:r>
            </a:p>
          </p:txBody>
        </p:sp>
        <p:sp>
          <p:nvSpPr>
            <p:cNvPr id="7175" name="Oval 4"/>
            <p:cNvSpPr>
              <a:spLocks noChangeArrowheads="1"/>
            </p:cNvSpPr>
            <p:nvPr/>
          </p:nvSpPr>
          <p:spPr bwMode="auto">
            <a:xfrm>
              <a:off x="793" y="1117"/>
              <a:ext cx="99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mouse</a:t>
              </a:r>
            </a:p>
          </p:txBody>
        </p:sp>
        <p:sp>
          <p:nvSpPr>
            <p:cNvPr id="7176" name="Line 5"/>
            <p:cNvSpPr>
              <a:spLocks noChangeShapeType="1"/>
            </p:cNvSpPr>
            <p:nvPr/>
          </p:nvSpPr>
          <p:spPr bwMode="auto">
            <a:xfrm flipH="1">
              <a:off x="1655" y="754"/>
              <a:ext cx="1180" cy="195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7" name="Line 6"/>
            <p:cNvSpPr>
              <a:spLocks noChangeShapeType="1"/>
            </p:cNvSpPr>
            <p:nvPr/>
          </p:nvSpPr>
          <p:spPr bwMode="auto">
            <a:xfrm flipV="1">
              <a:off x="1338" y="1389"/>
              <a:ext cx="0" cy="127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78" name="Oval 7"/>
            <p:cNvSpPr>
              <a:spLocks noChangeArrowheads="1"/>
            </p:cNvSpPr>
            <p:nvPr/>
          </p:nvSpPr>
          <p:spPr bwMode="auto">
            <a:xfrm>
              <a:off x="2381" y="3158"/>
              <a:ext cx="99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monday</a:t>
              </a:r>
            </a:p>
          </p:txBody>
        </p:sp>
        <p:sp>
          <p:nvSpPr>
            <p:cNvPr id="7179" name="Line 8"/>
            <p:cNvSpPr>
              <a:spLocks noChangeShapeType="1"/>
            </p:cNvSpPr>
            <p:nvPr/>
          </p:nvSpPr>
          <p:spPr bwMode="auto">
            <a:xfrm flipH="1">
              <a:off x="2971" y="754"/>
              <a:ext cx="45" cy="2404"/>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0" name="Line 9"/>
            <p:cNvSpPr>
              <a:spLocks noChangeShapeType="1"/>
            </p:cNvSpPr>
            <p:nvPr/>
          </p:nvSpPr>
          <p:spPr bwMode="auto">
            <a:xfrm>
              <a:off x="1791" y="2886"/>
              <a:ext cx="590" cy="36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1" name="Oval 10"/>
            <p:cNvSpPr>
              <a:spLocks noChangeArrowheads="1"/>
            </p:cNvSpPr>
            <p:nvPr/>
          </p:nvSpPr>
          <p:spPr bwMode="auto">
            <a:xfrm>
              <a:off x="4241" y="1661"/>
              <a:ext cx="99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am</a:t>
              </a:r>
            </a:p>
          </p:txBody>
        </p:sp>
        <p:sp>
          <p:nvSpPr>
            <p:cNvPr id="7182" name="Line 11"/>
            <p:cNvSpPr>
              <a:spLocks noChangeShapeType="1"/>
            </p:cNvSpPr>
            <p:nvPr/>
          </p:nvSpPr>
          <p:spPr bwMode="auto">
            <a:xfrm flipH="1">
              <a:off x="3379" y="1933"/>
              <a:ext cx="1134" cy="1361"/>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3" name="Line 12"/>
            <p:cNvSpPr>
              <a:spLocks noChangeShapeType="1"/>
            </p:cNvSpPr>
            <p:nvPr/>
          </p:nvSpPr>
          <p:spPr bwMode="auto">
            <a:xfrm flipH="1">
              <a:off x="1882" y="1842"/>
              <a:ext cx="2450" cy="95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4" name="Line 13"/>
            <p:cNvSpPr>
              <a:spLocks noChangeShapeType="1"/>
            </p:cNvSpPr>
            <p:nvPr/>
          </p:nvSpPr>
          <p:spPr bwMode="auto">
            <a:xfrm flipH="1" flipV="1">
              <a:off x="1429" y="1389"/>
              <a:ext cx="2812" cy="408"/>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5" name="Line 14"/>
            <p:cNvSpPr>
              <a:spLocks noChangeShapeType="1"/>
            </p:cNvSpPr>
            <p:nvPr/>
          </p:nvSpPr>
          <p:spPr bwMode="auto">
            <a:xfrm flipH="1">
              <a:off x="1701" y="663"/>
              <a:ext cx="861" cy="499"/>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171" name="Text Box 15"/>
          <p:cNvSpPr txBox="1">
            <a:spLocks noChangeArrowheads="1"/>
          </p:cNvSpPr>
          <p:nvPr/>
        </p:nvSpPr>
        <p:spPr bwMode="auto">
          <a:xfrm>
            <a:off x="95216" y="81694"/>
            <a:ext cx="842563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800" dirty="0"/>
              <a:t>补充题解：</a:t>
            </a:r>
            <a:endParaRPr lang="en-US" altLang="zh-CN" sz="2800" dirty="0"/>
          </a:p>
          <a:p>
            <a:pPr eaLnBrk="1" hangingPunct="1"/>
            <a:endParaRPr lang="en-US" altLang="zh-CN" sz="2800" dirty="0"/>
          </a:p>
          <a:p>
            <a:pPr eaLnBrk="1" hangingPunct="1"/>
            <a:endParaRPr lang="en-US" altLang="zh-CN" sz="2800" dirty="0"/>
          </a:p>
          <a:p>
            <a:pPr eaLnBrk="1" hangingPunct="1"/>
            <a:endParaRPr lang="en-US" altLang="zh-CN" sz="2800" dirty="0"/>
          </a:p>
          <a:p>
            <a:pPr eaLnBrk="1" hangingPunct="1"/>
            <a:endParaRPr lang="en-US" altLang="zh-CN" sz="2800" dirty="0"/>
          </a:p>
          <a:p>
            <a:pPr algn="l" eaLnBrk="1" hangingPunct="1"/>
            <a:r>
              <a:rPr lang="zh-CN" altLang="en-US" sz="2800" dirty="0"/>
              <a:t>（</a:t>
            </a:r>
            <a:r>
              <a:rPr lang="en-US" altLang="zh-CN" sz="2800" dirty="0"/>
              <a:t>1</a:t>
            </a:r>
            <a:r>
              <a:rPr lang="zh-CN" altLang="en-US" sz="2800" dirty="0"/>
              <a:t>）构建一个有向图如下：</a:t>
            </a:r>
          </a:p>
        </p:txBody>
      </p:sp>
      <p:sp>
        <p:nvSpPr>
          <p:cNvPr id="7172" name="Text Box 17"/>
          <p:cNvSpPr txBox="1">
            <a:spLocks noChangeArrowheads="1"/>
          </p:cNvSpPr>
          <p:nvPr/>
        </p:nvSpPr>
        <p:spPr bwMode="auto">
          <a:xfrm>
            <a:off x="1070442" y="6063425"/>
            <a:ext cx="27093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t>无哈密尔顿通路</a:t>
            </a:r>
          </a:p>
        </p:txBody>
      </p:sp>
      <p:sp>
        <p:nvSpPr>
          <p:cNvPr id="18" name="Text Box 15"/>
          <p:cNvSpPr txBox="1">
            <a:spLocks noChangeArrowheads="1"/>
          </p:cNvSpPr>
          <p:nvPr/>
        </p:nvSpPr>
        <p:spPr bwMode="auto">
          <a:xfrm>
            <a:off x="54592" y="693268"/>
            <a:ext cx="9055458" cy="1384995"/>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074738" indent="-1074738" eaLnBrk="1" hangingPunct="1"/>
            <a:r>
              <a:rPr lang="zh-CN" altLang="en-US" sz="2800" dirty="0"/>
              <a:t>（一）以单词为顶点。如果单词</a:t>
            </a:r>
            <a:r>
              <a:rPr lang="en-US" altLang="zh-CN" sz="2800" dirty="0"/>
              <a:t>1</a:t>
            </a:r>
            <a:r>
              <a:rPr lang="zh-CN" altLang="en-US" sz="2800" dirty="0"/>
              <a:t>的末字母等于单词</a:t>
            </a:r>
            <a:r>
              <a:rPr lang="en-US" altLang="zh-CN" sz="2800" dirty="0"/>
              <a:t>2</a:t>
            </a:r>
            <a:r>
              <a:rPr lang="zh-CN" altLang="en-US" sz="2800" dirty="0"/>
              <a:t>的首字母，则从单词</a:t>
            </a:r>
            <a:r>
              <a:rPr lang="en-US" altLang="zh-CN" sz="2800" dirty="0"/>
              <a:t>1</a:t>
            </a:r>
            <a:r>
              <a:rPr lang="zh-CN" altLang="en-US" sz="2800" dirty="0"/>
              <a:t>到单词</a:t>
            </a:r>
            <a:r>
              <a:rPr lang="en-US" altLang="zh-CN" sz="2800" dirty="0"/>
              <a:t>2</a:t>
            </a:r>
            <a:r>
              <a:rPr lang="zh-CN" altLang="en-US" sz="2800" dirty="0"/>
              <a:t>画一条有向边。</a:t>
            </a:r>
            <a:endParaRPr lang="en-US" altLang="zh-CN" sz="2800" dirty="0"/>
          </a:p>
          <a:p>
            <a:pPr eaLnBrk="1" hangingPunct="1"/>
            <a:r>
              <a:rPr lang="zh-CN" altLang="en-US" sz="2800" dirty="0"/>
              <a:t>           问题归结为判断在图中有没有哈密尔顿通路。</a:t>
            </a:r>
          </a:p>
        </p:txBody>
      </p:sp>
    </p:spTree>
    <p:extLst>
      <p:ext uri="{BB962C8B-B14F-4D97-AF65-F5344CB8AC3E}">
        <p14:creationId xmlns:p14="http://schemas.microsoft.com/office/powerpoint/2010/main" val="1982924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15"/>
          <p:cNvGrpSpPr>
            <a:grpSpLocks/>
          </p:cNvGrpSpPr>
          <p:nvPr/>
        </p:nvGrpSpPr>
        <p:grpSpPr bwMode="auto">
          <a:xfrm>
            <a:off x="1907704" y="2304994"/>
            <a:ext cx="6481464" cy="2809156"/>
            <a:chOff x="793" y="482"/>
            <a:chExt cx="4446" cy="2948"/>
          </a:xfrm>
        </p:grpSpPr>
        <p:sp>
          <p:nvSpPr>
            <p:cNvPr id="9221" name="Oval 2"/>
            <p:cNvSpPr>
              <a:spLocks noChangeArrowheads="1"/>
            </p:cNvSpPr>
            <p:nvPr/>
          </p:nvSpPr>
          <p:spPr bwMode="auto">
            <a:xfrm>
              <a:off x="884" y="2659"/>
              <a:ext cx="99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mom</a:t>
              </a:r>
            </a:p>
          </p:txBody>
        </p:sp>
        <p:sp>
          <p:nvSpPr>
            <p:cNvPr id="9222" name="Oval 3"/>
            <p:cNvSpPr>
              <a:spLocks noChangeArrowheads="1"/>
            </p:cNvSpPr>
            <p:nvPr/>
          </p:nvSpPr>
          <p:spPr bwMode="auto">
            <a:xfrm>
              <a:off x="2562" y="482"/>
              <a:ext cx="99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acm</a:t>
              </a:r>
            </a:p>
          </p:txBody>
        </p:sp>
        <p:sp>
          <p:nvSpPr>
            <p:cNvPr id="9223" name="Oval 4"/>
            <p:cNvSpPr>
              <a:spLocks noChangeArrowheads="1"/>
            </p:cNvSpPr>
            <p:nvPr/>
          </p:nvSpPr>
          <p:spPr bwMode="auto">
            <a:xfrm>
              <a:off x="793" y="1117"/>
              <a:ext cx="99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mouse</a:t>
              </a:r>
            </a:p>
          </p:txBody>
        </p:sp>
        <p:sp>
          <p:nvSpPr>
            <p:cNvPr id="9224" name="Line 5"/>
            <p:cNvSpPr>
              <a:spLocks noChangeShapeType="1"/>
            </p:cNvSpPr>
            <p:nvPr/>
          </p:nvSpPr>
          <p:spPr bwMode="auto">
            <a:xfrm flipH="1">
              <a:off x="1655" y="754"/>
              <a:ext cx="1180" cy="195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5" name="Line 6"/>
            <p:cNvSpPr>
              <a:spLocks noChangeShapeType="1"/>
            </p:cNvSpPr>
            <p:nvPr/>
          </p:nvSpPr>
          <p:spPr bwMode="auto">
            <a:xfrm flipV="1">
              <a:off x="1338" y="1389"/>
              <a:ext cx="0" cy="127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6" name="Oval 7"/>
            <p:cNvSpPr>
              <a:spLocks noChangeArrowheads="1"/>
            </p:cNvSpPr>
            <p:nvPr/>
          </p:nvSpPr>
          <p:spPr bwMode="auto">
            <a:xfrm>
              <a:off x="2381" y="3158"/>
              <a:ext cx="99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monday</a:t>
              </a:r>
            </a:p>
          </p:txBody>
        </p:sp>
        <p:sp>
          <p:nvSpPr>
            <p:cNvPr id="9227" name="Line 8"/>
            <p:cNvSpPr>
              <a:spLocks noChangeShapeType="1"/>
            </p:cNvSpPr>
            <p:nvPr/>
          </p:nvSpPr>
          <p:spPr bwMode="auto">
            <a:xfrm flipH="1">
              <a:off x="2971" y="754"/>
              <a:ext cx="45" cy="2404"/>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8" name="Line 9"/>
            <p:cNvSpPr>
              <a:spLocks noChangeShapeType="1"/>
            </p:cNvSpPr>
            <p:nvPr/>
          </p:nvSpPr>
          <p:spPr bwMode="auto">
            <a:xfrm>
              <a:off x="1791" y="2886"/>
              <a:ext cx="590" cy="36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9" name="Oval 10"/>
            <p:cNvSpPr>
              <a:spLocks noChangeArrowheads="1"/>
            </p:cNvSpPr>
            <p:nvPr/>
          </p:nvSpPr>
          <p:spPr bwMode="auto">
            <a:xfrm>
              <a:off x="4241" y="1661"/>
              <a:ext cx="998" cy="27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ya</a:t>
              </a:r>
            </a:p>
          </p:txBody>
        </p:sp>
        <p:sp>
          <p:nvSpPr>
            <p:cNvPr id="9230" name="Line 11"/>
            <p:cNvSpPr>
              <a:spLocks noChangeShapeType="1"/>
            </p:cNvSpPr>
            <p:nvPr/>
          </p:nvSpPr>
          <p:spPr bwMode="auto">
            <a:xfrm flipV="1">
              <a:off x="3334" y="1933"/>
              <a:ext cx="1179" cy="1316"/>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1" name="Line 12"/>
            <p:cNvSpPr>
              <a:spLocks noChangeShapeType="1"/>
            </p:cNvSpPr>
            <p:nvPr/>
          </p:nvSpPr>
          <p:spPr bwMode="auto">
            <a:xfrm flipH="1" flipV="1">
              <a:off x="3288" y="754"/>
              <a:ext cx="998" cy="95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2" name="Line 13"/>
            <p:cNvSpPr>
              <a:spLocks noChangeShapeType="1"/>
            </p:cNvSpPr>
            <p:nvPr/>
          </p:nvSpPr>
          <p:spPr bwMode="auto">
            <a:xfrm flipH="1">
              <a:off x="1701" y="663"/>
              <a:ext cx="861" cy="499"/>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219" name="Text Box 14"/>
          <p:cNvSpPr txBox="1">
            <a:spLocks noChangeArrowheads="1"/>
          </p:cNvSpPr>
          <p:nvPr/>
        </p:nvSpPr>
        <p:spPr bwMode="auto">
          <a:xfrm>
            <a:off x="235632" y="1522236"/>
            <a:ext cx="46939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t>（</a:t>
            </a:r>
            <a:r>
              <a:rPr lang="en-US" altLang="zh-CN" sz="2800" dirty="0"/>
              <a:t>2</a:t>
            </a:r>
            <a:r>
              <a:rPr lang="zh-CN" altLang="en-US" sz="2800" dirty="0"/>
              <a:t>）构建一个有向图如下：</a:t>
            </a:r>
          </a:p>
        </p:txBody>
      </p:sp>
      <p:sp>
        <p:nvSpPr>
          <p:cNvPr id="9220" name="Text Box 16"/>
          <p:cNvSpPr txBox="1">
            <a:spLocks noChangeArrowheads="1"/>
          </p:cNvSpPr>
          <p:nvPr/>
        </p:nvSpPr>
        <p:spPr bwMode="auto">
          <a:xfrm>
            <a:off x="900113" y="5373688"/>
            <a:ext cx="80057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有哈密尔顿通路：</a:t>
            </a:r>
            <a:r>
              <a:rPr lang="en-US" altLang="zh-CN" sz="2800" b="1"/>
              <a:t>mom, monday,ya,acm,mouse</a:t>
            </a:r>
          </a:p>
          <a:p>
            <a:pPr eaLnBrk="1" hangingPunct="1"/>
            <a:r>
              <a:rPr lang="en-US" altLang="zh-CN" sz="2800" b="1"/>
              <a:t>                      </a:t>
            </a:r>
            <a:r>
              <a:rPr lang="zh-CN" altLang="en-US" sz="2800" b="1"/>
              <a:t>或：</a:t>
            </a:r>
            <a:r>
              <a:rPr lang="en-US" altLang="zh-CN" sz="2800" b="1"/>
              <a:t>monday,ya,acm,mom,mouse</a:t>
            </a:r>
          </a:p>
        </p:txBody>
      </p:sp>
      <p:sp>
        <p:nvSpPr>
          <p:cNvPr id="17" name="Text Box 15"/>
          <p:cNvSpPr txBox="1">
            <a:spLocks noChangeArrowheads="1"/>
          </p:cNvSpPr>
          <p:nvPr/>
        </p:nvSpPr>
        <p:spPr bwMode="auto">
          <a:xfrm>
            <a:off x="37494" y="54201"/>
            <a:ext cx="9055458" cy="1384995"/>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074738" indent="-1074738" eaLnBrk="1" hangingPunct="1"/>
            <a:r>
              <a:rPr lang="zh-CN" altLang="en-US" sz="2800" dirty="0"/>
              <a:t>（一）以单词为顶点。如果单词</a:t>
            </a:r>
            <a:r>
              <a:rPr lang="en-US" altLang="zh-CN" sz="2800" dirty="0"/>
              <a:t>1</a:t>
            </a:r>
            <a:r>
              <a:rPr lang="zh-CN" altLang="en-US" sz="2800" dirty="0"/>
              <a:t>的末字母等于单词</a:t>
            </a:r>
            <a:r>
              <a:rPr lang="en-US" altLang="zh-CN" sz="2800" dirty="0"/>
              <a:t>2</a:t>
            </a:r>
            <a:r>
              <a:rPr lang="zh-CN" altLang="en-US" sz="2800" dirty="0"/>
              <a:t>的首字母，则从单词</a:t>
            </a:r>
            <a:r>
              <a:rPr lang="en-US" altLang="zh-CN" sz="2800" dirty="0"/>
              <a:t>1</a:t>
            </a:r>
            <a:r>
              <a:rPr lang="zh-CN" altLang="en-US" sz="2800" dirty="0"/>
              <a:t>到单词</a:t>
            </a:r>
            <a:r>
              <a:rPr lang="en-US" altLang="zh-CN" sz="2800" dirty="0"/>
              <a:t>2</a:t>
            </a:r>
            <a:r>
              <a:rPr lang="zh-CN" altLang="en-US" sz="2800" dirty="0"/>
              <a:t>画一条有向边。</a:t>
            </a:r>
            <a:endParaRPr lang="en-US" altLang="zh-CN" sz="2800" dirty="0"/>
          </a:p>
          <a:p>
            <a:pPr eaLnBrk="1" hangingPunct="1"/>
            <a:r>
              <a:rPr lang="zh-CN" altLang="en-US" sz="2800" dirty="0"/>
              <a:t>           问题归结为判断在图中有没有哈密尔顿通路。</a:t>
            </a:r>
          </a:p>
        </p:txBody>
      </p:sp>
    </p:spTree>
    <p:extLst>
      <p:ext uri="{BB962C8B-B14F-4D97-AF65-F5344CB8AC3E}">
        <p14:creationId xmlns:p14="http://schemas.microsoft.com/office/powerpoint/2010/main" val="198510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19"/>
          <p:cNvGrpSpPr>
            <a:grpSpLocks/>
          </p:cNvGrpSpPr>
          <p:nvPr/>
        </p:nvGrpSpPr>
        <p:grpSpPr bwMode="auto">
          <a:xfrm>
            <a:off x="2195736" y="2420888"/>
            <a:ext cx="5970488" cy="3135486"/>
            <a:chOff x="945" y="164"/>
            <a:chExt cx="4063" cy="3200"/>
          </a:xfrm>
        </p:grpSpPr>
        <p:sp>
          <p:nvSpPr>
            <p:cNvPr id="8197" name="Oval 2"/>
            <p:cNvSpPr>
              <a:spLocks noChangeArrowheads="1"/>
            </p:cNvSpPr>
            <p:nvPr/>
          </p:nvSpPr>
          <p:spPr bwMode="auto">
            <a:xfrm>
              <a:off x="4649" y="1480"/>
              <a:ext cx="359" cy="271"/>
            </a:xfrm>
            <a:prstGeom prst="ellipse">
              <a:avLst/>
            </a:prstGeom>
            <a:solidFill>
              <a:srgbClr val="CC3300"/>
            </a:solidFill>
            <a:ln w="38100">
              <a:solidFill>
                <a:srgbClr val="CC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a</a:t>
              </a:r>
            </a:p>
          </p:txBody>
        </p:sp>
        <p:sp>
          <p:nvSpPr>
            <p:cNvPr id="8198" name="Oval 3"/>
            <p:cNvSpPr>
              <a:spLocks noChangeArrowheads="1"/>
            </p:cNvSpPr>
            <p:nvPr/>
          </p:nvSpPr>
          <p:spPr bwMode="auto">
            <a:xfrm>
              <a:off x="2223" y="1810"/>
              <a:ext cx="358" cy="337"/>
            </a:xfrm>
            <a:prstGeom prst="ellipse">
              <a:avLst/>
            </a:prstGeom>
            <a:solidFill>
              <a:srgbClr val="CC3300"/>
            </a:solidFill>
            <a:ln w="38100">
              <a:solidFill>
                <a:srgbClr val="CC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a:t>m</a:t>
              </a:r>
            </a:p>
          </p:txBody>
        </p:sp>
        <p:sp>
          <p:nvSpPr>
            <p:cNvPr id="8199" name="Oval 4"/>
            <p:cNvSpPr>
              <a:spLocks noChangeArrowheads="1"/>
            </p:cNvSpPr>
            <p:nvPr/>
          </p:nvSpPr>
          <p:spPr bwMode="auto">
            <a:xfrm>
              <a:off x="4018" y="3094"/>
              <a:ext cx="289" cy="270"/>
            </a:xfrm>
            <a:prstGeom prst="ellipse">
              <a:avLst/>
            </a:prstGeom>
            <a:solidFill>
              <a:srgbClr val="CC3300"/>
            </a:solidFill>
            <a:ln w="38100">
              <a:solidFill>
                <a:srgbClr val="CC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a:t>y</a:t>
              </a:r>
            </a:p>
          </p:txBody>
        </p:sp>
        <p:sp>
          <p:nvSpPr>
            <p:cNvPr id="8200" name="Oval 5"/>
            <p:cNvSpPr>
              <a:spLocks noChangeArrowheads="1"/>
            </p:cNvSpPr>
            <p:nvPr/>
          </p:nvSpPr>
          <p:spPr bwMode="auto">
            <a:xfrm>
              <a:off x="1791" y="164"/>
              <a:ext cx="288" cy="271"/>
            </a:xfrm>
            <a:prstGeom prst="ellipse">
              <a:avLst/>
            </a:prstGeom>
            <a:solidFill>
              <a:srgbClr val="CC3300"/>
            </a:solidFill>
            <a:ln w="38100">
              <a:solidFill>
                <a:srgbClr val="CC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e</a:t>
              </a:r>
            </a:p>
          </p:txBody>
        </p:sp>
        <p:sp>
          <p:nvSpPr>
            <p:cNvPr id="8201" name="Text Box 6"/>
            <p:cNvSpPr txBox="1">
              <a:spLocks noChangeArrowheads="1"/>
            </p:cNvSpPr>
            <p:nvPr/>
          </p:nvSpPr>
          <p:spPr bwMode="auto">
            <a:xfrm>
              <a:off x="945" y="2656"/>
              <a:ext cx="495" cy="348"/>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mom</a:t>
              </a:r>
            </a:p>
          </p:txBody>
        </p:sp>
        <p:sp>
          <p:nvSpPr>
            <p:cNvPr id="8202" name="Line 7"/>
            <p:cNvSpPr>
              <a:spLocks noChangeShapeType="1"/>
            </p:cNvSpPr>
            <p:nvPr/>
          </p:nvSpPr>
          <p:spPr bwMode="auto">
            <a:xfrm flipH="1">
              <a:off x="2608" y="1661"/>
              <a:ext cx="2041" cy="31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3" name="Line 8"/>
            <p:cNvSpPr>
              <a:spLocks noChangeShapeType="1"/>
            </p:cNvSpPr>
            <p:nvPr/>
          </p:nvSpPr>
          <p:spPr bwMode="auto">
            <a:xfrm flipH="1" flipV="1">
              <a:off x="1973" y="436"/>
              <a:ext cx="317" cy="140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4" name="Text Box 9"/>
            <p:cNvSpPr txBox="1">
              <a:spLocks noChangeArrowheads="1"/>
            </p:cNvSpPr>
            <p:nvPr/>
          </p:nvSpPr>
          <p:spPr bwMode="auto">
            <a:xfrm>
              <a:off x="1368" y="862"/>
              <a:ext cx="620" cy="348"/>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mouse</a:t>
              </a:r>
            </a:p>
          </p:txBody>
        </p:sp>
        <p:sp>
          <p:nvSpPr>
            <p:cNvPr id="8205" name="Oval 10"/>
            <p:cNvSpPr>
              <a:spLocks noChangeArrowheads="1"/>
            </p:cNvSpPr>
            <p:nvPr/>
          </p:nvSpPr>
          <p:spPr bwMode="auto">
            <a:xfrm>
              <a:off x="1304" y="1948"/>
              <a:ext cx="1077" cy="879"/>
            </a:xfrm>
            <a:prstGeom prst="ellipse">
              <a:avLst/>
            </a:prstGeom>
            <a:solidFill>
              <a:schemeClr val="bg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6" name="Line 11"/>
            <p:cNvSpPr>
              <a:spLocks noChangeShapeType="1"/>
            </p:cNvSpPr>
            <p:nvPr/>
          </p:nvSpPr>
          <p:spPr bwMode="auto">
            <a:xfrm>
              <a:off x="1988" y="1959"/>
              <a:ext cx="216" cy="9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7" name="Line 12"/>
            <p:cNvSpPr>
              <a:spLocks noChangeShapeType="1"/>
            </p:cNvSpPr>
            <p:nvPr/>
          </p:nvSpPr>
          <p:spPr bwMode="auto">
            <a:xfrm>
              <a:off x="2439" y="2147"/>
              <a:ext cx="1579" cy="101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8" name="Text Box 13"/>
            <p:cNvSpPr txBox="1">
              <a:spLocks noChangeArrowheads="1"/>
            </p:cNvSpPr>
            <p:nvPr/>
          </p:nvSpPr>
          <p:spPr bwMode="auto">
            <a:xfrm>
              <a:off x="2925" y="2977"/>
              <a:ext cx="709" cy="348"/>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monday</a:t>
              </a:r>
            </a:p>
          </p:txBody>
        </p:sp>
        <p:sp>
          <p:nvSpPr>
            <p:cNvPr id="8209" name="Text Box 14"/>
            <p:cNvSpPr txBox="1">
              <a:spLocks noChangeArrowheads="1"/>
            </p:cNvSpPr>
            <p:nvPr/>
          </p:nvSpPr>
          <p:spPr bwMode="auto">
            <a:xfrm>
              <a:off x="3470" y="527"/>
              <a:ext cx="513" cy="408"/>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am</a:t>
              </a:r>
            </a:p>
          </p:txBody>
        </p:sp>
        <p:sp>
          <p:nvSpPr>
            <p:cNvPr id="8210" name="Text Box 15"/>
            <p:cNvSpPr txBox="1">
              <a:spLocks noChangeArrowheads="1"/>
            </p:cNvSpPr>
            <p:nvPr/>
          </p:nvSpPr>
          <p:spPr bwMode="auto">
            <a:xfrm>
              <a:off x="3664" y="1887"/>
              <a:ext cx="442" cy="348"/>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t>acm</a:t>
              </a:r>
            </a:p>
          </p:txBody>
        </p:sp>
        <p:sp>
          <p:nvSpPr>
            <p:cNvPr id="8211" name="Line 16"/>
            <p:cNvSpPr>
              <a:spLocks noChangeShapeType="1"/>
            </p:cNvSpPr>
            <p:nvPr/>
          </p:nvSpPr>
          <p:spPr bwMode="auto">
            <a:xfrm flipH="1">
              <a:off x="2562" y="1638"/>
              <a:ext cx="227" cy="20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12" name="Freeform 17"/>
            <p:cNvSpPr>
              <a:spLocks/>
            </p:cNvSpPr>
            <p:nvPr/>
          </p:nvSpPr>
          <p:spPr bwMode="auto">
            <a:xfrm>
              <a:off x="2600" y="659"/>
              <a:ext cx="2223" cy="1148"/>
            </a:xfrm>
            <a:custGeom>
              <a:avLst/>
              <a:gdLst>
                <a:gd name="T0" fmla="*/ 0 w 2223"/>
                <a:gd name="T1" fmla="*/ 1148 h 1148"/>
                <a:gd name="T2" fmla="*/ 1543 w 2223"/>
                <a:gd name="T3" fmla="*/ 60 h 1148"/>
                <a:gd name="T4" fmla="*/ 2223 w 2223"/>
                <a:gd name="T5" fmla="*/ 786 h 1148"/>
                <a:gd name="T6" fmla="*/ 0 60000 65536"/>
                <a:gd name="T7" fmla="*/ 0 60000 65536"/>
                <a:gd name="T8" fmla="*/ 0 60000 65536"/>
                <a:gd name="T9" fmla="*/ 0 w 2223"/>
                <a:gd name="T10" fmla="*/ 0 h 1148"/>
                <a:gd name="T11" fmla="*/ 2223 w 2223"/>
                <a:gd name="T12" fmla="*/ 1148 h 1148"/>
              </a:gdLst>
              <a:ahLst/>
              <a:cxnLst>
                <a:cxn ang="T6">
                  <a:pos x="T0" y="T1"/>
                </a:cxn>
                <a:cxn ang="T7">
                  <a:pos x="T2" y="T3"/>
                </a:cxn>
                <a:cxn ang="T8">
                  <a:pos x="T4" y="T5"/>
                </a:cxn>
              </a:cxnLst>
              <a:rect l="T9" t="T10" r="T11" b="T12"/>
              <a:pathLst>
                <a:path w="2223" h="1148">
                  <a:moveTo>
                    <a:pt x="0" y="1148"/>
                  </a:moveTo>
                  <a:cubicBezTo>
                    <a:pt x="586" y="634"/>
                    <a:pt x="1173" y="120"/>
                    <a:pt x="1543" y="60"/>
                  </a:cubicBezTo>
                  <a:cubicBezTo>
                    <a:pt x="1913" y="0"/>
                    <a:pt x="2068" y="393"/>
                    <a:pt x="2223" y="78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8195" name="Text Box 18"/>
          <p:cNvSpPr txBox="1">
            <a:spLocks noChangeArrowheads="1"/>
          </p:cNvSpPr>
          <p:nvPr/>
        </p:nvSpPr>
        <p:spPr bwMode="auto">
          <a:xfrm>
            <a:off x="0" y="68913"/>
            <a:ext cx="9144000" cy="1384995"/>
          </a:xfrm>
          <a:prstGeom prst="rect">
            <a:avLst/>
          </a:prstGeom>
          <a:solidFill>
            <a:srgbClr val="FFC000"/>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074738" indent="-1074738" eaLnBrk="1" hangingPunct="1"/>
            <a:r>
              <a:rPr lang="zh-CN" altLang="en-US" sz="2800" dirty="0"/>
              <a:t>（二）以单词首字母及末字母为顶点。一个单词就对应着从首字母到末字母的一条有向边。</a:t>
            </a:r>
            <a:endParaRPr lang="en-US" altLang="zh-CN" sz="2800" dirty="0"/>
          </a:p>
          <a:p>
            <a:pPr eaLnBrk="1" hangingPunct="1"/>
            <a:r>
              <a:rPr lang="zh-CN" altLang="en-US" sz="2800" dirty="0"/>
              <a:t>           问题归结为判断在图中有没有欧拉通路。</a:t>
            </a:r>
          </a:p>
        </p:txBody>
      </p:sp>
      <p:sp>
        <p:nvSpPr>
          <p:cNvPr id="8196" name="Text Box 20"/>
          <p:cNvSpPr txBox="1">
            <a:spLocks noChangeArrowheads="1"/>
          </p:cNvSpPr>
          <p:nvPr/>
        </p:nvSpPr>
        <p:spPr bwMode="auto">
          <a:xfrm>
            <a:off x="1959099" y="5753224"/>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无欧拉通路。</a:t>
            </a:r>
          </a:p>
        </p:txBody>
      </p:sp>
      <p:sp>
        <p:nvSpPr>
          <p:cNvPr id="2" name="矩形 1"/>
          <p:cNvSpPr/>
          <p:nvPr/>
        </p:nvSpPr>
        <p:spPr>
          <a:xfrm>
            <a:off x="171008" y="1629476"/>
            <a:ext cx="4745210" cy="584775"/>
          </a:xfrm>
          <a:prstGeom prst="rect">
            <a:avLst/>
          </a:prstGeom>
        </p:spPr>
        <p:txBody>
          <a:bodyPr wrap="none">
            <a:spAutoFit/>
          </a:bodyPr>
          <a:lstStyle/>
          <a:p>
            <a:pPr eaLnBrk="1" hangingPunct="1"/>
            <a:r>
              <a:rPr lang="zh-CN" altLang="en-US" sz="2800" dirty="0"/>
              <a:t>（</a:t>
            </a:r>
            <a:r>
              <a:rPr lang="en-US" altLang="zh-CN" sz="2800" dirty="0"/>
              <a:t>1</a:t>
            </a:r>
            <a:r>
              <a:rPr lang="zh-CN" altLang="en-US" sz="2800" dirty="0"/>
              <a:t>）构建一个有向图如下</a:t>
            </a:r>
            <a:r>
              <a:rPr lang="zh-CN" altLang="en-US" sz="3200" dirty="0"/>
              <a:t>：</a:t>
            </a:r>
          </a:p>
        </p:txBody>
      </p:sp>
    </p:spTree>
    <p:extLst>
      <p:ext uri="{BB962C8B-B14F-4D97-AF65-F5344CB8AC3E}">
        <p14:creationId xmlns:p14="http://schemas.microsoft.com/office/powerpoint/2010/main" val="3292265451"/>
      </p:ext>
    </p:extLst>
  </p:cSld>
  <p:clrMapOvr>
    <a:masterClrMapping/>
  </p:clrMapOvr>
</p:sld>
</file>

<file path=ppt/theme/theme1.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316309</TotalTime>
  <Words>719</Words>
  <Application>Microsoft Office PowerPoint</Application>
  <PresentationFormat>全屏显示(4:3)</PresentationFormat>
  <Paragraphs>79</Paragraphs>
  <Slides>11</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黑体</vt:lpstr>
      <vt:lpstr>宋体</vt:lpstr>
      <vt:lpstr>Arial</vt:lpstr>
      <vt:lpstr>Calibri</vt:lpstr>
      <vt:lpstr>Wingdings</vt:lpstr>
      <vt:lpstr>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在本题中两种图论方法的特点</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zhong</dc:creator>
  <cp:lastModifiedBy>jin zhong</cp:lastModifiedBy>
  <cp:revision>218</cp:revision>
  <dcterms:created xsi:type="dcterms:W3CDTF">2090-01-01T11:28:32Z</dcterms:created>
  <dcterms:modified xsi:type="dcterms:W3CDTF">2024-11-16T04:57:25Z</dcterms:modified>
</cp:coreProperties>
</file>